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36" r:id="rId2"/>
    <p:sldId id="378" r:id="rId3"/>
    <p:sldId id="387" r:id="rId4"/>
    <p:sldId id="379" r:id="rId5"/>
    <p:sldId id="380" r:id="rId6"/>
    <p:sldId id="381" r:id="rId7"/>
    <p:sldId id="383" r:id="rId8"/>
    <p:sldId id="384" r:id="rId9"/>
    <p:sldId id="385" r:id="rId10"/>
    <p:sldId id="386" r:id="rId11"/>
    <p:sldId id="360" r:id="rId12"/>
    <p:sldId id="388" r:id="rId13"/>
    <p:sldId id="389" r:id="rId14"/>
    <p:sldId id="422" r:id="rId15"/>
    <p:sldId id="361" r:id="rId16"/>
    <p:sldId id="391" r:id="rId17"/>
    <p:sldId id="392" r:id="rId18"/>
    <p:sldId id="393" r:id="rId19"/>
    <p:sldId id="394" r:id="rId20"/>
    <p:sldId id="356" r:id="rId21"/>
    <p:sldId id="357" r:id="rId22"/>
    <p:sldId id="358" r:id="rId23"/>
    <p:sldId id="375" r:id="rId24"/>
    <p:sldId id="423" r:id="rId25"/>
    <p:sldId id="424" r:id="rId26"/>
    <p:sldId id="359" r:id="rId27"/>
    <p:sldId id="369" r:id="rId28"/>
    <p:sldId id="291" r:id="rId29"/>
    <p:sldId id="339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371" r:id="rId49"/>
    <p:sldId id="355" r:id="rId50"/>
    <p:sldId id="417" r:id="rId51"/>
    <p:sldId id="425" r:id="rId52"/>
    <p:sldId id="418" r:id="rId53"/>
    <p:sldId id="420" r:id="rId54"/>
    <p:sldId id="421" r:id="rId55"/>
    <p:sldId id="368" r:id="rId5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6380" autoAdjust="0"/>
  </p:normalViewPr>
  <p:slideViewPr>
    <p:cSldViewPr>
      <p:cViewPr>
        <p:scale>
          <a:sx n="70" d="100"/>
          <a:sy n="70" d="100"/>
        </p:scale>
        <p:origin x="-278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21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Subsidy Amount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0%</c:formatCode>
                <c:ptCount val="5"/>
                <c:pt idx="0">
                  <c:v>1.33</c:v>
                </c:pt>
                <c:pt idx="1">
                  <c:v>1.5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Sheet1!$B$2:$B$6</c:f>
              <c:numCache>
                <c:formatCode>"$"#,##0</c:formatCode>
                <c:ptCount val="5"/>
                <c:pt idx="0">
                  <c:v>4500</c:v>
                </c:pt>
                <c:pt idx="1">
                  <c:v>3600</c:v>
                </c:pt>
                <c:pt idx="2">
                  <c:v>2300</c:v>
                </c:pt>
                <c:pt idx="3">
                  <c:v>800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to Family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0%</c:formatCode>
                <c:ptCount val="5"/>
                <c:pt idx="0">
                  <c:v>1.33</c:v>
                </c:pt>
                <c:pt idx="1">
                  <c:v>1.5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Sheet1!$C$2:$C$6</c:f>
              <c:numCache>
                <c:formatCode>"$"#,##0</c:formatCode>
                <c:ptCount val="5"/>
                <c:pt idx="0">
                  <c:v>300</c:v>
                </c:pt>
                <c:pt idx="1">
                  <c:v>1200</c:v>
                </c:pt>
                <c:pt idx="2">
                  <c:v>2500</c:v>
                </c:pt>
                <c:pt idx="3">
                  <c:v>4000</c:v>
                </c:pt>
                <c:pt idx="4">
                  <c:v>4700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6096768"/>
        <c:axId val="366098304"/>
      </c:barChart>
      <c:catAx>
        <c:axId val="3660967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66098304"/>
        <c:crosses val="autoZero"/>
        <c:auto val="1"/>
        <c:lblAlgn val="ctr"/>
        <c:lblOffset val="100"/>
        <c:noMultiLvlLbl val="0"/>
      </c:catAx>
      <c:valAx>
        <c:axId val="366098304"/>
        <c:scaling>
          <c:orientation val="minMax"/>
          <c:max val="50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366096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73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291" tIns="46145" rIns="92291" bIns="4614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pPr>
              <a:defRPr/>
            </a:pPr>
            <a:fld id="{1A470172-224B-4398-A2D4-E699F9AA4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554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enrollment for large plans - require certain large employers</a:t>
            </a: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to—</a:t>
            </a: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automatically enroll new full-time employees in one of the employer’s health benefit plans and</a:t>
            </a: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continue the enrollment of current employees.</a:t>
            </a: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automatic enrollment requirement applies to employers that (1) are subject to the FLSA, (2) have more than 200 full-time employees, and (3) have one or more health benefit plans. Employers must provide “adequate notice” to employees, and employees must be given an opportunity to opt out of coverage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W-2 reporting for all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employers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Non-discrimination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fully-insured plans – we’ll talk about this in detail in a bit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57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68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8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17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Starts 1/1/14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Starts 1/1/14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Care Reform:  Group</a:t>
            </a:r>
            <a:r>
              <a:rPr lang="en-US" baseline="0" dirty="0" smtClean="0"/>
              <a:t> of laws and regulations, Patient Protection and Affordable Care Act; Health Care and Education Reconciliation Act; guidance from HHS, DOL, IRA – laws made amendments to Code, Social Security Act, Public Health Services Act, Fair Labor Standards Act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Significantly</a:t>
            </a:r>
            <a:r>
              <a:rPr lang="en-US" baseline="0" dirty="0" smtClean="0"/>
              <a:t> changed health policy in the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Staggered effective dates (2010 – 2018)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Imposed new requirement on individuals / employers / insurers / providers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Individuals:  imposes penalties on individuals that don’t have coverage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Insurers:  imposes requirements on how they run their businesses and what products they offer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Providers:  tries to improve quality of care &amp; control healthcare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Presentation focuses on employer responsibilities: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Provides incentives for employers to provide group benefits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Imposes penalties on certain employers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Affects design and administration of group health plans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Provides mechanisms to make it easier to obtain coverage (SHOP exchange)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Bumpy Ride:</a:t>
            </a:r>
          </a:p>
          <a:p>
            <a:endParaRPr lang="en-US" dirty="0" smtClean="0"/>
          </a:p>
          <a:p>
            <a:r>
              <a:rPr lang="en-US" dirty="0" smtClean="0"/>
              <a:t>3/23/10:  Date</a:t>
            </a:r>
            <a:r>
              <a:rPr lang="en-US" baseline="0" dirty="0" smtClean="0"/>
              <a:t> the bill was signed into law – Patient Protection and Affordable Care Act</a:t>
            </a:r>
          </a:p>
          <a:p>
            <a:r>
              <a:rPr lang="en-US" baseline="0" dirty="0" smtClean="0"/>
              <a:t>3/23/10:  AGs filed first, but not the last, lawsuit against HCR</a:t>
            </a:r>
          </a:p>
          <a:p>
            <a:r>
              <a:rPr lang="en-US" baseline="0" dirty="0" smtClean="0"/>
              <a:t>9/23/10:  First changes effective (dependent coverage for kids under 26)</a:t>
            </a:r>
          </a:p>
          <a:p>
            <a:r>
              <a:rPr lang="en-US" baseline="0" dirty="0" smtClean="0"/>
              <a:t>Early days – confusion, misinformation</a:t>
            </a:r>
          </a:p>
          <a:p>
            <a:r>
              <a:rPr lang="en-US" baseline="0" dirty="0" smtClean="0"/>
              <a:t>	my first few presentations . . .</a:t>
            </a:r>
          </a:p>
          <a:p>
            <a:r>
              <a:rPr lang="en-US" baseline="0" dirty="0" smtClean="0"/>
              <a:t>	calendar year plans were scrambling . . .</a:t>
            </a:r>
          </a:p>
          <a:p>
            <a:endParaRPr lang="en-US" baseline="0" dirty="0" smtClean="0"/>
          </a:p>
          <a:p>
            <a:r>
              <a:rPr lang="en-US" baseline="0" dirty="0" smtClean="0"/>
              <a:t>12/22/10:  Feds realized that we needed more guidance – first delay was announced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	non-discrimination requirements for fully insured plans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1/19/11:  2 weeks after Republicans gained a majority in the House, they voted to repeal HCR in its entirety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later died in the Senate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since that time the House has voted about 40 times to either repeal, defund, cut IRS’ budget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most recently (5 days ago)  – house budget bill that “defunds” HCR; will not be passed by the Senate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8/12/11:  11</a:t>
            </a:r>
            <a:r>
              <a:rPr lang="en-US" baseline="30000" dirty="0" smtClean="0"/>
              <a:t>th</a:t>
            </a:r>
            <a:r>
              <a:rPr lang="en-US" baseline="0" dirty="0" smtClean="0"/>
              <a:t> Circuit finds individual mandate unconstitutional – first federal appeals court to find parts of the law unconstitutional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Supreme court agreed to review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lvl="0" indent="0">
              <a:buFontTx/>
              <a:buNone/>
            </a:pPr>
            <a:r>
              <a:rPr lang="en-US" baseline="0" dirty="0" smtClean="0"/>
              <a:t>6/28/12:  Found individual mandate constitutional (Congress had the authority to pass because “tax” rather than penalty)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	Struck down Medicare expansion plan that would take money away from states that refused to expand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0" lvl="0" indent="0">
              <a:buFontTx/>
              <a:buNone/>
            </a:pPr>
            <a:r>
              <a:rPr lang="en-US" baseline="0" dirty="0" smtClean="0"/>
              <a:t>Election:  Romney promised to repeal </a:t>
            </a:r>
            <a:r>
              <a:rPr lang="en-US" baseline="0" dirty="0" err="1" smtClean="0"/>
              <a:t>Obamacare</a:t>
            </a:r>
            <a:endParaRPr lang="en-US" baseline="0" dirty="0" smtClean="0"/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0" lvl="0" indent="0">
              <a:buFontTx/>
              <a:buNone/>
            </a:pPr>
            <a:r>
              <a:rPr lang="en-US" baseline="0" dirty="0" smtClean="0"/>
              <a:t>11/6/12:  Obama elected to 2</a:t>
            </a:r>
            <a:r>
              <a:rPr lang="en-US" baseline="30000" dirty="0" smtClean="0"/>
              <a:t>nd</a:t>
            </a:r>
            <a:r>
              <a:rPr lang="en-US" baseline="0" dirty="0" smtClean="0"/>
              <a:t> term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Started to get ready for 2014 (individual and employer mandates)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7/2/13:  Delay of employer mandate to 2015</a:t>
            </a:r>
          </a:p>
          <a:p>
            <a:r>
              <a:rPr lang="en-US" baseline="0" dirty="0" smtClean="0"/>
              <a:t>	-later announced no penalty if don’t distribute health exchange notice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won’t stop hearing about it:  2014 mid-term elections – big topic of discussion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thoughts:  (grain of salt)</a:t>
            </a:r>
          </a:p>
          <a:p>
            <a:r>
              <a:rPr lang="en-US" baseline="0" dirty="0" smtClean="0"/>
              <a:t>	-future court challenges won’t be successful in overturning the entire law</a:t>
            </a:r>
          </a:p>
          <a:p>
            <a:r>
              <a:rPr lang="en-US" baseline="0" dirty="0" smtClean="0"/>
              <a:t>	-efforts to repeal or defund will not be successful</a:t>
            </a:r>
          </a:p>
          <a:p>
            <a:r>
              <a:rPr lang="en-US" baseline="0" dirty="0" smtClean="0"/>
              <a:t>	-we will go forward with some form of HCR, but it will be messy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Enough of the history, let’s talk about what HCR did . . .  	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FTEs:</a:t>
            </a:r>
            <a:r>
              <a:rPr lang="en-US" baseline="0" dirty="0" smtClean="0"/>
              <a:t> owners/family not counted</a:t>
            </a:r>
          </a:p>
          <a:p>
            <a:r>
              <a:rPr lang="en-US" baseline="0" dirty="0" smtClean="0"/>
              <a:t>Comp pd to owners / family not counted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FTEs:</a:t>
            </a:r>
            <a:r>
              <a:rPr lang="en-US" baseline="0" dirty="0" smtClean="0"/>
              <a:t> owners/family not counted</a:t>
            </a:r>
          </a:p>
          <a:p>
            <a:r>
              <a:rPr lang="en-US" baseline="0" dirty="0" smtClean="0"/>
              <a:t>Comp pd to owners / family not counted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Plan design changes: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Restricted</a:t>
            </a:r>
            <a:r>
              <a:rPr lang="en-US" sz="1400" baseline="0" dirty="0" smtClean="0"/>
              <a:t> a</a:t>
            </a:r>
            <a:r>
              <a:rPr lang="en-US" sz="1400" dirty="0" smtClean="0"/>
              <a:t>nnual limits on essential health benefits -  established limits for “core” health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New</a:t>
            </a:r>
            <a:r>
              <a:rPr lang="en-US" sz="1400" baseline="0" dirty="0" smtClean="0"/>
              <a:t> a</a:t>
            </a:r>
            <a:r>
              <a:rPr lang="en-US" sz="1400" dirty="0" smtClean="0"/>
              <a:t>ppeals</a:t>
            </a:r>
            <a:r>
              <a:rPr lang="en-US" sz="1400" baseline="0" dirty="0" smtClean="0"/>
              <a:t> process and external review for participant claims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aseline="0" dirty="0" smtClean="0"/>
              <a:t>Dependent coverage under age 26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aseline="0" dirty="0" smtClean="0"/>
              <a:t>No lifetime limits on essential health benefits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aseline="0" dirty="0" smtClean="0"/>
              <a:t>Patient protections (primary care provider designations / ER/ etc.)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aseline="0" dirty="0" smtClean="0"/>
              <a:t>Preexisting condition prohibition for under age 19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aseline="0" dirty="0" smtClean="0"/>
              <a:t>Preventative health services- required health insurance to cover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aseline="0" dirty="0" smtClean="0"/>
              <a:t>Prohibition on rescinding coverage, except in cases of fraud</a:t>
            </a:r>
          </a:p>
          <a:p>
            <a:endParaRPr lang="en-US" dirty="0" smtClean="0"/>
          </a:p>
          <a:p>
            <a:r>
              <a:rPr lang="en-US" dirty="0" smtClean="0"/>
              <a:t>Early Retiree Reinsurance Program:</a:t>
            </a:r>
            <a:r>
              <a:rPr lang="en-US" baseline="0" dirty="0" smtClean="0"/>
              <a:t>  fund that reimbursed employers some of the cost of early- retiree health; $5B; closed in Dec. of 2011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Business Health Care Tax Credit:  tax credit for small employers who offered health insurance to employees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Amount: 35% of employer’s premium costs; up to 50% in 2014 – sliding scale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Eligible:  Under 25 FTEs and average wages of less than $50K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Full premium to employees with under 10 FTEs and less than $25K in annual wages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Wellness Program Assistance: increase in the maximum permissible reward under a health-contingent wellness program from 20 to 30% of the cost of individual coverage under the group health plan, and up to 50% for programs designed to prevent or reduce tobacco use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Nondiscrimination rules for fully insured plans: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Just like the rules that apply to self-insured plans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Will go over in some detail later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250 W-2s for 2011 (not based on controlled group)</a:t>
            </a:r>
          </a:p>
          <a:p>
            <a:r>
              <a:rPr lang="en-US" baseline="0" dirty="0" smtClean="0"/>
              <a:t>Small employer exemption – won’t last</a:t>
            </a:r>
          </a:p>
          <a:p>
            <a:r>
              <a:rPr lang="en-US" baseline="0" dirty="0" smtClean="0"/>
              <a:t>Calendar year reporting</a:t>
            </a:r>
          </a:p>
          <a:p>
            <a:r>
              <a:rPr lang="en-US" baseline="0" dirty="0" smtClean="0"/>
              <a:t>Informational – not taxable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250 W-2s for 2011 (not based on controlled group)</a:t>
            </a:r>
          </a:p>
          <a:p>
            <a:r>
              <a:rPr lang="en-US" baseline="0" dirty="0" smtClean="0"/>
              <a:t>Small employer exemption – won’t last</a:t>
            </a:r>
          </a:p>
          <a:p>
            <a:r>
              <a:rPr lang="en-US" baseline="0" dirty="0" smtClean="0"/>
              <a:t>Calendar year reporting</a:t>
            </a:r>
          </a:p>
          <a:p>
            <a:r>
              <a:rPr lang="en-US" baseline="0" dirty="0" smtClean="0"/>
              <a:t>Informational – not taxable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Required after open enrollment after Sept. 22, 2012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354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FSA/HRA/HSA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reimbursements for OTC drugs: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FSAs, HRAs, and other employer-provided accident and health plans can only reimburse medicines and drugs other than insulin if the medicine or drug is prescribed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loss ratio rebates:  Requires insurers to issue rebates to their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policy holders if the insurer didn’t spend enough of each dollar on medical care or quality improvements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cafeteria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plans:  Exempt for nondiscrimination testing if under 100 employees, required employer contributions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HSA penalty tax increase: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increase penalty tax from 10% to 20% for non-qualifying expenses from an HSA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Wellness 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grants:  Grants to small businesses that set up wellness programs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FSA annual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limitation – deferrals into a cafeteria plan were limited to $2,500 for plan years on or after 1/1/13; plans must be amended by 2014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insurance exchange notice – October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2013; no penalty for not distributing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Medicare tax on higher-income employees:  additional .9% for high-income wages earners;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employers have to withhold the additional tax from wages earned in excess of $200K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enrollment in the exchange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Exchange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SHOP opens – marketplace where individuals and small businesses can go to purchase insurance</a:t>
            </a: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Reinsurance Contributions: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2014 – 2016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addt’l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 to be used to help insurers pay for high expenses; $63 per person;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insurer for fully insured plan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Mandate / Premium Assistance Credit – individuals are required to have coverage for themselves and their dependents or pay a penalty; premium assistant subsidies and credits will be available to help individuals pay for the premiums </a:t>
            </a:r>
          </a:p>
          <a:p>
            <a:pPr rtl="0" eaLnBrk="1" fontAlgn="auto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 Design Changes</a:t>
            </a:r>
          </a:p>
          <a:p>
            <a:pPr marL="628650" lvl="1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annual dollar limit on essential health benefits</a:t>
            </a:r>
          </a:p>
          <a:p>
            <a:pPr marL="628650" lvl="1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pre-existing condition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restrictions for any age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waiting periods over 90 days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Limits on deductibles and out-of pocket maximums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trail coverage</a:t>
            </a:r>
          </a:p>
          <a:p>
            <a:pPr marL="457200" lvl="1" indent="0" rtl="0" eaLnBrk="1" fontAlgn="auto" latinLnBrk="0" hangingPunct="1">
              <a:buFont typeface="Arial" panose="020B0604020202020204" pitchFamily="34" charset="0"/>
              <a:buNone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Guaranteed availability / renewability of coverage- all employers must be offered coverage or renewal of coverage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2015:  Pay or play</a:t>
            </a:r>
            <a:r>
              <a:rPr lang="en-US" baseline="0" dirty="0" smtClean="0"/>
              <a:t> penalties that Wally will discuss next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2017:  Exchange opens to all employers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2018:  Cadillac plan tax 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40% nondeductible excise tax on high-cost health coverage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6993_saalfeld_griggs_powerpoint_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23B1D-8B91-40BA-A6F3-8F127199C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F9FC7-80F4-4A0B-ABD5-E0463416E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C7349-0070-41DF-99A0-B0C50F05D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6179-3984-4F66-B5F7-52DDA00F5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1B44-E00E-4158-88A1-D5F7ABC62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0C4CF-F613-47BC-9B52-63C81E99A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2DEE-B56D-4698-9C6B-B733F9926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0090-065F-4530-ACCF-6CABA7993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C2FB2-CBCA-4702-A37B-E10020E99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BC3C2-D02D-4052-971E-40536A33D3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B10B4-98CE-4EB6-8C7C-EE6EE9D9F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26993_saalfeld_griggs_powerpoint_slide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167DE4-D755-4ED2-A60C-4C822E22E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458200" cy="1905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70C0"/>
                </a:solidFill>
              </a:rPr>
              <a:t>Health Care Reform:</a:t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>What Individuals and Employers </a:t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>Should Know</a:t>
            </a:r>
            <a:endParaRPr lang="en-US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324600" cy="2133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070C0"/>
                </a:solidFill>
              </a:rPr>
              <a:t>Christine Moehl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</a:rPr>
              <a:t>Employee Benefits Attorney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</a:rPr>
              <a:t>Saalfeld Griggs PC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0070C0"/>
                </a:solidFill>
              </a:rPr>
              <a:t>503-399-1070</a:t>
            </a:r>
          </a:p>
          <a:p>
            <a:pPr eaLnBrk="1" hangingPunct="1"/>
            <a:r>
              <a:rPr lang="en-US" sz="1800" dirty="0" smtClean="0">
                <a:solidFill>
                  <a:srgbClr val="0070C0"/>
                </a:solidFill>
              </a:rPr>
              <a:t>cmoehl@sglaw.com</a:t>
            </a:r>
          </a:p>
        </p:txBody>
      </p:sp>
    </p:spTree>
    <p:extLst>
      <p:ext uri="{BB962C8B-B14F-4D97-AF65-F5344CB8AC3E}">
        <p14:creationId xmlns:p14="http://schemas.microsoft.com/office/powerpoint/2010/main" val="300473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/>
              <a:t>HCR Timeline</a:t>
            </a:r>
            <a:endParaRPr lang="en-US" sz="36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17889"/>
              </p:ext>
            </p:extLst>
          </p:nvPr>
        </p:nvGraphicFramePr>
        <p:xfrm>
          <a:off x="1219200" y="1295400"/>
          <a:ext cx="6629400" cy="34141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2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lt1"/>
                          </a:solidFill>
                        </a:rPr>
                        <a:t>Someday . . 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5978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v"/>
                      </a:pPr>
                      <a:r>
                        <a:rPr lang="en-US" sz="2000" kern="1200" dirty="0" smtClean="0"/>
                        <a:t>Automatic</a:t>
                      </a:r>
                      <a:r>
                        <a:rPr lang="en-US" sz="2000" kern="1200" baseline="0" dirty="0" smtClean="0"/>
                        <a:t> enrollment for large plans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0597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W-2 reporting for all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employers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0597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2000" kern="1200" dirty="0" smtClean="0"/>
                        <a:t>Non-discrimination</a:t>
                      </a:r>
                      <a:r>
                        <a:rPr lang="en-US" sz="2000" kern="1200" baseline="0" dirty="0" smtClean="0"/>
                        <a:t> in fully-insured plans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554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/>
              <a:t>HCR: Impact on Individuals</a:t>
            </a:r>
            <a:endParaRPr lang="en-US" sz="3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 smtClean="0">
                <a:solidFill>
                  <a:srgbClr val="0070C0"/>
                </a:solidFill>
              </a:rPr>
              <a:t>Individual Mandate</a:t>
            </a:r>
          </a:p>
          <a:p>
            <a:endParaRPr lang="en-US" sz="2400" dirty="0" smtClean="0"/>
          </a:p>
          <a:p>
            <a:r>
              <a:rPr lang="en-US" sz="2400" dirty="0" smtClean="0"/>
              <a:t>Beginning </a:t>
            </a:r>
            <a:r>
              <a:rPr lang="en-US" sz="2400" dirty="0"/>
              <a:t>in 2014, taxpayers will be assessed a “shared responsibility” penalty for any months during which they or their spouse or dependents lack “minimum essential coverage.”</a:t>
            </a:r>
          </a:p>
          <a:p>
            <a:endParaRPr lang="en-US" sz="1600" dirty="0" smtClean="0"/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Limited transition relief for employees whose employers have non-calendar year plans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0301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5029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600" i="1" dirty="0" smtClean="0">
                <a:solidFill>
                  <a:srgbClr val="0070C0"/>
                </a:solidFill>
              </a:rPr>
              <a:t>Individual Mandate</a:t>
            </a:r>
          </a:p>
          <a:p>
            <a:pPr marL="0" lvl="0" indent="0" algn="ctr">
              <a:buNone/>
            </a:pPr>
            <a:endParaRPr lang="en-US" sz="2400" dirty="0"/>
          </a:p>
          <a:p>
            <a:r>
              <a:rPr lang="en-US" sz="2400" dirty="0" smtClean="0"/>
              <a:t>Minimum </a:t>
            </a:r>
            <a:r>
              <a:rPr lang="en-US" sz="2400" dirty="0"/>
              <a:t>Essential Coverage: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Coverage under a government program (Medicare, Medicaid, Healthy Kids)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Employer-sponsored health plan (including COBRA)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Individual policy purchased on or off the </a:t>
            </a:r>
            <a:r>
              <a:rPr lang="en-US" sz="2000" dirty="0" smtClean="0">
                <a:solidFill>
                  <a:srgbClr val="0070C0"/>
                </a:solidFill>
              </a:rPr>
              <a:t>Exchange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Does not include:</a:t>
            </a:r>
          </a:p>
          <a:p>
            <a:pPr lvl="2"/>
            <a:r>
              <a:rPr lang="en-US" sz="1600" dirty="0"/>
              <a:t>Limited policies (dental / vision)</a:t>
            </a:r>
          </a:p>
          <a:p>
            <a:pPr lvl="2"/>
            <a:r>
              <a:rPr lang="en-US" sz="1600" dirty="0"/>
              <a:t>FSAs</a:t>
            </a:r>
          </a:p>
          <a:p>
            <a:pPr lvl="2"/>
            <a:r>
              <a:rPr lang="en-US" sz="1600" dirty="0"/>
              <a:t>Wellness plans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1167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5029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600" i="1" dirty="0">
                <a:solidFill>
                  <a:srgbClr val="0070C0"/>
                </a:solidFill>
              </a:rPr>
              <a:t>Individual </a:t>
            </a:r>
            <a:r>
              <a:rPr lang="en-US" sz="3600" i="1" dirty="0" smtClean="0">
                <a:solidFill>
                  <a:srgbClr val="0070C0"/>
                </a:solidFill>
              </a:rPr>
              <a:t>Mandate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Penalty </a:t>
            </a:r>
            <a:r>
              <a:rPr lang="en-US" sz="2400" dirty="0"/>
              <a:t>Amount:  Greater of flat dollar amount or percentage of income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380383"/>
              </p:ext>
            </p:extLst>
          </p:nvPr>
        </p:nvGraphicFramePr>
        <p:xfrm>
          <a:off x="609600" y="3657600"/>
          <a:ext cx="8403775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199"/>
                <a:gridCol w="1143000"/>
                <a:gridCol w="1371600"/>
                <a:gridCol w="1066800"/>
                <a:gridCol w="3984176"/>
              </a:tblGrid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Flat</a:t>
                      </a:r>
                      <a:r>
                        <a:rPr lang="en-US" baseline="0" dirty="0" smtClean="0"/>
                        <a:t> $ for Adult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Flat $ for Child (&lt;18)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Income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Maximum</a:t>
                      </a:r>
                      <a:endParaRPr lang="en-US" dirty="0"/>
                    </a:p>
                  </a:txBody>
                  <a:tcPr anchor="ctr"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of $285 or 1% of household income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of $975 or 2% of household income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Greater</a:t>
                      </a:r>
                      <a:r>
                        <a:rPr lang="en-US" baseline="0" dirty="0" smtClean="0"/>
                        <a:t> of $2,085 or 2.5% of household income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550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5029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600" i="1" dirty="0">
                <a:solidFill>
                  <a:srgbClr val="0070C0"/>
                </a:solidFill>
              </a:rPr>
              <a:t>Individual </a:t>
            </a:r>
            <a:r>
              <a:rPr lang="en-US" sz="3600" i="1" dirty="0" smtClean="0">
                <a:solidFill>
                  <a:srgbClr val="0070C0"/>
                </a:solidFill>
              </a:rPr>
              <a:t>Mandate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/>
              <a:t>Example: No insurance, household income = $65,000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34488"/>
              </p:ext>
            </p:extLst>
          </p:nvPr>
        </p:nvGraphicFramePr>
        <p:xfrm>
          <a:off x="762000" y="3124200"/>
          <a:ext cx="8077200" cy="34407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4319"/>
                <a:gridCol w="2407627"/>
                <a:gridCol w="2401917"/>
                <a:gridCol w="2413337"/>
              </a:tblGrid>
              <a:tr h="7022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Adult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Married Couple with 1 child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Married Couple</a:t>
                      </a:r>
                      <a:r>
                        <a:rPr lang="en-US" baseline="0" dirty="0" smtClean="0"/>
                        <a:t> with 10 children</a:t>
                      </a:r>
                      <a:endParaRPr lang="en-US" dirty="0"/>
                    </a:p>
                  </a:txBody>
                  <a:tcPr anchor="ctr"/>
                </a:tc>
              </a:tr>
              <a:tr h="932532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 $ = $95</a:t>
                      </a:r>
                    </a:p>
                    <a:p>
                      <a:r>
                        <a:rPr lang="en-US" sz="1600" dirty="0" smtClean="0"/>
                        <a:t>1% of income =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$650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 $ = $237.50</a:t>
                      </a:r>
                    </a:p>
                    <a:p>
                      <a:r>
                        <a:rPr lang="en-US" sz="1600" dirty="0" smtClean="0"/>
                        <a:t>1% of income =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$650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 $ = $285</a:t>
                      </a:r>
                    </a:p>
                    <a:p>
                      <a:r>
                        <a:rPr lang="en-US" sz="1600" dirty="0" smtClean="0"/>
                        <a:t>1% of income =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$650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</a:tr>
              <a:tr h="902949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 $ = $325</a:t>
                      </a:r>
                    </a:p>
                    <a:p>
                      <a:r>
                        <a:rPr lang="en-US" sz="1600" dirty="0" smtClean="0"/>
                        <a:t>2% of income =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$1,300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 $ = $812.50</a:t>
                      </a:r>
                    </a:p>
                    <a:p>
                      <a:r>
                        <a:rPr lang="en-US" sz="1600" dirty="0" smtClean="0"/>
                        <a:t>1% of income =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$1,300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 $ = $975</a:t>
                      </a:r>
                    </a:p>
                    <a:p>
                      <a:r>
                        <a:rPr lang="en-US" sz="1600" dirty="0" smtClean="0"/>
                        <a:t>1% of income =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$1,300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</a:tr>
              <a:tr h="902949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 $ = $695</a:t>
                      </a:r>
                    </a:p>
                    <a:p>
                      <a:r>
                        <a:rPr lang="en-US" sz="1600" dirty="0" smtClean="0"/>
                        <a:t>1% of income =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$1,625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 $ =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$1,737.50</a:t>
                      </a:r>
                    </a:p>
                    <a:p>
                      <a:r>
                        <a:rPr lang="en-US" sz="1600" dirty="0" smtClean="0"/>
                        <a:t>1% of income = $1,625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 $ =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$2,085</a:t>
                      </a:r>
                    </a:p>
                    <a:p>
                      <a:r>
                        <a:rPr lang="en-US" sz="1600" dirty="0" smtClean="0"/>
                        <a:t>1% of income = $1,625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10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600" i="1" dirty="0">
                <a:solidFill>
                  <a:srgbClr val="0070C0"/>
                </a:solidFill>
              </a:rPr>
              <a:t>Individual </a:t>
            </a:r>
            <a:r>
              <a:rPr lang="en-US" sz="3600" i="1" dirty="0" smtClean="0">
                <a:solidFill>
                  <a:srgbClr val="0070C0"/>
                </a:solidFill>
              </a:rPr>
              <a:t>Mandate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600" dirty="0">
                <a:latin typeface="+mj-lt"/>
                <a:cs typeface="Times New Roman" panose="02020603050405020304" pitchFamily="18" charset="0"/>
              </a:rPr>
              <a:t>Exempt Individuals:</a:t>
            </a:r>
            <a:endParaRPr lang="en-US" sz="2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lvl="2"/>
            <a:r>
              <a:rPr lang="en-US" sz="2000" dirty="0">
                <a:latin typeface="+mj-lt"/>
                <a:cs typeface="Times New Roman" panose="02020603050405020304" pitchFamily="18" charset="0"/>
              </a:rPr>
              <a:t>Religious conscience</a:t>
            </a:r>
          </a:p>
          <a:p>
            <a:pPr lvl="2"/>
            <a:r>
              <a:rPr lang="en-US" sz="2000" dirty="0">
                <a:latin typeface="+mj-lt"/>
                <a:cs typeface="Times New Roman" panose="02020603050405020304" pitchFamily="18" charset="0"/>
              </a:rPr>
              <a:t>Taxpayers who are below the tax filing threshold</a:t>
            </a:r>
          </a:p>
          <a:p>
            <a:pPr lvl="2"/>
            <a:r>
              <a:rPr lang="en-US" sz="2000" dirty="0">
                <a:latin typeface="+mj-lt"/>
                <a:cs typeface="Times New Roman" panose="02020603050405020304" pitchFamily="18" charset="0"/>
              </a:rPr>
              <a:t>Members of Indian Tribes</a:t>
            </a:r>
          </a:p>
          <a:p>
            <a:pPr lvl="2"/>
            <a:r>
              <a:rPr lang="en-US" sz="2000" dirty="0">
                <a:latin typeface="+mj-lt"/>
                <a:cs typeface="Times New Roman" panose="02020603050405020304" pitchFamily="18" charset="0"/>
              </a:rPr>
              <a:t>Incarcerated individuals</a:t>
            </a:r>
          </a:p>
          <a:p>
            <a:pPr lvl="2"/>
            <a:r>
              <a:rPr lang="en-US" sz="2000" dirty="0">
                <a:latin typeface="+mj-lt"/>
                <a:cs typeface="Times New Roman" panose="02020603050405020304" pitchFamily="18" charset="0"/>
              </a:rPr>
              <a:t>Illegal immigrants</a:t>
            </a:r>
          </a:p>
          <a:p>
            <a:pPr lvl="2"/>
            <a:r>
              <a:rPr lang="en-US" sz="2000" dirty="0">
                <a:latin typeface="+mj-lt"/>
                <a:cs typeface="Times New Roman" panose="02020603050405020304" pitchFamily="18" charset="0"/>
              </a:rPr>
              <a:t>Individuals residing in US territories or outside of the US </a:t>
            </a:r>
          </a:p>
          <a:p>
            <a:pPr lvl="2"/>
            <a:r>
              <a:rPr lang="en-US" sz="2000" dirty="0">
                <a:latin typeface="+mj-lt"/>
                <a:cs typeface="Times New Roman" panose="02020603050405020304" pitchFamily="18" charset="0"/>
              </a:rPr>
              <a:t>Individuals without coverage for less than 3 months</a:t>
            </a:r>
          </a:p>
          <a:p>
            <a:pPr lvl="2"/>
            <a:r>
              <a:rPr lang="en-US" sz="2000" dirty="0">
                <a:latin typeface="+mj-lt"/>
                <a:cs typeface="Times New Roman" panose="02020603050405020304" pitchFamily="18" charset="0"/>
              </a:rPr>
              <a:t>Individuals without “affordable” coverage 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lvl="3"/>
            <a:r>
              <a:rPr lang="en-US" sz="1800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ost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is over 8% of </a:t>
            </a:r>
            <a:r>
              <a:rPr lang="en-US" sz="1800" b="1" dirty="0">
                <a:latin typeface="+mj-lt"/>
                <a:cs typeface="Times New Roman" panose="02020603050405020304" pitchFamily="18" charset="0"/>
              </a:rPr>
              <a:t>household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income </a:t>
            </a:r>
          </a:p>
          <a:p>
            <a:pPr lvl="3"/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Example: 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Employee-only coverage is 4% of income and </a:t>
            </a:r>
            <a:endParaRPr lang="en-US" sz="1800" dirty="0" smtClean="0">
              <a:latin typeface="+mj-lt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family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coverage is 10% of income; employee will pay </a:t>
            </a:r>
            <a:endParaRPr lang="en-US" sz="1800" dirty="0" smtClean="0">
              <a:latin typeface="+mj-lt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penalty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, no penalty for spouse or kids</a:t>
            </a:r>
          </a:p>
          <a:p>
            <a:pPr lvl="1">
              <a:buNone/>
            </a:pPr>
            <a:endParaRPr lang="en-US" dirty="0" smtClean="0"/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43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3600" i="1" dirty="0">
                <a:solidFill>
                  <a:srgbClr val="0070C0"/>
                </a:solidFill>
              </a:rPr>
              <a:t>Individual </a:t>
            </a:r>
            <a:r>
              <a:rPr lang="en-US" sz="3600" i="1" dirty="0" smtClean="0">
                <a:solidFill>
                  <a:srgbClr val="0070C0"/>
                </a:solidFill>
              </a:rPr>
              <a:t>Mandate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Reporting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Reported annually on individual federal income tax return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Joint filers are jointly liable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If filer claims a dependent on their tax return, they are responsible for that dependent’s penalty</a:t>
            </a:r>
          </a:p>
          <a:p>
            <a:pPr lvl="2"/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Collection &amp; Enforcement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IRS cannot impose a levy or lien for non-payment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No criminal sanctions</a:t>
            </a:r>
          </a:p>
          <a:p>
            <a:pPr lvl="1"/>
            <a:r>
              <a:rPr lang="en-US" sz="2000" dirty="0">
                <a:latin typeface="+mj-lt"/>
                <a:cs typeface="Times New Roman" panose="02020603050405020304" pitchFamily="18" charset="0"/>
              </a:rPr>
              <a:t>Can use a tax refund to offset the amount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due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58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i="1" dirty="0" smtClean="0">
                <a:solidFill>
                  <a:srgbClr val="0070C0"/>
                </a:solidFill>
              </a:rPr>
              <a:t>Coverage Changes for 2014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No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Lifetime or Annual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Limits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on Essential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ealth Benefits</a:t>
            </a:r>
          </a:p>
          <a:p>
            <a:pPr marL="114300" indent="0">
              <a:buNone/>
            </a:pPr>
            <a:endParaRPr lang="en-US" sz="2000" b="1" u="sng" dirty="0">
              <a:latin typeface="+mj-lt"/>
              <a:cs typeface="Times New Roman" panose="02020603050405020304" pitchFamily="18" charset="0"/>
            </a:endParaRPr>
          </a:p>
          <a:p>
            <a:pPr marL="457200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Essential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Health Benefits:</a:t>
            </a:r>
          </a:p>
          <a:p>
            <a:pPr lvl="1"/>
            <a:r>
              <a:rPr lang="en-US" sz="1400" dirty="0">
                <a:latin typeface="+mj-lt"/>
                <a:cs typeface="Times New Roman" panose="02020603050405020304" pitchFamily="18" charset="0"/>
              </a:rPr>
              <a:t>Ambulatory patient services</a:t>
            </a:r>
          </a:p>
          <a:p>
            <a:pPr lvl="1"/>
            <a:r>
              <a:rPr lang="en-US" sz="1400" dirty="0">
                <a:latin typeface="+mj-lt"/>
                <a:cs typeface="Times New Roman" panose="02020603050405020304" pitchFamily="18" charset="0"/>
              </a:rPr>
              <a:t>Emergency services</a:t>
            </a:r>
          </a:p>
          <a:p>
            <a:pPr lvl="1"/>
            <a:r>
              <a:rPr lang="en-US" sz="1400" dirty="0">
                <a:latin typeface="+mj-lt"/>
                <a:cs typeface="Times New Roman" panose="02020603050405020304" pitchFamily="18" charset="0"/>
              </a:rPr>
              <a:t>Hospitalization</a:t>
            </a:r>
          </a:p>
          <a:p>
            <a:pPr lvl="1"/>
            <a:r>
              <a:rPr lang="en-US" sz="1400" dirty="0">
                <a:latin typeface="+mj-lt"/>
                <a:cs typeface="Times New Roman" panose="02020603050405020304" pitchFamily="18" charset="0"/>
              </a:rPr>
              <a:t>Maternity and newborn care</a:t>
            </a:r>
          </a:p>
          <a:p>
            <a:pPr lvl="1"/>
            <a:r>
              <a:rPr lang="en-US" sz="1400" dirty="0">
                <a:latin typeface="+mj-lt"/>
                <a:cs typeface="Times New Roman" panose="02020603050405020304" pitchFamily="18" charset="0"/>
              </a:rPr>
              <a:t>Mental health and substance use disorder services, including behavioral health treatment</a:t>
            </a:r>
          </a:p>
          <a:p>
            <a:pPr lvl="1"/>
            <a:r>
              <a:rPr lang="en-US" sz="1400" dirty="0">
                <a:latin typeface="+mj-lt"/>
                <a:cs typeface="Times New Roman" panose="02020603050405020304" pitchFamily="18" charset="0"/>
              </a:rPr>
              <a:t>Prescription drugs</a:t>
            </a:r>
          </a:p>
          <a:p>
            <a:pPr lvl="1"/>
            <a:r>
              <a:rPr lang="en-US" sz="1400" dirty="0">
                <a:latin typeface="+mj-lt"/>
                <a:cs typeface="Times New Roman" panose="02020603050405020304" pitchFamily="18" charset="0"/>
              </a:rPr>
              <a:t>Rehabilitative and </a:t>
            </a:r>
            <a:r>
              <a:rPr lang="en-US" sz="1400" dirty="0" err="1">
                <a:latin typeface="+mj-lt"/>
                <a:cs typeface="Times New Roman" panose="02020603050405020304" pitchFamily="18" charset="0"/>
              </a:rPr>
              <a:t>habilitative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 services and devices</a:t>
            </a:r>
          </a:p>
          <a:p>
            <a:pPr lvl="1"/>
            <a:r>
              <a:rPr lang="en-US" sz="1400" dirty="0">
                <a:latin typeface="+mj-lt"/>
                <a:cs typeface="Times New Roman" panose="02020603050405020304" pitchFamily="18" charset="0"/>
              </a:rPr>
              <a:t>Laboratory services</a:t>
            </a:r>
          </a:p>
          <a:p>
            <a:pPr lvl="1"/>
            <a:r>
              <a:rPr lang="en-US" sz="1400" dirty="0">
                <a:latin typeface="+mj-lt"/>
                <a:cs typeface="Times New Roman" panose="02020603050405020304" pitchFamily="18" charset="0"/>
              </a:rPr>
              <a:t>Preventive and wellness services and chronic disease management</a:t>
            </a:r>
          </a:p>
          <a:p>
            <a:pPr lvl="1"/>
            <a:r>
              <a:rPr lang="en-US" sz="1400" dirty="0">
                <a:latin typeface="+mj-lt"/>
                <a:cs typeface="Times New Roman" panose="02020603050405020304" pitchFamily="18" charset="0"/>
              </a:rPr>
              <a:t>Pediatric services, including oral and vision care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88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i="1" dirty="0" smtClean="0">
                <a:solidFill>
                  <a:srgbClr val="0070C0"/>
                </a:solidFill>
              </a:rPr>
              <a:t>Coverage </a:t>
            </a:r>
            <a:r>
              <a:rPr lang="en-US" sz="3600" i="1" dirty="0">
                <a:solidFill>
                  <a:srgbClr val="0070C0"/>
                </a:solidFill>
              </a:rPr>
              <a:t>Changes for 2014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Maximum Out of Pocket Expense. 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marL="857250" lvl="1">
              <a:spcBef>
                <a:spcPts val="0"/>
              </a:spcBef>
            </a:pP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Maximum out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of pocket cost for “In-network” medical expenses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is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$6,350 for an individual and $12,700 for a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family</a:t>
            </a:r>
          </a:p>
          <a:p>
            <a:pPr marL="857250" lvl="1">
              <a:spcBef>
                <a:spcPts val="0"/>
              </a:spcBef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ncludes deductible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, co-insurance,  co-payments and prescription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costs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 marL="857250" lvl="1">
              <a:spcBef>
                <a:spcPts val="0"/>
              </a:spcBef>
            </a:pP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“Out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of Network” expenses are not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limited</a:t>
            </a:r>
          </a:p>
          <a:p>
            <a:pPr marL="571500" lvl="1" indent="0">
              <a:spcBef>
                <a:spcPts val="0"/>
              </a:spcBef>
              <a:buNone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No Pre-existing Conditions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Exclusions</a:t>
            </a:r>
          </a:p>
          <a:p>
            <a:pPr marL="857250" lvl="1">
              <a:spcBef>
                <a:spcPts val="0"/>
              </a:spcBef>
            </a:pPr>
            <a:r>
              <a:rPr lang="en-US" sz="1500" dirty="0" smtClean="0">
                <a:latin typeface="+mj-lt"/>
                <a:cs typeface="Times New Roman" panose="02020603050405020304" pitchFamily="18" charset="0"/>
              </a:rPr>
              <a:t>Regardless of age</a:t>
            </a:r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8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i="1" dirty="0">
                <a:solidFill>
                  <a:srgbClr val="0070C0"/>
                </a:solidFill>
              </a:rPr>
              <a:t>Coverage Changes for 2014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Dependent Coverage – up to child’s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26</a:t>
            </a:r>
            <a:r>
              <a:rPr lang="en-US" sz="2200" baseline="30000" dirty="0">
                <a:latin typeface="+mj-lt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birthday and until the last day of month they turn 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26</a:t>
            </a:r>
          </a:p>
          <a:p>
            <a:pPr marL="457200">
              <a:spcBef>
                <a:spcPts val="0"/>
              </a:spcBef>
            </a:pPr>
            <a:endParaRPr lang="en-US" sz="2200" dirty="0" smtClean="0">
              <a:latin typeface="+mj-lt"/>
              <a:cs typeface="Times New Roman" panose="02020603050405020304" pitchFamily="18" charset="0"/>
            </a:endParaRPr>
          </a:p>
          <a:p>
            <a:pPr marL="857250" lvl="1">
              <a:spcBef>
                <a:spcPts val="0"/>
              </a:spcBef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ndividual Coverage: Individual is charged for first 3 children under 20 years old and then for each child older than 21 to 26 based on age. Example: 6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children, 4 under 20 and 2 over 20 years old, you would pay for yourself and 5 children (3 under 20 years old and 2 over 20 years old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857250" lvl="1">
              <a:spcBef>
                <a:spcPts val="0"/>
              </a:spcBef>
            </a:pPr>
            <a:endParaRPr lang="en-US" sz="1600" dirty="0" smtClean="0">
              <a:latin typeface="+mj-lt"/>
              <a:cs typeface="Times New Roman" panose="02020603050405020304" pitchFamily="18" charset="0"/>
            </a:endParaRPr>
          </a:p>
          <a:p>
            <a:pPr marL="857250" lvl="1">
              <a:spcBef>
                <a:spcPts val="0"/>
              </a:spcBef>
            </a:pP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Group Coverage: Carriers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will load their rates for dependents, but currently there is not an additional charge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for “extra”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children.  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5490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30763"/>
          </a:xfrm>
        </p:spPr>
        <p:txBody>
          <a:bodyPr/>
          <a:lstStyle/>
          <a:p>
            <a:r>
              <a:rPr lang="en-US" sz="2400" dirty="0" smtClean="0"/>
              <a:t>Overview of HCR</a:t>
            </a:r>
          </a:p>
          <a:p>
            <a:r>
              <a:rPr lang="en-US" sz="2400" dirty="0" smtClean="0"/>
              <a:t>Impact on Individuals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Individual Mandate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Coverage Changes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Health Insurance Exchanges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Increased Taxes</a:t>
            </a:r>
          </a:p>
          <a:p>
            <a:r>
              <a:rPr lang="en-US" sz="2400" dirty="0" smtClean="0"/>
              <a:t>Impact on Employers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Employer Penalties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Tax Credits for Small Employers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Changes to Group Plans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Reporting &amp; Disclosure Requirements</a:t>
            </a:r>
          </a:p>
          <a:p>
            <a:r>
              <a:rPr lang="en-US" sz="2400" dirty="0" smtClean="0"/>
              <a:t>Future of Health Care Reform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446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73162"/>
          </a:xfrm>
        </p:spPr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1678676"/>
            <a:ext cx="8229600" cy="4874524"/>
          </a:xfrm>
        </p:spPr>
        <p:txBody>
          <a:bodyPr>
            <a:normAutofit lnSpcReduction="10000"/>
          </a:bodyPr>
          <a:lstStyle/>
          <a:p>
            <a:pPr lvl="0" algn="ctr">
              <a:buNone/>
              <a:defRPr/>
            </a:pPr>
            <a:r>
              <a:rPr lang="en-US" sz="3600" i="1" dirty="0" smtClean="0">
                <a:solidFill>
                  <a:srgbClr val="0070C0"/>
                </a:solidFill>
              </a:rPr>
              <a:t>Individual Insurance Exchange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u="sng" dirty="0" smtClean="0">
                <a:solidFill>
                  <a:srgbClr val="0070C0"/>
                </a:solidFill>
              </a:rPr>
              <a:t>October 1, 2013</a:t>
            </a:r>
            <a:r>
              <a:rPr lang="en-US" sz="2800" dirty="0" smtClean="0">
                <a:solidFill>
                  <a:srgbClr val="0070C0"/>
                </a:solidFill>
              </a:rPr>
              <a:t>: Open enrollment “began”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u="sng" dirty="0" smtClean="0">
                <a:solidFill>
                  <a:srgbClr val="0070C0"/>
                </a:solidFill>
              </a:rPr>
              <a:t>January 1, 2014</a:t>
            </a:r>
            <a:r>
              <a:rPr lang="en-US" sz="2800" dirty="0" smtClean="0">
                <a:solidFill>
                  <a:srgbClr val="0070C0"/>
                </a:solidFill>
              </a:rPr>
              <a:t>: Coverage begins for individuals (if signed up prior to 12/15)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u="sng" dirty="0" smtClean="0">
                <a:solidFill>
                  <a:srgbClr val="0070C0"/>
                </a:solidFill>
              </a:rPr>
              <a:t>March 31, 2014</a:t>
            </a:r>
            <a:r>
              <a:rPr lang="en-US" sz="2800" dirty="0" smtClean="0">
                <a:solidFill>
                  <a:srgbClr val="0070C0"/>
                </a:solidFill>
              </a:rPr>
              <a:t>:  Open enrollment ends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Christine\Desktop\HCR\Cover oreg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438400"/>
            <a:ext cx="1942533" cy="955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52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lvl="0" algn="ctr">
              <a:buNone/>
              <a:defRPr/>
            </a:pPr>
            <a:endParaRPr lang="en-US" sz="4200" i="1" dirty="0" smtClean="0">
              <a:solidFill>
                <a:srgbClr val="0070C0"/>
              </a:solidFill>
            </a:endParaRPr>
          </a:p>
          <a:p>
            <a:pPr lvl="0" algn="ctr">
              <a:buNone/>
              <a:defRPr/>
            </a:pPr>
            <a:r>
              <a:rPr lang="en-US" sz="4600" i="1" dirty="0" smtClean="0">
                <a:solidFill>
                  <a:srgbClr val="0070C0"/>
                </a:solidFill>
              </a:rPr>
              <a:t>Premium Assistance Subsidy</a:t>
            </a:r>
            <a:endParaRPr lang="en-US" sz="4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 smtClean="0"/>
              <a:t>Subsidy received by eligible individuals and families who purchase health insurance through an Exchange</a:t>
            </a:r>
          </a:p>
          <a:p>
            <a:pPr>
              <a:buNone/>
              <a:defRPr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 smtClean="0"/>
              <a:t>Eligible Individuals: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Group insurance is not available through employer, or group insurance is “not acceptable”</a:t>
            </a:r>
          </a:p>
          <a:p>
            <a:pPr lvl="1">
              <a:defRPr/>
            </a:pPr>
            <a:endParaRPr lang="en-US" sz="1450" dirty="0" smtClean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Household income is between 100% – 400% of 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federal poverty level </a:t>
            </a:r>
          </a:p>
          <a:p>
            <a:pPr lvl="2">
              <a:defRPr/>
            </a:pPr>
            <a:r>
              <a:rPr lang="en-US" dirty="0" smtClean="0">
                <a:solidFill>
                  <a:srgbClr val="0070C0"/>
                </a:solidFill>
              </a:rPr>
              <a:t>Based on prior year income</a:t>
            </a:r>
          </a:p>
        </p:txBody>
      </p:sp>
    </p:spTree>
    <p:extLst>
      <p:ext uri="{BB962C8B-B14F-4D97-AF65-F5344CB8AC3E}">
        <p14:creationId xmlns:p14="http://schemas.microsoft.com/office/powerpoint/2010/main" val="1885388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28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877225"/>
              </p:ext>
            </p:extLst>
          </p:nvPr>
        </p:nvGraphicFramePr>
        <p:xfrm>
          <a:off x="6858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624343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of Federal Poverty Guidelines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480092" y="358723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Annual Premiums for Family of 3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1182469"/>
            <a:ext cx="6143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Premium Assistance Subsidy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9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19618"/>
            <a:ext cx="8229601" cy="4909782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Premium Assistance </a:t>
            </a:r>
            <a:r>
              <a:rPr lang="en-US" sz="3600" i="1" dirty="0" smtClean="0">
                <a:solidFill>
                  <a:srgbClr val="0070C0"/>
                </a:solidFill>
              </a:rPr>
              <a:t>Subsidy</a:t>
            </a:r>
            <a:endParaRPr lang="en-US" sz="3600" dirty="0" smtClean="0"/>
          </a:p>
          <a:p>
            <a:pPr lvl="1"/>
            <a:endParaRPr lang="en-US" sz="1600" dirty="0"/>
          </a:p>
          <a:p>
            <a:pPr lvl="1"/>
            <a:r>
              <a:rPr lang="en-US" sz="2000" dirty="0" smtClean="0"/>
              <a:t>Family of 3, wages of $25,000 (133% of FPL)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9" t="11592" r="24729" b="49342"/>
          <a:stretch/>
        </p:blipFill>
        <p:spPr bwMode="auto">
          <a:xfrm>
            <a:off x="730155" y="2971800"/>
            <a:ext cx="8257928" cy="359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903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79" y="1719618"/>
            <a:ext cx="8178422" cy="4909782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Premium Assistance </a:t>
            </a:r>
            <a:r>
              <a:rPr lang="en-US" sz="3600" i="1" dirty="0" smtClean="0">
                <a:solidFill>
                  <a:srgbClr val="0070C0"/>
                </a:solidFill>
              </a:rPr>
              <a:t>Subsidy</a:t>
            </a:r>
            <a:endParaRPr lang="en-US" sz="3600" dirty="0" smtClean="0"/>
          </a:p>
          <a:p>
            <a:pPr lvl="0" algn="ctr">
              <a:buNone/>
              <a:defRPr/>
            </a:pPr>
            <a:endParaRPr lang="en-US" sz="1600" dirty="0"/>
          </a:p>
          <a:p>
            <a:pPr lvl="1"/>
            <a:r>
              <a:rPr lang="en-US" sz="2000" dirty="0"/>
              <a:t>Family of 3, wages of $50,000 (250% of FPL)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11852" r="26196" b="49713"/>
          <a:stretch/>
        </p:blipFill>
        <p:spPr bwMode="auto">
          <a:xfrm>
            <a:off x="660779" y="2927445"/>
            <a:ext cx="8458200" cy="38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926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719618"/>
            <a:ext cx="8153401" cy="4909782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Premium Assistance </a:t>
            </a:r>
            <a:r>
              <a:rPr lang="en-US" sz="3600" i="1" dirty="0" smtClean="0">
                <a:solidFill>
                  <a:srgbClr val="0070C0"/>
                </a:solidFill>
              </a:rPr>
              <a:t>Subsidy</a:t>
            </a:r>
            <a:endParaRPr lang="en-US" sz="3600" dirty="0" smtClean="0"/>
          </a:p>
          <a:p>
            <a:pPr lvl="1"/>
            <a:endParaRPr lang="en-US" sz="1600" dirty="0"/>
          </a:p>
          <a:p>
            <a:pPr lvl="1"/>
            <a:r>
              <a:rPr lang="en-US" sz="2000" dirty="0"/>
              <a:t>Family of 3, wages of $80,000 (over 400% of FPL)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9937" r="30360" b="54570"/>
          <a:stretch/>
        </p:blipFill>
        <p:spPr bwMode="auto">
          <a:xfrm>
            <a:off x="1066799" y="2971800"/>
            <a:ext cx="7804245" cy="357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520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Premium Assistance Subsidy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Subsidy can either be paid on a monthly basis by the Exchange to the insurer or received as a credit on the individual’s tax return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2800" dirty="0" smtClean="0"/>
              <a:t>Employer will be notified when an employee qualifies for the subsidy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Notice will include information about employer penalties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4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HCR: Impact on Individuals</a:t>
            </a:r>
            <a:endParaRPr 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en-US" sz="3600" i="1" dirty="0" smtClean="0">
                <a:solidFill>
                  <a:srgbClr val="0070C0"/>
                </a:solidFill>
              </a:rPr>
              <a:t>Tax Impacts on Individuals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800" dirty="0" smtClean="0"/>
              <a:t>Additional Medicare Tax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Additional 0.9% tax on income earned over the threshold amount ($200K single; $250K married)</a:t>
            </a:r>
          </a:p>
          <a:p>
            <a:r>
              <a:rPr lang="en-US" sz="2800" dirty="0" smtClean="0"/>
              <a:t>Increase </a:t>
            </a:r>
            <a:r>
              <a:rPr lang="en-US" sz="2800" dirty="0"/>
              <a:t>in Medical Expense Deduction Threshold</a:t>
            </a:r>
          </a:p>
          <a:p>
            <a:endParaRPr lang="en-US" sz="1600" dirty="0"/>
          </a:p>
          <a:p>
            <a:r>
              <a:rPr lang="en-US" sz="2800" dirty="0"/>
              <a:t>Medicare Tax on Investment Income</a:t>
            </a:r>
          </a:p>
          <a:p>
            <a:pPr lvl="1">
              <a:defRPr/>
            </a:pP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91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3600" u="sng" dirty="0"/>
              <a:t>HCR: Impact on </a:t>
            </a:r>
            <a:r>
              <a:rPr lang="en-US" sz="3600" u="sng" dirty="0" smtClean="0"/>
              <a:t>Employers</a:t>
            </a:r>
            <a:endParaRPr lang="en-US" sz="3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4525963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en-US" sz="3600" i="1" dirty="0" smtClean="0">
                <a:solidFill>
                  <a:srgbClr val="0070C0"/>
                </a:solidFill>
              </a:rPr>
              <a:t>Employer Penalties</a:t>
            </a:r>
            <a:endParaRPr lang="en-US" sz="36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“Applicable Large Employers” will be subject to a penalty if one or more of their employees receives a premium assistance credit </a:t>
            </a:r>
            <a:endParaRPr lang="en-US" dirty="0"/>
          </a:p>
          <a:p>
            <a:pPr marL="0" indent="0" algn="just">
              <a:buNone/>
            </a:pPr>
            <a:endParaRPr lang="en-US" sz="2400" u="sng" dirty="0"/>
          </a:p>
          <a:p>
            <a:pPr marL="0" indent="0" algn="just">
              <a:buNone/>
            </a:pPr>
            <a:r>
              <a:rPr lang="en-US" sz="2400" u="sng" dirty="0" smtClean="0">
                <a:solidFill>
                  <a:srgbClr val="0070C0"/>
                </a:solidFill>
              </a:rPr>
              <a:t>Remember</a:t>
            </a:r>
            <a:r>
              <a:rPr lang="en-US" sz="2400" dirty="0" smtClean="0">
                <a:solidFill>
                  <a:srgbClr val="0070C0"/>
                </a:solidFill>
              </a:rPr>
              <a:t>: Employees are only eligible for a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premium assistance credit if their employer does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not offer coverage, or the coverage is “not acceptable”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</a:t>
            </a:r>
            <a:r>
              <a:rPr lang="en-US" sz="3600" i="1" dirty="0" smtClean="0">
                <a:solidFill>
                  <a:srgbClr val="0070C0"/>
                </a:solidFill>
              </a:rPr>
              <a:t>Penalties</a:t>
            </a:r>
            <a:endParaRPr lang="en-US" sz="3600" dirty="0" smtClean="0"/>
          </a:p>
          <a:p>
            <a:r>
              <a:rPr lang="en-US" dirty="0" smtClean="0"/>
              <a:t>“Applicable Large Employers”  = 50 FTEs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Employee working 30 hours per week = 1 FTE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Employee working less than 30 hours per week = partial FTE = Hours worked per month/120 hours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Based on the average of the months in     2014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64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026" name="Picture 2" descr="http://umdamsa.org/storage/Approved.jpg?__SQUARESPACE_CACHEVERSION=1298135983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054893" cy="40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42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3525" y="277503"/>
            <a:ext cx="8229600" cy="1143000"/>
          </a:xfrm>
        </p:spPr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Penalties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FTE Calculation: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Based on an average of months of </a:t>
            </a:r>
            <a:r>
              <a:rPr lang="en-US" u="sng" dirty="0" smtClean="0">
                <a:solidFill>
                  <a:srgbClr val="0070C0"/>
                </a:solidFill>
              </a:rPr>
              <a:t>prior</a:t>
            </a:r>
            <a:r>
              <a:rPr lang="en-US" dirty="0" smtClean="0">
                <a:solidFill>
                  <a:srgbClr val="0070C0"/>
                </a:solidFill>
              </a:rPr>
              <a:t> year</a:t>
            </a:r>
          </a:p>
          <a:p>
            <a:pPr lvl="1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						      	</a:t>
            </a:r>
            <a:r>
              <a:rPr lang="en-US" sz="1600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>
                <a:solidFill>
                  <a:srgbClr val="FF0000"/>
                </a:solidFill>
              </a:rPr>
              <a:t>= 50 FTEs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dirty="0">
                <a:solidFill>
                  <a:srgbClr val="0070C0"/>
                </a:solidFill>
              </a:rPr>
              <a:t>Start counting in </a:t>
            </a:r>
            <a:r>
              <a:rPr lang="en-US" dirty="0" smtClean="0">
                <a:solidFill>
                  <a:srgbClr val="0070C0"/>
                </a:solidFill>
              </a:rPr>
              <a:t>2014 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47242"/>
              </p:ext>
            </p:extLst>
          </p:nvPr>
        </p:nvGraphicFramePr>
        <p:xfrm>
          <a:off x="1143000" y="4038600"/>
          <a:ext cx="6096000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25400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62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</a:t>
            </a:r>
            <a:r>
              <a:rPr lang="en-US" sz="3600" i="1" dirty="0" smtClean="0">
                <a:solidFill>
                  <a:srgbClr val="0070C0"/>
                </a:solidFill>
              </a:rPr>
              <a:t>Penalties</a:t>
            </a:r>
            <a:endParaRPr lang="en-US" sz="3600" dirty="0" smtClean="0"/>
          </a:p>
          <a:p>
            <a:r>
              <a:rPr lang="en-US" dirty="0" smtClean="0"/>
              <a:t>FTE Calculation:</a:t>
            </a:r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dirty="0">
                <a:solidFill>
                  <a:srgbClr val="0070C0"/>
                </a:solidFill>
              </a:rPr>
              <a:t>Seasonals may be taken out of the </a:t>
            </a:r>
            <a:r>
              <a:rPr lang="en-US" dirty="0" smtClean="0">
                <a:solidFill>
                  <a:srgbClr val="0070C0"/>
                </a:solidFill>
              </a:rPr>
              <a:t>calculation</a:t>
            </a:r>
            <a:r>
              <a:rPr lang="en-US" dirty="0" smtClean="0"/>
              <a:t>			   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						    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						       =40 FTEs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Workforce cannot exceed 50 FTEs for more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than 120 days of the year</a:t>
            </a:r>
          </a:p>
          <a:p>
            <a:pPr lvl="2"/>
            <a:r>
              <a:rPr lang="en-US" dirty="0" smtClean="0"/>
              <a:t>“Good faith” interpretation of “seasonal”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06674"/>
              </p:ext>
            </p:extLst>
          </p:nvPr>
        </p:nvGraphicFramePr>
        <p:xfrm>
          <a:off x="838200" y="3886200"/>
          <a:ext cx="6580496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611496"/>
                <a:gridCol w="609600"/>
                <a:gridCol w="602624"/>
                <a:gridCol w="616576"/>
                <a:gridCol w="533400"/>
                <a:gridCol w="533400"/>
                <a:gridCol w="533400"/>
              </a:tblGrid>
              <a:tr h="25400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sng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120</a:t>
                      </a:r>
                    </a:p>
                    <a:p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120</a:t>
                      </a:r>
                    </a:p>
                    <a:p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120</a:t>
                      </a:r>
                    </a:p>
                    <a:p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4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</a:t>
            </a:r>
            <a:r>
              <a:rPr lang="en-US" sz="3600" i="1" dirty="0" smtClean="0">
                <a:solidFill>
                  <a:srgbClr val="0070C0"/>
                </a:solidFill>
              </a:rPr>
              <a:t>Penalties</a:t>
            </a:r>
          </a:p>
          <a:p>
            <a:pPr lvl="0" algn="ctr"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71816"/>
              </p:ext>
            </p:extLst>
          </p:nvPr>
        </p:nvGraphicFramePr>
        <p:xfrm>
          <a:off x="762000" y="2514600"/>
          <a:ext cx="8153399" cy="40386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7343"/>
                <a:gridCol w="3106056"/>
              </a:tblGrid>
              <a:tr h="3779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Coverage Offered: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Penalty Amount: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85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dirty="0" smtClean="0"/>
                        <a:t>Safe Coverage</a:t>
                      </a:r>
                      <a:r>
                        <a:rPr lang="en-US" dirty="0" smtClean="0"/>
                        <a:t>  </a:t>
                      </a:r>
                      <a:r>
                        <a:rPr lang="en-US" sz="1400" dirty="0" smtClean="0"/>
                        <a:t>“Affordable” and “Minimum Value” </a:t>
                      </a:r>
                      <a:r>
                        <a:rPr lang="en-US" sz="1400" baseline="0" dirty="0" smtClean="0"/>
                        <a:t>c</a:t>
                      </a:r>
                      <a:r>
                        <a:rPr lang="en-US" sz="1400" dirty="0" smtClean="0"/>
                        <a:t>overage offered to 95% of all full-time</a:t>
                      </a:r>
                      <a:r>
                        <a:rPr lang="en-US" sz="1400" baseline="0" dirty="0" smtClean="0"/>
                        <a:t> employees &amp; dependents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 Penalty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091">
                <a:tc gridSpan="2">
                  <a:txBody>
                    <a:bodyPr/>
                    <a:lstStyle/>
                    <a:p>
                      <a:pPr algn="ctr"/>
                      <a:endParaRPr lang="en-US" sz="1600" b="1" i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1600" b="1" i="1" dirty="0" smtClean="0">
                          <a:solidFill>
                            <a:srgbClr val="0070C0"/>
                          </a:solidFill>
                        </a:rPr>
                        <a:t>If Safe Coverage is not offered and at</a:t>
                      </a:r>
                      <a:r>
                        <a:rPr lang="en-US" sz="1600" b="1" i="1" baseline="0" dirty="0" smtClean="0">
                          <a:solidFill>
                            <a:srgbClr val="0070C0"/>
                          </a:solidFill>
                        </a:rPr>
                        <a:t> least one full-time employees receives a Premium Assistance Credit, amount of penalty depends on the coverage offered:</a:t>
                      </a:r>
                      <a:endParaRPr lang="en-US" sz="16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35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dirty="0" smtClean="0"/>
                        <a:t>No Coverage</a:t>
                      </a:r>
                      <a:r>
                        <a:rPr lang="en-US" sz="1400" baseline="0" dirty="0" smtClean="0"/>
                        <a:t>:  </a:t>
                      </a:r>
                      <a:r>
                        <a:rPr lang="en-US" sz="1400" dirty="0" smtClean="0"/>
                        <a:t>Coverage not offered</a:t>
                      </a:r>
                      <a:r>
                        <a:rPr lang="en-US" sz="1400" baseline="0" dirty="0" smtClean="0"/>
                        <a:t> to 95% of full time employees &amp; dependents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$2,000 </a:t>
                      </a:r>
                      <a:r>
                        <a:rPr lang="en-US" dirty="0" smtClean="0"/>
                        <a:t>x </a:t>
                      </a:r>
                      <a:r>
                        <a:rPr lang="en-US" sz="1600" dirty="0" smtClean="0"/>
                        <a:t>all full-time</a:t>
                      </a:r>
                      <a:r>
                        <a:rPr lang="en-US" sz="1600" baseline="0" dirty="0" smtClean="0"/>
                        <a:t> employees minus 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37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dirty="0" smtClean="0"/>
                        <a:t>Not Acceptable Coverage</a:t>
                      </a:r>
                      <a:r>
                        <a:rPr lang="en-US" dirty="0" smtClean="0"/>
                        <a:t>:  </a:t>
                      </a:r>
                      <a:r>
                        <a:rPr lang="en-US" sz="1400" dirty="0" smtClean="0"/>
                        <a:t>Coverage offered to 95% of full time employees &amp; dependents</a:t>
                      </a:r>
                      <a:r>
                        <a:rPr lang="en-US" sz="1400" baseline="0" dirty="0" smtClean="0"/>
                        <a:t> but does not meet “affordability” and “minimum value” requirements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$3,000 </a:t>
                      </a:r>
                      <a:r>
                        <a:rPr lang="en-US" dirty="0" smtClean="0"/>
                        <a:t>x </a:t>
                      </a:r>
                      <a:r>
                        <a:rPr lang="en-US" sz="1600" dirty="0" smtClean="0"/>
                        <a:t>the number of full-time employees who receive a Premium</a:t>
                      </a:r>
                      <a:r>
                        <a:rPr lang="en-US" sz="1600" baseline="0" dirty="0" smtClean="0"/>
                        <a:t> Assistance Credit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514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Penalties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sz="1800" dirty="0" smtClean="0"/>
          </a:p>
          <a:p>
            <a:r>
              <a:rPr lang="en-US" dirty="0" smtClean="0"/>
              <a:t>“No Coverage” Penalty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Employers must offer minimum essential coverage to at least 95% of all </a:t>
            </a:r>
            <a:r>
              <a:rPr lang="en-US" b="1" dirty="0" smtClean="0">
                <a:solidFill>
                  <a:srgbClr val="0070C0"/>
                </a:solidFill>
              </a:rPr>
              <a:t>Full Time Employees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smtClean="0"/>
              <a:t>note:  70% in 2016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and their dependents to age 26 within 90 days of hire or pay a “no coverage” penalty</a:t>
            </a:r>
            <a:endParaRPr lang="en-US" sz="1800" dirty="0"/>
          </a:p>
          <a:p>
            <a:pPr lvl="1"/>
            <a:r>
              <a:rPr lang="en-US" dirty="0" smtClean="0"/>
              <a:t>Who is a “</a:t>
            </a:r>
            <a:r>
              <a:rPr lang="en-US" b="1" dirty="0" smtClean="0"/>
              <a:t>Full Time Employee</a:t>
            </a:r>
            <a:r>
              <a:rPr lang="en-US" dirty="0" smtClean="0"/>
              <a:t>”?</a:t>
            </a:r>
          </a:p>
          <a:p>
            <a:pPr lvl="2"/>
            <a:r>
              <a:rPr lang="en-US" dirty="0" smtClean="0"/>
              <a:t>Employee who works an average of at least         30 hours per week or 130 hours per month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86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Penalties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sz="1800" dirty="0" smtClean="0"/>
          </a:p>
          <a:p>
            <a:r>
              <a:rPr lang="en-US" dirty="0" smtClean="0"/>
              <a:t>“No Coverage” Penalty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Variable &amp; Seasonal </a:t>
            </a:r>
            <a:r>
              <a:rPr lang="en-US" dirty="0">
                <a:solidFill>
                  <a:srgbClr val="0070C0"/>
                </a:solidFill>
              </a:rPr>
              <a:t>Hour </a:t>
            </a:r>
            <a:r>
              <a:rPr lang="en-US" dirty="0" smtClean="0">
                <a:solidFill>
                  <a:srgbClr val="0070C0"/>
                </a:solidFill>
              </a:rPr>
              <a:t>Employees</a:t>
            </a:r>
          </a:p>
          <a:p>
            <a:pPr lvl="2"/>
            <a:r>
              <a:rPr lang="en-US" sz="2000" u="sng" dirty="0" smtClean="0">
                <a:solidFill>
                  <a:schemeClr val="accent4"/>
                </a:solidFill>
              </a:rPr>
              <a:t>Ongoing Employees</a:t>
            </a:r>
          </a:p>
          <a:p>
            <a:pPr lvl="3"/>
            <a:r>
              <a:rPr lang="en-US" sz="1800" dirty="0" smtClean="0">
                <a:solidFill>
                  <a:schemeClr val="accent4"/>
                </a:solidFill>
              </a:rPr>
              <a:t>Standard Measurement Period  (3 – 12 months)</a:t>
            </a:r>
          </a:p>
          <a:p>
            <a:pPr lvl="3"/>
            <a:r>
              <a:rPr lang="en-US" sz="1800" dirty="0" smtClean="0">
                <a:solidFill>
                  <a:schemeClr val="accent4"/>
                </a:solidFill>
              </a:rPr>
              <a:t>Stability Period (greater of 6 months or SMP)</a:t>
            </a:r>
            <a:endParaRPr lang="en-US" sz="1800" dirty="0">
              <a:solidFill>
                <a:schemeClr val="accent4"/>
              </a:solidFill>
            </a:endParaRPr>
          </a:p>
          <a:p>
            <a:pPr lvl="3"/>
            <a:r>
              <a:rPr lang="en-US" sz="1800" dirty="0" smtClean="0"/>
              <a:t>Administrative Period – </a:t>
            </a:r>
            <a:r>
              <a:rPr lang="en-US" sz="1800" i="1" dirty="0" smtClean="0"/>
              <a:t>optional</a:t>
            </a:r>
            <a:r>
              <a:rPr lang="en-US" sz="1800" dirty="0" smtClean="0"/>
              <a:t> (up to 90 days)</a:t>
            </a:r>
          </a:p>
          <a:p>
            <a:pPr lvl="2"/>
            <a:r>
              <a:rPr lang="en-US" sz="2000" u="sng" dirty="0" smtClean="0"/>
              <a:t>New Employees</a:t>
            </a:r>
          </a:p>
          <a:p>
            <a:pPr lvl="3"/>
            <a:r>
              <a:rPr lang="en-US" sz="1800" dirty="0" smtClean="0"/>
              <a:t>Initial Measurement Period </a:t>
            </a:r>
          </a:p>
          <a:p>
            <a:pPr lvl="3"/>
            <a:r>
              <a:rPr lang="en-US" sz="1800" dirty="0" smtClean="0"/>
              <a:t>Stability Period </a:t>
            </a:r>
          </a:p>
          <a:p>
            <a:pPr lvl="3"/>
            <a:r>
              <a:rPr lang="en-US" sz="1800" dirty="0" smtClean="0"/>
              <a:t>Administrative Period</a:t>
            </a:r>
          </a:p>
          <a:p>
            <a:pPr lvl="2"/>
            <a:r>
              <a:rPr lang="en-US" sz="2000" dirty="0" smtClean="0"/>
              <a:t>Put a policy into place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453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Variable &amp; Seasonal </a:t>
            </a:r>
            <a:r>
              <a:rPr lang="en-US" sz="2800" dirty="0">
                <a:solidFill>
                  <a:srgbClr val="0070C0"/>
                </a:solidFill>
              </a:rPr>
              <a:t>Hour </a:t>
            </a:r>
            <a:r>
              <a:rPr lang="en-US" sz="2800" dirty="0" smtClean="0">
                <a:solidFill>
                  <a:srgbClr val="0070C0"/>
                </a:solidFill>
              </a:rPr>
              <a:t>Example #1a</a:t>
            </a:r>
          </a:p>
          <a:p>
            <a:pPr algn="ctr">
              <a:buNone/>
            </a:pPr>
            <a:r>
              <a:rPr lang="en-US" b="1" dirty="0" smtClean="0"/>
              <a:t>Ongoing Employee</a:t>
            </a:r>
          </a:p>
          <a:p>
            <a:pPr>
              <a:buNone/>
            </a:pPr>
            <a:endParaRPr lang="en-US" sz="1800" dirty="0" smtClean="0"/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Employee averages 30 hours per week from 10/15/13 to 10/14/14</a:t>
            </a:r>
          </a:p>
          <a:p>
            <a:pPr lvl="1"/>
            <a:r>
              <a:rPr lang="en-US" dirty="0" smtClean="0"/>
              <a:t>Coverage as of 1/1/15 through 12/31/15, regardless of hours worked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895600"/>
            <a:ext cx="6096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u="sng" dirty="0" smtClean="0"/>
              <a:t>Employer Variable &amp; Seasonal Employee Policy: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i="1" dirty="0" smtClean="0"/>
              <a:t>Measurement period (Oct. 15 to Oct. 14)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i="1" dirty="0" smtClean="0"/>
              <a:t>Administrative Period (Oct. 15 to Dec. 31)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i="1" dirty="0" smtClean="0"/>
              <a:t>Stability Period (Jan. 1 to Dec. 31)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31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Variable &amp; Seasonal </a:t>
            </a:r>
            <a:r>
              <a:rPr lang="en-US" sz="2800" dirty="0">
                <a:solidFill>
                  <a:srgbClr val="0070C0"/>
                </a:solidFill>
              </a:rPr>
              <a:t>Hour </a:t>
            </a:r>
            <a:r>
              <a:rPr lang="en-US" sz="2800" dirty="0" smtClean="0">
                <a:solidFill>
                  <a:srgbClr val="0070C0"/>
                </a:solidFill>
              </a:rPr>
              <a:t>Example #1b</a:t>
            </a:r>
          </a:p>
          <a:p>
            <a:pPr algn="ctr">
              <a:buNone/>
            </a:pPr>
            <a:r>
              <a:rPr lang="en-US" b="1" dirty="0" smtClean="0"/>
              <a:t>Ongoing Employee</a:t>
            </a:r>
          </a:p>
          <a:p>
            <a:pPr>
              <a:buNone/>
            </a:pPr>
            <a:endParaRPr lang="en-US" sz="1800" dirty="0" smtClean="0"/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Employee does not average 30 hours per week from 10/15/13 to 10/14/14</a:t>
            </a:r>
          </a:p>
          <a:p>
            <a:pPr lvl="1"/>
            <a:r>
              <a:rPr lang="en-US" dirty="0" smtClean="0"/>
              <a:t>No coverage offered as of 1/1/15</a:t>
            </a:r>
          </a:p>
          <a:p>
            <a:pPr lvl="1"/>
            <a:r>
              <a:rPr lang="en-US" dirty="0" smtClean="0"/>
              <a:t>Must count hours every 10/15 to 10/14 to determine if coverage for the following yr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895600"/>
            <a:ext cx="6019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u="sng" dirty="0" smtClean="0"/>
              <a:t>Employer Variable &amp; Seasonal Employee Policy:</a:t>
            </a:r>
          </a:p>
          <a:p>
            <a:pPr algn="ctr">
              <a:buFont typeface="Arial" pitchFamily="34" charset="0"/>
              <a:buChar char="•"/>
            </a:pPr>
            <a:r>
              <a:rPr lang="en-US" i="1" dirty="0" smtClean="0"/>
              <a:t>Measurement period (Oct. 15 to Oct. 14)</a:t>
            </a:r>
          </a:p>
          <a:p>
            <a:pPr algn="ctr">
              <a:buFont typeface="Arial" pitchFamily="34" charset="0"/>
              <a:buChar char="•"/>
            </a:pPr>
            <a:r>
              <a:rPr lang="en-US" i="1" dirty="0" smtClean="0"/>
              <a:t>Administrative Period (Oct. 15 to Dec. 31)</a:t>
            </a:r>
          </a:p>
          <a:p>
            <a:pPr algn="ctr">
              <a:buFont typeface="Arial" pitchFamily="34" charset="0"/>
              <a:buChar char="•"/>
            </a:pPr>
            <a:r>
              <a:rPr lang="en-US" i="1" dirty="0" smtClean="0"/>
              <a:t>Stability Period (Jan. 1 to Dec. 31)</a:t>
            </a:r>
          </a:p>
        </p:txBody>
      </p:sp>
    </p:spTree>
    <p:extLst>
      <p:ext uri="{BB962C8B-B14F-4D97-AF65-F5344CB8AC3E}">
        <p14:creationId xmlns:p14="http://schemas.microsoft.com/office/powerpoint/2010/main" val="12896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Variable &amp; Seasonal </a:t>
            </a:r>
            <a:r>
              <a:rPr lang="en-US" sz="2800" dirty="0">
                <a:solidFill>
                  <a:srgbClr val="0070C0"/>
                </a:solidFill>
              </a:rPr>
              <a:t>Hour </a:t>
            </a:r>
            <a:r>
              <a:rPr lang="en-US" sz="2800" dirty="0" smtClean="0">
                <a:solidFill>
                  <a:srgbClr val="0070C0"/>
                </a:solidFill>
              </a:rPr>
              <a:t>Example #2a</a:t>
            </a:r>
          </a:p>
          <a:p>
            <a:pPr algn="ctr">
              <a:buNone/>
            </a:pPr>
            <a:r>
              <a:rPr lang="en-US" b="1" dirty="0" smtClean="0"/>
              <a:t>New Employee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Employee averages 30 hours per week    in year after hire</a:t>
            </a:r>
          </a:p>
          <a:p>
            <a:pPr lvl="1"/>
            <a:r>
              <a:rPr lang="en-US" dirty="0" smtClean="0"/>
              <a:t>Coverage for 1 year as of first day of      month following 1 year of employment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2819400"/>
            <a:ext cx="60198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u="sng" dirty="0" smtClean="0"/>
              <a:t>Employer Variable &amp; Seasonal Employee Policy:</a:t>
            </a:r>
          </a:p>
          <a:p>
            <a:pPr algn="ctr">
              <a:buFont typeface="Arial" pitchFamily="34" charset="0"/>
              <a:buChar char="•"/>
            </a:pPr>
            <a:r>
              <a:rPr lang="en-US" i="1" dirty="0" smtClean="0"/>
              <a:t>Measurement period (12 m. after DOH)</a:t>
            </a:r>
          </a:p>
          <a:p>
            <a:pPr algn="ctr">
              <a:buFont typeface="Arial" pitchFamily="34" charset="0"/>
              <a:buChar char="•"/>
            </a:pPr>
            <a:r>
              <a:rPr lang="en-US" i="1" dirty="0" smtClean="0"/>
              <a:t>Administrative Period (ends first day of month following end of measurement period)</a:t>
            </a:r>
          </a:p>
          <a:p>
            <a:pPr algn="ctr">
              <a:buFont typeface="Arial" pitchFamily="34" charset="0"/>
              <a:buChar char="•"/>
            </a:pPr>
            <a:r>
              <a:rPr lang="en-US" i="1" dirty="0" smtClean="0"/>
              <a:t>Stability Period (12 month period following entry)</a:t>
            </a:r>
          </a:p>
        </p:txBody>
      </p:sp>
    </p:spTree>
    <p:extLst>
      <p:ext uri="{BB962C8B-B14F-4D97-AF65-F5344CB8AC3E}">
        <p14:creationId xmlns:p14="http://schemas.microsoft.com/office/powerpoint/2010/main" val="71117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Variable &amp; Seasonal </a:t>
            </a:r>
            <a:r>
              <a:rPr lang="en-US" sz="2800" dirty="0">
                <a:solidFill>
                  <a:srgbClr val="0070C0"/>
                </a:solidFill>
              </a:rPr>
              <a:t>Hour </a:t>
            </a:r>
            <a:r>
              <a:rPr lang="en-US" sz="2800" dirty="0" smtClean="0">
                <a:solidFill>
                  <a:srgbClr val="0070C0"/>
                </a:solidFill>
              </a:rPr>
              <a:t>Example #2b</a:t>
            </a:r>
          </a:p>
          <a:p>
            <a:pPr algn="ctr">
              <a:buNone/>
            </a:pPr>
            <a:r>
              <a:rPr lang="en-US" b="1" dirty="0" smtClean="0"/>
              <a:t>New Employee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Employee does not average 30 hours per week in year after hire</a:t>
            </a:r>
          </a:p>
          <a:p>
            <a:pPr lvl="1"/>
            <a:r>
              <a:rPr lang="en-US" dirty="0" smtClean="0"/>
              <a:t>No coverage after 1 year</a:t>
            </a:r>
          </a:p>
          <a:p>
            <a:pPr lvl="1"/>
            <a:r>
              <a:rPr lang="en-US" dirty="0" smtClean="0"/>
              <a:t>Converts to ongoing employee </a:t>
            </a:r>
            <a:r>
              <a:rPr lang="en-US" dirty="0"/>
              <a:t> </a:t>
            </a:r>
            <a:r>
              <a:rPr lang="en-US" dirty="0" smtClean="0"/>
              <a:t>                  (look at your policy)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2823029"/>
            <a:ext cx="60198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u="sng" dirty="0" smtClean="0"/>
              <a:t>Employer Variable &amp; Seasonal Employee Policy:</a:t>
            </a:r>
          </a:p>
          <a:p>
            <a:pPr algn="ctr">
              <a:buFont typeface="Arial" pitchFamily="34" charset="0"/>
              <a:buChar char="•"/>
            </a:pPr>
            <a:r>
              <a:rPr lang="en-US" i="1" dirty="0" smtClean="0"/>
              <a:t>Measurement period (12 m. after DOH)</a:t>
            </a:r>
          </a:p>
          <a:p>
            <a:pPr algn="ctr">
              <a:buFont typeface="Arial" pitchFamily="34" charset="0"/>
              <a:buChar char="•"/>
            </a:pPr>
            <a:r>
              <a:rPr lang="en-US" i="1" dirty="0" smtClean="0"/>
              <a:t>Administrative Period (ends first day of month following end of measurement period)</a:t>
            </a:r>
          </a:p>
          <a:p>
            <a:pPr algn="ctr">
              <a:buFont typeface="Arial" pitchFamily="34" charset="0"/>
              <a:buChar char="•"/>
            </a:pPr>
            <a:r>
              <a:rPr lang="en-US" i="1" dirty="0" smtClean="0"/>
              <a:t>Stability Period (12 month period following entry)</a:t>
            </a:r>
          </a:p>
        </p:txBody>
      </p:sp>
    </p:spTree>
    <p:extLst>
      <p:ext uri="{BB962C8B-B14F-4D97-AF65-F5344CB8AC3E}">
        <p14:creationId xmlns:p14="http://schemas.microsoft.com/office/powerpoint/2010/main" val="3089701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Penalties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sz="2400" dirty="0" smtClean="0"/>
          </a:p>
          <a:p>
            <a:r>
              <a:rPr lang="en-US" dirty="0" smtClean="0"/>
              <a:t>“No Coverage” Penalty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Monthly Amount: # of full time employees minus 30 * $167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Calculated on a monthly basis</a:t>
            </a:r>
          </a:p>
          <a:p>
            <a:r>
              <a:rPr lang="en-US" dirty="0" smtClean="0"/>
              <a:t>Example: 35 full time employees &amp; 20 part time employees who work 24 hrs/wk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Monthly penalty = 35 - 30 x $167 = $833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679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/>
              <a:t>Challenges to HCR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143000"/>
            <a:ext cx="7467600" cy="498316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3/23/10: AGs of 13 states initiate first lawsuit against HCR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9/23/10: First HCR changes become effective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12/22/10: Delay of nondiscrimination requirements for fully insured plans</a:t>
            </a:r>
            <a:endParaRPr lang="en-US" sz="1800" dirty="0">
              <a:solidFill>
                <a:srgbClr val="C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1/19/11: House passes bill to repeal HCR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3/1/11:  Delay of W-2 reporting requirements for smaller employers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8/12/11: 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Circuit finds individual mandate unconstitutional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6/28/12:  US Supreme Court upholds HCR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11/6/12:  Obama elected to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term</a:t>
            </a:r>
          </a:p>
          <a:p>
            <a:pPr marL="0" indent="0" algn="just">
              <a:buNone/>
            </a:pPr>
            <a:endParaRPr lang="en-US" sz="1600" dirty="0" smtClean="0"/>
          </a:p>
          <a:p>
            <a:pPr algn="just"/>
            <a:r>
              <a:rPr lang="en-US" sz="1600" dirty="0" smtClean="0">
                <a:solidFill>
                  <a:srgbClr val="C00000"/>
                </a:solidFill>
              </a:rPr>
              <a:t>7/2/13:  Delay of large employer reporting and penalties to 2015</a:t>
            </a:r>
            <a:endParaRPr lang="en-US" sz="16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10/1/13:  Individual exchanges “opened”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11/27/13</a:t>
            </a:r>
            <a:r>
              <a:rPr lang="en-US" sz="1600" dirty="0">
                <a:solidFill>
                  <a:srgbClr val="C00000"/>
                </a:solidFill>
              </a:rPr>
              <a:t>: Delay of SHOP to </a:t>
            </a:r>
            <a:r>
              <a:rPr lang="en-US" sz="1600" dirty="0" smtClean="0">
                <a:solidFill>
                  <a:srgbClr val="C00000"/>
                </a:solidFill>
              </a:rPr>
              <a:t>2015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Late 2013:  Several other delays . . . </a:t>
            </a:r>
            <a:endParaRPr lang="en-US" sz="1600" dirty="0">
              <a:solidFill>
                <a:srgbClr val="C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2/10/14:  Delay of employer mandate for medium employers to 2016</a:t>
            </a:r>
            <a:endParaRPr lang="en-US" sz="1600" dirty="0">
              <a:solidFill>
                <a:srgbClr val="C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11/4/14:  Mid-term elections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62000" y="1098644"/>
            <a:ext cx="685800" cy="5535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552451" y="1259869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50027" y="234898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50028" y="330573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2012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50028" y="4409502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52451" y="539698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801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Penalties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“Not Acceptable Coverage” Penalty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Employers offer coverage but either: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coverage has less than 60% minimum value, or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coverage is not affordable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will </a:t>
            </a:r>
            <a:r>
              <a:rPr lang="en-US" dirty="0">
                <a:solidFill>
                  <a:srgbClr val="0070C0"/>
                </a:solidFill>
              </a:rPr>
              <a:t>pay a </a:t>
            </a:r>
            <a:r>
              <a:rPr lang="en-US" dirty="0" smtClean="0">
                <a:solidFill>
                  <a:srgbClr val="0070C0"/>
                </a:solidFill>
              </a:rPr>
              <a:t>“not acceptable coverage” penalty.</a:t>
            </a: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7532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Penalties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sz="2000" dirty="0" smtClean="0"/>
          </a:p>
          <a:p>
            <a:r>
              <a:rPr lang="en-US" dirty="0" smtClean="0"/>
              <a:t>“Not Acceptable Coverage” Penalty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Minimum Value: The plan must pay for at least 60% of all benefits provided</a:t>
            </a:r>
          </a:p>
          <a:p>
            <a:pPr lvl="2"/>
            <a:r>
              <a:rPr lang="en-US" sz="2000" dirty="0" smtClean="0">
                <a:solidFill>
                  <a:schemeClr val="accent4"/>
                </a:solidFill>
              </a:rPr>
              <a:t>Calculator available at </a:t>
            </a:r>
            <a:r>
              <a:rPr lang="en-US" sz="2000" u="sng" dirty="0" smtClean="0">
                <a:solidFill>
                  <a:schemeClr val="accent4"/>
                </a:solidFill>
              </a:rPr>
              <a:t>cciio.cms.gov/resources/files/mv-calculator-final-2-20-2013.xlsm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Affordable: The lowest cost option for self-only coverage is less than 9.5% of household income</a:t>
            </a:r>
          </a:p>
          <a:p>
            <a:pPr lvl="2"/>
            <a:r>
              <a:rPr lang="en-US" dirty="0" smtClean="0"/>
              <a:t>Determined using 3 methods (</a:t>
            </a:r>
            <a:r>
              <a:rPr lang="en-US" sz="1800" dirty="0" smtClean="0"/>
              <a:t>Easiest is W-2 method  (adjusted down for deferrals))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170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Penalties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“Not Acceptable Coverage” Penalty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Monthly Amount:  The lesser of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“no coverage” penalty, or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$250 x # of employees receiving the subsidy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3982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Penalties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Example: 35 full time employees &amp; 20 part time employees who work 24 hrs/wk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 employees receive a subsidy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“No coverage penalty” = 35 - 30 x $167 = $833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“Not acceptable coverage” penalty = 2 x   $250 = $500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	$500 / month</a:t>
            </a:r>
          </a:p>
        </p:txBody>
      </p:sp>
    </p:spTree>
    <p:extLst>
      <p:ext uri="{BB962C8B-B14F-4D97-AF65-F5344CB8AC3E}">
        <p14:creationId xmlns:p14="http://schemas.microsoft.com/office/powerpoint/2010/main" val="1090209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Employer Penalties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sz="1100" dirty="0" smtClean="0"/>
          </a:p>
          <a:p>
            <a:r>
              <a:rPr lang="en-US" dirty="0" smtClean="0"/>
              <a:t>Reporting of Health Insurance Coverage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Annual report to IRS </a:t>
            </a:r>
          </a:p>
          <a:p>
            <a:pPr lvl="2"/>
            <a:r>
              <a:rPr lang="en-US" sz="2000" dirty="0" smtClean="0"/>
              <a:t>Employer information</a:t>
            </a:r>
          </a:p>
          <a:p>
            <a:pPr lvl="2"/>
            <a:r>
              <a:rPr lang="en-US" sz="2000" dirty="0" smtClean="0"/>
              <a:t># of full-time employees</a:t>
            </a:r>
          </a:p>
          <a:p>
            <a:pPr lvl="2"/>
            <a:r>
              <a:rPr lang="en-US" sz="2000" dirty="0" smtClean="0"/>
              <a:t>Certification of “minimum essential coverage”</a:t>
            </a:r>
          </a:p>
          <a:p>
            <a:pPr lvl="2"/>
            <a:r>
              <a:rPr lang="en-US" sz="2000" dirty="0" smtClean="0"/>
              <a:t>Premium costs (employee &amp; employer)</a:t>
            </a:r>
          </a:p>
          <a:p>
            <a:pPr lvl="2"/>
            <a:r>
              <a:rPr lang="en-US" sz="2000" dirty="0" smtClean="0"/>
              <a:t>Length of waiting period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Provide written statement to employees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Applies to coverage provided after 1/1/15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Reports will be due in 2016</a:t>
            </a:r>
          </a:p>
        </p:txBody>
      </p:sp>
    </p:spTree>
    <p:extLst>
      <p:ext uri="{BB962C8B-B14F-4D97-AF65-F5344CB8AC3E}">
        <p14:creationId xmlns:p14="http://schemas.microsoft.com/office/powerpoint/2010/main" val="130955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  <a:defRPr/>
            </a:pPr>
            <a:r>
              <a:rPr lang="en-US" sz="4200" i="1" dirty="0" smtClean="0">
                <a:solidFill>
                  <a:srgbClr val="0070C0"/>
                </a:solidFill>
              </a:rPr>
              <a:t>Small Employer Tax Credit</a:t>
            </a:r>
            <a:endParaRPr lang="en-US" sz="4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 smtClean="0"/>
              <a:t>Available through 2013, and for two consecutive years after 2013 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2014 &amp; beyond, group health coverage must be purchased through SHOP</a:t>
            </a:r>
          </a:p>
          <a:p>
            <a:pPr lvl="1"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 smtClean="0"/>
              <a:t>Amount: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2013: 35% of employer’s premium costs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2014 &amp; beyond: 50% of employer’s </a:t>
            </a: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   premium costs</a:t>
            </a:r>
          </a:p>
          <a:p>
            <a:pPr>
              <a:defRPr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68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ctr">
              <a:buNone/>
              <a:defRPr/>
            </a:pPr>
            <a:r>
              <a:rPr lang="en-US" sz="3900" i="1" dirty="0">
                <a:solidFill>
                  <a:srgbClr val="0070C0"/>
                </a:solidFill>
              </a:rPr>
              <a:t>Small Employer Tax Credit</a:t>
            </a:r>
            <a:endParaRPr lang="en-US" sz="39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 smtClean="0"/>
              <a:t>Eligible Employer:</a:t>
            </a:r>
          </a:p>
          <a:p>
            <a:pPr lvl="3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Fewer than 25 FTE employees</a:t>
            </a:r>
          </a:p>
          <a:p>
            <a:pPr lvl="3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Average annual wages less than $50K</a:t>
            </a:r>
          </a:p>
          <a:p>
            <a:pPr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 smtClean="0"/>
              <a:t>Qualifying Arrangement:</a:t>
            </a:r>
          </a:p>
          <a:p>
            <a:pPr lvl="3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50% of premiums paid by employer</a:t>
            </a:r>
          </a:p>
          <a:p>
            <a:pPr lvl="3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Uniform amount for each employee</a:t>
            </a:r>
          </a:p>
          <a:p>
            <a:pPr lvl="3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Does not include HRA/HSA/FSA </a:t>
            </a:r>
          </a:p>
          <a:p>
            <a:pPr>
              <a:defRPr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5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sz="40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30763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en-US" sz="3600" i="1" dirty="0">
                <a:solidFill>
                  <a:srgbClr val="0070C0"/>
                </a:solidFill>
              </a:rPr>
              <a:t>Small Employer Tax Credit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AO-tax-credi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851" y="1889546"/>
            <a:ext cx="7038644" cy="4968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7660" y="2001447"/>
            <a:ext cx="74505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Phase Out : % of Employer Premiums Paid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695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630362"/>
          </a:xfrm>
        </p:spPr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sz="20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0266" y="1967554"/>
            <a:ext cx="8229600" cy="4874524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  <a:defRPr/>
            </a:pPr>
            <a:r>
              <a:rPr lang="en-US" sz="4200" i="1" dirty="0" smtClean="0">
                <a:solidFill>
                  <a:srgbClr val="0070C0"/>
                </a:solidFill>
              </a:rPr>
              <a:t>SHOP Exchange</a:t>
            </a:r>
            <a:endParaRPr lang="en-US" sz="4200" dirty="0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100" u="sng" dirty="0" smtClean="0">
                <a:solidFill>
                  <a:srgbClr val="0070C0"/>
                </a:solidFill>
              </a:rPr>
              <a:t>October 1, 2013</a:t>
            </a:r>
            <a:r>
              <a:rPr lang="en-US" sz="3100" dirty="0" smtClean="0">
                <a:solidFill>
                  <a:srgbClr val="0070C0"/>
                </a:solidFill>
              </a:rPr>
              <a:t>: Open enrollment “begins” for employers with under 50 employees</a:t>
            </a:r>
          </a:p>
          <a:p>
            <a:pPr>
              <a:buNone/>
              <a:defRPr/>
            </a:pPr>
            <a:endParaRPr lang="en-US" sz="31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100" u="sng" dirty="0" smtClean="0">
                <a:solidFill>
                  <a:srgbClr val="0070C0"/>
                </a:solidFill>
              </a:rPr>
              <a:t>January 1, 2014</a:t>
            </a:r>
            <a:r>
              <a:rPr lang="en-US" sz="3100" dirty="0" smtClean="0">
                <a:solidFill>
                  <a:srgbClr val="0070C0"/>
                </a:solidFill>
              </a:rPr>
              <a:t>: Coverage begins for plans purchased through the Exchange</a:t>
            </a:r>
          </a:p>
          <a:p>
            <a:pPr>
              <a:buFont typeface="Arial" pitchFamily="34" charset="0"/>
              <a:buChar char="•"/>
              <a:defRPr/>
            </a:pPr>
            <a:endParaRPr lang="en-US" sz="31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100" u="sng" dirty="0" smtClean="0">
                <a:solidFill>
                  <a:srgbClr val="0070C0"/>
                </a:solidFill>
              </a:rPr>
              <a:t>2016</a:t>
            </a:r>
            <a:r>
              <a:rPr lang="en-US" sz="3100" dirty="0" smtClean="0">
                <a:solidFill>
                  <a:srgbClr val="0070C0"/>
                </a:solidFill>
              </a:rPr>
              <a:t>: Opens to employers with under 100 –</a:t>
            </a:r>
            <a:r>
              <a:rPr lang="en-US" sz="3100" dirty="0" err="1" smtClean="0">
                <a:solidFill>
                  <a:srgbClr val="0070C0"/>
                </a:solidFill>
              </a:rPr>
              <a:t>ees</a:t>
            </a:r>
            <a:endParaRPr lang="en-US" sz="31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31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100" u="sng" dirty="0" smtClean="0">
                <a:solidFill>
                  <a:srgbClr val="0070C0"/>
                </a:solidFill>
              </a:rPr>
              <a:t>2017</a:t>
            </a:r>
            <a:r>
              <a:rPr lang="en-US" sz="3100" dirty="0" smtClean="0">
                <a:solidFill>
                  <a:srgbClr val="0070C0"/>
                </a:solidFill>
              </a:rPr>
              <a:t>: Opens to all employers</a:t>
            </a:r>
          </a:p>
        </p:txBody>
      </p:sp>
      <p:pic>
        <p:nvPicPr>
          <p:cNvPr id="5122" name="Picture 2" descr="C:\Users\Christine\Desktop\HCR\Cover oreg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140" y="1676400"/>
            <a:ext cx="1942533" cy="955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6446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754563"/>
          </a:xfrm>
        </p:spPr>
        <p:txBody>
          <a:bodyPr>
            <a:normAutofit lnSpcReduction="10000"/>
          </a:bodyPr>
          <a:lstStyle/>
          <a:p>
            <a:pPr lvl="0" algn="ctr">
              <a:buNone/>
              <a:defRPr/>
            </a:pPr>
            <a:r>
              <a:rPr lang="en-US" sz="3600" i="1" dirty="0" smtClean="0">
                <a:solidFill>
                  <a:srgbClr val="0070C0"/>
                </a:solidFill>
              </a:rPr>
              <a:t>Changes to Group Health Plans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Dependent and spouse coverage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lvl="1" indent="0">
              <a:buNone/>
              <a:defRPr/>
            </a:pPr>
            <a:endParaRPr lang="en-US" sz="2000" i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No excessive waiting periods (90 days)</a:t>
            </a:r>
          </a:p>
          <a:p>
            <a:pPr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Non-discrimination requirements</a:t>
            </a:r>
            <a:endParaRPr lang="en-US" sz="2800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Delayed pending further guidance</a:t>
            </a:r>
          </a:p>
          <a:p>
            <a:pPr lvl="2"/>
            <a:r>
              <a:rPr lang="en-US" dirty="0"/>
              <a:t>Effective date will be after guidance is issued</a:t>
            </a:r>
          </a:p>
          <a:p>
            <a:pPr lvl="1"/>
            <a:r>
              <a:rPr lang="en-US" dirty="0"/>
              <a:t>Penalties of $100 per day</a:t>
            </a:r>
          </a:p>
          <a:p>
            <a:pPr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2286000" lvl="5" indent="0"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marL="2286000" lvl="5" indent="0"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marL="2286000" lvl="5" indent="0"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7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/>
              <a:t>HCR Timeline</a:t>
            </a:r>
            <a:endParaRPr lang="en-US" sz="3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16424"/>
              </p:ext>
            </p:extLst>
          </p:nvPr>
        </p:nvGraphicFramePr>
        <p:xfrm>
          <a:off x="1371600" y="1295400"/>
          <a:ext cx="6629400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19600"/>
                <a:gridCol w="220980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600" dirty="0" smtClean="0"/>
                        <a:t>Plan Design Changes: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Annual limits on essential health benefits restricted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Appeals</a:t>
                      </a:r>
                      <a:r>
                        <a:rPr lang="en-US" sz="1400" baseline="0" dirty="0" smtClean="0"/>
                        <a:t> process and external review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Dependent coverage under age 26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No lifetime limits on essential health benefits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Patient protections (primary care provider designations / ER/ etc.)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Preexisting condition prohibition for under age 19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Preventative health services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Recession prohibition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US" sz="1600" baseline="0" dirty="0" smtClean="0"/>
                        <a:t>Plan years beginning on or after 9/23/10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en-US" sz="1600" baseline="0" dirty="0" smtClean="0"/>
                        <a:t>Small Business Health Care Tax 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itchFamily="2" charset="2"/>
                        <a:buNone/>
                      </a:pPr>
                      <a:r>
                        <a:rPr lang="en-US" sz="1600" baseline="0" dirty="0" smtClean="0"/>
                        <a:t>2010 tax 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en-US" sz="1600" baseline="0" dirty="0" smtClean="0"/>
                        <a:t>Nondiscrimination rules for fully insured plans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itchFamily="2" charset="2"/>
                        <a:buNone/>
                      </a:pPr>
                      <a:r>
                        <a:rPr lang="en-US" sz="1600" baseline="0" dirty="0" smtClean="0"/>
                        <a:t>Plan years beginning on or after 9/23/10; now delayed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674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ctr">
              <a:buNone/>
              <a:defRPr/>
            </a:pPr>
            <a:r>
              <a:rPr lang="en-US" sz="3900" i="1" dirty="0" smtClean="0">
                <a:solidFill>
                  <a:srgbClr val="0070C0"/>
                </a:solidFill>
              </a:rPr>
              <a:t>W-2 Reporting</a:t>
            </a:r>
            <a:endParaRPr lang="en-US" sz="39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Applies if filed 250+ W-2s in prior year</a:t>
            </a:r>
          </a:p>
          <a:p>
            <a:pPr>
              <a:defRPr/>
            </a:pPr>
            <a:r>
              <a:rPr lang="en-US" dirty="0" smtClean="0"/>
              <a:t>Cost of health coverage in Box 12, Code DD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Includes both employee and employer paid benefits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Does not include:</a:t>
            </a:r>
          </a:p>
          <a:p>
            <a:pPr lvl="3">
              <a:defRPr/>
            </a:pPr>
            <a:r>
              <a:rPr lang="en-US" dirty="0" smtClean="0"/>
              <a:t>Cafeteria plan if no –er contributions</a:t>
            </a:r>
          </a:p>
          <a:p>
            <a:pPr lvl="3">
              <a:defRPr/>
            </a:pPr>
            <a:r>
              <a:rPr lang="en-US" dirty="0" smtClean="0"/>
              <a:t>Stand-alone dental/vision</a:t>
            </a:r>
          </a:p>
          <a:p>
            <a:pPr lvl="3">
              <a:defRPr/>
            </a:pPr>
            <a:r>
              <a:rPr lang="en-US" dirty="0" smtClean="0"/>
              <a:t>HSA/HRA contributions</a:t>
            </a:r>
          </a:p>
          <a:p>
            <a:pPr lvl="3">
              <a:defRPr/>
            </a:pPr>
            <a:r>
              <a:rPr lang="en-US" dirty="0" smtClean="0"/>
              <a:t>Union plans</a:t>
            </a:r>
          </a:p>
        </p:txBody>
      </p:sp>
    </p:spTree>
    <p:extLst>
      <p:ext uri="{BB962C8B-B14F-4D97-AF65-F5344CB8AC3E}">
        <p14:creationId xmlns:p14="http://schemas.microsoft.com/office/powerpoint/2010/main" val="1624187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ctr">
              <a:buNone/>
              <a:defRPr/>
            </a:pPr>
            <a:r>
              <a:rPr lang="en-US" sz="3900" i="1" dirty="0" smtClean="0">
                <a:solidFill>
                  <a:srgbClr val="0070C0"/>
                </a:solidFill>
              </a:rPr>
              <a:t>Notice of Exchange</a:t>
            </a:r>
            <a:endParaRPr lang="en-US" sz="39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800" dirty="0"/>
              <a:t>October 1, 2013: Employers must provide notices to their employees about the Exchange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New Hires: within 14 days</a:t>
            </a:r>
          </a:p>
          <a:p>
            <a:pPr>
              <a:defRPr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</a:rPr>
              <a:t>Model notices available at </a:t>
            </a:r>
          </a:p>
          <a:p>
            <a:pPr lvl="1">
              <a:defRPr/>
            </a:pPr>
            <a:r>
              <a:rPr lang="en-US" sz="2000" dirty="0"/>
              <a:t>http://www.dol.gov/ebsa/pdf/FLSAwithplans.pdf</a:t>
            </a:r>
          </a:p>
          <a:p>
            <a:pPr lvl="1">
              <a:defRPr/>
            </a:pPr>
            <a:r>
              <a:rPr lang="en-US" sz="2000" dirty="0"/>
              <a:t>http://www.dol.gov/ebsa/pdf/FLSAwithoutplans.pdf</a:t>
            </a:r>
          </a:p>
          <a:p>
            <a:pPr marL="457200" lvl="1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800" dirty="0"/>
              <a:t>Complete with </a:t>
            </a:r>
            <a:r>
              <a:rPr lang="en-US" sz="2800" u="sng" dirty="0"/>
              <a:t>current</a:t>
            </a:r>
            <a:r>
              <a:rPr lang="en-US" sz="2800" dirty="0"/>
              <a:t> year information</a:t>
            </a:r>
          </a:p>
        </p:txBody>
      </p:sp>
    </p:spTree>
    <p:extLst>
      <p:ext uri="{BB962C8B-B14F-4D97-AF65-F5344CB8AC3E}">
        <p14:creationId xmlns:p14="http://schemas.microsoft.com/office/powerpoint/2010/main" val="3109120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sz="3200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3771900" cy="291465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914400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 smtClean="0"/>
              <a:t>Timing:</a:t>
            </a:r>
          </a:p>
          <a:p>
            <a:pPr lvl="1"/>
            <a:r>
              <a:rPr lang="en-US" dirty="0" smtClean="0"/>
              <a:t>New hires: 1</a:t>
            </a:r>
            <a:r>
              <a:rPr lang="en-US" baseline="30000" dirty="0" smtClean="0"/>
              <a:t>st</a:t>
            </a:r>
            <a:r>
              <a:rPr lang="en-US" dirty="0" smtClean="0"/>
              <a:t> day of eligibility</a:t>
            </a:r>
          </a:p>
          <a:p>
            <a:pPr lvl="1"/>
            <a:r>
              <a:rPr lang="en-US" dirty="0" smtClean="0"/>
              <a:t>Ongoing employees: 30 days prior to the 1</a:t>
            </a:r>
            <a:r>
              <a:rPr lang="en-US" baseline="30000" dirty="0" smtClean="0"/>
              <a:t>st</a:t>
            </a:r>
            <a:r>
              <a:rPr lang="en-US" dirty="0" smtClean="0"/>
              <a:t> day of plan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876800"/>
            <a:ext cx="6172200" cy="186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Penalties</a:t>
            </a:r>
          </a:p>
          <a:p>
            <a:pPr algn="ctr"/>
            <a:endParaRPr lang="en-US" sz="2000" u="sng" dirty="0" smtClean="0"/>
          </a:p>
          <a:p>
            <a:r>
              <a:rPr lang="en-US" sz="2000" u="sng" dirty="0" smtClean="0"/>
              <a:t>Now</a:t>
            </a:r>
            <a:r>
              <a:rPr lang="en-US" sz="2000" dirty="0" smtClean="0"/>
              <a:t>:  </a:t>
            </a:r>
            <a:r>
              <a:rPr lang="en-US" sz="2000" dirty="0"/>
              <a:t>$1,000 per “willful violation</a:t>
            </a:r>
            <a:r>
              <a:rPr lang="en-US" sz="2000" dirty="0" smtClean="0"/>
              <a:t>” (good faith period)</a:t>
            </a:r>
          </a:p>
          <a:p>
            <a:endParaRPr lang="en-US" sz="1400" dirty="0" smtClean="0"/>
          </a:p>
          <a:p>
            <a:r>
              <a:rPr lang="en-US" sz="2000" u="sng" smtClean="0"/>
              <a:t>January </a:t>
            </a:r>
            <a:r>
              <a:rPr lang="en-US" sz="2000" u="sng" dirty="0" smtClean="0"/>
              <a:t>1, 2015</a:t>
            </a:r>
            <a:r>
              <a:rPr lang="en-US" sz="2000" dirty="0" smtClean="0"/>
              <a:t>:  End of “good faith” period; $1,000 per violation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26800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i="1" kern="0" dirty="0" smtClean="0">
                <a:solidFill>
                  <a:srgbClr val="0070C0"/>
                </a:solidFill>
                <a:latin typeface="Arial"/>
              </a:rPr>
              <a:t>Summary of Benefits and Coverage</a:t>
            </a:r>
            <a:endParaRPr lang="en-US" sz="3600" kern="0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102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  <a:defRPr/>
            </a:pPr>
            <a:r>
              <a:rPr lang="en-US" sz="3600" i="1" dirty="0" smtClean="0">
                <a:solidFill>
                  <a:srgbClr val="0070C0"/>
                </a:solidFill>
              </a:rPr>
              <a:t>Tax Treatment of Employer  vs. </a:t>
            </a:r>
          </a:p>
          <a:p>
            <a:pPr lvl="0" algn="ctr">
              <a:buNone/>
              <a:defRPr/>
            </a:pPr>
            <a:r>
              <a:rPr lang="en-US" sz="3600" i="1" dirty="0" smtClean="0">
                <a:solidFill>
                  <a:srgbClr val="0070C0"/>
                </a:solidFill>
              </a:rPr>
              <a:t>Individual Coverage</a:t>
            </a:r>
          </a:p>
          <a:p>
            <a:pPr lvl="0" algn="ctr">
              <a:buNone/>
              <a:defRPr/>
            </a:pPr>
            <a:endParaRPr lang="en-US" sz="12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cs typeface="Times New Roman" panose="02020603050405020304" pitchFamily="18" charset="0"/>
              </a:rPr>
              <a:t>Individual coverage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$ paid by employer or employee to purchase individual policies; 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taxed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Contributions by employee to an HSA or FSA; </a:t>
            </a:r>
            <a:r>
              <a:rPr lang="en-US" sz="2000" dirty="0">
                <a:solidFill>
                  <a:srgbClr val="00B050"/>
                </a:solidFill>
                <a:cs typeface="Times New Roman" panose="02020603050405020304" pitchFamily="18" charset="0"/>
              </a:rPr>
              <a:t>income tax free</a:t>
            </a:r>
          </a:p>
          <a:p>
            <a:endParaRPr lang="en-US" sz="16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Employer coverage:</a:t>
            </a:r>
          </a:p>
          <a:p>
            <a:pPr lvl="1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$ paid by employer; </a:t>
            </a:r>
            <a:r>
              <a:rPr lang="en-US" sz="20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income tax free</a:t>
            </a:r>
          </a:p>
          <a:p>
            <a:pPr lvl="1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$ paid by employee through an FSA; </a:t>
            </a:r>
            <a:r>
              <a:rPr lang="en-US" sz="20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income tax free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Contribution by employee or employer to an HSA; </a:t>
            </a:r>
            <a:r>
              <a:rPr lang="en-US" sz="20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income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tax free</a:t>
            </a:r>
            <a:endParaRPr lang="en-US" sz="2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35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000000"/>
                </a:solidFill>
              </a:rPr>
              <a:t>HCR: Impact on Employers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i="1" dirty="0">
                <a:solidFill>
                  <a:srgbClr val="0070C0"/>
                </a:solidFill>
              </a:rPr>
              <a:t>Cadillac Plan </a:t>
            </a:r>
            <a:r>
              <a:rPr lang="en-US" sz="3600" i="1" dirty="0" smtClean="0">
                <a:solidFill>
                  <a:srgbClr val="0070C0"/>
                </a:solidFill>
              </a:rPr>
              <a:t>Tax</a:t>
            </a:r>
          </a:p>
          <a:p>
            <a:pPr marL="0" indent="0" algn="ctr">
              <a:buNone/>
            </a:pPr>
            <a:endParaRPr lang="en-US" sz="3600" i="1" dirty="0" smtClean="0">
              <a:solidFill>
                <a:srgbClr val="0070C0"/>
              </a:solidFill>
            </a:endParaRPr>
          </a:p>
          <a:p>
            <a:r>
              <a:rPr lang="en-US" sz="2400" dirty="0">
                <a:latin typeface="+mj-lt"/>
              </a:rPr>
              <a:t>40% excise tax on employer-sponsored plans spending more than $10,200 per employee (or $27,500 per </a:t>
            </a:r>
            <a:r>
              <a:rPr lang="en-US" sz="2400" dirty="0" smtClean="0">
                <a:latin typeface="+mj-lt"/>
              </a:rPr>
              <a:t>family)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includes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employer and employee-paid premiums and employer contributions to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HSAs and FSAs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adjusted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for areas where healthcare is more expensive and for employees in high-risk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jobs</a:t>
            </a:r>
            <a:endParaRPr lang="en-US" sz="2000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8427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1" name="Picture 7" descr="C:\Users\Christine\AppData\Local\Microsoft\Windows\Temporary Internet Files\Content.IE5\E7ADKV84\MC90043379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371600"/>
            <a:ext cx="3962257" cy="39622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/>
              <a:t>HCR Timeline</a:t>
            </a:r>
            <a:endParaRPr lang="en-US" sz="36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110162"/>
              </p:ext>
            </p:extLst>
          </p:nvPr>
        </p:nvGraphicFramePr>
        <p:xfrm>
          <a:off x="1371600" y="1295400"/>
          <a:ext cx="6629400" cy="25651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19600"/>
                <a:gridCol w="2209800"/>
              </a:tblGrid>
              <a:tr h="446741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2011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1459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v"/>
                      </a:pPr>
                      <a:r>
                        <a:rPr lang="en-US" sz="1600" kern="1200" dirty="0" smtClean="0"/>
                        <a:t>No FSA/HRA/HSA</a:t>
                      </a:r>
                      <a:r>
                        <a:rPr lang="en-US" sz="1600" kern="1200" baseline="0" dirty="0" smtClean="0"/>
                        <a:t> reimbursements for OTC drugs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/>
                        <a:t>Plan years beginning on or after 1/1/11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/>
                        <a:t>Medical loss ratio rebates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 calendar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year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cafeteria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plans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years beginning on or after 1/1/11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HSA penalty tax 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Distributions after 1/1/11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645426"/>
              </p:ext>
            </p:extLst>
          </p:nvPr>
        </p:nvGraphicFramePr>
        <p:xfrm>
          <a:off x="1371600" y="4114800"/>
          <a:ext cx="6629400" cy="25651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19600"/>
                <a:gridCol w="2209800"/>
              </a:tblGrid>
              <a:tr h="446741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2012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1459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v"/>
                      </a:pPr>
                      <a:r>
                        <a:rPr lang="en-US" sz="1600" kern="1200" dirty="0" smtClean="0"/>
                        <a:t>Patient-Centered outcomes research institute</a:t>
                      </a:r>
                      <a:r>
                        <a:rPr lang="en-US" sz="1600" kern="1200" baseline="0" dirty="0" smtClean="0"/>
                        <a:t> (PCORI) fees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/>
                        <a:t>Plan years ending after 9/30/12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/>
                        <a:t>Summary of benefits</a:t>
                      </a:r>
                      <a:r>
                        <a:rPr lang="en-US" sz="1600" kern="1200" baseline="0" dirty="0" smtClean="0"/>
                        <a:t> and coverage (SBC)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open enrollment following 9/23/12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W-2 reporting (250+ employees)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 tax 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v"/>
                      </a:pPr>
                      <a:r>
                        <a:rPr lang="en-US" sz="1600" kern="1200" dirty="0" smtClean="0"/>
                        <a:t>Coverage for additional</a:t>
                      </a:r>
                      <a:r>
                        <a:rPr lang="en-US" sz="1600" kern="1200" baseline="0" dirty="0" smtClean="0"/>
                        <a:t> women’s preventative care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years beginning on or after 8/1/12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897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/>
              <a:t>HCR Timeline</a:t>
            </a:r>
            <a:endParaRPr lang="en-US" sz="36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89801"/>
              </p:ext>
            </p:extLst>
          </p:nvPr>
        </p:nvGraphicFramePr>
        <p:xfrm>
          <a:off x="1371600" y="1295400"/>
          <a:ext cx="6629400" cy="23669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19600"/>
                <a:gridCol w="2209800"/>
              </a:tblGrid>
              <a:tr h="446741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2013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1459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v"/>
                      </a:pPr>
                      <a:r>
                        <a:rPr lang="en-US" sz="1600" kern="1200" dirty="0" smtClean="0"/>
                        <a:t>Health FSA annual</a:t>
                      </a:r>
                      <a:r>
                        <a:rPr lang="en-US" sz="1600" kern="1200" baseline="0" dirty="0" smtClean="0"/>
                        <a:t> limitation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/>
                        <a:t>Plan years beginning on or after 1/1/13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/>
                        <a:t>Health insurance exchange notice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10/1/13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Medicare tax on higher-income employees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Wages earned after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1/1/13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v"/>
                      </a:pPr>
                      <a:r>
                        <a:rPr lang="en-US" sz="1600" kern="1200" dirty="0" smtClean="0"/>
                        <a:t>Open enrollment in the Individual</a:t>
                      </a:r>
                      <a:r>
                        <a:rPr lang="en-US" sz="1600" kern="1200" baseline="0" dirty="0" smtClean="0"/>
                        <a:t> E</a:t>
                      </a:r>
                      <a:r>
                        <a:rPr lang="en-US" sz="1600" kern="1200" dirty="0" smtClean="0"/>
                        <a:t>xchange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10/1/13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238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/>
              <a:t>HCR Timeline</a:t>
            </a:r>
            <a:endParaRPr lang="en-US" sz="36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649159"/>
              </p:ext>
            </p:extLst>
          </p:nvPr>
        </p:nvGraphicFramePr>
        <p:xfrm>
          <a:off x="1371600" y="1295400"/>
          <a:ext cx="6629400" cy="4072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19600"/>
                <a:gridCol w="2209800"/>
              </a:tblGrid>
              <a:tr h="320040">
                <a:tc gridSpan="2">
                  <a:txBody>
                    <a:bodyPr/>
                    <a:lstStyle/>
                    <a:p>
                      <a:r>
                        <a:rPr lang="en-US" sz="2000" baseline="0" dirty="0" smtClean="0"/>
                        <a:t>2014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5326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v"/>
                      </a:pPr>
                      <a:r>
                        <a:rPr lang="en-US" sz="1600" kern="1200" dirty="0" smtClean="0"/>
                        <a:t>Individual Exchange</a:t>
                      </a:r>
                      <a:r>
                        <a:rPr lang="en-US" sz="1600" kern="1200" baseline="0" dirty="0" smtClean="0"/>
                        <a:t> opens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1/1/14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626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v"/>
                      </a:pPr>
                      <a:r>
                        <a:rPr lang="en-US" sz="1600" kern="1200" dirty="0" smtClean="0"/>
                        <a:t>Reinsurance Contributions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1/1/14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62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/>
                        <a:t>Individual</a:t>
                      </a:r>
                      <a:r>
                        <a:rPr lang="en-US" sz="1600" kern="1200" baseline="0" dirty="0" smtClean="0"/>
                        <a:t> Mandate / Premium Assistance Credits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1/1/14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62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>
                          <a:sym typeface="Wingdings"/>
                        </a:rPr>
                        <a:t>Additional</a:t>
                      </a:r>
                      <a:r>
                        <a:rPr lang="en-US" sz="1600" kern="1200" baseline="0" dirty="0" smtClean="0">
                          <a:sym typeface="Wingdings"/>
                        </a:rPr>
                        <a:t> P</a:t>
                      </a:r>
                      <a:r>
                        <a:rPr lang="en-US" sz="1600" kern="1200" dirty="0" smtClean="0"/>
                        <a:t>lan Design Changes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/>
                        <a:t>No annual dollar limit on essential health benefits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/>
                        <a:t>No pre-existing condition</a:t>
                      </a:r>
                      <a:r>
                        <a:rPr lang="en-US" sz="1400" kern="1200" baseline="0" dirty="0" smtClean="0"/>
                        <a:t> limits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/>
                        <a:t>No waiting periods over 90 days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/>
                        <a:t>Limits on deductibles and out-of pocket maximums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/>
                        <a:t>Clinical trail coverage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years beginning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or after 1/1/14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62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baseline="0" dirty="0" smtClean="0"/>
                        <a:t>Guaranteed availability / renewability of coverage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years beginning on or after 1/1/14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98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/>
              <a:t>HCR Timeline</a:t>
            </a:r>
            <a:endParaRPr lang="en-US" sz="36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53802"/>
              </p:ext>
            </p:extLst>
          </p:nvPr>
        </p:nvGraphicFramePr>
        <p:xfrm>
          <a:off x="1371600" y="1295400"/>
          <a:ext cx="6629400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5800"/>
                <a:gridCol w="2133600"/>
              </a:tblGrid>
              <a:tr h="121921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2015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/>
                        <a:t>Employer reporting</a:t>
                      </a:r>
                      <a:r>
                        <a:rPr lang="en-US" sz="1600" kern="1200" baseline="0" dirty="0" smtClean="0"/>
                        <a:t> &amp; disclosures for large employers (over 50 FTEs)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v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Employer penalties for employers with over 100 FTEs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1/1/15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98754"/>
              </p:ext>
            </p:extLst>
          </p:nvPr>
        </p:nvGraphicFramePr>
        <p:xfrm>
          <a:off x="1371600" y="3048000"/>
          <a:ext cx="6629400" cy="14839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29400"/>
              </a:tblGrid>
              <a:tr h="121921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2016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/>
                        <a:t>Exchange opens to employers under 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/>
                        <a:t>Employer</a:t>
                      </a:r>
                      <a:r>
                        <a:rPr lang="en-US" sz="1600" kern="1200" baseline="0" dirty="0" smtClean="0"/>
                        <a:t> penalties for all employers with over 50 FTEs</a:t>
                      </a:r>
                      <a:endParaRPr lang="en-US" sz="1600" kern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23449"/>
              </p:ext>
            </p:extLst>
          </p:nvPr>
        </p:nvGraphicFramePr>
        <p:xfrm>
          <a:off x="1371600" y="4724400"/>
          <a:ext cx="6629400" cy="9400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29400"/>
              </a:tblGrid>
              <a:tr h="121921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2018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600" kern="1200" dirty="0" smtClean="0"/>
                        <a:t>Cadillac plan tax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74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ARM.1.28.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SWARM.1.28.11</Template>
  <TotalTime>0</TotalTime>
  <Words>4144</Words>
  <Application>Microsoft Office PowerPoint</Application>
  <PresentationFormat>On-screen Show (4:3)</PresentationFormat>
  <Paragraphs>783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SWARM.1.28.11</vt:lpstr>
      <vt:lpstr>Health Care Reform: What Individuals and Employers  Should Know</vt:lpstr>
      <vt:lpstr>Agenda</vt:lpstr>
      <vt:lpstr>PowerPoint Presentation</vt:lpstr>
      <vt:lpstr>Challenges to HCR</vt:lpstr>
      <vt:lpstr>HCR Timeline</vt:lpstr>
      <vt:lpstr>HCR Timeline</vt:lpstr>
      <vt:lpstr>HCR Timeline</vt:lpstr>
      <vt:lpstr>HCR Timeline</vt:lpstr>
      <vt:lpstr>HCR Timeline</vt:lpstr>
      <vt:lpstr>HCR Timeline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Individuals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HCR: Impact on Employers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
  </dc:creator>
  <cp:lastModifiedBy>
  </cp:lastModifiedBy>
  <cp:revision>1</cp:revision>
  <dcterms:created xsi:type="dcterms:W3CDTF">2014-03-13T23:18:17.9947430Z</dcterms:created>
  <dcterms:modified xsi:type="dcterms:W3CDTF">2014-03-13T23:18:17.9947430Z</dcterms:modified>
</cp:coreProperties>
</file>