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28"/>
  </p:handoutMasterIdLst>
  <p:sldIdLst>
    <p:sldId id="256" r:id="rId2"/>
    <p:sldId id="257" r:id="rId3"/>
    <p:sldId id="258" r:id="rId4"/>
    <p:sldId id="281" r:id="rId5"/>
    <p:sldId id="259" r:id="rId6"/>
    <p:sldId id="266" r:id="rId7"/>
    <p:sldId id="268" r:id="rId8"/>
    <p:sldId id="265" r:id="rId9"/>
    <p:sldId id="269" r:id="rId10"/>
    <p:sldId id="270" r:id="rId11"/>
    <p:sldId id="271" r:id="rId12"/>
    <p:sldId id="272" r:id="rId13"/>
    <p:sldId id="273" r:id="rId14"/>
    <p:sldId id="274" r:id="rId15"/>
    <p:sldId id="267" r:id="rId16"/>
    <p:sldId id="275" r:id="rId17"/>
    <p:sldId id="262" r:id="rId18"/>
    <p:sldId id="276" r:id="rId19"/>
    <p:sldId id="260" r:id="rId20"/>
    <p:sldId id="277" r:id="rId21"/>
    <p:sldId id="263" r:id="rId22"/>
    <p:sldId id="279" r:id="rId23"/>
    <p:sldId id="261" r:id="rId24"/>
    <p:sldId id="280" r:id="rId25"/>
    <p:sldId id="282" r:id="rId26"/>
    <p:sldId id="278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2064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FEC4409-8E3E-4BF2-A6AF-5E12482B308F}" type="datetimeFigureOut">
              <a:rPr lang="en-US" smtClean="0"/>
              <a:t>3/10/2014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A471018-3A1F-47BB-9570-0800F6C956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139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3E25-6133-4EED-BCA0-635158F4E4D7}" type="datetimeFigureOut">
              <a:rPr lang="en-US" smtClean="0"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FB51-534C-41CA-8CBE-E9D5A5E538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3E25-6133-4EED-BCA0-635158F4E4D7}" type="datetimeFigureOut">
              <a:rPr lang="en-US" smtClean="0"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FB51-534C-41CA-8CBE-E9D5A5E538B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3E25-6133-4EED-BCA0-635158F4E4D7}" type="datetimeFigureOut">
              <a:rPr lang="en-US" smtClean="0"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FB51-534C-41CA-8CBE-E9D5A5E538B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3E25-6133-4EED-BCA0-635158F4E4D7}" type="datetimeFigureOut">
              <a:rPr lang="en-US" smtClean="0"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FB51-534C-41CA-8CBE-E9D5A5E538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3E25-6133-4EED-BCA0-635158F4E4D7}" type="datetimeFigureOut">
              <a:rPr lang="en-US" smtClean="0"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FB51-534C-41CA-8CBE-E9D5A5E538B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3E25-6133-4EED-BCA0-635158F4E4D7}" type="datetimeFigureOut">
              <a:rPr lang="en-US" smtClean="0"/>
              <a:t>3/10/2014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FB51-534C-41CA-8CBE-E9D5A5E538B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3E25-6133-4EED-BCA0-635158F4E4D7}" type="datetimeFigureOut">
              <a:rPr lang="en-US" smtClean="0"/>
              <a:t>3/10/2014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FB51-534C-41CA-8CBE-E9D5A5E538B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3E25-6133-4EED-BCA0-635158F4E4D7}" type="datetimeFigureOut">
              <a:rPr lang="en-US" smtClean="0"/>
              <a:t>3/10/2014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FB51-534C-41CA-8CBE-E9D5A5E538B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3E25-6133-4EED-BCA0-635158F4E4D7}" type="datetimeFigureOut">
              <a:rPr lang="en-US" smtClean="0"/>
              <a:t>3/10/2014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FB51-534C-41CA-8CBE-E9D5A5E538B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3E25-6133-4EED-BCA0-635158F4E4D7}" type="datetimeFigureOut">
              <a:rPr lang="en-US" smtClean="0"/>
              <a:t>3/10/2014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FB51-534C-41CA-8CBE-E9D5A5E538B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3E25-6133-4EED-BCA0-635158F4E4D7}" type="datetimeFigureOut">
              <a:rPr lang="en-US" smtClean="0"/>
              <a:t>3/10/2014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FB51-534C-41CA-8CBE-E9D5A5E538B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D4B3E25-6133-4EED-BCA0-635158F4E4D7}" type="datetimeFigureOut">
              <a:rPr lang="en-US" smtClean="0"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F64FB51-534C-41CA-8CBE-E9D5A5E538B5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ahinduezguen.deviantart.com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fyinggravityxoox.deviantart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hiteelzora.deviantart.com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tudentofmayhem.deviantart.com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zkaban-dementor.deviantart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belegilgalad.deviantart.com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ennadykalugina.deviantart.com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37385" y="4914900"/>
            <a:ext cx="2590800" cy="228600"/>
          </a:xfrm>
        </p:spPr>
        <p:txBody>
          <a:bodyPr>
            <a:normAutofit/>
          </a:bodyPr>
          <a:lstStyle/>
          <a:p>
            <a:pPr algn="r"/>
            <a:r>
              <a:rPr lang="en-US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http://wallike.com/hogwarts-castle.html</a:t>
            </a:r>
            <a:endParaRPr lang="en-US" sz="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0"/>
            <a:ext cx="9144000" cy="1714500"/>
          </a:xfrm>
          <a:noFill/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hiller" panose="04020404031007020602" pitchFamily="82" charset="0"/>
              </a:rPr>
              <a:t>Hogwarts School of Appellate Wizardry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Chiller" panose="040204040310070206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3048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James S. Bowman American Inns of Court</a:t>
            </a:r>
          </a:p>
          <a:p>
            <a:pPr algn="r"/>
            <a:r>
              <a:rPr lang="en-US" dirty="0" smtClean="0">
                <a:solidFill>
                  <a:schemeClr val="tx2"/>
                </a:solidFill>
              </a:rPr>
              <a:t>Bordonaro/Brown Pupilage Group</a:t>
            </a:r>
          </a:p>
          <a:p>
            <a:pPr algn="r"/>
            <a:r>
              <a:rPr lang="en-US" dirty="0" smtClean="0">
                <a:solidFill>
                  <a:schemeClr val="tx2"/>
                </a:solidFill>
              </a:rPr>
              <a:t>March 12, 2014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16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INGREDIENTS</a:t>
            </a:r>
            <a:endParaRPr lang="en-US" dirty="0">
              <a:solidFill>
                <a:schemeClr val="tx2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3048000"/>
            <a:ext cx="7924800" cy="2667000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Relevant facts as shown in original (and reproduced) record presented favorably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800" dirty="0" smtClean="0">
              <a:solidFill>
                <a:schemeClr val="tx2"/>
              </a:solidFill>
              <a:latin typeface="Lucida Calligraphy" panose="03010101010101010101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Keys to building strong case and professional credibility</a:t>
            </a:r>
            <a:endParaRPr lang="en-US" sz="1800" dirty="0">
              <a:solidFill>
                <a:schemeClr val="tx2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5146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Lucida Calligraphy" panose="03010101010101010101" pitchFamily="66" charset="0"/>
              </a:rPr>
              <a:t>Statement of Case</a:t>
            </a:r>
            <a:endParaRPr lang="en-US" sz="2800" dirty="0">
              <a:solidFill>
                <a:schemeClr val="tx1">
                  <a:lumMod val="95000"/>
                </a:schemeClr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4099" name="Picture 3" descr="C:\Users\brittnmill\AppData\Local\Microsoft\Windows\Temporary Internet Files\Content.IE5\GDPTRVMI\MC90043632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1789">
            <a:off x="3714750" y="81219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50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28" y="2743201"/>
            <a:ext cx="2966355" cy="2336556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419600" y="2362200"/>
            <a:ext cx="4114800" cy="3124200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Concise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2"/>
              </a:solidFill>
              <a:latin typeface="Lucida Calligraphy" panose="03010101010101010101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Highlights of position</a:t>
            </a:r>
            <a:endParaRPr lang="en-US" sz="2400" dirty="0">
              <a:solidFill>
                <a:schemeClr val="tx2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35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ingredients</a:t>
            </a:r>
            <a:endParaRPr lang="en-US" dirty="0">
              <a:solidFill>
                <a:schemeClr val="tx2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702" y="13716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Lucida Calligraphy" panose="03010101010101010101" pitchFamily="66" charset="0"/>
              </a:rPr>
              <a:t>Summary of Argument</a:t>
            </a:r>
            <a:endParaRPr lang="en-US" sz="2800" dirty="0">
              <a:solidFill>
                <a:schemeClr val="tx1">
                  <a:lumMod val="95000"/>
                </a:schemeClr>
              </a:solidFill>
              <a:latin typeface="Lucida Calligraphy" panose="030101010101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6789" y="4919296"/>
            <a:ext cx="1066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tx1">
                    <a:lumMod val="50000"/>
                  </a:schemeClr>
                </a:solidFill>
              </a:rPr>
              <a:t>©2011-2014 </a:t>
            </a:r>
            <a:r>
              <a:rPr lang="en-US" sz="600" dirty="0">
                <a:solidFill>
                  <a:schemeClr val="tx1">
                    <a:lumMod val="50000"/>
                  </a:schemeClr>
                </a:solidFill>
                <a:hlinkClick r:id="rId3"/>
              </a:rPr>
              <a:t>sahinduezguen</a:t>
            </a:r>
            <a:endParaRPr lang="en-US" sz="6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426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457200"/>
            <a:ext cx="7772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INGREDIENTS</a:t>
            </a:r>
            <a:endParaRPr lang="en-US" sz="3000" dirty="0">
              <a:solidFill>
                <a:schemeClr val="tx2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716599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Lucida Calligraphy" panose="03010101010101010101" pitchFamily="66" charset="0"/>
              </a:rPr>
              <a:t>Argument</a:t>
            </a:r>
            <a:endParaRPr lang="en-US" sz="2800" dirty="0">
              <a:solidFill>
                <a:schemeClr val="tx1">
                  <a:lumMod val="95000"/>
                </a:schemeClr>
              </a:solidFill>
              <a:latin typeface="Lucida Calligraphy" panose="030101010101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3098270"/>
            <a:ext cx="4114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Headings in distinctive type or distinctively displayed</a:t>
            </a:r>
          </a:p>
          <a:p>
            <a:endParaRPr lang="en-US" sz="800" dirty="0" smtClean="0">
              <a:solidFill>
                <a:schemeClr val="tx2"/>
              </a:solidFill>
              <a:latin typeface="Lucida Calligraphy" panose="03010101010101010101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Organized</a:t>
            </a:r>
          </a:p>
          <a:p>
            <a:endParaRPr lang="en-US" sz="800" dirty="0" smtClean="0">
              <a:solidFill>
                <a:schemeClr val="tx2"/>
              </a:solidFill>
              <a:latin typeface="Lucida Calligraphy" panose="03010101010101010101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Logical</a:t>
            </a:r>
          </a:p>
          <a:p>
            <a:endParaRPr lang="en-US" sz="800" dirty="0" smtClean="0">
              <a:solidFill>
                <a:schemeClr val="tx2"/>
              </a:solidFill>
              <a:latin typeface="Lucida Calligraphy" panose="03010101010101010101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Persuasive</a:t>
            </a:r>
            <a:endParaRPr lang="en-US" dirty="0">
              <a:solidFill>
                <a:schemeClr val="tx2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8" name="Picture 3" descr="C:\Users\brittnmill\AppData\Local\Microsoft\Windows\Temporary Internet Files\Content.IE5\70M32S6Z\MC90036078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67544"/>
            <a:ext cx="1600200" cy="250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34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438400"/>
            <a:ext cx="4507033" cy="2819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INGREDIENTS</a:t>
            </a:r>
            <a:endParaRPr lang="en-US" dirty="0">
              <a:solidFill>
                <a:schemeClr val="tx2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6002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Lucida Calligraphy" panose="03010101010101010101" pitchFamily="66" charset="0"/>
              </a:rPr>
              <a:t>Conclusion</a:t>
            </a:r>
            <a:endParaRPr lang="en-US" sz="2800" dirty="0">
              <a:solidFill>
                <a:schemeClr val="tx1">
                  <a:lumMod val="95000"/>
                </a:schemeClr>
              </a:solidFill>
              <a:latin typeface="Lucida Calligraphy" panose="030101010101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2438400"/>
            <a:ext cx="7924800" cy="2667000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What do you want?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800" dirty="0" smtClean="0">
              <a:solidFill>
                <a:schemeClr val="tx2"/>
              </a:solidFill>
              <a:latin typeface="Lucida Calligraphy" panose="03010101010101010101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What should court order say?</a:t>
            </a:r>
            <a:endParaRPr lang="en-US" sz="1800" dirty="0">
              <a:solidFill>
                <a:schemeClr val="tx2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17749" y="5042572"/>
            <a:ext cx="17088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</a:rPr>
              <a:t>©2010-2014 </a:t>
            </a:r>
            <a:r>
              <a:rPr lang="en-US" sz="800" dirty="0">
                <a:solidFill>
                  <a:schemeClr val="bg1"/>
                </a:solidFill>
                <a:hlinkClick r:id="rId4"/>
              </a:rPr>
              <a:t>DefyingGravityxoox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08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INGREDIENTS</a:t>
            </a:r>
            <a:endParaRPr lang="en-US" dirty="0">
              <a:solidFill>
                <a:schemeClr val="tx2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123420"/>
            <a:ext cx="7924800" cy="2667000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Prior opinions in this case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6002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Appendix</a:t>
            </a:r>
            <a:endParaRPr lang="en-US" sz="2800" dirty="0">
              <a:solidFill>
                <a:schemeClr val="tx2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t="3622" r="7405" b="6380"/>
          <a:stretch/>
        </p:blipFill>
        <p:spPr>
          <a:xfrm flipH="1">
            <a:off x="6476999" y="3276599"/>
            <a:ext cx="1834955" cy="2619555"/>
          </a:xfrm>
          <a:prstGeom prst="rect">
            <a:avLst/>
          </a:prstGeom>
        </p:spPr>
      </p:pic>
      <p:pic>
        <p:nvPicPr>
          <p:cNvPr id="7171" name="Picture 3" descr="C:\Users\brittnmill\AppData\Local\Microsoft\Windows\Temporary Internet Files\Content.IE5\PLJ58MMH\MC90019410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0892" y="3621115"/>
            <a:ext cx="846107" cy="93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59354" y="5647644"/>
            <a:ext cx="1752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tx1">
                    <a:lumMod val="65000"/>
                  </a:schemeClr>
                </a:solidFill>
              </a:rPr>
              <a:t>©2006-2014 </a:t>
            </a:r>
            <a:r>
              <a:rPr lang="en-US" sz="800" dirty="0" smtClean="0">
                <a:solidFill>
                  <a:schemeClr val="tx1">
                    <a:lumMod val="65000"/>
                  </a:schemeClr>
                </a:solidFill>
                <a:hlinkClick r:id="rId4"/>
              </a:rPr>
              <a:t>WhiteElzora</a:t>
            </a:r>
            <a:endParaRPr lang="en-US" sz="8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74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1676400"/>
            <a:ext cx="731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Lucida Calligraphy" panose="03010101010101010101" pitchFamily="66" charset="0"/>
              </a:rPr>
              <a:t>Cast Your Spell</a:t>
            </a:r>
            <a:endParaRPr lang="en-US" sz="6600" dirty="0">
              <a:latin typeface="Lucida Calligraphy" panose="030101010101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6101834"/>
            <a:ext cx="3733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>
                <a:solidFill>
                  <a:schemeClr val="tx1">
                    <a:lumMod val="50000"/>
                  </a:schemeClr>
                </a:solidFill>
              </a:rPr>
              <a:t>http://www.dvd-ppt-slideshow.com/blog/harry-potter-and-the-deathly-hallows-part-2-wallpapers/</a:t>
            </a:r>
          </a:p>
        </p:txBody>
      </p:sp>
    </p:spTree>
    <p:extLst>
      <p:ext uri="{BB962C8B-B14F-4D97-AF65-F5344CB8AC3E}">
        <p14:creationId xmlns:p14="http://schemas.microsoft.com/office/powerpoint/2010/main" val="361017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61419"/>
            <a:ext cx="7924800" cy="1935162"/>
          </a:xfrm>
        </p:spPr>
        <p:txBody>
          <a:bodyPr anchor="ctr"/>
          <a:lstStyle/>
          <a:p>
            <a:pPr algn="ctr"/>
            <a:r>
              <a:rPr lang="en-US" sz="4000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Keys to successful oral argument preparation</a:t>
            </a:r>
            <a:endParaRPr lang="en-US" sz="4000" dirty="0">
              <a:solidFill>
                <a:schemeClr val="tx2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8195" name="Picture 3" descr="C:\Users\brittnmill\AppData\Local\Microsoft\Windows\Temporary Internet Files\Content.IE5\HFZIMNRM\MC9000886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1371600" cy="148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12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0" y="4724401"/>
            <a:ext cx="9062840" cy="213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6415" y="762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PREPATATION-</a:t>
            </a:r>
          </a:p>
          <a:p>
            <a:pPr algn="ctr"/>
            <a:r>
              <a:rPr lang="en-US" sz="3600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VISIT THE COURTROOM</a:t>
            </a:r>
            <a:endParaRPr lang="en-US" sz="3600" dirty="0">
              <a:solidFill>
                <a:schemeClr val="tx2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213" y="1752600"/>
            <a:ext cx="41751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Lucida Calligraphy" panose="03010101010101010101" pitchFamily="66" charset="0"/>
              </a:rPr>
              <a:t>Note differences from other courtrooms</a:t>
            </a:r>
          </a:p>
          <a:p>
            <a:endParaRPr lang="en-US" dirty="0" smtClean="0">
              <a:latin typeface="Lucida Calligraphy" panose="03010101010101010101" pitchFamily="66" charset="0"/>
            </a:endParaRPr>
          </a:p>
          <a:p>
            <a:pPr marL="742950" lvl="1" indent="-285750">
              <a:buFont typeface="Lucida Calligraphy" panose="03010101010101010101" pitchFamily="66" charset="0"/>
              <a:buChar char="—"/>
            </a:pPr>
            <a:r>
              <a:rPr lang="en-US" dirty="0" smtClean="0">
                <a:latin typeface="Lucida Calligraphy" panose="03010101010101010101" pitchFamily="66" charset="0"/>
              </a:rPr>
              <a:t>No court reporter</a:t>
            </a:r>
          </a:p>
          <a:p>
            <a:pPr marL="742950" lvl="1" indent="-285750">
              <a:buFont typeface="Lucida Calligraphy" panose="03010101010101010101" pitchFamily="66" charset="0"/>
              <a:buChar char="—"/>
            </a:pPr>
            <a:r>
              <a:rPr lang="en-US" dirty="0" smtClean="0">
                <a:latin typeface="Lucida Calligraphy" panose="03010101010101010101" pitchFamily="66" charset="0"/>
              </a:rPr>
              <a:t>No jury</a:t>
            </a:r>
          </a:p>
          <a:p>
            <a:pPr marL="742950" lvl="1" indent="-285750">
              <a:buFont typeface="Lucida Calligraphy" panose="03010101010101010101" pitchFamily="66" charset="0"/>
              <a:buChar char="—"/>
            </a:pPr>
            <a:r>
              <a:rPr lang="en-US" dirty="0" smtClean="0">
                <a:latin typeface="Lucida Calligraphy" panose="03010101010101010101" pitchFamily="66" charset="0"/>
              </a:rPr>
              <a:t>Time limits</a:t>
            </a:r>
          </a:p>
          <a:p>
            <a:pPr marL="742950" lvl="1" indent="-285750">
              <a:buFont typeface="Lucida Calligraphy" panose="03010101010101010101" pitchFamily="66" charset="0"/>
              <a:buChar char="—"/>
            </a:pPr>
            <a:r>
              <a:rPr lang="en-US" dirty="0" smtClean="0">
                <a:latin typeface="Lucida Calligraphy" panose="03010101010101010101" pitchFamily="66" charset="0"/>
              </a:rPr>
              <a:t>Stand to speak at podium</a:t>
            </a:r>
          </a:p>
          <a:p>
            <a:pPr marL="742950" lvl="1" indent="-285750">
              <a:buFont typeface="Lucida Calligraphy" panose="03010101010101010101" pitchFamily="66" charset="0"/>
              <a:buChar char="—"/>
            </a:pPr>
            <a:r>
              <a:rPr lang="en-US" dirty="0" smtClean="0">
                <a:latin typeface="Lucida Calligraphy" panose="03010101010101010101" pitchFamily="66" charset="0"/>
              </a:rPr>
              <a:t>More than one judge</a:t>
            </a:r>
          </a:p>
          <a:p>
            <a:pPr marL="742950" lvl="1" indent="-285750">
              <a:buFont typeface="Lucida Calligraphy" panose="03010101010101010101" pitchFamily="66" charset="0"/>
              <a:buChar char="—"/>
            </a:pPr>
            <a:r>
              <a:rPr lang="en-US" dirty="0" smtClean="0">
                <a:latin typeface="Lucida Calligraphy" panose="03010101010101010101" pitchFamily="66" charset="0"/>
              </a:rPr>
              <a:t>No reading of argument is allowed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6477" y="1828800"/>
            <a:ext cx="37941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Lucida Calligraphy" panose="03010101010101010101" pitchFamily="66" charset="0"/>
              </a:rPr>
              <a:t>Become familiar with courtroom</a:t>
            </a:r>
          </a:p>
          <a:p>
            <a:endParaRPr lang="en-US" dirty="0" smtClean="0">
              <a:latin typeface="Lucida Calligraphy" panose="03010101010101010101" pitchFamily="66" charset="0"/>
            </a:endParaRPr>
          </a:p>
          <a:p>
            <a:pPr marL="742950" lvl="1" indent="-285750">
              <a:buFont typeface="Lucida Calligraphy" panose="03010101010101010101" pitchFamily="66" charset="0"/>
              <a:buChar char="—"/>
            </a:pPr>
            <a:r>
              <a:rPr lang="en-US" dirty="0" smtClean="0">
                <a:latin typeface="Lucida Calligraphy" panose="03010101010101010101" pitchFamily="66" charset="0"/>
              </a:rPr>
              <a:t>Observe surroundings</a:t>
            </a:r>
          </a:p>
          <a:p>
            <a:pPr marL="742950" lvl="1" indent="-285750">
              <a:buFont typeface="Lucida Calligraphy" panose="03010101010101010101" pitchFamily="66" charset="0"/>
              <a:buChar char="—"/>
            </a:pPr>
            <a:r>
              <a:rPr lang="en-US" dirty="0" smtClean="0">
                <a:latin typeface="Lucida Calligraphy" panose="03010101010101010101" pitchFamily="66" charset="0"/>
              </a:rPr>
              <a:t>Try out seats and podium</a:t>
            </a:r>
          </a:p>
          <a:p>
            <a:pPr marL="742950" lvl="1" indent="-285750">
              <a:buFont typeface="Lucida Calligraphy" panose="03010101010101010101" pitchFamily="66" charset="0"/>
              <a:buChar char="—"/>
            </a:pPr>
            <a:r>
              <a:rPr lang="en-US" dirty="0" smtClean="0">
                <a:latin typeface="Lucida Calligraphy" panose="03010101010101010101" pitchFamily="66" charset="0"/>
              </a:rPr>
              <a:t>Watch other cases being argued</a:t>
            </a:r>
            <a:endParaRPr lang="en-US" dirty="0">
              <a:latin typeface="Lucida Calligraphy" panose="030101010101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13107" y="6642556"/>
            <a:ext cx="228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tx1">
                    <a:lumMod val="65000"/>
                  </a:schemeClr>
                </a:solidFill>
              </a:rPr>
              <a:t>©2012-2014 </a:t>
            </a:r>
            <a:r>
              <a:rPr lang="en-US" sz="800" dirty="0">
                <a:solidFill>
                  <a:schemeClr val="tx1">
                    <a:lumMod val="65000"/>
                  </a:schemeClr>
                </a:solidFill>
                <a:hlinkClick r:id="rId4"/>
              </a:rPr>
              <a:t>StudentOfMayhem</a:t>
            </a:r>
            <a:endParaRPr lang="en-US" sz="8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9" y="1899248"/>
            <a:ext cx="8763000" cy="442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4004"/>
            <a:ext cx="79248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Preparation</a:t>
            </a:r>
            <a:br>
              <a:rPr lang="en-US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</a:br>
            <a:r>
              <a:rPr lang="en-US" sz="2800" dirty="0" smtClean="0">
                <a:latin typeface="Lucida Calligraphy" panose="03010101010101010101" pitchFamily="66" charset="0"/>
              </a:rPr>
              <a:t>argument folder or notebook</a:t>
            </a:r>
            <a:endParaRPr lang="en-US" sz="2800" dirty="0">
              <a:latin typeface="Lucida Calligraphy" panose="030101010101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362201"/>
            <a:ext cx="7924800" cy="3581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Bullet points outlining most important arguments, case law and key references to record-minimal notes</a:t>
            </a:r>
          </a:p>
          <a:p>
            <a:pPr marL="0" indent="0">
              <a:buNone/>
            </a:pPr>
            <a:endParaRPr lang="en-US" sz="200" dirty="0" smtClean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Tab the record for referencing</a:t>
            </a:r>
          </a:p>
          <a:p>
            <a:pPr marL="0" indent="0">
              <a:buNone/>
            </a:pPr>
            <a:endParaRPr lang="en-US" sz="200" dirty="0" smtClean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No more than two pages for bullet points</a:t>
            </a:r>
          </a:p>
          <a:p>
            <a:pPr marL="0" indent="0">
              <a:buNone/>
            </a:pPr>
            <a:endParaRPr lang="en-US" sz="200" dirty="0" smtClean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Update cases cited in brief and check for any new cases</a:t>
            </a:r>
            <a:endParaRPr lang="en-US" sz="2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97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2" y="609599"/>
            <a:ext cx="9144000" cy="571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10200" y="685800"/>
            <a:ext cx="36195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PREPARATION</a:t>
            </a:r>
          </a:p>
          <a:p>
            <a:r>
              <a:rPr lang="en-US" sz="2800" dirty="0" smtClean="0">
                <a:latin typeface="Lucida Calligraphy" panose="03010101010101010101" pitchFamily="66" charset="0"/>
              </a:rPr>
              <a:t>MOCK ARGUMENT</a:t>
            </a:r>
            <a:endParaRPr lang="en-US" sz="2800" dirty="0">
              <a:latin typeface="Lucida Calligraphy" panose="030101010101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970845"/>
            <a:ext cx="4114800" cy="33547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Lucida Calligraphy" panose="03010101010101010101" pitchFamily="66" charset="0"/>
              </a:rPr>
              <a:t>Know your argument points</a:t>
            </a:r>
          </a:p>
          <a:p>
            <a:endParaRPr lang="en-US" sz="800" b="1" dirty="0" smtClean="0">
              <a:latin typeface="Lucida Calligraphy" panose="03010101010101010101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Lucida Calligraphy" panose="03010101010101010101" pitchFamily="66" charset="0"/>
              </a:rPr>
              <a:t>Rehearse your argument points</a:t>
            </a:r>
          </a:p>
          <a:p>
            <a:endParaRPr lang="en-US" sz="800" b="1" dirty="0" smtClean="0">
              <a:latin typeface="Lucida Calligraphy" panose="03010101010101010101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Lucida Calligraphy" panose="03010101010101010101" pitchFamily="66" charset="0"/>
              </a:rPr>
              <a:t>Anticipate questions and challenges and prepare your responses</a:t>
            </a:r>
          </a:p>
          <a:p>
            <a:endParaRPr lang="en-US" sz="800" b="1" dirty="0" smtClean="0">
              <a:latin typeface="Lucida Calligraphy" panose="03010101010101010101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Lucida Calligraphy" panose="03010101010101010101" pitchFamily="66" charset="0"/>
              </a:rPr>
              <a:t>Practice your arguments with colleagues</a:t>
            </a:r>
          </a:p>
          <a:p>
            <a:endParaRPr lang="en-US" sz="800" b="1" dirty="0" smtClean="0">
              <a:latin typeface="Lucida Calligraphy" panose="03010101010101010101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Lucida Calligraphy" panose="03010101010101010101" pitchFamily="66" charset="0"/>
              </a:rPr>
              <a:t>Make sure your argument makes sense to laypersons</a:t>
            </a:r>
            <a:endParaRPr lang="en-US" b="1" dirty="0">
              <a:latin typeface="Lucida Calligraphy" panose="030101010101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9950" y="6019800"/>
            <a:ext cx="1619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</a:schemeClr>
                </a:solidFill>
              </a:rPr>
              <a:t>©2007-2014 </a:t>
            </a:r>
            <a:r>
              <a:rPr lang="en-US" sz="800" dirty="0">
                <a:solidFill>
                  <a:schemeClr val="tx1">
                    <a:lumMod val="65000"/>
                  </a:schemeClr>
                </a:solidFill>
                <a:hlinkClick r:id="rId4"/>
              </a:rPr>
              <a:t>Azkaban-Dementor</a:t>
            </a:r>
            <a:endParaRPr lang="en-US" sz="8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78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rittnmill\AppData\Local\Microsoft\Windows\Temporary Internet Files\Content.IE5\9LK513AL\MC90043621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382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46230" y="2778948"/>
            <a:ext cx="403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Lucida Calligraphy" panose="03010101010101010101" pitchFamily="66" charset="0"/>
              </a:rPr>
              <a:t>Potion For Written Appellate Advocacy</a:t>
            </a:r>
            <a:endParaRPr lang="en-US" sz="32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73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latin typeface="Lucida Calligraphy" panose="03010101010101010101" pitchFamily="66" charset="0"/>
              </a:rPr>
              <a:t>Argument day</a:t>
            </a:r>
            <a:endParaRPr lang="en-US" dirty="0">
              <a:latin typeface="Lucida Calligraphy" panose="030101010101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pPr>
              <a:buFont typeface="Wingdings" panose="05000000000000000000" pitchFamily="2" charset="2"/>
              <a:buChar char="v"/>
            </a:pPr>
            <a:endParaRPr lang="en-US" dirty="0" smtClean="0">
              <a:solidFill>
                <a:schemeClr val="tx2"/>
              </a:solidFill>
              <a:latin typeface="Lucida Calligraphy" panose="03010101010101010101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Begin argument “May it please the Court” and your name and party</a:t>
            </a:r>
          </a:p>
          <a:p>
            <a:pPr marL="0" indent="0">
              <a:buNone/>
            </a:pPr>
            <a:endParaRPr lang="en-US" sz="800" dirty="0" smtClean="0">
              <a:solidFill>
                <a:schemeClr val="tx2"/>
              </a:solidFill>
              <a:latin typeface="Lucida Calligraphy" panose="03010101010101010101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Speak Loudly</a:t>
            </a:r>
          </a:p>
          <a:p>
            <a:pPr marL="0" indent="0">
              <a:buNone/>
            </a:pPr>
            <a:endParaRPr lang="en-US" sz="800" dirty="0" smtClean="0">
              <a:solidFill>
                <a:schemeClr val="tx2"/>
              </a:solidFill>
              <a:latin typeface="Lucida Calligraphy" panose="03010101010101010101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Do Not BS the Court on Anything</a:t>
            </a:r>
            <a:endParaRPr lang="en-US" dirty="0">
              <a:solidFill>
                <a:schemeClr val="tx2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10242" name="Picture 2" descr="C:\Users\brittnmill\AppData\Local\Microsoft\Windows\Temporary Internet Files\Content.IE5\HFZIMNRM\MC9001986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48000"/>
            <a:ext cx="1774479" cy="216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7608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2834" y="581799"/>
            <a:ext cx="7315200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 smtClean="0">
                <a:latin typeface="Lucida Calligraphy" panose="03010101010101010101" pitchFamily="66" charset="0"/>
              </a:rPr>
              <a:t>ARGUMENT DAY</a:t>
            </a:r>
            <a:endParaRPr lang="en-US" sz="3000" dirty="0">
              <a:latin typeface="Lucida Calligraphy" panose="030101010101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676" y="1856601"/>
            <a:ext cx="8534400" cy="412420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Be Cool-Preparation Pays Off</a:t>
            </a:r>
          </a:p>
          <a:p>
            <a:endParaRPr lang="en-US" dirty="0" smtClean="0">
              <a:solidFill>
                <a:schemeClr val="tx2"/>
              </a:solidFill>
              <a:latin typeface="Lucida Calligraphy" panose="03010101010101010101" pitchFamily="66" charset="0"/>
            </a:endParaRPr>
          </a:p>
          <a:p>
            <a:pPr marL="742950" lvl="1" indent="-285750">
              <a:buFont typeface="Lucida Calligraphy" panose="03010101010101010101" pitchFamily="66" charset="0"/>
              <a:buChar char="—"/>
            </a:pPr>
            <a:r>
              <a:rPr lang="en-US" sz="2000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Butterflies are normal</a:t>
            </a:r>
          </a:p>
          <a:p>
            <a:pPr lvl="1"/>
            <a:endParaRPr lang="en-US" sz="2000" dirty="0" smtClean="0">
              <a:solidFill>
                <a:schemeClr val="tx2"/>
              </a:solidFill>
              <a:latin typeface="Lucida Calligraphy" panose="03010101010101010101" pitchFamily="66" charset="0"/>
            </a:endParaRPr>
          </a:p>
          <a:p>
            <a:pPr marL="742950" lvl="1" indent="-285750">
              <a:buFont typeface="Lucida Calligraphy" panose="03010101010101010101" pitchFamily="66" charset="0"/>
              <a:buChar char="—"/>
            </a:pPr>
            <a:r>
              <a:rPr lang="en-US" sz="2000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Be focused and confident – especially when responding to   difficult questions</a:t>
            </a:r>
          </a:p>
          <a:p>
            <a:pPr lvl="1"/>
            <a:endParaRPr lang="en-US" sz="2000" dirty="0" smtClean="0">
              <a:solidFill>
                <a:schemeClr val="tx2"/>
              </a:solidFill>
              <a:latin typeface="Lucida Calligraphy" panose="03010101010101010101" pitchFamily="66" charset="0"/>
            </a:endParaRPr>
          </a:p>
          <a:p>
            <a:pPr marL="742950" lvl="1" indent="-285750">
              <a:buFont typeface="Lucida Calligraphy" panose="03010101010101010101" pitchFamily="66" charset="0"/>
              <a:buChar char="—"/>
            </a:pPr>
            <a:r>
              <a:rPr lang="en-US" sz="2000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Maintain eye contact with questioner</a:t>
            </a:r>
          </a:p>
          <a:p>
            <a:pPr lvl="1"/>
            <a:endParaRPr lang="en-US" sz="2000" dirty="0" smtClean="0">
              <a:solidFill>
                <a:schemeClr val="tx2"/>
              </a:solidFill>
              <a:latin typeface="Lucida Calligraphy" panose="03010101010101010101" pitchFamily="66" charset="0"/>
            </a:endParaRPr>
          </a:p>
          <a:p>
            <a:pPr marL="742950" lvl="1" indent="-285750">
              <a:buFont typeface="Lucida Calligraphy" panose="03010101010101010101" pitchFamily="66" charset="0"/>
              <a:buChar char="—"/>
            </a:pPr>
            <a:r>
              <a:rPr lang="en-US" sz="2000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Be concise – get to issues promptly and respond directly to questions</a:t>
            </a:r>
          </a:p>
          <a:p>
            <a:pPr lvl="1"/>
            <a:endParaRPr lang="en-US" sz="2000" dirty="0" smtClean="0">
              <a:solidFill>
                <a:schemeClr val="tx2"/>
              </a:solidFill>
              <a:latin typeface="Lucida Calligraphy" panose="03010101010101010101" pitchFamily="66" charset="0"/>
            </a:endParaRPr>
          </a:p>
          <a:p>
            <a:pPr marL="742950" lvl="1" indent="-285750">
              <a:buFont typeface="Lucida Calligraphy" panose="03010101010101010101" pitchFamily="66" charset="0"/>
              <a:buChar char="—"/>
            </a:pPr>
            <a:r>
              <a:rPr lang="en-US" sz="2000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Be honest and candid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10200" y="6650413"/>
            <a:ext cx="3733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>
                <a:solidFill>
                  <a:schemeClr val="tx1">
                    <a:lumMod val="50000"/>
                  </a:schemeClr>
                </a:solidFill>
              </a:rPr>
              <a:t>http://www.dvd-ppt-slideshow.com/blog/harry-potter-and-the-deathly-hallows-part-2-wallpapers/</a:t>
            </a:r>
          </a:p>
        </p:txBody>
      </p:sp>
    </p:spTree>
    <p:extLst>
      <p:ext uri="{BB962C8B-B14F-4D97-AF65-F5344CB8AC3E}">
        <p14:creationId xmlns:p14="http://schemas.microsoft.com/office/powerpoint/2010/main" val="6431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053" y="3505200"/>
            <a:ext cx="5184648" cy="32232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latin typeface="Lucida Calligraphy" panose="03010101010101010101" pitchFamily="66" charset="0"/>
              </a:rPr>
              <a:t>Argument day</a:t>
            </a:r>
            <a:endParaRPr lang="en-US" dirty="0">
              <a:latin typeface="Lucida Calligraphy" panose="030101010101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3977" y="1295400"/>
            <a:ext cx="7924800" cy="4114800"/>
          </a:xfrm>
        </p:spPr>
        <p:txBody>
          <a:bodyPr anchor="t"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Know when to shut up – when the questioner says “I think we understand your position” that is a BIG hint to stop and sit down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2"/>
              </a:solidFill>
              <a:latin typeface="Lucida Calligraphy" panose="03010101010101010101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NEVER EVER let your cell phone ring in the courtroom</a:t>
            </a:r>
            <a:endParaRPr lang="en-US" sz="2000" dirty="0">
              <a:solidFill>
                <a:schemeClr val="tx2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6376467"/>
            <a:ext cx="13113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</a:schemeClr>
                </a:solidFill>
              </a:rPr>
              <a:t>©2010-2014 </a:t>
            </a:r>
            <a:r>
              <a:rPr lang="en-US" sz="800" dirty="0">
                <a:solidFill>
                  <a:schemeClr val="tx1">
                    <a:lumMod val="65000"/>
                  </a:schemeClr>
                </a:solidFill>
                <a:hlinkClick r:id="rId3"/>
              </a:rPr>
              <a:t>Belegilgalad</a:t>
            </a:r>
            <a:endParaRPr lang="en-US" sz="8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24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900" y="127337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ARGUMENT DAY-</a:t>
            </a:r>
          </a:p>
          <a:p>
            <a:pPr algn="ctr"/>
            <a:r>
              <a:rPr lang="en-US" sz="3000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APPEARANCE</a:t>
            </a:r>
            <a:endParaRPr lang="en-US" sz="3000" dirty="0">
              <a:solidFill>
                <a:schemeClr val="tx2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138" y="1219200"/>
            <a:ext cx="815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Lucida Calligraphy" panose="03010101010101010101" pitchFamily="66" charset="0"/>
              </a:rPr>
              <a:t>Dress business formal</a:t>
            </a:r>
          </a:p>
          <a:p>
            <a:endParaRPr lang="en-US" sz="2400" b="1" dirty="0" smtClean="0">
              <a:latin typeface="Lucida Calligraphy" panose="03010101010101010101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Lucida Calligraphy" panose="03010101010101010101" pitchFamily="66" charset="0"/>
              </a:rPr>
              <a:t>Don’t grip the podium or let your hands hang at the side</a:t>
            </a:r>
          </a:p>
          <a:p>
            <a:endParaRPr lang="en-US" sz="2400" b="1" dirty="0" smtClean="0">
              <a:latin typeface="Lucida Calligraphy" panose="03010101010101010101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Lucida Calligraphy" panose="03010101010101010101" pitchFamily="66" charset="0"/>
              </a:rPr>
              <a:t>Don’t over gesture</a:t>
            </a:r>
          </a:p>
          <a:p>
            <a:endParaRPr lang="en-US" sz="2400" b="1" dirty="0" smtClean="0">
              <a:latin typeface="Lucida Calligraphy" panose="03010101010101010101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Lucida Calligraphy" panose="03010101010101010101" pitchFamily="66" charset="0"/>
              </a:rPr>
              <a:t>Don’t hug yourself, hum, tap fingers or a pen</a:t>
            </a:r>
          </a:p>
          <a:p>
            <a:endParaRPr lang="en-US" sz="2400" b="1" dirty="0" smtClean="0">
              <a:latin typeface="Lucida Calligraphy" panose="03010101010101010101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Lucida Calligraphy" panose="03010101010101010101" pitchFamily="66" charset="0"/>
              </a:rPr>
              <a:t>If you look confident, you will feel </a:t>
            </a:r>
            <a:r>
              <a:rPr lang="en-US" sz="2400" b="1" dirty="0">
                <a:latin typeface="Lucida Calligraphy" panose="03010101010101010101" pitchFamily="66" charset="0"/>
              </a:rPr>
              <a:t>c</a:t>
            </a:r>
            <a:r>
              <a:rPr lang="en-US" sz="2400" b="1" dirty="0" smtClean="0">
                <a:latin typeface="Lucida Calligraphy" panose="03010101010101010101" pitchFamily="66" charset="0"/>
              </a:rPr>
              <a:t>onfident</a:t>
            </a:r>
            <a:endParaRPr lang="en-US" sz="2400" b="1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31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latin typeface="Lucida Calligraphy" panose="03010101010101010101" pitchFamily="66" charset="0"/>
              </a:rPr>
              <a:t>Argument advice</a:t>
            </a:r>
            <a:endParaRPr lang="en-US" dirty="0">
              <a:latin typeface="Lucida Calligraphy" panose="030101010101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Start with strongest argument first – sum it up quickly and come back to it at the end</a:t>
            </a:r>
          </a:p>
          <a:p>
            <a:pPr marL="0" indent="0">
              <a:buNone/>
            </a:pPr>
            <a:endParaRPr lang="en-US" sz="600" dirty="0" smtClean="0">
              <a:solidFill>
                <a:schemeClr val="tx2"/>
              </a:solidFill>
              <a:latin typeface="Lucida Calligraphy" panose="03010101010101010101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Do Not Recite the Facts</a:t>
            </a:r>
          </a:p>
          <a:p>
            <a:pPr marL="0" indent="0">
              <a:buNone/>
            </a:pPr>
            <a:endParaRPr lang="en-US" sz="600" dirty="0" smtClean="0">
              <a:solidFill>
                <a:schemeClr val="tx2"/>
              </a:solidFill>
              <a:latin typeface="Lucida Calligraphy" panose="03010101010101010101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Speak clearly and slowly</a:t>
            </a:r>
          </a:p>
          <a:p>
            <a:pPr marL="0" indent="0">
              <a:buNone/>
            </a:pPr>
            <a:endParaRPr lang="en-US" sz="600" dirty="0" smtClean="0">
              <a:solidFill>
                <a:schemeClr val="tx2"/>
              </a:solidFill>
              <a:latin typeface="Lucida Calligraphy" panose="03010101010101010101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Weave in fairness</a:t>
            </a:r>
          </a:p>
          <a:p>
            <a:pPr marL="0" indent="0">
              <a:buNone/>
            </a:pPr>
            <a:endParaRPr lang="en-US" sz="600" dirty="0" smtClean="0">
              <a:solidFill>
                <a:schemeClr val="tx2"/>
              </a:solidFill>
              <a:latin typeface="Lucida Calligraphy" panose="03010101010101010101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Concede if necessary</a:t>
            </a:r>
          </a:p>
          <a:p>
            <a:pPr marL="0" indent="0">
              <a:buNone/>
            </a:pPr>
            <a:endParaRPr lang="en-US" sz="600" dirty="0" smtClean="0">
              <a:solidFill>
                <a:schemeClr val="tx2"/>
              </a:solidFill>
              <a:latin typeface="Lucida Calligraphy" panose="03010101010101010101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Earn and Maintain credibility with the Court</a:t>
            </a:r>
            <a:endParaRPr lang="en-US" sz="2400" dirty="0">
              <a:solidFill>
                <a:schemeClr val="tx2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90800"/>
            <a:ext cx="3198617" cy="240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24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3562"/>
          </a:xfrm>
        </p:spPr>
        <p:txBody>
          <a:bodyPr/>
          <a:lstStyle/>
          <a:p>
            <a:pPr algn="ctr"/>
            <a:r>
              <a:rPr lang="en-US" dirty="0" smtClean="0">
                <a:latin typeface="Lucida Calligraphy" panose="03010101010101010101" pitchFamily="66" charset="0"/>
              </a:rPr>
              <a:t>cast</a:t>
            </a:r>
            <a:endParaRPr lang="en-US" dirty="0">
              <a:latin typeface="Lucida Calligraphy" panose="030101010101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7924800" cy="4343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600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Voice of the Sorting Hat/Professor McGonagall….………Nicole Bordonaro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Dumbledore…………………………………………The Honorable Kevin Brobson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Harry………………………………………………………………………Alex Marcinko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Hermione……………………………………………………………………Brigid Landry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Ron……………………………………………………………………………Mitchell Jones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Nearly Headless Nick…………………………………………….………John Lavelle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Malfoy…………………………………………………………………Daryl Christopher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Dobby/Professor Trelawney……………………………………………Barb Darkes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Hagrid……………………………………………………………………………Matt Haar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Written Materials…………Kristen Brown/The Honorable Kevin Brobson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Chocolate Frogs…………………………………….courtesy of Nicole Bordonaro</a:t>
            </a:r>
          </a:p>
          <a:p>
            <a:pPr marL="0" indent="0" algn="ctr">
              <a:buNone/>
            </a:pPr>
            <a:r>
              <a:rPr lang="en-US" sz="1600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Technical Wizardry…………………………………Lindy Randby/Page Darney</a:t>
            </a:r>
            <a:r>
              <a:rPr lang="en-US" sz="1600" dirty="0">
                <a:solidFill>
                  <a:schemeClr val="tx2"/>
                </a:solidFill>
                <a:latin typeface="Lucida Calligraphy" panose="03010101010101010101" pitchFamily="66" charset="0"/>
              </a:rPr>
              <a:t> </a:t>
            </a:r>
            <a:endParaRPr lang="en-US" sz="1600" dirty="0" smtClean="0">
              <a:solidFill>
                <a:schemeClr val="tx2"/>
              </a:solidFill>
              <a:latin typeface="Lucida Calligraphy" panose="03010101010101010101" pitchFamily="66" charset="0"/>
            </a:endParaRPr>
          </a:p>
          <a:p>
            <a:pPr marL="0" indent="0" algn="ctr">
              <a:buNone/>
            </a:pPr>
            <a:r>
              <a:rPr lang="en-US" sz="1600" b="1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and extra gratitude to fellow Inn colleague Sean Kirkpatrick for his exceptional technical assistance to our group</a:t>
            </a:r>
          </a:p>
          <a:p>
            <a:pPr marL="0" indent="0">
              <a:buNone/>
            </a:pPr>
            <a:endParaRPr lang="en-US" sz="1600" dirty="0" smtClean="0">
              <a:solidFill>
                <a:schemeClr val="tx2"/>
              </a:solidFill>
              <a:latin typeface="Lucida Calligraphy" panose="03010101010101010101" pitchFamily="66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017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23604" y="6092839"/>
            <a:ext cx="434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http://www.dvd-ppt-slideshow.com/blog/free-harry-potter-and-the-deathly-hallows-part-2-templates-download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45720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Lucida Calligraphy" panose="03010101010101010101" pitchFamily="66" charset="0"/>
              </a:rPr>
              <a:t>THE END</a:t>
            </a:r>
            <a:endParaRPr lang="en-US" sz="5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09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85" y="1676400"/>
            <a:ext cx="7996431" cy="4038600"/>
          </a:xfrm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 rot="21092149">
            <a:off x="2970987" y="3130826"/>
            <a:ext cx="3367048" cy="2308878"/>
          </a:xfrm>
        </p:spPr>
        <p:txBody>
          <a:bodyPr anchor="ctr">
            <a:normAutofit fontScale="92500" lnSpcReduction="10000"/>
          </a:bodyPr>
          <a:lstStyle/>
          <a:p>
            <a:pPr lvl="1"/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parts Pa.R.A.P 2147</a:t>
            </a:r>
          </a:p>
          <a:p>
            <a:pPr lvl="1"/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Nine parts Pa.R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A.P 2111</a:t>
            </a:r>
          </a:p>
          <a:p>
            <a:pPr lvl="1"/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Huge scoop of power of persuasion</a:t>
            </a: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Lucida Calligraphy" panose="03010101010101010101" pitchFamily="66" charset="0"/>
              </a:rPr>
              <a:t>Recipe For An Appellate Brief</a:t>
            </a:r>
            <a:endParaRPr lang="en-US" sz="2800" dirty="0">
              <a:latin typeface="Lucida Calligraphy" panose="030101010101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050262">
            <a:off x="3581400" y="2551861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Script MT Bold" panose="03040602040607080904" pitchFamily="66" charset="0"/>
              </a:rPr>
              <a:t>RECIPE</a:t>
            </a:r>
            <a:endParaRPr lang="en-US" sz="2400" b="1" dirty="0">
              <a:solidFill>
                <a:schemeClr val="bg1"/>
              </a:solidFill>
              <a:latin typeface="Script MT Bold" panose="030406020406070809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5486400"/>
            <a:ext cx="46482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 smtClean="0">
                <a:solidFill>
                  <a:schemeClr val="tx1">
                    <a:lumMod val="50000"/>
                  </a:schemeClr>
                </a:solidFill>
              </a:rPr>
              <a:t>http</a:t>
            </a:r>
            <a:r>
              <a:rPr lang="en-US" sz="600" dirty="0">
                <a:solidFill>
                  <a:schemeClr val="tx1">
                    <a:lumMod val="50000"/>
                  </a:schemeClr>
                </a:solidFill>
              </a:rPr>
              <a:t>://nuridarahmanovianti.blogspot.com/2013/04/harry-potter-powerpoint-template.html</a:t>
            </a:r>
          </a:p>
        </p:txBody>
      </p:sp>
    </p:spTree>
    <p:extLst>
      <p:ext uri="{BB962C8B-B14F-4D97-AF65-F5344CB8AC3E}">
        <p14:creationId xmlns:p14="http://schemas.microsoft.com/office/powerpoint/2010/main" val="26349026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943100"/>
            <a:ext cx="1984350" cy="2971800"/>
          </a:xfrm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1905000"/>
            <a:ext cx="6629400" cy="3124200"/>
          </a:xfrm>
        </p:spPr>
        <p:txBody>
          <a:bodyPr anchor="ctr"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Type Size — Must be in 14 point type. Pa.R.A.P. 124</a:t>
            </a:r>
          </a:p>
          <a:p>
            <a:pPr marL="0" indent="0">
              <a:buNone/>
            </a:pPr>
            <a:endParaRPr lang="en-US" sz="600" dirty="0" smtClean="0">
              <a:solidFill>
                <a:schemeClr val="tx2"/>
              </a:solidFill>
              <a:latin typeface="Lucida Calligraphy" panose="03010101010101010101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Word Count — Pa.R.A.P. 2135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Principal Brief </a:t>
            </a:r>
            <a:r>
              <a:rPr lang="en-US" dirty="0">
                <a:solidFill>
                  <a:schemeClr val="tx2"/>
                </a:solidFill>
                <a:latin typeface="Lucida Calligraphy" panose="03010101010101010101" pitchFamily="66" charset="0"/>
              </a:rPr>
              <a:t>— </a:t>
            </a:r>
            <a:r>
              <a:rPr lang="en-US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Shall not exceed 14,000 words (Count each numbered page)</a:t>
            </a:r>
            <a:endParaRPr lang="en-US" sz="600" dirty="0" smtClean="0">
              <a:solidFill>
                <a:schemeClr val="tx2"/>
              </a:solidFill>
              <a:latin typeface="Lucida Calligraphy" panose="03010101010101010101" pitchFamily="66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Cross Appeals — Shall not exceed 16,500 words </a:t>
            </a:r>
            <a:endParaRPr lang="en-US" sz="600" dirty="0" smtClean="0">
              <a:solidFill>
                <a:schemeClr val="tx2"/>
              </a:solidFill>
              <a:latin typeface="Lucida Calligraphy" panose="03010101010101010101" pitchFamily="66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Reply briefs — Shall not exceed 7,000 words</a:t>
            </a:r>
            <a:endParaRPr lang="en-US" dirty="0">
              <a:solidFill>
                <a:schemeClr val="tx2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15962"/>
          </a:xfrm>
        </p:spPr>
        <p:txBody>
          <a:bodyPr/>
          <a:lstStyle/>
          <a:p>
            <a:pPr algn="ctr"/>
            <a:r>
              <a:rPr lang="en-US" sz="3600" dirty="0" smtClean="0">
                <a:latin typeface="Lucida Calligraphy" panose="03010101010101010101" pitchFamily="66" charset="0"/>
              </a:rPr>
              <a:t>Ingredients</a:t>
            </a:r>
            <a:endParaRPr lang="en-US" sz="3600" dirty="0">
              <a:latin typeface="Lucida Calligraphy" panose="03010101010101010101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9000" y="4724400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tx1">
                    <a:lumMod val="65000"/>
                  </a:schemeClr>
                </a:solidFill>
              </a:rPr>
              <a:t>© 2011 WallpaperName.com.</a:t>
            </a:r>
          </a:p>
        </p:txBody>
      </p:sp>
    </p:spTree>
    <p:extLst>
      <p:ext uri="{BB962C8B-B14F-4D97-AF65-F5344CB8AC3E}">
        <p14:creationId xmlns:p14="http://schemas.microsoft.com/office/powerpoint/2010/main" val="23310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5334000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7732" y="533400"/>
            <a:ext cx="4028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Lucida Calligraphy" panose="03010101010101010101" pitchFamily="66" charset="0"/>
              </a:rPr>
              <a:t>INGREDIENTS</a:t>
            </a:r>
            <a:endParaRPr lang="en-US" sz="3600" dirty="0">
              <a:latin typeface="Lucida Calligraphy" panose="030101010101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2780473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Table of Contents</a:t>
            </a:r>
          </a:p>
          <a:p>
            <a:endParaRPr lang="en-US" sz="2400" b="1" dirty="0" smtClean="0">
              <a:solidFill>
                <a:schemeClr val="tx2"/>
              </a:solidFill>
              <a:latin typeface="Lucida Calligraphy" panose="03010101010101010101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Table of Citations</a:t>
            </a:r>
            <a:endParaRPr lang="en-US" sz="2400" b="1" dirty="0">
              <a:solidFill>
                <a:schemeClr val="tx2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71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87362"/>
          </a:xfrm>
        </p:spPr>
        <p:txBody>
          <a:bodyPr anchor="t"/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ingredients</a:t>
            </a:r>
            <a:endParaRPr lang="en-US" dirty="0">
              <a:solidFill>
                <a:schemeClr val="tx2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3810000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Usually is found in Chapter 7 of Judicial Code</a:t>
            </a:r>
          </a:p>
          <a:p>
            <a:pPr marL="0" indent="0">
              <a:buNone/>
            </a:pPr>
            <a:endParaRPr lang="en-US" sz="2200" dirty="0" smtClean="0">
              <a:solidFill>
                <a:schemeClr val="tx2"/>
              </a:solidFill>
              <a:latin typeface="Lucida Calligraphy" panose="03010101010101010101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Not found in the appellate rules</a:t>
            </a:r>
            <a:endParaRPr lang="en-US" sz="2200" dirty="0">
              <a:solidFill>
                <a:schemeClr val="tx2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" y="9906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Lucida Calligraphy" panose="03010101010101010101" pitchFamily="66" charset="0"/>
              </a:rPr>
              <a:t>Statement of Jurisdiction</a:t>
            </a:r>
            <a:endParaRPr lang="en-US" sz="2800" dirty="0">
              <a:latin typeface="Lucida Calligraphy" panose="03010101010101010101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096752"/>
            <a:ext cx="1905000" cy="150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52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143000" y="2819400"/>
            <a:ext cx="3733800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>
              <a:latin typeface="Lucida Calligraphy" panose="03010101010101010101" pitchFamily="66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Lucida Calligraphy" panose="03010101010101010101" pitchFamily="66" charset="0"/>
              </a:rPr>
              <a:t>Can be defined by:</a:t>
            </a:r>
          </a:p>
          <a:p>
            <a:pPr>
              <a:buFont typeface="Lucida Calligraphy" panose="03010101010101010101" pitchFamily="66" charset="0"/>
              <a:buChar char="—"/>
            </a:pPr>
            <a:r>
              <a:rPr lang="en-US" sz="2000" dirty="0" smtClean="0">
                <a:latin typeface="Lucida Calligraphy" panose="03010101010101010101" pitchFamily="66" charset="0"/>
              </a:rPr>
              <a:t>Content of record</a:t>
            </a:r>
          </a:p>
          <a:p>
            <a:pPr>
              <a:buFont typeface="Lucida Calligraphy" panose="03010101010101010101" pitchFamily="66" charset="0"/>
              <a:buChar char="—"/>
            </a:pPr>
            <a:r>
              <a:rPr lang="en-US" sz="2000" dirty="0" smtClean="0">
                <a:latin typeface="Lucida Calligraphy" panose="03010101010101010101" pitchFamily="66" charset="0"/>
              </a:rPr>
              <a:t>Issues preserved</a:t>
            </a:r>
          </a:p>
          <a:p>
            <a:pPr>
              <a:buFont typeface="Lucida Calligraphy" panose="03010101010101010101" pitchFamily="66" charset="0"/>
              <a:buChar char="—"/>
            </a:pPr>
            <a:r>
              <a:rPr lang="en-US" sz="2000" dirty="0" smtClean="0">
                <a:latin typeface="Lucida Calligraphy" panose="03010101010101010101" pitchFamily="66" charset="0"/>
              </a:rPr>
              <a:t>Issues addressed by trial court</a:t>
            </a:r>
            <a:endParaRPr lang="en-US" sz="2000" dirty="0">
              <a:latin typeface="Lucida Calligraphy" panose="03010101010101010101" pitchFamily="66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162300"/>
            <a:ext cx="2552700" cy="25527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3562"/>
          </a:xfrm>
        </p:spPr>
        <p:txBody>
          <a:bodyPr/>
          <a:lstStyle/>
          <a:p>
            <a:pPr algn="ctr"/>
            <a:r>
              <a:rPr lang="en-US" dirty="0" smtClean="0">
                <a:latin typeface="Lucida Calligraphy" panose="03010101010101010101" pitchFamily="66" charset="0"/>
              </a:rPr>
              <a:t>ingredients</a:t>
            </a:r>
            <a:endParaRPr lang="en-US" dirty="0">
              <a:latin typeface="Lucida Calligraphy" panose="030101010101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143000"/>
            <a:ext cx="7772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Scope of Review</a:t>
            </a:r>
          </a:p>
          <a:p>
            <a:pPr algn="ctr"/>
            <a:endParaRPr lang="en-US" sz="2400" dirty="0" smtClean="0">
              <a:solidFill>
                <a:schemeClr val="tx2"/>
              </a:solidFill>
              <a:latin typeface="Lucida Calligraphy" panose="03010101010101010101" pitchFamily="66" charset="0"/>
            </a:endParaRPr>
          </a:p>
          <a:p>
            <a:pPr algn="ctr"/>
            <a:r>
              <a:rPr lang="en-US" sz="2400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“What the Court may look at”</a:t>
            </a:r>
            <a:endParaRPr lang="en-US" sz="2400" dirty="0">
              <a:solidFill>
                <a:schemeClr val="tx2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799" y="5578733"/>
            <a:ext cx="106248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©2012-2014 </a:t>
            </a:r>
            <a:r>
              <a:rPr lang="en-US" sz="600" dirty="0">
                <a:solidFill>
                  <a:schemeClr val="bg1">
                    <a:lumMod val="65000"/>
                    <a:lumOff val="35000"/>
                  </a:schemeClr>
                </a:solidFill>
                <a:hlinkClick r:id="rId3"/>
              </a:rPr>
              <a:t>GennadyKalugina</a:t>
            </a:r>
            <a:endParaRPr lang="en-US" sz="6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61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8382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  <a:latin typeface="Lucida Calligraphy" panose="03010101010101010101" pitchFamily="66" charset="0"/>
              </a:rPr>
              <a:t>INGREDIENTS</a:t>
            </a:r>
            <a:endParaRPr lang="en-US" sz="3600" dirty="0">
              <a:solidFill>
                <a:srgbClr val="FFC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" y="2362200"/>
            <a:ext cx="83058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  <a:latin typeface="Lucida Calligraphy" panose="03010101010101010101" pitchFamily="66" charset="0"/>
              </a:rPr>
              <a:t>Order</a:t>
            </a:r>
          </a:p>
          <a:p>
            <a:pPr marL="342900" indent="-342900" algn="ctr">
              <a:buFont typeface="Lucida Calligraphy" panose="03010101010101010101" pitchFamily="66" charset="0"/>
              <a:buChar char="—"/>
            </a:pPr>
            <a:endParaRPr lang="en-US" sz="2400" dirty="0" smtClean="0">
              <a:solidFill>
                <a:srgbClr val="FFC000"/>
              </a:solidFill>
              <a:latin typeface="Lucida Calligraphy" panose="03010101010101010101" pitchFamily="66" charset="0"/>
            </a:endParaRPr>
          </a:p>
          <a:p>
            <a:pPr marL="457200" indent="-457200">
              <a:buFont typeface="Lucida Calligraphy" panose="03010101010101010101" pitchFamily="66" charset="0"/>
              <a:buChar char="—"/>
            </a:pPr>
            <a:r>
              <a:rPr lang="en-US" sz="2400" dirty="0" smtClean="0">
                <a:solidFill>
                  <a:srgbClr val="FFC000"/>
                </a:solidFill>
                <a:latin typeface="Lucida Calligraphy" panose="03010101010101010101" pitchFamily="66" charset="0"/>
              </a:rPr>
              <a:t>Just the text of order appealed </a:t>
            </a:r>
          </a:p>
          <a:p>
            <a:pPr marL="171450" indent="-171450">
              <a:buFont typeface="Lucida Calligraphy" panose="03010101010101010101" pitchFamily="66" charset="0"/>
              <a:buChar char="—"/>
            </a:pPr>
            <a:endParaRPr lang="en-US" sz="800" dirty="0" smtClean="0">
              <a:solidFill>
                <a:srgbClr val="FFC000"/>
              </a:solidFill>
              <a:latin typeface="Lucida Calligraphy" panose="03010101010101010101" pitchFamily="66" charset="0"/>
            </a:endParaRPr>
          </a:p>
          <a:p>
            <a:pPr marL="457200" indent="-457200">
              <a:buFont typeface="Lucida Calligraphy" panose="03010101010101010101" pitchFamily="66" charset="0"/>
              <a:buChar char="—"/>
            </a:pPr>
            <a:r>
              <a:rPr lang="en-US" sz="2400" dirty="0" smtClean="0">
                <a:solidFill>
                  <a:srgbClr val="FFC000"/>
                </a:solidFill>
                <a:latin typeface="Lucida Calligraphy" panose="03010101010101010101" pitchFamily="66" charset="0"/>
              </a:rPr>
              <a:t>Check… Is order appealable?</a:t>
            </a:r>
          </a:p>
          <a:p>
            <a:pPr marL="171450" indent="-171450">
              <a:buFont typeface="Lucida Calligraphy" panose="03010101010101010101" pitchFamily="66" charset="0"/>
              <a:buChar char="—"/>
            </a:pPr>
            <a:endParaRPr lang="en-US" sz="800" dirty="0" smtClean="0">
              <a:solidFill>
                <a:srgbClr val="FFC000"/>
              </a:solidFill>
              <a:latin typeface="Lucida Calligraphy" panose="03010101010101010101" pitchFamily="66" charset="0"/>
            </a:endParaRPr>
          </a:p>
          <a:p>
            <a:pPr marL="457200" indent="-457200">
              <a:buFont typeface="Lucida Calligraphy" panose="03010101010101010101" pitchFamily="66" charset="0"/>
              <a:buChar char="—"/>
            </a:pPr>
            <a:r>
              <a:rPr lang="en-US" sz="2400" dirty="0" smtClean="0">
                <a:solidFill>
                  <a:srgbClr val="FFC000"/>
                </a:solidFill>
                <a:latin typeface="Lucida Calligraphy" panose="03010101010101010101" pitchFamily="66" charset="0"/>
              </a:rPr>
              <a:t>Final Order? Pa.R.A.P. 341</a:t>
            </a:r>
          </a:p>
          <a:p>
            <a:pPr marL="171450" indent="-171450">
              <a:buFont typeface="Lucida Calligraphy" panose="03010101010101010101" pitchFamily="66" charset="0"/>
              <a:buChar char="—"/>
            </a:pPr>
            <a:endParaRPr lang="en-US" sz="800" dirty="0" smtClean="0">
              <a:solidFill>
                <a:srgbClr val="FFC000"/>
              </a:solidFill>
              <a:latin typeface="Lucida Calligraphy" panose="03010101010101010101" pitchFamily="66" charset="0"/>
            </a:endParaRPr>
          </a:p>
          <a:p>
            <a:pPr marL="457200" indent="-457200">
              <a:buFont typeface="Lucida Calligraphy" panose="03010101010101010101" pitchFamily="66" charset="0"/>
              <a:buChar char="—"/>
            </a:pPr>
            <a:r>
              <a:rPr lang="en-US" sz="2400" dirty="0" smtClean="0">
                <a:solidFill>
                  <a:srgbClr val="FFC000"/>
                </a:solidFill>
                <a:latin typeface="Lucida Calligraphy" panose="03010101010101010101" pitchFamily="66" charset="0"/>
              </a:rPr>
              <a:t>Interlocutory but appealable by right? Pa.R.A.P. 311</a:t>
            </a:r>
          </a:p>
          <a:p>
            <a:pPr marL="171450" indent="-171450">
              <a:buFont typeface="Lucida Calligraphy" panose="03010101010101010101" pitchFamily="66" charset="0"/>
              <a:buChar char="—"/>
            </a:pPr>
            <a:endParaRPr lang="en-US" sz="800" dirty="0" smtClean="0">
              <a:solidFill>
                <a:srgbClr val="FFC000"/>
              </a:solidFill>
              <a:latin typeface="Lucida Calligraphy" panose="03010101010101010101" pitchFamily="66" charset="0"/>
            </a:endParaRPr>
          </a:p>
          <a:p>
            <a:pPr marL="457200" indent="-457200">
              <a:buFont typeface="Lucida Calligraphy" panose="03010101010101010101" pitchFamily="66" charset="0"/>
              <a:buChar char="—"/>
            </a:pPr>
            <a:r>
              <a:rPr lang="en-US" sz="2400" dirty="0" smtClean="0">
                <a:solidFill>
                  <a:srgbClr val="FFC000"/>
                </a:solidFill>
                <a:latin typeface="Lucida Calligraphy" panose="03010101010101010101" pitchFamily="66" charset="0"/>
              </a:rPr>
              <a:t>Discretionary appeal? Pa.R.A.P. 312; 313; 1311</a:t>
            </a:r>
          </a:p>
          <a:p>
            <a:endParaRPr lang="en-US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1804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9762"/>
          </a:xfrm>
        </p:spPr>
        <p:txBody>
          <a:bodyPr/>
          <a:lstStyle/>
          <a:p>
            <a:pPr algn="ctr"/>
            <a:r>
              <a:rPr lang="en-US" dirty="0" smtClean="0">
                <a:latin typeface="Lucida Calligraphy" panose="03010101010101010101" pitchFamily="66" charset="0"/>
              </a:rPr>
              <a:t>INGREDIENTS</a:t>
            </a:r>
            <a:endParaRPr lang="en-US" dirty="0">
              <a:latin typeface="Lucida Calligraphy" panose="030101010101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3048000"/>
            <a:ext cx="7924800" cy="2667000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Lucida Calligraphy" panose="03010101010101010101" pitchFamily="66" charset="0"/>
              </a:rPr>
              <a:t>Pique reader’s interest; do not use “Is prior order wrong?”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800" dirty="0" smtClean="0">
              <a:latin typeface="Lucida Calligraphy" panose="03010101010101010101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Lucida Calligraphy" panose="03010101010101010101" pitchFamily="66" charset="0"/>
              </a:rPr>
              <a:t>Be selective – only one page worth of issues</a:t>
            </a:r>
            <a:endParaRPr lang="en-US" sz="1800" dirty="0">
              <a:latin typeface="Lucida Calligraphy" panose="030101010101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5146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Statement of Issues</a:t>
            </a:r>
            <a:endParaRPr lang="en-US" sz="2800" dirty="0">
              <a:solidFill>
                <a:schemeClr val="tx2"/>
              </a:solidFill>
              <a:latin typeface="Lucida Calligraphy" panose="03010101010101010101" pitchFamily="66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 rot="565809">
            <a:off x="1055298" y="533400"/>
            <a:ext cx="773502" cy="1905000"/>
            <a:chOff x="1055298" y="533400"/>
            <a:chExt cx="773502" cy="19050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562100" y="533400"/>
              <a:ext cx="266700" cy="1066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219200" y="1447800"/>
              <a:ext cx="609600" cy="152400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219200" y="1447800"/>
              <a:ext cx="184749" cy="9906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1066800" y="1328468"/>
              <a:ext cx="337149" cy="1109932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055298" y="1328468"/>
              <a:ext cx="697302" cy="195532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1562100" y="533400"/>
              <a:ext cx="190500" cy="9906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 rot="21034191" flipH="1">
            <a:off x="7278269" y="468298"/>
            <a:ext cx="773502" cy="1905000"/>
            <a:chOff x="1055298" y="533400"/>
            <a:chExt cx="773502" cy="1905000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1562100" y="533400"/>
              <a:ext cx="266700" cy="1066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1219200" y="1447800"/>
              <a:ext cx="609600" cy="152400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219200" y="1447800"/>
              <a:ext cx="184749" cy="9906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1066800" y="1328468"/>
              <a:ext cx="337149" cy="1109932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055298" y="1328468"/>
              <a:ext cx="697302" cy="195532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1562100" y="533400"/>
              <a:ext cx="190500" cy="9906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235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677</TotalTime>
  <Words>724</Words>
  <Application>Microsoft Office PowerPoint</Application>
  <PresentationFormat>On-screen Show (4:3)</PresentationFormat>
  <Paragraphs>189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Horizon</vt:lpstr>
      <vt:lpstr>Hogwarts School of Appellate Wizardry</vt:lpstr>
      <vt:lpstr>PowerPoint Presentation</vt:lpstr>
      <vt:lpstr>Recipe For An Appellate Brief</vt:lpstr>
      <vt:lpstr>Ingredients</vt:lpstr>
      <vt:lpstr>PowerPoint Presentation</vt:lpstr>
      <vt:lpstr>ingredients</vt:lpstr>
      <vt:lpstr>ingredients</vt:lpstr>
      <vt:lpstr>PowerPoint Presentation</vt:lpstr>
      <vt:lpstr>INGREDIENTS</vt:lpstr>
      <vt:lpstr>INGREDIENTS</vt:lpstr>
      <vt:lpstr>ingredients</vt:lpstr>
      <vt:lpstr>PowerPoint Presentation</vt:lpstr>
      <vt:lpstr>INGREDIENTS</vt:lpstr>
      <vt:lpstr>INGREDIENTS</vt:lpstr>
      <vt:lpstr>PowerPoint Presentation</vt:lpstr>
      <vt:lpstr>Keys to successful oral argument preparation</vt:lpstr>
      <vt:lpstr>PowerPoint Presentation</vt:lpstr>
      <vt:lpstr>Preparation argument folder or notebook</vt:lpstr>
      <vt:lpstr>PowerPoint Presentation</vt:lpstr>
      <vt:lpstr>Argument day</vt:lpstr>
      <vt:lpstr>PowerPoint Presentation</vt:lpstr>
      <vt:lpstr>Argument day</vt:lpstr>
      <vt:lpstr>PowerPoint Presentation</vt:lpstr>
      <vt:lpstr>Argument advice</vt:lpstr>
      <vt:lpstr>cast</vt:lpstr>
      <vt:lpstr>PowerPoint Presentation</vt:lpstr>
    </vt:vector>
  </TitlesOfParts>
  <Company>Commonwealth of 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Governors Office</dc:creator>
  <cp:lastModifiedBy>Pennsylvania</cp:lastModifiedBy>
  <cp:revision>54</cp:revision>
  <cp:lastPrinted>2014-02-27T17:54:23Z</cp:lastPrinted>
  <dcterms:created xsi:type="dcterms:W3CDTF">2014-02-26T20:03:03Z</dcterms:created>
  <dcterms:modified xsi:type="dcterms:W3CDTF">2014-03-10T19:36:49Z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-1368516363</vt:i4>
  </property>
  <property fmtid="{D5CDD505-2E9C-101B-9397-08002B2CF9AE}" pid="3" name="_NewReviewCycle">
    <vt:lpwstr/>
  </property>
  <property fmtid="{D5CDD505-2E9C-101B-9397-08002B2CF9AE}" pid="4" name="_EmailSubject">
    <vt:lpwstr>JSB AIC draft evaluation/AV policy</vt:lpwstr>
  </property>
  <property fmtid="{D5CDD505-2E9C-101B-9397-08002B2CF9AE}" pid="5" name="_AuthorEmail">
    <vt:lpwstr>nbordonaro@pa.gov</vt:lpwstr>
  </property>
  <property fmtid="{D5CDD505-2E9C-101B-9397-08002B2CF9AE}" pid="6" name="_AuthorEmailDisplayName">
    <vt:lpwstr>Bordonaro, Nicole (GC)</vt:lpwstr>
  </property>
</Properties>
</file>