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4" r:id="rId3"/>
    <p:sldId id="262" r:id="rId4"/>
    <p:sldId id="257" r:id="rId5"/>
    <p:sldId id="267" r:id="rId6"/>
    <p:sldId id="268" r:id="rId7"/>
    <p:sldId id="270" r:id="rId8"/>
    <p:sldId id="275" r:id="rId9"/>
    <p:sldId id="290" r:id="rId10"/>
    <p:sldId id="258" r:id="rId11"/>
    <p:sldId id="288" r:id="rId12"/>
    <p:sldId id="263" r:id="rId13"/>
    <p:sldId id="291" r:id="rId14"/>
    <p:sldId id="279" r:id="rId15"/>
    <p:sldId id="292" r:id="rId16"/>
    <p:sldId id="282" r:id="rId17"/>
    <p:sldId id="281" r:id="rId18"/>
    <p:sldId id="283" r:id="rId19"/>
    <p:sldId id="284" r:id="rId20"/>
    <p:sldId id="285" r:id="rId21"/>
    <p:sldId id="289" r:id="rId22"/>
    <p:sldId id="2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D5CE6D-278F-4091-B100-2DDD215C1559}" v="189" dt="2026-02-16T20:33:49.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8" autoAdjust="0"/>
    <p:restoredTop sz="83884" autoAdjust="0"/>
  </p:normalViewPr>
  <p:slideViewPr>
    <p:cSldViewPr snapToGrid="0">
      <p:cViewPr varScale="1">
        <p:scale>
          <a:sx n="93" d="100"/>
          <a:sy n="93" d="100"/>
        </p:scale>
        <p:origin x="984" y="7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viewProps" Target="viewProps.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presProps" Target="presProps.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microsoft.com/office/2015/10/relationships/revisionInfo" Target="revisionInfo.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notesMaster" Target="notesMasters/notesMaster1.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tableStyles" Target="tableStyles.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theme" Target="theme/theme1.xml" Id="rId27" /><Relationship Type="http://schemas.openxmlformats.org/officeDocument/2006/relationships/customXml" Target="/customXML/item.xml" Id="imanage.xml"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28B2B-C5AA-48EA-85AF-F7897997101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ACBB3C5-067E-4F13-B3C2-BCA3E184E246}">
      <dgm:prSet phldrT="[Text]"/>
      <dgm:spPr/>
      <dgm:t>
        <a:bodyPr/>
        <a:lstStyle/>
        <a:p>
          <a:r>
            <a:rPr lang="en-US" dirty="0"/>
            <a:t>Claims against directors and officers</a:t>
          </a:r>
        </a:p>
      </dgm:t>
    </dgm:pt>
    <dgm:pt modelId="{836035F8-ADEB-4124-B2F8-7485EE91BF5D}" type="parTrans" cxnId="{329C7CBC-49A5-405D-920E-543A3E26D115}">
      <dgm:prSet/>
      <dgm:spPr/>
      <dgm:t>
        <a:bodyPr/>
        <a:lstStyle/>
        <a:p>
          <a:endParaRPr lang="en-US"/>
        </a:p>
      </dgm:t>
    </dgm:pt>
    <dgm:pt modelId="{4FD49C01-6026-4E21-BF22-6048E7C2103D}" type="sibTrans" cxnId="{329C7CBC-49A5-405D-920E-543A3E26D115}">
      <dgm:prSet/>
      <dgm:spPr/>
      <dgm:t>
        <a:bodyPr/>
        <a:lstStyle/>
        <a:p>
          <a:endParaRPr lang="en-US"/>
        </a:p>
      </dgm:t>
    </dgm:pt>
    <dgm:pt modelId="{721C3C15-2DDC-4549-9BA3-7600D7A1F89D}">
      <dgm:prSet phldrT="[Text]"/>
      <dgm:spPr/>
      <dgm:t>
        <a:bodyPr/>
        <a:lstStyle/>
        <a:p>
          <a:r>
            <a:rPr lang="en-US" dirty="0"/>
            <a:t>Claims against secured lenders</a:t>
          </a:r>
        </a:p>
      </dgm:t>
    </dgm:pt>
    <dgm:pt modelId="{758C85F7-5D7D-4F38-9CB9-19A5A13906E2}" type="parTrans" cxnId="{DA132791-2610-4EA1-99AB-D2F6FBCE7A08}">
      <dgm:prSet/>
      <dgm:spPr/>
      <dgm:t>
        <a:bodyPr/>
        <a:lstStyle/>
        <a:p>
          <a:endParaRPr lang="en-US"/>
        </a:p>
      </dgm:t>
    </dgm:pt>
    <dgm:pt modelId="{BEAF0815-E3DC-4877-B137-CC30ECB692D8}" type="sibTrans" cxnId="{DA132791-2610-4EA1-99AB-D2F6FBCE7A08}">
      <dgm:prSet/>
      <dgm:spPr/>
      <dgm:t>
        <a:bodyPr/>
        <a:lstStyle/>
        <a:p>
          <a:endParaRPr lang="en-US"/>
        </a:p>
      </dgm:t>
    </dgm:pt>
    <dgm:pt modelId="{C3839F63-669A-4805-BD3C-C15DF0977597}">
      <dgm:prSet phldrT="[Text]"/>
      <dgm:spPr/>
      <dgm:t>
        <a:bodyPr/>
        <a:lstStyle/>
        <a:p>
          <a:r>
            <a:rPr lang="en-US" dirty="0"/>
            <a:t>Claims against other parties </a:t>
          </a:r>
        </a:p>
      </dgm:t>
    </dgm:pt>
    <dgm:pt modelId="{DFEB328E-42CC-4E44-BA2F-05C40756FB71}" type="parTrans" cxnId="{D040ED50-B6A2-4792-A246-9E500B1E6331}">
      <dgm:prSet/>
      <dgm:spPr/>
      <dgm:t>
        <a:bodyPr/>
        <a:lstStyle/>
        <a:p>
          <a:endParaRPr lang="en-US"/>
        </a:p>
      </dgm:t>
    </dgm:pt>
    <dgm:pt modelId="{3730C900-9244-4DD2-BE68-3BFBF8FD7803}" type="sibTrans" cxnId="{D040ED50-B6A2-4792-A246-9E500B1E6331}">
      <dgm:prSet/>
      <dgm:spPr/>
      <dgm:t>
        <a:bodyPr/>
        <a:lstStyle/>
        <a:p>
          <a:endParaRPr lang="en-US"/>
        </a:p>
      </dgm:t>
    </dgm:pt>
    <dgm:pt modelId="{FA0826A3-0441-4E09-99EB-D84390C1AACB}">
      <dgm:prSet phldrT="[Text]"/>
      <dgm:spPr/>
      <dgm:t>
        <a:bodyPr/>
        <a:lstStyle/>
        <a:p>
          <a:r>
            <a:rPr lang="en-US" dirty="0"/>
            <a:t>Breach of fiduciary duty</a:t>
          </a:r>
        </a:p>
      </dgm:t>
    </dgm:pt>
    <dgm:pt modelId="{B6C3584E-9C24-47F1-9EAD-AA0E3C6547FB}" type="parTrans" cxnId="{0F11A8D9-BEB3-4061-8287-D19C77B15AA3}">
      <dgm:prSet/>
      <dgm:spPr/>
      <dgm:t>
        <a:bodyPr/>
        <a:lstStyle/>
        <a:p>
          <a:endParaRPr lang="en-US"/>
        </a:p>
      </dgm:t>
    </dgm:pt>
    <dgm:pt modelId="{F8D77142-BD91-4A06-A643-A9F499A96A18}" type="sibTrans" cxnId="{0F11A8D9-BEB3-4061-8287-D19C77B15AA3}">
      <dgm:prSet/>
      <dgm:spPr/>
      <dgm:t>
        <a:bodyPr/>
        <a:lstStyle/>
        <a:p>
          <a:endParaRPr lang="en-US"/>
        </a:p>
      </dgm:t>
    </dgm:pt>
    <dgm:pt modelId="{6639FB39-C921-4ACE-A635-F40467F8087C}">
      <dgm:prSet phldrT="[Text]"/>
      <dgm:spPr/>
      <dgm:t>
        <a:bodyPr/>
        <a:lstStyle/>
        <a:p>
          <a:r>
            <a:rPr lang="en-US" dirty="0"/>
            <a:t>Fraud</a:t>
          </a:r>
        </a:p>
      </dgm:t>
    </dgm:pt>
    <dgm:pt modelId="{AAB339F1-6D53-44D2-9FD0-06B757FEDED5}" type="parTrans" cxnId="{3DCE3DFD-1D47-40E8-ADF9-A3A7A873836A}">
      <dgm:prSet/>
      <dgm:spPr/>
      <dgm:t>
        <a:bodyPr/>
        <a:lstStyle/>
        <a:p>
          <a:endParaRPr lang="en-US"/>
        </a:p>
      </dgm:t>
    </dgm:pt>
    <dgm:pt modelId="{C1FF8E94-DE26-499E-89AF-CF9B682F0C9F}" type="sibTrans" cxnId="{3DCE3DFD-1D47-40E8-ADF9-A3A7A873836A}">
      <dgm:prSet/>
      <dgm:spPr/>
      <dgm:t>
        <a:bodyPr/>
        <a:lstStyle/>
        <a:p>
          <a:endParaRPr lang="en-US"/>
        </a:p>
      </dgm:t>
    </dgm:pt>
    <dgm:pt modelId="{E83C4E04-832F-4D0F-A9CA-1545EC74EE92}">
      <dgm:prSet/>
      <dgm:spPr/>
      <dgm:t>
        <a:bodyPr/>
        <a:lstStyle/>
        <a:p>
          <a:r>
            <a:rPr lang="en-US" dirty="0"/>
            <a:t>Lien challenges</a:t>
          </a:r>
        </a:p>
      </dgm:t>
    </dgm:pt>
    <dgm:pt modelId="{6FA0C291-D1CB-4179-84F8-C16AA61CC695}" type="parTrans" cxnId="{D77F842C-A32C-453E-BA3E-10BB75E7C9A7}">
      <dgm:prSet/>
      <dgm:spPr/>
      <dgm:t>
        <a:bodyPr/>
        <a:lstStyle/>
        <a:p>
          <a:endParaRPr lang="en-US"/>
        </a:p>
      </dgm:t>
    </dgm:pt>
    <dgm:pt modelId="{28736636-33D5-4B39-BA2A-0B39593E3318}" type="sibTrans" cxnId="{D77F842C-A32C-453E-BA3E-10BB75E7C9A7}">
      <dgm:prSet/>
      <dgm:spPr/>
      <dgm:t>
        <a:bodyPr/>
        <a:lstStyle/>
        <a:p>
          <a:endParaRPr lang="en-US"/>
        </a:p>
      </dgm:t>
    </dgm:pt>
    <dgm:pt modelId="{3FEACC33-C558-495F-8AE8-017DADFF6219}">
      <dgm:prSet/>
      <dgm:spPr/>
      <dgm:t>
        <a:bodyPr/>
        <a:lstStyle/>
        <a:p>
          <a:r>
            <a:rPr lang="en-US" dirty="0"/>
            <a:t>Recharacterization </a:t>
          </a:r>
        </a:p>
      </dgm:t>
    </dgm:pt>
    <dgm:pt modelId="{21A20CB6-3AA1-4D34-85A6-719F97A17724}" type="parTrans" cxnId="{4900F8EC-B8ED-4D42-8559-274C9B28A8E0}">
      <dgm:prSet/>
      <dgm:spPr/>
      <dgm:t>
        <a:bodyPr/>
        <a:lstStyle/>
        <a:p>
          <a:endParaRPr lang="en-US"/>
        </a:p>
      </dgm:t>
    </dgm:pt>
    <dgm:pt modelId="{156B1D6C-1146-482F-93AD-3E5D05F772BA}" type="sibTrans" cxnId="{4900F8EC-B8ED-4D42-8559-274C9B28A8E0}">
      <dgm:prSet/>
      <dgm:spPr/>
      <dgm:t>
        <a:bodyPr/>
        <a:lstStyle/>
        <a:p>
          <a:endParaRPr lang="en-US"/>
        </a:p>
      </dgm:t>
    </dgm:pt>
    <dgm:pt modelId="{F3D940D0-C752-4E36-8CCD-69FB1A95EA73}">
      <dgm:prSet/>
      <dgm:spPr/>
      <dgm:t>
        <a:bodyPr/>
        <a:lstStyle/>
        <a:p>
          <a:r>
            <a:rPr lang="en-US" dirty="0"/>
            <a:t>Equitable subordination</a:t>
          </a:r>
        </a:p>
      </dgm:t>
    </dgm:pt>
    <dgm:pt modelId="{2DDFC53F-DD63-4B6B-BBA7-51BC9980F1C1}" type="parTrans" cxnId="{0576A27C-41DA-4405-8CFA-02174587DDE0}">
      <dgm:prSet/>
      <dgm:spPr/>
      <dgm:t>
        <a:bodyPr/>
        <a:lstStyle/>
        <a:p>
          <a:endParaRPr lang="en-US"/>
        </a:p>
      </dgm:t>
    </dgm:pt>
    <dgm:pt modelId="{9236EBC6-1B76-447A-BC5B-AD0168E9A5BA}" type="sibTrans" cxnId="{0576A27C-41DA-4405-8CFA-02174587DDE0}">
      <dgm:prSet/>
      <dgm:spPr/>
      <dgm:t>
        <a:bodyPr/>
        <a:lstStyle/>
        <a:p>
          <a:endParaRPr lang="en-US"/>
        </a:p>
      </dgm:t>
    </dgm:pt>
    <dgm:pt modelId="{EF9E5DB8-AF56-4F8A-A90C-AECD91B14320}">
      <dgm:prSet/>
      <dgm:spPr/>
      <dgm:t>
        <a:bodyPr/>
        <a:lstStyle/>
        <a:p>
          <a:r>
            <a:rPr lang="en-US" dirty="0"/>
            <a:t>Avoidance actions</a:t>
          </a:r>
        </a:p>
      </dgm:t>
    </dgm:pt>
    <dgm:pt modelId="{8817A763-86C4-406F-B585-C0B58043EE84}" type="parTrans" cxnId="{5BA8C9DA-57EE-4BBE-BD5B-3339A0219E95}">
      <dgm:prSet/>
      <dgm:spPr/>
      <dgm:t>
        <a:bodyPr/>
        <a:lstStyle/>
        <a:p>
          <a:endParaRPr lang="en-US"/>
        </a:p>
      </dgm:t>
    </dgm:pt>
    <dgm:pt modelId="{2A800294-A0B6-4EF9-923F-AC00C7228D60}" type="sibTrans" cxnId="{5BA8C9DA-57EE-4BBE-BD5B-3339A0219E95}">
      <dgm:prSet/>
      <dgm:spPr/>
      <dgm:t>
        <a:bodyPr/>
        <a:lstStyle/>
        <a:p>
          <a:endParaRPr lang="en-US"/>
        </a:p>
      </dgm:t>
    </dgm:pt>
    <dgm:pt modelId="{638536FA-FAF6-41D9-8ED9-FC0AA4F93208}" type="pres">
      <dgm:prSet presAssocID="{15628B2B-C5AA-48EA-85AF-F78979971014}" presName="linear" presStyleCnt="0">
        <dgm:presLayoutVars>
          <dgm:animLvl val="lvl"/>
          <dgm:resizeHandles val="exact"/>
        </dgm:presLayoutVars>
      </dgm:prSet>
      <dgm:spPr/>
    </dgm:pt>
    <dgm:pt modelId="{51F58ECB-9D2E-49D7-9E3B-6D88AA893A8F}" type="pres">
      <dgm:prSet presAssocID="{FACBB3C5-067E-4F13-B3C2-BCA3E184E246}" presName="parentText" presStyleLbl="node1" presStyleIdx="0" presStyleCnt="3">
        <dgm:presLayoutVars>
          <dgm:chMax val="0"/>
          <dgm:bulletEnabled val="1"/>
        </dgm:presLayoutVars>
      </dgm:prSet>
      <dgm:spPr/>
    </dgm:pt>
    <dgm:pt modelId="{A2A8661E-D53C-480E-99AD-546068FB9C9A}" type="pres">
      <dgm:prSet presAssocID="{FACBB3C5-067E-4F13-B3C2-BCA3E184E246}" presName="childText" presStyleLbl="revTx" presStyleIdx="0" presStyleCnt="3">
        <dgm:presLayoutVars>
          <dgm:bulletEnabled val="1"/>
        </dgm:presLayoutVars>
      </dgm:prSet>
      <dgm:spPr/>
    </dgm:pt>
    <dgm:pt modelId="{68B6973B-4FE9-4313-89E8-C1995C68D754}" type="pres">
      <dgm:prSet presAssocID="{721C3C15-2DDC-4549-9BA3-7600D7A1F89D}" presName="parentText" presStyleLbl="node1" presStyleIdx="1" presStyleCnt="3">
        <dgm:presLayoutVars>
          <dgm:chMax val="0"/>
          <dgm:bulletEnabled val="1"/>
        </dgm:presLayoutVars>
      </dgm:prSet>
      <dgm:spPr/>
    </dgm:pt>
    <dgm:pt modelId="{F4CAD80D-DAE9-49CD-B7E5-2CD7690940D6}" type="pres">
      <dgm:prSet presAssocID="{721C3C15-2DDC-4549-9BA3-7600D7A1F89D}" presName="childText" presStyleLbl="revTx" presStyleIdx="1" presStyleCnt="3">
        <dgm:presLayoutVars>
          <dgm:bulletEnabled val="1"/>
        </dgm:presLayoutVars>
      </dgm:prSet>
      <dgm:spPr/>
    </dgm:pt>
    <dgm:pt modelId="{A8247288-E686-4E15-8130-D609A88B4F80}" type="pres">
      <dgm:prSet presAssocID="{C3839F63-669A-4805-BD3C-C15DF0977597}" presName="parentText" presStyleLbl="node1" presStyleIdx="2" presStyleCnt="3">
        <dgm:presLayoutVars>
          <dgm:chMax val="0"/>
          <dgm:bulletEnabled val="1"/>
        </dgm:presLayoutVars>
      </dgm:prSet>
      <dgm:spPr/>
    </dgm:pt>
    <dgm:pt modelId="{7FAB598E-FAC3-4D8F-90E4-3848D605CFD9}" type="pres">
      <dgm:prSet presAssocID="{C3839F63-669A-4805-BD3C-C15DF0977597}" presName="childText" presStyleLbl="revTx" presStyleIdx="2" presStyleCnt="3">
        <dgm:presLayoutVars>
          <dgm:bulletEnabled val="1"/>
        </dgm:presLayoutVars>
      </dgm:prSet>
      <dgm:spPr/>
    </dgm:pt>
  </dgm:ptLst>
  <dgm:cxnLst>
    <dgm:cxn modelId="{74E79509-3250-4BF0-934E-7772E384504E}" type="presOf" srcId="{721C3C15-2DDC-4549-9BA3-7600D7A1F89D}" destId="{68B6973B-4FE9-4313-89E8-C1995C68D754}" srcOrd="0" destOrd="0" presId="urn:microsoft.com/office/officeart/2005/8/layout/vList2"/>
    <dgm:cxn modelId="{A3A7B21C-52E6-4A88-B5B4-B812ABE6AD0D}" type="presOf" srcId="{FACBB3C5-067E-4F13-B3C2-BCA3E184E246}" destId="{51F58ECB-9D2E-49D7-9E3B-6D88AA893A8F}" srcOrd="0" destOrd="0" presId="urn:microsoft.com/office/officeart/2005/8/layout/vList2"/>
    <dgm:cxn modelId="{139A152C-3CA0-4EC2-96F0-A761B45BFB17}" type="presOf" srcId="{C3839F63-669A-4805-BD3C-C15DF0977597}" destId="{A8247288-E686-4E15-8130-D609A88B4F80}" srcOrd="0" destOrd="0" presId="urn:microsoft.com/office/officeart/2005/8/layout/vList2"/>
    <dgm:cxn modelId="{D77F842C-A32C-453E-BA3E-10BB75E7C9A7}" srcId="{721C3C15-2DDC-4549-9BA3-7600D7A1F89D}" destId="{E83C4E04-832F-4D0F-A9CA-1545EC74EE92}" srcOrd="0" destOrd="0" parTransId="{6FA0C291-D1CB-4179-84F8-C16AA61CC695}" sibTransId="{28736636-33D5-4B39-BA2A-0B39593E3318}"/>
    <dgm:cxn modelId="{5EDD9860-E287-4E22-91CF-A6A19A6CE4D1}" type="presOf" srcId="{FA0826A3-0441-4E09-99EB-D84390C1AACB}" destId="{A2A8661E-D53C-480E-99AD-546068FB9C9A}" srcOrd="0" destOrd="0" presId="urn:microsoft.com/office/officeart/2005/8/layout/vList2"/>
    <dgm:cxn modelId="{3329B74F-1E32-4418-B69E-B9707FBE5E8B}" type="presOf" srcId="{6639FB39-C921-4ACE-A635-F40467F8087C}" destId="{A2A8661E-D53C-480E-99AD-546068FB9C9A}" srcOrd="0" destOrd="1" presId="urn:microsoft.com/office/officeart/2005/8/layout/vList2"/>
    <dgm:cxn modelId="{D040ED50-B6A2-4792-A246-9E500B1E6331}" srcId="{15628B2B-C5AA-48EA-85AF-F78979971014}" destId="{C3839F63-669A-4805-BD3C-C15DF0977597}" srcOrd="2" destOrd="0" parTransId="{DFEB328E-42CC-4E44-BA2F-05C40756FB71}" sibTransId="{3730C900-9244-4DD2-BE68-3BFBF8FD7803}"/>
    <dgm:cxn modelId="{58B2AF7A-E0D5-4A79-9823-58A33C91DF35}" type="presOf" srcId="{E83C4E04-832F-4D0F-A9CA-1545EC74EE92}" destId="{F4CAD80D-DAE9-49CD-B7E5-2CD7690940D6}" srcOrd="0" destOrd="0" presId="urn:microsoft.com/office/officeart/2005/8/layout/vList2"/>
    <dgm:cxn modelId="{0576A27C-41DA-4405-8CFA-02174587DDE0}" srcId="{721C3C15-2DDC-4549-9BA3-7600D7A1F89D}" destId="{F3D940D0-C752-4E36-8CCD-69FB1A95EA73}" srcOrd="2" destOrd="0" parTransId="{2DDFC53F-DD63-4B6B-BBA7-51BC9980F1C1}" sibTransId="{9236EBC6-1B76-447A-BC5B-AD0168E9A5BA}"/>
    <dgm:cxn modelId="{C1EBD28C-57F1-4A9A-8B70-F82748B41367}" type="presOf" srcId="{F3D940D0-C752-4E36-8CCD-69FB1A95EA73}" destId="{F4CAD80D-DAE9-49CD-B7E5-2CD7690940D6}" srcOrd="0" destOrd="2" presId="urn:microsoft.com/office/officeart/2005/8/layout/vList2"/>
    <dgm:cxn modelId="{DA132791-2610-4EA1-99AB-D2F6FBCE7A08}" srcId="{15628B2B-C5AA-48EA-85AF-F78979971014}" destId="{721C3C15-2DDC-4549-9BA3-7600D7A1F89D}" srcOrd="1" destOrd="0" parTransId="{758C85F7-5D7D-4F38-9CB9-19A5A13906E2}" sibTransId="{BEAF0815-E3DC-4877-B137-CC30ECB692D8}"/>
    <dgm:cxn modelId="{A60D4497-134D-4177-ABD5-4FD61BD01324}" type="presOf" srcId="{EF9E5DB8-AF56-4F8A-A90C-AECD91B14320}" destId="{7FAB598E-FAC3-4D8F-90E4-3848D605CFD9}" srcOrd="0" destOrd="0" presId="urn:microsoft.com/office/officeart/2005/8/layout/vList2"/>
    <dgm:cxn modelId="{E6192EA0-DA98-4A8C-AAE2-590998F6931F}" type="presOf" srcId="{15628B2B-C5AA-48EA-85AF-F78979971014}" destId="{638536FA-FAF6-41D9-8ED9-FC0AA4F93208}" srcOrd="0" destOrd="0" presId="urn:microsoft.com/office/officeart/2005/8/layout/vList2"/>
    <dgm:cxn modelId="{329C7CBC-49A5-405D-920E-543A3E26D115}" srcId="{15628B2B-C5AA-48EA-85AF-F78979971014}" destId="{FACBB3C5-067E-4F13-B3C2-BCA3E184E246}" srcOrd="0" destOrd="0" parTransId="{836035F8-ADEB-4124-B2F8-7485EE91BF5D}" sibTransId="{4FD49C01-6026-4E21-BF22-6048E7C2103D}"/>
    <dgm:cxn modelId="{560BA1D7-62E5-47F4-9E08-559C26F6C228}" type="presOf" srcId="{3FEACC33-C558-495F-8AE8-017DADFF6219}" destId="{F4CAD80D-DAE9-49CD-B7E5-2CD7690940D6}" srcOrd="0" destOrd="1" presId="urn:microsoft.com/office/officeart/2005/8/layout/vList2"/>
    <dgm:cxn modelId="{0F11A8D9-BEB3-4061-8287-D19C77B15AA3}" srcId="{FACBB3C5-067E-4F13-B3C2-BCA3E184E246}" destId="{FA0826A3-0441-4E09-99EB-D84390C1AACB}" srcOrd="0" destOrd="0" parTransId="{B6C3584E-9C24-47F1-9EAD-AA0E3C6547FB}" sibTransId="{F8D77142-BD91-4A06-A643-A9F499A96A18}"/>
    <dgm:cxn modelId="{5BA8C9DA-57EE-4BBE-BD5B-3339A0219E95}" srcId="{C3839F63-669A-4805-BD3C-C15DF0977597}" destId="{EF9E5DB8-AF56-4F8A-A90C-AECD91B14320}" srcOrd="0" destOrd="0" parTransId="{8817A763-86C4-406F-B585-C0B58043EE84}" sibTransId="{2A800294-A0B6-4EF9-923F-AC00C7228D60}"/>
    <dgm:cxn modelId="{4900F8EC-B8ED-4D42-8559-274C9B28A8E0}" srcId="{721C3C15-2DDC-4549-9BA3-7600D7A1F89D}" destId="{3FEACC33-C558-495F-8AE8-017DADFF6219}" srcOrd="1" destOrd="0" parTransId="{21A20CB6-3AA1-4D34-85A6-719F97A17724}" sibTransId="{156B1D6C-1146-482F-93AD-3E5D05F772BA}"/>
    <dgm:cxn modelId="{3DCE3DFD-1D47-40E8-ADF9-A3A7A873836A}" srcId="{FACBB3C5-067E-4F13-B3C2-BCA3E184E246}" destId="{6639FB39-C921-4ACE-A635-F40467F8087C}" srcOrd="1" destOrd="0" parTransId="{AAB339F1-6D53-44D2-9FD0-06B757FEDED5}" sibTransId="{C1FF8E94-DE26-499E-89AF-CF9B682F0C9F}"/>
    <dgm:cxn modelId="{9C59CD80-A32D-44CC-BB90-55082F94DEC6}" type="presParOf" srcId="{638536FA-FAF6-41D9-8ED9-FC0AA4F93208}" destId="{51F58ECB-9D2E-49D7-9E3B-6D88AA893A8F}" srcOrd="0" destOrd="0" presId="urn:microsoft.com/office/officeart/2005/8/layout/vList2"/>
    <dgm:cxn modelId="{A6AE73C9-F0C9-4570-A192-94259EB6E869}" type="presParOf" srcId="{638536FA-FAF6-41D9-8ED9-FC0AA4F93208}" destId="{A2A8661E-D53C-480E-99AD-546068FB9C9A}" srcOrd="1" destOrd="0" presId="urn:microsoft.com/office/officeart/2005/8/layout/vList2"/>
    <dgm:cxn modelId="{99834C81-22E5-44AE-9AEE-9D2CDC0D08B3}" type="presParOf" srcId="{638536FA-FAF6-41D9-8ED9-FC0AA4F93208}" destId="{68B6973B-4FE9-4313-89E8-C1995C68D754}" srcOrd="2" destOrd="0" presId="urn:microsoft.com/office/officeart/2005/8/layout/vList2"/>
    <dgm:cxn modelId="{4504343D-1D3F-42D9-A894-9C6F704D9531}" type="presParOf" srcId="{638536FA-FAF6-41D9-8ED9-FC0AA4F93208}" destId="{F4CAD80D-DAE9-49CD-B7E5-2CD7690940D6}" srcOrd="3" destOrd="0" presId="urn:microsoft.com/office/officeart/2005/8/layout/vList2"/>
    <dgm:cxn modelId="{34B8B94A-0E81-4F56-80F3-4012B636C1D2}" type="presParOf" srcId="{638536FA-FAF6-41D9-8ED9-FC0AA4F93208}" destId="{A8247288-E686-4E15-8130-D609A88B4F80}" srcOrd="4" destOrd="0" presId="urn:microsoft.com/office/officeart/2005/8/layout/vList2"/>
    <dgm:cxn modelId="{F9B72C19-689B-4485-91C4-066DA35B6C3A}" type="presParOf" srcId="{638536FA-FAF6-41D9-8ED9-FC0AA4F93208}" destId="{7FAB598E-FAC3-4D8F-90E4-3848D605CFD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58ECB-9D2E-49D7-9E3B-6D88AA893A8F}">
      <dsp:nvSpPr>
        <dsp:cNvPr id="0" name=""/>
        <dsp:cNvSpPr/>
      </dsp:nvSpPr>
      <dsp:spPr>
        <a:xfrm>
          <a:off x="0" y="333539"/>
          <a:ext cx="6144767" cy="6715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Claims against directors and officers</a:t>
          </a:r>
        </a:p>
      </dsp:txBody>
      <dsp:txXfrm>
        <a:off x="32784" y="366323"/>
        <a:ext cx="6079199" cy="606012"/>
      </dsp:txXfrm>
    </dsp:sp>
    <dsp:sp modelId="{A2A8661E-D53C-480E-99AD-546068FB9C9A}">
      <dsp:nvSpPr>
        <dsp:cNvPr id="0" name=""/>
        <dsp:cNvSpPr/>
      </dsp:nvSpPr>
      <dsp:spPr>
        <a:xfrm>
          <a:off x="0" y="1005119"/>
          <a:ext cx="6144767"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09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Breach of fiduciary duty</a:t>
          </a:r>
        </a:p>
        <a:p>
          <a:pPr marL="228600" lvl="1" indent="-228600" algn="l" defTabSz="977900">
            <a:lnSpc>
              <a:spcPct val="90000"/>
            </a:lnSpc>
            <a:spcBef>
              <a:spcPct val="0"/>
            </a:spcBef>
            <a:spcAft>
              <a:spcPct val="20000"/>
            </a:spcAft>
            <a:buChar char="•"/>
          </a:pPr>
          <a:r>
            <a:rPr lang="en-US" sz="2200" kern="1200" dirty="0"/>
            <a:t>Fraud</a:t>
          </a:r>
        </a:p>
      </dsp:txBody>
      <dsp:txXfrm>
        <a:off x="0" y="1005119"/>
        <a:ext cx="6144767" cy="753480"/>
      </dsp:txXfrm>
    </dsp:sp>
    <dsp:sp modelId="{68B6973B-4FE9-4313-89E8-C1995C68D754}">
      <dsp:nvSpPr>
        <dsp:cNvPr id="0" name=""/>
        <dsp:cNvSpPr/>
      </dsp:nvSpPr>
      <dsp:spPr>
        <a:xfrm>
          <a:off x="0" y="1758599"/>
          <a:ext cx="6144767" cy="671580"/>
        </a:xfrm>
        <a:prstGeom prst="roundRect">
          <a:avLst/>
        </a:prstGeom>
        <a:solidFill>
          <a:schemeClr val="accent2">
            <a:hueOff val="-5184504"/>
            <a:satOff val="-10204"/>
            <a:lumOff val="637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Claims against secured lenders</a:t>
          </a:r>
        </a:p>
      </dsp:txBody>
      <dsp:txXfrm>
        <a:off x="32784" y="1791383"/>
        <a:ext cx="6079199" cy="606012"/>
      </dsp:txXfrm>
    </dsp:sp>
    <dsp:sp modelId="{F4CAD80D-DAE9-49CD-B7E5-2CD7690940D6}">
      <dsp:nvSpPr>
        <dsp:cNvPr id="0" name=""/>
        <dsp:cNvSpPr/>
      </dsp:nvSpPr>
      <dsp:spPr>
        <a:xfrm>
          <a:off x="0" y="2430180"/>
          <a:ext cx="6144767"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09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Lien challenges</a:t>
          </a:r>
        </a:p>
        <a:p>
          <a:pPr marL="228600" lvl="1" indent="-228600" algn="l" defTabSz="977900">
            <a:lnSpc>
              <a:spcPct val="90000"/>
            </a:lnSpc>
            <a:spcBef>
              <a:spcPct val="0"/>
            </a:spcBef>
            <a:spcAft>
              <a:spcPct val="20000"/>
            </a:spcAft>
            <a:buChar char="•"/>
          </a:pPr>
          <a:r>
            <a:rPr lang="en-US" sz="2200" kern="1200" dirty="0"/>
            <a:t>Recharacterization </a:t>
          </a:r>
        </a:p>
        <a:p>
          <a:pPr marL="228600" lvl="1" indent="-228600" algn="l" defTabSz="977900">
            <a:lnSpc>
              <a:spcPct val="90000"/>
            </a:lnSpc>
            <a:spcBef>
              <a:spcPct val="0"/>
            </a:spcBef>
            <a:spcAft>
              <a:spcPct val="20000"/>
            </a:spcAft>
            <a:buChar char="•"/>
          </a:pPr>
          <a:r>
            <a:rPr lang="en-US" sz="2200" kern="1200" dirty="0"/>
            <a:t>Equitable subordination</a:t>
          </a:r>
        </a:p>
      </dsp:txBody>
      <dsp:txXfrm>
        <a:off x="0" y="2430180"/>
        <a:ext cx="6144767" cy="1130220"/>
      </dsp:txXfrm>
    </dsp:sp>
    <dsp:sp modelId="{A8247288-E686-4E15-8130-D609A88B4F80}">
      <dsp:nvSpPr>
        <dsp:cNvPr id="0" name=""/>
        <dsp:cNvSpPr/>
      </dsp:nvSpPr>
      <dsp:spPr>
        <a:xfrm>
          <a:off x="0" y="3560400"/>
          <a:ext cx="6144767" cy="671580"/>
        </a:xfrm>
        <a:prstGeom prst="roundRect">
          <a:avLst/>
        </a:prstGeom>
        <a:solidFill>
          <a:schemeClr val="accent2">
            <a:hueOff val="-10369007"/>
            <a:satOff val="-20408"/>
            <a:lumOff val="1274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Claims against other parties </a:t>
          </a:r>
        </a:p>
      </dsp:txBody>
      <dsp:txXfrm>
        <a:off x="32784" y="3593184"/>
        <a:ext cx="6079199" cy="606012"/>
      </dsp:txXfrm>
    </dsp:sp>
    <dsp:sp modelId="{7FAB598E-FAC3-4D8F-90E4-3848D605CFD9}">
      <dsp:nvSpPr>
        <dsp:cNvPr id="0" name=""/>
        <dsp:cNvSpPr/>
      </dsp:nvSpPr>
      <dsp:spPr>
        <a:xfrm>
          <a:off x="0" y="4231980"/>
          <a:ext cx="6144767"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09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Avoidance actions</a:t>
          </a:r>
        </a:p>
      </dsp:txBody>
      <dsp:txXfrm>
        <a:off x="0" y="4231980"/>
        <a:ext cx="6144767" cy="4636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F60AF8-D0F8-41F9-91CB-0CEA89D160F7}" type="datetimeFigureOut">
              <a:rPr lang="en-US" smtClean="0"/>
              <a:t>2/17/2026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ED974D-6968-419B-B75D-5354EF58EA50}" type="slidenum">
              <a:rPr lang="en-US" smtClean="0"/>
              <a:t>‹#›</a:t>
            </a:fld>
            <a:endParaRPr lang="en-US"/>
          </a:p>
        </p:txBody>
      </p:sp>
    </p:spTree>
    <p:extLst>
      <p:ext uri="{BB962C8B-B14F-4D97-AF65-F5344CB8AC3E}">
        <p14:creationId xmlns:p14="http://schemas.microsoft.com/office/powerpoint/2010/main" val="1493439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D974D-6968-419B-B75D-5354EF58EA50}" type="slidenum">
              <a:rPr lang="en-US" smtClean="0"/>
              <a:t>7</a:t>
            </a:fld>
            <a:endParaRPr lang="en-US"/>
          </a:p>
        </p:txBody>
      </p:sp>
    </p:spTree>
    <p:extLst>
      <p:ext uri="{BB962C8B-B14F-4D97-AF65-F5344CB8AC3E}">
        <p14:creationId xmlns:p14="http://schemas.microsoft.com/office/powerpoint/2010/main" val="197938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FED974D-6968-419B-B75D-5354EF58EA50}" type="slidenum">
              <a:rPr lang="en-US" smtClean="0"/>
              <a:t>10</a:t>
            </a:fld>
            <a:endParaRPr lang="en-US"/>
          </a:p>
        </p:txBody>
      </p:sp>
    </p:spTree>
    <p:extLst>
      <p:ext uri="{BB962C8B-B14F-4D97-AF65-F5344CB8AC3E}">
        <p14:creationId xmlns:p14="http://schemas.microsoft.com/office/powerpoint/2010/main" val="261802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Takeaway: Ultimately, if parties wish to challenge a Debtors’ proposed releases, they must do so by presenting evidence at the confirmation hearing.  While examiner investigations may highlight certain issues, including issues with internal investigations, the report itself generally has little evidentiary weight. Also, when there has already been an internal investigation, an extensive examiner investigation may be an unnecessary burden on the Debtors’ estates.  Accordingly, if a party has a specific issue with something like proposed debtor releases, they should object to the plan and present evidence at the confirmation hearing.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Summarized Timeline: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Debtors appointed independent director (who served on the “Internal Investigation Committee”) to conduct investigation into potential claims against current and former Ds&amp;Os. Independent director used debtors counsel to conduct investigation.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Internal investigation concluded there were no claims worth pursuing.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Equity holder filed motion to appoint examiner, Debtors opposed the motion.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Court entered order appointing examiner, but limited scope of investigation to: (1) reviewing the independence of the independent board member and their reliance on the debtors’ professionals to conduct the investigation (2) reviewing the thoroughness of the investigation, and (3) analyzing the reasonableness of its conclusions.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examiner filed a report that concluded the independent director was independent, but critiqued the independent director’s use of the debtors’ professionals and found the Debtors’ investigation was not reasonable.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Internal Investigation Committee filed a statement in response to examiner report.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Parties moved to expand the scope of the examiner’s investigation.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 the hearing the court denied the motion, providing: “[T]he examiner's report . . . served its purpose . . . It highlighted where there could be points of contention with respect to certain causes of action proposed to be released under the plan . . . [it] served as a baseline for parties-in-interest to pursue it though an adversarial process because that’s what this is, and adversarial process . . . There are facts and legal conclusions that I must decide, not an examiner. So it begs the question: what really is the point of the process we just went down.”). July 15, 2025 Hr’g T. at 17:10-24</a:t>
            </a:r>
          </a:p>
        </p:txBody>
      </p:sp>
      <p:sp>
        <p:nvSpPr>
          <p:cNvPr id="4" name="Slide Number Placeholder 3"/>
          <p:cNvSpPr>
            <a:spLocks noGrp="1"/>
          </p:cNvSpPr>
          <p:nvPr>
            <p:ph type="sldNum" sz="quarter" idx="5"/>
          </p:nvPr>
        </p:nvSpPr>
        <p:spPr/>
        <p:txBody>
          <a:bodyPr/>
          <a:lstStyle/>
          <a:p>
            <a:fld id="{1FED974D-6968-419B-B75D-5354EF58EA50}" type="slidenum">
              <a:rPr lang="en-US" smtClean="0"/>
              <a:t>11</a:t>
            </a:fld>
            <a:endParaRPr lang="en-US"/>
          </a:p>
        </p:txBody>
      </p:sp>
    </p:spTree>
    <p:extLst>
      <p:ext uri="{BB962C8B-B14F-4D97-AF65-F5344CB8AC3E}">
        <p14:creationId xmlns:p14="http://schemas.microsoft.com/office/powerpoint/2010/main" val="478561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D974D-6968-419B-B75D-5354EF58EA50}" type="slidenum">
              <a:rPr lang="en-US" smtClean="0"/>
              <a:t>12</a:t>
            </a:fld>
            <a:endParaRPr lang="en-US"/>
          </a:p>
        </p:txBody>
      </p:sp>
    </p:spTree>
    <p:extLst>
      <p:ext uri="{BB962C8B-B14F-4D97-AF65-F5344CB8AC3E}">
        <p14:creationId xmlns:p14="http://schemas.microsoft.com/office/powerpoint/2010/main" val="375464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ED974D-6968-419B-B75D-5354EF58EA50}" type="slidenum">
              <a:rPr kumimoji="0" lang="en-US" sz="1200" b="0" i="0" u="none" strike="noStrike" kern="1200" cap="none" spc="0" normalizeH="0" baseline="0" noProof="0" smtClean="0">
                <a:ln>
                  <a:noFill/>
                </a:ln>
                <a:solidFill>
                  <a:prstClr val="black"/>
                </a:solidFill>
                <a:effectLst/>
                <a:uLnTx/>
                <a:uFillTx/>
                <a:latin typeface="Aptos" panose="0211000402020202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cs typeface="Arial"/>
            </a:endParaRPr>
          </a:p>
        </p:txBody>
      </p:sp>
    </p:spTree>
    <p:extLst>
      <p:ext uri="{BB962C8B-B14F-4D97-AF65-F5344CB8AC3E}">
        <p14:creationId xmlns:p14="http://schemas.microsoft.com/office/powerpoint/2010/main" val="4017050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2/17/2026</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394952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2/17/2026</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53142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2/17/2026</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406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2/17/2026</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617665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2/17/2026</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05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2/17/2026</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89347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2/17/2026</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16144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2/17/2026</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982497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2/17/2026</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182426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2/17/2026</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872744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2/17/2026</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484984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2/17/2026</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448251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831061-57F1-8E7D-C3F5-FB0E4CD75F83}"/>
              </a:ext>
            </a:extLst>
          </p:cNvPr>
          <p:cNvSpPr>
            <a:spLocks noGrp="1"/>
          </p:cNvSpPr>
          <p:nvPr>
            <p:ph type="ctrTitle"/>
          </p:nvPr>
        </p:nvSpPr>
        <p:spPr>
          <a:xfrm>
            <a:off x="517870" y="978408"/>
            <a:ext cx="8107790" cy="3431580"/>
          </a:xfrm>
        </p:spPr>
        <p:txBody>
          <a:bodyPr anchor="t">
            <a:normAutofit/>
          </a:bodyPr>
          <a:lstStyle/>
          <a:p>
            <a:r>
              <a:rPr lang="en-US" dirty="0"/>
              <a:t>Bankruptcy Investigations </a:t>
            </a:r>
            <a:br>
              <a:rPr lang="en-US" dirty="0"/>
            </a:br>
            <a:r>
              <a:rPr lang="en-US" dirty="0"/>
              <a:t>in Chapter 11</a:t>
            </a:r>
          </a:p>
        </p:txBody>
      </p:sp>
      <p:sp>
        <p:nvSpPr>
          <p:cNvPr id="3" name="Subtitle 2">
            <a:extLst>
              <a:ext uri="{FF2B5EF4-FFF2-40B4-BE49-F238E27FC236}">
                <a16:creationId xmlns:a16="http://schemas.microsoft.com/office/drawing/2014/main" id="{820D3B3F-DB0B-1A59-BF51-7F978C4A05C7}"/>
              </a:ext>
            </a:extLst>
          </p:cNvPr>
          <p:cNvSpPr>
            <a:spLocks noGrp="1"/>
          </p:cNvSpPr>
          <p:nvPr>
            <p:ph type="subTitle" idx="1"/>
          </p:nvPr>
        </p:nvSpPr>
        <p:spPr>
          <a:xfrm>
            <a:off x="517870" y="4482450"/>
            <a:ext cx="7102130" cy="1397141"/>
          </a:xfrm>
        </p:spPr>
        <p:txBody>
          <a:bodyPr anchor="b">
            <a:normAutofit/>
          </a:bodyPr>
          <a:lstStyle/>
          <a:p>
            <a:r>
              <a:rPr lang="en-US" dirty="0"/>
              <a:t>Delaware Bankruptcy Inn of Court </a:t>
            </a:r>
          </a:p>
          <a:p>
            <a:r>
              <a:rPr lang="en-US" dirty="0"/>
              <a:t>February 17, 2026</a:t>
            </a:r>
          </a:p>
        </p:txBody>
      </p:sp>
      <p:sp>
        <p:nvSpPr>
          <p:cNvPr id="18" name="Rectangle 17">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810779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0011C4F-7FF0-7357-C559-B7679DC27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810195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1517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33" name="Rectangle 1032">
            <a:extLst>
              <a:ext uri="{FF2B5EF4-FFF2-40B4-BE49-F238E27FC236}">
                <a16:creationId xmlns:a16="http://schemas.microsoft.com/office/drawing/2014/main" id="{E8873F53-55B7-4E34-B697-201CF2F10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450528C5-046D-B974-1033-620C73052275}"/>
              </a:ext>
            </a:extLst>
          </p:cNvPr>
          <p:cNvSpPr>
            <a:spLocks noGrp="1"/>
          </p:cNvSpPr>
          <p:nvPr>
            <p:ph type="title"/>
          </p:nvPr>
        </p:nvSpPr>
        <p:spPr>
          <a:xfrm>
            <a:off x="6999027" y="1232987"/>
            <a:ext cx="4763910" cy="666668"/>
          </a:xfrm>
        </p:spPr>
        <p:txBody>
          <a:bodyPr vert="horz" lIns="91440" tIns="45720" rIns="91440" bIns="45720" rtlCol="0" anchor="b">
            <a:normAutofit fontScale="90000"/>
          </a:bodyPr>
          <a:lstStyle/>
          <a:p>
            <a:r>
              <a:rPr lang="en-US" sz="4000" b="1" kern="1200" dirty="0">
                <a:solidFill>
                  <a:schemeClr val="tx1"/>
                </a:solidFill>
                <a:latin typeface="+mj-lt"/>
                <a:ea typeface="+mj-ea"/>
                <a:cs typeface="+mj-cs"/>
              </a:rPr>
              <a:t>Investigation Process</a:t>
            </a:r>
          </a:p>
        </p:txBody>
      </p:sp>
      <p:sp>
        <p:nvSpPr>
          <p:cNvPr id="1035" name="Freeform: Shape 1034">
            <a:extLst>
              <a:ext uri="{FF2B5EF4-FFF2-40B4-BE49-F238E27FC236}">
                <a16:creationId xmlns:a16="http://schemas.microsoft.com/office/drawing/2014/main" id="{FD90D0AA-A57E-2DE9-0CE8-B7B3068784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 name="Content Placeholder 2">
            <a:extLst>
              <a:ext uri="{FF2B5EF4-FFF2-40B4-BE49-F238E27FC236}">
                <a16:creationId xmlns:a16="http://schemas.microsoft.com/office/drawing/2014/main" id="{ABE44B3E-CFB9-BE47-F220-1677716FEEC4}"/>
              </a:ext>
            </a:extLst>
          </p:cNvPr>
          <p:cNvSpPr>
            <a:spLocks noGrp="1"/>
          </p:cNvSpPr>
          <p:nvPr>
            <p:ph sz="half" idx="1"/>
          </p:nvPr>
        </p:nvSpPr>
        <p:spPr>
          <a:xfrm>
            <a:off x="7250147" y="2042127"/>
            <a:ext cx="4420936" cy="3951948"/>
          </a:xfrm>
        </p:spPr>
        <p:txBody>
          <a:bodyPr vert="horz" lIns="91440" tIns="45720" rIns="91440" bIns="45720" rtlCol="0">
            <a:normAutofit fontScale="62500" lnSpcReduction="20000"/>
          </a:bodyPr>
          <a:lstStyle/>
          <a:p>
            <a:pPr>
              <a:lnSpc>
                <a:spcPct val="100000"/>
              </a:lnSpc>
            </a:pPr>
            <a:r>
              <a:rPr lang="en-US" sz="2600" dirty="0"/>
              <a:t>Discussion of potential claims</a:t>
            </a:r>
          </a:p>
          <a:p>
            <a:pPr>
              <a:lnSpc>
                <a:spcPct val="100000"/>
              </a:lnSpc>
            </a:pPr>
            <a:r>
              <a:rPr lang="en-US" sz="2600" dirty="0"/>
              <a:t>Develop framework of evidence needed to support such claims </a:t>
            </a:r>
          </a:p>
          <a:p>
            <a:pPr>
              <a:lnSpc>
                <a:spcPct val="100000"/>
              </a:lnSpc>
            </a:pPr>
            <a:r>
              <a:rPr lang="en-US" sz="2600" dirty="0"/>
              <a:t>Gather information:</a:t>
            </a:r>
          </a:p>
          <a:p>
            <a:pPr lvl="1">
              <a:lnSpc>
                <a:spcPct val="100000"/>
              </a:lnSpc>
            </a:pPr>
            <a:r>
              <a:rPr lang="en-US" sz="2600" dirty="0"/>
              <a:t>Obtain documents from debtors</a:t>
            </a:r>
          </a:p>
          <a:p>
            <a:pPr lvl="1">
              <a:lnSpc>
                <a:spcPct val="100000"/>
              </a:lnSpc>
            </a:pPr>
            <a:r>
              <a:rPr lang="en-US" sz="2600" dirty="0"/>
              <a:t>Rule 2004</a:t>
            </a:r>
          </a:p>
          <a:p>
            <a:pPr lvl="1">
              <a:lnSpc>
                <a:spcPct val="100000"/>
              </a:lnSpc>
            </a:pPr>
            <a:r>
              <a:rPr lang="en-US" sz="2600" dirty="0"/>
              <a:t>Informal Interviews </a:t>
            </a:r>
          </a:p>
          <a:p>
            <a:pPr lvl="1">
              <a:lnSpc>
                <a:spcPct val="100000"/>
              </a:lnSpc>
            </a:pPr>
            <a:r>
              <a:rPr lang="en-US" sz="2600" dirty="0"/>
              <a:t>Depositions</a:t>
            </a:r>
          </a:p>
          <a:p>
            <a:pPr>
              <a:lnSpc>
                <a:spcPct val="100000"/>
              </a:lnSpc>
            </a:pPr>
            <a:r>
              <a:rPr lang="en-US" sz="2600" dirty="0"/>
              <a:t>Evaluate claims </a:t>
            </a:r>
          </a:p>
          <a:p>
            <a:pPr>
              <a:lnSpc>
                <a:spcPct val="100000"/>
              </a:lnSpc>
            </a:pPr>
            <a:r>
              <a:rPr lang="en-US" sz="2600" dirty="0"/>
              <a:t>Report findings</a:t>
            </a:r>
          </a:p>
          <a:p>
            <a:pPr>
              <a:lnSpc>
                <a:spcPct val="100000"/>
              </a:lnSpc>
            </a:pPr>
            <a:r>
              <a:rPr lang="en-US" sz="2600" dirty="0"/>
              <a:t>Negotiate with parties subject to claims and other constituencies </a:t>
            </a:r>
          </a:p>
          <a:p>
            <a:pPr>
              <a:lnSpc>
                <a:spcPct val="100000"/>
              </a:lnSpc>
            </a:pPr>
            <a:r>
              <a:rPr lang="en-US" sz="2600" dirty="0"/>
              <a:t>Pursue/allocate claims </a:t>
            </a:r>
          </a:p>
          <a:p>
            <a:pPr lvl="1">
              <a:lnSpc>
                <a:spcPct val="100000"/>
              </a:lnSpc>
            </a:pPr>
            <a:endParaRPr lang="en-US" sz="1300" dirty="0"/>
          </a:p>
        </p:txBody>
      </p:sp>
      <p:pic>
        <p:nvPicPr>
          <p:cNvPr id="1028" name="Picture 4" descr="Fix it Friday: Piles of Paper Documents">
            <a:extLst>
              <a:ext uri="{FF2B5EF4-FFF2-40B4-BE49-F238E27FC236}">
                <a16:creationId xmlns:a16="http://schemas.microsoft.com/office/drawing/2014/main" id="{DAE75C6F-E39B-BF32-6B69-5434CFC5A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013" y="1305115"/>
            <a:ext cx="5715000" cy="446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59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6A27-AF54-29DC-9980-D15C0626B7D0}"/>
              </a:ext>
            </a:extLst>
          </p:cNvPr>
          <p:cNvSpPr>
            <a:spLocks noGrp="1"/>
          </p:cNvSpPr>
          <p:nvPr>
            <p:ph type="title"/>
          </p:nvPr>
        </p:nvSpPr>
        <p:spPr>
          <a:xfrm>
            <a:off x="521207" y="978408"/>
            <a:ext cx="10236439" cy="1226910"/>
          </a:xfrm>
        </p:spPr>
        <p:txBody>
          <a:bodyPr>
            <a:normAutofit fontScale="90000"/>
          </a:bodyPr>
          <a:lstStyle/>
          <a:p>
            <a:r>
              <a:rPr lang="en-US" dirty="0"/>
              <a:t>Ultimately, investigations do not replace the adversarial process</a:t>
            </a:r>
          </a:p>
        </p:txBody>
      </p:sp>
      <p:pic>
        <p:nvPicPr>
          <p:cNvPr id="4" name="Picture 3">
            <a:extLst>
              <a:ext uri="{FF2B5EF4-FFF2-40B4-BE49-F238E27FC236}">
                <a16:creationId xmlns:a16="http://schemas.microsoft.com/office/drawing/2014/main" id="{634AD09A-66F6-3EA0-AD65-E7F7C27F27FD}"/>
              </a:ext>
            </a:extLst>
          </p:cNvPr>
          <p:cNvPicPr>
            <a:picLocks noChangeAspect="1"/>
          </p:cNvPicPr>
          <p:nvPr/>
        </p:nvPicPr>
        <p:blipFill>
          <a:blip r:embed="rId3"/>
          <a:stretch>
            <a:fillRect/>
          </a:stretch>
        </p:blipFill>
        <p:spPr>
          <a:xfrm>
            <a:off x="2191791" y="2587288"/>
            <a:ext cx="7390406" cy="3605366"/>
          </a:xfrm>
          <a:prstGeom prst="rect">
            <a:avLst/>
          </a:prstGeom>
        </p:spPr>
      </p:pic>
    </p:spTree>
    <p:extLst>
      <p:ext uri="{BB962C8B-B14F-4D97-AF65-F5344CB8AC3E}">
        <p14:creationId xmlns:p14="http://schemas.microsoft.com/office/powerpoint/2010/main" val="1641650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D12E4-6765-38FB-69FA-904BE08E9667}"/>
              </a:ext>
            </a:extLst>
          </p:cNvPr>
          <p:cNvSpPr>
            <a:spLocks noGrp="1"/>
          </p:cNvSpPr>
          <p:nvPr>
            <p:ph type="title"/>
          </p:nvPr>
        </p:nvSpPr>
        <p:spPr>
          <a:xfrm>
            <a:off x="517870" y="978408"/>
            <a:ext cx="3738820" cy="2450592"/>
          </a:xfrm>
        </p:spPr>
        <p:txBody>
          <a:bodyPr vert="horz" lIns="91440" tIns="45720" rIns="91440" bIns="45720" rtlCol="0" anchor="t">
            <a:normAutofit fontScale="90000"/>
          </a:bodyPr>
          <a:lstStyle/>
          <a:p>
            <a:pPr>
              <a:lnSpc>
                <a:spcPct val="90000"/>
              </a:lnSpc>
            </a:pPr>
            <a:r>
              <a:rPr lang="en-US" sz="3700" dirty="0">
                <a:solidFill>
                  <a:schemeClr val="tx2"/>
                </a:solidFill>
              </a:rPr>
              <a:t>Notable Delaware Cases With Investigation Issues </a:t>
            </a:r>
          </a:p>
        </p:txBody>
      </p:sp>
      <p:pic>
        <p:nvPicPr>
          <p:cNvPr id="6" name="Picture 5" descr="Trabajando en Wom Colombia | Great Place To Work® Colombia">
            <a:extLst>
              <a:ext uri="{FF2B5EF4-FFF2-40B4-BE49-F238E27FC236}">
                <a16:creationId xmlns:a16="http://schemas.microsoft.com/office/drawing/2014/main" id="{464CC965-349F-F0C7-91BC-AF64D08D4E5E}"/>
              </a:ext>
            </a:extLst>
          </p:cNvPr>
          <p:cNvPicPr>
            <a:picLocks noChangeAspect="1"/>
          </p:cNvPicPr>
          <p:nvPr/>
        </p:nvPicPr>
        <p:blipFill>
          <a:blip r:embed="rId3"/>
          <a:stretch>
            <a:fillRect/>
          </a:stretch>
        </p:blipFill>
        <p:spPr>
          <a:xfrm rot="21315207">
            <a:off x="4462409" y="276784"/>
            <a:ext cx="2863102" cy="2863102"/>
          </a:xfrm>
          <a:prstGeom prst="rect">
            <a:avLst/>
          </a:prstGeom>
        </p:spPr>
      </p:pic>
      <p:pic>
        <p:nvPicPr>
          <p:cNvPr id="5132" name="Picture 12">
            <a:extLst>
              <a:ext uri="{FF2B5EF4-FFF2-40B4-BE49-F238E27FC236}">
                <a16:creationId xmlns:a16="http://schemas.microsoft.com/office/drawing/2014/main" id="{5E01F057-4EBE-E235-4C07-E89EF2A6DA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75289">
            <a:off x="7997414" y="1787654"/>
            <a:ext cx="3409884" cy="568314"/>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Silvergate Bank shutting down amid ongoing fallout from FTX collapse -  SiliconANGLE">
            <a:extLst>
              <a:ext uri="{FF2B5EF4-FFF2-40B4-BE49-F238E27FC236}">
                <a16:creationId xmlns:a16="http://schemas.microsoft.com/office/drawing/2014/main" id="{9DAADA21-1136-45E6-628A-4E99B1CDF3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8420" y="4215850"/>
            <a:ext cx="4126654" cy="2156177"/>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a:extLst>
              <a:ext uri="{FF2B5EF4-FFF2-40B4-BE49-F238E27FC236}">
                <a16:creationId xmlns:a16="http://schemas.microsoft.com/office/drawing/2014/main" id="{7CAAEE5D-57F8-B20A-CEAD-79FAEC5683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08406">
            <a:off x="4972966" y="3009017"/>
            <a:ext cx="4110597" cy="12717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4CD2D6E-88C7-27A5-ECA7-1347455318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60845" y="4495343"/>
            <a:ext cx="2685586" cy="190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60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380DE-92EC-D200-1E79-EC97113B56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565759-7F50-DCF9-6278-80D3BA6A962F}"/>
              </a:ext>
            </a:extLst>
          </p:cNvPr>
          <p:cNvSpPr>
            <a:spLocks noGrp="1"/>
          </p:cNvSpPr>
          <p:nvPr>
            <p:ph type="title"/>
          </p:nvPr>
        </p:nvSpPr>
        <p:spPr>
          <a:xfrm>
            <a:off x="517868" y="573259"/>
            <a:ext cx="5930433" cy="946785"/>
          </a:xfrm>
        </p:spPr>
        <p:txBody>
          <a:bodyPr vert="horz" lIns="91440" tIns="45720" rIns="91440" bIns="45720" rtlCol="0" anchor="ctr">
            <a:normAutofit/>
          </a:bodyPr>
          <a:lstStyle/>
          <a:p>
            <a:r>
              <a:rPr lang="en-US" sz="4800" dirty="0"/>
              <a:t>Fact Patterns</a:t>
            </a:r>
          </a:p>
        </p:txBody>
      </p:sp>
      <p:sp>
        <p:nvSpPr>
          <p:cNvPr id="3" name="Title 1">
            <a:extLst>
              <a:ext uri="{FF2B5EF4-FFF2-40B4-BE49-F238E27FC236}">
                <a16:creationId xmlns:a16="http://schemas.microsoft.com/office/drawing/2014/main" id="{2DD9DFD5-F177-4E54-43CF-DC99AF305720}"/>
              </a:ext>
            </a:extLst>
          </p:cNvPr>
          <p:cNvSpPr txBox="1">
            <a:spLocks/>
          </p:cNvSpPr>
          <p:nvPr/>
        </p:nvSpPr>
        <p:spPr>
          <a:xfrm>
            <a:off x="517868" y="1070043"/>
            <a:ext cx="10158049" cy="946785"/>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r>
              <a:rPr lang="en-US" sz="2800" b="0" dirty="0"/>
              <a:t>Featuring commentary from our panel of experts:</a:t>
            </a:r>
          </a:p>
        </p:txBody>
      </p:sp>
      <p:pic>
        <p:nvPicPr>
          <p:cNvPr id="7" name="Picture 6">
            <a:extLst>
              <a:ext uri="{FF2B5EF4-FFF2-40B4-BE49-F238E27FC236}">
                <a16:creationId xmlns:a16="http://schemas.microsoft.com/office/drawing/2014/main" id="{608FD68E-0C56-7E3D-04B9-F0AB49053F1D}"/>
              </a:ext>
            </a:extLst>
          </p:cNvPr>
          <p:cNvPicPr>
            <a:picLocks noChangeAspect="1"/>
          </p:cNvPicPr>
          <p:nvPr/>
        </p:nvPicPr>
        <p:blipFill>
          <a:blip r:embed="rId2">
            <a:extLst>
              <a:ext uri="{28A0092B-C50C-407E-A947-70E740481C1C}">
                <a14:useLocalDpi xmlns:a14="http://schemas.microsoft.com/office/drawing/2010/main" val="0"/>
              </a:ext>
            </a:extLst>
          </a:blip>
          <a:srcRect l="40758" r="1069"/>
          <a:stretch>
            <a:fillRect/>
          </a:stretch>
        </p:blipFill>
        <p:spPr>
          <a:xfrm>
            <a:off x="600921" y="2042289"/>
            <a:ext cx="2153624" cy="2060370"/>
          </a:xfrm>
          <a:prstGeom prst="rect">
            <a:avLst/>
          </a:prstGeom>
          <a:ln>
            <a:solidFill>
              <a:schemeClr val="tx1"/>
            </a:solidFill>
          </a:ln>
        </p:spPr>
      </p:pic>
      <p:sp>
        <p:nvSpPr>
          <p:cNvPr id="8" name="Title 1">
            <a:extLst>
              <a:ext uri="{FF2B5EF4-FFF2-40B4-BE49-F238E27FC236}">
                <a16:creationId xmlns:a16="http://schemas.microsoft.com/office/drawing/2014/main" id="{36D83F47-A154-628E-5743-AF5018C2ECEE}"/>
              </a:ext>
            </a:extLst>
          </p:cNvPr>
          <p:cNvSpPr txBox="1">
            <a:spLocks/>
          </p:cNvSpPr>
          <p:nvPr/>
        </p:nvSpPr>
        <p:spPr>
          <a:xfrm>
            <a:off x="0" y="4163737"/>
            <a:ext cx="3331717" cy="94678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gn="ctr"/>
            <a:r>
              <a:rPr lang="en-US" sz="3200" b="0" dirty="0"/>
              <a:t>Robert C. Maddox</a:t>
            </a:r>
          </a:p>
          <a:p>
            <a:pPr algn="ctr"/>
            <a:r>
              <a:rPr lang="en-US" sz="3200" b="0" i="1" dirty="0"/>
              <a:t>Richards Layton &amp; Finger</a:t>
            </a:r>
          </a:p>
        </p:txBody>
      </p:sp>
      <p:pic>
        <p:nvPicPr>
          <p:cNvPr id="10" name="Picture 9">
            <a:extLst>
              <a:ext uri="{FF2B5EF4-FFF2-40B4-BE49-F238E27FC236}">
                <a16:creationId xmlns:a16="http://schemas.microsoft.com/office/drawing/2014/main" id="{CBC69C5D-E479-43B2-EF5D-23901A7BF9BE}"/>
              </a:ext>
            </a:extLst>
          </p:cNvPr>
          <p:cNvPicPr>
            <a:picLocks noChangeAspect="1"/>
          </p:cNvPicPr>
          <p:nvPr/>
        </p:nvPicPr>
        <p:blipFill>
          <a:blip r:embed="rId3"/>
          <a:srcRect l="20746" r="19253"/>
          <a:stretch>
            <a:fillRect/>
          </a:stretch>
        </p:blipFill>
        <p:spPr>
          <a:xfrm>
            <a:off x="3562365" y="3268407"/>
            <a:ext cx="2153624" cy="2057400"/>
          </a:xfrm>
          <a:prstGeom prst="rect">
            <a:avLst/>
          </a:prstGeom>
          <a:ln>
            <a:solidFill>
              <a:schemeClr val="tx1"/>
            </a:solidFill>
          </a:ln>
        </p:spPr>
      </p:pic>
      <p:sp>
        <p:nvSpPr>
          <p:cNvPr id="11" name="Title 1">
            <a:extLst>
              <a:ext uri="{FF2B5EF4-FFF2-40B4-BE49-F238E27FC236}">
                <a16:creationId xmlns:a16="http://schemas.microsoft.com/office/drawing/2014/main" id="{03FCBDD4-D5E7-E0FA-E266-01BB0A4E6B05}"/>
              </a:ext>
            </a:extLst>
          </p:cNvPr>
          <p:cNvSpPr txBox="1">
            <a:spLocks/>
          </p:cNvSpPr>
          <p:nvPr/>
        </p:nvSpPr>
        <p:spPr>
          <a:xfrm>
            <a:off x="2687930" y="5458140"/>
            <a:ext cx="3902494" cy="94678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gn="ctr"/>
            <a:r>
              <a:rPr lang="en-US" sz="3200" b="0" dirty="0"/>
              <a:t>Steven W. Golden</a:t>
            </a:r>
          </a:p>
          <a:p>
            <a:pPr algn="ctr"/>
            <a:r>
              <a:rPr lang="en-US" sz="3200" b="0" i="1" dirty="0"/>
              <a:t>Pachulski Stang Ziehl &amp; Jones</a:t>
            </a:r>
          </a:p>
        </p:txBody>
      </p:sp>
      <p:sp>
        <p:nvSpPr>
          <p:cNvPr id="12" name="Title 1">
            <a:extLst>
              <a:ext uri="{FF2B5EF4-FFF2-40B4-BE49-F238E27FC236}">
                <a16:creationId xmlns:a16="http://schemas.microsoft.com/office/drawing/2014/main" id="{8305D2B6-8A54-37A4-9963-770B0C955148}"/>
              </a:ext>
            </a:extLst>
          </p:cNvPr>
          <p:cNvSpPr txBox="1">
            <a:spLocks/>
          </p:cNvSpPr>
          <p:nvPr/>
        </p:nvSpPr>
        <p:spPr>
          <a:xfrm>
            <a:off x="5502237" y="4192437"/>
            <a:ext cx="3902494" cy="946785"/>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gn="ctr"/>
            <a:r>
              <a:rPr lang="en-US" sz="2200" b="0" dirty="0"/>
              <a:t>Colin R. Robinson</a:t>
            </a:r>
          </a:p>
          <a:p>
            <a:pPr algn="ctr"/>
            <a:r>
              <a:rPr lang="en-US" sz="2200" b="0" i="1" dirty="0"/>
              <a:t>Landis Rath &amp; Cobb</a:t>
            </a:r>
          </a:p>
        </p:txBody>
      </p:sp>
      <p:pic>
        <p:nvPicPr>
          <p:cNvPr id="2056" name="Picture 8" descr="Henry Jaffe, Pashman Stein Walder Hayden P.C. Photo">
            <a:extLst>
              <a:ext uri="{FF2B5EF4-FFF2-40B4-BE49-F238E27FC236}">
                <a16:creationId xmlns:a16="http://schemas.microsoft.com/office/drawing/2014/main" id="{F1FF4A07-D49E-5787-F63A-2447600848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494" r="10300"/>
          <a:stretch>
            <a:fillRect/>
          </a:stretch>
        </p:blipFill>
        <p:spPr bwMode="auto">
          <a:xfrm>
            <a:off x="9159925" y="3244657"/>
            <a:ext cx="2052056" cy="2057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C13DEA37-A55B-F2D8-4291-53B1307FED4E}"/>
              </a:ext>
            </a:extLst>
          </p:cNvPr>
          <p:cNvSpPr txBox="1">
            <a:spLocks/>
          </p:cNvSpPr>
          <p:nvPr/>
        </p:nvSpPr>
        <p:spPr>
          <a:xfrm>
            <a:off x="8039596" y="5405479"/>
            <a:ext cx="4255065" cy="946785"/>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gn="ctr"/>
            <a:r>
              <a:rPr lang="en-US" sz="2200" b="0" dirty="0"/>
              <a:t>Henry J. Jaffe</a:t>
            </a:r>
          </a:p>
          <a:p>
            <a:pPr algn="ctr"/>
            <a:r>
              <a:rPr lang="en-US" sz="2200" b="0" i="1" dirty="0" err="1"/>
              <a:t>Pashman</a:t>
            </a:r>
            <a:r>
              <a:rPr lang="en-US" sz="2200" b="0" i="1" dirty="0"/>
              <a:t> Stein Walder Hayden</a:t>
            </a:r>
          </a:p>
        </p:txBody>
      </p:sp>
      <p:pic>
        <p:nvPicPr>
          <p:cNvPr id="4" name="Picture 3">
            <a:extLst>
              <a:ext uri="{FF2B5EF4-FFF2-40B4-BE49-F238E27FC236}">
                <a16:creationId xmlns:a16="http://schemas.microsoft.com/office/drawing/2014/main" id="{1E722E91-BA88-B281-EE37-D0EB0ADB2E68}"/>
              </a:ext>
            </a:extLst>
          </p:cNvPr>
          <p:cNvPicPr>
            <a:picLocks noChangeAspect="1"/>
          </p:cNvPicPr>
          <p:nvPr/>
        </p:nvPicPr>
        <p:blipFill rotWithShape="1">
          <a:blip r:embed="rId5"/>
          <a:srcRect l="81144" t="27328" r="12963" b="48100"/>
          <a:stretch>
            <a:fillRect/>
          </a:stretch>
        </p:blipFill>
        <p:spPr bwMode="auto">
          <a:xfrm>
            <a:off x="6547126" y="2022562"/>
            <a:ext cx="1781661" cy="2189611"/>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7688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7C821F-564D-98EA-3218-8C3B3E5FF942}"/>
            </a:ext>
          </a:extLst>
        </p:cNvPr>
        <p:cNvGrpSpPr/>
        <p:nvPr/>
      </p:nvGrpSpPr>
      <p:grpSpPr>
        <a:xfrm>
          <a:off x="0" y="0"/>
          <a:ext cx="0" cy="0"/>
          <a:chOff x="0" y="0"/>
          <a:chExt cx="0" cy="0"/>
        </a:xfrm>
      </p:grpSpPr>
      <p:sp>
        <p:nvSpPr>
          <p:cNvPr id="2055" name="Freeform: Shape 2054">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7" name="Freeform: Shape 205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Rectangle 2058">
            <a:extLst>
              <a:ext uri="{FF2B5EF4-FFF2-40B4-BE49-F238E27FC236}">
                <a16:creationId xmlns:a16="http://schemas.microsoft.com/office/drawing/2014/main" id="{5820888B-4EA5-E0E8-6D52-7733E1E77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B1EC08-3522-9220-D145-DD1DA22128FC}"/>
              </a:ext>
            </a:extLst>
          </p:cNvPr>
          <p:cNvSpPr>
            <a:spLocks noGrp="1"/>
          </p:cNvSpPr>
          <p:nvPr>
            <p:ph type="title"/>
          </p:nvPr>
        </p:nvSpPr>
        <p:spPr>
          <a:xfrm>
            <a:off x="521208" y="978408"/>
            <a:ext cx="3397649" cy="3303764"/>
          </a:xfrm>
        </p:spPr>
        <p:txBody>
          <a:bodyPr vert="horz" lIns="91440" tIns="45720" rIns="91440" bIns="45720" rtlCol="0" anchor="t">
            <a:normAutofit/>
          </a:bodyPr>
          <a:lstStyle/>
          <a:p>
            <a:r>
              <a:rPr lang="en-US" sz="4800"/>
              <a:t>Privilege Issues</a:t>
            </a:r>
          </a:p>
        </p:txBody>
      </p:sp>
      <p:sp>
        <p:nvSpPr>
          <p:cNvPr id="2061" name="Freeform: Shape 2060">
            <a:extLst>
              <a:ext uri="{FF2B5EF4-FFF2-40B4-BE49-F238E27FC236}">
                <a16:creationId xmlns:a16="http://schemas.microsoft.com/office/drawing/2014/main" id="{06B5A8BF-0680-F9A7-27B1-3971EC934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How to Protect Attorney-Client Privilege | Relativity Blog">
            <a:extLst>
              <a:ext uri="{FF2B5EF4-FFF2-40B4-BE49-F238E27FC236}">
                <a16:creationId xmlns:a16="http://schemas.microsoft.com/office/drawing/2014/main" id="{27265538-9366-81E4-4E13-E17F383716F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19154" y="965741"/>
            <a:ext cx="7551931" cy="503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405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2E88F-5093-7103-1482-1A5BB9873F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3ED6E2-5D6C-B1DA-A077-77C90BCF4BCD}"/>
              </a:ext>
            </a:extLst>
          </p:cNvPr>
          <p:cNvSpPr>
            <a:spLocks noGrp="1"/>
          </p:cNvSpPr>
          <p:nvPr>
            <p:ph type="title"/>
          </p:nvPr>
        </p:nvSpPr>
        <p:spPr>
          <a:xfrm>
            <a:off x="521208" y="649224"/>
            <a:ext cx="11155680" cy="1463040"/>
          </a:xfrm>
        </p:spPr>
        <p:txBody>
          <a:bodyPr/>
          <a:lstStyle/>
          <a:p>
            <a:r>
              <a:rPr lang="en-US" dirty="0"/>
              <a:t>Privilege – Fact Pattern</a:t>
            </a:r>
          </a:p>
        </p:txBody>
      </p:sp>
      <p:sp>
        <p:nvSpPr>
          <p:cNvPr id="3" name="Content Placeholder 2">
            <a:extLst>
              <a:ext uri="{FF2B5EF4-FFF2-40B4-BE49-F238E27FC236}">
                <a16:creationId xmlns:a16="http://schemas.microsoft.com/office/drawing/2014/main" id="{B2F2AED7-79D5-1600-90AD-14891B31A5A8}"/>
              </a:ext>
            </a:extLst>
          </p:cNvPr>
          <p:cNvSpPr>
            <a:spLocks noGrp="1"/>
          </p:cNvSpPr>
          <p:nvPr>
            <p:ph sz="half" idx="1"/>
          </p:nvPr>
        </p:nvSpPr>
        <p:spPr>
          <a:xfrm>
            <a:off x="515112" y="1299368"/>
            <a:ext cx="11155680" cy="5120640"/>
          </a:xfrm>
        </p:spPr>
        <p:txBody>
          <a:bodyPr>
            <a:noAutofit/>
          </a:bodyPr>
          <a:lstStyle/>
          <a:p>
            <a:r>
              <a:rPr lang="en-US" sz="1400" b="1" dirty="0"/>
              <a:t>The Board Meeting:</a:t>
            </a:r>
            <a:r>
              <a:rPr lang="en-US" sz="1400" dirty="0"/>
              <a:t> Prior to the bankruptcy filing, during a board meeting in the Wonka Company inventing room, which General Counsel appeared and spoke at, the directors discussed the potential need for filing bankruptcy and raised concerns about actions of the former CEO, Charlie, that might be alleged to have been fraud. The golden ticket to success had turned into a not-so-sweet situation.</a:t>
            </a:r>
          </a:p>
          <a:p>
            <a:r>
              <a:rPr lang="en-US" sz="1400" b="1" dirty="0"/>
              <a:t>The Memo:</a:t>
            </a:r>
            <a:r>
              <a:rPr lang="en-US" sz="1400" dirty="0"/>
              <a:t> A memo was also prepared prepetition by Wonka Company’s outside counsel about the potential fraud claims that may arise in the bankruptcy. This memo included the attorney's research and provided strategies for the Debtor to address these issues in anticipation of bankruptcy — a recipe more secret than the Everlasting Gobstopper formula.</a:t>
            </a:r>
          </a:p>
          <a:p>
            <a:r>
              <a:rPr lang="en-US" sz="1400" b="1" dirty="0"/>
              <a:t>The Investigation:</a:t>
            </a:r>
            <a:r>
              <a:rPr lang="en-US" sz="1400" dirty="0"/>
              <a:t> The Committee was appointed in the bankruptcy cases and is now investigating potential claims against Charlie for fraud. They're determined to find out what really happened inside the factory.</a:t>
            </a:r>
          </a:p>
          <a:p>
            <a:r>
              <a:rPr lang="en-US" sz="1400" b="1" dirty="0"/>
              <a:t>Complicating Factors:</a:t>
            </a:r>
            <a:endParaRPr lang="en-US" sz="1400" dirty="0"/>
          </a:p>
          <a:p>
            <a:pPr lvl="1"/>
            <a:r>
              <a:rPr lang="en-US" sz="1400" dirty="0"/>
              <a:t>Wonka Company has indemnification obligations to Charlie under the company's bylaws.</a:t>
            </a:r>
          </a:p>
          <a:p>
            <a:pPr lvl="1"/>
            <a:r>
              <a:rPr lang="en-US" sz="1400" dirty="0"/>
              <a:t>There are concerns about the administrative solvency of the estates, limiting the Committee's budget and time for its investigation.</a:t>
            </a:r>
          </a:p>
          <a:p>
            <a:pPr marL="228600" lvl="1">
              <a:spcBef>
                <a:spcPts val="1000"/>
              </a:spcBef>
            </a:pPr>
            <a:r>
              <a:rPr lang="en-US" sz="1400" b="1" dirty="0"/>
              <a:t>Privilege Issues:</a:t>
            </a:r>
          </a:p>
          <a:p>
            <a:pPr lvl="1"/>
            <a:r>
              <a:rPr lang="en-US" sz="1400" dirty="0"/>
              <a:t>During a meet and confer, Committee’s counsel is discussing the scope of discovery with Wonka Company’s  counsel and Charlie. The Committee has asked for all board meeting minutes. The Debtor is willing to provide all of the meeting minutes. Counsel for Charlie is alleging that the minutes where General Counsel was present should not be produced because of attorney-client privilege.</a:t>
            </a:r>
          </a:p>
          <a:p>
            <a:pPr lvl="1"/>
            <a:r>
              <a:rPr lang="en-US" sz="1400" dirty="0"/>
              <a:t>During the meet and confer, the Debtor also raises an issue: the outside counsel memo was inadvertently produced to the Committee one month ago — it slipped down the chocolate chute, so to speak. The Debtor is now requesting that the memo be returned, arguing it is protected work product. The Committee contends that the work product protection has been waived due to the production and the delay in seeking its return.</a:t>
            </a:r>
          </a:p>
        </p:txBody>
      </p:sp>
    </p:spTree>
    <p:extLst>
      <p:ext uri="{BB962C8B-B14F-4D97-AF65-F5344CB8AC3E}">
        <p14:creationId xmlns:p14="http://schemas.microsoft.com/office/powerpoint/2010/main" val="4062409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3F596B-13F4-8DD0-4A15-8B4EDDDFC35D}"/>
            </a:ext>
          </a:extLst>
        </p:cNvPr>
        <p:cNvGrpSpPr/>
        <p:nvPr/>
      </p:nvGrpSpPr>
      <p:grpSpPr>
        <a:xfrm>
          <a:off x="0" y="0"/>
          <a:ext cx="0" cy="0"/>
          <a:chOff x="0" y="0"/>
          <a:chExt cx="0" cy="0"/>
        </a:xfrm>
      </p:grpSpPr>
      <p:sp>
        <p:nvSpPr>
          <p:cNvPr id="3079" name="Freeform: Shape 307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1" name="Freeform: Shape 3080">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3" name="Rectangle 3082">
            <a:extLst>
              <a:ext uri="{FF2B5EF4-FFF2-40B4-BE49-F238E27FC236}">
                <a16:creationId xmlns:a16="http://schemas.microsoft.com/office/drawing/2014/main" id="{5820888B-4EA5-E0E8-6D52-7733E1E77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A93451-D689-6B7B-4408-58B73C09CE2A}"/>
              </a:ext>
            </a:extLst>
          </p:cNvPr>
          <p:cNvSpPr>
            <a:spLocks noGrp="1"/>
          </p:cNvSpPr>
          <p:nvPr>
            <p:ph type="title"/>
          </p:nvPr>
        </p:nvSpPr>
        <p:spPr>
          <a:xfrm>
            <a:off x="521208" y="978408"/>
            <a:ext cx="3397649" cy="3303764"/>
          </a:xfrm>
        </p:spPr>
        <p:txBody>
          <a:bodyPr vert="horz" lIns="91440" tIns="45720" rIns="91440" bIns="45720" rtlCol="0" anchor="t">
            <a:normAutofit/>
          </a:bodyPr>
          <a:lstStyle/>
          <a:p>
            <a:r>
              <a:rPr lang="en-US" sz="4800" dirty="0"/>
              <a:t>Conflicts Issues</a:t>
            </a:r>
          </a:p>
        </p:txBody>
      </p:sp>
      <p:sp>
        <p:nvSpPr>
          <p:cNvPr id="3085" name="Freeform: Shape 3084">
            <a:extLst>
              <a:ext uri="{FF2B5EF4-FFF2-40B4-BE49-F238E27FC236}">
                <a16:creationId xmlns:a16="http://schemas.microsoft.com/office/drawing/2014/main" id="{06B5A8BF-0680-F9A7-27B1-3971EC934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Health Insurance">
            <a:extLst>
              <a:ext uri="{FF2B5EF4-FFF2-40B4-BE49-F238E27FC236}">
                <a16:creationId xmlns:a16="http://schemas.microsoft.com/office/drawing/2014/main" id="{08875900-9A89-2DE0-CABD-2B902AAEB0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19154" y="965741"/>
            <a:ext cx="7551931" cy="470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421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EB758-D15D-61DC-5154-E607282581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E44A5B-EA0E-186D-FD8E-B74A62F45B64}"/>
              </a:ext>
            </a:extLst>
          </p:cNvPr>
          <p:cNvSpPr>
            <a:spLocks noGrp="1"/>
          </p:cNvSpPr>
          <p:nvPr>
            <p:ph type="title"/>
          </p:nvPr>
        </p:nvSpPr>
        <p:spPr>
          <a:xfrm>
            <a:off x="521208" y="667512"/>
            <a:ext cx="11155680" cy="1463040"/>
          </a:xfrm>
        </p:spPr>
        <p:txBody>
          <a:bodyPr/>
          <a:lstStyle/>
          <a:p>
            <a:r>
              <a:rPr lang="en-US" dirty="0"/>
              <a:t>Conflicts – Fact Pattern</a:t>
            </a:r>
          </a:p>
        </p:txBody>
      </p:sp>
      <p:sp>
        <p:nvSpPr>
          <p:cNvPr id="3" name="Content Placeholder 2">
            <a:extLst>
              <a:ext uri="{FF2B5EF4-FFF2-40B4-BE49-F238E27FC236}">
                <a16:creationId xmlns:a16="http://schemas.microsoft.com/office/drawing/2014/main" id="{AF3A9B33-4B59-5876-5FAC-9BE07A0F3216}"/>
              </a:ext>
            </a:extLst>
          </p:cNvPr>
          <p:cNvSpPr>
            <a:spLocks noGrp="1"/>
          </p:cNvSpPr>
          <p:nvPr>
            <p:ph sz="half" idx="1"/>
          </p:nvPr>
        </p:nvSpPr>
        <p:spPr>
          <a:xfrm>
            <a:off x="515112" y="1316736"/>
            <a:ext cx="10951464" cy="4736592"/>
          </a:xfrm>
        </p:spPr>
        <p:txBody>
          <a:bodyPr>
            <a:noAutofit/>
          </a:bodyPr>
          <a:lstStyle/>
          <a:p>
            <a:pPr marL="0" indent="0" algn="just">
              <a:buNone/>
            </a:pPr>
            <a:r>
              <a:rPr lang="en-US" sz="2000" dirty="0" err="1"/>
              <a:t>Doofenshmirtz</a:t>
            </a:r>
            <a:r>
              <a:rPr lang="en-US" sz="2000" dirty="0"/>
              <a:t> Evil, Inc. (the “</a:t>
            </a:r>
            <a:r>
              <a:rPr lang="en-US" sz="2000" u="sng" dirty="0"/>
              <a:t>Company</a:t>
            </a:r>
            <a:r>
              <a:rPr lang="en-US" sz="2000" dirty="0"/>
              <a:t>”) and its affiliates (the “</a:t>
            </a:r>
            <a:r>
              <a:rPr lang="en-US" sz="2000" u="sng" dirty="0"/>
              <a:t>Debtors</a:t>
            </a:r>
            <a:r>
              <a:rPr lang="en-US" sz="2000" dirty="0"/>
              <a:t>”) retained Flynn &amp; Fletcher LLP as bankruptcy counsel (“</a:t>
            </a:r>
            <a:r>
              <a:rPr lang="en-US" sz="2000" u="sng" dirty="0"/>
              <a:t>F&amp;F</a:t>
            </a:r>
            <a:r>
              <a:rPr lang="en-US" sz="2000" dirty="0"/>
              <a:t>”).  F&amp;F previously represented the Company’s directors and officers in state court litigation unrelated to this bankruptcy case.  </a:t>
            </a:r>
          </a:p>
          <a:p>
            <a:pPr marL="0" indent="0" algn="just">
              <a:buNone/>
            </a:pPr>
            <a:r>
              <a:rPr lang="en-US" sz="2000" dirty="0"/>
              <a:t>A month before the Debtors filed for bankruptcy, the Company’s board of directors created a special committee to investigate potential claims and causes of action the Company may hold against its former directors, officers, and managers (the “</a:t>
            </a:r>
            <a:r>
              <a:rPr lang="en-US" sz="2000" u="sng" dirty="0"/>
              <a:t>Special Committee</a:t>
            </a:r>
            <a:r>
              <a:rPr lang="en-US" sz="2000" dirty="0"/>
              <a:t>”) and gave the Special Committee exclusive authority over the investigation and complete control over whether and how to resolve any potential estate claims. The Special Committee consists of a single independent director, Bad Bunny (“</a:t>
            </a:r>
            <a:r>
              <a:rPr lang="en-US" sz="2000" u="sng" dirty="0"/>
              <a:t>Bunny</a:t>
            </a:r>
            <a:r>
              <a:rPr lang="en-US" sz="2000" dirty="0"/>
              <a:t>”). The Special Committee was also advised by F&amp;F.  Shortly after the Company files for chapter 11 bankruptcy, Bunny issues his investigation report, concluding that pursuing claims against the Company’s insiders would not benefit the estate.  </a:t>
            </a:r>
          </a:p>
          <a:p>
            <a:pPr marL="0" indent="0" algn="just">
              <a:buNone/>
            </a:pPr>
            <a:r>
              <a:rPr lang="en-US" sz="2000" dirty="0"/>
              <a:t>The official committee of unsecured creditors appointed in the chapter 11 case (the “</a:t>
            </a:r>
            <a:r>
              <a:rPr lang="en-US" sz="2000" u="sng" dirty="0"/>
              <a:t>UCC</a:t>
            </a:r>
            <a:r>
              <a:rPr lang="en-US" sz="2000" dirty="0"/>
              <a:t>”) argues there is a conflict of interest and that Bunny should be represented by independent bankruptcy counsel.</a:t>
            </a:r>
          </a:p>
        </p:txBody>
      </p:sp>
    </p:spTree>
    <p:extLst>
      <p:ext uri="{BB962C8B-B14F-4D97-AF65-F5344CB8AC3E}">
        <p14:creationId xmlns:p14="http://schemas.microsoft.com/office/powerpoint/2010/main" val="2118201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DDD8-BFE5-E758-E774-BF1990085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CE68D6-0F4E-AD65-8BB2-4711E80DD1C1}"/>
              </a:ext>
            </a:extLst>
          </p:cNvPr>
          <p:cNvSpPr>
            <a:spLocks noGrp="1"/>
          </p:cNvSpPr>
          <p:nvPr>
            <p:ph type="title"/>
          </p:nvPr>
        </p:nvSpPr>
        <p:spPr>
          <a:xfrm>
            <a:off x="521209" y="971397"/>
            <a:ext cx="3462236" cy="2947460"/>
          </a:xfrm>
        </p:spPr>
        <p:txBody>
          <a:bodyPr vert="horz" lIns="91440" tIns="45720" rIns="91440" bIns="45720" rtlCol="0" anchor="t">
            <a:normAutofit fontScale="90000"/>
          </a:bodyPr>
          <a:lstStyle/>
          <a:p>
            <a:r>
              <a:rPr lang="en-US" sz="4800" dirty="0"/>
              <a:t>Timing, Strategy, and Discovery Issues</a:t>
            </a:r>
          </a:p>
        </p:txBody>
      </p:sp>
      <p:pic>
        <p:nvPicPr>
          <p:cNvPr id="4100" name="Picture 4" descr="Remember 2004?">
            <a:extLst>
              <a:ext uri="{FF2B5EF4-FFF2-40B4-BE49-F238E27FC236}">
                <a16:creationId xmlns:a16="http://schemas.microsoft.com/office/drawing/2014/main" id="{E3468369-3FCE-86F5-5DE4-45A0004B5D0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71704" y="2031978"/>
            <a:ext cx="7293594" cy="4102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198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E001A-5278-DC2E-67F2-A02407CB30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A0329A-3E37-06A8-0015-40D3A2ECF0C8}"/>
              </a:ext>
            </a:extLst>
          </p:cNvPr>
          <p:cNvSpPr>
            <a:spLocks noGrp="1"/>
          </p:cNvSpPr>
          <p:nvPr>
            <p:ph type="title"/>
          </p:nvPr>
        </p:nvSpPr>
        <p:spPr>
          <a:xfrm>
            <a:off x="521208" y="667512"/>
            <a:ext cx="11100816" cy="1463040"/>
          </a:xfrm>
        </p:spPr>
        <p:txBody>
          <a:bodyPr>
            <a:normAutofit/>
          </a:bodyPr>
          <a:lstStyle/>
          <a:p>
            <a:r>
              <a:rPr lang="en-US" sz="4000" dirty="0"/>
              <a:t>Timing, Strategy, and Discovery – Fact Pattern</a:t>
            </a:r>
          </a:p>
        </p:txBody>
      </p:sp>
      <p:sp>
        <p:nvSpPr>
          <p:cNvPr id="5" name="Content Placeholder 4">
            <a:extLst>
              <a:ext uri="{FF2B5EF4-FFF2-40B4-BE49-F238E27FC236}">
                <a16:creationId xmlns:a16="http://schemas.microsoft.com/office/drawing/2014/main" id="{B325291C-FB2B-EEE5-B170-81BF618C686D}"/>
              </a:ext>
            </a:extLst>
          </p:cNvPr>
          <p:cNvSpPr>
            <a:spLocks noGrp="1"/>
          </p:cNvSpPr>
          <p:nvPr>
            <p:ph sz="half" idx="1"/>
          </p:nvPr>
        </p:nvSpPr>
        <p:spPr>
          <a:xfrm>
            <a:off x="521208" y="1325880"/>
            <a:ext cx="11100816" cy="5367528"/>
          </a:xfrm>
        </p:spPr>
        <p:txBody>
          <a:bodyPr>
            <a:noAutofit/>
          </a:bodyPr>
          <a:lstStyle/>
          <a:p>
            <a:pPr marL="0" indent="0" algn="just">
              <a:lnSpc>
                <a:spcPct val="120000"/>
              </a:lnSpc>
              <a:buNone/>
            </a:pPr>
            <a:r>
              <a:rPr lang="en-US" sz="1900" dirty="0"/>
              <a:t>MatterScatter Inc. is a privately-held Delaware corporation founded in 2020 to develop and market proprietary teleportation technology. In November 2025, the company suffered a sudden liquidity crisis after paying multi-million-dollar personal injury claims arising from malfunctioning devices that scattered riders along the New Jersey Turnpike and in nearby Wawa locations. Facing a growing number of lawsuits and related commercial demands, the company hastily filed a chapter 11 petition.</a:t>
            </a:r>
          </a:p>
          <a:p>
            <a:pPr marL="0" indent="0" algn="just">
              <a:lnSpc>
                <a:spcPct val="120000"/>
              </a:lnSpc>
              <a:buNone/>
            </a:pPr>
            <a:r>
              <a:rPr lang="en-US" sz="1900" dirty="0"/>
              <a:t>First day pleadings reveal three pending personal injury actions and a leveraged buyout completed months before the Petition Date that encumbered substantially all of the company’s assets. Certain unsecured creditors have questioned whether the transaction favored prepetition equity holders and whether known safety concerns were adequately addressed. The filings also note that multiple regulatory investigations and safety audits were initiated prepetition, the scope and status of which remain unclear.</a:t>
            </a:r>
          </a:p>
          <a:p>
            <a:pPr marL="0" indent="0" algn="just">
              <a:lnSpc>
                <a:spcPct val="120000"/>
              </a:lnSpc>
              <a:buNone/>
            </a:pPr>
            <a:r>
              <a:rPr lang="en-US" sz="1900" dirty="0"/>
              <a:t>Several weeks after the Petition Date, the U.S. Trustee appointed a six-member committee of unsecured creditors consisting of trade creditors and personal injury claimants. The Committee promptly scheduled interviews with prospective counsel to discuss case strategy, including whether and how to conduct an investigation into the Debtor’s prepetition conduct and potential causes of action.</a:t>
            </a:r>
          </a:p>
          <a:p>
            <a:pPr marL="0" indent="0">
              <a:buNone/>
            </a:pPr>
            <a:endParaRPr lang="en-US" dirty="0"/>
          </a:p>
        </p:txBody>
      </p:sp>
    </p:spTree>
    <p:extLst>
      <p:ext uri="{BB962C8B-B14F-4D97-AF65-F5344CB8AC3E}">
        <p14:creationId xmlns:p14="http://schemas.microsoft.com/office/powerpoint/2010/main" val="1110644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1BDCCC-E676-2A7E-BE11-2B8C23DB2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C2E54F-EC1E-B5CB-E3D9-F473901E1A68}"/>
              </a:ext>
            </a:extLst>
          </p:cNvPr>
          <p:cNvSpPr>
            <a:spLocks noGrp="1"/>
          </p:cNvSpPr>
          <p:nvPr>
            <p:ph type="title"/>
          </p:nvPr>
        </p:nvSpPr>
        <p:spPr>
          <a:xfrm>
            <a:off x="521208" y="978408"/>
            <a:ext cx="11155680" cy="1115568"/>
          </a:xfrm>
        </p:spPr>
        <p:txBody>
          <a:bodyPr>
            <a:normAutofit/>
          </a:bodyPr>
          <a:lstStyle/>
          <a:p>
            <a:r>
              <a:rPr lang="en-US" dirty="0"/>
              <a:t>Overview</a:t>
            </a:r>
          </a:p>
        </p:txBody>
      </p:sp>
      <p:sp>
        <p:nvSpPr>
          <p:cNvPr id="11" name="Freeform: Shape 10">
            <a:extLst>
              <a:ext uri="{FF2B5EF4-FFF2-40B4-BE49-F238E27FC236}">
                <a16:creationId xmlns:a16="http://schemas.microsoft.com/office/drawing/2014/main" id="{781C97B1-8A09-6383-8C65-A3B735778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The Office&quot; Drug Testing (TV Episode ...">
            <a:extLst>
              <a:ext uri="{FF2B5EF4-FFF2-40B4-BE49-F238E27FC236}">
                <a16:creationId xmlns:a16="http://schemas.microsoft.com/office/drawing/2014/main" id="{EB7A91FB-1B65-D0B3-18CB-23901B6288BF}"/>
              </a:ext>
            </a:extLst>
          </p:cNvPr>
          <p:cNvPicPr>
            <a:picLocks noChangeAspect="1"/>
          </p:cNvPicPr>
          <p:nvPr/>
        </p:nvPicPr>
        <p:blipFill>
          <a:blip r:embed="rId2"/>
          <a:srcRect r="22844" b="2"/>
          <a:stretch>
            <a:fillRect/>
          </a:stretch>
        </p:blipFill>
        <p:spPr>
          <a:xfrm>
            <a:off x="517866" y="2299390"/>
            <a:ext cx="5578133" cy="4048568"/>
          </a:xfrm>
          <a:prstGeom prst="rect">
            <a:avLst/>
          </a:prstGeom>
        </p:spPr>
      </p:pic>
      <p:sp>
        <p:nvSpPr>
          <p:cNvPr id="3" name="Content Placeholder 2">
            <a:extLst>
              <a:ext uri="{FF2B5EF4-FFF2-40B4-BE49-F238E27FC236}">
                <a16:creationId xmlns:a16="http://schemas.microsoft.com/office/drawing/2014/main" id="{41890AF0-9E75-25D5-35AA-CA9E4ED0EFB9}"/>
              </a:ext>
            </a:extLst>
          </p:cNvPr>
          <p:cNvSpPr>
            <a:spLocks noGrp="1"/>
          </p:cNvSpPr>
          <p:nvPr>
            <p:ph idx="1"/>
          </p:nvPr>
        </p:nvSpPr>
        <p:spPr>
          <a:xfrm>
            <a:off x="6510528" y="2304288"/>
            <a:ext cx="5157216" cy="4050792"/>
          </a:xfrm>
        </p:spPr>
        <p:txBody>
          <a:bodyPr>
            <a:normAutofit/>
          </a:bodyPr>
          <a:lstStyle/>
          <a:p>
            <a:r>
              <a:rPr lang="en-US" sz="2800" dirty="0"/>
              <a:t>Background</a:t>
            </a:r>
          </a:p>
          <a:p>
            <a:r>
              <a:rPr lang="en-US" sz="2800" dirty="0"/>
              <a:t>Privilege Issues</a:t>
            </a:r>
          </a:p>
          <a:p>
            <a:r>
              <a:rPr lang="en-US" sz="2800" dirty="0"/>
              <a:t>Conflicts Issues</a:t>
            </a:r>
          </a:p>
          <a:p>
            <a:r>
              <a:rPr lang="en-US" sz="2800" dirty="0"/>
              <a:t>Timing, Strategy</a:t>
            </a:r>
            <a:r>
              <a:rPr lang="en-US" sz="2800"/>
              <a:t>, and Discovery </a:t>
            </a:r>
            <a:r>
              <a:rPr lang="en-US" sz="2800" dirty="0"/>
              <a:t>Issues </a:t>
            </a:r>
          </a:p>
          <a:p>
            <a:r>
              <a:rPr lang="en-US" sz="2800" dirty="0"/>
              <a:t>Examiner Issues </a:t>
            </a:r>
          </a:p>
        </p:txBody>
      </p:sp>
    </p:spTree>
    <p:extLst>
      <p:ext uri="{BB962C8B-B14F-4D97-AF65-F5344CB8AC3E}">
        <p14:creationId xmlns:p14="http://schemas.microsoft.com/office/powerpoint/2010/main" val="1965849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1317A-B304-F7EC-E815-6A53143EF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393115-FEFE-73AF-82EC-FDC26FAAE128}"/>
              </a:ext>
            </a:extLst>
          </p:cNvPr>
          <p:cNvSpPr>
            <a:spLocks noGrp="1"/>
          </p:cNvSpPr>
          <p:nvPr>
            <p:ph type="title"/>
          </p:nvPr>
        </p:nvSpPr>
        <p:spPr>
          <a:xfrm>
            <a:off x="517869" y="1000768"/>
            <a:ext cx="3566452" cy="2985582"/>
          </a:xfrm>
        </p:spPr>
        <p:txBody>
          <a:bodyPr vert="horz" lIns="91440" tIns="45720" rIns="91440" bIns="45720" rtlCol="0" anchor="b">
            <a:normAutofit/>
          </a:bodyPr>
          <a:lstStyle/>
          <a:p>
            <a:r>
              <a:rPr lang="en-US" sz="4800" dirty="0"/>
              <a:t>Examiner Issues</a:t>
            </a:r>
          </a:p>
        </p:txBody>
      </p:sp>
      <p:pic>
        <p:nvPicPr>
          <p:cNvPr id="1026" name="Picture 2" descr="40,400+ Detective Stock Illustrations, Royalty-Free Vector Graphics &amp; Clip  Art - iStock | Investigation, Magnifying glass, Female detective">
            <a:extLst>
              <a:ext uri="{FF2B5EF4-FFF2-40B4-BE49-F238E27FC236}">
                <a16:creationId xmlns:a16="http://schemas.microsoft.com/office/drawing/2014/main" id="{1D2830A3-34AE-2C3F-DC06-C7E8BD0BE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9961" y="1000768"/>
            <a:ext cx="6788753" cy="4956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39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11ED1-2C79-A6A2-5C9A-990C646531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A095E5-FA5C-E3DC-F288-F5612BF74844}"/>
              </a:ext>
            </a:extLst>
          </p:cNvPr>
          <p:cNvSpPr>
            <a:spLocks noGrp="1"/>
          </p:cNvSpPr>
          <p:nvPr>
            <p:ph type="title"/>
          </p:nvPr>
        </p:nvSpPr>
        <p:spPr>
          <a:xfrm>
            <a:off x="521208" y="658368"/>
            <a:ext cx="11155680" cy="1463040"/>
          </a:xfrm>
        </p:spPr>
        <p:txBody>
          <a:bodyPr/>
          <a:lstStyle/>
          <a:p>
            <a:r>
              <a:rPr lang="en-US" dirty="0"/>
              <a:t>Examiners – Fact Pattern</a:t>
            </a:r>
          </a:p>
        </p:txBody>
      </p:sp>
      <p:sp>
        <p:nvSpPr>
          <p:cNvPr id="3" name="Content Placeholder 2">
            <a:extLst>
              <a:ext uri="{FF2B5EF4-FFF2-40B4-BE49-F238E27FC236}">
                <a16:creationId xmlns:a16="http://schemas.microsoft.com/office/drawing/2014/main" id="{F5535DA2-BA7F-27FC-5030-1B4F3D9F1285}"/>
              </a:ext>
            </a:extLst>
          </p:cNvPr>
          <p:cNvSpPr>
            <a:spLocks noGrp="1"/>
          </p:cNvSpPr>
          <p:nvPr>
            <p:ph sz="half" idx="1"/>
          </p:nvPr>
        </p:nvSpPr>
        <p:spPr>
          <a:xfrm>
            <a:off x="515111" y="1401763"/>
            <a:ext cx="11155679" cy="5189042"/>
          </a:xfrm>
        </p:spPr>
        <p:txBody>
          <a:bodyPr>
            <a:noAutofit/>
          </a:bodyPr>
          <a:lstStyle/>
          <a:p>
            <a:pPr marL="0" indent="0" algn="just">
              <a:buNone/>
            </a:pPr>
            <a:r>
              <a:rPr lang="en-US" sz="1500" dirty="0"/>
              <a:t>Thunder Mifflin, a publicly traded paper company, filed for Chapter 11 protection after disclosing significant liquidity shortfalls and accounting irregularities.  Prior to the Petition Date, the company refused to hold an annual meeting for over two years.  Additionally, Thunder Mifflin was named as a defendant in several lawsuits for fraud and breach of fiduciary duties, as well as securities class actions asserting insider trading and materially misleading public disclosures concerning the company’s compliance, risks, controls, reporting systems, and sustainability that caused Thunder Mifflin’s stock price to fall.  The company’s Section 16 filings reveal that certain members of the board profited approx. $150 million by selling their shares prior to the stock plummeting.  These insiders stand to benefit from releases proposed in the prearranged plan.</a:t>
            </a:r>
          </a:p>
          <a:p>
            <a:pPr marL="0" indent="0" algn="just">
              <a:buNone/>
            </a:pPr>
            <a:r>
              <a:rPr lang="en-US" sz="1500" dirty="0"/>
              <a:t>The  Chapter 11 case was commenced to implement a winddown plan pursuant to a restructuring support agreement supported by holders of approximately 65% of the company’s preferred stockholders.  To mitigate the many red flags surrounding the company and its insiders, the company appointed a Special Investigation Committee, consisting of one independent director, to investigate, litigate, settle, and/or release claims held by the company against its current or former directors and officers. Counsel to the independent director also represents Thunder Mifflin.</a:t>
            </a:r>
          </a:p>
          <a:p>
            <a:pPr marL="0" indent="0" algn="just">
              <a:buNone/>
            </a:pPr>
            <a:r>
              <a:rPr lang="en-US" sz="1500" dirty="0"/>
              <a:t>Shortly after the Petition Date, Scranton Investments, L.P., a 10% holder of Thunder Mifflin common stock, successfully installed its managing member, Bob Vance, to Thunder Mifflin’s board.  Mr. Vance is merely one of six directors and is not privy to any communications or involvement with the appointment of the Special Investigation Committee.   Mr. Vance is the only “true” independent board member with no allegiances to historic management or exposure to derivative claims.</a:t>
            </a:r>
          </a:p>
          <a:p>
            <a:pPr marL="0" indent="0" algn="just">
              <a:buNone/>
            </a:pPr>
            <a:r>
              <a:rPr lang="en-US" sz="1500" dirty="0"/>
              <a:t>Given the complexity of the debtor’s capital structure, ongoing SEC inquiries, and allegations of management misconduct, Scranton Investments is considering a motion to appoint an examiner to investigate the prepetition transactions.  Jim Halpert, counsel to Scranton Investment, and Dwight </a:t>
            </a:r>
            <a:r>
              <a:rPr lang="en-US" sz="1500" dirty="0" err="1"/>
              <a:t>Schrute</a:t>
            </a:r>
            <a:r>
              <a:rPr lang="en-US" sz="1500" dirty="0"/>
              <a:t>, counsel to Thunder Mifflin have agreed to meet and confer to discuss the situation. </a:t>
            </a:r>
          </a:p>
        </p:txBody>
      </p:sp>
    </p:spTree>
    <p:extLst>
      <p:ext uri="{BB962C8B-B14F-4D97-AF65-F5344CB8AC3E}">
        <p14:creationId xmlns:p14="http://schemas.microsoft.com/office/powerpoint/2010/main" val="3084840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8C1A-EFFC-1A51-2B5C-6C11D76D23B9}"/>
              </a:ext>
            </a:extLst>
          </p:cNvPr>
          <p:cNvSpPr>
            <a:spLocks noGrp="1"/>
          </p:cNvSpPr>
          <p:nvPr>
            <p:ph type="ctrTitle"/>
          </p:nvPr>
        </p:nvSpPr>
        <p:spPr>
          <a:xfrm>
            <a:off x="3794707" y="2846149"/>
            <a:ext cx="4602585" cy="1165702"/>
          </a:xfrm>
        </p:spPr>
        <p:txBody>
          <a:bodyPr>
            <a:normAutofit fontScale="90000"/>
          </a:bodyPr>
          <a:lstStyle/>
          <a:p>
            <a:r>
              <a:rPr lang="en-US" dirty="0"/>
              <a:t>Thank You</a:t>
            </a:r>
          </a:p>
        </p:txBody>
      </p:sp>
    </p:spTree>
    <p:extLst>
      <p:ext uri="{BB962C8B-B14F-4D97-AF65-F5344CB8AC3E}">
        <p14:creationId xmlns:p14="http://schemas.microsoft.com/office/powerpoint/2010/main" val="3357711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0" name="Freeform: Shape 109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2" name="Freeform: Shape 1101">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04" name="Rectangle 1103">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E4609D-C8AE-E840-FF3A-556BDDE92884}"/>
              </a:ext>
            </a:extLst>
          </p:cNvPr>
          <p:cNvSpPr>
            <a:spLocks noGrp="1"/>
          </p:cNvSpPr>
          <p:nvPr>
            <p:ph type="title"/>
          </p:nvPr>
        </p:nvSpPr>
        <p:spPr>
          <a:xfrm>
            <a:off x="517869" y="1000768"/>
            <a:ext cx="3566452" cy="2985582"/>
          </a:xfrm>
        </p:spPr>
        <p:txBody>
          <a:bodyPr vert="horz" lIns="91440" tIns="45720" rIns="91440" bIns="45720" rtlCol="0" anchor="b">
            <a:normAutofit/>
          </a:bodyPr>
          <a:lstStyle/>
          <a:p>
            <a:r>
              <a:rPr lang="en-US" sz="4800" dirty="0"/>
              <a:t>Background</a:t>
            </a:r>
          </a:p>
        </p:txBody>
      </p:sp>
      <p:sp>
        <p:nvSpPr>
          <p:cNvPr id="1106" name="Freeform: Shape 1105">
            <a:extLst>
              <a:ext uri="{FF2B5EF4-FFF2-40B4-BE49-F238E27FC236}">
                <a16:creationId xmlns:a16="http://schemas.microsoft.com/office/drawing/2014/main" id="{BD0C058D-27D4-3139-E199-E2C11099B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indows Xp Bliss 4k, HD Computer, 4k Wallpapers, Images, Backgrounds ...">
            <a:extLst>
              <a:ext uri="{FF2B5EF4-FFF2-40B4-BE49-F238E27FC236}">
                <a16:creationId xmlns:a16="http://schemas.microsoft.com/office/drawing/2014/main" id="{50CDFECB-AE04-6444-C845-BD93F0638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
          <a:stretch>
            <a:fillRect/>
          </a:stretch>
        </p:blipFill>
        <p:spPr bwMode="auto">
          <a:xfrm>
            <a:off x="4337595" y="1415733"/>
            <a:ext cx="7333488" cy="4126117"/>
          </a:xfrm>
          <a:prstGeom prst="rect">
            <a:avLst/>
          </a:prstGeom>
          <a:noFill/>
          <a:extLst>
            <a:ext uri="{909E8E84-426E-40DD-AFC4-6F175D3DCCD1}">
              <a14:hiddenFill xmlns:a14="http://schemas.microsoft.com/office/drawing/2010/main">
                <a:solidFill>
                  <a:srgbClr val="FFFFFF"/>
                </a:solidFill>
              </a14:hiddenFill>
            </a:ext>
          </a:extLst>
        </p:spPr>
      </p:pic>
      <p:sp>
        <p:nvSpPr>
          <p:cNvPr id="1108" name="Freeform: Shape 1107">
            <a:extLst>
              <a:ext uri="{FF2B5EF4-FFF2-40B4-BE49-F238E27FC236}">
                <a16:creationId xmlns:a16="http://schemas.microsoft.com/office/drawing/2014/main" id="{E94E0531-D614-3CB6-996E-FF0184A33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56651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7176D-E3CE-8B59-4CDC-7CBB14156E21}"/>
              </a:ext>
            </a:extLst>
          </p:cNvPr>
          <p:cNvSpPr>
            <a:spLocks noGrp="1"/>
          </p:cNvSpPr>
          <p:nvPr>
            <p:ph type="title"/>
          </p:nvPr>
        </p:nvSpPr>
        <p:spPr/>
        <p:txBody>
          <a:bodyPr/>
          <a:lstStyle/>
          <a:p>
            <a:r>
              <a:rPr lang="en-US" dirty="0"/>
              <a:t>Context</a:t>
            </a:r>
          </a:p>
        </p:txBody>
      </p:sp>
      <p:sp>
        <p:nvSpPr>
          <p:cNvPr id="3" name="Content Placeholder 2">
            <a:extLst>
              <a:ext uri="{FF2B5EF4-FFF2-40B4-BE49-F238E27FC236}">
                <a16:creationId xmlns:a16="http://schemas.microsoft.com/office/drawing/2014/main" id="{C0995316-F57F-D02F-2CA2-1F5B88878F0E}"/>
              </a:ext>
            </a:extLst>
          </p:cNvPr>
          <p:cNvSpPr>
            <a:spLocks noGrp="1"/>
          </p:cNvSpPr>
          <p:nvPr>
            <p:ph sz="half" idx="1"/>
          </p:nvPr>
        </p:nvSpPr>
        <p:spPr>
          <a:xfrm>
            <a:off x="1571034" y="1986140"/>
            <a:ext cx="9049932" cy="3767328"/>
          </a:xfrm>
        </p:spPr>
        <p:txBody>
          <a:bodyPr>
            <a:normAutofit lnSpcReduction="10000"/>
          </a:bodyPr>
          <a:lstStyle/>
          <a:p>
            <a:pPr marL="0" indent="0" algn="just">
              <a:buNone/>
            </a:pPr>
            <a:r>
              <a:rPr lang="en-US" sz="2400" dirty="0"/>
              <a:t>Bankruptcy debtors, statutory committees, examiners and other parties undertake investigations to determine, among other things: </a:t>
            </a:r>
          </a:p>
          <a:p>
            <a:pPr lvl="1" algn="just"/>
            <a:r>
              <a:rPr lang="en-US" sz="2400" dirty="0"/>
              <a:t>Whether the debtors have valuable claims they should pursue or otherwise monetize</a:t>
            </a:r>
          </a:p>
          <a:p>
            <a:pPr lvl="1" algn="just"/>
            <a:r>
              <a:rPr lang="en-US" sz="2400" dirty="0"/>
              <a:t>The scope of debtor releases including: </a:t>
            </a:r>
          </a:p>
          <a:p>
            <a:pPr lvl="2" algn="just"/>
            <a:r>
              <a:rPr lang="en-US" sz="2400" dirty="0"/>
              <a:t>What parties should be released</a:t>
            </a:r>
          </a:p>
          <a:p>
            <a:pPr lvl="2" algn="just"/>
            <a:r>
              <a:rPr lang="en-US" sz="2400" dirty="0"/>
              <a:t>The types of claims that should be released</a:t>
            </a:r>
          </a:p>
          <a:p>
            <a:pPr lvl="1" algn="just"/>
            <a:r>
              <a:rPr lang="en-US" sz="2400" dirty="0"/>
              <a:t>The propriety of the debtors’ prepetition debt, including the validity and priority of prepetition liens </a:t>
            </a:r>
          </a:p>
          <a:p>
            <a:pPr lvl="1"/>
            <a:endParaRPr lang="en-US" dirty="0"/>
          </a:p>
        </p:txBody>
      </p:sp>
    </p:spTree>
    <p:extLst>
      <p:ext uri="{BB962C8B-B14F-4D97-AF65-F5344CB8AC3E}">
        <p14:creationId xmlns:p14="http://schemas.microsoft.com/office/powerpoint/2010/main" val="1858033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E17AA97-89A7-45C1-B813-BFF6C23D7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E95652-BB19-AF79-9EAB-CEA81DEEA99D}"/>
              </a:ext>
            </a:extLst>
          </p:cNvPr>
          <p:cNvSpPr>
            <a:spLocks noGrp="1"/>
          </p:cNvSpPr>
          <p:nvPr>
            <p:ph type="title"/>
          </p:nvPr>
        </p:nvSpPr>
        <p:spPr>
          <a:xfrm>
            <a:off x="521208" y="978408"/>
            <a:ext cx="4288536" cy="3364992"/>
          </a:xfrm>
        </p:spPr>
        <p:txBody>
          <a:bodyPr vert="horz" lIns="91440" tIns="45720" rIns="91440" bIns="45720" rtlCol="0">
            <a:normAutofit/>
          </a:bodyPr>
          <a:lstStyle/>
          <a:p>
            <a:r>
              <a:rPr lang="en-US"/>
              <a:t>Common types of claims</a:t>
            </a:r>
          </a:p>
        </p:txBody>
      </p:sp>
      <p:sp>
        <p:nvSpPr>
          <p:cNvPr id="24" name="Rectangle 23">
            <a:extLst>
              <a:ext uri="{FF2B5EF4-FFF2-40B4-BE49-F238E27FC236}">
                <a16:creationId xmlns:a16="http://schemas.microsoft.com/office/drawing/2014/main" id="{A91E908F-EF1E-2FDB-BE4D-3F4C56B2F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7A2980E-8F82-6B7D-A838-277407403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1115568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E3868426-3E32-73F1-75D6-4808477A6383}"/>
              </a:ext>
            </a:extLst>
          </p:cNvPr>
          <p:cNvGraphicFramePr/>
          <p:nvPr>
            <p:extLst>
              <p:ext uri="{D42A27DB-BD31-4B8C-83A1-F6EECF244321}">
                <p14:modId xmlns:p14="http://schemas.microsoft.com/office/powerpoint/2010/main" val="2646867213"/>
              </p:ext>
            </p:extLst>
          </p:nvPr>
        </p:nvGraphicFramePr>
        <p:xfrm>
          <a:off x="5532120" y="978408"/>
          <a:ext cx="6144768"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3848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7543-0748-B4C0-B0A9-5E808225596C}"/>
              </a:ext>
            </a:extLst>
          </p:cNvPr>
          <p:cNvSpPr>
            <a:spLocks noGrp="1"/>
          </p:cNvSpPr>
          <p:nvPr>
            <p:ph type="title"/>
          </p:nvPr>
        </p:nvSpPr>
        <p:spPr/>
        <p:txBody>
          <a:bodyPr/>
          <a:lstStyle/>
          <a:p>
            <a:r>
              <a:rPr lang="en-US" dirty="0"/>
              <a:t>Debtor Investigations</a:t>
            </a:r>
          </a:p>
        </p:txBody>
      </p:sp>
      <p:sp>
        <p:nvSpPr>
          <p:cNvPr id="3" name="Content Placeholder 2">
            <a:extLst>
              <a:ext uri="{FF2B5EF4-FFF2-40B4-BE49-F238E27FC236}">
                <a16:creationId xmlns:a16="http://schemas.microsoft.com/office/drawing/2014/main" id="{EF530CD4-C20E-1B45-6EF8-6E231CB863A4}"/>
              </a:ext>
            </a:extLst>
          </p:cNvPr>
          <p:cNvSpPr>
            <a:spLocks noGrp="1"/>
          </p:cNvSpPr>
          <p:nvPr>
            <p:ph sz="half" idx="1"/>
          </p:nvPr>
        </p:nvSpPr>
        <p:spPr>
          <a:xfrm>
            <a:off x="521208" y="1847117"/>
            <a:ext cx="5166360" cy="4893652"/>
          </a:xfrm>
        </p:spPr>
        <p:txBody>
          <a:bodyPr/>
          <a:lstStyle/>
          <a:p>
            <a:pPr algn="just"/>
            <a:r>
              <a:rPr lang="en-US" dirty="0"/>
              <a:t>Investigations often involve reviewing insider transactions and allegations of wrongdoing by directors and officers. Accordingly, the first step in many debtor investigations is the appointment of independent and disinterested directors who are delegated the responsibility of overseeing the investigation. </a:t>
            </a:r>
          </a:p>
          <a:p>
            <a:pPr algn="just"/>
            <a:r>
              <a:rPr lang="en-US" dirty="0"/>
              <a:t>Debtors typically prefer debtor investigations over committee and examiner investigations because they are more efficient and less invasive. </a:t>
            </a:r>
          </a:p>
          <a:p>
            <a:pPr algn="just"/>
            <a:r>
              <a:rPr lang="en-US" dirty="0"/>
              <a:t>Key issue: </a:t>
            </a:r>
          </a:p>
          <a:p>
            <a:pPr lvl="1" algn="just"/>
            <a:r>
              <a:rPr lang="en-US" dirty="0"/>
              <a:t>May be challenged by other parties, including committees and examiners</a:t>
            </a:r>
          </a:p>
        </p:txBody>
      </p:sp>
      <p:pic>
        <p:nvPicPr>
          <p:cNvPr id="5" name="Picture 4" descr="Pointing Finger At Yourself Meme">
            <a:extLst>
              <a:ext uri="{FF2B5EF4-FFF2-40B4-BE49-F238E27FC236}">
                <a16:creationId xmlns:a16="http://schemas.microsoft.com/office/drawing/2014/main" id="{1C22249F-2D00-CC01-74BB-46A7BBBB810D}"/>
              </a:ext>
            </a:extLst>
          </p:cNvPr>
          <p:cNvPicPr>
            <a:picLocks noChangeAspect="1"/>
          </p:cNvPicPr>
          <p:nvPr/>
        </p:nvPicPr>
        <p:blipFill>
          <a:blip r:embed="rId2"/>
          <a:stretch>
            <a:fillRect/>
          </a:stretch>
        </p:blipFill>
        <p:spPr>
          <a:xfrm>
            <a:off x="6504434" y="1847116"/>
            <a:ext cx="4362879" cy="4362879"/>
          </a:xfrm>
          <a:prstGeom prst="rect">
            <a:avLst/>
          </a:prstGeom>
        </p:spPr>
      </p:pic>
    </p:spTree>
    <p:extLst>
      <p:ext uri="{BB962C8B-B14F-4D97-AF65-F5344CB8AC3E}">
        <p14:creationId xmlns:p14="http://schemas.microsoft.com/office/powerpoint/2010/main" val="1183465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705E-3282-531C-8BBD-912CAC009A34}"/>
              </a:ext>
            </a:extLst>
          </p:cNvPr>
          <p:cNvSpPr>
            <a:spLocks noGrp="1"/>
          </p:cNvSpPr>
          <p:nvPr>
            <p:ph type="title"/>
          </p:nvPr>
        </p:nvSpPr>
        <p:spPr/>
        <p:txBody>
          <a:bodyPr/>
          <a:lstStyle/>
          <a:p>
            <a:r>
              <a:rPr lang="en-US" dirty="0"/>
              <a:t>Committee Investigations</a:t>
            </a:r>
          </a:p>
        </p:txBody>
      </p:sp>
      <p:sp>
        <p:nvSpPr>
          <p:cNvPr id="3" name="Content Placeholder 2">
            <a:extLst>
              <a:ext uri="{FF2B5EF4-FFF2-40B4-BE49-F238E27FC236}">
                <a16:creationId xmlns:a16="http://schemas.microsoft.com/office/drawing/2014/main" id="{3F78DF95-756A-6754-0F40-46DB38C8CE52}"/>
              </a:ext>
            </a:extLst>
          </p:cNvPr>
          <p:cNvSpPr>
            <a:spLocks noGrp="1"/>
          </p:cNvSpPr>
          <p:nvPr>
            <p:ph sz="half" idx="1"/>
          </p:nvPr>
        </p:nvSpPr>
        <p:spPr>
          <a:xfrm>
            <a:off x="521210" y="1788917"/>
            <a:ext cx="5166360" cy="4813767"/>
          </a:xfrm>
        </p:spPr>
        <p:txBody>
          <a:bodyPr>
            <a:noAutofit/>
          </a:bodyPr>
          <a:lstStyle/>
          <a:p>
            <a:r>
              <a:rPr lang="en-US" sz="1400" dirty="0"/>
              <a:t>Committees are given broad statutory authority to investigate the debtor under 11 U.S.C. § 1103</a:t>
            </a:r>
          </a:p>
          <a:p>
            <a:pPr lvl="1"/>
            <a:r>
              <a:rPr lang="en-US" sz="1400" dirty="0"/>
              <a:t>Includes the authority to employ an agent to carry out said investigation</a:t>
            </a:r>
          </a:p>
          <a:p>
            <a:r>
              <a:rPr lang="en-US" sz="1400" dirty="0"/>
              <a:t>A committee is often more keen than a Debtor to investigate and pursue insiders and to challenge DIP stipulations</a:t>
            </a:r>
          </a:p>
          <a:p>
            <a:r>
              <a:rPr lang="en-US" sz="1400" dirty="0"/>
              <a:t>Committee investigations often take place contemporaneously with debtor investigations </a:t>
            </a:r>
          </a:p>
          <a:p>
            <a:r>
              <a:rPr lang="en-US" sz="1400" dirty="0"/>
              <a:t>Key issues: </a:t>
            </a:r>
          </a:p>
          <a:p>
            <a:pPr lvl="1"/>
            <a:r>
              <a:rPr lang="en-US" sz="1400" dirty="0"/>
              <a:t>Intensity of the investigation relies on the intensity of the committee (can be good/bad on either side of the coin)</a:t>
            </a:r>
          </a:p>
          <a:p>
            <a:pPr lvl="1"/>
            <a:r>
              <a:rPr lang="en-US" sz="1400" dirty="0"/>
              <a:t>Investigation expenditures may diminish assets that would otherwise be distributed to creditors</a:t>
            </a:r>
          </a:p>
          <a:p>
            <a:pPr lvl="1"/>
            <a:r>
              <a:rPr lang="en-US" sz="1400" dirty="0"/>
              <a:t>Committees typically represent the interests of a single group (i.e. unsecured creditors or equity holders) rather than the company as a whole</a:t>
            </a:r>
          </a:p>
        </p:txBody>
      </p:sp>
      <p:pic>
        <p:nvPicPr>
          <p:cNvPr id="2052" name="Picture 4" descr="Business leader holding corporate meeting with team in boardroom  illustration | Premium Vector">
            <a:extLst>
              <a:ext uri="{FF2B5EF4-FFF2-40B4-BE49-F238E27FC236}">
                <a16:creationId xmlns:a16="http://schemas.microsoft.com/office/drawing/2014/main" id="{DA848294-5B98-FD97-997D-85F3F9B29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431" y="2191174"/>
            <a:ext cx="5166361"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432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F1D7-7752-30EA-CC68-329CF615913C}"/>
              </a:ext>
            </a:extLst>
          </p:cNvPr>
          <p:cNvSpPr>
            <a:spLocks noGrp="1"/>
          </p:cNvSpPr>
          <p:nvPr>
            <p:ph type="title"/>
          </p:nvPr>
        </p:nvSpPr>
        <p:spPr/>
        <p:txBody>
          <a:bodyPr/>
          <a:lstStyle/>
          <a:p>
            <a:r>
              <a:rPr lang="en-US" dirty="0"/>
              <a:t>Examiner Investigations</a:t>
            </a:r>
          </a:p>
        </p:txBody>
      </p:sp>
      <p:sp>
        <p:nvSpPr>
          <p:cNvPr id="3" name="Content Placeholder 2">
            <a:extLst>
              <a:ext uri="{FF2B5EF4-FFF2-40B4-BE49-F238E27FC236}">
                <a16:creationId xmlns:a16="http://schemas.microsoft.com/office/drawing/2014/main" id="{8FB90307-4856-03C8-FB64-07558B742E6B}"/>
              </a:ext>
            </a:extLst>
          </p:cNvPr>
          <p:cNvSpPr>
            <a:spLocks noGrp="1"/>
          </p:cNvSpPr>
          <p:nvPr>
            <p:ph sz="half" idx="1"/>
          </p:nvPr>
        </p:nvSpPr>
        <p:spPr>
          <a:xfrm>
            <a:off x="521208" y="1888821"/>
            <a:ext cx="5166360" cy="4476357"/>
          </a:xfrm>
        </p:spPr>
        <p:txBody>
          <a:bodyPr>
            <a:normAutofit fontScale="92500" lnSpcReduction="20000"/>
          </a:bodyPr>
          <a:lstStyle/>
          <a:p>
            <a:r>
              <a:rPr lang="en-US" dirty="0"/>
              <a:t>Examiners are appointed under § 1104(c) to investigate the debtor’s affairs and/or specific areas of concern</a:t>
            </a:r>
          </a:p>
          <a:p>
            <a:pPr lvl="1"/>
            <a:r>
              <a:rPr lang="en-US" dirty="0"/>
              <a:t>Their appointment may be discretionary or mandatory depending on the facts of the case</a:t>
            </a:r>
          </a:p>
          <a:p>
            <a:r>
              <a:rPr lang="en-US" dirty="0"/>
              <a:t>After the appointment motion is granted, the UST (or creditors) select an examiner and seek subsequent approval from the court</a:t>
            </a:r>
          </a:p>
          <a:p>
            <a:r>
              <a:rPr lang="en-US" dirty="0"/>
              <a:t>Authority of examiners is largely defined by the appointment order, which often requires them to file a final report</a:t>
            </a:r>
          </a:p>
          <a:p>
            <a:r>
              <a:rPr lang="en-US" dirty="0"/>
              <a:t>Key issues:</a:t>
            </a:r>
          </a:p>
          <a:p>
            <a:pPr lvl="1"/>
            <a:r>
              <a:rPr lang="en-US" dirty="0"/>
              <a:t>The need for motion practice and an election to appoint, plus additional professional expenses, can lead to increased administrative costs</a:t>
            </a:r>
          </a:p>
          <a:p>
            <a:pPr lvl="1"/>
            <a:r>
              <a:rPr lang="en-US" dirty="0"/>
              <a:t>Scope of their examination is limited by the Bankruptcy Code and the appointment order</a:t>
            </a:r>
          </a:p>
          <a:p>
            <a:endParaRPr lang="en-US" dirty="0"/>
          </a:p>
        </p:txBody>
      </p:sp>
      <p:pic>
        <p:nvPicPr>
          <p:cNvPr id="5" name="Picture 4" descr="Key word examine - HSC PDHPE">
            <a:extLst>
              <a:ext uri="{FF2B5EF4-FFF2-40B4-BE49-F238E27FC236}">
                <a16:creationId xmlns:a16="http://schemas.microsoft.com/office/drawing/2014/main" id="{59269F6A-1271-73A8-EBBA-5E16FF509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848" y="2049517"/>
            <a:ext cx="516636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79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80ACB-D693-2375-5400-D676687D3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CF315B-AB70-0BE2-792F-99B650300ABF}"/>
              </a:ext>
            </a:extLst>
          </p:cNvPr>
          <p:cNvSpPr>
            <a:spLocks noGrp="1"/>
          </p:cNvSpPr>
          <p:nvPr>
            <p:ph type="title"/>
          </p:nvPr>
        </p:nvSpPr>
        <p:spPr/>
        <p:txBody>
          <a:bodyPr/>
          <a:lstStyle/>
          <a:p>
            <a:r>
              <a:rPr lang="en-US" dirty="0"/>
              <a:t>Common Issues – Privileges and Conflicts</a:t>
            </a:r>
          </a:p>
        </p:txBody>
      </p:sp>
      <p:sp>
        <p:nvSpPr>
          <p:cNvPr id="3" name="Content Placeholder 2">
            <a:extLst>
              <a:ext uri="{FF2B5EF4-FFF2-40B4-BE49-F238E27FC236}">
                <a16:creationId xmlns:a16="http://schemas.microsoft.com/office/drawing/2014/main" id="{512BF332-842B-34AE-E9C7-185D87DF6B71}"/>
              </a:ext>
            </a:extLst>
          </p:cNvPr>
          <p:cNvSpPr>
            <a:spLocks noGrp="1"/>
          </p:cNvSpPr>
          <p:nvPr>
            <p:ph sz="half" idx="1"/>
          </p:nvPr>
        </p:nvSpPr>
        <p:spPr>
          <a:xfrm>
            <a:off x="521207" y="1922154"/>
            <a:ext cx="5539167" cy="4371768"/>
          </a:xfrm>
        </p:spPr>
        <p:txBody>
          <a:bodyPr>
            <a:normAutofit lnSpcReduction="10000"/>
          </a:bodyPr>
          <a:lstStyle/>
          <a:p>
            <a:r>
              <a:rPr lang="en-US" dirty="0"/>
              <a:t>Investigations often result in uncovering countless documents, communications, etc., many of which may be privileged</a:t>
            </a:r>
          </a:p>
          <a:p>
            <a:pPr lvl="1"/>
            <a:r>
              <a:rPr lang="en-US" dirty="0"/>
              <a:t>This may prevent relevant information from being reached</a:t>
            </a:r>
          </a:p>
          <a:p>
            <a:r>
              <a:rPr lang="en-US" dirty="0"/>
              <a:t>The party performing the investigation may also face scrutiny for real or perceived conflicts of interest</a:t>
            </a:r>
          </a:p>
          <a:p>
            <a:pPr lvl="1"/>
            <a:r>
              <a:rPr lang="en-US" dirty="0"/>
              <a:t>Can undercut the persuasive weight of any conclusions/findings</a:t>
            </a:r>
          </a:p>
          <a:p>
            <a:r>
              <a:rPr lang="en-US" dirty="0"/>
              <a:t>Methods for resolving privilege/conflict issues:</a:t>
            </a:r>
          </a:p>
          <a:p>
            <a:pPr lvl="1"/>
            <a:r>
              <a:rPr lang="en-US" dirty="0"/>
              <a:t>Using an independent investigator to the extent possible</a:t>
            </a:r>
          </a:p>
          <a:p>
            <a:pPr lvl="1"/>
            <a:r>
              <a:rPr lang="en-US"/>
              <a:t>Confidentiality agreements</a:t>
            </a:r>
            <a:endParaRPr lang="en-US" dirty="0"/>
          </a:p>
          <a:p>
            <a:endParaRPr lang="en-US" dirty="0"/>
          </a:p>
        </p:txBody>
      </p:sp>
      <p:pic>
        <p:nvPicPr>
          <p:cNvPr id="1026" name="Picture 2" descr="What is legal professional privilege and why is it important in a business  dispute? - QualitySolicitors Parkinson Wright">
            <a:extLst>
              <a:ext uri="{FF2B5EF4-FFF2-40B4-BE49-F238E27FC236}">
                <a16:creationId xmlns:a16="http://schemas.microsoft.com/office/drawing/2014/main" id="{99785D21-3414-CFAD-5DD5-B567443FE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0375" y="1922154"/>
            <a:ext cx="2857427" cy="23286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flicts of interest and confidentiality obligations">
            <a:extLst>
              <a:ext uri="{FF2B5EF4-FFF2-40B4-BE49-F238E27FC236}">
                <a16:creationId xmlns:a16="http://schemas.microsoft.com/office/drawing/2014/main" id="{4AE9D17C-E2D0-C911-BED4-31EB038576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03" r="13198"/>
          <a:stretch>
            <a:fillRect/>
          </a:stretch>
        </p:blipFill>
        <p:spPr bwMode="auto">
          <a:xfrm>
            <a:off x="8584389" y="3731493"/>
            <a:ext cx="3086403" cy="266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389686"/>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item.xml><?xml version="1.0" encoding="utf-8"?>
<properties xmlns="http://www.imanage.com/work/xmlschema">
  <documentid>IMANAGE!4799077.1</documentid>
  <senderid>AGAMBALE</senderid>
  <senderemail>AGAMBALE@PASHMANSTEIN.COM</senderemail>
  <lastmodified>2026-02-17T15:06:01.0000000-05:00</lastmodified>
  <database>IMANAGE</database>
</properties>
</file>

<file path=docProps/app.xml><?xml version="1.0" encoding="utf-8"?>
<Properties xmlns="http://schemas.openxmlformats.org/officeDocument/2006/extended-properties" xmlns:vt="http://schemas.openxmlformats.org/officeDocument/2006/docPropsVTypes">
  <TotalTime>1622</TotalTime>
  <Words>2225</Words>
  <Application>Microsoft Office PowerPoint</Application>
  <PresentationFormat>Widescreen</PresentationFormat>
  <Paragraphs>125</Paragraphs>
  <Slides>22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Arial</vt:lpstr>
      <vt:lpstr>Bierstadt</vt:lpstr>
      <vt:lpstr>GestaltVTI</vt:lpstr>
      <vt:lpstr>Bankruptcy Investigations  in Chapter 11</vt:lpstr>
      <vt:lpstr>Overview</vt:lpstr>
      <vt:lpstr>Background</vt:lpstr>
      <vt:lpstr>Context</vt:lpstr>
      <vt:lpstr>Common types of claims</vt:lpstr>
      <vt:lpstr>Debtor Investigations</vt:lpstr>
      <vt:lpstr>Committee Investigations</vt:lpstr>
      <vt:lpstr>Examiner Investigations</vt:lpstr>
      <vt:lpstr>Common Issues – Privileges and Conflicts</vt:lpstr>
      <vt:lpstr>Investigation Process</vt:lpstr>
      <vt:lpstr>Ultimately, investigations do not replace the adversarial process</vt:lpstr>
      <vt:lpstr>Notable Delaware Cases With Investigation Issues </vt:lpstr>
      <vt:lpstr>Fact Patterns</vt:lpstr>
      <vt:lpstr>Privilege Issues</vt:lpstr>
      <vt:lpstr>Privilege – Fact Pattern</vt:lpstr>
      <vt:lpstr>Conflicts Issues</vt:lpstr>
      <vt:lpstr>Conflicts – Fact Pattern</vt:lpstr>
      <vt:lpstr>Timing, Strategy, and Discovery Issues</vt:lpstr>
      <vt:lpstr>Timing, Strategy, and Discovery – Fact Pattern</vt:lpstr>
      <vt:lpstr>Examiner Issues</vt:lpstr>
      <vt:lpstr>Examiners – Fact Pattern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McCauley, James F.</dc:creator>
  <cp:lastModifiedBy>Alexis R. Gambale</cp:lastModifiedBy>
  <cp:revision>22</cp:revision>
  <dcterms:created xsi:type="dcterms:W3CDTF">2026-02-05T15:11:03Z</dcterms:created>
  <dcterms:modified xsi:type="dcterms:W3CDTF">2026-02-17T20:06:01Z</dcterms:modified>
</cp:coreProperties>
</file>