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6" r:id="rId9"/>
    <p:sldId id="270" r:id="rId10"/>
    <p:sldId id="273" r:id="rId11"/>
    <p:sldId id="271" r:id="rId12"/>
    <p:sldId id="274" r:id="rId13"/>
    <p:sldId id="267" r:id="rId14"/>
    <p:sldId id="265" r:id="rId15"/>
    <p:sldId id="272" r:id="rId16"/>
    <p:sldId id="27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/>
    <p:restoredTop sz="79320"/>
  </p:normalViewPr>
  <p:slideViewPr>
    <p:cSldViewPr snapToGrid="0">
      <p:cViewPr varScale="1">
        <p:scale>
          <a:sx n="100" d="100"/>
          <a:sy n="100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6E4F3-80EE-7049-9B93-51CB2EADBF59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0A914-F54C-6B4F-A027-4EDD0830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0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2020 book – real world </a:t>
            </a:r>
            <a:r>
              <a:rPr lang="en-US" dirty="0" err="1"/>
              <a:t>nego</a:t>
            </a:r>
            <a:r>
              <a:rPr lang="en-US" dirty="0"/>
              <a:t> – success why not failures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convo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own life – plenty of failure. But it has helped me to become resilient and persistent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all know setbacks and failure are part of </a:t>
            </a:r>
            <a:r>
              <a:rPr lang="en-US" dirty="0" err="1"/>
              <a:t>nego</a:t>
            </a:r>
            <a:r>
              <a:rPr lang="en-US" dirty="0"/>
              <a:t> but we don’t seem to talk about it enough or embrace it is part of the </a:t>
            </a:r>
            <a:r>
              <a:rPr lang="en-US" dirty="0" err="1"/>
              <a:t>nego</a:t>
            </a:r>
            <a:r>
              <a:rPr lang="en-US" dirty="0"/>
              <a:t> landscape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 ways people fail to go deeper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help people learn from these failures and not fall into traps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7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SERVING -- </a:t>
            </a:r>
            <a:r>
              <a:rPr lang="en-US" b="0" i="0" dirty="0">
                <a:solidFill>
                  <a:srgbClr val="334445"/>
                </a:solidFill>
                <a:effectLst/>
                <a:latin typeface="Sailec"/>
              </a:rPr>
              <a:t>tendency to attribute positive outcomes and successes to internal factors like our personal traits, skills, or actions but attribute negative results or failures to external factors</a:t>
            </a:r>
            <a:r>
              <a:rPr lang="en-US" dirty="0"/>
              <a:t> </a:t>
            </a:r>
          </a:p>
          <a:p>
            <a:r>
              <a:rPr lang="en-US" dirty="0"/>
              <a:t>BACKFIRE – WHEN CHALLENGED DON’T EXAMINE VIEW BUT DEFEND EVEN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Henry Wadsworth Longfellow stated --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"There is no grief like the grief that does not speak".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How to cope with this and process, If you don’t there will be a block. Crude analogy but think of a backed up sink – nothing gets through.  Like that we have to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Kubler ross curve – added to it.  Starting point.  Not everyone goes through all of these. Determine which of these you go through as a way to deal with your loss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 to the categories and magnitude – forest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minutia of critical moments that Mike Wheeler has spoken </a:t>
            </a:r>
            <a:r>
              <a:rPr lang="en-US" dirty="0" err="1"/>
              <a:t>alot</a:t>
            </a:r>
            <a:r>
              <a:rPr lang="en-US" dirty="0"/>
              <a:t> about and then moves and turns Debbie Kolb introduced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Pinpoint places that caused the problems and hold onto that info for when you try to get back to the 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1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experience working with many over the years is if people have success with a core approach they try to apply it to many places – a lot times it has caused them to learn the wrong lessons and apply them incorrectly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to compare negotiations very carefully – apples to apples or apples to watermelons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Transfer comes in strategy, mindset, and behaviors.  Behaviors are easiest to notice.  Mindset and things that live in the subconscious guide our approach without our giving it much thought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Management guru Peter Drucker Stated, “If you want to start doing something new you have to stop doing something old.”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Weaknesses or previously held beliefs about what effective negotiations look like can be part of thew reason we failed and can be leading us astray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Examine your core beliefs as a </a:t>
            </a:r>
            <a:r>
              <a:rPr lang="en-US" dirty="0" err="1"/>
              <a:t>nego</a:t>
            </a:r>
            <a:r>
              <a:rPr lang="en-US" dirty="0"/>
              <a:t> and ask if those are still applicable or perhaps a bit outdated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Actively unlearn means a conscious choice to examine and then replace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cyclical process you need to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Getting back to the 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Setback process – onus on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– how grow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 thought.  Kintsugi – </a:t>
            </a:r>
            <a:r>
              <a:rPr lang="en-US" b="1" i="0" dirty="0">
                <a:solidFill>
                  <a:srgbClr val="202224"/>
                </a:solidFill>
                <a:effectLst/>
                <a:latin typeface="BBC Reith Serif"/>
              </a:rPr>
              <a:t>Meaning “joining with gold”, this centuries-old art is more than an aesthetic. For the Japanese, it’s part of a broader philosophy of embracing the beauty of human flaws.  </a:t>
            </a:r>
            <a:r>
              <a:rPr lang="en-US" b="0" i="0" dirty="0">
                <a:solidFill>
                  <a:srgbClr val="202224"/>
                </a:solidFill>
                <a:effectLst/>
                <a:latin typeface="BBC Reith Serif"/>
              </a:rPr>
              <a:t>Important lesson in there for us as negotiators.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0A914-F54C-6B4F-A027-4EDD08304E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2/11/26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2/11/26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3EA0C-8BE4-99F2-FC33-CC3DA5257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0" y="2761010"/>
            <a:ext cx="4517364" cy="86142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Recognizing and avoiding impending failures in your mediations and dealing with setbacks</a:t>
            </a:r>
          </a:p>
          <a:p>
            <a:pPr algn="ctr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 Joshua N. Weiss, Ph.D.</a:t>
            </a:r>
          </a:p>
          <a:p>
            <a:pPr algn="ctr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February 2026</a:t>
            </a: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BBF88171-478F-C803-40EE-778C101360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11" r="4973"/>
          <a:stretch/>
        </p:blipFill>
        <p:spPr>
          <a:xfrm>
            <a:off x="4834760" y="10"/>
            <a:ext cx="579377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2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075-008E-6BEA-FBD5-5B83E5F1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Analyze the Forest and the Trees – What Went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E6BC-DF97-6D44-09E9-111D8841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145087" cy="4195481"/>
          </a:xfrm>
        </p:spPr>
        <p:txBody>
          <a:bodyPr/>
          <a:lstStyle/>
          <a:p>
            <a:r>
              <a:rPr lang="en-US" sz="2400" dirty="0"/>
              <a:t>The forest is the big picture – back to the seven types of failure and their magnitude </a:t>
            </a:r>
          </a:p>
          <a:p>
            <a:r>
              <a:rPr lang="en-US" sz="2400" dirty="0"/>
              <a:t>The trees are the moves and turns of a negotiation process that can shed insight on where a process broke down and why</a:t>
            </a:r>
          </a:p>
          <a:p>
            <a:endParaRPr lang="en-US" dirty="0"/>
          </a:p>
        </p:txBody>
      </p:sp>
      <p:pic>
        <p:nvPicPr>
          <p:cNvPr id="2050" name="Picture 2" descr="IdeaShare Coaching Blog - IdeaShare Coaching">
            <a:extLst>
              <a:ext uri="{FF2B5EF4-FFF2-40B4-BE49-F238E27FC236}">
                <a16:creationId xmlns:a16="http://schemas.microsoft.com/office/drawing/2014/main" id="{BEA354A7-6CBD-A15A-FA33-CB5619D1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7" y="4027075"/>
            <a:ext cx="4241800" cy="28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est restoration – News, Research and Analysis – The Conversation – page 1">
            <a:extLst>
              <a:ext uri="{FF2B5EF4-FFF2-40B4-BE49-F238E27FC236}">
                <a16:creationId xmlns:a16="http://schemas.microsoft.com/office/drawing/2014/main" id="{F0CC161B-A164-2413-37D2-91FC9E94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7" y="1853248"/>
            <a:ext cx="424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6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5F5A-AFB9-5873-2734-9789411B7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5 Step Sales Process? | Sales Geek">
            <a:extLst>
              <a:ext uri="{FF2B5EF4-FFF2-40B4-BE49-F238E27FC236}">
                <a16:creationId xmlns:a16="http://schemas.microsoft.com/office/drawing/2014/main" id="{91E212EB-C189-385E-B663-35F3D58F1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-1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58665-9064-1575-04E0-0B665006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966791"/>
            <a:ext cx="4866792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Five Steps for </a:t>
            </a:r>
            <a:br>
              <a:rPr lang="en-US" sz="2400" dirty="0"/>
            </a:br>
            <a:r>
              <a:rPr lang="en-US" sz="2400" dirty="0"/>
              <a:t>Getting Back to the Table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06C6A-464F-2038-D501-6963C04C4BBC}"/>
              </a:ext>
            </a:extLst>
          </p:cNvPr>
          <p:cNvSpPr txBox="1"/>
          <p:nvPr/>
        </p:nvSpPr>
        <p:spPr>
          <a:xfrm>
            <a:off x="104601" y="2354317"/>
            <a:ext cx="462588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1: Accept where you are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2: Analyze the Forest and the Trees -- what went wrong?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3: Not Just Any Lessons – Help Them Learn the Right Ones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4: Help the Parties to Actively Unlearn Their Weaknesses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5: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the table smarter and stronger</a:t>
            </a:r>
          </a:p>
        </p:txBody>
      </p:sp>
    </p:spTree>
    <p:extLst>
      <p:ext uri="{BB962C8B-B14F-4D97-AF65-F5344CB8AC3E}">
        <p14:creationId xmlns:p14="http://schemas.microsoft.com/office/powerpoint/2010/main" val="143792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DE17-1D63-4E58-3C25-AB7164F5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3: Help the Parties Learn the Right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D1CA-9E4A-F6B3-8B39-205560D2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“Experience is not the best teacher, evaluated experience is.”  John C. Maxwell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Too often most people have one core approach and apply it to every scenario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Be careful of the problem of transference rooted in the subconscious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We don’t look hard enough for the similarities and differences – one off vs. long term scenarios, dynamics, etc.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It is </a:t>
            </a:r>
            <a:r>
              <a:rPr lang="en-US" sz="1900" b="1" u="sng" dirty="0"/>
              <a:t>easy</a:t>
            </a:r>
            <a:r>
              <a:rPr lang="en-US" sz="1900" dirty="0"/>
              <a:t> to learn the </a:t>
            </a:r>
            <a:r>
              <a:rPr lang="en-US" sz="1900" b="1" u="sng" dirty="0"/>
              <a:t>wrong </a:t>
            </a:r>
            <a:r>
              <a:rPr lang="en-US" sz="1900" dirty="0"/>
              <a:t>lessons unless you really examine things in great detail</a:t>
            </a:r>
          </a:p>
        </p:txBody>
      </p:sp>
      <p:pic>
        <p:nvPicPr>
          <p:cNvPr id="3074" name="Picture 2" descr="Douglas Alexander Quote: “It's important to learn the right lessons from  the past.”">
            <a:extLst>
              <a:ext uri="{FF2B5EF4-FFF2-40B4-BE49-F238E27FC236}">
                <a16:creationId xmlns:a16="http://schemas.microsoft.com/office/drawing/2014/main" id="{8E8638D3-A230-888B-A15F-B04E707D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617035"/>
            <a:ext cx="5451627" cy="30665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9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ABC24-8AC0-2B77-27B4-97A36D2AA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5 Step Sales Process? | Sales Geek">
            <a:extLst>
              <a:ext uri="{FF2B5EF4-FFF2-40B4-BE49-F238E27FC236}">
                <a16:creationId xmlns:a16="http://schemas.microsoft.com/office/drawing/2014/main" id="{B924CDD6-39A8-8F3E-197C-55B07DA8A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-1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B64DF-1906-65EB-07F2-F6829BCF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966791"/>
            <a:ext cx="4866792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Five Steps for </a:t>
            </a:r>
            <a:br>
              <a:rPr lang="en-US" sz="2400" dirty="0"/>
            </a:br>
            <a:r>
              <a:rPr lang="en-US" sz="2400" dirty="0"/>
              <a:t>Getting Back to the Table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EBC1D-A208-10B5-B2F3-AF37368D0266}"/>
              </a:ext>
            </a:extLst>
          </p:cNvPr>
          <p:cNvSpPr txBox="1"/>
          <p:nvPr/>
        </p:nvSpPr>
        <p:spPr>
          <a:xfrm>
            <a:off x="104601" y="2354317"/>
            <a:ext cx="462588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1: Accept where you are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Analyze the Forest and the Trees -- what went wrong?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Just Any Lessons – Help Them Learn the Right Ones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4: Help the Parties to Actively Unlearn Their Weaknesses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5: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the table smarter and stronger</a:t>
            </a:r>
          </a:p>
        </p:txBody>
      </p:sp>
    </p:spTree>
    <p:extLst>
      <p:ext uri="{BB962C8B-B14F-4D97-AF65-F5344CB8AC3E}">
        <p14:creationId xmlns:p14="http://schemas.microsoft.com/office/powerpoint/2010/main" val="201463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C5E2-FDFE-F134-F9DD-4DF8F208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4: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Help the Parties to Actively Unlearn 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heir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eaknesses</a:t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71442-CEA4-944E-9319-BAF44619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0" y="1313784"/>
            <a:ext cx="77724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0FDA2-3A39-4885-E1BC-522F463D6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5 Step Sales Process? | Sales Geek">
            <a:extLst>
              <a:ext uri="{FF2B5EF4-FFF2-40B4-BE49-F238E27FC236}">
                <a16:creationId xmlns:a16="http://schemas.microsoft.com/office/drawing/2014/main" id="{D071123C-1F29-9D97-216E-14EBE4438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-1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2DA80-0C47-3ED0-7542-E7C17738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966791"/>
            <a:ext cx="4866792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Five Steps for </a:t>
            </a:r>
            <a:br>
              <a:rPr lang="en-US" sz="2400" dirty="0"/>
            </a:br>
            <a:r>
              <a:rPr lang="en-US" sz="2400" dirty="0"/>
              <a:t>Getting Back to the Table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9AD75-8807-A450-AF7B-79A0F4751D5F}"/>
              </a:ext>
            </a:extLst>
          </p:cNvPr>
          <p:cNvSpPr txBox="1"/>
          <p:nvPr/>
        </p:nvSpPr>
        <p:spPr>
          <a:xfrm>
            <a:off x="104601" y="2354317"/>
            <a:ext cx="462588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1: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Accept where you are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2: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Analyze the Forest and the Trees -- what went wrong?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3: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Just Any Lessons – Help Them Learn the Right Ones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4: Help the Parties to Actively Unlearn Their Weaknesses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5: Return to the table smarter and stronger</a:t>
            </a:r>
          </a:p>
        </p:txBody>
      </p:sp>
    </p:spTree>
    <p:extLst>
      <p:ext uri="{BB962C8B-B14F-4D97-AF65-F5344CB8AC3E}">
        <p14:creationId xmlns:p14="http://schemas.microsoft.com/office/powerpoint/2010/main" val="243470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10B94-6D7E-3CCF-C14A-B9E12BFE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Two Ways to Return to the Table</a:t>
            </a:r>
          </a:p>
        </p:txBody>
      </p:sp>
      <p:sp>
        <p:nvSpPr>
          <p:cNvPr id="410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444C-E092-9EC2-401B-EA18129F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If a </a:t>
            </a:r>
            <a:r>
              <a:rPr lang="en-US" sz="1300" b="1" u="sng" dirty="0">
                <a:solidFill>
                  <a:srgbClr val="EBEBEB"/>
                </a:solidFill>
              </a:rPr>
              <a:t>setback</a:t>
            </a:r>
            <a:r>
              <a:rPr lang="en-US" sz="1300" dirty="0">
                <a:solidFill>
                  <a:srgbClr val="EBEBEB"/>
                </a:solidFill>
              </a:rPr>
              <a:t> occurs how will you get the parties back to the table?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Encourage each to knock on the door first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Have the parties start with the other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In caucus, explore what went wrong and how can they modify their approach 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If the process really </a:t>
            </a:r>
            <a:r>
              <a:rPr lang="en-US" sz="1300" b="1" u="sng" dirty="0">
                <a:solidFill>
                  <a:srgbClr val="EBEBEB"/>
                </a:solidFill>
              </a:rPr>
              <a:t>failed</a:t>
            </a:r>
            <a:r>
              <a:rPr lang="en-US" sz="1300" dirty="0">
                <a:solidFill>
                  <a:srgbClr val="EBEBEB"/>
                </a:solidFill>
              </a:rPr>
              <a:t>, how can you grow over the long term as a mediator from this experience?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Talk to colleagues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Think about your own unlearning seriously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Work on key realms – uncertainty, adaptability etc.…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EBEBEB"/>
                </a:solidFill>
              </a:rPr>
              <a:t>Embrace the lesson of Kintsugi   </a:t>
            </a:r>
          </a:p>
        </p:txBody>
      </p:sp>
      <p:pic>
        <p:nvPicPr>
          <p:cNvPr id="1026" name="Picture 2" descr="Why Kintsugi &amp; How it became my approach to fountain pens &amp; life – Fountain  Pen Chronicles and More">
            <a:extLst>
              <a:ext uri="{FF2B5EF4-FFF2-40B4-BE49-F238E27FC236}">
                <a16:creationId xmlns:a16="http://schemas.microsoft.com/office/drawing/2014/main" id="{84E20D12-9967-5893-91FF-06E991A9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98" y="0"/>
            <a:ext cx="5027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0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, Seriously, THANK YOU!. Principle 2 might be my favorite: “Give… | by  Michael Braun | The Hearts and Minds Project | Medium">
            <a:extLst>
              <a:ext uri="{FF2B5EF4-FFF2-40B4-BE49-F238E27FC236}">
                <a16:creationId xmlns:a16="http://schemas.microsoft.com/office/drawing/2014/main" id="{B3A8FEEB-C5A3-68F8-5BA8-684D9871D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r="21292" b="-6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7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F807D-9F27-E90B-CFC0-9161D9F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sz="3900" b="1" u="sng" dirty="0"/>
              <a:t>Why</a:t>
            </a:r>
            <a:r>
              <a:rPr lang="en-US" sz="3900" dirty="0"/>
              <a:t> Getting Back to the Table?</a:t>
            </a:r>
          </a:p>
        </p:txBody>
      </p:sp>
      <p:sp>
        <p:nvSpPr>
          <p:cNvPr id="103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Why are you here? - ASWWU">
            <a:extLst>
              <a:ext uri="{FF2B5EF4-FFF2-40B4-BE49-F238E27FC236}">
                <a16:creationId xmlns:a16="http://schemas.microsoft.com/office/drawing/2014/main" id="{DA348099-E00F-807D-CF3C-B5C42E75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r="37672" b="-1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2DE5F-A011-0397-C107-D8C8A9BC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“Loved your book, but why the focus on successes?” </a:t>
            </a:r>
          </a:p>
          <a:p>
            <a:pPr>
              <a:lnSpc>
                <a:spcPct val="90000"/>
              </a:lnSpc>
            </a:pPr>
            <a:r>
              <a:rPr lang="en-US" dirty="0"/>
              <a:t>“Thank goodness! I feel like all we read about is success. It feels like if we don’t succeed all the time we are bad negotiators.”</a:t>
            </a:r>
          </a:p>
          <a:p>
            <a:pPr>
              <a:lnSpc>
                <a:spcPct val="90000"/>
              </a:lnSpc>
            </a:pPr>
            <a:r>
              <a:rPr lang="en-US" dirty="0"/>
              <a:t>To recognize that setbacks/failures are part of the negotiation/mediation landscape </a:t>
            </a:r>
          </a:p>
          <a:p>
            <a:pPr>
              <a:lnSpc>
                <a:spcPct val="90000"/>
              </a:lnSpc>
            </a:pPr>
            <a:r>
              <a:rPr lang="en-US" dirty="0"/>
              <a:t>To create awareness about the different ways people can fail to avoid them</a:t>
            </a:r>
          </a:p>
          <a:p>
            <a:pPr>
              <a:lnSpc>
                <a:spcPct val="90000"/>
              </a:lnSpc>
            </a:pPr>
            <a:r>
              <a:rPr lang="en-US" dirty="0"/>
              <a:t>To separate shame from failure</a:t>
            </a:r>
          </a:p>
        </p:txBody>
      </p:sp>
    </p:spTree>
    <p:extLst>
      <p:ext uri="{BB962C8B-B14F-4D97-AF65-F5344CB8AC3E}">
        <p14:creationId xmlns:p14="http://schemas.microsoft.com/office/powerpoint/2010/main" val="281033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858C-5BCD-0906-DE79-4F2E7388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Typical Responses to Failure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FBBA-4671-B67F-7717-CEB5D59D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166" y="2343293"/>
            <a:ext cx="2354591" cy="8479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Rationalization</a:t>
            </a:r>
          </a:p>
        </p:txBody>
      </p:sp>
      <p:pic>
        <p:nvPicPr>
          <p:cNvPr id="2050" name="Picture 2" descr="goldilocks-bowls-porridge | MuscleHack by Mark McManus">
            <a:extLst>
              <a:ext uri="{FF2B5EF4-FFF2-40B4-BE49-F238E27FC236}">
                <a16:creationId xmlns:a16="http://schemas.microsoft.com/office/drawing/2014/main" id="{214A956A-3AF9-B20D-C250-49865348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790700"/>
            <a:ext cx="36957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0C9F25-9A0D-174E-30D7-D57257550E4F}"/>
              </a:ext>
            </a:extLst>
          </p:cNvPr>
          <p:cNvSpPr txBox="1">
            <a:spLocks/>
          </p:cNvSpPr>
          <p:nvPr/>
        </p:nvSpPr>
        <p:spPr>
          <a:xfrm>
            <a:off x="8097796" y="2279046"/>
            <a:ext cx="2354591" cy="84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Anxiety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541680-D9E5-9A45-A2E3-7E36D8C20BDA}"/>
              </a:ext>
            </a:extLst>
          </p:cNvPr>
          <p:cNvSpPr txBox="1">
            <a:spLocks/>
          </p:cNvSpPr>
          <p:nvPr/>
        </p:nvSpPr>
        <p:spPr>
          <a:xfrm>
            <a:off x="5348472" y="5186341"/>
            <a:ext cx="2354591" cy="84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00932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D508-597A-B939-7F35-6DB2E2B3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9" y="210980"/>
            <a:ext cx="9404723" cy="1400530"/>
          </a:xfrm>
        </p:spPr>
        <p:txBody>
          <a:bodyPr/>
          <a:lstStyle/>
          <a:p>
            <a:r>
              <a:rPr lang="en-US" sz="3400" dirty="0"/>
              <a:t>Recognizing the 7 types of types of failures and their magnitude (4 point scale)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3D574-FF6A-F2DF-2FB0-342B22CC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97" y="2053362"/>
            <a:ext cx="5274085" cy="419548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Take a Crack at It Failure: </a:t>
            </a:r>
            <a:r>
              <a:rPr lang="en-US" dirty="0"/>
              <a:t>Expecting to fail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Slipping through the Fingers Failure: </a:t>
            </a:r>
            <a:r>
              <a:rPr lang="en-US" dirty="0"/>
              <a:t>When agreement made sense but did not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What Were You Thinking Failure: </a:t>
            </a:r>
            <a:r>
              <a:rPr lang="en-US" dirty="0"/>
              <a:t>Not meeting one’s interests or objectives</a:t>
            </a: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Penny-Wise and Pound-Foolish Failure: </a:t>
            </a:r>
            <a:r>
              <a:rPr lang="en-US" dirty="0"/>
              <a:t>Reaching an agreement that is short sighted and damages the relationship </a:t>
            </a:r>
            <a:endParaRPr lang="en-US" b="1" dirty="0"/>
          </a:p>
          <a:p>
            <a:endParaRPr lang="en-US" dirty="0"/>
          </a:p>
        </p:txBody>
      </p:sp>
      <p:pic>
        <p:nvPicPr>
          <p:cNvPr id="3074" name="Picture 2" descr="Why Success Will Always Slip Through Your Fingers | by Tammy K. | Motivate  the Mind | Medium">
            <a:extLst>
              <a:ext uri="{FF2B5EF4-FFF2-40B4-BE49-F238E27FC236}">
                <a16:creationId xmlns:a16="http://schemas.microsoft.com/office/drawing/2014/main" id="{EF6C8E46-9F36-FC66-43EB-1464D49D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50" y="2860139"/>
            <a:ext cx="2164483" cy="12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ited, What Were You Thinking?">
            <a:extLst>
              <a:ext uri="{FF2B5EF4-FFF2-40B4-BE49-F238E27FC236}">
                <a16:creationId xmlns:a16="http://schemas.microsoft.com/office/drawing/2014/main" id="{3F68FA8A-052F-E5C5-5E73-BD1662E5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50" y="4190768"/>
            <a:ext cx="2150733" cy="13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nny Wise, Pound Foolish: Understanding the Balance Between Saving and  Long-Term Value - English Plus Podcast">
            <a:extLst>
              <a:ext uri="{FF2B5EF4-FFF2-40B4-BE49-F238E27FC236}">
                <a16:creationId xmlns:a16="http://schemas.microsoft.com/office/drawing/2014/main" id="{82A7C7FC-C9D3-B546-DB14-B3FAABF9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067091" y="5639686"/>
            <a:ext cx="2165892" cy="12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Role of Failure in the Creative Process: Learning and Growing - Pinot's  Palette">
            <a:extLst>
              <a:ext uri="{FF2B5EF4-FFF2-40B4-BE49-F238E27FC236}">
                <a16:creationId xmlns:a16="http://schemas.microsoft.com/office/drawing/2014/main" id="{F01763BD-2CB5-3899-1736-75DDBDE6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51" y="1611510"/>
            <a:ext cx="2154473" cy="11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8050-14FF-C09C-E334-58BB3D1A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Types of failure continued…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6CD2A-93D7-586E-17AB-711FBE78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605588" cy="4195481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/>
              <a:t>Bad Agreement Failure: </a:t>
            </a:r>
            <a:r>
              <a:rPr lang="en-US" dirty="0"/>
              <a:t>Reaching an agreement that is worse than your BATNA</a:t>
            </a:r>
            <a:endParaRPr lang="en-US" b="1" dirty="0"/>
          </a:p>
          <a:p>
            <a:pPr marL="457200" lvl="0" indent="-457200">
              <a:buFont typeface="+mj-lt"/>
              <a:buAutoNum type="arabicPeriod" startAt="5"/>
            </a:pPr>
            <a:endParaRPr lang="en-US" b="1" dirty="0"/>
          </a:p>
          <a:p>
            <a:pPr marL="457200" lvl="0" indent="-457200">
              <a:buFont typeface="+mj-lt"/>
              <a:buAutoNum type="arabicPeriod" startAt="5"/>
            </a:pPr>
            <a:endParaRPr lang="en-US" dirty="0"/>
          </a:p>
          <a:p>
            <a:pPr marL="457200" lvl="0" indent="-457200">
              <a:buFont typeface="+mj-lt"/>
              <a:buAutoNum type="arabicPeriod" startAt="5"/>
            </a:pPr>
            <a:r>
              <a:rPr lang="en-US" b="1" dirty="0"/>
              <a:t>Emotionally Unintelligent Failure: </a:t>
            </a:r>
            <a:r>
              <a:rPr lang="en-US" dirty="0"/>
              <a:t>When emotions overwhelm the process and failure ensues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dirty="0"/>
              <a:t> 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b="1" dirty="0"/>
              <a:t>Under-The-Table Failure:</a:t>
            </a:r>
            <a:r>
              <a:rPr lang="en-US" dirty="0"/>
              <a:t> Not recognizing a hidden dynamic or an intangible issue that dooms the process</a:t>
            </a:r>
          </a:p>
          <a:p>
            <a:endParaRPr lang="en-US" dirty="0"/>
          </a:p>
        </p:txBody>
      </p:sp>
      <p:pic>
        <p:nvPicPr>
          <p:cNvPr id="2050" name="Picture 2" descr="How to Break Bad Agreements - Joshua N. Hook">
            <a:extLst>
              <a:ext uri="{FF2B5EF4-FFF2-40B4-BE49-F238E27FC236}">
                <a16:creationId xmlns:a16="http://schemas.microsoft.com/office/drawing/2014/main" id="{259AF35F-1790-1508-C05E-B686BDA7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81" y="1853248"/>
            <a:ext cx="2591888" cy="16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Combat Overwhelming Emotions - DMA">
            <a:extLst>
              <a:ext uri="{FF2B5EF4-FFF2-40B4-BE49-F238E27FC236}">
                <a16:creationId xmlns:a16="http://schemas.microsoft.com/office/drawing/2014/main" id="{35269EBA-AFF9-0177-1E6F-9D72AEB0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81" y="3482204"/>
            <a:ext cx="2591888" cy="15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r The Table Images – Browse 217,832 Stock Photos, Vectors, and Video |  Adobe Stock">
            <a:extLst>
              <a:ext uri="{FF2B5EF4-FFF2-40B4-BE49-F238E27FC236}">
                <a16:creationId xmlns:a16="http://schemas.microsoft.com/office/drawing/2014/main" id="{F8A3E958-57F4-3F62-C8DD-65B83C1F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81" y="5005063"/>
            <a:ext cx="2591888" cy="17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4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411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F7DA0-0B71-4C1F-6F41-8FF87D34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0709"/>
            <a:ext cx="4166510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Diagnosing party behaviors – helping them see what is going on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1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18" name="Freeform: Shape 4117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broken conversations By Medi Belortaja | Politics Cartoon | TOONPOOL">
            <a:extLst>
              <a:ext uri="{FF2B5EF4-FFF2-40B4-BE49-F238E27FC236}">
                <a16:creationId xmlns:a16="http://schemas.microsoft.com/office/drawing/2014/main" id="{4B3DF00F-23F7-C29F-F041-CD602DA9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903030"/>
            <a:ext cx="5449889" cy="30519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Rectangle 4119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5E09B-4B5D-B9A3-1E9A-FD885D5ABC8C}"/>
              </a:ext>
            </a:extLst>
          </p:cNvPr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Blame and Rationalization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Biases – some include self serving, the backfire effect, and tendency toward loss aversion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Heuristics (mental shortcuts)</a:t>
            </a:r>
          </a:p>
        </p:txBody>
      </p:sp>
    </p:spTree>
    <p:extLst>
      <p:ext uri="{BB962C8B-B14F-4D97-AF65-F5344CB8AC3E}">
        <p14:creationId xmlns:p14="http://schemas.microsoft.com/office/powerpoint/2010/main" val="4131234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5 Step Sales Process? | Sales Geek">
            <a:extLst>
              <a:ext uri="{FF2B5EF4-FFF2-40B4-BE49-F238E27FC236}">
                <a16:creationId xmlns:a16="http://schemas.microsoft.com/office/drawing/2014/main" id="{904DC525-D183-8FD4-E1A9-3A71E5473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-1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78A54-1C9E-9D1E-73D8-091FAB24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6061"/>
            <a:ext cx="4485557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Encouraging Positive Behavior in the Parties: </a:t>
            </a:r>
            <a:br>
              <a:rPr lang="en-US" sz="2400" dirty="0"/>
            </a:br>
            <a:r>
              <a:rPr lang="en-US" sz="2400" dirty="0"/>
              <a:t>The Five Steps for </a:t>
            </a:r>
            <a:br>
              <a:rPr lang="en-US" sz="2400" dirty="0"/>
            </a:br>
            <a:r>
              <a:rPr lang="en-US" sz="2400" dirty="0"/>
              <a:t>Getting Back to the Table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A3D39-D4D9-CE25-B112-BED1BA56FF19}"/>
              </a:ext>
            </a:extLst>
          </p:cNvPr>
          <p:cNvSpPr txBox="1"/>
          <p:nvPr/>
        </p:nvSpPr>
        <p:spPr>
          <a:xfrm>
            <a:off x="104601" y="2354317"/>
            <a:ext cx="4380956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spcBef>
                <a:spcPts val="1000"/>
              </a:spcBef>
              <a:buClr>
                <a:schemeClr val="accent1"/>
              </a:buClr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1: Accept where you are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2: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Analyze the Forest and the Trees -- What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rong?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3: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Not Just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essons – Help Them Learn the Right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nes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4: Help the Parties to Actively Unlearn Their Weaknesses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 5: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Return to the table smarter and stronger</a:t>
            </a:r>
          </a:p>
        </p:txBody>
      </p:sp>
    </p:spTree>
    <p:extLst>
      <p:ext uri="{BB962C8B-B14F-4D97-AF65-F5344CB8AC3E}">
        <p14:creationId xmlns:p14="http://schemas.microsoft.com/office/powerpoint/2010/main" val="146686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3E4AA-9D9A-D7FC-54AA-655073BA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Step 1: </a:t>
            </a:r>
            <a:r>
              <a:rPr lang="en-US" sz="54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Accept where you are</a:t>
            </a:r>
            <a:br>
              <a:rPr lang="en-US" sz="54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4597E-81A3-F461-2E07-BB4EAD37A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68701"/>
            <a:ext cx="6774444" cy="52347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282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1F835-9FB4-0EDA-E4BC-1A17153E3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5 Step Sales Process? | Sales Geek">
            <a:extLst>
              <a:ext uri="{FF2B5EF4-FFF2-40B4-BE49-F238E27FC236}">
                <a16:creationId xmlns:a16="http://schemas.microsoft.com/office/drawing/2014/main" id="{D9D2666B-A459-9488-A631-50EFE1C03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-1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4D9C-0F3F-2C64-C442-FEBD6980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966791"/>
            <a:ext cx="4866792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Five Steps for </a:t>
            </a:r>
            <a:br>
              <a:rPr lang="en-US" sz="2400" dirty="0"/>
            </a:br>
            <a:r>
              <a:rPr lang="en-US" sz="2400" dirty="0"/>
              <a:t>Getting Back to the Table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53D43-0E21-4820-AEC0-C5575E21C3D3}"/>
              </a:ext>
            </a:extLst>
          </p:cNvPr>
          <p:cNvSpPr txBox="1"/>
          <p:nvPr/>
        </p:nvSpPr>
        <p:spPr>
          <a:xfrm>
            <a:off x="104601" y="2354317"/>
            <a:ext cx="462588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1: Accept where you are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2: Analyze the Forest and the Trees -- What Went Wrong?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3: Not Just Any Lessons – Help Them Learn the Right Ones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4: Help the Parties to Actively Unlearn Their Weaknesses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5: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the table smarter and stronger</a:t>
            </a:r>
          </a:p>
        </p:txBody>
      </p:sp>
    </p:spTree>
    <p:extLst>
      <p:ext uri="{BB962C8B-B14F-4D97-AF65-F5344CB8AC3E}">
        <p14:creationId xmlns:p14="http://schemas.microsoft.com/office/powerpoint/2010/main" val="3105961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4243</TotalTime>
  <Words>1366</Words>
  <Application>Microsoft Macintosh PowerPoint</Application>
  <PresentationFormat>Widescreen</PresentationFormat>
  <Paragraphs>123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BBC Reith Serif</vt:lpstr>
      <vt:lpstr>Century Gothic</vt:lpstr>
      <vt:lpstr>Google Sans</vt:lpstr>
      <vt:lpstr>Sailec</vt:lpstr>
      <vt:lpstr>Wingdings 3</vt:lpstr>
      <vt:lpstr>Ion</vt:lpstr>
      <vt:lpstr>PowerPoint Presentation</vt:lpstr>
      <vt:lpstr>Why Getting Back to the Table?</vt:lpstr>
      <vt:lpstr>3 Typical Responses to Failure in general</vt:lpstr>
      <vt:lpstr>Recognizing the 7 types of types of failures and their magnitude (4 point scale)</vt:lpstr>
      <vt:lpstr>Types of failure continued…</vt:lpstr>
      <vt:lpstr>Diagnosing party behaviors – helping them see what is going on</vt:lpstr>
      <vt:lpstr>Encouraging Positive Behavior in the Parties:  The Five Steps for  Getting Back to the Table </vt:lpstr>
      <vt:lpstr>Step 1: Accept where you are </vt:lpstr>
      <vt:lpstr>The Five Steps for  Getting Back to the Table </vt:lpstr>
      <vt:lpstr>Step 2:  Analyze the Forest and the Trees – What Went Wrong?</vt:lpstr>
      <vt:lpstr>The Five Steps for  Getting Back to the Table </vt:lpstr>
      <vt:lpstr>Step 3: Help the Parties Learn the Right Lessons</vt:lpstr>
      <vt:lpstr>The Five Steps for  Getting Back to the Table </vt:lpstr>
      <vt:lpstr>Step 4: Help the Parties to Actively Unlearn Their Weaknesses </vt:lpstr>
      <vt:lpstr>The Five Steps for  Getting Back to the Table </vt:lpstr>
      <vt:lpstr>Two Ways to Return to the Table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Weiss, Joshua N.</dc:creator>
  <cp:lastModifiedBy>Weiss, Joshua N.</cp:lastModifiedBy>
  <cp:revision>58</cp:revision>
  <dcterms:created xsi:type="dcterms:W3CDTF">2025-01-02T22:59:03Z</dcterms:created>
  <dcterms:modified xsi:type="dcterms:W3CDTF">2026-02-11T19:01:11Z</dcterms:modified>
</cp:coreProperties>
</file>