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686" r:id="rId2"/>
    <p:sldId id="264" r:id="rId3"/>
    <p:sldId id="265" r:id="rId4"/>
    <p:sldId id="706" r:id="rId5"/>
    <p:sldId id="685" r:id="rId6"/>
    <p:sldId id="689" r:id="rId7"/>
    <p:sldId id="693" r:id="rId8"/>
    <p:sldId id="703" r:id="rId9"/>
    <p:sldId id="704" r:id="rId10"/>
    <p:sldId id="705" r:id="rId11"/>
    <p:sldId id="697" r:id="rId12"/>
    <p:sldId id="708" r:id="rId13"/>
    <p:sldId id="716" r:id="rId14"/>
    <p:sldId id="717" r:id="rId15"/>
    <p:sldId id="718" r:id="rId16"/>
    <p:sldId id="709" r:id="rId17"/>
    <p:sldId id="690" r:id="rId18"/>
    <p:sldId id="694" r:id="rId19"/>
    <p:sldId id="698" r:id="rId20"/>
    <p:sldId id="724" r:id="rId21"/>
    <p:sldId id="691" r:id="rId22"/>
    <p:sldId id="695" r:id="rId23"/>
    <p:sldId id="719" r:id="rId24"/>
    <p:sldId id="720" r:id="rId25"/>
    <p:sldId id="721" r:id="rId26"/>
    <p:sldId id="722" r:id="rId27"/>
    <p:sldId id="723" r:id="rId28"/>
    <p:sldId id="692" r:id="rId29"/>
    <p:sldId id="707" r:id="rId30"/>
    <p:sldId id="267" r:id="rId31"/>
    <p:sldId id="701" r:id="rId32"/>
    <p:sldId id="702" r:id="rId33"/>
    <p:sldId id="68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1" autoAdjust="0"/>
    <p:restoredTop sz="79217"/>
  </p:normalViewPr>
  <p:slideViewPr>
    <p:cSldViewPr snapToGrid="0" snapToObjects="1">
      <p:cViewPr varScale="1">
        <p:scale>
          <a:sx n="74" d="100"/>
          <a:sy n="74" d="100"/>
        </p:scale>
        <p:origin x="12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6D38AA-8AB4-3543-875B-89F4DDE0FBBD}" type="datetimeFigureOut">
              <a:rPr lang="en-US" smtClean="0"/>
              <a:t>6/11/2025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A1DF69-B3D7-9947-AF7E-4935AA857DCC}" type="slidenum">
              <a:rPr lang="en-US" smtClean="0"/>
              <a:t>‹#›</a:t>
            </a:fld>
            <a:endParaRPr lang="en-US"/>
          </a:p>
        </p:txBody>
      </p:sp>
    </p:spTree>
    <p:extLst>
      <p:ext uri="{BB962C8B-B14F-4D97-AF65-F5344CB8AC3E}">
        <p14:creationId xmlns:p14="http://schemas.microsoft.com/office/powerpoint/2010/main" val="3317937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A1DF69-B3D7-9947-AF7E-4935AA857DCC}" type="slidenum">
              <a:rPr lang="en-US" smtClean="0"/>
              <a:t>2</a:t>
            </a:fld>
            <a:endParaRPr lang="en-US"/>
          </a:p>
        </p:txBody>
      </p:sp>
    </p:spTree>
    <p:extLst>
      <p:ext uri="{BB962C8B-B14F-4D97-AF65-F5344CB8AC3E}">
        <p14:creationId xmlns:p14="http://schemas.microsoft.com/office/powerpoint/2010/main" val="1617388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D400B-E3B3-88ED-7AF2-9886B59A5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DE40E-AC61-9CC5-58CC-7E9F0AC375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081BD4-9125-66B9-EA9B-B8ED04EFB1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4BE213-831C-6A02-BD49-D424B6942689}"/>
              </a:ext>
            </a:extLst>
          </p:cNvPr>
          <p:cNvSpPr>
            <a:spLocks noGrp="1"/>
          </p:cNvSpPr>
          <p:nvPr>
            <p:ph type="sldNum" sz="quarter" idx="5"/>
          </p:nvPr>
        </p:nvSpPr>
        <p:spPr/>
        <p:txBody>
          <a:bodyPr/>
          <a:lstStyle/>
          <a:p>
            <a:fld id="{4EA1DF69-B3D7-9947-AF7E-4935AA857DCC}" type="slidenum">
              <a:rPr lang="en-US" smtClean="0"/>
              <a:t>11</a:t>
            </a:fld>
            <a:endParaRPr lang="en-US"/>
          </a:p>
        </p:txBody>
      </p:sp>
    </p:spTree>
    <p:extLst>
      <p:ext uri="{BB962C8B-B14F-4D97-AF65-F5344CB8AC3E}">
        <p14:creationId xmlns:p14="http://schemas.microsoft.com/office/powerpoint/2010/main" val="1821242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93E80-C3C6-7B58-1328-574F3C67A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2E12F2-C4D9-01C0-0E86-3B1CDD8C37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BA9D27-6064-B2F0-DA9B-7F404DDC40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B2B3E0-167D-F8F9-4537-9264A8F855BF}"/>
              </a:ext>
            </a:extLst>
          </p:cNvPr>
          <p:cNvSpPr>
            <a:spLocks noGrp="1"/>
          </p:cNvSpPr>
          <p:nvPr>
            <p:ph type="sldNum" sz="quarter" idx="5"/>
          </p:nvPr>
        </p:nvSpPr>
        <p:spPr/>
        <p:txBody>
          <a:bodyPr/>
          <a:lstStyle/>
          <a:p>
            <a:fld id="{4EA1DF69-B3D7-9947-AF7E-4935AA857DCC}" type="slidenum">
              <a:rPr lang="en-US" smtClean="0"/>
              <a:t>12</a:t>
            </a:fld>
            <a:endParaRPr lang="en-US"/>
          </a:p>
        </p:txBody>
      </p:sp>
    </p:spTree>
    <p:extLst>
      <p:ext uri="{BB962C8B-B14F-4D97-AF65-F5344CB8AC3E}">
        <p14:creationId xmlns:p14="http://schemas.microsoft.com/office/powerpoint/2010/main" val="4053717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AFECC-436F-42E3-B6A6-988F30EE25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0591E1-8A6D-5478-1C78-2BA5FE1499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B5F7FF-B33B-0580-BB14-B827FB0A4F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54DD6C-15A5-A8CE-E770-39073ADA563C}"/>
              </a:ext>
            </a:extLst>
          </p:cNvPr>
          <p:cNvSpPr>
            <a:spLocks noGrp="1"/>
          </p:cNvSpPr>
          <p:nvPr>
            <p:ph type="sldNum" sz="quarter" idx="5"/>
          </p:nvPr>
        </p:nvSpPr>
        <p:spPr/>
        <p:txBody>
          <a:bodyPr/>
          <a:lstStyle/>
          <a:p>
            <a:fld id="{4EA1DF69-B3D7-9947-AF7E-4935AA857DCC}" type="slidenum">
              <a:rPr lang="en-US" smtClean="0"/>
              <a:t>13</a:t>
            </a:fld>
            <a:endParaRPr lang="en-US"/>
          </a:p>
        </p:txBody>
      </p:sp>
    </p:spTree>
    <p:extLst>
      <p:ext uri="{BB962C8B-B14F-4D97-AF65-F5344CB8AC3E}">
        <p14:creationId xmlns:p14="http://schemas.microsoft.com/office/powerpoint/2010/main" val="3491281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E479C-CD85-C9B2-50E6-292BB38067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C95EF-B255-BE30-43D5-1147FD790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11A476-3E47-69BC-BB17-47B43C5802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72DC25-E384-328D-CEE6-CA8AAF61073D}"/>
              </a:ext>
            </a:extLst>
          </p:cNvPr>
          <p:cNvSpPr>
            <a:spLocks noGrp="1"/>
          </p:cNvSpPr>
          <p:nvPr>
            <p:ph type="sldNum" sz="quarter" idx="5"/>
          </p:nvPr>
        </p:nvSpPr>
        <p:spPr/>
        <p:txBody>
          <a:bodyPr/>
          <a:lstStyle/>
          <a:p>
            <a:fld id="{4EA1DF69-B3D7-9947-AF7E-4935AA857DCC}" type="slidenum">
              <a:rPr lang="en-US" smtClean="0"/>
              <a:t>14</a:t>
            </a:fld>
            <a:endParaRPr lang="en-US"/>
          </a:p>
        </p:txBody>
      </p:sp>
    </p:spTree>
    <p:extLst>
      <p:ext uri="{BB962C8B-B14F-4D97-AF65-F5344CB8AC3E}">
        <p14:creationId xmlns:p14="http://schemas.microsoft.com/office/powerpoint/2010/main" val="335505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0822A-87D4-B68D-FFEE-2ACB648879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18F5A-7105-3D38-1651-05B8946A63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823E69-129E-0B9D-1CF0-F640E6AF7F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A3E8EE-5DDE-A571-14BB-48F65BA27430}"/>
              </a:ext>
            </a:extLst>
          </p:cNvPr>
          <p:cNvSpPr>
            <a:spLocks noGrp="1"/>
          </p:cNvSpPr>
          <p:nvPr>
            <p:ph type="sldNum" sz="quarter" idx="5"/>
          </p:nvPr>
        </p:nvSpPr>
        <p:spPr/>
        <p:txBody>
          <a:bodyPr/>
          <a:lstStyle/>
          <a:p>
            <a:fld id="{4EA1DF69-B3D7-9947-AF7E-4935AA857DCC}" type="slidenum">
              <a:rPr lang="en-US" smtClean="0"/>
              <a:t>15</a:t>
            </a:fld>
            <a:endParaRPr lang="en-US"/>
          </a:p>
        </p:txBody>
      </p:sp>
    </p:spTree>
    <p:extLst>
      <p:ext uri="{BB962C8B-B14F-4D97-AF65-F5344CB8AC3E}">
        <p14:creationId xmlns:p14="http://schemas.microsoft.com/office/powerpoint/2010/main" val="3858951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B141C-B7F5-CCE5-DCD9-8770B64590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E10065-3F8A-7A24-7048-42CCBF356C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7A25A7-78E8-5DA6-5FC8-24DA48D5A0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564476-415F-C5BD-D5E3-314B6AA402ED}"/>
              </a:ext>
            </a:extLst>
          </p:cNvPr>
          <p:cNvSpPr>
            <a:spLocks noGrp="1"/>
          </p:cNvSpPr>
          <p:nvPr>
            <p:ph type="sldNum" sz="quarter" idx="5"/>
          </p:nvPr>
        </p:nvSpPr>
        <p:spPr/>
        <p:txBody>
          <a:bodyPr/>
          <a:lstStyle/>
          <a:p>
            <a:fld id="{4EA1DF69-B3D7-9947-AF7E-4935AA857DCC}" type="slidenum">
              <a:rPr lang="en-US" smtClean="0"/>
              <a:t>16</a:t>
            </a:fld>
            <a:endParaRPr lang="en-US"/>
          </a:p>
        </p:txBody>
      </p:sp>
    </p:spTree>
    <p:extLst>
      <p:ext uri="{BB962C8B-B14F-4D97-AF65-F5344CB8AC3E}">
        <p14:creationId xmlns:p14="http://schemas.microsoft.com/office/powerpoint/2010/main" val="3479486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555B5-95D0-EAEE-275F-0F450B26D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D39399-B2A2-23D2-4E6C-C98ADDCC95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1D1541-4025-A95B-8260-95DF30DBD3E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93A4C6-C06E-A642-B762-F3F78B4A67EF}"/>
              </a:ext>
            </a:extLst>
          </p:cNvPr>
          <p:cNvSpPr>
            <a:spLocks noGrp="1"/>
          </p:cNvSpPr>
          <p:nvPr>
            <p:ph type="sldNum" sz="quarter" idx="5"/>
          </p:nvPr>
        </p:nvSpPr>
        <p:spPr/>
        <p:txBody>
          <a:bodyPr/>
          <a:lstStyle/>
          <a:p>
            <a:fld id="{4EA1DF69-B3D7-9947-AF7E-4935AA857DCC}" type="slidenum">
              <a:rPr lang="en-US" smtClean="0"/>
              <a:t>17</a:t>
            </a:fld>
            <a:endParaRPr lang="en-US"/>
          </a:p>
        </p:txBody>
      </p:sp>
    </p:spTree>
    <p:extLst>
      <p:ext uri="{BB962C8B-B14F-4D97-AF65-F5344CB8AC3E}">
        <p14:creationId xmlns:p14="http://schemas.microsoft.com/office/powerpoint/2010/main" val="3074215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D7CC1-FF1D-A3A1-A04A-CC5A988767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1C2AC6-9800-FB8F-ED8C-AF2EE1A1EC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B39285-EAC2-7E3A-4FA8-D16C38D085A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FD7CDD-54F0-268A-7656-8DA473F64A73}"/>
              </a:ext>
            </a:extLst>
          </p:cNvPr>
          <p:cNvSpPr>
            <a:spLocks noGrp="1"/>
          </p:cNvSpPr>
          <p:nvPr>
            <p:ph type="sldNum" sz="quarter" idx="5"/>
          </p:nvPr>
        </p:nvSpPr>
        <p:spPr/>
        <p:txBody>
          <a:bodyPr/>
          <a:lstStyle/>
          <a:p>
            <a:fld id="{4EA1DF69-B3D7-9947-AF7E-4935AA857DCC}" type="slidenum">
              <a:rPr lang="en-US" smtClean="0"/>
              <a:t>18</a:t>
            </a:fld>
            <a:endParaRPr lang="en-US"/>
          </a:p>
        </p:txBody>
      </p:sp>
    </p:spTree>
    <p:extLst>
      <p:ext uri="{BB962C8B-B14F-4D97-AF65-F5344CB8AC3E}">
        <p14:creationId xmlns:p14="http://schemas.microsoft.com/office/powerpoint/2010/main" val="2710838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F9DF1-4FFE-C68D-61DD-3A767C452F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E37A94-1CF2-2ED9-D47C-FD814B8919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DE676F-1586-3DAA-BEA1-55263BA9EB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B63364-56F3-AA0A-F35F-FDE35D2211F1}"/>
              </a:ext>
            </a:extLst>
          </p:cNvPr>
          <p:cNvSpPr>
            <a:spLocks noGrp="1"/>
          </p:cNvSpPr>
          <p:nvPr>
            <p:ph type="sldNum" sz="quarter" idx="5"/>
          </p:nvPr>
        </p:nvSpPr>
        <p:spPr/>
        <p:txBody>
          <a:bodyPr/>
          <a:lstStyle/>
          <a:p>
            <a:fld id="{4EA1DF69-B3D7-9947-AF7E-4935AA857DCC}" type="slidenum">
              <a:rPr lang="en-US" smtClean="0"/>
              <a:t>19</a:t>
            </a:fld>
            <a:endParaRPr lang="en-US"/>
          </a:p>
        </p:txBody>
      </p:sp>
    </p:spTree>
    <p:extLst>
      <p:ext uri="{BB962C8B-B14F-4D97-AF65-F5344CB8AC3E}">
        <p14:creationId xmlns:p14="http://schemas.microsoft.com/office/powerpoint/2010/main" val="1449872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B56BA-6AA2-5190-52A7-581731E421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44D468-5369-8D44-75B5-9CE9621927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6FB6CB-5C60-D2D8-3B0B-5070790CC3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24C904-4331-7664-2379-C5A7FB172EBF}"/>
              </a:ext>
            </a:extLst>
          </p:cNvPr>
          <p:cNvSpPr>
            <a:spLocks noGrp="1"/>
          </p:cNvSpPr>
          <p:nvPr>
            <p:ph type="sldNum" sz="quarter" idx="5"/>
          </p:nvPr>
        </p:nvSpPr>
        <p:spPr/>
        <p:txBody>
          <a:bodyPr/>
          <a:lstStyle/>
          <a:p>
            <a:fld id="{4EA1DF69-B3D7-9947-AF7E-4935AA857DCC}" type="slidenum">
              <a:rPr lang="en-US" smtClean="0"/>
              <a:t>20</a:t>
            </a:fld>
            <a:endParaRPr lang="en-US"/>
          </a:p>
        </p:txBody>
      </p:sp>
    </p:spTree>
    <p:extLst>
      <p:ext uri="{BB962C8B-B14F-4D97-AF65-F5344CB8AC3E}">
        <p14:creationId xmlns:p14="http://schemas.microsoft.com/office/powerpoint/2010/main" val="4264013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A1DF69-B3D7-9947-AF7E-4935AA857DCC}" type="slidenum">
              <a:rPr lang="en-US" smtClean="0"/>
              <a:t>3</a:t>
            </a:fld>
            <a:endParaRPr lang="en-US"/>
          </a:p>
        </p:txBody>
      </p:sp>
    </p:spTree>
    <p:extLst>
      <p:ext uri="{BB962C8B-B14F-4D97-AF65-F5344CB8AC3E}">
        <p14:creationId xmlns:p14="http://schemas.microsoft.com/office/powerpoint/2010/main" val="2369359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86DB6-E366-3BE4-9078-C425C0303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216088-E01C-43F7-5D1C-D021EFF1A9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6C781B-F1C2-AAFB-1313-350C1BCFD9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2570A1-C4C9-27EF-C987-F13AAA459FB8}"/>
              </a:ext>
            </a:extLst>
          </p:cNvPr>
          <p:cNvSpPr>
            <a:spLocks noGrp="1"/>
          </p:cNvSpPr>
          <p:nvPr>
            <p:ph type="sldNum" sz="quarter" idx="5"/>
          </p:nvPr>
        </p:nvSpPr>
        <p:spPr/>
        <p:txBody>
          <a:bodyPr/>
          <a:lstStyle/>
          <a:p>
            <a:fld id="{4EA1DF69-B3D7-9947-AF7E-4935AA857DCC}" type="slidenum">
              <a:rPr lang="en-US" smtClean="0"/>
              <a:t>21</a:t>
            </a:fld>
            <a:endParaRPr lang="en-US"/>
          </a:p>
        </p:txBody>
      </p:sp>
    </p:spTree>
    <p:extLst>
      <p:ext uri="{BB962C8B-B14F-4D97-AF65-F5344CB8AC3E}">
        <p14:creationId xmlns:p14="http://schemas.microsoft.com/office/powerpoint/2010/main" val="8749600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C9731-90ED-77B7-2D83-498EEECE9D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9A9F5E-BBDF-2267-F7DE-52059001E4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8986D-D76A-16A8-3F9C-0E63EDB21E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60E411-9609-58AC-D82C-3CA19980EDA4}"/>
              </a:ext>
            </a:extLst>
          </p:cNvPr>
          <p:cNvSpPr>
            <a:spLocks noGrp="1"/>
          </p:cNvSpPr>
          <p:nvPr>
            <p:ph type="sldNum" sz="quarter" idx="5"/>
          </p:nvPr>
        </p:nvSpPr>
        <p:spPr/>
        <p:txBody>
          <a:bodyPr/>
          <a:lstStyle/>
          <a:p>
            <a:fld id="{4EA1DF69-B3D7-9947-AF7E-4935AA857DCC}" type="slidenum">
              <a:rPr lang="en-US" smtClean="0"/>
              <a:t>22</a:t>
            </a:fld>
            <a:endParaRPr lang="en-US" dirty="0"/>
          </a:p>
        </p:txBody>
      </p:sp>
    </p:spTree>
    <p:extLst>
      <p:ext uri="{BB962C8B-B14F-4D97-AF65-F5344CB8AC3E}">
        <p14:creationId xmlns:p14="http://schemas.microsoft.com/office/powerpoint/2010/main" val="3305807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B26EB-6B79-953D-A8C7-EB1D8D618C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ECE07F-50E9-E98E-145F-A782F030C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FFBBB8-E84E-EBEA-0EFB-DD63C34D0E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136389-EC23-C526-0E45-ECA5D9DF3535}"/>
              </a:ext>
            </a:extLst>
          </p:cNvPr>
          <p:cNvSpPr>
            <a:spLocks noGrp="1"/>
          </p:cNvSpPr>
          <p:nvPr>
            <p:ph type="sldNum" sz="quarter" idx="5"/>
          </p:nvPr>
        </p:nvSpPr>
        <p:spPr/>
        <p:txBody>
          <a:bodyPr/>
          <a:lstStyle/>
          <a:p>
            <a:fld id="{4EA1DF69-B3D7-9947-AF7E-4935AA857DCC}" type="slidenum">
              <a:rPr lang="en-US" smtClean="0"/>
              <a:t>23</a:t>
            </a:fld>
            <a:endParaRPr lang="en-US" dirty="0"/>
          </a:p>
        </p:txBody>
      </p:sp>
    </p:spTree>
    <p:extLst>
      <p:ext uri="{BB962C8B-B14F-4D97-AF65-F5344CB8AC3E}">
        <p14:creationId xmlns:p14="http://schemas.microsoft.com/office/powerpoint/2010/main" val="3327850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A1DF69-B3D7-9947-AF7E-4935AA857DCC}" type="slidenum">
              <a:rPr lang="en-US" smtClean="0"/>
              <a:t>24</a:t>
            </a:fld>
            <a:endParaRPr lang="en-US" dirty="0"/>
          </a:p>
        </p:txBody>
      </p:sp>
    </p:spTree>
    <p:extLst>
      <p:ext uri="{BB962C8B-B14F-4D97-AF65-F5344CB8AC3E}">
        <p14:creationId xmlns:p14="http://schemas.microsoft.com/office/powerpoint/2010/main" val="347778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B26EB-6B79-953D-A8C7-EB1D8D618C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ECE07F-50E9-E98E-145F-A782F030C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FFBBB8-E84E-EBEA-0EFB-DD63C34D0E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136389-EC23-C526-0E45-ECA5D9DF3535}"/>
              </a:ext>
            </a:extLst>
          </p:cNvPr>
          <p:cNvSpPr>
            <a:spLocks noGrp="1"/>
          </p:cNvSpPr>
          <p:nvPr>
            <p:ph type="sldNum" sz="quarter" idx="5"/>
          </p:nvPr>
        </p:nvSpPr>
        <p:spPr/>
        <p:txBody>
          <a:bodyPr/>
          <a:lstStyle/>
          <a:p>
            <a:fld id="{4EA1DF69-B3D7-9947-AF7E-4935AA857DCC}" type="slidenum">
              <a:rPr lang="en-US" smtClean="0"/>
              <a:t>25</a:t>
            </a:fld>
            <a:endParaRPr lang="en-US" dirty="0"/>
          </a:p>
        </p:txBody>
      </p:sp>
    </p:spTree>
    <p:extLst>
      <p:ext uri="{BB962C8B-B14F-4D97-AF65-F5344CB8AC3E}">
        <p14:creationId xmlns:p14="http://schemas.microsoft.com/office/powerpoint/2010/main" val="3327850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A1DF69-B3D7-9947-AF7E-4935AA857DCC}" type="slidenum">
              <a:rPr lang="en-US" smtClean="0"/>
              <a:t>26</a:t>
            </a:fld>
            <a:endParaRPr lang="en-US" dirty="0"/>
          </a:p>
        </p:txBody>
      </p:sp>
    </p:spTree>
    <p:extLst>
      <p:ext uri="{BB962C8B-B14F-4D97-AF65-F5344CB8AC3E}">
        <p14:creationId xmlns:p14="http://schemas.microsoft.com/office/powerpoint/2010/main" val="1582692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9D1E8-2D93-E7E5-BBF9-3A2DC72CDF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05068A-3D45-3DDD-E54B-6C21AF7EB6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C036A5-2C55-818A-7757-FD01BB01EF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EE9A4C-4B88-DF69-0285-B641AEF36D86}"/>
              </a:ext>
            </a:extLst>
          </p:cNvPr>
          <p:cNvSpPr>
            <a:spLocks noGrp="1"/>
          </p:cNvSpPr>
          <p:nvPr>
            <p:ph type="sldNum" sz="quarter" idx="5"/>
          </p:nvPr>
        </p:nvSpPr>
        <p:spPr/>
        <p:txBody>
          <a:bodyPr/>
          <a:lstStyle/>
          <a:p>
            <a:fld id="{4EA1DF69-B3D7-9947-AF7E-4935AA857DCC}" type="slidenum">
              <a:rPr lang="en-US" smtClean="0"/>
              <a:t>28</a:t>
            </a:fld>
            <a:endParaRPr lang="en-US"/>
          </a:p>
        </p:txBody>
      </p:sp>
    </p:spTree>
    <p:extLst>
      <p:ext uri="{BB962C8B-B14F-4D97-AF65-F5344CB8AC3E}">
        <p14:creationId xmlns:p14="http://schemas.microsoft.com/office/powerpoint/2010/main" val="1726788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F5BF7-B9A8-E644-43D7-F78CEC716F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AC2C03-5DBF-FD29-DD01-E9D2C653FB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2AAA70-C518-568B-14B5-0F34BCE30A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CEC6FD-5A5E-0C0C-DCFC-25FC19CFBC93}"/>
              </a:ext>
            </a:extLst>
          </p:cNvPr>
          <p:cNvSpPr>
            <a:spLocks noGrp="1"/>
          </p:cNvSpPr>
          <p:nvPr>
            <p:ph type="sldNum" sz="quarter" idx="5"/>
          </p:nvPr>
        </p:nvSpPr>
        <p:spPr/>
        <p:txBody>
          <a:bodyPr/>
          <a:lstStyle/>
          <a:p>
            <a:fld id="{4EA1DF69-B3D7-9947-AF7E-4935AA857DCC}" type="slidenum">
              <a:rPr lang="en-US" smtClean="0"/>
              <a:t>29</a:t>
            </a:fld>
            <a:endParaRPr lang="en-US"/>
          </a:p>
        </p:txBody>
      </p:sp>
    </p:spTree>
    <p:extLst>
      <p:ext uri="{BB962C8B-B14F-4D97-AF65-F5344CB8AC3E}">
        <p14:creationId xmlns:p14="http://schemas.microsoft.com/office/powerpoint/2010/main" val="2861999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A1DF69-B3D7-9947-AF7E-4935AA857DCC}" type="slidenum">
              <a:rPr lang="en-US" smtClean="0"/>
              <a:t>30</a:t>
            </a:fld>
            <a:endParaRPr lang="en-US"/>
          </a:p>
        </p:txBody>
      </p:sp>
    </p:spTree>
    <p:extLst>
      <p:ext uri="{BB962C8B-B14F-4D97-AF65-F5344CB8AC3E}">
        <p14:creationId xmlns:p14="http://schemas.microsoft.com/office/powerpoint/2010/main" val="761347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F2F35-3FB6-E278-7B89-BDF412C1E0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ED04A0-CC7B-C139-69D8-096CD6E17B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754AA-D969-43A0-9CFB-14AC599B16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A52FC8-0EDE-4B9F-63E3-322EFAA98049}"/>
              </a:ext>
            </a:extLst>
          </p:cNvPr>
          <p:cNvSpPr>
            <a:spLocks noGrp="1"/>
          </p:cNvSpPr>
          <p:nvPr>
            <p:ph type="sldNum" sz="quarter" idx="5"/>
          </p:nvPr>
        </p:nvSpPr>
        <p:spPr/>
        <p:txBody>
          <a:bodyPr/>
          <a:lstStyle/>
          <a:p>
            <a:fld id="{4EA1DF69-B3D7-9947-AF7E-4935AA857DCC}" type="slidenum">
              <a:rPr lang="en-US" smtClean="0"/>
              <a:t>31</a:t>
            </a:fld>
            <a:endParaRPr lang="en-US"/>
          </a:p>
        </p:txBody>
      </p:sp>
    </p:spTree>
    <p:extLst>
      <p:ext uri="{BB962C8B-B14F-4D97-AF65-F5344CB8AC3E}">
        <p14:creationId xmlns:p14="http://schemas.microsoft.com/office/powerpoint/2010/main" val="3017338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FDF12-E2F7-84A9-DE17-6F50862AFB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5F2C15-578C-94C8-90A9-89B593F8DC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0460CC-C386-5FAC-F416-3567444B86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4DE82C-5B3E-D119-5B04-0EA13A0A6EBB}"/>
              </a:ext>
            </a:extLst>
          </p:cNvPr>
          <p:cNvSpPr>
            <a:spLocks noGrp="1"/>
          </p:cNvSpPr>
          <p:nvPr>
            <p:ph type="sldNum" sz="quarter" idx="5"/>
          </p:nvPr>
        </p:nvSpPr>
        <p:spPr/>
        <p:txBody>
          <a:bodyPr/>
          <a:lstStyle/>
          <a:p>
            <a:fld id="{4EA1DF69-B3D7-9947-AF7E-4935AA857DCC}" type="slidenum">
              <a:rPr lang="en-US" smtClean="0"/>
              <a:t>4</a:t>
            </a:fld>
            <a:endParaRPr lang="en-US"/>
          </a:p>
        </p:txBody>
      </p:sp>
    </p:spTree>
    <p:extLst>
      <p:ext uri="{BB962C8B-B14F-4D97-AF65-F5344CB8AC3E}">
        <p14:creationId xmlns:p14="http://schemas.microsoft.com/office/powerpoint/2010/main" val="1485819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1DA5A-8C0E-EA21-4C99-B56169395B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DE63F5-2623-B9BB-A346-F8E4918315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B72A28-CFC6-44EE-6D4B-86A323976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9F06B4-F543-84BF-A4DF-C990EC5EB94C}"/>
              </a:ext>
            </a:extLst>
          </p:cNvPr>
          <p:cNvSpPr>
            <a:spLocks noGrp="1"/>
          </p:cNvSpPr>
          <p:nvPr>
            <p:ph type="sldNum" sz="quarter" idx="5"/>
          </p:nvPr>
        </p:nvSpPr>
        <p:spPr/>
        <p:txBody>
          <a:bodyPr/>
          <a:lstStyle/>
          <a:p>
            <a:fld id="{4EA1DF69-B3D7-9947-AF7E-4935AA857DCC}" type="slidenum">
              <a:rPr lang="en-US" smtClean="0"/>
              <a:t>32</a:t>
            </a:fld>
            <a:endParaRPr lang="en-US"/>
          </a:p>
        </p:txBody>
      </p:sp>
    </p:spTree>
    <p:extLst>
      <p:ext uri="{BB962C8B-B14F-4D97-AF65-F5344CB8AC3E}">
        <p14:creationId xmlns:p14="http://schemas.microsoft.com/office/powerpoint/2010/main" val="3780175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56F91-6573-2DE6-148C-33F4E55D9B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72196-10B7-D4FF-A2AD-26D2B15E9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27195-126A-FC3B-1AD9-D033BD9EDF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81259F-B5A3-5E67-A2D5-008DEC5DC1A5}"/>
              </a:ext>
            </a:extLst>
          </p:cNvPr>
          <p:cNvSpPr>
            <a:spLocks noGrp="1"/>
          </p:cNvSpPr>
          <p:nvPr>
            <p:ph type="sldNum" sz="quarter" idx="5"/>
          </p:nvPr>
        </p:nvSpPr>
        <p:spPr/>
        <p:txBody>
          <a:bodyPr/>
          <a:lstStyle/>
          <a:p>
            <a:fld id="{4EA1DF69-B3D7-9947-AF7E-4935AA857DCC}" type="slidenum">
              <a:rPr lang="en-US" smtClean="0"/>
              <a:t>33</a:t>
            </a:fld>
            <a:endParaRPr lang="en-US"/>
          </a:p>
        </p:txBody>
      </p:sp>
    </p:spTree>
    <p:extLst>
      <p:ext uri="{BB962C8B-B14F-4D97-AF65-F5344CB8AC3E}">
        <p14:creationId xmlns:p14="http://schemas.microsoft.com/office/powerpoint/2010/main" val="668624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080E9-1D0C-8390-4553-304392E3C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30B13-A88F-5AAC-0D89-1EB21EDAB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E8072D-5EF3-9571-116D-9D392A918C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0382D8-FB9D-E7F9-C175-D71CB633E251}"/>
              </a:ext>
            </a:extLst>
          </p:cNvPr>
          <p:cNvSpPr>
            <a:spLocks noGrp="1"/>
          </p:cNvSpPr>
          <p:nvPr>
            <p:ph type="sldNum" sz="quarter" idx="5"/>
          </p:nvPr>
        </p:nvSpPr>
        <p:spPr/>
        <p:txBody>
          <a:bodyPr/>
          <a:lstStyle/>
          <a:p>
            <a:fld id="{4EA1DF69-B3D7-9947-AF7E-4935AA857DCC}" type="slidenum">
              <a:rPr lang="en-US" smtClean="0"/>
              <a:t>5</a:t>
            </a:fld>
            <a:endParaRPr lang="en-US"/>
          </a:p>
        </p:txBody>
      </p:sp>
    </p:spTree>
    <p:extLst>
      <p:ext uri="{BB962C8B-B14F-4D97-AF65-F5344CB8AC3E}">
        <p14:creationId xmlns:p14="http://schemas.microsoft.com/office/powerpoint/2010/main" val="468076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DEAA-2BC8-EECF-6125-6BDB1BA407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242395-B68F-8A02-2E2E-0357F96681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A7494-95C9-3A43-0804-5025F55F23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8F7645-9FA2-0909-0062-3E53940ABD73}"/>
              </a:ext>
            </a:extLst>
          </p:cNvPr>
          <p:cNvSpPr>
            <a:spLocks noGrp="1"/>
          </p:cNvSpPr>
          <p:nvPr>
            <p:ph type="sldNum" sz="quarter" idx="5"/>
          </p:nvPr>
        </p:nvSpPr>
        <p:spPr/>
        <p:txBody>
          <a:bodyPr/>
          <a:lstStyle/>
          <a:p>
            <a:fld id="{4EA1DF69-B3D7-9947-AF7E-4935AA857DCC}" type="slidenum">
              <a:rPr lang="en-US" smtClean="0"/>
              <a:t>6</a:t>
            </a:fld>
            <a:endParaRPr lang="en-US"/>
          </a:p>
        </p:txBody>
      </p:sp>
    </p:spTree>
    <p:extLst>
      <p:ext uri="{BB962C8B-B14F-4D97-AF65-F5344CB8AC3E}">
        <p14:creationId xmlns:p14="http://schemas.microsoft.com/office/powerpoint/2010/main" val="1966361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543E2-60C4-F4A8-4397-746C0867CC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C2F29-AB28-B4F2-4579-92755A905E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E4B53F-C098-7E9C-6C33-B7D39545C28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904402-CEFF-9662-1C08-5FB84377261C}"/>
              </a:ext>
            </a:extLst>
          </p:cNvPr>
          <p:cNvSpPr>
            <a:spLocks noGrp="1"/>
          </p:cNvSpPr>
          <p:nvPr>
            <p:ph type="sldNum" sz="quarter" idx="5"/>
          </p:nvPr>
        </p:nvSpPr>
        <p:spPr/>
        <p:txBody>
          <a:bodyPr/>
          <a:lstStyle/>
          <a:p>
            <a:fld id="{4EA1DF69-B3D7-9947-AF7E-4935AA857DCC}" type="slidenum">
              <a:rPr lang="en-US" smtClean="0"/>
              <a:t>7</a:t>
            </a:fld>
            <a:endParaRPr lang="en-US"/>
          </a:p>
        </p:txBody>
      </p:sp>
    </p:spTree>
    <p:extLst>
      <p:ext uri="{BB962C8B-B14F-4D97-AF65-F5344CB8AC3E}">
        <p14:creationId xmlns:p14="http://schemas.microsoft.com/office/powerpoint/2010/main" val="3842847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D34DA-DD50-CDAD-3ED1-1A449A3206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DA24CE-99A2-5000-304E-B807534922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301ABB-8D24-014B-2571-DD340EF9DFB1}"/>
              </a:ext>
            </a:extLst>
          </p:cNvPr>
          <p:cNvSpPr>
            <a:spLocks noGrp="1"/>
          </p:cNvSpPr>
          <p:nvPr>
            <p:ph type="body" idx="1"/>
          </p:nvPr>
        </p:nvSpPr>
        <p:spPr/>
        <p:txBody>
          <a:bodyPr/>
          <a:lstStyle/>
          <a:p>
            <a:pPr rtl="0"/>
            <a:r>
              <a:rPr lang="en-US" sz="1200" kern="1200" dirty="0">
                <a:solidFill>
                  <a:schemeClr val="tx1"/>
                </a:solidFill>
                <a:effectLst/>
                <a:latin typeface="+mn-lt"/>
                <a:ea typeface="+mn-ea"/>
                <a:cs typeface="+mn-cs"/>
              </a:rPr>
              <a:t>   b.      About Us</a:t>
            </a:r>
          </a:p>
          <a:p>
            <a:pPr rtl="0"/>
            <a:r>
              <a:rPr lang="en-US" sz="1200" kern="1200" dirty="0">
                <a:solidFill>
                  <a:schemeClr val="tx1"/>
                </a:solidFill>
                <a:effectLst/>
                <a:latin typeface="+mn-lt"/>
                <a:ea typeface="+mn-ea"/>
                <a:cs typeface="+mn-cs"/>
              </a:rPr>
              <a:t>1.       Brief overview of the firm</a:t>
            </a:r>
          </a:p>
          <a:p>
            <a:endParaRPr lang="en-US" dirty="0"/>
          </a:p>
        </p:txBody>
      </p:sp>
      <p:sp>
        <p:nvSpPr>
          <p:cNvPr id="4" name="Slide Number Placeholder 3">
            <a:extLst>
              <a:ext uri="{FF2B5EF4-FFF2-40B4-BE49-F238E27FC236}">
                <a16:creationId xmlns:a16="http://schemas.microsoft.com/office/drawing/2014/main" id="{A60B660A-A9F2-F576-59F3-10FC1861003F}"/>
              </a:ext>
            </a:extLst>
          </p:cNvPr>
          <p:cNvSpPr>
            <a:spLocks noGrp="1"/>
          </p:cNvSpPr>
          <p:nvPr>
            <p:ph type="sldNum" sz="quarter" idx="5"/>
          </p:nvPr>
        </p:nvSpPr>
        <p:spPr/>
        <p:txBody>
          <a:bodyPr/>
          <a:lstStyle/>
          <a:p>
            <a:fld id="{4EA1DF69-B3D7-9947-AF7E-4935AA857DCC}" type="slidenum">
              <a:rPr lang="en-US" smtClean="0"/>
              <a:t>8</a:t>
            </a:fld>
            <a:endParaRPr lang="en-US"/>
          </a:p>
        </p:txBody>
      </p:sp>
    </p:spTree>
    <p:extLst>
      <p:ext uri="{BB962C8B-B14F-4D97-AF65-F5344CB8AC3E}">
        <p14:creationId xmlns:p14="http://schemas.microsoft.com/office/powerpoint/2010/main" val="1089321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1EC41-6F66-BBBC-9DA3-A89BBABDD2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82801-8284-5571-6783-99069897B7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E3AC6-9D77-ACA9-3A3A-EC603DAFE6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5976EC-6B77-8A8D-5C1C-F20EBCBB365B}"/>
              </a:ext>
            </a:extLst>
          </p:cNvPr>
          <p:cNvSpPr>
            <a:spLocks noGrp="1"/>
          </p:cNvSpPr>
          <p:nvPr>
            <p:ph type="sldNum" sz="quarter" idx="5"/>
          </p:nvPr>
        </p:nvSpPr>
        <p:spPr/>
        <p:txBody>
          <a:bodyPr/>
          <a:lstStyle/>
          <a:p>
            <a:fld id="{4EA1DF69-B3D7-9947-AF7E-4935AA857DCC}" type="slidenum">
              <a:rPr lang="en-US" smtClean="0"/>
              <a:t>9</a:t>
            </a:fld>
            <a:endParaRPr lang="en-US"/>
          </a:p>
        </p:txBody>
      </p:sp>
    </p:spTree>
    <p:extLst>
      <p:ext uri="{BB962C8B-B14F-4D97-AF65-F5344CB8AC3E}">
        <p14:creationId xmlns:p14="http://schemas.microsoft.com/office/powerpoint/2010/main" val="4012366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B4F53-0083-48A6-7625-D406BB43EE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E1CB89-FB28-581B-57F5-DE56EA9356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57A90A-3E58-D816-BF8D-44EACDD493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6F00B5-E693-0D83-A1CA-DD083C4470EA}"/>
              </a:ext>
            </a:extLst>
          </p:cNvPr>
          <p:cNvSpPr>
            <a:spLocks noGrp="1"/>
          </p:cNvSpPr>
          <p:nvPr>
            <p:ph type="sldNum" sz="quarter" idx="5"/>
          </p:nvPr>
        </p:nvSpPr>
        <p:spPr/>
        <p:txBody>
          <a:bodyPr/>
          <a:lstStyle/>
          <a:p>
            <a:fld id="{4EA1DF69-B3D7-9947-AF7E-4935AA857DCC}" type="slidenum">
              <a:rPr lang="en-US" smtClean="0"/>
              <a:t>10</a:t>
            </a:fld>
            <a:endParaRPr lang="en-US"/>
          </a:p>
        </p:txBody>
      </p:sp>
    </p:spTree>
    <p:extLst>
      <p:ext uri="{BB962C8B-B14F-4D97-AF65-F5344CB8AC3E}">
        <p14:creationId xmlns:p14="http://schemas.microsoft.com/office/powerpoint/2010/main" val="3005765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A">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3F7F93E9-3525-95AE-29B8-B843C43CE45B}"/>
              </a:ext>
            </a:extLst>
          </p:cNvPr>
          <p:cNvSpPr>
            <a:spLocks noGrp="1"/>
          </p:cNvSpPr>
          <p:nvPr>
            <p:ph type="title" hasCustomPrompt="1"/>
          </p:nvPr>
        </p:nvSpPr>
        <p:spPr>
          <a:xfrm>
            <a:off x="2016992" y="2134590"/>
            <a:ext cx="7839527" cy="1193487"/>
          </a:xfrm>
        </p:spPr>
        <p:txBody>
          <a:bodyPr/>
          <a:lstStyle>
            <a:lvl1pPr>
              <a:defRPr>
                <a:solidFill>
                  <a:schemeClr val="tx1"/>
                </a:solidFill>
              </a:defRPr>
            </a:lvl1pPr>
          </a:lstStyle>
          <a:p>
            <a:r>
              <a:rPr lang="en-US" dirty="0"/>
              <a:t>Cover Slide A Title Here</a:t>
            </a:r>
          </a:p>
        </p:txBody>
      </p:sp>
      <p:sp>
        <p:nvSpPr>
          <p:cNvPr id="15" name="Rectangle 14">
            <a:extLst>
              <a:ext uri="{FF2B5EF4-FFF2-40B4-BE49-F238E27FC236}">
                <a16:creationId xmlns:a16="http://schemas.microsoft.com/office/drawing/2014/main" id="{5C864E9F-B549-6FA8-4746-D2944C9A2349}"/>
              </a:ext>
            </a:extLst>
          </p:cNvPr>
          <p:cNvSpPr/>
          <p:nvPr userDrawn="1"/>
        </p:nvSpPr>
        <p:spPr>
          <a:xfrm>
            <a:off x="2016992" y="4258584"/>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A418A9FC-F22F-53AB-1CB6-77D596BADE68}"/>
              </a:ext>
            </a:extLst>
          </p:cNvPr>
          <p:cNvSpPr>
            <a:spLocks noGrp="1"/>
          </p:cNvSpPr>
          <p:nvPr>
            <p:ph type="body" sz="quarter" idx="10" hasCustomPrompt="1"/>
          </p:nvPr>
        </p:nvSpPr>
        <p:spPr>
          <a:xfrm>
            <a:off x="2016992" y="3529922"/>
            <a:ext cx="7839527" cy="593725"/>
          </a:xfrm>
        </p:spPr>
        <p:txBody>
          <a:bodyPr/>
          <a:lstStyle>
            <a:lvl1pPr marL="0" indent="0">
              <a:buNone/>
              <a:defRPr>
                <a:solidFill>
                  <a:schemeClr val="tx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Subtitle Here</a:t>
            </a:r>
          </a:p>
        </p:txBody>
      </p:sp>
      <p:sp>
        <p:nvSpPr>
          <p:cNvPr id="17" name="Text Placeholder 4">
            <a:extLst>
              <a:ext uri="{FF2B5EF4-FFF2-40B4-BE49-F238E27FC236}">
                <a16:creationId xmlns:a16="http://schemas.microsoft.com/office/drawing/2014/main" id="{B9A1025F-2AFC-03A9-DCCE-4073D358263D}"/>
              </a:ext>
            </a:extLst>
          </p:cNvPr>
          <p:cNvSpPr>
            <a:spLocks noGrp="1"/>
          </p:cNvSpPr>
          <p:nvPr>
            <p:ph type="body" sz="quarter" idx="11" hasCustomPrompt="1"/>
          </p:nvPr>
        </p:nvSpPr>
        <p:spPr>
          <a:xfrm>
            <a:off x="2016992" y="4604658"/>
            <a:ext cx="7839527" cy="498249"/>
          </a:xfrm>
        </p:spPr>
        <p:txBody>
          <a:bodyPr>
            <a:normAutofit/>
          </a:bodyPr>
          <a:lstStyle>
            <a:lvl1pPr marL="0" indent="0">
              <a:buNone/>
              <a:defRPr sz="1400" b="1" spc="0">
                <a:solidFill>
                  <a:schemeClr val="tx2"/>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DATE   |   PRESENTERS NAME</a:t>
            </a:r>
          </a:p>
        </p:txBody>
      </p:sp>
    </p:spTree>
    <p:extLst>
      <p:ext uri="{BB962C8B-B14F-4D97-AF65-F5344CB8AC3E}">
        <p14:creationId xmlns:p14="http://schemas.microsoft.com/office/powerpoint/2010/main" val="1694484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lacemat B (editable with Char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146EF-2B95-09EF-24CA-66C2D0A5A1BF}"/>
              </a:ext>
            </a:extLst>
          </p:cNvPr>
          <p:cNvSpPr>
            <a:spLocks noGrp="1"/>
          </p:cNvSpPr>
          <p:nvPr>
            <p:ph type="title" hasCustomPrompt="1"/>
          </p:nvPr>
        </p:nvSpPr>
        <p:spPr>
          <a:xfrm>
            <a:off x="4643020" y="959931"/>
            <a:ext cx="2459115" cy="1223964"/>
          </a:xfrm>
        </p:spPr>
        <p:txBody>
          <a:bodyPr/>
          <a:lstStyle/>
          <a:p>
            <a:r>
              <a:rPr lang="en-US" dirty="0"/>
              <a:t>Placemat Stat here</a:t>
            </a:r>
          </a:p>
        </p:txBody>
      </p:sp>
      <p:sp>
        <p:nvSpPr>
          <p:cNvPr id="5" name="Rectangle 4">
            <a:extLst>
              <a:ext uri="{FF2B5EF4-FFF2-40B4-BE49-F238E27FC236}">
                <a16:creationId xmlns:a16="http://schemas.microsoft.com/office/drawing/2014/main" id="{146BBC74-BE50-AD79-7412-ADA0E99EB0E8}"/>
              </a:ext>
            </a:extLst>
          </p:cNvPr>
          <p:cNvSpPr/>
          <p:nvPr userDrawn="1"/>
        </p:nvSpPr>
        <p:spPr>
          <a:xfrm>
            <a:off x="4643020" y="680023"/>
            <a:ext cx="1642370" cy="110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74005FAF-E971-A366-165E-1E4B2A1F8DD6}"/>
              </a:ext>
            </a:extLst>
          </p:cNvPr>
          <p:cNvCxnSpPr>
            <a:cxnSpLocks/>
          </p:cNvCxnSpPr>
          <p:nvPr userDrawn="1"/>
        </p:nvCxnSpPr>
        <p:spPr>
          <a:xfrm>
            <a:off x="4643020" y="770580"/>
            <a:ext cx="7548980" cy="55045"/>
          </a:xfrm>
          <a:prstGeom prst="line">
            <a:avLst/>
          </a:prstGeom>
        </p:spPr>
        <p:style>
          <a:lnRef idx="1">
            <a:schemeClr val="accent2"/>
          </a:lnRef>
          <a:fillRef idx="0">
            <a:schemeClr val="accent2"/>
          </a:fillRef>
          <a:effectRef idx="0">
            <a:schemeClr val="accent2"/>
          </a:effectRef>
          <a:fontRef idx="minor">
            <a:schemeClr val="tx1"/>
          </a:fontRef>
        </p:style>
      </p:cxnSp>
      <p:sp>
        <p:nvSpPr>
          <p:cNvPr id="8" name="Rectangle 7">
            <a:extLst>
              <a:ext uri="{FF2B5EF4-FFF2-40B4-BE49-F238E27FC236}">
                <a16:creationId xmlns:a16="http://schemas.microsoft.com/office/drawing/2014/main" id="{4066E533-FF26-1F2D-9474-6E4DF8690335}"/>
              </a:ext>
            </a:extLst>
          </p:cNvPr>
          <p:cNvSpPr/>
          <p:nvPr userDrawn="1"/>
        </p:nvSpPr>
        <p:spPr>
          <a:xfrm>
            <a:off x="4643020" y="2991775"/>
            <a:ext cx="2459115" cy="307167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5FA75A6-25B7-57DF-B582-A2818E005A8A}"/>
              </a:ext>
            </a:extLst>
          </p:cNvPr>
          <p:cNvSpPr/>
          <p:nvPr userDrawn="1"/>
        </p:nvSpPr>
        <p:spPr>
          <a:xfrm>
            <a:off x="577049" y="381739"/>
            <a:ext cx="1358283" cy="126062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F2B00150-3C2A-48AB-1466-3A1AC8DC3E12}"/>
              </a:ext>
            </a:extLst>
          </p:cNvPr>
          <p:cNvSpPr>
            <a:spLocks noGrp="1"/>
          </p:cNvSpPr>
          <p:nvPr>
            <p:ph type="pic" sz="quarter" idx="11" hasCustomPrompt="1"/>
          </p:nvPr>
        </p:nvSpPr>
        <p:spPr>
          <a:xfrm>
            <a:off x="4870543" y="3185119"/>
            <a:ext cx="1846894" cy="1047750"/>
          </a:xfrm>
        </p:spPr>
        <p:txBody>
          <a:bodyPr/>
          <a:lstStyle/>
          <a:p>
            <a:r>
              <a:rPr lang="en-US" dirty="0"/>
              <a:t>Icon</a:t>
            </a:r>
          </a:p>
        </p:txBody>
      </p:sp>
      <p:sp>
        <p:nvSpPr>
          <p:cNvPr id="16" name="Rectangle 15">
            <a:extLst>
              <a:ext uri="{FF2B5EF4-FFF2-40B4-BE49-F238E27FC236}">
                <a16:creationId xmlns:a16="http://schemas.microsoft.com/office/drawing/2014/main" id="{B2618498-EC21-394A-4C13-89A4F89EA5E7}"/>
              </a:ext>
            </a:extLst>
          </p:cNvPr>
          <p:cNvSpPr/>
          <p:nvPr userDrawn="1"/>
        </p:nvSpPr>
        <p:spPr>
          <a:xfrm>
            <a:off x="577049" y="1837675"/>
            <a:ext cx="1358283" cy="126062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C421E8F-CFB1-A41B-59AA-E88466C3DC61}"/>
              </a:ext>
            </a:extLst>
          </p:cNvPr>
          <p:cNvSpPr/>
          <p:nvPr userDrawn="1"/>
        </p:nvSpPr>
        <p:spPr>
          <a:xfrm>
            <a:off x="577049" y="3320246"/>
            <a:ext cx="1358283" cy="126062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9E342E0-E42F-E858-4F7D-7E89E2A131BC}"/>
              </a:ext>
            </a:extLst>
          </p:cNvPr>
          <p:cNvSpPr/>
          <p:nvPr userDrawn="1"/>
        </p:nvSpPr>
        <p:spPr>
          <a:xfrm>
            <a:off x="577049" y="4802817"/>
            <a:ext cx="1358283" cy="126062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3" name="Content Placeholder 18">
            <a:extLst>
              <a:ext uri="{FF2B5EF4-FFF2-40B4-BE49-F238E27FC236}">
                <a16:creationId xmlns:a16="http://schemas.microsoft.com/office/drawing/2014/main" id="{8A2AAFEA-D59D-118A-0F48-1C56103622A8}"/>
              </a:ext>
            </a:extLst>
          </p:cNvPr>
          <p:cNvSpPr>
            <a:spLocks noGrp="1"/>
          </p:cNvSpPr>
          <p:nvPr>
            <p:ph sz="quarter" idx="12" hasCustomPrompt="1"/>
          </p:nvPr>
        </p:nvSpPr>
        <p:spPr>
          <a:xfrm>
            <a:off x="4870543" y="4367813"/>
            <a:ext cx="1730375" cy="372276"/>
          </a:xfrm>
        </p:spPr>
        <p:txBody>
          <a:bodyPr>
            <a:noAutofit/>
          </a:bodyPr>
          <a:lstStyle>
            <a:lvl1pPr marL="0" indent="0" algn="l">
              <a:buNone/>
              <a:defRPr sz="3200" b="1" i="0">
                <a:solidFill>
                  <a:schemeClr val="tx2"/>
                </a:solidFill>
                <a:latin typeface="Roboto" panose="02000000000000000000" pitchFamily="2" charset="0"/>
                <a:ea typeface="Roboto" panose="02000000000000000000" pitchFamily="2" charset="0"/>
                <a:cs typeface="Roboto" panose="02000000000000000000" pitchFamily="2" charset="0"/>
              </a:defRPr>
            </a:lvl1pPr>
          </a:lstStyle>
          <a:p>
            <a:pPr lvl="0"/>
            <a:r>
              <a:rPr lang="en-US" dirty="0"/>
              <a:t>XX</a:t>
            </a:r>
          </a:p>
        </p:txBody>
      </p:sp>
      <p:sp>
        <p:nvSpPr>
          <p:cNvPr id="24" name="Content Placeholder 20">
            <a:extLst>
              <a:ext uri="{FF2B5EF4-FFF2-40B4-BE49-F238E27FC236}">
                <a16:creationId xmlns:a16="http://schemas.microsoft.com/office/drawing/2014/main" id="{96652F68-D726-7FAC-3696-E0FA845EF60F}"/>
              </a:ext>
            </a:extLst>
          </p:cNvPr>
          <p:cNvSpPr>
            <a:spLocks noGrp="1"/>
          </p:cNvSpPr>
          <p:nvPr>
            <p:ph sz="quarter" idx="13" hasCustomPrompt="1"/>
          </p:nvPr>
        </p:nvSpPr>
        <p:spPr>
          <a:xfrm>
            <a:off x="4870543" y="4847238"/>
            <a:ext cx="2080673" cy="1047750"/>
          </a:xfrm>
        </p:spPr>
        <p:txBody>
          <a:bodyPr>
            <a:normAutofit/>
          </a:bodyPr>
          <a:lstStyle>
            <a:lvl1pPr marL="0" indent="0">
              <a:buNone/>
              <a:defRPr sz="2000" b="0" i="0">
                <a:solidFill>
                  <a:schemeClr val="tx2"/>
                </a:solidFill>
                <a:latin typeface="Roboto Light" panose="02000000000000000000" pitchFamily="2" charset="0"/>
                <a:ea typeface="Roboto Light" panose="02000000000000000000" pitchFamily="2" charset="0"/>
                <a:cs typeface="Roboto Light" panose="02000000000000000000" pitchFamily="2" charset="0"/>
              </a:defRPr>
            </a:lvl1pPr>
          </a:lstStyle>
          <a:p>
            <a:pPr lvl="0"/>
            <a:r>
              <a:rPr lang="en-US" dirty="0"/>
              <a:t>Stat info here</a:t>
            </a:r>
          </a:p>
        </p:txBody>
      </p:sp>
      <p:sp>
        <p:nvSpPr>
          <p:cNvPr id="25" name="Text Placeholder 13">
            <a:extLst>
              <a:ext uri="{FF2B5EF4-FFF2-40B4-BE49-F238E27FC236}">
                <a16:creationId xmlns:a16="http://schemas.microsoft.com/office/drawing/2014/main" id="{8D92B9A0-919C-1D2A-CC59-1252AC51C05A}"/>
              </a:ext>
            </a:extLst>
          </p:cNvPr>
          <p:cNvSpPr>
            <a:spLocks noGrp="1"/>
          </p:cNvSpPr>
          <p:nvPr>
            <p:ph type="body" sz="quarter" idx="14" hasCustomPrompt="1"/>
          </p:nvPr>
        </p:nvSpPr>
        <p:spPr>
          <a:xfrm>
            <a:off x="2103438" y="400050"/>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6" name="Text Placeholder 13">
            <a:extLst>
              <a:ext uri="{FF2B5EF4-FFF2-40B4-BE49-F238E27FC236}">
                <a16:creationId xmlns:a16="http://schemas.microsoft.com/office/drawing/2014/main" id="{2C46D5C8-012A-0F88-F8F1-47490516BF40}"/>
              </a:ext>
            </a:extLst>
          </p:cNvPr>
          <p:cNvSpPr>
            <a:spLocks noGrp="1"/>
          </p:cNvSpPr>
          <p:nvPr>
            <p:ph type="body" sz="quarter" idx="15" hasCustomPrompt="1"/>
          </p:nvPr>
        </p:nvSpPr>
        <p:spPr>
          <a:xfrm>
            <a:off x="2103438" y="1855988"/>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7" name="Text Placeholder 13">
            <a:extLst>
              <a:ext uri="{FF2B5EF4-FFF2-40B4-BE49-F238E27FC236}">
                <a16:creationId xmlns:a16="http://schemas.microsoft.com/office/drawing/2014/main" id="{02AF2910-5F74-9800-5855-F036D86F885F}"/>
              </a:ext>
            </a:extLst>
          </p:cNvPr>
          <p:cNvSpPr>
            <a:spLocks noGrp="1"/>
          </p:cNvSpPr>
          <p:nvPr>
            <p:ph type="body" sz="quarter" idx="16" hasCustomPrompt="1"/>
          </p:nvPr>
        </p:nvSpPr>
        <p:spPr>
          <a:xfrm>
            <a:off x="2103438" y="3338559"/>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8" name="Text Placeholder 13">
            <a:extLst>
              <a:ext uri="{FF2B5EF4-FFF2-40B4-BE49-F238E27FC236}">
                <a16:creationId xmlns:a16="http://schemas.microsoft.com/office/drawing/2014/main" id="{49AC142B-C2D8-E153-6332-6AA12681347F}"/>
              </a:ext>
            </a:extLst>
          </p:cNvPr>
          <p:cNvSpPr>
            <a:spLocks noGrp="1"/>
          </p:cNvSpPr>
          <p:nvPr>
            <p:ph type="body" sz="quarter" idx="17" hasCustomPrompt="1"/>
          </p:nvPr>
        </p:nvSpPr>
        <p:spPr>
          <a:xfrm>
            <a:off x="2103438" y="4830007"/>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31" name="Content Placeholder 30">
            <a:extLst>
              <a:ext uri="{FF2B5EF4-FFF2-40B4-BE49-F238E27FC236}">
                <a16:creationId xmlns:a16="http://schemas.microsoft.com/office/drawing/2014/main" id="{08F277C2-729B-71F6-57F1-FDF98EE778C8}"/>
              </a:ext>
            </a:extLst>
          </p:cNvPr>
          <p:cNvSpPr>
            <a:spLocks noGrp="1"/>
          </p:cNvSpPr>
          <p:nvPr>
            <p:ph sz="quarter" idx="18" hasCustomPrompt="1"/>
          </p:nvPr>
        </p:nvSpPr>
        <p:spPr>
          <a:xfrm>
            <a:off x="576263" y="381000"/>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32" name="Content Placeholder 30">
            <a:extLst>
              <a:ext uri="{FF2B5EF4-FFF2-40B4-BE49-F238E27FC236}">
                <a16:creationId xmlns:a16="http://schemas.microsoft.com/office/drawing/2014/main" id="{DFB719BD-70F3-1CE9-91F8-EF1BA3FD4464}"/>
              </a:ext>
            </a:extLst>
          </p:cNvPr>
          <p:cNvSpPr>
            <a:spLocks noGrp="1"/>
          </p:cNvSpPr>
          <p:nvPr>
            <p:ph sz="quarter" idx="19" hasCustomPrompt="1"/>
          </p:nvPr>
        </p:nvSpPr>
        <p:spPr>
          <a:xfrm>
            <a:off x="576263" y="1837675"/>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33" name="Content Placeholder 30">
            <a:extLst>
              <a:ext uri="{FF2B5EF4-FFF2-40B4-BE49-F238E27FC236}">
                <a16:creationId xmlns:a16="http://schemas.microsoft.com/office/drawing/2014/main" id="{CFB6BB1B-9EEB-1FB3-CC38-B8CF60D530AE}"/>
              </a:ext>
            </a:extLst>
          </p:cNvPr>
          <p:cNvSpPr>
            <a:spLocks noGrp="1"/>
          </p:cNvSpPr>
          <p:nvPr>
            <p:ph sz="quarter" idx="20" hasCustomPrompt="1"/>
          </p:nvPr>
        </p:nvSpPr>
        <p:spPr>
          <a:xfrm>
            <a:off x="576263" y="3329681"/>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34" name="Content Placeholder 30">
            <a:extLst>
              <a:ext uri="{FF2B5EF4-FFF2-40B4-BE49-F238E27FC236}">
                <a16:creationId xmlns:a16="http://schemas.microsoft.com/office/drawing/2014/main" id="{FAA68770-C2E2-D9D6-49A1-DD53EFD1015E}"/>
              </a:ext>
            </a:extLst>
          </p:cNvPr>
          <p:cNvSpPr>
            <a:spLocks noGrp="1"/>
          </p:cNvSpPr>
          <p:nvPr>
            <p:ph sz="quarter" idx="21" hasCustomPrompt="1"/>
          </p:nvPr>
        </p:nvSpPr>
        <p:spPr>
          <a:xfrm>
            <a:off x="576094" y="4791948"/>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pic>
        <p:nvPicPr>
          <p:cNvPr id="6" name="Picture 5" descr="Diagram&#10;&#10;Description automatically generated">
            <a:extLst>
              <a:ext uri="{FF2B5EF4-FFF2-40B4-BE49-F238E27FC236}">
                <a16:creationId xmlns:a16="http://schemas.microsoft.com/office/drawing/2014/main" id="{8F6C6E31-7D4D-0F80-9250-1E35F79C0C9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8739" y="1233996"/>
            <a:ext cx="4983244" cy="4544766"/>
          </a:xfrm>
          <a:prstGeom prst="rect">
            <a:avLst/>
          </a:prstGeom>
        </p:spPr>
      </p:pic>
      <p:sp>
        <p:nvSpPr>
          <p:cNvPr id="29" name="Text Placeholder 13">
            <a:extLst>
              <a:ext uri="{FF2B5EF4-FFF2-40B4-BE49-F238E27FC236}">
                <a16:creationId xmlns:a16="http://schemas.microsoft.com/office/drawing/2014/main" id="{E3ED0F2C-EF36-488C-BA78-51E2B1FB0EE3}"/>
              </a:ext>
            </a:extLst>
          </p:cNvPr>
          <p:cNvSpPr>
            <a:spLocks noGrp="1"/>
          </p:cNvSpPr>
          <p:nvPr>
            <p:ph type="body" sz="quarter" idx="22" hasCustomPrompt="1"/>
          </p:nvPr>
        </p:nvSpPr>
        <p:spPr>
          <a:xfrm>
            <a:off x="4633574" y="2264361"/>
            <a:ext cx="2468561" cy="620265"/>
          </a:xfrm>
        </p:spPr>
        <p:txBody>
          <a:bodyPr anchor="t">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Tree>
    <p:extLst>
      <p:ext uri="{BB962C8B-B14F-4D97-AF65-F5344CB8AC3E}">
        <p14:creationId xmlns:p14="http://schemas.microsoft.com/office/powerpoint/2010/main" val="463552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Locations ">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040D1ED-6449-413D-5139-4E85FAA2C2C3}"/>
              </a:ext>
            </a:extLst>
          </p:cNvPr>
          <p:cNvSpPr/>
          <p:nvPr userDrawn="1"/>
        </p:nvSpPr>
        <p:spPr>
          <a:xfrm>
            <a:off x="927100" y="2253217"/>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F6306052-BE45-73E4-E500-6FADEC5CC261}"/>
              </a:ext>
            </a:extLst>
          </p:cNvPr>
          <p:cNvSpPr>
            <a:spLocks noGrp="1"/>
          </p:cNvSpPr>
          <p:nvPr>
            <p:ph type="title"/>
          </p:nvPr>
        </p:nvSpPr>
        <p:spPr>
          <a:xfrm>
            <a:off x="927100" y="2593622"/>
            <a:ext cx="3924300" cy="3025944"/>
          </a:xfrm>
        </p:spPr>
        <p:txBody>
          <a:bodyPr anchor="t">
            <a:normAutofit/>
          </a:bodyPr>
          <a:lstStyle>
            <a:lvl1pPr>
              <a:defRPr sz="2800" b="0" i="0">
                <a:latin typeface="Roboto" panose="02000000000000000000" pitchFamily="2" charset="0"/>
                <a:ea typeface="Roboto" panose="02000000000000000000" pitchFamily="2" charset="0"/>
                <a:cs typeface="Roboto" panose="02000000000000000000" pitchFamily="2" charset="0"/>
              </a:defRPr>
            </a:lvl1pPr>
          </a:lstStyle>
          <a:p>
            <a:r>
              <a:rPr lang="en-US" dirty="0"/>
              <a:t>Click to edit Master title style</a:t>
            </a:r>
          </a:p>
        </p:txBody>
      </p:sp>
    </p:spTree>
    <p:extLst>
      <p:ext uri="{BB962C8B-B14F-4D97-AF65-F5344CB8AC3E}">
        <p14:creationId xmlns:p14="http://schemas.microsoft.com/office/powerpoint/2010/main" val="293974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Locations (Locations editabl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45AF8B6-1ADC-01CF-6803-EB4BF8DD16A2}"/>
              </a:ext>
            </a:extLst>
          </p:cNvPr>
          <p:cNvSpPr>
            <a:spLocks noGrp="1"/>
          </p:cNvSpPr>
          <p:nvPr>
            <p:ph type="title"/>
          </p:nvPr>
        </p:nvSpPr>
        <p:spPr>
          <a:xfrm>
            <a:off x="927100" y="2593622"/>
            <a:ext cx="3924300" cy="3025944"/>
          </a:xfrm>
        </p:spPr>
        <p:txBody>
          <a:bodyPr anchor="t">
            <a:normAutofit/>
          </a:bodyPr>
          <a:lstStyle>
            <a:lvl1pPr>
              <a:defRPr sz="2800" b="0" i="0">
                <a:latin typeface="Roboto" panose="02000000000000000000" pitchFamily="2" charset="0"/>
                <a:ea typeface="Roboto" panose="02000000000000000000" pitchFamily="2" charset="0"/>
                <a:cs typeface="Roboto" panose="02000000000000000000" pitchFamily="2" charset="0"/>
              </a:defRPr>
            </a:lvl1pPr>
          </a:lstStyle>
          <a:p>
            <a:r>
              <a:rPr lang="en-US" dirty="0"/>
              <a:t>Click to edit Master title style</a:t>
            </a:r>
          </a:p>
        </p:txBody>
      </p:sp>
      <p:sp>
        <p:nvSpPr>
          <p:cNvPr id="4" name="Rectangle 3">
            <a:extLst>
              <a:ext uri="{FF2B5EF4-FFF2-40B4-BE49-F238E27FC236}">
                <a16:creationId xmlns:a16="http://schemas.microsoft.com/office/drawing/2014/main" id="{A3CF1722-4D6D-DFE7-64D8-4F9FB9E4FACE}"/>
              </a:ext>
            </a:extLst>
          </p:cNvPr>
          <p:cNvSpPr/>
          <p:nvPr userDrawn="1"/>
        </p:nvSpPr>
        <p:spPr>
          <a:xfrm>
            <a:off x="927100" y="2253217"/>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D48845-F07E-0470-0353-6EC9F7D29928}"/>
              </a:ext>
            </a:extLst>
          </p:cNvPr>
          <p:cNvSpPr/>
          <p:nvPr userDrawn="1"/>
        </p:nvSpPr>
        <p:spPr>
          <a:xfrm>
            <a:off x="5797118" y="3802926"/>
            <a:ext cx="461639" cy="461639"/>
          </a:xfrm>
          <a:prstGeom prst="ellipse">
            <a:avLst/>
          </a:prstGeom>
          <a:solidFill>
            <a:schemeClr val="accent2">
              <a:lumMod val="5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1D676BF-0758-5FD6-A58C-2D2A35F89775}"/>
              </a:ext>
            </a:extLst>
          </p:cNvPr>
          <p:cNvSpPr/>
          <p:nvPr userDrawn="1"/>
        </p:nvSpPr>
        <p:spPr>
          <a:xfrm>
            <a:off x="5566298" y="4104767"/>
            <a:ext cx="461639" cy="461639"/>
          </a:xfrm>
          <a:prstGeom prst="ellipse">
            <a:avLst/>
          </a:prstGeom>
          <a:solidFill>
            <a:schemeClr val="accent2">
              <a:lumMod val="5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1AC0ADD-C1C9-899E-D80F-CCF21BE4DBCF}"/>
              </a:ext>
            </a:extLst>
          </p:cNvPr>
          <p:cNvSpPr/>
          <p:nvPr userDrawn="1"/>
        </p:nvSpPr>
        <p:spPr>
          <a:xfrm>
            <a:off x="5948038" y="4184666"/>
            <a:ext cx="461639" cy="461639"/>
          </a:xfrm>
          <a:prstGeom prst="ellipse">
            <a:avLst/>
          </a:prstGeom>
          <a:solidFill>
            <a:schemeClr val="accent2">
              <a:lumMod val="5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8E112F4-8835-C734-E4C7-6D2CD9A191AF}"/>
              </a:ext>
            </a:extLst>
          </p:cNvPr>
          <p:cNvSpPr/>
          <p:nvPr userDrawn="1"/>
        </p:nvSpPr>
        <p:spPr>
          <a:xfrm>
            <a:off x="5637320" y="4442118"/>
            <a:ext cx="461639" cy="461639"/>
          </a:xfrm>
          <a:prstGeom prst="ellipse">
            <a:avLst/>
          </a:prstGeom>
          <a:solidFill>
            <a:schemeClr val="accent2">
              <a:lumMod val="5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74FAAF0-3067-855A-1D7D-CAC09589ED59}"/>
              </a:ext>
            </a:extLst>
          </p:cNvPr>
          <p:cNvSpPr/>
          <p:nvPr userDrawn="1"/>
        </p:nvSpPr>
        <p:spPr>
          <a:xfrm>
            <a:off x="5308846" y="3944968"/>
            <a:ext cx="461639" cy="461639"/>
          </a:xfrm>
          <a:prstGeom prst="ellipse">
            <a:avLst/>
          </a:prstGeom>
          <a:solidFill>
            <a:schemeClr val="accent2">
              <a:lumMod val="5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1">
            <a:extLst>
              <a:ext uri="{FF2B5EF4-FFF2-40B4-BE49-F238E27FC236}">
                <a16:creationId xmlns:a16="http://schemas.microsoft.com/office/drawing/2014/main" id="{66C4E3B5-E653-9EB1-8CE9-174733850436}"/>
              </a:ext>
            </a:extLst>
          </p:cNvPr>
          <p:cNvSpPr>
            <a:spLocks noGrp="1"/>
          </p:cNvSpPr>
          <p:nvPr>
            <p:ph sz="quarter" idx="10" hasCustomPrompt="1"/>
          </p:nvPr>
        </p:nvSpPr>
        <p:spPr>
          <a:xfrm>
            <a:off x="7473950" y="982663"/>
            <a:ext cx="3713163" cy="4967287"/>
          </a:xfrm>
        </p:spPr>
        <p:txBody>
          <a:bodyPr anchor="ctr">
            <a:normAutofit/>
          </a:bodyPr>
          <a:lstStyle>
            <a:lvl1pPr marL="0" indent="0">
              <a:lnSpc>
                <a:spcPct val="150000"/>
              </a:lnSpc>
              <a:buNone/>
              <a:defRPr sz="4000" b="0" i="0">
                <a:solidFill>
                  <a:schemeClr val="tx2">
                    <a:lumMod val="75000"/>
                  </a:schemeClr>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solidFill>
                  <a:schemeClr val="tx2"/>
                </a:solidFill>
              </a:defRPr>
            </a:lvl2pPr>
            <a:lvl3pPr marL="914400" indent="0">
              <a:buNone/>
              <a:defRPr>
                <a:solidFill>
                  <a:schemeClr val="tx2"/>
                </a:solidFill>
              </a:defRPr>
            </a:lvl3pPr>
            <a:lvl4pPr marL="1371600" indent="0">
              <a:buNone/>
              <a:defRPr>
                <a:solidFill>
                  <a:schemeClr val="tx2"/>
                </a:solidFill>
              </a:defRPr>
            </a:lvl4pPr>
            <a:lvl5pPr marL="1828800" indent="0">
              <a:buNone/>
              <a:defRPr>
                <a:solidFill>
                  <a:schemeClr val="tx2"/>
                </a:solidFill>
              </a:defRPr>
            </a:lvl5pPr>
          </a:lstStyle>
          <a:p>
            <a:pPr lvl="0"/>
            <a:r>
              <a:rPr lang="en-US" dirty="0"/>
              <a:t>Location</a:t>
            </a:r>
          </a:p>
          <a:p>
            <a:pPr lvl="0"/>
            <a:r>
              <a:rPr lang="en-US" dirty="0"/>
              <a:t>Location</a:t>
            </a:r>
          </a:p>
          <a:p>
            <a:pPr lvl="0"/>
            <a:r>
              <a:rPr lang="en-US" dirty="0"/>
              <a:t>Location</a:t>
            </a:r>
          </a:p>
        </p:txBody>
      </p:sp>
    </p:spTree>
    <p:extLst>
      <p:ext uri="{BB962C8B-B14F-4D97-AF65-F5344CB8AC3E}">
        <p14:creationId xmlns:p14="http://schemas.microsoft.com/office/powerpoint/2010/main" val="1323298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actice Area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192D89-3F99-BAA9-A904-00455227BFDB}"/>
              </a:ext>
            </a:extLst>
          </p:cNvPr>
          <p:cNvSpPr>
            <a:spLocks noGrp="1"/>
          </p:cNvSpPr>
          <p:nvPr>
            <p:ph type="body" sz="quarter" idx="10" hasCustomPrompt="1"/>
          </p:nvPr>
        </p:nvSpPr>
        <p:spPr>
          <a:xfrm>
            <a:off x="1930400" y="2146300"/>
            <a:ext cx="3721100" cy="3314700"/>
          </a:xfrm>
        </p:spPr>
        <p:txBody>
          <a:bodyPr>
            <a:noAutofit/>
          </a:bodyPr>
          <a:lstStyle>
            <a:lvl1pPr marL="0" indent="0">
              <a:buNone/>
              <a:defRPr lang="en-US" sz="1400" smtClean="0">
                <a:effectLst/>
              </a:defRPr>
            </a:lvl1pPr>
          </a:lstStyle>
          <a:p>
            <a:r>
              <a:rPr lang="en-US" dirty="0">
                <a:solidFill>
                  <a:srgbClr val="0A2142"/>
                </a:solidFill>
                <a:effectLst/>
                <a:latin typeface="Roboto Light" panose="02000000000000000000" pitchFamily="2" charset="0"/>
              </a:rPr>
              <a:t>AGRICULTURE AND BIOTECHNOLOGY</a:t>
            </a:r>
          </a:p>
          <a:p>
            <a:r>
              <a:rPr lang="en-US" dirty="0">
                <a:solidFill>
                  <a:srgbClr val="0A2142"/>
                </a:solidFill>
                <a:effectLst/>
                <a:latin typeface="Roboto Light" panose="02000000000000000000" pitchFamily="2" charset="0"/>
              </a:rPr>
              <a:t>ANTITRUST AND COMPETITION LITIGATION</a:t>
            </a:r>
          </a:p>
          <a:p>
            <a:r>
              <a:rPr lang="en-US" dirty="0">
                <a:solidFill>
                  <a:srgbClr val="0A2142"/>
                </a:solidFill>
                <a:effectLst/>
                <a:latin typeface="Roboto Light" panose="02000000000000000000" pitchFamily="2" charset="0"/>
              </a:rPr>
              <a:t>APPELLATE AND POLICY ADVOCACY</a:t>
            </a:r>
          </a:p>
          <a:p>
            <a:r>
              <a:rPr lang="en-US" dirty="0">
                <a:solidFill>
                  <a:srgbClr val="0A2142"/>
                </a:solidFill>
                <a:effectLst/>
                <a:latin typeface="Roboto Light" panose="02000000000000000000" pitchFamily="2" charset="0"/>
              </a:rPr>
              <a:t>CIVIL AND HUMAN RIGHTS LITIGATION</a:t>
            </a:r>
          </a:p>
          <a:p>
            <a:r>
              <a:rPr lang="en-US" dirty="0">
                <a:solidFill>
                  <a:srgbClr val="0A2142"/>
                </a:solidFill>
                <a:effectLst/>
                <a:latin typeface="Roboto Light" panose="02000000000000000000" pitchFamily="2" charset="0"/>
              </a:rPr>
              <a:t>CLASS ACTION LITIGATION</a:t>
            </a:r>
          </a:p>
          <a:p>
            <a:r>
              <a:rPr lang="en-US" dirty="0">
                <a:solidFill>
                  <a:srgbClr val="0A2142"/>
                </a:solidFill>
                <a:effectLst/>
                <a:latin typeface="Roboto Light" panose="02000000000000000000" pitchFamily="2" charset="0"/>
              </a:rPr>
              <a:t>COMMERCIAL LITIGATION</a:t>
            </a:r>
          </a:p>
          <a:p>
            <a:r>
              <a:rPr lang="en-US" dirty="0">
                <a:solidFill>
                  <a:srgbClr val="0A2142"/>
                </a:solidFill>
                <a:effectLst/>
                <a:latin typeface="Roboto Light" panose="02000000000000000000" pitchFamily="2" charset="0"/>
              </a:rPr>
              <a:t>ENVIRONMENTAL JUSTICE</a:t>
            </a:r>
          </a:p>
          <a:p>
            <a:r>
              <a:rPr lang="en-US" dirty="0">
                <a:solidFill>
                  <a:srgbClr val="0A2142"/>
                </a:solidFill>
                <a:effectLst/>
                <a:latin typeface="Roboto Light" panose="02000000000000000000" pitchFamily="2" charset="0"/>
              </a:rPr>
              <a:t>INSURANCE LITIGATION</a:t>
            </a:r>
          </a:p>
          <a:p>
            <a:r>
              <a:rPr lang="en-US" dirty="0">
                <a:solidFill>
                  <a:srgbClr val="0A2142"/>
                </a:solidFill>
                <a:effectLst/>
                <a:latin typeface="Roboto Light" panose="02000000000000000000" pitchFamily="2" charset="0"/>
              </a:rPr>
              <a:t>LABOR AND EMPLOYMENT LITIGATION</a:t>
            </a:r>
          </a:p>
        </p:txBody>
      </p:sp>
      <p:sp>
        <p:nvSpPr>
          <p:cNvPr id="5" name="Text Placeholder 3">
            <a:extLst>
              <a:ext uri="{FF2B5EF4-FFF2-40B4-BE49-F238E27FC236}">
                <a16:creationId xmlns:a16="http://schemas.microsoft.com/office/drawing/2014/main" id="{3B018985-7422-8BCA-4218-42E2C2FD72FD}"/>
              </a:ext>
            </a:extLst>
          </p:cNvPr>
          <p:cNvSpPr>
            <a:spLocks noGrp="1"/>
          </p:cNvSpPr>
          <p:nvPr>
            <p:ph type="body" sz="quarter" idx="11" hasCustomPrompt="1"/>
          </p:nvPr>
        </p:nvSpPr>
        <p:spPr>
          <a:xfrm>
            <a:off x="6134100" y="2146300"/>
            <a:ext cx="5029200" cy="3314700"/>
          </a:xfrm>
        </p:spPr>
        <p:txBody>
          <a:bodyPr>
            <a:noAutofit/>
          </a:bodyPr>
          <a:lstStyle>
            <a:lvl1pPr marL="0" indent="0">
              <a:buNone/>
              <a:defRPr lang="en-US" sz="1400" smtClean="0">
                <a:effectLst/>
              </a:defRPr>
            </a:lvl1pPr>
          </a:lstStyle>
          <a:p>
            <a:r>
              <a:rPr lang="en-US" dirty="0">
                <a:solidFill>
                  <a:srgbClr val="0A2142"/>
                </a:solidFill>
                <a:effectLst/>
                <a:latin typeface="Roboto Light" panose="02000000000000000000" pitchFamily="2" charset="0"/>
              </a:rPr>
              <a:t>PERSONAL INJURY</a:t>
            </a:r>
          </a:p>
          <a:p>
            <a:r>
              <a:rPr lang="en-US" dirty="0">
                <a:solidFill>
                  <a:srgbClr val="0A2142"/>
                </a:solidFill>
                <a:effectLst/>
                <a:latin typeface="Roboto Light" panose="02000000000000000000" pitchFamily="2" charset="0"/>
              </a:rPr>
              <a:t>PHARMACEUTICAL FRAUD, WASTE, AND ABUSE</a:t>
            </a:r>
          </a:p>
          <a:p>
            <a:r>
              <a:rPr lang="en-US" dirty="0">
                <a:solidFill>
                  <a:srgbClr val="0A2142"/>
                </a:solidFill>
                <a:effectLst/>
                <a:latin typeface="Roboto Light" panose="02000000000000000000" pitchFamily="2" charset="0"/>
              </a:rPr>
              <a:t>PRIVACY, TECHNOLOGY, AND CYBERSECURITY</a:t>
            </a:r>
          </a:p>
          <a:p>
            <a:r>
              <a:rPr lang="en-US" dirty="0">
                <a:solidFill>
                  <a:srgbClr val="0A2142"/>
                </a:solidFill>
                <a:effectLst/>
                <a:latin typeface="Roboto Light" panose="02000000000000000000" pitchFamily="2" charset="0"/>
              </a:rPr>
              <a:t>PRODUCT LIABILITY</a:t>
            </a:r>
          </a:p>
          <a:p>
            <a:r>
              <a:rPr lang="en-US" dirty="0">
                <a:solidFill>
                  <a:srgbClr val="0A2142"/>
                </a:solidFill>
                <a:effectLst/>
                <a:latin typeface="Roboto Light" panose="02000000000000000000" pitchFamily="2" charset="0"/>
              </a:rPr>
              <a:t>PUBLIC CLIENT</a:t>
            </a:r>
          </a:p>
          <a:p>
            <a:r>
              <a:rPr lang="en-US" dirty="0">
                <a:solidFill>
                  <a:srgbClr val="0A2142"/>
                </a:solidFill>
                <a:effectLst/>
                <a:latin typeface="Roboto Light" panose="02000000000000000000" pitchFamily="2" charset="0"/>
              </a:rPr>
              <a:t>SECURITIES AND FINANCIAL SERVICES LITIGATION</a:t>
            </a:r>
          </a:p>
          <a:p>
            <a:r>
              <a:rPr lang="en-US" dirty="0">
                <a:solidFill>
                  <a:srgbClr val="0A2142"/>
                </a:solidFill>
                <a:effectLst/>
                <a:latin typeface="Roboto Light" panose="02000000000000000000" pitchFamily="2" charset="0"/>
              </a:rPr>
              <a:t>WHISTLEBLOWER, QUI TAM, AND FALSE CLAIMS ACT</a:t>
            </a:r>
          </a:p>
        </p:txBody>
      </p:sp>
    </p:spTree>
    <p:extLst>
      <p:ext uri="{BB962C8B-B14F-4D97-AF65-F5344CB8AC3E}">
        <p14:creationId xmlns:p14="http://schemas.microsoft.com/office/powerpoint/2010/main" val="3006280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7937887-7DB5-D6E6-AF10-E0C07CA30DF3}"/>
              </a:ext>
            </a:extLst>
          </p:cNvPr>
          <p:cNvSpPr>
            <a:spLocks noGrp="1"/>
          </p:cNvSpPr>
          <p:nvPr>
            <p:ph type="body" sz="quarter" idx="10" hasCustomPrompt="1"/>
          </p:nvPr>
        </p:nvSpPr>
        <p:spPr>
          <a:xfrm>
            <a:off x="4381500" y="4013200"/>
            <a:ext cx="1892300" cy="850900"/>
          </a:xfrm>
        </p:spPr>
        <p:txBody>
          <a:bodyPr>
            <a:normAutofit/>
          </a:bodyPr>
          <a:lstStyle>
            <a:lvl1pPr marL="0" indent="0">
              <a:buNone/>
              <a:defRPr sz="1800">
                <a:solidFill>
                  <a:schemeClr val="bg1"/>
                </a:solidFill>
              </a:defRPr>
            </a:lvl1pPr>
          </a:lstStyle>
          <a:p>
            <a:pPr>
              <a:lnSpc>
                <a:spcPct val="100000"/>
              </a:lnSpc>
            </a:pPr>
            <a:r>
              <a:rPr lang="en-US" b="1" i="0" dirty="0">
                <a:latin typeface="Roboto" panose="02000000000000000000" pitchFamily="2" charset="0"/>
                <a:ea typeface="Roboto" panose="02000000000000000000" pitchFamily="2" charset="0"/>
                <a:cs typeface="Roboto" panose="02000000000000000000" pitchFamily="2" charset="0"/>
              </a:rPr>
              <a:t>Birmingham</a:t>
            </a:r>
            <a:br>
              <a:rPr lang="en-US" b="1" i="0" dirty="0">
                <a:latin typeface="Roboto" panose="02000000000000000000" pitchFamily="2" charset="0"/>
                <a:ea typeface="Roboto" panose="02000000000000000000" pitchFamily="2" charset="0"/>
                <a:cs typeface="Roboto" panose="02000000000000000000" pitchFamily="2" charset="0"/>
              </a:rPr>
            </a:br>
            <a:r>
              <a:rPr lang="en-US" dirty="0"/>
              <a:t>T: 205.855.5700</a:t>
            </a:r>
          </a:p>
        </p:txBody>
      </p:sp>
      <p:sp>
        <p:nvSpPr>
          <p:cNvPr id="10" name="Text Placeholder 8">
            <a:extLst>
              <a:ext uri="{FF2B5EF4-FFF2-40B4-BE49-F238E27FC236}">
                <a16:creationId xmlns:a16="http://schemas.microsoft.com/office/drawing/2014/main" id="{2EFE2815-2176-BF26-7E82-DA5F5941D778}"/>
              </a:ext>
            </a:extLst>
          </p:cNvPr>
          <p:cNvSpPr>
            <a:spLocks noGrp="1"/>
          </p:cNvSpPr>
          <p:nvPr>
            <p:ph type="body" sz="quarter" idx="11" hasCustomPrompt="1"/>
          </p:nvPr>
        </p:nvSpPr>
        <p:spPr>
          <a:xfrm>
            <a:off x="4381500" y="5080000"/>
            <a:ext cx="1892300" cy="8509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US" sz="1800" smtClean="0">
                <a:solidFill>
                  <a:schemeClr val="bg1"/>
                </a:solidFill>
                <a:effectLst/>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b="1" i="0" dirty="0">
                <a:latin typeface="Roboto" panose="02000000000000000000" pitchFamily="2" charset="0"/>
                <a:ea typeface="Roboto" panose="02000000000000000000" pitchFamily="2" charset="0"/>
                <a:cs typeface="Roboto" panose="02000000000000000000" pitchFamily="2" charset="0"/>
              </a:rPr>
              <a:t>Chicago</a:t>
            </a:r>
            <a:br>
              <a:rPr lang="en-US" b="1" i="0" dirty="0">
                <a:latin typeface="Roboto" panose="02000000000000000000" pitchFamily="2" charset="0"/>
                <a:ea typeface="Roboto" panose="02000000000000000000" pitchFamily="2" charset="0"/>
                <a:cs typeface="Roboto" panose="02000000000000000000" pitchFamily="2" charset="0"/>
              </a:rPr>
            </a:br>
            <a:r>
              <a:rPr lang="en-US" dirty="0"/>
              <a:t>T: 312.214.7900</a:t>
            </a:r>
            <a:endParaRPr lang="en-US" dirty="0">
              <a:solidFill>
                <a:srgbClr val="0A2142"/>
              </a:solidFill>
              <a:effectLst/>
              <a:latin typeface="Roboto Light" panose="02000000000000000000" pitchFamily="2" charset="0"/>
            </a:endParaRPr>
          </a:p>
        </p:txBody>
      </p:sp>
      <p:sp>
        <p:nvSpPr>
          <p:cNvPr id="11" name="Text Placeholder 8">
            <a:extLst>
              <a:ext uri="{FF2B5EF4-FFF2-40B4-BE49-F238E27FC236}">
                <a16:creationId xmlns:a16="http://schemas.microsoft.com/office/drawing/2014/main" id="{6F8AB956-7D51-F841-80B1-51475E89EE60}"/>
              </a:ext>
            </a:extLst>
          </p:cNvPr>
          <p:cNvSpPr>
            <a:spLocks noGrp="1"/>
          </p:cNvSpPr>
          <p:nvPr>
            <p:ph type="body" sz="quarter" idx="12" hasCustomPrompt="1"/>
          </p:nvPr>
        </p:nvSpPr>
        <p:spPr>
          <a:xfrm>
            <a:off x="6654800" y="4013200"/>
            <a:ext cx="1892300" cy="850900"/>
          </a:xfrm>
        </p:spPr>
        <p:txBody>
          <a:bodyPr>
            <a:normAutofit/>
          </a:bodyPr>
          <a:lstStyle>
            <a:lvl1pPr marL="0" indent="0">
              <a:buNone/>
              <a:defRPr sz="1800">
                <a:solidFill>
                  <a:schemeClr val="bg1"/>
                </a:solidFill>
              </a:defRPr>
            </a:lvl1pPr>
          </a:lstStyle>
          <a:p>
            <a:pPr>
              <a:lnSpc>
                <a:spcPct val="100000"/>
              </a:lnSpc>
            </a:pPr>
            <a:r>
              <a:rPr lang="en-US" b="1" i="0" dirty="0">
                <a:latin typeface="Roboto" panose="02000000000000000000" pitchFamily="2" charset="0"/>
                <a:ea typeface="Roboto" panose="02000000000000000000" pitchFamily="2" charset="0"/>
                <a:cs typeface="Roboto" panose="02000000000000000000" pitchFamily="2" charset="0"/>
              </a:rPr>
              <a:t>Cleveland</a:t>
            </a:r>
            <a:br>
              <a:rPr lang="en-US" b="1" i="0" dirty="0">
                <a:latin typeface="Roboto" panose="02000000000000000000" pitchFamily="2" charset="0"/>
                <a:ea typeface="Roboto" panose="02000000000000000000" pitchFamily="2" charset="0"/>
                <a:cs typeface="Roboto" panose="02000000000000000000" pitchFamily="2" charset="0"/>
              </a:rPr>
            </a:br>
            <a:r>
              <a:rPr lang="en-US" dirty="0"/>
              <a:t>T: 440.953.8888</a:t>
            </a:r>
          </a:p>
        </p:txBody>
      </p:sp>
      <p:sp>
        <p:nvSpPr>
          <p:cNvPr id="12" name="Text Placeholder 8">
            <a:extLst>
              <a:ext uri="{FF2B5EF4-FFF2-40B4-BE49-F238E27FC236}">
                <a16:creationId xmlns:a16="http://schemas.microsoft.com/office/drawing/2014/main" id="{25BF370B-CB0D-C8AC-5037-A40AF4FA1404}"/>
              </a:ext>
            </a:extLst>
          </p:cNvPr>
          <p:cNvSpPr>
            <a:spLocks noGrp="1"/>
          </p:cNvSpPr>
          <p:nvPr>
            <p:ph type="body" sz="quarter" idx="13" hasCustomPrompt="1"/>
          </p:nvPr>
        </p:nvSpPr>
        <p:spPr>
          <a:xfrm>
            <a:off x="6654800" y="5080000"/>
            <a:ext cx="1892300" cy="8509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US" sz="1800" smtClean="0">
                <a:solidFill>
                  <a:schemeClr val="bg1"/>
                </a:solidFill>
                <a:effectLst/>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b="1" i="0" dirty="0">
                <a:latin typeface="Roboto" panose="02000000000000000000" pitchFamily="2" charset="0"/>
                <a:ea typeface="Roboto" panose="02000000000000000000" pitchFamily="2" charset="0"/>
                <a:cs typeface="Roboto" panose="02000000000000000000" pitchFamily="2" charset="0"/>
              </a:rPr>
              <a:t>New York</a:t>
            </a:r>
            <a:br>
              <a:rPr lang="en-US" b="1" i="0" dirty="0">
                <a:latin typeface="Roboto" panose="02000000000000000000" pitchFamily="2" charset="0"/>
                <a:ea typeface="Roboto" panose="02000000000000000000" pitchFamily="2" charset="0"/>
                <a:cs typeface="Roboto" panose="02000000000000000000" pitchFamily="2" charset="0"/>
              </a:rPr>
            </a:br>
            <a:r>
              <a:rPr lang="en-US" dirty="0"/>
              <a:t>T: 646.933.1000</a:t>
            </a:r>
            <a:endParaRPr lang="en-US" dirty="0">
              <a:solidFill>
                <a:srgbClr val="0A2142"/>
              </a:solidFill>
              <a:effectLst/>
              <a:latin typeface="Roboto Light" panose="02000000000000000000" pitchFamily="2" charset="0"/>
            </a:endParaRPr>
          </a:p>
        </p:txBody>
      </p:sp>
      <p:sp>
        <p:nvSpPr>
          <p:cNvPr id="13" name="Text Placeholder 8">
            <a:extLst>
              <a:ext uri="{FF2B5EF4-FFF2-40B4-BE49-F238E27FC236}">
                <a16:creationId xmlns:a16="http://schemas.microsoft.com/office/drawing/2014/main" id="{86269C86-DB93-8B72-8E8C-0AAE3FC2E921}"/>
              </a:ext>
            </a:extLst>
          </p:cNvPr>
          <p:cNvSpPr>
            <a:spLocks noGrp="1"/>
          </p:cNvSpPr>
          <p:nvPr>
            <p:ph type="body" sz="quarter" idx="14" hasCustomPrompt="1"/>
          </p:nvPr>
        </p:nvSpPr>
        <p:spPr>
          <a:xfrm>
            <a:off x="8953500" y="4013200"/>
            <a:ext cx="1892300" cy="850900"/>
          </a:xfrm>
        </p:spPr>
        <p:txBody>
          <a:bodyPr>
            <a:normAutofit/>
          </a:bodyPr>
          <a:lstStyle>
            <a:lvl1pPr marL="0" indent="0">
              <a:buNone/>
              <a:defRPr sz="1800">
                <a:solidFill>
                  <a:schemeClr val="bg1"/>
                </a:solidFill>
              </a:defRPr>
            </a:lvl1pPr>
          </a:lstStyle>
          <a:p>
            <a:pPr>
              <a:lnSpc>
                <a:spcPct val="100000"/>
              </a:lnSpc>
            </a:pPr>
            <a:r>
              <a:rPr lang="en-US" b="1" i="0" dirty="0">
                <a:latin typeface="Roboto" panose="02000000000000000000" pitchFamily="2" charset="0"/>
                <a:ea typeface="Roboto" panose="02000000000000000000" pitchFamily="2" charset="0"/>
                <a:cs typeface="Roboto" panose="02000000000000000000" pitchFamily="2" charset="0"/>
              </a:rPr>
              <a:t>Washington, DC</a:t>
            </a:r>
            <a:br>
              <a:rPr lang="en-US" b="1" i="0" dirty="0">
                <a:latin typeface="Roboto" panose="02000000000000000000" pitchFamily="2" charset="0"/>
                <a:ea typeface="Roboto" panose="02000000000000000000" pitchFamily="2" charset="0"/>
                <a:cs typeface="Roboto" panose="02000000000000000000" pitchFamily="2" charset="0"/>
              </a:rPr>
            </a:br>
            <a:r>
              <a:rPr lang="en-US" dirty="0"/>
              <a:t>T: 202.975.2288</a:t>
            </a:r>
          </a:p>
        </p:txBody>
      </p:sp>
    </p:spTree>
    <p:extLst>
      <p:ext uri="{BB962C8B-B14F-4D97-AF65-F5344CB8AC3E}">
        <p14:creationId xmlns:p14="http://schemas.microsoft.com/office/powerpoint/2010/main" val="3321928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B">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23273-A21D-295D-F46D-9272A4278F6E}"/>
              </a:ext>
            </a:extLst>
          </p:cNvPr>
          <p:cNvSpPr>
            <a:spLocks noGrp="1"/>
          </p:cNvSpPr>
          <p:nvPr>
            <p:ph type="title" hasCustomPrompt="1"/>
          </p:nvPr>
        </p:nvSpPr>
        <p:spPr>
          <a:xfrm>
            <a:off x="1435100" y="1757548"/>
            <a:ext cx="9182100" cy="1555667"/>
          </a:xfrm>
        </p:spPr>
        <p:txBody>
          <a:bodyPr/>
          <a:lstStyle>
            <a:lvl1pPr>
              <a:defRPr>
                <a:solidFill>
                  <a:schemeClr val="bg1"/>
                </a:solidFill>
              </a:defRPr>
            </a:lvl1pPr>
          </a:lstStyle>
          <a:p>
            <a:r>
              <a:rPr lang="en-US" dirty="0"/>
              <a:t>Cover Slide B Title Here</a:t>
            </a:r>
          </a:p>
        </p:txBody>
      </p:sp>
      <p:sp>
        <p:nvSpPr>
          <p:cNvPr id="3" name="Rectangle 2">
            <a:extLst>
              <a:ext uri="{FF2B5EF4-FFF2-40B4-BE49-F238E27FC236}">
                <a16:creationId xmlns:a16="http://schemas.microsoft.com/office/drawing/2014/main" id="{6A6D992E-6199-AA17-4226-924334B44DFB}"/>
              </a:ext>
            </a:extLst>
          </p:cNvPr>
          <p:cNvSpPr/>
          <p:nvPr userDrawn="1"/>
        </p:nvSpPr>
        <p:spPr>
          <a:xfrm>
            <a:off x="1435100" y="4371386"/>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A59564DB-3B63-F43E-070B-2706E5FC820C}"/>
              </a:ext>
            </a:extLst>
          </p:cNvPr>
          <p:cNvSpPr>
            <a:spLocks noGrp="1"/>
          </p:cNvSpPr>
          <p:nvPr>
            <p:ph type="body" sz="quarter" idx="10" hasCustomPrompt="1"/>
          </p:nvPr>
        </p:nvSpPr>
        <p:spPr>
          <a:xfrm>
            <a:off x="1435100" y="3449340"/>
            <a:ext cx="9182100" cy="593725"/>
          </a:xfrm>
        </p:spPr>
        <p:txBody>
          <a:bodyPr/>
          <a:lstStyle>
            <a:lvl1pPr marL="0" indent="0">
              <a:buNone/>
              <a:defRPr>
                <a:solidFill>
                  <a:schemeClr val="tx2"/>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Subtitle Here</a:t>
            </a:r>
          </a:p>
        </p:txBody>
      </p:sp>
      <p:sp>
        <p:nvSpPr>
          <p:cNvPr id="6" name="Text Placeholder 4">
            <a:extLst>
              <a:ext uri="{FF2B5EF4-FFF2-40B4-BE49-F238E27FC236}">
                <a16:creationId xmlns:a16="http://schemas.microsoft.com/office/drawing/2014/main" id="{D38D945B-387C-72DD-1AAE-2BA81AB906BE}"/>
              </a:ext>
            </a:extLst>
          </p:cNvPr>
          <p:cNvSpPr>
            <a:spLocks noGrp="1"/>
          </p:cNvSpPr>
          <p:nvPr>
            <p:ph type="body" sz="quarter" idx="11" hasCustomPrompt="1"/>
          </p:nvPr>
        </p:nvSpPr>
        <p:spPr>
          <a:xfrm>
            <a:off x="1435100" y="4904509"/>
            <a:ext cx="9182100" cy="498249"/>
          </a:xfrm>
        </p:spPr>
        <p:txBody>
          <a:bodyPr>
            <a:normAutofit/>
          </a:bodyPr>
          <a:lstStyle>
            <a:lvl1pPr marL="0" indent="0">
              <a:buNone/>
              <a:defRPr sz="1400" b="1" spc="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DATE   |   PRESENTERS NAME</a:t>
            </a:r>
          </a:p>
        </p:txBody>
      </p:sp>
    </p:spTree>
    <p:extLst>
      <p:ext uri="{BB962C8B-B14F-4D97-AF65-F5344CB8AC3E}">
        <p14:creationId xmlns:p14="http://schemas.microsoft.com/office/powerpoint/2010/main" val="223765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Content A">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B7C6-AF18-013C-161C-4208CC5C28C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50F7534-5215-DA24-ABE2-B8A6AA35FC18}"/>
              </a:ext>
            </a:extLst>
          </p:cNvPr>
          <p:cNvSpPr>
            <a:spLocks noGrp="1"/>
          </p:cNvSpPr>
          <p:nvPr>
            <p:ph idx="1"/>
          </p:nvPr>
        </p:nvSpPr>
        <p:spPr>
          <a:xfrm>
            <a:off x="609600" y="2260600"/>
            <a:ext cx="10515600" cy="3556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2647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Content B">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83CB-3D6F-E79C-419F-E08037D204C3}"/>
              </a:ext>
            </a:extLst>
          </p:cNvPr>
          <p:cNvSpPr>
            <a:spLocks noGrp="1"/>
          </p:cNvSpPr>
          <p:nvPr>
            <p:ph type="title" hasCustomPrompt="1"/>
          </p:nvPr>
        </p:nvSpPr>
        <p:spPr>
          <a:xfrm>
            <a:off x="609600" y="365125"/>
            <a:ext cx="10515600" cy="1028669"/>
          </a:xfrm>
        </p:spPr>
        <p:txBody>
          <a:bodyPr/>
          <a:lstStyle>
            <a:lvl1pPr>
              <a:defRPr b="1"/>
            </a:lvl1pPr>
          </a:lstStyle>
          <a:p>
            <a:r>
              <a:rPr lang="en-US" dirty="0"/>
              <a:t>Basic Content Slide Option A Header</a:t>
            </a:r>
          </a:p>
        </p:txBody>
      </p:sp>
      <p:sp>
        <p:nvSpPr>
          <p:cNvPr id="3" name="Rectangle 2">
            <a:extLst>
              <a:ext uri="{FF2B5EF4-FFF2-40B4-BE49-F238E27FC236}">
                <a16:creationId xmlns:a16="http://schemas.microsoft.com/office/drawing/2014/main" id="{1A0BD139-E29E-8D39-F9DF-A9FA97FF283F}"/>
              </a:ext>
            </a:extLst>
          </p:cNvPr>
          <p:cNvSpPr/>
          <p:nvPr userDrawn="1"/>
        </p:nvSpPr>
        <p:spPr>
          <a:xfrm>
            <a:off x="609600" y="2834188"/>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61B6F64B-6C19-E8AA-0363-2761F9AFA73E}"/>
              </a:ext>
            </a:extLst>
          </p:cNvPr>
          <p:cNvSpPr>
            <a:spLocks noGrp="1"/>
          </p:cNvSpPr>
          <p:nvPr>
            <p:ph type="body" sz="quarter" idx="10" hasCustomPrompt="1"/>
          </p:nvPr>
        </p:nvSpPr>
        <p:spPr>
          <a:xfrm>
            <a:off x="609600" y="1562100"/>
            <a:ext cx="10531475" cy="1039813"/>
          </a:xfrm>
        </p:spPr>
        <p:txBody>
          <a:bodyPr>
            <a:normAutofit/>
          </a:bodyPr>
          <a:lstStyle>
            <a:lvl1pPr marL="0" indent="0">
              <a:buNone/>
              <a:defRPr sz="2400"/>
            </a:lvl1pPr>
          </a:lstStyle>
          <a:p>
            <a:pPr lvl="0"/>
            <a:r>
              <a:rPr lang="en-US" dirty="0"/>
              <a:t>Intro Text Here</a:t>
            </a:r>
          </a:p>
        </p:txBody>
      </p:sp>
      <p:sp>
        <p:nvSpPr>
          <p:cNvPr id="7" name="Text Placeholder 6">
            <a:extLst>
              <a:ext uri="{FF2B5EF4-FFF2-40B4-BE49-F238E27FC236}">
                <a16:creationId xmlns:a16="http://schemas.microsoft.com/office/drawing/2014/main" id="{E43289BB-FF50-53B0-FEC1-36670949976D}"/>
              </a:ext>
            </a:extLst>
          </p:cNvPr>
          <p:cNvSpPr>
            <a:spLocks noGrp="1"/>
          </p:cNvSpPr>
          <p:nvPr>
            <p:ph type="body" sz="quarter" idx="11" hasCustomPrompt="1"/>
          </p:nvPr>
        </p:nvSpPr>
        <p:spPr>
          <a:xfrm>
            <a:off x="4013200" y="3222595"/>
            <a:ext cx="7127875" cy="2627344"/>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Click to edit Master text styles.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Click to edit Master text styles.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Click to edit Master text styles.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Click to edit Master text styles. </a:t>
            </a:r>
          </a:p>
          <a:p>
            <a:pPr lvl="0"/>
            <a:endParaRPr lang="en-US" dirty="0"/>
          </a:p>
        </p:txBody>
      </p:sp>
      <p:sp>
        <p:nvSpPr>
          <p:cNvPr id="9" name="Picture Placeholder 8">
            <a:extLst>
              <a:ext uri="{FF2B5EF4-FFF2-40B4-BE49-F238E27FC236}">
                <a16:creationId xmlns:a16="http://schemas.microsoft.com/office/drawing/2014/main" id="{40CB1E15-D942-B917-E6FD-174D81E67C24}"/>
              </a:ext>
            </a:extLst>
          </p:cNvPr>
          <p:cNvSpPr>
            <a:spLocks noGrp="1"/>
          </p:cNvSpPr>
          <p:nvPr>
            <p:ph type="pic" sz="quarter" idx="12"/>
          </p:nvPr>
        </p:nvSpPr>
        <p:spPr>
          <a:xfrm>
            <a:off x="609601" y="3222594"/>
            <a:ext cx="2879324" cy="2644805"/>
          </a:xfrm>
        </p:spPr>
        <p:txBody>
          <a:bodyPr/>
          <a:lstStyle/>
          <a:p>
            <a:endParaRPr lang="en-US"/>
          </a:p>
        </p:txBody>
      </p:sp>
    </p:spTree>
    <p:extLst>
      <p:ext uri="{BB962C8B-B14F-4D97-AF65-F5344CB8AC3E}">
        <p14:creationId xmlns:p14="http://schemas.microsoft.com/office/powerpoint/2010/main" val="760616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Content C">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26F22-7280-7F2B-3487-08532C3BDF61}"/>
              </a:ext>
            </a:extLst>
          </p:cNvPr>
          <p:cNvSpPr>
            <a:spLocks noGrp="1"/>
          </p:cNvSpPr>
          <p:nvPr>
            <p:ph type="title"/>
          </p:nvPr>
        </p:nvSpPr>
        <p:spPr>
          <a:xfrm>
            <a:off x="1270000" y="365125"/>
            <a:ext cx="10177812" cy="1325563"/>
          </a:xfrm>
        </p:spPr>
        <p:txBody>
          <a:bodyPr/>
          <a:lstStyle/>
          <a:p>
            <a:r>
              <a:rPr lang="en-US" dirty="0"/>
              <a:t>Click to edit Master title style</a:t>
            </a:r>
          </a:p>
        </p:txBody>
      </p:sp>
      <p:sp>
        <p:nvSpPr>
          <p:cNvPr id="34" name="Content Placeholder 33">
            <a:extLst>
              <a:ext uri="{FF2B5EF4-FFF2-40B4-BE49-F238E27FC236}">
                <a16:creationId xmlns:a16="http://schemas.microsoft.com/office/drawing/2014/main" id="{9172455C-3230-C69D-692B-E8694C856AB4}"/>
              </a:ext>
            </a:extLst>
          </p:cNvPr>
          <p:cNvSpPr>
            <a:spLocks noGrp="1"/>
          </p:cNvSpPr>
          <p:nvPr>
            <p:ph sz="quarter" idx="10"/>
          </p:nvPr>
        </p:nvSpPr>
        <p:spPr>
          <a:xfrm>
            <a:off x="1270001" y="2403000"/>
            <a:ext cx="10177812" cy="35469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93185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DDB15-3116-0D7F-1CF5-D3084F16E57B}"/>
              </a:ext>
            </a:extLst>
          </p:cNvPr>
          <p:cNvSpPr>
            <a:spLocks noGrp="1"/>
          </p:cNvSpPr>
          <p:nvPr>
            <p:ph type="title" hasCustomPrompt="1"/>
          </p:nvPr>
        </p:nvSpPr>
        <p:spPr>
          <a:xfrm>
            <a:off x="1397000" y="2103437"/>
            <a:ext cx="9525000" cy="3834225"/>
          </a:xfrm>
        </p:spPr>
        <p:txBody>
          <a:bodyPr anchor="t"/>
          <a:lstStyle>
            <a:lvl1pPr>
              <a:defRPr>
                <a:solidFill>
                  <a:schemeClr val="bg1"/>
                </a:solidFill>
              </a:defRPr>
            </a:lvl1pPr>
          </a:lstStyle>
          <a:p>
            <a:r>
              <a:rPr lang="en-US" dirty="0"/>
              <a:t>Divider Slide </a:t>
            </a:r>
          </a:p>
        </p:txBody>
      </p:sp>
      <p:sp>
        <p:nvSpPr>
          <p:cNvPr id="3" name="Rectangle 2">
            <a:extLst>
              <a:ext uri="{FF2B5EF4-FFF2-40B4-BE49-F238E27FC236}">
                <a16:creationId xmlns:a16="http://schemas.microsoft.com/office/drawing/2014/main" id="{714AF655-1FE8-6E5F-69A4-CA45B7FEEF50}"/>
              </a:ext>
            </a:extLst>
          </p:cNvPr>
          <p:cNvSpPr/>
          <p:nvPr userDrawn="1"/>
        </p:nvSpPr>
        <p:spPr>
          <a:xfrm>
            <a:off x="1397000" y="1738312"/>
            <a:ext cx="13208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7167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U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17E171-922D-5470-F200-09C699DFCB53}"/>
              </a:ext>
            </a:extLst>
          </p:cNvPr>
          <p:cNvSpPr/>
          <p:nvPr userDrawn="1"/>
        </p:nvSpPr>
        <p:spPr>
          <a:xfrm>
            <a:off x="790114" y="0"/>
            <a:ext cx="2521257" cy="7989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90CE69-62D2-DEC4-0751-EB64101952B6}"/>
              </a:ext>
            </a:extLst>
          </p:cNvPr>
          <p:cNvSpPr>
            <a:spLocks noGrp="1"/>
          </p:cNvSpPr>
          <p:nvPr>
            <p:ph type="title" hasCustomPrompt="1"/>
          </p:nvPr>
        </p:nvSpPr>
        <p:spPr>
          <a:xfrm>
            <a:off x="790114" y="164807"/>
            <a:ext cx="2521257" cy="433865"/>
          </a:xfrm>
        </p:spPr>
        <p:txBody>
          <a:bodyPr>
            <a:noAutofit/>
          </a:bodyPr>
          <a:lstStyle>
            <a:lvl1pPr algn="ctr">
              <a:defRPr sz="24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r>
              <a:rPr lang="en-US" dirty="0"/>
              <a:t>About Us</a:t>
            </a:r>
          </a:p>
        </p:txBody>
      </p:sp>
      <p:sp>
        <p:nvSpPr>
          <p:cNvPr id="6" name="Content Placeholder 5">
            <a:extLst>
              <a:ext uri="{FF2B5EF4-FFF2-40B4-BE49-F238E27FC236}">
                <a16:creationId xmlns:a16="http://schemas.microsoft.com/office/drawing/2014/main" id="{8EB835C7-64D8-369D-40A1-34416998DC87}"/>
              </a:ext>
            </a:extLst>
          </p:cNvPr>
          <p:cNvSpPr>
            <a:spLocks noGrp="1"/>
          </p:cNvSpPr>
          <p:nvPr>
            <p:ph sz="quarter" idx="10" hasCustomPrompt="1"/>
          </p:nvPr>
        </p:nvSpPr>
        <p:spPr>
          <a:xfrm>
            <a:off x="2982913" y="1970088"/>
            <a:ext cx="8418512" cy="4049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About Us content goes here. About Us content goes here. About Us content goes here. About Us content goes here.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Tree>
    <p:extLst>
      <p:ext uri="{BB962C8B-B14F-4D97-AF65-F5344CB8AC3E}">
        <p14:creationId xmlns:p14="http://schemas.microsoft.com/office/powerpoint/2010/main" val="2622223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ward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F7C8272-35BA-611D-ECD6-0EEFACF731A5}"/>
              </a:ext>
            </a:extLst>
          </p:cNvPr>
          <p:cNvSpPr/>
          <p:nvPr userDrawn="1"/>
        </p:nvSpPr>
        <p:spPr>
          <a:xfrm>
            <a:off x="790114" y="0"/>
            <a:ext cx="3728620" cy="7989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35E1110E-3046-F479-CE55-260AA4E653C5}"/>
              </a:ext>
            </a:extLst>
          </p:cNvPr>
          <p:cNvSpPr>
            <a:spLocks noGrp="1"/>
          </p:cNvSpPr>
          <p:nvPr>
            <p:ph type="title" hasCustomPrompt="1"/>
          </p:nvPr>
        </p:nvSpPr>
        <p:spPr>
          <a:xfrm>
            <a:off x="790114" y="226951"/>
            <a:ext cx="3728620" cy="433865"/>
          </a:xfrm>
        </p:spPr>
        <p:txBody>
          <a:bodyPr>
            <a:noAutofit/>
          </a:bodyPr>
          <a:lstStyle>
            <a:lvl1pPr algn="ctr">
              <a:defRPr sz="24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r>
              <a:rPr lang="en-US" dirty="0"/>
              <a:t>We were recognized by</a:t>
            </a:r>
          </a:p>
        </p:txBody>
      </p:sp>
      <p:cxnSp>
        <p:nvCxnSpPr>
          <p:cNvPr id="7" name="Straight Connector 6">
            <a:extLst>
              <a:ext uri="{FF2B5EF4-FFF2-40B4-BE49-F238E27FC236}">
                <a16:creationId xmlns:a16="http://schemas.microsoft.com/office/drawing/2014/main" id="{F7D9C0A3-22FF-C19C-7E77-6F796B778320}"/>
              </a:ext>
            </a:extLst>
          </p:cNvPr>
          <p:cNvCxnSpPr>
            <a:cxnSpLocks/>
          </p:cNvCxnSpPr>
          <p:nvPr userDrawn="1"/>
        </p:nvCxnSpPr>
        <p:spPr>
          <a:xfrm>
            <a:off x="0" y="164807"/>
            <a:ext cx="4607511"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91040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lacemat A (with graphic)">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9DAA4214-FE7D-4189-6CB7-1DEEE4F13207}"/>
              </a:ext>
            </a:extLst>
          </p:cNvPr>
          <p:cNvSpPr>
            <a:spLocks noGrp="1"/>
          </p:cNvSpPr>
          <p:nvPr>
            <p:ph type="body" sz="quarter" idx="10" hasCustomPrompt="1"/>
          </p:nvPr>
        </p:nvSpPr>
        <p:spPr>
          <a:xfrm>
            <a:off x="2103438" y="400050"/>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19" name="Content Placeholder 18">
            <a:extLst>
              <a:ext uri="{FF2B5EF4-FFF2-40B4-BE49-F238E27FC236}">
                <a16:creationId xmlns:a16="http://schemas.microsoft.com/office/drawing/2014/main" id="{DF5AC800-949A-F9C6-CE69-7734FC3E5246}"/>
              </a:ext>
            </a:extLst>
          </p:cNvPr>
          <p:cNvSpPr>
            <a:spLocks noGrp="1"/>
          </p:cNvSpPr>
          <p:nvPr>
            <p:ph sz="quarter" idx="11" hasCustomPrompt="1"/>
          </p:nvPr>
        </p:nvSpPr>
        <p:spPr>
          <a:xfrm>
            <a:off x="4572000" y="4537075"/>
            <a:ext cx="1730375" cy="372276"/>
          </a:xfrm>
        </p:spPr>
        <p:txBody>
          <a:bodyPr>
            <a:noAutofit/>
          </a:bodyPr>
          <a:lstStyle>
            <a:lvl1pPr marL="0" indent="0" algn="l">
              <a:buNone/>
              <a:defRPr sz="3200" b="1" i="0">
                <a:solidFill>
                  <a:schemeClr val="tx2"/>
                </a:solidFill>
                <a:latin typeface="Roboto" panose="02000000000000000000" pitchFamily="2" charset="0"/>
                <a:ea typeface="Roboto" panose="02000000000000000000" pitchFamily="2" charset="0"/>
                <a:cs typeface="Roboto" panose="02000000000000000000" pitchFamily="2" charset="0"/>
              </a:defRPr>
            </a:lvl1pPr>
          </a:lstStyle>
          <a:p>
            <a:pPr lvl="0"/>
            <a:r>
              <a:rPr lang="en-US" dirty="0"/>
              <a:t>XX</a:t>
            </a:r>
          </a:p>
        </p:txBody>
      </p:sp>
      <p:sp>
        <p:nvSpPr>
          <p:cNvPr id="21" name="Content Placeholder 20">
            <a:extLst>
              <a:ext uri="{FF2B5EF4-FFF2-40B4-BE49-F238E27FC236}">
                <a16:creationId xmlns:a16="http://schemas.microsoft.com/office/drawing/2014/main" id="{29816D41-C396-821D-2A23-11B9331AF775}"/>
              </a:ext>
            </a:extLst>
          </p:cNvPr>
          <p:cNvSpPr>
            <a:spLocks noGrp="1"/>
          </p:cNvSpPr>
          <p:nvPr>
            <p:ph sz="quarter" idx="12" hasCustomPrompt="1"/>
          </p:nvPr>
        </p:nvSpPr>
        <p:spPr>
          <a:xfrm>
            <a:off x="4572000" y="5016500"/>
            <a:ext cx="1730375" cy="788988"/>
          </a:xfrm>
        </p:spPr>
        <p:txBody>
          <a:bodyPr>
            <a:normAutofit/>
          </a:bodyPr>
          <a:lstStyle>
            <a:lvl1pPr marL="0" indent="0">
              <a:buNone/>
              <a:defRPr sz="2000" b="0" i="0">
                <a:solidFill>
                  <a:schemeClr val="tx2"/>
                </a:solidFill>
                <a:latin typeface="Roboto Light" panose="02000000000000000000" pitchFamily="2" charset="0"/>
                <a:ea typeface="Roboto Light" panose="02000000000000000000" pitchFamily="2" charset="0"/>
                <a:cs typeface="Roboto Light" panose="02000000000000000000" pitchFamily="2" charset="0"/>
              </a:defRPr>
            </a:lvl1pPr>
          </a:lstStyle>
          <a:p>
            <a:pPr lvl="0"/>
            <a:r>
              <a:rPr lang="en-US" dirty="0"/>
              <a:t>Stat info here</a:t>
            </a:r>
          </a:p>
        </p:txBody>
      </p:sp>
      <p:sp>
        <p:nvSpPr>
          <p:cNvPr id="22" name="Text Placeholder 13">
            <a:extLst>
              <a:ext uri="{FF2B5EF4-FFF2-40B4-BE49-F238E27FC236}">
                <a16:creationId xmlns:a16="http://schemas.microsoft.com/office/drawing/2014/main" id="{FFAB3409-9E71-885A-27CD-1344EBAD2461}"/>
              </a:ext>
            </a:extLst>
          </p:cNvPr>
          <p:cNvSpPr>
            <a:spLocks noGrp="1"/>
          </p:cNvSpPr>
          <p:nvPr>
            <p:ph type="body" sz="quarter" idx="13" hasCustomPrompt="1"/>
          </p:nvPr>
        </p:nvSpPr>
        <p:spPr>
          <a:xfrm>
            <a:off x="2103438" y="1847111"/>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3" name="Text Placeholder 13">
            <a:extLst>
              <a:ext uri="{FF2B5EF4-FFF2-40B4-BE49-F238E27FC236}">
                <a16:creationId xmlns:a16="http://schemas.microsoft.com/office/drawing/2014/main" id="{7256E34E-26EC-84D2-6E58-079E78E39CAA}"/>
              </a:ext>
            </a:extLst>
          </p:cNvPr>
          <p:cNvSpPr>
            <a:spLocks noGrp="1"/>
          </p:cNvSpPr>
          <p:nvPr>
            <p:ph type="body" sz="quarter" idx="14" hasCustomPrompt="1"/>
          </p:nvPr>
        </p:nvSpPr>
        <p:spPr>
          <a:xfrm>
            <a:off x="2103438" y="3311927"/>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4" name="Text Placeholder 13">
            <a:extLst>
              <a:ext uri="{FF2B5EF4-FFF2-40B4-BE49-F238E27FC236}">
                <a16:creationId xmlns:a16="http://schemas.microsoft.com/office/drawing/2014/main" id="{CA27D384-3305-A9CD-8581-3562AC802AFD}"/>
              </a:ext>
            </a:extLst>
          </p:cNvPr>
          <p:cNvSpPr>
            <a:spLocks noGrp="1"/>
          </p:cNvSpPr>
          <p:nvPr>
            <p:ph type="body" sz="quarter" idx="15" hasCustomPrompt="1"/>
          </p:nvPr>
        </p:nvSpPr>
        <p:spPr>
          <a:xfrm>
            <a:off x="2103438" y="4723476"/>
            <a:ext cx="1927225" cy="1223963"/>
          </a:xfrm>
        </p:spPr>
        <p:txBody>
          <a:bodyPr anchor="ctr">
            <a:normAutofit/>
          </a:bodyPr>
          <a:lstStyle>
            <a:lvl1pPr marL="0" indent="0">
              <a:buNone/>
              <a:defRPr sz="2000" b="0" i="0">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Lorem</a:t>
            </a:r>
          </a:p>
        </p:txBody>
      </p:sp>
      <p:sp>
        <p:nvSpPr>
          <p:cNvPr id="26" name="Content Placeholder 30">
            <a:extLst>
              <a:ext uri="{FF2B5EF4-FFF2-40B4-BE49-F238E27FC236}">
                <a16:creationId xmlns:a16="http://schemas.microsoft.com/office/drawing/2014/main" id="{637BDD7D-B28A-D46C-2787-D6D4DCC53C99}"/>
              </a:ext>
            </a:extLst>
          </p:cNvPr>
          <p:cNvSpPr>
            <a:spLocks noGrp="1"/>
          </p:cNvSpPr>
          <p:nvPr>
            <p:ph sz="quarter" idx="18" hasCustomPrompt="1"/>
          </p:nvPr>
        </p:nvSpPr>
        <p:spPr>
          <a:xfrm>
            <a:off x="576432" y="1810304"/>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27" name="Content Placeholder 30">
            <a:extLst>
              <a:ext uri="{FF2B5EF4-FFF2-40B4-BE49-F238E27FC236}">
                <a16:creationId xmlns:a16="http://schemas.microsoft.com/office/drawing/2014/main" id="{A1742B88-739F-4441-CE50-1808CE2F2913}"/>
              </a:ext>
            </a:extLst>
          </p:cNvPr>
          <p:cNvSpPr>
            <a:spLocks noGrp="1"/>
          </p:cNvSpPr>
          <p:nvPr>
            <p:ph sz="quarter" idx="19" hasCustomPrompt="1"/>
          </p:nvPr>
        </p:nvSpPr>
        <p:spPr>
          <a:xfrm>
            <a:off x="576432" y="3258057"/>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28" name="Content Placeholder 30">
            <a:extLst>
              <a:ext uri="{FF2B5EF4-FFF2-40B4-BE49-F238E27FC236}">
                <a16:creationId xmlns:a16="http://schemas.microsoft.com/office/drawing/2014/main" id="{9FEE00B0-BF7D-FACD-7974-FB2701B19386}"/>
              </a:ext>
            </a:extLst>
          </p:cNvPr>
          <p:cNvSpPr>
            <a:spLocks noGrp="1"/>
          </p:cNvSpPr>
          <p:nvPr>
            <p:ph sz="quarter" idx="20" hasCustomPrompt="1"/>
          </p:nvPr>
        </p:nvSpPr>
        <p:spPr>
          <a:xfrm>
            <a:off x="576432" y="4686669"/>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
        <p:nvSpPr>
          <p:cNvPr id="29" name="Content Placeholder 30">
            <a:extLst>
              <a:ext uri="{FF2B5EF4-FFF2-40B4-BE49-F238E27FC236}">
                <a16:creationId xmlns:a16="http://schemas.microsoft.com/office/drawing/2014/main" id="{31CE6410-5BF5-049B-0C30-29F94E47A2B9}"/>
              </a:ext>
            </a:extLst>
          </p:cNvPr>
          <p:cNvSpPr>
            <a:spLocks noGrp="1"/>
          </p:cNvSpPr>
          <p:nvPr>
            <p:ph sz="quarter" idx="21" hasCustomPrompt="1"/>
          </p:nvPr>
        </p:nvSpPr>
        <p:spPr>
          <a:xfrm>
            <a:off x="576263" y="381000"/>
            <a:ext cx="1358900" cy="1262063"/>
          </a:xfrm>
        </p:spPr>
        <p:txBody>
          <a:bodyPr anchor="ctr">
            <a:normAutofit/>
          </a:bodyPr>
          <a:lstStyle>
            <a:lvl1pPr marL="0" indent="0" algn="ctr">
              <a:buNone/>
              <a:defRPr sz="3200" b="0" i="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stStyle>
          <a:p>
            <a:pPr lvl="0"/>
            <a:r>
              <a:rPr lang="en-US" dirty="0"/>
              <a:t>X</a:t>
            </a:r>
          </a:p>
        </p:txBody>
      </p:sp>
    </p:spTree>
    <p:extLst>
      <p:ext uri="{BB962C8B-B14F-4D97-AF65-F5344CB8AC3E}">
        <p14:creationId xmlns:p14="http://schemas.microsoft.com/office/powerpoint/2010/main" val="3064332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file:////Users/angelamitchell/Sync/Knapp/DiCello/2022/PPT%20Template/Template%20Assets/JPEGS%20v1/DiCello_PPT_v7_Assets4.jpg" TargetMode="Externa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r:link="rId17"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D9B918-C2A4-9F4D-9254-132F613D6E18}"/>
              </a:ext>
            </a:extLst>
          </p:cNvPr>
          <p:cNvSpPr>
            <a:spLocks noGrp="1"/>
          </p:cNvSpPr>
          <p:nvPr>
            <p:ph type="title"/>
          </p:nvPr>
        </p:nvSpPr>
        <p:spPr>
          <a:xfrm>
            <a:off x="6096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1452E1B-6649-F94B-B8AE-202460A1CB82}"/>
              </a:ext>
            </a:extLst>
          </p:cNvPr>
          <p:cNvSpPr>
            <a:spLocks noGrp="1"/>
          </p:cNvSpPr>
          <p:nvPr>
            <p:ph type="body" idx="1"/>
          </p:nvPr>
        </p:nvSpPr>
        <p:spPr>
          <a:xfrm>
            <a:off x="609600" y="2260600"/>
            <a:ext cx="10515600" cy="3556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6468387"/>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1" r:id="rId3"/>
    <p:sldLayoutId id="2147483662" r:id="rId4"/>
    <p:sldLayoutId id="2147483651" r:id="rId5"/>
    <p:sldLayoutId id="2147483650" r:id="rId6"/>
    <p:sldLayoutId id="2147483652" r:id="rId7"/>
    <p:sldLayoutId id="2147483653" r:id="rId8"/>
    <p:sldLayoutId id="2147483654" r:id="rId9"/>
    <p:sldLayoutId id="2147483663"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ftc.gov/news-events/news/press-releases/2024/01/ftc-order-prohibits-data-broker-x-mode-social-outlogic-selling-sensitive-location-data"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hyperlink" Target="https://www.ftc.gov/news-events/news/press-releases/2024/01/ftc-order-will-ban-inmarket-selling-precise-consumer-location-data"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www4.law.cornell.edu/uscode/18/2721.html" TargetMode="External"/><Relationship Id="rId7" Type="http://schemas.openxmlformats.org/officeDocument/2006/relationships/hyperlink" Target="http://www4.law.cornell.edu/uscode/18/2725.html"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www4.law.cornell.edu/uscode/18/2724.html" TargetMode="External"/><Relationship Id="rId5" Type="http://schemas.openxmlformats.org/officeDocument/2006/relationships/hyperlink" Target="http://www4.law.cornell.edu/uscode/18/2723.html" TargetMode="External"/><Relationship Id="rId4" Type="http://schemas.openxmlformats.org/officeDocument/2006/relationships/hyperlink" Target="http://www4.law.cornell.edu/uscode/18/2722.html" TargetMode="External"/><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white background with black and white clouds&#10;&#10;AI-generated content may be incorrect.">
            <a:extLst>
              <a:ext uri="{FF2B5EF4-FFF2-40B4-BE49-F238E27FC236}">
                <a16:creationId xmlns:a16="http://schemas.microsoft.com/office/drawing/2014/main" id="{20C66266-BF76-290B-3C65-59A62016F08C}"/>
              </a:ext>
            </a:extLst>
          </p:cNvPr>
          <p:cNvPicPr>
            <a:picLocks noChangeAspect="1"/>
          </p:cNvPicPr>
          <p:nvPr/>
        </p:nvPicPr>
        <p:blipFill>
          <a:blip r:embed="rId2"/>
          <a:stretch>
            <a:fillRect/>
          </a:stretch>
        </p:blipFill>
        <p:spPr>
          <a:xfrm>
            <a:off x="9340770" y="1"/>
            <a:ext cx="2851230" cy="1284790"/>
          </a:xfrm>
          <a:prstGeom prst="rect">
            <a:avLst/>
          </a:prstGeom>
        </p:spPr>
      </p:pic>
      <p:pic>
        <p:nvPicPr>
          <p:cNvPr id="4" name="Picture 3" descr="A cartoon of a race car&#10;&#10;AI-generated content may be incorrect.">
            <a:extLst>
              <a:ext uri="{FF2B5EF4-FFF2-40B4-BE49-F238E27FC236}">
                <a16:creationId xmlns:a16="http://schemas.microsoft.com/office/drawing/2014/main" id="{9CDD44FC-29DA-FCFF-CC06-CA5711EFF768}"/>
              </a:ext>
            </a:extLst>
          </p:cNvPr>
          <p:cNvPicPr>
            <a:picLocks noChangeAspect="1"/>
          </p:cNvPicPr>
          <p:nvPr/>
        </p:nvPicPr>
        <p:blipFill>
          <a:blip r:embed="rId3"/>
          <a:stretch>
            <a:fillRect/>
          </a:stretch>
        </p:blipFill>
        <p:spPr>
          <a:xfrm>
            <a:off x="6381623" y="523754"/>
            <a:ext cx="5810492" cy="5564338"/>
          </a:xfrm>
          <a:prstGeom prst="rect">
            <a:avLst/>
          </a:prstGeom>
        </p:spPr>
      </p:pic>
      <p:sp>
        <p:nvSpPr>
          <p:cNvPr id="2" name="Title 1">
            <a:extLst>
              <a:ext uri="{FF2B5EF4-FFF2-40B4-BE49-F238E27FC236}">
                <a16:creationId xmlns:a16="http://schemas.microsoft.com/office/drawing/2014/main" id="{1120973C-27FD-5D87-5C8E-A688E0E14C91}"/>
              </a:ext>
            </a:extLst>
          </p:cNvPr>
          <p:cNvSpPr>
            <a:spLocks noGrp="1"/>
          </p:cNvSpPr>
          <p:nvPr>
            <p:ph type="title"/>
          </p:nvPr>
        </p:nvSpPr>
        <p:spPr>
          <a:xfrm>
            <a:off x="582819" y="848292"/>
            <a:ext cx="8650148" cy="1915087"/>
          </a:xfrm>
        </p:spPr>
        <p:txBody>
          <a:bodyPr>
            <a:noAutofit/>
          </a:bodyPr>
          <a:lstStyle/>
          <a:p>
            <a:r>
              <a:rPr lang="en-US" sz="4700" b="1" dirty="0">
                <a:latin typeface="Roboto" panose="02000000000000000000" pitchFamily="2" charset="0"/>
                <a:ea typeface="Roboto" panose="02000000000000000000" pitchFamily="2" charset="0"/>
                <a:cs typeface="Roboto" panose="02000000000000000000" pitchFamily="2" charset="0"/>
              </a:rPr>
              <a:t>Highway to the Danger Zone: Automobile Data Privacy</a:t>
            </a:r>
            <a:endParaRPr lang="en-US" sz="4700" dirty="0"/>
          </a:p>
        </p:txBody>
      </p:sp>
      <p:sp>
        <p:nvSpPr>
          <p:cNvPr id="7" name="Rectangle 6">
            <a:extLst>
              <a:ext uri="{FF2B5EF4-FFF2-40B4-BE49-F238E27FC236}">
                <a16:creationId xmlns:a16="http://schemas.microsoft.com/office/drawing/2014/main" id="{114B1C85-5BFC-E835-0349-323FCC34D129}"/>
              </a:ext>
            </a:extLst>
          </p:cNvPr>
          <p:cNvSpPr/>
          <p:nvPr/>
        </p:nvSpPr>
        <p:spPr>
          <a:xfrm>
            <a:off x="698794" y="3477618"/>
            <a:ext cx="3294472" cy="849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F80E24E1-B34D-B443-5893-2F458F22039D}"/>
              </a:ext>
            </a:extLst>
          </p:cNvPr>
          <p:cNvSpPr txBox="1">
            <a:spLocks/>
          </p:cNvSpPr>
          <p:nvPr/>
        </p:nvSpPr>
        <p:spPr>
          <a:xfrm>
            <a:off x="582819" y="2581812"/>
            <a:ext cx="7049144" cy="593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latin typeface="Roboto" panose="02000000000000000000" pitchFamily="2" charset="0"/>
                <a:ea typeface="Roboto" panose="02000000000000000000" pitchFamily="2" charset="0"/>
                <a:cs typeface="Roboto" panose="02000000000000000000" pitchFamily="2" charset="0"/>
              </a:rPr>
              <a:t>(Yes, Your Car is Spying on You)</a:t>
            </a:r>
            <a:endParaRPr lang="en-US" sz="3600" dirty="0"/>
          </a:p>
        </p:txBody>
      </p:sp>
      <p:sp>
        <p:nvSpPr>
          <p:cNvPr id="10" name="TextBox 9">
            <a:extLst>
              <a:ext uri="{FF2B5EF4-FFF2-40B4-BE49-F238E27FC236}">
                <a16:creationId xmlns:a16="http://schemas.microsoft.com/office/drawing/2014/main" id="{668F8984-DC50-40B1-A002-7C1C2808FAC7}"/>
              </a:ext>
            </a:extLst>
          </p:cNvPr>
          <p:cNvSpPr txBox="1"/>
          <p:nvPr/>
        </p:nvSpPr>
        <p:spPr>
          <a:xfrm>
            <a:off x="582819" y="3881462"/>
            <a:ext cx="6094070" cy="1815882"/>
          </a:xfrm>
          <a:prstGeom prst="rect">
            <a:avLst/>
          </a:prstGeom>
          <a:noFill/>
        </p:spPr>
        <p:txBody>
          <a:bodyPr wrap="square">
            <a:spAutoFit/>
          </a:bodyPr>
          <a:lstStyle/>
          <a:p>
            <a:r>
              <a:rPr lang="en-US" sz="2800" dirty="0">
                <a:latin typeface="Roboto" panose="02000000000000000000" pitchFamily="2" charset="0"/>
                <a:ea typeface="Roboto" panose="02000000000000000000" pitchFamily="2" charset="0"/>
                <a:cs typeface="Roboto" panose="02000000000000000000" pitchFamily="2" charset="0"/>
              </a:rPr>
              <a:t>June 11, 2025 </a:t>
            </a:r>
          </a:p>
          <a:p>
            <a:r>
              <a:rPr lang="en-US" sz="2800" dirty="0">
                <a:latin typeface="Roboto" panose="02000000000000000000" pitchFamily="2" charset="0"/>
                <a:ea typeface="Roboto" panose="02000000000000000000" pitchFamily="2" charset="0"/>
                <a:cs typeface="Roboto" panose="02000000000000000000" pitchFamily="2" charset="0"/>
              </a:rPr>
              <a:t>New York American Inn of Court</a:t>
            </a:r>
          </a:p>
          <a:p>
            <a:endParaRPr lang="en-US" sz="2800" i="1" dirty="0">
              <a:latin typeface="Roboto" panose="02000000000000000000" pitchFamily="2" charset="0"/>
              <a:ea typeface="Roboto" panose="02000000000000000000" pitchFamily="2" charset="0"/>
              <a:cs typeface="Roboto" panose="02000000000000000000" pitchFamily="2" charset="0"/>
            </a:endParaRPr>
          </a:p>
          <a:p>
            <a:r>
              <a:rPr lang="en-US" sz="2800" i="1" dirty="0">
                <a:latin typeface="Roboto" panose="02000000000000000000" pitchFamily="2" charset="0"/>
                <a:ea typeface="Roboto" panose="02000000000000000000" pitchFamily="2" charset="0"/>
                <a:cs typeface="Roboto" panose="02000000000000000000" pitchFamily="2" charset="0"/>
              </a:rPr>
              <a:t>Cybersecurity and Data Privacy Team</a:t>
            </a:r>
          </a:p>
        </p:txBody>
      </p:sp>
      <p:pic>
        <p:nvPicPr>
          <p:cNvPr id="14" name="Picture 13">
            <a:extLst>
              <a:ext uri="{FF2B5EF4-FFF2-40B4-BE49-F238E27FC236}">
                <a16:creationId xmlns:a16="http://schemas.microsoft.com/office/drawing/2014/main" id="{68C2A9D2-8F95-857F-5883-A84BAF228884}"/>
              </a:ext>
            </a:extLst>
          </p:cNvPr>
          <p:cNvPicPr>
            <a:picLocks noChangeAspect="1"/>
          </p:cNvPicPr>
          <p:nvPr/>
        </p:nvPicPr>
        <p:blipFill>
          <a:blip r:embed="rId4"/>
          <a:stretch>
            <a:fillRect/>
          </a:stretch>
        </p:blipFill>
        <p:spPr>
          <a:xfrm>
            <a:off x="115" y="6255807"/>
            <a:ext cx="12192000" cy="602193"/>
          </a:xfrm>
          <a:prstGeom prst="rect">
            <a:avLst/>
          </a:prstGeom>
        </p:spPr>
      </p:pic>
    </p:spTree>
    <p:extLst>
      <p:ext uri="{BB962C8B-B14F-4D97-AF65-F5344CB8AC3E}">
        <p14:creationId xmlns:p14="http://schemas.microsoft.com/office/powerpoint/2010/main" val="1534101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6CC9A-B69B-86B3-719E-1C562BB198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7F9A10-3D08-67B7-392F-BB14764FA412}"/>
              </a:ext>
            </a:extLst>
          </p:cNvPr>
          <p:cNvSpPr>
            <a:spLocks noGrp="1"/>
          </p:cNvSpPr>
          <p:nvPr>
            <p:ph type="title"/>
          </p:nvPr>
        </p:nvSpPr>
        <p:spPr>
          <a:xfrm>
            <a:off x="466165" y="960759"/>
            <a:ext cx="10659035" cy="782357"/>
          </a:xfrm>
        </p:spPr>
        <p:txBody>
          <a:bodyPr>
            <a:noAutofit/>
          </a:bodyPr>
          <a:lstStyle/>
          <a:p>
            <a:r>
              <a:rPr lang="en-US" sz="3200" dirty="0"/>
              <a:t>DPPA (continued)</a:t>
            </a:r>
          </a:p>
        </p:txBody>
      </p:sp>
      <p:sp>
        <p:nvSpPr>
          <p:cNvPr id="4" name="Rectangle 3">
            <a:extLst>
              <a:ext uri="{FF2B5EF4-FFF2-40B4-BE49-F238E27FC236}">
                <a16:creationId xmlns:a16="http://schemas.microsoft.com/office/drawing/2014/main" id="{CEEA4F34-80C4-3780-D3EA-7429203FF6A6}"/>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D7556F6-C4E1-48C6-24FD-091BE03E5661}"/>
              </a:ext>
            </a:extLst>
          </p:cNvPr>
          <p:cNvSpPr txBox="1">
            <a:spLocks/>
          </p:cNvSpPr>
          <p:nvPr/>
        </p:nvSpPr>
        <p:spPr>
          <a:xfrm>
            <a:off x="466165" y="1931218"/>
            <a:ext cx="10313451"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Senator Barbara Boxer, who sponsored 103 S. 1589, a version of the DPPA, cited other examples where stalkers were able to find victims by simply visiting a DMV. She argued that in “34 States, someone [could] walk into a State Motor Vehicle Department with your license plate number and a few dollars and walk out with your name and home address.” Senator Boxer also said:</a:t>
            </a:r>
          </a:p>
          <a:p>
            <a:pPr marL="0" indent="0">
              <a:buNone/>
            </a:pPr>
            <a:r>
              <a:rPr lang="en-US" sz="2000" dirty="0"/>
              <a:t>“In Tempe, AZ, a woman was murdered by a man who had obtained her home address from that State’s DMV.</a:t>
            </a:r>
          </a:p>
          <a:p>
            <a:pPr marL="0" indent="0">
              <a:buNone/>
            </a:pPr>
            <a:r>
              <a:rPr lang="en-US" sz="2000" dirty="0"/>
              <a:t>And, in California, a 31-year-old man copied down the license plate numbers of five women in their early twenties, obtained their home address from the DMV and then sent them threatening letters at home. I want to briefly read from two of those letters:  “I’m lonely and so I thought of you. I’ll give you one week to respond or I will come looking for you.”</a:t>
            </a:r>
          </a:p>
          <a:p>
            <a:pPr marL="0" indent="0">
              <a:buNone/>
            </a:pPr>
            <a:endParaRPr lang="en-US" sz="2000" dirty="0"/>
          </a:p>
        </p:txBody>
      </p:sp>
      <p:pic>
        <p:nvPicPr>
          <p:cNvPr id="21" name="Picture 20">
            <a:extLst>
              <a:ext uri="{FF2B5EF4-FFF2-40B4-BE49-F238E27FC236}">
                <a16:creationId xmlns:a16="http://schemas.microsoft.com/office/drawing/2014/main" id="{C4D12F73-9E0D-5D59-4BFA-BE201B43A428}"/>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517049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6D76E-ACAF-C679-A110-F5D691A8BE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2F69F7-7F37-0370-E81A-BA564D6754A9}"/>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The FTC Act</a:t>
            </a:r>
          </a:p>
        </p:txBody>
      </p:sp>
      <p:sp>
        <p:nvSpPr>
          <p:cNvPr id="4" name="Rectangle 3">
            <a:extLst>
              <a:ext uri="{FF2B5EF4-FFF2-40B4-BE49-F238E27FC236}">
                <a16:creationId xmlns:a16="http://schemas.microsoft.com/office/drawing/2014/main" id="{DC918961-929F-206A-0848-161D106C7DD4}"/>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EEB007D7-6947-6F3C-6D03-B0ED79077482}"/>
              </a:ext>
            </a:extLst>
          </p:cNvPr>
          <p:cNvSpPr txBox="1">
            <a:spLocks/>
          </p:cNvSpPr>
          <p:nvPr/>
        </p:nvSpPr>
        <p:spPr>
          <a:xfrm>
            <a:off x="466166" y="1931218"/>
            <a:ext cx="4845574"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t>The Federal Trade Commission and the National Highway Traffic Safety Administration (NHTSA) held a first-of-its-kind workshop on June 28, 2017 in Washington, D.C., to examine the consumer privacy and security issues posed by automated and connected motor vehicles.</a:t>
            </a:r>
          </a:p>
        </p:txBody>
      </p:sp>
      <p:sp>
        <p:nvSpPr>
          <p:cNvPr id="11" name="Rectangle 10">
            <a:extLst>
              <a:ext uri="{FF2B5EF4-FFF2-40B4-BE49-F238E27FC236}">
                <a16:creationId xmlns:a16="http://schemas.microsoft.com/office/drawing/2014/main" id="{3264B727-A277-4647-6A65-BF9574A416CE}"/>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45C1364A-78F1-1CB1-D67E-F782B7E9E12A}"/>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a red car with a sign and a lock and email&#10;&#10;AI-generated content may be incorrect.">
            <a:extLst>
              <a:ext uri="{FF2B5EF4-FFF2-40B4-BE49-F238E27FC236}">
                <a16:creationId xmlns:a16="http://schemas.microsoft.com/office/drawing/2014/main" id="{545C98A8-9FD6-4B4F-DC17-4BA586A5005D}"/>
              </a:ext>
            </a:extLst>
          </p:cNvPr>
          <p:cNvPicPr>
            <a:picLocks noChangeAspect="1"/>
          </p:cNvPicPr>
          <p:nvPr/>
        </p:nvPicPr>
        <p:blipFill>
          <a:blip r:embed="rId4"/>
          <a:stretch>
            <a:fillRect/>
          </a:stretch>
        </p:blipFill>
        <p:spPr>
          <a:xfrm>
            <a:off x="5568252" y="1351937"/>
            <a:ext cx="6322633" cy="4215089"/>
          </a:xfrm>
          <a:prstGeom prst="rect">
            <a:avLst/>
          </a:prstGeom>
        </p:spPr>
      </p:pic>
    </p:spTree>
    <p:extLst>
      <p:ext uri="{BB962C8B-B14F-4D97-AF65-F5344CB8AC3E}">
        <p14:creationId xmlns:p14="http://schemas.microsoft.com/office/powerpoint/2010/main" val="1573972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DFED9-A2DD-0939-82D7-37B0E8372D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91F7CE-E918-6A83-7774-14BF89D9F4BA}"/>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FTC Act (</a:t>
            </a:r>
            <a:r>
              <a:rPr lang="en-US" sz="3200" b="1" dirty="0" err="1">
                <a:solidFill>
                  <a:srgbClr val="FF0000"/>
                </a:solidFill>
              </a:rPr>
              <a:t>con’t</a:t>
            </a:r>
            <a:r>
              <a:rPr lang="en-US" sz="3200" b="1" dirty="0">
                <a:solidFill>
                  <a:srgbClr val="FF0000"/>
                </a:solidFill>
              </a:rPr>
              <a:t>)</a:t>
            </a:r>
          </a:p>
        </p:txBody>
      </p:sp>
      <p:sp>
        <p:nvSpPr>
          <p:cNvPr id="4" name="Rectangle 3">
            <a:extLst>
              <a:ext uri="{FF2B5EF4-FFF2-40B4-BE49-F238E27FC236}">
                <a16:creationId xmlns:a16="http://schemas.microsoft.com/office/drawing/2014/main" id="{4905E6C7-196C-0AC3-AEFB-9FC3263F259D}"/>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2E535F1-70FD-2BB7-D250-2AAB8B0968DC}"/>
              </a:ext>
            </a:extLst>
          </p:cNvPr>
          <p:cNvSpPr txBox="1">
            <a:spLocks/>
          </p:cNvSpPr>
          <p:nvPr/>
        </p:nvSpPr>
        <p:spPr>
          <a:xfrm>
            <a:off x="466166" y="1931218"/>
            <a:ext cx="11124820"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Topics of the 2017 Workshop included:</a:t>
            </a:r>
          </a:p>
          <a:p>
            <a:r>
              <a:rPr lang="en-US" sz="2000" dirty="0"/>
              <a:t>the types of data vehicles with wireless interfaces collect, store, transmit, and share;</a:t>
            </a:r>
          </a:p>
          <a:p>
            <a:r>
              <a:rPr lang="en-US" sz="2000" dirty="0"/>
              <a:t>potential benefits and challenges posed by such data collection;</a:t>
            </a:r>
          </a:p>
          <a:p>
            <a:r>
              <a:rPr lang="en-US" sz="2000" dirty="0"/>
              <a:t>the privacy and security practices of vehicle manufacturers;</a:t>
            </a:r>
          </a:p>
          <a:p>
            <a:r>
              <a:rPr lang="en-US" sz="2000" dirty="0"/>
              <a:t>the role of the FTC, NHTSA, and other government agencies regarding privacy and security issues related to connected vehicles; and</a:t>
            </a:r>
          </a:p>
          <a:p>
            <a:r>
              <a:rPr lang="en-US" sz="2000" dirty="0"/>
              <a:t>self-regulatory standards that might apply to privacy and security issues related to connected vehicles.</a:t>
            </a:r>
          </a:p>
        </p:txBody>
      </p:sp>
      <p:pic>
        <p:nvPicPr>
          <p:cNvPr id="21" name="Picture 20">
            <a:extLst>
              <a:ext uri="{FF2B5EF4-FFF2-40B4-BE49-F238E27FC236}">
                <a16:creationId xmlns:a16="http://schemas.microsoft.com/office/drawing/2014/main" id="{65141369-0588-4EB6-7CDD-1AEFF1176B06}"/>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1098309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49FD6-3911-43A6-29F7-565BA5B07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C0EA05-21EE-7178-DD60-A1F3A39A83F4}"/>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FTC Act (</a:t>
            </a:r>
            <a:r>
              <a:rPr lang="en-US" sz="3200" b="1" dirty="0" err="1">
                <a:solidFill>
                  <a:srgbClr val="FF0000"/>
                </a:solidFill>
              </a:rPr>
              <a:t>con’t</a:t>
            </a:r>
            <a:r>
              <a:rPr lang="en-US" sz="3200" b="1" dirty="0">
                <a:solidFill>
                  <a:srgbClr val="FF0000"/>
                </a:solidFill>
              </a:rPr>
              <a:t>)</a:t>
            </a:r>
          </a:p>
        </p:txBody>
      </p:sp>
      <p:sp>
        <p:nvSpPr>
          <p:cNvPr id="4" name="Rectangle 3">
            <a:extLst>
              <a:ext uri="{FF2B5EF4-FFF2-40B4-BE49-F238E27FC236}">
                <a16:creationId xmlns:a16="http://schemas.microsoft.com/office/drawing/2014/main" id="{9E469215-DF21-1C86-9D04-D1215C692C1D}"/>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627DF1CA-09CF-36C7-5A3F-C267197FBC7E}"/>
              </a:ext>
            </a:extLst>
          </p:cNvPr>
          <p:cNvSpPr txBox="1">
            <a:spLocks/>
          </p:cNvSpPr>
          <p:nvPr/>
        </p:nvSpPr>
        <p:spPr>
          <a:xfrm>
            <a:off x="466166" y="1931218"/>
            <a:ext cx="11124820" cy="3966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How does the FTC enforce the FTC Act today?  From the FTC Staff Report “Cars &amp; Consumer Data: On Unlawful Collection &amp; Use” (May 14, 2024)</a:t>
            </a:r>
          </a:p>
          <a:p>
            <a:pPr marL="0" indent="0">
              <a:buNone/>
            </a:pPr>
            <a:endParaRPr lang="en-US" sz="2000" dirty="0"/>
          </a:p>
          <a:p>
            <a:pPr marL="0" indent="0">
              <a:buNone/>
            </a:pPr>
            <a:r>
              <a:rPr lang="en-US" sz="2000" b="1" dirty="0"/>
              <a:t>First: Geolocation data is sensitive and subject to enhanced protections under the FTC Act</a:t>
            </a:r>
            <a:r>
              <a:rPr lang="en-US" sz="2000" dirty="0"/>
              <a:t>. Cars are much like mobile phones when it comes to revealing consumers’ persistent, precise location. In a series of seminal cases in recent years, the Commission has established that the collection, use, and disclosure of location can be an unfair practice. In </a:t>
            </a:r>
            <a:r>
              <a:rPr lang="en-US" sz="2000" dirty="0">
                <a:hlinkClick r:id="rId3"/>
              </a:rPr>
              <a:t>X-Mode</a:t>
            </a:r>
            <a:r>
              <a:rPr lang="en-US" sz="2000" dirty="0"/>
              <a:t>, the FTC alleged that the data could be used to track people’s visits to sensitive locations like medical or reproductive health clinics, places of worship, or domestic abuse shelters. Similarly, in </a:t>
            </a:r>
            <a:r>
              <a:rPr lang="en-US" sz="2000" dirty="0" err="1">
                <a:hlinkClick r:id="rId4"/>
              </a:rPr>
              <a:t>InMarket</a:t>
            </a:r>
            <a:r>
              <a:rPr lang="en-US" sz="2000" dirty="0">
                <a:hlinkClick r:id="rId4"/>
              </a:rPr>
              <a:t>, the Commission </a:t>
            </a:r>
            <a:r>
              <a:rPr lang="en-US" sz="2000" dirty="0"/>
              <a:t>alleged that the company’s internal use of sensitive data to group consumers into highly sensitive categories for advertising purposes was unlawful. The orders resolving these matters prohibit these companies from selling sensitive location information.</a:t>
            </a:r>
          </a:p>
          <a:p>
            <a:pPr marL="0" indent="0">
              <a:buNone/>
            </a:pPr>
            <a:endParaRPr lang="en-US" sz="2000" dirty="0"/>
          </a:p>
        </p:txBody>
      </p:sp>
      <p:pic>
        <p:nvPicPr>
          <p:cNvPr id="21" name="Picture 20">
            <a:extLst>
              <a:ext uri="{FF2B5EF4-FFF2-40B4-BE49-F238E27FC236}">
                <a16:creationId xmlns:a16="http://schemas.microsoft.com/office/drawing/2014/main" id="{CFBD55FB-CAAA-D488-653D-A07DBCA81CCA}"/>
              </a:ext>
            </a:extLst>
          </p:cNvPr>
          <p:cNvPicPr>
            <a:picLocks noChangeAspect="1"/>
          </p:cNvPicPr>
          <p:nvPr/>
        </p:nvPicPr>
        <p:blipFill>
          <a:blip r:embed="rId5"/>
          <a:stretch>
            <a:fillRect/>
          </a:stretch>
        </p:blipFill>
        <p:spPr>
          <a:xfrm>
            <a:off x="0" y="6242664"/>
            <a:ext cx="12192000" cy="635000"/>
          </a:xfrm>
          <a:prstGeom prst="rect">
            <a:avLst/>
          </a:prstGeom>
        </p:spPr>
      </p:pic>
    </p:spTree>
    <p:extLst>
      <p:ext uri="{BB962C8B-B14F-4D97-AF65-F5344CB8AC3E}">
        <p14:creationId xmlns:p14="http://schemas.microsoft.com/office/powerpoint/2010/main" val="3852799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5A014-7523-0BBE-4320-29FB640E40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C1B73F-3BE1-3094-C0BE-691A50592174}"/>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FTC Act (</a:t>
            </a:r>
            <a:r>
              <a:rPr lang="en-US" sz="3200" b="1" dirty="0" err="1">
                <a:solidFill>
                  <a:srgbClr val="FF0000"/>
                </a:solidFill>
              </a:rPr>
              <a:t>con’t</a:t>
            </a:r>
            <a:r>
              <a:rPr lang="en-US" sz="3200" b="1" dirty="0">
                <a:solidFill>
                  <a:srgbClr val="FF0000"/>
                </a:solidFill>
              </a:rPr>
              <a:t>)</a:t>
            </a:r>
          </a:p>
        </p:txBody>
      </p:sp>
      <p:sp>
        <p:nvSpPr>
          <p:cNvPr id="4" name="Rectangle 3">
            <a:extLst>
              <a:ext uri="{FF2B5EF4-FFF2-40B4-BE49-F238E27FC236}">
                <a16:creationId xmlns:a16="http://schemas.microsoft.com/office/drawing/2014/main" id="{22824EA0-D06D-BA56-FF31-433BC0811943}"/>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71D553F-41E4-7753-101E-73C455E8DBCE}"/>
              </a:ext>
            </a:extLst>
          </p:cNvPr>
          <p:cNvSpPr txBox="1">
            <a:spLocks/>
          </p:cNvSpPr>
          <p:nvPr/>
        </p:nvSpPr>
        <p:spPr>
          <a:xfrm>
            <a:off x="466166" y="1931217"/>
            <a:ext cx="11124820" cy="3966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Second:  Surreptitious disclosure of sensitive information can be an unfair practice.</a:t>
            </a:r>
            <a:r>
              <a:rPr lang="en-US" sz="2000" dirty="0"/>
              <a:t> Companies that have legitimate access to consumers’ sensitive information must ensure that the data is used only for the reasons they collected that information. For example, the Commission recently alleged that </a:t>
            </a:r>
            <a:r>
              <a:rPr lang="en-US" sz="2000" dirty="0" err="1"/>
              <a:t>BetterHelp</a:t>
            </a:r>
            <a:r>
              <a:rPr lang="en-US" sz="2000" dirty="0"/>
              <a:t>, which offers online counseling services—including those marketed to specific groups like Christians, teens, and the LGBTQ+ community—revealed consumers’ email addresses and health questionnaire information to third parties for advertising purposes. Similarly, the Commission took action against mental telehealth provider Cerebral for, among other things, the company’s unfair privacy and security practices. The FTC obtained settlements requiring </a:t>
            </a:r>
            <a:r>
              <a:rPr lang="en-US" sz="2000" dirty="0" err="1"/>
              <a:t>BetterHelp</a:t>
            </a:r>
            <a:r>
              <a:rPr lang="en-US" sz="2000" dirty="0"/>
              <a:t> and Cerebral to pay millions of dollars so that affected consumers could receive partial refunds, and the Cerebral settlement bans the company from using or disclosing consumers’ personal information for advertising purposes.</a:t>
            </a:r>
          </a:p>
          <a:p>
            <a:pPr marL="0" indent="0">
              <a:buNone/>
            </a:pPr>
            <a:r>
              <a:rPr lang="en-US" sz="2000" b="1" dirty="0">
                <a:solidFill>
                  <a:srgbClr val="FF0000"/>
                </a:solidFill>
              </a:rPr>
              <a:t>The FTC has signaled that these actions against </a:t>
            </a:r>
            <a:r>
              <a:rPr lang="en-US" sz="2000" b="1" dirty="0" err="1">
                <a:solidFill>
                  <a:srgbClr val="FF0000"/>
                </a:solidFill>
              </a:rPr>
              <a:t>BetterHelp</a:t>
            </a:r>
            <a:r>
              <a:rPr lang="en-US" sz="2000" b="1" dirty="0">
                <a:solidFill>
                  <a:srgbClr val="FF0000"/>
                </a:solidFill>
              </a:rPr>
              <a:t> and Cerebral will be a model for Automative Data Privacy enforcement in the future; i.e., the FTC Act requires “informed consent.”</a:t>
            </a:r>
          </a:p>
        </p:txBody>
      </p:sp>
      <p:pic>
        <p:nvPicPr>
          <p:cNvPr id="21" name="Picture 20">
            <a:extLst>
              <a:ext uri="{FF2B5EF4-FFF2-40B4-BE49-F238E27FC236}">
                <a16:creationId xmlns:a16="http://schemas.microsoft.com/office/drawing/2014/main" id="{B5EA17D7-0BBF-B80D-D818-F55604F98C6A}"/>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740124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441E1-8063-CBE0-F8F5-35EECFB17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E8C61E-A1E8-E247-C799-A4209B961C62}"/>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FTC Act (</a:t>
            </a:r>
            <a:r>
              <a:rPr lang="en-US" sz="3200" b="1" dirty="0" err="1">
                <a:solidFill>
                  <a:srgbClr val="FF0000"/>
                </a:solidFill>
              </a:rPr>
              <a:t>con’t</a:t>
            </a:r>
            <a:r>
              <a:rPr lang="en-US" sz="3200" b="1" dirty="0">
                <a:solidFill>
                  <a:srgbClr val="FF0000"/>
                </a:solidFill>
              </a:rPr>
              <a:t>)</a:t>
            </a:r>
          </a:p>
        </p:txBody>
      </p:sp>
      <p:sp>
        <p:nvSpPr>
          <p:cNvPr id="4" name="Rectangle 3">
            <a:extLst>
              <a:ext uri="{FF2B5EF4-FFF2-40B4-BE49-F238E27FC236}">
                <a16:creationId xmlns:a16="http://schemas.microsoft.com/office/drawing/2014/main" id="{457E2749-134E-AF47-75BA-C811BE3F1C7D}"/>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1C81A40F-58D3-52BE-9AE0-FE90D73BF2CE}"/>
              </a:ext>
            </a:extLst>
          </p:cNvPr>
          <p:cNvSpPr txBox="1">
            <a:spLocks/>
          </p:cNvSpPr>
          <p:nvPr/>
        </p:nvSpPr>
        <p:spPr>
          <a:xfrm>
            <a:off x="466166" y="1931217"/>
            <a:ext cx="11124820" cy="3966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Third:  Using sensitive data for automated decisions can also be unlawful. </a:t>
            </a:r>
            <a:r>
              <a:rPr lang="en-US" sz="2000" dirty="0"/>
              <a:t>Companies that feed consumer data into algorithms may be liable for harmful automated decisions. The FTC recently took action against Rite Aid, saying in a complaint that the company enrolled people into a facial recognition program that alerted employees when suspected matches entered their stores. The complaint includes allegations that Rite Aid failed to take reasonable steps to prevent low-quality images from being used with the program, increasing the likelihood of false-positive match alerts. In some cases, false alerts came with recommended actions, such as removing people from the store or calling the police, and employees followed through on those recommendations. As a result of the FTC’s action, Rite Aid agreed to a 5-year ban on the use of facial recognition technology..</a:t>
            </a:r>
          </a:p>
          <a:p>
            <a:pPr marL="0" indent="0">
              <a:buNone/>
            </a:pPr>
            <a:r>
              <a:rPr lang="en-US" sz="2000" b="1" dirty="0">
                <a:solidFill>
                  <a:srgbClr val="FF0000"/>
                </a:solidFill>
              </a:rPr>
              <a:t>The FTC has signaled that this action against Rite Aid will be a model for Automative Data Privacy enforcement in the future.</a:t>
            </a:r>
          </a:p>
        </p:txBody>
      </p:sp>
      <p:pic>
        <p:nvPicPr>
          <p:cNvPr id="21" name="Picture 20">
            <a:extLst>
              <a:ext uri="{FF2B5EF4-FFF2-40B4-BE49-F238E27FC236}">
                <a16:creationId xmlns:a16="http://schemas.microsoft.com/office/drawing/2014/main" id="{BE823B6B-840B-864D-902C-58B55F5F04D1}"/>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1356113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D45E-528B-4A92-3C23-24B643D53A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17FC40-FD6B-B60C-796B-578E8A40D355}"/>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State Laws</a:t>
            </a:r>
          </a:p>
        </p:txBody>
      </p:sp>
      <p:sp>
        <p:nvSpPr>
          <p:cNvPr id="4" name="Rectangle 3">
            <a:extLst>
              <a:ext uri="{FF2B5EF4-FFF2-40B4-BE49-F238E27FC236}">
                <a16:creationId xmlns:a16="http://schemas.microsoft.com/office/drawing/2014/main" id="{296F7519-A48C-B93B-6AD6-A1001A7A1A1F}"/>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38F39F4-ED0C-7721-C6E1-A7DAA46097CA}"/>
              </a:ext>
            </a:extLst>
          </p:cNvPr>
          <p:cNvSpPr txBox="1">
            <a:spLocks/>
          </p:cNvSpPr>
          <p:nvPr/>
        </p:nvSpPr>
        <p:spPr>
          <a:xfrm>
            <a:off x="466166" y="1931218"/>
            <a:ext cx="4845574" cy="40574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t>More than 20 States now have data privacy laws that, like the FTC Act, require “informed consent” before certain data can be collected, used or sold.</a:t>
            </a:r>
          </a:p>
          <a:p>
            <a:pPr>
              <a:lnSpc>
                <a:spcPct val="100000"/>
              </a:lnSpc>
            </a:pPr>
            <a:r>
              <a:rPr lang="en-US" sz="2000" dirty="0"/>
              <a:t>Unlike the Federal law, however, some states also give consumers the right to opt out of sale of the data.</a:t>
            </a:r>
          </a:p>
          <a:p>
            <a:pPr>
              <a:lnSpc>
                <a:spcPct val="100000"/>
              </a:lnSpc>
            </a:pPr>
            <a:r>
              <a:rPr lang="en-US" sz="2000" dirty="0"/>
              <a:t>California also provides the right to opt out of the COLLECTION of personal data.  Unclear how this will work in the future with automotive data.</a:t>
            </a:r>
          </a:p>
        </p:txBody>
      </p:sp>
      <p:sp>
        <p:nvSpPr>
          <p:cNvPr id="11" name="Rectangle 10">
            <a:extLst>
              <a:ext uri="{FF2B5EF4-FFF2-40B4-BE49-F238E27FC236}">
                <a16:creationId xmlns:a16="http://schemas.microsoft.com/office/drawing/2014/main" id="{75A1FDCB-FE64-0A61-A159-42DDEA65BA67}"/>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293C1E2E-CC69-645C-A39D-394DB198AF66}"/>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a red car with a sign and a lock and email&#10;&#10;AI-generated content may be incorrect.">
            <a:extLst>
              <a:ext uri="{FF2B5EF4-FFF2-40B4-BE49-F238E27FC236}">
                <a16:creationId xmlns:a16="http://schemas.microsoft.com/office/drawing/2014/main" id="{FC907413-922C-F230-03DF-072135DD16B3}"/>
              </a:ext>
            </a:extLst>
          </p:cNvPr>
          <p:cNvPicPr>
            <a:picLocks noChangeAspect="1"/>
          </p:cNvPicPr>
          <p:nvPr/>
        </p:nvPicPr>
        <p:blipFill>
          <a:blip r:embed="rId4"/>
          <a:stretch>
            <a:fillRect/>
          </a:stretch>
        </p:blipFill>
        <p:spPr>
          <a:xfrm>
            <a:off x="5568252" y="1351937"/>
            <a:ext cx="6322633" cy="4215089"/>
          </a:xfrm>
          <a:prstGeom prst="rect">
            <a:avLst/>
          </a:prstGeom>
        </p:spPr>
      </p:pic>
    </p:spTree>
    <p:extLst>
      <p:ext uri="{BB962C8B-B14F-4D97-AF65-F5344CB8AC3E}">
        <p14:creationId xmlns:p14="http://schemas.microsoft.com/office/powerpoint/2010/main" val="484313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69E30-1BE5-42DA-45E2-0F71063463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336C62-2386-018C-9685-4F393DD65BF2}"/>
              </a:ext>
            </a:extLst>
          </p:cNvPr>
          <p:cNvSpPr>
            <a:spLocks noGrp="1"/>
          </p:cNvSpPr>
          <p:nvPr>
            <p:ph type="title"/>
          </p:nvPr>
        </p:nvSpPr>
        <p:spPr>
          <a:xfrm>
            <a:off x="583371" y="1675600"/>
            <a:ext cx="10659035" cy="782357"/>
          </a:xfrm>
        </p:spPr>
        <p:txBody>
          <a:bodyPr>
            <a:noAutofit/>
          </a:bodyPr>
          <a:lstStyle/>
          <a:p>
            <a:r>
              <a:rPr lang="en-US" sz="2800" b="1" dirty="0"/>
              <a:t>Part 3: Litigation Landscape</a:t>
            </a:r>
          </a:p>
        </p:txBody>
      </p:sp>
      <p:sp>
        <p:nvSpPr>
          <p:cNvPr id="4" name="Rectangle 3">
            <a:extLst>
              <a:ext uri="{FF2B5EF4-FFF2-40B4-BE49-F238E27FC236}">
                <a16:creationId xmlns:a16="http://schemas.microsoft.com/office/drawing/2014/main" id="{88E4436E-42B3-16AC-C5A8-5142B03F936C}"/>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118CC588-8EC8-5BBD-8F4E-57A845E1DE60}"/>
              </a:ext>
            </a:extLst>
          </p:cNvPr>
          <p:cNvSpPr txBox="1">
            <a:spLocks/>
          </p:cNvSpPr>
          <p:nvPr/>
        </p:nvSpPr>
        <p:spPr>
          <a:xfrm>
            <a:off x="466165" y="1931218"/>
            <a:ext cx="605375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p:txBody>
      </p:sp>
      <p:sp>
        <p:nvSpPr>
          <p:cNvPr id="11" name="Rectangle 10">
            <a:extLst>
              <a:ext uri="{FF2B5EF4-FFF2-40B4-BE49-F238E27FC236}">
                <a16:creationId xmlns:a16="http://schemas.microsoft.com/office/drawing/2014/main" id="{5B1159DD-A5C1-9C2A-12A0-77C750E6C426}"/>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a race car&#10;&#10;AI-generated content may be incorrect.">
            <a:extLst>
              <a:ext uri="{FF2B5EF4-FFF2-40B4-BE49-F238E27FC236}">
                <a16:creationId xmlns:a16="http://schemas.microsoft.com/office/drawing/2014/main" id="{43A44082-871C-B13E-7745-1CADCCB56D3C}"/>
              </a:ext>
            </a:extLst>
          </p:cNvPr>
          <p:cNvPicPr>
            <a:picLocks noChangeAspect="1"/>
          </p:cNvPicPr>
          <p:nvPr/>
        </p:nvPicPr>
        <p:blipFill>
          <a:blip r:embed="rId3"/>
          <a:stretch>
            <a:fillRect/>
          </a:stretch>
        </p:blipFill>
        <p:spPr>
          <a:xfrm>
            <a:off x="7130846" y="960759"/>
            <a:ext cx="4876800" cy="4876800"/>
          </a:xfrm>
          <a:prstGeom prst="rect">
            <a:avLst/>
          </a:prstGeom>
        </p:spPr>
      </p:pic>
      <p:pic>
        <p:nvPicPr>
          <p:cNvPr id="21" name="Picture 20">
            <a:extLst>
              <a:ext uri="{FF2B5EF4-FFF2-40B4-BE49-F238E27FC236}">
                <a16:creationId xmlns:a16="http://schemas.microsoft.com/office/drawing/2014/main" id="{85828BE9-A83D-3E15-0B23-5433B46312EE}"/>
              </a:ext>
            </a:extLst>
          </p:cNvPr>
          <p:cNvPicPr>
            <a:picLocks noChangeAspect="1"/>
          </p:cNvPicPr>
          <p:nvPr/>
        </p:nvPicPr>
        <p:blipFill>
          <a:blip r:embed="rId4"/>
          <a:stretch>
            <a:fillRect/>
          </a:stretch>
        </p:blipFill>
        <p:spPr>
          <a:xfrm>
            <a:off x="0" y="6242664"/>
            <a:ext cx="12192000" cy="635000"/>
          </a:xfrm>
          <a:prstGeom prst="rect">
            <a:avLst/>
          </a:prstGeom>
        </p:spPr>
      </p:pic>
      <p:sp>
        <p:nvSpPr>
          <p:cNvPr id="7" name="TextBox 6">
            <a:extLst>
              <a:ext uri="{FF2B5EF4-FFF2-40B4-BE49-F238E27FC236}">
                <a16:creationId xmlns:a16="http://schemas.microsoft.com/office/drawing/2014/main" id="{D0C35E38-6CDA-4D7A-6172-B7281F0E4630}"/>
              </a:ext>
            </a:extLst>
          </p:cNvPr>
          <p:cNvSpPr txBox="1"/>
          <p:nvPr/>
        </p:nvSpPr>
        <p:spPr>
          <a:xfrm>
            <a:off x="583371" y="2775561"/>
            <a:ext cx="6098146" cy="1815882"/>
          </a:xfrm>
          <a:prstGeom prst="rect">
            <a:avLst/>
          </a:prstGeom>
          <a:noFill/>
        </p:spPr>
        <p:txBody>
          <a:bodyPr wrap="square">
            <a:spAutoFit/>
          </a:bodyPr>
          <a:lstStyle/>
          <a:p>
            <a:r>
              <a:rPr lang="en-US" sz="2400" i="1" dirty="0">
                <a:solidFill>
                  <a:srgbClr val="FF0000"/>
                </a:solidFill>
                <a:latin typeface="Aptos" panose="020B0004020202020204" pitchFamily="34" charset="0"/>
                <a:ea typeface="Aptos" panose="020B0004020202020204" pitchFamily="34" charset="0"/>
                <a:cs typeface="Aptos" panose="020B0004020202020204" pitchFamily="34" charset="0"/>
              </a:rPr>
              <a:t>The current state of FTC and State AG enforcement and private class actions</a:t>
            </a:r>
            <a:r>
              <a:rPr lang="en-US" sz="2400" i="1" dirty="0">
                <a:solidFill>
                  <a:srgbClr val="FF0000"/>
                </a:solidFill>
                <a:effectLst/>
                <a:latin typeface="Aptos" panose="020B0004020202020204" pitchFamily="34" charset="0"/>
                <a:ea typeface="Aptos" panose="020B0004020202020204" pitchFamily="34" charset="0"/>
                <a:cs typeface="Aptos" panose="020B0004020202020204" pitchFamily="34" charset="0"/>
              </a:rPr>
              <a:t>.</a:t>
            </a:r>
          </a:p>
          <a:p>
            <a:endParaRPr lang="en-US" dirty="0">
              <a:latin typeface="Aptos" panose="020B0004020202020204" pitchFamily="34" charset="0"/>
              <a:ea typeface="Aptos" panose="020B0004020202020204" pitchFamily="34" charset="0"/>
              <a:cs typeface="Aptos" panose="020B0004020202020204" pitchFamily="34" charset="0"/>
            </a:endParaRPr>
          </a:p>
          <a:p>
            <a:br>
              <a:rPr lang="en-US" sz="1800" dirty="0">
                <a:effectLst/>
                <a:latin typeface="Aptos" panose="020B0004020202020204" pitchFamily="34" charset="0"/>
                <a:ea typeface="Aptos" panose="020B0004020202020204" pitchFamily="34" charset="0"/>
                <a:cs typeface="Aptos" panose="020B0004020202020204" pitchFamily="34" charset="0"/>
              </a:rPr>
            </a:br>
            <a:r>
              <a:rPr lang="en-US" sz="2800" b="1" dirty="0">
                <a:effectLst/>
                <a:latin typeface="Aptos" panose="020B0004020202020204" pitchFamily="34" charset="0"/>
                <a:ea typeface="Aptos" panose="020B0004020202020204" pitchFamily="34" charset="0"/>
                <a:cs typeface="Aptos" panose="020B0004020202020204" pitchFamily="34" charset="0"/>
              </a:rPr>
              <a:t>DAVID STRAITE</a:t>
            </a:r>
            <a:endParaRPr lang="en-US" sz="2800" dirty="0"/>
          </a:p>
        </p:txBody>
      </p:sp>
    </p:spTree>
    <p:extLst>
      <p:ext uri="{BB962C8B-B14F-4D97-AF65-F5344CB8AC3E}">
        <p14:creationId xmlns:p14="http://schemas.microsoft.com/office/powerpoint/2010/main" val="143343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CB374-7768-F45C-44D3-4BDB43B81B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45AA0-7F15-887C-3A2C-11D0F8D6256E}"/>
              </a:ext>
            </a:extLst>
          </p:cNvPr>
          <p:cNvSpPr>
            <a:spLocks noGrp="1"/>
          </p:cNvSpPr>
          <p:nvPr>
            <p:ph type="title"/>
          </p:nvPr>
        </p:nvSpPr>
        <p:spPr>
          <a:xfrm>
            <a:off x="466165" y="455257"/>
            <a:ext cx="10659035" cy="782357"/>
          </a:xfrm>
        </p:spPr>
        <p:txBody>
          <a:bodyPr>
            <a:noAutofit/>
          </a:bodyPr>
          <a:lstStyle/>
          <a:p>
            <a:r>
              <a:rPr lang="en-US" sz="3200" b="1" dirty="0">
                <a:solidFill>
                  <a:srgbClr val="FF0000"/>
                </a:solidFill>
              </a:rPr>
              <a:t>FTC Example: GM (Jan. 2025)</a:t>
            </a:r>
          </a:p>
        </p:txBody>
      </p:sp>
      <p:sp>
        <p:nvSpPr>
          <p:cNvPr id="4" name="Rectangle 3">
            <a:extLst>
              <a:ext uri="{FF2B5EF4-FFF2-40B4-BE49-F238E27FC236}">
                <a16:creationId xmlns:a16="http://schemas.microsoft.com/office/drawing/2014/main" id="{391D7F55-9094-CAF2-88C7-E59940172A86}"/>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D09FDE5A-1B3E-0838-BEEF-468D2C3275D3}"/>
              </a:ext>
            </a:extLst>
          </p:cNvPr>
          <p:cNvSpPr txBox="1">
            <a:spLocks/>
          </p:cNvSpPr>
          <p:nvPr/>
        </p:nvSpPr>
        <p:spPr>
          <a:xfrm>
            <a:off x="466165" y="1237613"/>
            <a:ext cx="5452607" cy="47124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t>On January 16, 2025, the FTC announced that it was taking action against GM and OnStar over allegations they collected, used, and sold drivers’ precise geolocation data and driving behavior information from millions of vehicles.</a:t>
            </a:r>
          </a:p>
          <a:p>
            <a:pPr>
              <a:lnSpc>
                <a:spcPct val="100000"/>
              </a:lnSpc>
            </a:pPr>
            <a:r>
              <a:rPr lang="en-US" sz="2000" dirty="0"/>
              <a:t>This data could be used to set insurance rates, without notifying consumers and obtaining affirmative consent.</a:t>
            </a:r>
          </a:p>
          <a:p>
            <a:pPr>
              <a:lnSpc>
                <a:spcPct val="100000"/>
              </a:lnSpc>
            </a:pPr>
            <a:r>
              <a:rPr lang="en-US" sz="2000" dirty="0"/>
              <a:t>Under the proposed settlement, GM and OnStar would be banned for five years from disclosing this data to third parties. “</a:t>
            </a:r>
            <a:r>
              <a:rPr lang="en-US" sz="2000" b="1" dirty="0"/>
              <a:t>This is the FTC’s first action related to connected vehicle data</a:t>
            </a:r>
            <a:r>
              <a:rPr lang="en-US" sz="2000" dirty="0"/>
              <a:t>” said the FTC press release.</a:t>
            </a:r>
          </a:p>
        </p:txBody>
      </p:sp>
      <p:pic>
        <p:nvPicPr>
          <p:cNvPr id="21" name="Picture 20">
            <a:extLst>
              <a:ext uri="{FF2B5EF4-FFF2-40B4-BE49-F238E27FC236}">
                <a16:creationId xmlns:a16="http://schemas.microsoft.com/office/drawing/2014/main" id="{290C9796-53A1-1EB1-8BD5-8294C4F5C660}"/>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cars on a road&#10;&#10;AI-generated content may be incorrect.">
            <a:extLst>
              <a:ext uri="{FF2B5EF4-FFF2-40B4-BE49-F238E27FC236}">
                <a16:creationId xmlns:a16="http://schemas.microsoft.com/office/drawing/2014/main" id="{16D134C2-9660-3863-DDA9-03E2FACA3BFC}"/>
              </a:ext>
            </a:extLst>
          </p:cNvPr>
          <p:cNvPicPr>
            <a:picLocks noChangeAspect="1"/>
          </p:cNvPicPr>
          <p:nvPr/>
        </p:nvPicPr>
        <p:blipFill>
          <a:blip r:embed="rId4"/>
          <a:stretch>
            <a:fillRect/>
          </a:stretch>
        </p:blipFill>
        <p:spPr>
          <a:xfrm>
            <a:off x="6396519" y="431515"/>
            <a:ext cx="5172182" cy="5172182"/>
          </a:xfrm>
          <a:prstGeom prst="rect">
            <a:avLst/>
          </a:prstGeom>
        </p:spPr>
      </p:pic>
    </p:spTree>
    <p:extLst>
      <p:ext uri="{BB962C8B-B14F-4D97-AF65-F5344CB8AC3E}">
        <p14:creationId xmlns:p14="http://schemas.microsoft.com/office/powerpoint/2010/main" val="1703050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2D1E-A65D-E15A-D7D6-965D8E701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13FA80-0421-8589-F606-30523E6D7552}"/>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State AG Example</a:t>
            </a:r>
          </a:p>
        </p:txBody>
      </p:sp>
      <p:sp>
        <p:nvSpPr>
          <p:cNvPr id="4" name="Rectangle 3">
            <a:extLst>
              <a:ext uri="{FF2B5EF4-FFF2-40B4-BE49-F238E27FC236}">
                <a16:creationId xmlns:a16="http://schemas.microsoft.com/office/drawing/2014/main" id="{87F023D3-7C3C-502D-3BAD-1234B28AC695}"/>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84D4F839-26EE-5385-703A-F415C7C5E1D2}"/>
              </a:ext>
            </a:extLst>
          </p:cNvPr>
          <p:cNvSpPr txBox="1">
            <a:spLocks/>
          </p:cNvSpPr>
          <p:nvPr/>
        </p:nvSpPr>
        <p:spPr>
          <a:xfrm>
            <a:off x="466165" y="1931218"/>
            <a:ext cx="1055814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t>On January 13, 2025, the Texas AG sued Allstate and Arity for allegedly collecting, using and selling driving data of 45 million people to insurance companies.</a:t>
            </a:r>
          </a:p>
          <a:p>
            <a:pPr>
              <a:lnSpc>
                <a:spcPct val="100000"/>
              </a:lnSpc>
            </a:pPr>
            <a:r>
              <a:rPr lang="en-US" sz="2000" dirty="0"/>
              <a:t>First test of the Texas Data Privacy and Security Act, which is not specifically a “vehicle privacy” law.</a:t>
            </a:r>
          </a:p>
          <a:p>
            <a:pPr>
              <a:lnSpc>
                <a:spcPct val="100000"/>
              </a:lnSpc>
            </a:pPr>
            <a:r>
              <a:rPr lang="en-US" sz="2000" dirty="0"/>
              <a:t>Texas alleges that Defendants secretly harvested sensitive consumer data by embedding a software development kit (“SDK”) into popular third-party mobile apps, including Life360, GasBuddy, Fuel Rewards, and </a:t>
            </a:r>
            <a:r>
              <a:rPr lang="en-US" sz="2000" dirty="0" err="1"/>
              <a:t>Routely</a:t>
            </a:r>
            <a:r>
              <a:rPr lang="en-US" sz="2000" dirty="0"/>
              <a:t>. According to the lawsuit, the SDK enabled continuous tracking of users’ real-time location, movement patterns, and driving behaviors, such as speed, acceleration, and braking, without their knowledge or consent. The Texas AG claims that Defendants aggregated this data into what Arity marketed as the “world’s largest driving behavior database,” purportedly containing information on over 45 million Americans.</a:t>
            </a:r>
          </a:p>
        </p:txBody>
      </p:sp>
      <p:sp>
        <p:nvSpPr>
          <p:cNvPr id="11" name="Rectangle 10">
            <a:extLst>
              <a:ext uri="{FF2B5EF4-FFF2-40B4-BE49-F238E27FC236}">
                <a16:creationId xmlns:a16="http://schemas.microsoft.com/office/drawing/2014/main" id="{3E54E23B-6445-FE4C-5F57-E6CEBA93F47A}"/>
              </a:ext>
            </a:extLst>
          </p:cNvPr>
          <p:cNvSpPr/>
          <p:nvPr/>
        </p:nvSpPr>
        <p:spPr>
          <a:xfrm rot="5400000" flipV="1">
            <a:off x="9502870" y="3365446"/>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E0B7DA5-1AD1-9E8D-EA6D-F9FD36F599D2}"/>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1292550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urry image of a blue and white background&#10;&#10;AI-generated content may be incorrect.">
            <a:extLst>
              <a:ext uri="{FF2B5EF4-FFF2-40B4-BE49-F238E27FC236}">
                <a16:creationId xmlns:a16="http://schemas.microsoft.com/office/drawing/2014/main" id="{902FD26D-1685-56D2-1DE2-A8FD17D7676E}"/>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27253F9-7CD6-73BF-E805-F3478FC0C4BA}"/>
              </a:ext>
            </a:extLst>
          </p:cNvPr>
          <p:cNvSpPr>
            <a:spLocks noGrp="1"/>
          </p:cNvSpPr>
          <p:nvPr>
            <p:ph type="title"/>
          </p:nvPr>
        </p:nvSpPr>
        <p:spPr>
          <a:xfrm>
            <a:off x="1397000" y="1564364"/>
            <a:ext cx="9525000" cy="4340995"/>
          </a:xfrm>
        </p:spPr>
        <p:txBody>
          <a:bodyPr>
            <a:normAutofit fontScale="90000"/>
          </a:bodyPr>
          <a:lstStyle/>
          <a:p>
            <a:pPr>
              <a:tabLst>
                <a:tab pos="457200" algn="l"/>
              </a:tabLst>
            </a:pPr>
            <a:r>
              <a:rPr lang="en-US" sz="2400" b="1" i="1" dirty="0">
                <a:effectLst/>
                <a:latin typeface="Aptos" panose="020B0004020202020204" pitchFamily="34" charset="0"/>
                <a:ea typeface="Aptos" panose="020B0004020202020204" pitchFamily="34" charset="0"/>
                <a:cs typeface="Aptos" panose="020B0004020202020204" pitchFamily="34" charset="0"/>
              </a:rPr>
              <a:t>1. Overview of the Technology</a:t>
            </a:r>
            <a:r>
              <a:rPr lang="en-US" sz="2400" dirty="0">
                <a:effectLst/>
                <a:latin typeface="Aptos" panose="020B0004020202020204" pitchFamily="34" charset="0"/>
                <a:ea typeface="Aptos" panose="020B0004020202020204" pitchFamily="34" charset="0"/>
                <a:cs typeface="Aptos" panose="020B0004020202020204" pitchFamily="34" charset="0"/>
              </a:rPr>
              <a:t>: The basics of what data your car collects; with whom it’s shared; and how it’s used.  Trust us, you will not be happy.</a:t>
            </a:r>
            <a:br>
              <a:rPr lang="en-US" sz="2400" dirty="0">
                <a:effectLst/>
                <a:latin typeface="Aptos" panose="020B0004020202020204" pitchFamily="34" charset="0"/>
                <a:ea typeface="Aptos" panose="020B0004020202020204" pitchFamily="34" charset="0"/>
                <a:cs typeface="Aptos" panose="020B0004020202020204" pitchFamily="34" charset="0"/>
              </a:rPr>
            </a:br>
            <a:br>
              <a:rPr lang="en-US" sz="2400" dirty="0">
                <a:effectLst/>
                <a:latin typeface="Aptos" panose="020B0004020202020204" pitchFamily="34" charset="0"/>
                <a:ea typeface="Aptos" panose="020B0004020202020204" pitchFamily="34" charset="0"/>
                <a:cs typeface="Aptos" panose="020B0004020202020204" pitchFamily="34" charset="0"/>
              </a:rPr>
            </a:br>
            <a:r>
              <a:rPr lang="en-US" sz="2400" b="1" dirty="0">
                <a:effectLst/>
                <a:latin typeface="Aptos" panose="020B0004020202020204" pitchFamily="34" charset="0"/>
                <a:ea typeface="Aptos" panose="020B0004020202020204" pitchFamily="34" charset="0"/>
                <a:cs typeface="Aptos" panose="020B0004020202020204" pitchFamily="34" charset="0"/>
              </a:rPr>
              <a:t>2. </a:t>
            </a:r>
            <a:r>
              <a:rPr lang="en-US" sz="2400" b="1" i="1" dirty="0">
                <a:effectLst/>
                <a:latin typeface="Aptos" panose="020B0004020202020204" pitchFamily="34" charset="0"/>
                <a:ea typeface="Aptos" panose="020B0004020202020204" pitchFamily="34" charset="0"/>
                <a:cs typeface="Aptos" panose="020B0004020202020204" pitchFamily="34" charset="0"/>
              </a:rPr>
              <a:t>Legal and Regulatory Overview</a:t>
            </a:r>
            <a:r>
              <a:rPr lang="en-US" sz="2400" dirty="0">
                <a:effectLst/>
                <a:latin typeface="Aptos" panose="020B0004020202020204" pitchFamily="34" charset="0"/>
                <a:ea typeface="Aptos" panose="020B0004020202020204" pitchFamily="34" charset="0"/>
                <a:cs typeface="Aptos" panose="020B0004020202020204" pitchFamily="34" charset="0"/>
              </a:rPr>
              <a:t>: What laws govern the collection, sharing, use and deletion of your data, and how state governments and the FTC have stepped up.</a:t>
            </a:r>
            <a:br>
              <a:rPr lang="en-US" sz="2400" dirty="0">
                <a:effectLst/>
                <a:latin typeface="Aptos" panose="020B0004020202020204" pitchFamily="34" charset="0"/>
                <a:ea typeface="Aptos" panose="020B0004020202020204" pitchFamily="34" charset="0"/>
                <a:cs typeface="Aptos" panose="020B0004020202020204" pitchFamily="34" charset="0"/>
              </a:rPr>
            </a:br>
            <a:br>
              <a:rPr lang="en-US" sz="2400" dirty="0">
                <a:effectLst/>
                <a:latin typeface="Aptos" panose="020B0004020202020204" pitchFamily="34" charset="0"/>
                <a:ea typeface="Aptos" panose="020B0004020202020204" pitchFamily="34" charset="0"/>
                <a:cs typeface="Aptos" panose="020B0004020202020204" pitchFamily="34" charset="0"/>
              </a:rPr>
            </a:br>
            <a:r>
              <a:rPr lang="en-US" sz="2400" b="1" dirty="0">
                <a:effectLst/>
                <a:latin typeface="Aptos" panose="020B0004020202020204" pitchFamily="34" charset="0"/>
                <a:ea typeface="Aptos" panose="020B0004020202020204" pitchFamily="34" charset="0"/>
                <a:cs typeface="Aptos" panose="020B0004020202020204" pitchFamily="34" charset="0"/>
              </a:rPr>
              <a:t>3. </a:t>
            </a:r>
            <a:r>
              <a:rPr lang="en-US" sz="2400" b="1" i="1" dirty="0">
                <a:effectLst/>
                <a:latin typeface="Aptos" panose="020B0004020202020204" pitchFamily="34" charset="0"/>
                <a:ea typeface="Aptos" panose="020B0004020202020204" pitchFamily="34" charset="0"/>
                <a:cs typeface="Aptos" panose="020B0004020202020204" pitchFamily="34" charset="0"/>
              </a:rPr>
              <a:t>Litigation Landscape</a:t>
            </a:r>
            <a:r>
              <a:rPr lang="en-US" sz="2400" dirty="0">
                <a:effectLst/>
                <a:latin typeface="Aptos" panose="020B0004020202020204" pitchFamily="34" charset="0"/>
                <a:ea typeface="Aptos" panose="020B0004020202020204" pitchFamily="34" charset="0"/>
                <a:cs typeface="Aptos" panose="020B0004020202020204" pitchFamily="34" charset="0"/>
              </a:rPr>
              <a:t>: The current state of FTC and State AG enforcement and private class actions.</a:t>
            </a:r>
            <a:br>
              <a:rPr lang="en-US" sz="2400" dirty="0">
                <a:effectLst/>
                <a:latin typeface="Aptos" panose="020B0004020202020204" pitchFamily="34" charset="0"/>
                <a:ea typeface="Aptos" panose="020B0004020202020204" pitchFamily="34" charset="0"/>
                <a:cs typeface="Aptos" panose="020B0004020202020204" pitchFamily="34" charset="0"/>
              </a:rPr>
            </a:br>
            <a:br>
              <a:rPr lang="en-US" sz="2400" dirty="0">
                <a:effectLst/>
                <a:latin typeface="Aptos" panose="020B0004020202020204" pitchFamily="34" charset="0"/>
                <a:ea typeface="Aptos" panose="020B0004020202020204" pitchFamily="34" charset="0"/>
                <a:cs typeface="Aptos" panose="020B0004020202020204" pitchFamily="34" charset="0"/>
              </a:rPr>
            </a:br>
            <a:r>
              <a:rPr lang="en-US" sz="2400" b="1" dirty="0">
                <a:effectLst/>
                <a:latin typeface="Aptos" panose="020B0004020202020204" pitchFamily="34" charset="0"/>
                <a:ea typeface="Aptos" panose="020B0004020202020204" pitchFamily="34" charset="0"/>
                <a:cs typeface="Aptos" panose="020B0004020202020204" pitchFamily="34" charset="0"/>
              </a:rPr>
              <a:t>4. </a:t>
            </a:r>
            <a:r>
              <a:rPr lang="en-US" sz="2400" b="1" i="1" dirty="0">
                <a:effectLst/>
                <a:latin typeface="Aptos" panose="020B0004020202020204" pitchFamily="34" charset="0"/>
                <a:ea typeface="Aptos" panose="020B0004020202020204" pitchFamily="34" charset="0"/>
                <a:cs typeface="Aptos" panose="020B0004020202020204" pitchFamily="34" charset="0"/>
              </a:rPr>
              <a:t>Practical Tips</a:t>
            </a:r>
            <a:r>
              <a:rPr lang="en-US" sz="2400" dirty="0">
                <a:effectLst/>
                <a:latin typeface="Aptos" panose="020B0004020202020204" pitchFamily="34" charset="0"/>
                <a:ea typeface="Aptos" panose="020B0004020202020204" pitchFamily="34" charset="0"/>
                <a:cs typeface="Aptos" panose="020B0004020202020204" pitchFamily="34" charset="0"/>
              </a:rPr>
              <a:t>: </a:t>
            </a:r>
            <a:r>
              <a:rPr lang="en-US" sz="2400" dirty="0">
                <a:latin typeface="Aptos" panose="020B0004020202020204" pitchFamily="34" charset="0"/>
                <a:ea typeface="Aptos" panose="020B0004020202020204" pitchFamily="34" charset="0"/>
                <a:cs typeface="Aptos" panose="020B0004020202020204" pitchFamily="34" charset="0"/>
              </a:rPr>
              <a:t>H</a:t>
            </a:r>
            <a:r>
              <a:rPr lang="en-US" sz="2400" dirty="0">
                <a:effectLst/>
                <a:latin typeface="Aptos" panose="020B0004020202020204" pitchFamily="34" charset="0"/>
                <a:ea typeface="Aptos" panose="020B0004020202020204" pitchFamily="34" charset="0"/>
                <a:cs typeface="Aptos" panose="020B0004020202020204" pitchFamily="34" charset="0"/>
              </a:rPr>
              <a:t>ow you can opt out or control the collection, use or sharing of your personal data.</a:t>
            </a:r>
            <a:br>
              <a:rPr lang="en-US" sz="2400" dirty="0">
                <a:effectLst/>
                <a:latin typeface="Aptos" panose="020B0004020202020204" pitchFamily="34" charset="0"/>
                <a:ea typeface="Aptos" panose="020B0004020202020204" pitchFamily="34" charset="0"/>
                <a:cs typeface="Aptos" panose="020B0004020202020204" pitchFamily="34" charset="0"/>
              </a:rPr>
            </a:br>
            <a:br>
              <a:rPr lang="en-US" sz="2400" dirty="0">
                <a:effectLst/>
                <a:latin typeface="Aptos" panose="020B0004020202020204" pitchFamily="34" charset="0"/>
                <a:ea typeface="Aptos" panose="020B0004020202020204" pitchFamily="34" charset="0"/>
                <a:cs typeface="Aptos" panose="020B0004020202020204" pitchFamily="34" charset="0"/>
              </a:rPr>
            </a:br>
            <a:r>
              <a:rPr lang="en-US" sz="2400" b="1" dirty="0">
                <a:effectLst/>
                <a:latin typeface="Aptos" panose="020B0004020202020204" pitchFamily="34" charset="0"/>
                <a:ea typeface="Aptos" panose="020B0004020202020204" pitchFamily="34" charset="0"/>
                <a:cs typeface="Aptos" panose="020B0004020202020204" pitchFamily="34" charset="0"/>
              </a:rPr>
              <a:t>5. </a:t>
            </a:r>
            <a:r>
              <a:rPr lang="en-US" sz="2400" b="1" i="1" dirty="0">
                <a:effectLst/>
                <a:latin typeface="Aptos" panose="020B0004020202020204" pitchFamily="34" charset="0"/>
                <a:ea typeface="Aptos" panose="020B0004020202020204" pitchFamily="34" charset="0"/>
                <a:cs typeface="Aptos" panose="020B0004020202020204" pitchFamily="34" charset="0"/>
              </a:rPr>
              <a:t>Artificial Intelligence</a:t>
            </a:r>
            <a:r>
              <a:rPr lang="en-US" sz="2400" dirty="0">
                <a:effectLst/>
                <a:latin typeface="Aptos" panose="020B0004020202020204" pitchFamily="34" charset="0"/>
                <a:ea typeface="Aptos" panose="020B0004020202020204" pitchFamily="34" charset="0"/>
                <a:cs typeface="Aptos" panose="020B0004020202020204" pitchFamily="34" charset="0"/>
              </a:rPr>
              <a:t>: How will A.I. change the game in the near future?</a:t>
            </a: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3200" dirty="0">
                <a:effectLst/>
                <a:latin typeface="Aptos" panose="020B0004020202020204" pitchFamily="34" charset="0"/>
                <a:ea typeface="Aptos" panose="020B0004020202020204" pitchFamily="34" charset="0"/>
                <a:cs typeface="Aptos" panose="020B0004020202020204" pitchFamily="34" charset="0"/>
              </a:rPr>
            </a:br>
            <a:endParaRPr lang="en-US" sz="3000" dirty="0"/>
          </a:p>
        </p:txBody>
      </p:sp>
      <p:sp>
        <p:nvSpPr>
          <p:cNvPr id="6" name="TextBox 5">
            <a:extLst>
              <a:ext uri="{FF2B5EF4-FFF2-40B4-BE49-F238E27FC236}">
                <a16:creationId xmlns:a16="http://schemas.microsoft.com/office/drawing/2014/main" id="{C2092D25-9078-5110-FF63-1FF971B55EBF}"/>
              </a:ext>
            </a:extLst>
          </p:cNvPr>
          <p:cNvSpPr txBox="1"/>
          <p:nvPr/>
        </p:nvSpPr>
        <p:spPr>
          <a:xfrm>
            <a:off x="1397000" y="475655"/>
            <a:ext cx="5628833" cy="646331"/>
          </a:xfrm>
          <a:prstGeom prst="rect">
            <a:avLst/>
          </a:prstGeom>
          <a:noFill/>
        </p:spPr>
        <p:txBody>
          <a:bodyPr wrap="square" rtlCol="0">
            <a:spAutoFit/>
          </a:bodyPr>
          <a:lstStyle/>
          <a:p>
            <a:r>
              <a:rPr lang="en-US" sz="3600" b="1" dirty="0">
                <a:effectLst/>
                <a:latin typeface="Roboto" panose="02000000000000000000" pitchFamily="2" charset="0"/>
                <a:ea typeface="Roboto" panose="02000000000000000000" pitchFamily="2" charset="0"/>
                <a:cs typeface="Roboto" panose="02000000000000000000" pitchFamily="2" charset="0"/>
              </a:rPr>
              <a:t>This program will cover:</a:t>
            </a:r>
          </a:p>
        </p:txBody>
      </p:sp>
      <p:pic>
        <p:nvPicPr>
          <p:cNvPr id="18" name="Picture 17">
            <a:extLst>
              <a:ext uri="{FF2B5EF4-FFF2-40B4-BE49-F238E27FC236}">
                <a16:creationId xmlns:a16="http://schemas.microsoft.com/office/drawing/2014/main" id="{3AD122E0-515D-B95F-848D-E57954109F07}"/>
              </a:ext>
            </a:extLst>
          </p:cNvPr>
          <p:cNvPicPr>
            <a:picLocks noChangeAspect="1"/>
          </p:cNvPicPr>
          <p:nvPr/>
        </p:nvPicPr>
        <p:blipFill>
          <a:blip r:embed="rId4"/>
          <a:stretch>
            <a:fillRect/>
          </a:stretch>
        </p:blipFill>
        <p:spPr>
          <a:xfrm>
            <a:off x="0" y="6252496"/>
            <a:ext cx="12192000" cy="635000"/>
          </a:xfrm>
          <a:prstGeom prst="rect">
            <a:avLst/>
          </a:prstGeom>
        </p:spPr>
      </p:pic>
    </p:spTree>
    <p:extLst>
      <p:ext uri="{BB962C8B-B14F-4D97-AF65-F5344CB8AC3E}">
        <p14:creationId xmlns:p14="http://schemas.microsoft.com/office/powerpoint/2010/main" val="8430171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DB235-2D9E-41F3-2B09-5EE7330EE0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58C0DF-3F84-9BE0-BAC7-18D644220C67}"/>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Private Class Action Example: GM OnStar Lawsuit</a:t>
            </a:r>
          </a:p>
        </p:txBody>
      </p:sp>
      <p:sp>
        <p:nvSpPr>
          <p:cNvPr id="4" name="Rectangle 3">
            <a:extLst>
              <a:ext uri="{FF2B5EF4-FFF2-40B4-BE49-F238E27FC236}">
                <a16:creationId xmlns:a16="http://schemas.microsoft.com/office/drawing/2014/main" id="{125558EE-FAD1-C642-8971-EB1E41AD6A1D}"/>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34C8A60E-765E-E701-37CF-A1797B16627D}"/>
              </a:ext>
            </a:extLst>
          </p:cNvPr>
          <p:cNvSpPr txBox="1">
            <a:spLocks/>
          </p:cNvSpPr>
          <p:nvPr/>
        </p:nvSpPr>
        <p:spPr>
          <a:xfrm>
            <a:off x="466165" y="1931217"/>
            <a:ext cx="10558149" cy="37741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dirty="0"/>
              <a:t>There is a pending class action pursued by owners of General Motors vehicles purchased since 2016, alleging that the automaker used its OnStar Smart Driver service to secretly collect driving behavior data without their consent, and then sold that private information to insurance companies, resulting in higher premiums.</a:t>
            </a:r>
          </a:p>
          <a:p>
            <a:pPr>
              <a:lnSpc>
                <a:spcPct val="100000"/>
              </a:lnSpc>
            </a:pPr>
            <a:r>
              <a:rPr lang="en-US" sz="2000" dirty="0"/>
              <a:t>Information surfaced in early 2024 that General Motors and OnStar had been secretly collecting customer data, such as acceleration, hard braking events, and GPS data without consent.  This private information was then sold to LexisNexis Risk Solutions and Verisk Analytics, both of which are major data analytics companies that then sold the driver data to insurance companies.</a:t>
            </a:r>
          </a:p>
          <a:p>
            <a:pPr>
              <a:lnSpc>
                <a:spcPct val="100000"/>
              </a:lnSpc>
            </a:pPr>
            <a:r>
              <a:rPr lang="en-US" sz="2000" dirty="0"/>
              <a:t>Case is related, but not identical to, the FTC action, because there is no private right of action under the FTC Act.</a:t>
            </a:r>
          </a:p>
        </p:txBody>
      </p:sp>
      <p:sp>
        <p:nvSpPr>
          <p:cNvPr id="11" name="Rectangle 10">
            <a:extLst>
              <a:ext uri="{FF2B5EF4-FFF2-40B4-BE49-F238E27FC236}">
                <a16:creationId xmlns:a16="http://schemas.microsoft.com/office/drawing/2014/main" id="{89AD57AD-35D5-CFEB-D39B-E3C10AA768CF}"/>
              </a:ext>
            </a:extLst>
          </p:cNvPr>
          <p:cNvSpPr/>
          <p:nvPr/>
        </p:nvSpPr>
        <p:spPr>
          <a:xfrm rot="5400000" flipV="1">
            <a:off x="9502870" y="3365446"/>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0B2D3125-B5CE-BFE6-550D-CDA5DBEA2CAA}"/>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2643366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8E822-4E05-0AC6-7170-826BC588C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DF3211-AA39-4134-D7CD-DB56CBDBA681}"/>
              </a:ext>
            </a:extLst>
          </p:cNvPr>
          <p:cNvSpPr>
            <a:spLocks noGrp="1"/>
          </p:cNvSpPr>
          <p:nvPr>
            <p:ph type="title"/>
          </p:nvPr>
        </p:nvSpPr>
        <p:spPr>
          <a:xfrm>
            <a:off x="583371" y="1675600"/>
            <a:ext cx="10659035" cy="782357"/>
          </a:xfrm>
        </p:spPr>
        <p:txBody>
          <a:bodyPr>
            <a:noAutofit/>
          </a:bodyPr>
          <a:lstStyle/>
          <a:p>
            <a:r>
              <a:rPr lang="en-US" sz="2800" b="1" dirty="0"/>
              <a:t>Part 4: Practical Tips</a:t>
            </a:r>
          </a:p>
        </p:txBody>
      </p:sp>
      <p:sp>
        <p:nvSpPr>
          <p:cNvPr id="4" name="Rectangle 3">
            <a:extLst>
              <a:ext uri="{FF2B5EF4-FFF2-40B4-BE49-F238E27FC236}">
                <a16:creationId xmlns:a16="http://schemas.microsoft.com/office/drawing/2014/main" id="{62210D67-24C0-E648-4B1B-1736B5EEC610}"/>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D2EFBA9E-4DA7-945D-4D29-24A37E8F2066}"/>
              </a:ext>
            </a:extLst>
          </p:cNvPr>
          <p:cNvSpPr txBox="1">
            <a:spLocks/>
          </p:cNvSpPr>
          <p:nvPr/>
        </p:nvSpPr>
        <p:spPr>
          <a:xfrm>
            <a:off x="466165" y="1931218"/>
            <a:ext cx="605375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p:txBody>
      </p:sp>
      <p:sp>
        <p:nvSpPr>
          <p:cNvPr id="11" name="Rectangle 10">
            <a:extLst>
              <a:ext uri="{FF2B5EF4-FFF2-40B4-BE49-F238E27FC236}">
                <a16:creationId xmlns:a16="http://schemas.microsoft.com/office/drawing/2014/main" id="{A391DF6D-C698-180E-70FC-7E10F1DBF014}"/>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a race car&#10;&#10;AI-generated content may be incorrect.">
            <a:extLst>
              <a:ext uri="{FF2B5EF4-FFF2-40B4-BE49-F238E27FC236}">
                <a16:creationId xmlns:a16="http://schemas.microsoft.com/office/drawing/2014/main" id="{76E8EF22-CE9F-3A7B-72DA-7F73536E485E}"/>
              </a:ext>
            </a:extLst>
          </p:cNvPr>
          <p:cNvPicPr>
            <a:picLocks noChangeAspect="1"/>
          </p:cNvPicPr>
          <p:nvPr/>
        </p:nvPicPr>
        <p:blipFill>
          <a:blip r:embed="rId3"/>
          <a:stretch>
            <a:fillRect/>
          </a:stretch>
        </p:blipFill>
        <p:spPr>
          <a:xfrm>
            <a:off x="7130846" y="960759"/>
            <a:ext cx="4876800" cy="4876800"/>
          </a:xfrm>
          <a:prstGeom prst="rect">
            <a:avLst/>
          </a:prstGeom>
        </p:spPr>
      </p:pic>
      <p:pic>
        <p:nvPicPr>
          <p:cNvPr id="21" name="Picture 20">
            <a:extLst>
              <a:ext uri="{FF2B5EF4-FFF2-40B4-BE49-F238E27FC236}">
                <a16:creationId xmlns:a16="http://schemas.microsoft.com/office/drawing/2014/main" id="{BCF94879-C4C7-C075-BA86-17D6FA5FFF56}"/>
              </a:ext>
            </a:extLst>
          </p:cNvPr>
          <p:cNvPicPr>
            <a:picLocks noChangeAspect="1"/>
          </p:cNvPicPr>
          <p:nvPr/>
        </p:nvPicPr>
        <p:blipFill>
          <a:blip r:embed="rId4"/>
          <a:stretch>
            <a:fillRect/>
          </a:stretch>
        </p:blipFill>
        <p:spPr>
          <a:xfrm>
            <a:off x="0" y="6242664"/>
            <a:ext cx="12192000" cy="635000"/>
          </a:xfrm>
          <a:prstGeom prst="rect">
            <a:avLst/>
          </a:prstGeom>
        </p:spPr>
      </p:pic>
      <p:sp>
        <p:nvSpPr>
          <p:cNvPr id="7" name="TextBox 6">
            <a:extLst>
              <a:ext uri="{FF2B5EF4-FFF2-40B4-BE49-F238E27FC236}">
                <a16:creationId xmlns:a16="http://schemas.microsoft.com/office/drawing/2014/main" id="{11848CEB-8E6F-A70D-60F1-9345F0D6C2AE}"/>
              </a:ext>
            </a:extLst>
          </p:cNvPr>
          <p:cNvSpPr txBox="1"/>
          <p:nvPr/>
        </p:nvSpPr>
        <p:spPr>
          <a:xfrm>
            <a:off x="583371" y="2775561"/>
            <a:ext cx="6098146" cy="2185214"/>
          </a:xfrm>
          <a:prstGeom prst="rect">
            <a:avLst/>
          </a:prstGeom>
          <a:noFill/>
        </p:spPr>
        <p:txBody>
          <a:bodyPr wrap="square">
            <a:spAutoFit/>
          </a:bodyPr>
          <a:lstStyle/>
          <a:p>
            <a:r>
              <a:rPr lang="en-US" sz="2400" i="1" dirty="0">
                <a:solidFill>
                  <a:srgbClr val="FF0000"/>
                </a:solidFill>
                <a:latin typeface="Aptos" panose="020B0004020202020204" pitchFamily="34" charset="0"/>
                <a:ea typeface="Aptos" panose="020B0004020202020204" pitchFamily="34" charset="0"/>
                <a:cs typeface="Aptos" panose="020B0004020202020204" pitchFamily="34" charset="0"/>
              </a:rPr>
              <a:t>How you can opt out or control the collection, use or sharing of your personal data</a:t>
            </a:r>
            <a:r>
              <a:rPr lang="en-US" sz="2400" i="1" dirty="0">
                <a:solidFill>
                  <a:srgbClr val="FF0000"/>
                </a:solidFill>
                <a:effectLst/>
                <a:latin typeface="Aptos" panose="020B0004020202020204" pitchFamily="34" charset="0"/>
                <a:ea typeface="Aptos" panose="020B0004020202020204" pitchFamily="34" charset="0"/>
                <a:cs typeface="Aptos" panose="020B0004020202020204" pitchFamily="34" charset="0"/>
              </a:rPr>
              <a:t>.</a:t>
            </a:r>
          </a:p>
          <a:p>
            <a:endParaRPr lang="en-US" dirty="0">
              <a:latin typeface="Aptos" panose="020B0004020202020204" pitchFamily="34" charset="0"/>
              <a:ea typeface="Aptos" panose="020B0004020202020204" pitchFamily="34" charset="0"/>
              <a:cs typeface="Aptos" panose="020B0004020202020204" pitchFamily="34" charset="0"/>
            </a:endParaRPr>
          </a:p>
          <a:p>
            <a:br>
              <a:rPr lang="en-US" sz="1800" dirty="0">
                <a:effectLst/>
                <a:latin typeface="Aptos" panose="020B0004020202020204" pitchFamily="34" charset="0"/>
                <a:ea typeface="Aptos" panose="020B0004020202020204" pitchFamily="34" charset="0"/>
                <a:cs typeface="Aptos" panose="020B0004020202020204" pitchFamily="34" charset="0"/>
              </a:rPr>
            </a:br>
            <a:r>
              <a:rPr lang="en-US" sz="2800" b="1" dirty="0">
                <a:effectLst/>
                <a:latin typeface="Aptos" panose="020B0004020202020204" pitchFamily="34" charset="0"/>
                <a:ea typeface="Aptos" panose="020B0004020202020204" pitchFamily="34" charset="0"/>
                <a:cs typeface="Aptos" panose="020B0004020202020204" pitchFamily="34" charset="0"/>
              </a:rPr>
              <a:t>SUSAN MEEKIN</a:t>
            </a:r>
            <a:r>
              <a:rPr lang="en-US" sz="2800" b="1" dirty="0">
                <a:latin typeface="Aptos" panose="020B0004020202020204" pitchFamily="34" charset="0"/>
                <a:ea typeface="Aptos" panose="020B0004020202020204" pitchFamily="34" charset="0"/>
                <a:cs typeface="Aptos" panose="020B0004020202020204" pitchFamily="34" charset="0"/>
              </a:rPr>
              <a:t>S</a:t>
            </a:r>
            <a:endParaRPr lang="en-US" sz="2800" dirty="0"/>
          </a:p>
        </p:txBody>
      </p:sp>
    </p:spTree>
    <p:extLst>
      <p:ext uri="{BB962C8B-B14F-4D97-AF65-F5344CB8AC3E}">
        <p14:creationId xmlns:p14="http://schemas.microsoft.com/office/powerpoint/2010/main" val="860609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DB16D-C8D0-5D23-D2FA-46EBEF0A26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DDD032-957E-166A-5095-92F15DCA105F}"/>
              </a:ext>
            </a:extLst>
          </p:cNvPr>
          <p:cNvSpPr>
            <a:spLocks noGrp="1"/>
          </p:cNvSpPr>
          <p:nvPr>
            <p:ph type="title"/>
          </p:nvPr>
        </p:nvSpPr>
        <p:spPr>
          <a:xfrm>
            <a:off x="466165" y="455257"/>
            <a:ext cx="10659035" cy="782357"/>
          </a:xfrm>
        </p:spPr>
        <p:txBody>
          <a:bodyPr>
            <a:noAutofit/>
          </a:bodyPr>
          <a:lstStyle/>
          <a:p>
            <a:r>
              <a:rPr lang="en-US" sz="3200" b="1" dirty="0">
                <a:solidFill>
                  <a:srgbClr val="FF0000"/>
                </a:solidFill>
              </a:rPr>
              <a:t>Getting started</a:t>
            </a:r>
          </a:p>
        </p:txBody>
      </p:sp>
      <p:sp>
        <p:nvSpPr>
          <p:cNvPr id="4" name="Rectangle 3">
            <a:extLst>
              <a:ext uri="{FF2B5EF4-FFF2-40B4-BE49-F238E27FC236}">
                <a16:creationId xmlns:a16="http://schemas.microsoft.com/office/drawing/2014/main" id="{C3450A22-D886-7234-6539-00E7E7FB7B6A}"/>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2">
            <a:extLst>
              <a:ext uri="{FF2B5EF4-FFF2-40B4-BE49-F238E27FC236}">
                <a16:creationId xmlns:a16="http://schemas.microsoft.com/office/drawing/2014/main" id="{79586543-AB65-209E-4FE4-A5DD3B6E1DF8}"/>
              </a:ext>
            </a:extLst>
          </p:cNvPr>
          <p:cNvSpPr txBox="1">
            <a:spLocks/>
          </p:cNvSpPr>
          <p:nvPr/>
        </p:nvSpPr>
        <p:spPr>
          <a:xfrm>
            <a:off x="466165" y="1237614"/>
            <a:ext cx="5452607" cy="42496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Data protection steps will vary depending on:</a:t>
            </a:r>
          </a:p>
          <a:p>
            <a:pPr lvl="1">
              <a:lnSpc>
                <a:spcPct val="100000"/>
              </a:lnSpc>
            </a:pPr>
            <a:r>
              <a:rPr lang="en-US" dirty="0"/>
              <a:t>State of residence</a:t>
            </a:r>
          </a:p>
          <a:p>
            <a:pPr lvl="1">
              <a:lnSpc>
                <a:spcPct val="100000"/>
              </a:lnSpc>
            </a:pPr>
            <a:r>
              <a:rPr lang="en-US" dirty="0"/>
              <a:t>Automaker and its policies</a:t>
            </a:r>
          </a:p>
          <a:p>
            <a:pPr lvl="1">
              <a:lnSpc>
                <a:spcPct val="100000"/>
              </a:lnSpc>
            </a:pPr>
            <a:r>
              <a:rPr lang="en-US" dirty="0"/>
              <a:t>Type of data being collected</a:t>
            </a:r>
          </a:p>
          <a:p>
            <a:pPr lvl="1">
              <a:lnSpc>
                <a:spcPct val="100000"/>
              </a:lnSpc>
            </a:pPr>
            <a:r>
              <a:rPr lang="en-US" dirty="0"/>
              <a:t>Connected services included with vehicle</a:t>
            </a:r>
          </a:p>
          <a:p>
            <a:pPr marL="0" indent="0">
              <a:buNone/>
            </a:pPr>
            <a:r>
              <a:rPr lang="en-US" sz="2400" dirty="0"/>
              <a:t>Find and review privacy policies and settings: mobile app, dashboard display/infotainment system, automaker’s website privacy portal.</a:t>
            </a:r>
          </a:p>
          <a:p>
            <a:pPr marL="0" indent="0">
              <a:lnSpc>
                <a:spcPct val="100000"/>
              </a:lnSpc>
              <a:buNone/>
            </a:pPr>
            <a:endParaRPr lang="en-US" sz="2000" dirty="0"/>
          </a:p>
        </p:txBody>
      </p:sp>
      <p:pic>
        <p:nvPicPr>
          <p:cNvPr id="21" name="Picture 20">
            <a:extLst>
              <a:ext uri="{FF2B5EF4-FFF2-40B4-BE49-F238E27FC236}">
                <a16:creationId xmlns:a16="http://schemas.microsoft.com/office/drawing/2014/main" id="{9E3EEF27-0086-53C6-A070-E29695F73DA2}"/>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cars on a road&#10;&#10;AI-generated content may be incorrect.">
            <a:extLst>
              <a:ext uri="{FF2B5EF4-FFF2-40B4-BE49-F238E27FC236}">
                <a16:creationId xmlns:a16="http://schemas.microsoft.com/office/drawing/2014/main" id="{E83F4185-F72F-F1F9-2522-AFB82FD2077D}"/>
              </a:ext>
            </a:extLst>
          </p:cNvPr>
          <p:cNvPicPr>
            <a:picLocks noChangeAspect="1"/>
          </p:cNvPicPr>
          <p:nvPr/>
        </p:nvPicPr>
        <p:blipFill>
          <a:blip r:embed="rId4"/>
          <a:stretch>
            <a:fillRect/>
          </a:stretch>
        </p:blipFill>
        <p:spPr>
          <a:xfrm>
            <a:off x="6396519" y="431515"/>
            <a:ext cx="5172182" cy="5172182"/>
          </a:xfrm>
          <a:prstGeom prst="rect">
            <a:avLst/>
          </a:prstGeom>
        </p:spPr>
      </p:pic>
    </p:spTree>
    <p:extLst>
      <p:ext uri="{BB962C8B-B14F-4D97-AF65-F5344CB8AC3E}">
        <p14:creationId xmlns:p14="http://schemas.microsoft.com/office/powerpoint/2010/main" val="39695328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902B-F707-44DF-7FF9-0F1F2A0668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AB84FD-4520-7D25-19E7-A75064A38621}"/>
              </a:ext>
            </a:extLst>
          </p:cNvPr>
          <p:cNvSpPr>
            <a:spLocks noGrp="1"/>
          </p:cNvSpPr>
          <p:nvPr>
            <p:ph type="title"/>
          </p:nvPr>
        </p:nvSpPr>
        <p:spPr>
          <a:xfrm>
            <a:off x="466165" y="393539"/>
            <a:ext cx="10659035" cy="1433507"/>
          </a:xfrm>
        </p:spPr>
        <p:txBody>
          <a:bodyPr>
            <a:noAutofit/>
          </a:bodyPr>
          <a:lstStyle/>
          <a:p>
            <a:pPr lvl="0">
              <a:lnSpc>
                <a:spcPct val="100000"/>
              </a:lnSpc>
              <a:spcBef>
                <a:spcPts val="150"/>
              </a:spcBef>
              <a:spcAft>
                <a:spcPts val="200"/>
              </a:spcAft>
            </a:pPr>
            <a:r>
              <a:rPr lang="en-US" sz="2800" b="1" dirty="0">
                <a:solidFill>
                  <a:srgbClr val="FF0000"/>
                </a:solidFill>
              </a:rPr>
              <a:t>Opting Out of Third-Party Data Sharing</a:t>
            </a:r>
            <a:br>
              <a:rPr lang="en-US" sz="2800" b="1" dirty="0"/>
            </a:br>
            <a:r>
              <a:rPr lang="en-US" sz="2400" dirty="0"/>
              <a:t>Submit "Do Not Sell/Share My Personal Info" request.</a:t>
            </a:r>
            <a:br>
              <a:rPr lang="en-US" sz="2400" dirty="0"/>
            </a:br>
            <a:r>
              <a:rPr lang="en-US" sz="2400" dirty="0"/>
              <a:t>Decline insurance tracking programs (</a:t>
            </a:r>
            <a:r>
              <a:rPr lang="en-US" sz="2400" i="1" dirty="0"/>
              <a:t>e.g.</a:t>
            </a:r>
            <a:r>
              <a:rPr lang="en-US" sz="2400" dirty="0"/>
              <a:t>, Toyota’s “Insure Connect”).</a:t>
            </a:r>
            <a:br>
              <a:rPr lang="en-US" sz="2400" dirty="0"/>
            </a:br>
            <a:endParaRPr lang="en-US" sz="2400" dirty="0"/>
          </a:p>
        </p:txBody>
      </p:sp>
      <p:sp>
        <p:nvSpPr>
          <p:cNvPr id="4" name="Rectangle 3">
            <a:extLst>
              <a:ext uri="{FF2B5EF4-FFF2-40B4-BE49-F238E27FC236}">
                <a16:creationId xmlns:a16="http://schemas.microsoft.com/office/drawing/2014/main" id="{A3E157DA-0666-1D9B-1C72-A5D923816B09}"/>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2">
            <a:extLst>
              <a:ext uri="{FF2B5EF4-FFF2-40B4-BE49-F238E27FC236}">
                <a16:creationId xmlns:a16="http://schemas.microsoft.com/office/drawing/2014/main" id="{BE1079D0-D28E-B485-C0CE-1CF59E3D6C8F}"/>
              </a:ext>
            </a:extLst>
          </p:cNvPr>
          <p:cNvSpPr txBox="1">
            <a:spLocks/>
          </p:cNvSpPr>
          <p:nvPr/>
        </p:nvSpPr>
        <p:spPr>
          <a:xfrm>
            <a:off x="466166" y="1931218"/>
            <a:ext cx="11386310"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a:p>
            <a:pPr marL="0" indent="0">
              <a:lnSpc>
                <a:spcPct val="100000"/>
              </a:lnSpc>
              <a:buNone/>
            </a:pPr>
            <a:r>
              <a:rPr lang="en-US" sz="2400" dirty="0"/>
              <a:t> </a:t>
            </a:r>
          </a:p>
        </p:txBody>
      </p:sp>
      <p:pic>
        <p:nvPicPr>
          <p:cNvPr id="21" name="Picture 20">
            <a:extLst>
              <a:ext uri="{FF2B5EF4-FFF2-40B4-BE49-F238E27FC236}">
                <a16:creationId xmlns:a16="http://schemas.microsoft.com/office/drawing/2014/main" id="{EA1A0389-1C40-CF47-A3D9-0FAC889577C1}"/>
              </a:ext>
            </a:extLst>
          </p:cNvPr>
          <p:cNvPicPr>
            <a:picLocks noChangeAspect="1"/>
          </p:cNvPicPr>
          <p:nvPr/>
        </p:nvPicPr>
        <p:blipFill>
          <a:blip r:embed="rId3"/>
          <a:stretch>
            <a:fillRect/>
          </a:stretch>
        </p:blipFill>
        <p:spPr>
          <a:xfrm>
            <a:off x="0" y="6242664"/>
            <a:ext cx="12192000" cy="635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735" y="1827046"/>
            <a:ext cx="9577086" cy="4291526"/>
          </a:xfrm>
          <a:prstGeom prst="rect">
            <a:avLst/>
          </a:prstGeom>
        </p:spPr>
      </p:pic>
    </p:spTree>
    <p:extLst>
      <p:ext uri="{BB962C8B-B14F-4D97-AF65-F5344CB8AC3E}">
        <p14:creationId xmlns:p14="http://schemas.microsoft.com/office/powerpoint/2010/main" val="277392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FF0000"/>
                </a:solidFill>
              </a:rPr>
              <a:t>Limit Use and Disclosure of Sensitive Personal Data</a:t>
            </a:r>
          </a:p>
        </p:txBody>
      </p:sp>
      <p:sp>
        <p:nvSpPr>
          <p:cNvPr id="3" name="Content Placeholder 2"/>
          <p:cNvSpPr>
            <a:spLocks noGrp="1"/>
          </p:cNvSpPr>
          <p:nvPr>
            <p:ph idx="1"/>
          </p:nvPr>
        </p:nvSpPr>
        <p:spPr>
          <a:xfrm>
            <a:off x="609600" y="1990846"/>
            <a:ext cx="10515600" cy="3825754"/>
          </a:xfrm>
        </p:spPr>
        <p:txBody>
          <a:bodyPr>
            <a:normAutofit fontScale="92500"/>
          </a:bodyPr>
          <a:lstStyle/>
          <a:p>
            <a:pPr lvl="0"/>
            <a:r>
              <a:rPr lang="en-US" dirty="0"/>
              <a:t>Check privacy policies and settings regarding use of precise geolocation data, biometrics, etc. Some automakers have adopted privacy policies that limit use of sensitive personal data by default.</a:t>
            </a:r>
          </a:p>
          <a:p>
            <a:pPr lvl="0"/>
            <a:endParaRPr lang="en-US" dirty="0"/>
          </a:p>
          <a:p>
            <a:pPr lvl="0"/>
            <a:r>
              <a:rPr lang="en-US" dirty="0"/>
              <a:t>Submit "Limit Use of Sensitive Info" request (if automaker allows) on privacy portal or mobile app </a:t>
            </a:r>
          </a:p>
          <a:p>
            <a:pPr marL="0" lvl="0" indent="0">
              <a:buNone/>
            </a:pPr>
            <a:endParaRPr lang="en-US" dirty="0"/>
          </a:p>
          <a:p>
            <a:pPr lvl="0"/>
            <a:r>
              <a:rPr lang="en-US" dirty="0"/>
              <a:t>Turn off unnecessary features (e.g., voice assistants, interior cameras)</a:t>
            </a:r>
          </a:p>
        </p:txBody>
      </p:sp>
    </p:spTree>
    <p:extLst>
      <p:ext uri="{BB962C8B-B14F-4D97-AF65-F5344CB8AC3E}">
        <p14:creationId xmlns:p14="http://schemas.microsoft.com/office/powerpoint/2010/main" val="3637605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902B-F707-44DF-7FF9-0F1F2A0668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AB84FD-4520-7D25-19E7-A75064A38621}"/>
              </a:ext>
            </a:extLst>
          </p:cNvPr>
          <p:cNvSpPr>
            <a:spLocks noGrp="1"/>
          </p:cNvSpPr>
          <p:nvPr>
            <p:ph type="title"/>
          </p:nvPr>
        </p:nvSpPr>
        <p:spPr>
          <a:xfrm>
            <a:off x="466165" y="574084"/>
            <a:ext cx="10659035" cy="1177443"/>
          </a:xfrm>
        </p:spPr>
        <p:txBody>
          <a:bodyPr>
            <a:noAutofit/>
          </a:bodyPr>
          <a:lstStyle/>
          <a:p>
            <a:r>
              <a:rPr lang="en-US" sz="2800" b="1" dirty="0">
                <a:solidFill>
                  <a:srgbClr val="FF0000"/>
                </a:solidFill>
              </a:rPr>
              <a:t>Opting Out of or Turning Off </a:t>
            </a:r>
            <a:br>
              <a:rPr lang="en-US" sz="2800" b="1" dirty="0">
                <a:solidFill>
                  <a:srgbClr val="FF0000"/>
                </a:solidFill>
              </a:rPr>
            </a:br>
            <a:r>
              <a:rPr lang="en-US" sz="2800" b="1" dirty="0">
                <a:solidFill>
                  <a:srgbClr val="FF0000"/>
                </a:solidFill>
              </a:rPr>
              <a:t>Location Tracking and/or </a:t>
            </a:r>
            <a:br>
              <a:rPr lang="en-US" sz="2800" b="1" dirty="0">
                <a:solidFill>
                  <a:srgbClr val="FF0000"/>
                </a:solidFill>
              </a:rPr>
            </a:br>
            <a:r>
              <a:rPr lang="en-US" sz="2800" b="1" dirty="0">
                <a:solidFill>
                  <a:srgbClr val="FF0000"/>
                </a:solidFill>
              </a:rPr>
              <a:t>Vehicle Data Sharing</a:t>
            </a:r>
            <a:endParaRPr lang="en-US" sz="2800" dirty="0">
              <a:solidFill>
                <a:srgbClr val="FF0000"/>
              </a:solidFill>
            </a:endParaRPr>
          </a:p>
        </p:txBody>
      </p:sp>
      <p:sp>
        <p:nvSpPr>
          <p:cNvPr id="4" name="Rectangle 3">
            <a:extLst>
              <a:ext uri="{FF2B5EF4-FFF2-40B4-BE49-F238E27FC236}">
                <a16:creationId xmlns:a16="http://schemas.microsoft.com/office/drawing/2014/main" id="{A3E157DA-0666-1D9B-1C72-A5D923816B09}"/>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2">
            <a:extLst>
              <a:ext uri="{FF2B5EF4-FFF2-40B4-BE49-F238E27FC236}">
                <a16:creationId xmlns:a16="http://schemas.microsoft.com/office/drawing/2014/main" id="{BE1079D0-D28E-B485-C0CE-1CF59E3D6C8F}"/>
              </a:ext>
            </a:extLst>
          </p:cNvPr>
          <p:cNvSpPr txBox="1">
            <a:spLocks/>
          </p:cNvSpPr>
          <p:nvPr/>
        </p:nvSpPr>
        <p:spPr>
          <a:xfrm>
            <a:off x="466166" y="2086377"/>
            <a:ext cx="5980934" cy="3978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sz="1800" b="1" dirty="0"/>
              <a:t>You may have the right to opt-out via infotainment system or app:</a:t>
            </a:r>
          </a:p>
          <a:p>
            <a:r>
              <a:rPr lang="en-US" sz="1800" b="1" dirty="0">
                <a:solidFill>
                  <a:schemeClr val="accent2">
                    <a:lumMod val="75000"/>
                  </a:schemeClr>
                </a:solidFill>
              </a:rPr>
              <a:t>Example: Ford</a:t>
            </a:r>
            <a:r>
              <a:rPr lang="en-US" sz="1800" b="1" dirty="0"/>
              <a:t> </a:t>
            </a:r>
          </a:p>
          <a:p>
            <a:pPr marL="457200" lvl="1" indent="0">
              <a:buNone/>
            </a:pPr>
            <a:r>
              <a:rPr lang="en-US" sz="1800" i="1" dirty="0"/>
              <a:t>SYNC – Settings &gt; Connectivity &gt; Turn off "Share Vehicle Data”</a:t>
            </a:r>
          </a:p>
          <a:p>
            <a:r>
              <a:rPr lang="en-US" sz="1800" b="1" dirty="0">
                <a:solidFill>
                  <a:schemeClr val="accent2">
                    <a:lumMod val="75000"/>
                  </a:schemeClr>
                </a:solidFill>
              </a:rPr>
              <a:t>Example: Toyota</a:t>
            </a:r>
          </a:p>
          <a:p>
            <a:pPr marL="457200" lvl="1" indent="0">
              <a:buNone/>
            </a:pPr>
            <a:r>
              <a:rPr lang="en-US" sz="1800" i="1" dirty="0"/>
              <a:t>Deactivate Connected Services via SOS button, support call or by declining Master Data Consent in mobile app</a:t>
            </a:r>
          </a:p>
          <a:p>
            <a:pPr marL="0" lvl="0" indent="0">
              <a:buNone/>
            </a:pPr>
            <a:r>
              <a:rPr lang="en-US" sz="2000" b="1" dirty="0"/>
              <a:t>Trade-off:</a:t>
            </a:r>
            <a:r>
              <a:rPr lang="en-US" sz="2000" dirty="0"/>
              <a:t> Connected services will not function. Safety features may not work. Tesla says its vehicles could become inoperable eventually (no software updates).</a:t>
            </a:r>
          </a:p>
          <a:p>
            <a:pPr marL="0" indent="0">
              <a:lnSpc>
                <a:spcPct val="100000"/>
              </a:lnSpc>
              <a:buNone/>
            </a:pPr>
            <a:endParaRPr lang="en-US" sz="2000" dirty="0"/>
          </a:p>
          <a:p>
            <a:pPr marL="0" indent="0">
              <a:lnSpc>
                <a:spcPct val="100000"/>
              </a:lnSpc>
              <a:buNone/>
            </a:pPr>
            <a:endParaRPr lang="en-US" sz="2000" dirty="0"/>
          </a:p>
        </p:txBody>
      </p:sp>
      <p:sp>
        <p:nvSpPr>
          <p:cNvPr id="11" name="Rectangle 10">
            <a:extLst>
              <a:ext uri="{FF2B5EF4-FFF2-40B4-BE49-F238E27FC236}">
                <a16:creationId xmlns:a16="http://schemas.microsoft.com/office/drawing/2014/main" id="{3AC43448-FE82-AC5C-A5A9-9912C6927A82}"/>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a:extLst>
              <a:ext uri="{FF2B5EF4-FFF2-40B4-BE49-F238E27FC236}">
                <a16:creationId xmlns:a16="http://schemas.microsoft.com/office/drawing/2014/main" id="{EA1A0389-1C40-CF47-A3D9-0FAC889577C1}"/>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a red car with a sign and a lock and email&#10;&#10;AI-generated content may be incorrect.">
            <a:extLst>
              <a:ext uri="{FF2B5EF4-FFF2-40B4-BE49-F238E27FC236}">
                <a16:creationId xmlns:a16="http://schemas.microsoft.com/office/drawing/2014/main" id="{5058229C-31C9-A2E9-AC8C-3C8810366ED5}"/>
              </a:ext>
            </a:extLst>
          </p:cNvPr>
          <p:cNvPicPr>
            <a:picLocks noChangeAspect="1"/>
          </p:cNvPicPr>
          <p:nvPr/>
        </p:nvPicPr>
        <p:blipFill>
          <a:blip r:embed="rId4"/>
          <a:stretch>
            <a:fillRect/>
          </a:stretch>
        </p:blipFill>
        <p:spPr>
          <a:xfrm>
            <a:off x="6678592" y="1303337"/>
            <a:ext cx="5212292" cy="4215089"/>
          </a:xfrm>
          <a:prstGeom prst="rect">
            <a:avLst/>
          </a:prstGeom>
        </p:spPr>
      </p:pic>
    </p:spTree>
    <p:extLst>
      <p:ext uri="{BB962C8B-B14F-4D97-AF65-F5344CB8AC3E}">
        <p14:creationId xmlns:p14="http://schemas.microsoft.com/office/powerpoint/2010/main" val="2976370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67159"/>
            <a:ext cx="10515600" cy="1123529"/>
          </a:xfrm>
        </p:spPr>
        <p:txBody>
          <a:bodyPr/>
          <a:lstStyle/>
          <a:p>
            <a:r>
              <a:rPr lang="en-US" b="1" dirty="0">
                <a:solidFill>
                  <a:srgbClr val="C00000"/>
                </a:solidFill>
              </a:rPr>
              <a:t>Reducing Data Privacy Risk</a:t>
            </a:r>
            <a:endParaRPr lang="en-US" dirty="0">
              <a:solidFill>
                <a:srgbClr val="C00000"/>
              </a:solidFill>
            </a:endParaRPr>
          </a:p>
        </p:txBody>
      </p:sp>
      <p:sp>
        <p:nvSpPr>
          <p:cNvPr id="3" name="Content Placeholder 2"/>
          <p:cNvSpPr>
            <a:spLocks noGrp="1"/>
          </p:cNvSpPr>
          <p:nvPr>
            <p:ph idx="1"/>
          </p:nvPr>
        </p:nvSpPr>
        <p:spPr>
          <a:xfrm>
            <a:off x="609600" y="1690688"/>
            <a:ext cx="10515600" cy="3679802"/>
          </a:xfrm>
        </p:spPr>
        <p:txBody>
          <a:bodyPr>
            <a:normAutofit fontScale="92500" lnSpcReduction="20000"/>
          </a:bodyPr>
          <a:lstStyle/>
          <a:p>
            <a:pPr>
              <a:lnSpc>
                <a:spcPct val="150000"/>
              </a:lnSpc>
            </a:pPr>
            <a:r>
              <a:rPr lang="en-US" dirty="0"/>
              <a:t>Avoid syncing phone with vehicle unless essential.</a:t>
            </a:r>
          </a:p>
          <a:p>
            <a:pPr>
              <a:lnSpc>
                <a:spcPct val="150000"/>
              </a:lnSpc>
            </a:pPr>
            <a:r>
              <a:rPr lang="en-US" dirty="0"/>
              <a:t>If phone is paired via Bluetooth, deny access to contacts, messages (may be copied “by default”).</a:t>
            </a:r>
          </a:p>
          <a:p>
            <a:pPr>
              <a:lnSpc>
                <a:spcPct val="150000"/>
              </a:lnSpc>
            </a:pPr>
            <a:r>
              <a:rPr lang="en-US" dirty="0"/>
              <a:t>Don’t log into apps on infotainment system (e.g., Spotify, Gmail); use phone. </a:t>
            </a:r>
          </a:p>
          <a:p>
            <a:pPr>
              <a:lnSpc>
                <a:spcPct val="150000"/>
              </a:lnSpc>
            </a:pPr>
            <a:r>
              <a:rPr lang="en-US" dirty="0"/>
              <a:t>Mobile app – turn off location sharing except when required.</a:t>
            </a:r>
          </a:p>
          <a:p>
            <a:pPr marL="0" indent="0">
              <a:lnSpc>
                <a:spcPct val="150000"/>
              </a:lnSpc>
              <a:buNone/>
            </a:pPr>
            <a:endParaRPr lang="en-US" dirty="0"/>
          </a:p>
        </p:txBody>
      </p:sp>
    </p:spTree>
    <p:extLst>
      <p:ext uri="{BB962C8B-B14F-4D97-AF65-F5344CB8AC3E}">
        <p14:creationId xmlns:p14="http://schemas.microsoft.com/office/powerpoint/2010/main" val="28076891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Delete Data Before Vehicle Sale, Transfer or Return</a:t>
            </a:r>
          </a:p>
        </p:txBody>
      </p:sp>
      <p:sp>
        <p:nvSpPr>
          <p:cNvPr id="3" name="Content Placeholder 2"/>
          <p:cNvSpPr>
            <a:spLocks noGrp="1"/>
          </p:cNvSpPr>
          <p:nvPr>
            <p:ph idx="1"/>
          </p:nvPr>
        </p:nvSpPr>
        <p:spPr>
          <a:xfrm>
            <a:off x="609600" y="1782500"/>
            <a:ext cx="10515600" cy="4034099"/>
          </a:xfrm>
        </p:spPr>
        <p:txBody>
          <a:bodyPr>
            <a:normAutofit/>
          </a:bodyPr>
          <a:lstStyle/>
          <a:p>
            <a:pPr lvl="0"/>
            <a:r>
              <a:rPr lang="en-US" dirty="0"/>
              <a:t>Submit a request to delete data using automaker’s privacy portal or app.</a:t>
            </a:r>
          </a:p>
          <a:p>
            <a:pPr lvl="0"/>
            <a:r>
              <a:rPr lang="en-US" dirty="0"/>
              <a:t>Perform factory reset (if option is available) via infotainment system (reset procedure should be in owner’s manual)</a:t>
            </a:r>
          </a:p>
          <a:p>
            <a:pPr lvl="0"/>
            <a:r>
              <a:rPr lang="en-US" dirty="0"/>
              <a:t>Delete paired phones, GPS history, garage access codes.</a:t>
            </a:r>
          </a:p>
          <a:p>
            <a:pPr lvl="0"/>
            <a:r>
              <a:rPr lang="en-US" dirty="0"/>
              <a:t>After reset, verify all personal data has been removed from the infotainment system. Log out of apps or accounts.</a:t>
            </a:r>
          </a:p>
          <a:p>
            <a:pPr lvl="0"/>
            <a:r>
              <a:rPr lang="en-US" dirty="0"/>
              <a:t>Cancel telematics accounts (e.g., OnStar, Bluelink)</a:t>
            </a:r>
          </a:p>
        </p:txBody>
      </p:sp>
    </p:spTree>
    <p:extLst>
      <p:ext uri="{BB962C8B-B14F-4D97-AF65-F5344CB8AC3E}">
        <p14:creationId xmlns:p14="http://schemas.microsoft.com/office/powerpoint/2010/main" val="1871505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4FABD-2B8C-7CED-E3EC-781C3D0DF5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388504-7571-A9DB-A1EE-62A0548455F2}"/>
              </a:ext>
            </a:extLst>
          </p:cNvPr>
          <p:cNvSpPr>
            <a:spLocks noGrp="1"/>
          </p:cNvSpPr>
          <p:nvPr>
            <p:ph type="title"/>
          </p:nvPr>
        </p:nvSpPr>
        <p:spPr>
          <a:xfrm>
            <a:off x="583371" y="1675600"/>
            <a:ext cx="10659035" cy="782357"/>
          </a:xfrm>
        </p:spPr>
        <p:txBody>
          <a:bodyPr>
            <a:noAutofit/>
          </a:bodyPr>
          <a:lstStyle/>
          <a:p>
            <a:r>
              <a:rPr lang="en-US" sz="2800" b="1" dirty="0"/>
              <a:t>Part 5: Artificial Intelligence</a:t>
            </a:r>
          </a:p>
        </p:txBody>
      </p:sp>
      <p:sp>
        <p:nvSpPr>
          <p:cNvPr id="4" name="Rectangle 3">
            <a:extLst>
              <a:ext uri="{FF2B5EF4-FFF2-40B4-BE49-F238E27FC236}">
                <a16:creationId xmlns:a16="http://schemas.microsoft.com/office/drawing/2014/main" id="{FC05A844-8CEC-280A-2E21-A83B815D5CF7}"/>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015F1D74-8912-5BCF-2030-2E06582BE25B}"/>
              </a:ext>
            </a:extLst>
          </p:cNvPr>
          <p:cNvSpPr txBox="1">
            <a:spLocks/>
          </p:cNvSpPr>
          <p:nvPr/>
        </p:nvSpPr>
        <p:spPr>
          <a:xfrm>
            <a:off x="466165" y="1931218"/>
            <a:ext cx="605375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p:txBody>
      </p:sp>
      <p:sp>
        <p:nvSpPr>
          <p:cNvPr id="11" name="Rectangle 10">
            <a:extLst>
              <a:ext uri="{FF2B5EF4-FFF2-40B4-BE49-F238E27FC236}">
                <a16:creationId xmlns:a16="http://schemas.microsoft.com/office/drawing/2014/main" id="{94BE08EF-4EE8-0051-EA2C-C2F748DA18B5}"/>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a race car&#10;&#10;AI-generated content may be incorrect.">
            <a:extLst>
              <a:ext uri="{FF2B5EF4-FFF2-40B4-BE49-F238E27FC236}">
                <a16:creationId xmlns:a16="http://schemas.microsoft.com/office/drawing/2014/main" id="{F87B87B6-3BAB-B7D0-E58E-2215101E1C26}"/>
              </a:ext>
            </a:extLst>
          </p:cNvPr>
          <p:cNvPicPr>
            <a:picLocks noChangeAspect="1"/>
          </p:cNvPicPr>
          <p:nvPr/>
        </p:nvPicPr>
        <p:blipFill>
          <a:blip r:embed="rId3"/>
          <a:stretch>
            <a:fillRect/>
          </a:stretch>
        </p:blipFill>
        <p:spPr>
          <a:xfrm>
            <a:off x="7130846" y="960759"/>
            <a:ext cx="4876800" cy="4876800"/>
          </a:xfrm>
          <a:prstGeom prst="rect">
            <a:avLst/>
          </a:prstGeom>
        </p:spPr>
      </p:pic>
      <p:pic>
        <p:nvPicPr>
          <p:cNvPr id="21" name="Picture 20">
            <a:extLst>
              <a:ext uri="{FF2B5EF4-FFF2-40B4-BE49-F238E27FC236}">
                <a16:creationId xmlns:a16="http://schemas.microsoft.com/office/drawing/2014/main" id="{C67EB014-F383-8386-F420-75E25BFF551B}"/>
              </a:ext>
            </a:extLst>
          </p:cNvPr>
          <p:cNvPicPr>
            <a:picLocks noChangeAspect="1"/>
          </p:cNvPicPr>
          <p:nvPr/>
        </p:nvPicPr>
        <p:blipFill>
          <a:blip r:embed="rId4"/>
          <a:stretch>
            <a:fillRect/>
          </a:stretch>
        </p:blipFill>
        <p:spPr>
          <a:xfrm>
            <a:off x="0" y="6242664"/>
            <a:ext cx="12192000" cy="635000"/>
          </a:xfrm>
          <a:prstGeom prst="rect">
            <a:avLst/>
          </a:prstGeom>
        </p:spPr>
      </p:pic>
      <p:sp>
        <p:nvSpPr>
          <p:cNvPr id="7" name="TextBox 6">
            <a:extLst>
              <a:ext uri="{FF2B5EF4-FFF2-40B4-BE49-F238E27FC236}">
                <a16:creationId xmlns:a16="http://schemas.microsoft.com/office/drawing/2014/main" id="{2ECD6ED7-58C9-2B03-77B4-C9E7FC75CB15}"/>
              </a:ext>
            </a:extLst>
          </p:cNvPr>
          <p:cNvSpPr txBox="1"/>
          <p:nvPr/>
        </p:nvSpPr>
        <p:spPr>
          <a:xfrm>
            <a:off x="583371" y="2775561"/>
            <a:ext cx="6098146" cy="1815882"/>
          </a:xfrm>
          <a:prstGeom prst="rect">
            <a:avLst/>
          </a:prstGeom>
          <a:noFill/>
        </p:spPr>
        <p:txBody>
          <a:bodyPr wrap="square">
            <a:spAutoFit/>
          </a:bodyPr>
          <a:lstStyle/>
          <a:p>
            <a:r>
              <a:rPr lang="en-US" sz="2400" dirty="0">
                <a:solidFill>
                  <a:srgbClr val="FF0000"/>
                </a:solidFill>
                <a:latin typeface="Aptos" panose="020B0004020202020204" pitchFamily="34" charset="0"/>
                <a:ea typeface="Aptos" panose="020B0004020202020204" pitchFamily="34" charset="0"/>
                <a:cs typeface="Aptos" panose="020B0004020202020204" pitchFamily="34" charset="0"/>
              </a:rPr>
              <a:t>How will A.I. change the game in the near future?</a:t>
            </a:r>
            <a:endParaRPr lang="en-US" sz="2400" dirty="0">
              <a:solidFill>
                <a:srgbClr val="FF0000"/>
              </a:solidFill>
              <a:effectLst/>
              <a:latin typeface="Aptos" panose="020B0004020202020204" pitchFamily="34" charset="0"/>
              <a:ea typeface="Aptos" panose="020B0004020202020204" pitchFamily="34" charset="0"/>
              <a:cs typeface="Aptos" panose="020B0004020202020204" pitchFamily="34" charset="0"/>
            </a:endParaRPr>
          </a:p>
          <a:p>
            <a:endParaRPr lang="en-US" dirty="0">
              <a:latin typeface="Aptos" panose="020B0004020202020204" pitchFamily="34" charset="0"/>
              <a:ea typeface="Aptos" panose="020B0004020202020204" pitchFamily="34" charset="0"/>
              <a:cs typeface="Aptos" panose="020B0004020202020204" pitchFamily="34" charset="0"/>
            </a:endParaRPr>
          </a:p>
          <a:p>
            <a:br>
              <a:rPr lang="en-US" sz="1800" dirty="0">
                <a:effectLst/>
                <a:latin typeface="Aptos" panose="020B0004020202020204" pitchFamily="34" charset="0"/>
                <a:ea typeface="Aptos" panose="020B0004020202020204" pitchFamily="34" charset="0"/>
                <a:cs typeface="Aptos" panose="020B0004020202020204" pitchFamily="34" charset="0"/>
              </a:rPr>
            </a:br>
            <a:r>
              <a:rPr lang="en-US" sz="2800" b="1" dirty="0">
                <a:latin typeface="Aptos" panose="020B0004020202020204" pitchFamily="34" charset="0"/>
                <a:ea typeface="Aptos" panose="020B0004020202020204" pitchFamily="34" charset="0"/>
                <a:cs typeface="Aptos" panose="020B0004020202020204" pitchFamily="34" charset="0"/>
              </a:rPr>
              <a:t>ANNMARIE GIBLIN</a:t>
            </a:r>
            <a:endParaRPr lang="en-US" sz="2800" dirty="0"/>
          </a:p>
        </p:txBody>
      </p:sp>
    </p:spTree>
    <p:extLst>
      <p:ext uri="{BB962C8B-B14F-4D97-AF65-F5344CB8AC3E}">
        <p14:creationId xmlns:p14="http://schemas.microsoft.com/office/powerpoint/2010/main" val="2394496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54E37-68D2-57E6-575C-4D04ACB671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ED2A37-C0A4-F9E7-3B0E-B6625AAF801A}"/>
              </a:ext>
            </a:extLst>
          </p:cNvPr>
          <p:cNvSpPr>
            <a:spLocks noGrp="1"/>
          </p:cNvSpPr>
          <p:nvPr>
            <p:ph type="title"/>
          </p:nvPr>
        </p:nvSpPr>
        <p:spPr>
          <a:xfrm>
            <a:off x="466165" y="455257"/>
            <a:ext cx="10659035" cy="782357"/>
          </a:xfrm>
        </p:spPr>
        <p:txBody>
          <a:bodyPr>
            <a:noAutofit/>
          </a:bodyPr>
          <a:lstStyle/>
          <a:p>
            <a:r>
              <a:rPr lang="en-US" sz="3200" b="1" dirty="0">
                <a:solidFill>
                  <a:srgbClr val="FF0000"/>
                </a:solidFill>
              </a:rPr>
              <a:t>Looking Ahead </a:t>
            </a:r>
          </a:p>
        </p:txBody>
      </p:sp>
      <p:sp>
        <p:nvSpPr>
          <p:cNvPr id="4" name="Rectangle 3">
            <a:extLst>
              <a:ext uri="{FF2B5EF4-FFF2-40B4-BE49-F238E27FC236}">
                <a16:creationId xmlns:a16="http://schemas.microsoft.com/office/drawing/2014/main" id="{724485E4-A2BB-DC05-8933-B34D9CB3DB22}"/>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01EC404A-7EC0-1764-4C9D-AAC437884908}"/>
              </a:ext>
            </a:extLst>
          </p:cNvPr>
          <p:cNvSpPr txBox="1">
            <a:spLocks/>
          </p:cNvSpPr>
          <p:nvPr/>
        </p:nvSpPr>
        <p:spPr>
          <a:xfrm>
            <a:off x="466165" y="1237614"/>
            <a:ext cx="5452607" cy="42496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Wingdings" panose="05000000000000000000" pitchFamily="2" charset="2"/>
              <a:buChar char="Ø"/>
            </a:pPr>
            <a:r>
              <a:rPr lang="en-US" sz="2000" b="1" dirty="0"/>
              <a:t>Autonomous Vehicles</a:t>
            </a:r>
          </a:p>
          <a:p>
            <a:pPr lvl="1">
              <a:lnSpc>
                <a:spcPct val="100000"/>
              </a:lnSpc>
              <a:buFont typeface="Wingdings" panose="05000000000000000000" pitchFamily="2" charset="2"/>
              <a:buChar char="Ø"/>
            </a:pPr>
            <a:r>
              <a:rPr lang="en-US" sz="1600" b="1" dirty="0"/>
              <a:t>Safety concerns </a:t>
            </a:r>
          </a:p>
          <a:p>
            <a:pPr lvl="1">
              <a:lnSpc>
                <a:spcPct val="100000"/>
              </a:lnSpc>
              <a:buFont typeface="Wingdings" panose="05000000000000000000" pitchFamily="2" charset="2"/>
              <a:buChar char="Ø"/>
            </a:pPr>
            <a:r>
              <a:rPr lang="en-US" sz="1600" b="1" dirty="0"/>
              <a:t>Shifting legal liabilities </a:t>
            </a:r>
          </a:p>
          <a:p>
            <a:pPr lvl="1">
              <a:lnSpc>
                <a:spcPct val="100000"/>
              </a:lnSpc>
              <a:buFont typeface="Wingdings" panose="05000000000000000000" pitchFamily="2" charset="2"/>
              <a:buChar char="Ø"/>
            </a:pPr>
            <a:r>
              <a:rPr lang="en-US" sz="1600" b="1" dirty="0"/>
              <a:t>Old vs. new cars</a:t>
            </a:r>
          </a:p>
          <a:p>
            <a:pPr>
              <a:lnSpc>
                <a:spcPct val="100000"/>
              </a:lnSpc>
              <a:buFont typeface="Wingdings" panose="05000000000000000000" pitchFamily="2" charset="2"/>
              <a:buChar char="Ø"/>
            </a:pPr>
            <a:r>
              <a:rPr lang="en-US" sz="2000" b="1" dirty="0"/>
              <a:t>Enhanced Safety Capabilities </a:t>
            </a:r>
          </a:p>
          <a:p>
            <a:pPr lvl="1">
              <a:lnSpc>
                <a:spcPct val="100000"/>
              </a:lnSpc>
              <a:buFont typeface="Wingdings" panose="05000000000000000000" pitchFamily="2" charset="2"/>
              <a:buChar char="Ø"/>
            </a:pPr>
            <a:r>
              <a:rPr lang="en-US" sz="1600" b="1" dirty="0"/>
              <a:t>Potential liability concerns </a:t>
            </a:r>
          </a:p>
          <a:p>
            <a:pPr lvl="1">
              <a:lnSpc>
                <a:spcPct val="100000"/>
              </a:lnSpc>
              <a:buFont typeface="Wingdings" panose="05000000000000000000" pitchFamily="2" charset="2"/>
              <a:buChar char="Ø"/>
            </a:pPr>
            <a:r>
              <a:rPr lang="en-US" sz="1600" b="1" dirty="0"/>
              <a:t>Ability to remotely control a human driven car</a:t>
            </a:r>
          </a:p>
          <a:p>
            <a:pPr>
              <a:lnSpc>
                <a:spcPct val="100000"/>
              </a:lnSpc>
              <a:buFont typeface="Wingdings" panose="05000000000000000000" pitchFamily="2" charset="2"/>
              <a:buChar char="Ø"/>
            </a:pPr>
            <a:r>
              <a:rPr lang="en-US" sz="2000" b="1" dirty="0"/>
              <a:t>Cybersecurity concerns and controls</a:t>
            </a:r>
          </a:p>
          <a:p>
            <a:pPr lvl="1">
              <a:lnSpc>
                <a:spcPct val="100000"/>
              </a:lnSpc>
              <a:buFont typeface="Wingdings" panose="05000000000000000000" pitchFamily="2" charset="2"/>
              <a:buChar char="Ø"/>
            </a:pPr>
            <a:r>
              <a:rPr lang="en-US" sz="1600" b="1" dirty="0"/>
              <a:t>Hacking the car</a:t>
            </a:r>
          </a:p>
          <a:p>
            <a:pPr lvl="1">
              <a:lnSpc>
                <a:spcPct val="100000"/>
              </a:lnSpc>
              <a:buFont typeface="Wingdings" panose="05000000000000000000" pitchFamily="2" charset="2"/>
              <a:buChar char="Ø"/>
            </a:pPr>
            <a:r>
              <a:rPr lang="en-US" sz="1600" b="1" dirty="0"/>
              <a:t>Data leakage and Sharing</a:t>
            </a:r>
          </a:p>
          <a:p>
            <a:pPr lvl="1">
              <a:lnSpc>
                <a:spcPct val="100000"/>
              </a:lnSpc>
              <a:buFont typeface="Wingdings" panose="05000000000000000000" pitchFamily="2" charset="2"/>
              <a:buChar char="Ø"/>
            </a:pPr>
            <a:r>
              <a:rPr lang="en-US" sz="1600" b="1" dirty="0"/>
              <a:t>Hallucinations and wrongful AI</a:t>
            </a:r>
          </a:p>
          <a:p>
            <a:pPr>
              <a:lnSpc>
                <a:spcPct val="100000"/>
              </a:lnSpc>
              <a:buFont typeface="Wingdings" panose="05000000000000000000" pitchFamily="2" charset="2"/>
              <a:buChar char="Ø"/>
            </a:pPr>
            <a:r>
              <a:rPr lang="en-US" sz="2000" b="1" dirty="0"/>
              <a:t>More Biometrics </a:t>
            </a:r>
          </a:p>
          <a:p>
            <a:pPr marL="0" indent="0">
              <a:lnSpc>
                <a:spcPct val="100000"/>
              </a:lnSpc>
              <a:buNone/>
            </a:pPr>
            <a:endParaRPr lang="en-US" sz="2000" dirty="0"/>
          </a:p>
        </p:txBody>
      </p:sp>
      <p:pic>
        <p:nvPicPr>
          <p:cNvPr id="21" name="Picture 20">
            <a:extLst>
              <a:ext uri="{FF2B5EF4-FFF2-40B4-BE49-F238E27FC236}">
                <a16:creationId xmlns:a16="http://schemas.microsoft.com/office/drawing/2014/main" id="{88CA4851-85E9-8D02-5050-CF2D0D2CBF9E}"/>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a:extLst>
              <a:ext uri="{FF2B5EF4-FFF2-40B4-BE49-F238E27FC236}">
                <a16:creationId xmlns:a16="http://schemas.microsoft.com/office/drawing/2014/main" id="{476B25F7-5E69-F895-4861-28A4D8101FFF}"/>
              </a:ext>
            </a:extLst>
          </p:cNvPr>
          <p:cNvPicPr>
            <a:picLocks noChangeAspect="1"/>
          </p:cNvPicPr>
          <p:nvPr/>
        </p:nvPicPr>
        <p:blipFill>
          <a:blip r:embed="rId4"/>
          <a:stretch>
            <a:fillRect/>
          </a:stretch>
        </p:blipFill>
        <p:spPr>
          <a:xfrm>
            <a:off x="6396519" y="431515"/>
            <a:ext cx="5172182" cy="5172182"/>
          </a:xfrm>
          <a:prstGeom prst="rect">
            <a:avLst/>
          </a:prstGeom>
        </p:spPr>
      </p:pic>
    </p:spTree>
    <p:extLst>
      <p:ext uri="{BB962C8B-B14F-4D97-AF65-F5344CB8AC3E}">
        <p14:creationId xmlns:p14="http://schemas.microsoft.com/office/powerpoint/2010/main" val="2569740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3E774-3FD2-EE18-3264-504B9F6E31FE}"/>
              </a:ext>
            </a:extLst>
          </p:cNvPr>
          <p:cNvSpPr>
            <a:spLocks noGrp="1"/>
          </p:cNvSpPr>
          <p:nvPr>
            <p:ph type="title"/>
          </p:nvPr>
        </p:nvSpPr>
        <p:spPr>
          <a:xfrm>
            <a:off x="583371" y="1675600"/>
            <a:ext cx="10659035" cy="782357"/>
          </a:xfrm>
        </p:spPr>
        <p:txBody>
          <a:bodyPr>
            <a:noAutofit/>
          </a:bodyPr>
          <a:lstStyle/>
          <a:p>
            <a:r>
              <a:rPr lang="en-US" sz="2800" b="1" dirty="0"/>
              <a:t>Part 1: Overview of the Technology</a:t>
            </a:r>
          </a:p>
        </p:txBody>
      </p:sp>
      <p:sp>
        <p:nvSpPr>
          <p:cNvPr id="4" name="Rectangle 3">
            <a:extLst>
              <a:ext uri="{FF2B5EF4-FFF2-40B4-BE49-F238E27FC236}">
                <a16:creationId xmlns:a16="http://schemas.microsoft.com/office/drawing/2014/main" id="{DAD0C9B6-8BB2-0975-8DFE-A42FF53648CC}"/>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2FA82498-FA56-6E6B-2CC2-F0C62B21C3EA}"/>
              </a:ext>
            </a:extLst>
          </p:cNvPr>
          <p:cNvSpPr txBox="1">
            <a:spLocks/>
          </p:cNvSpPr>
          <p:nvPr/>
        </p:nvSpPr>
        <p:spPr>
          <a:xfrm>
            <a:off x="466165" y="1931218"/>
            <a:ext cx="605375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p:txBody>
      </p:sp>
      <p:sp>
        <p:nvSpPr>
          <p:cNvPr id="11" name="Rectangle 10">
            <a:extLst>
              <a:ext uri="{FF2B5EF4-FFF2-40B4-BE49-F238E27FC236}">
                <a16:creationId xmlns:a16="http://schemas.microsoft.com/office/drawing/2014/main" id="{B6E50EA3-0197-2746-1C28-EE45FDB517D9}"/>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a race car&#10;&#10;AI-generated content may be incorrect.">
            <a:extLst>
              <a:ext uri="{FF2B5EF4-FFF2-40B4-BE49-F238E27FC236}">
                <a16:creationId xmlns:a16="http://schemas.microsoft.com/office/drawing/2014/main" id="{64A9C3A0-9208-CD95-0631-25F58B17E42A}"/>
              </a:ext>
            </a:extLst>
          </p:cNvPr>
          <p:cNvPicPr>
            <a:picLocks noChangeAspect="1"/>
          </p:cNvPicPr>
          <p:nvPr/>
        </p:nvPicPr>
        <p:blipFill>
          <a:blip r:embed="rId3"/>
          <a:stretch>
            <a:fillRect/>
          </a:stretch>
        </p:blipFill>
        <p:spPr>
          <a:xfrm>
            <a:off x="7130846" y="960759"/>
            <a:ext cx="4876800" cy="4876800"/>
          </a:xfrm>
          <a:prstGeom prst="rect">
            <a:avLst/>
          </a:prstGeom>
        </p:spPr>
      </p:pic>
      <p:pic>
        <p:nvPicPr>
          <p:cNvPr id="21" name="Picture 20">
            <a:extLst>
              <a:ext uri="{FF2B5EF4-FFF2-40B4-BE49-F238E27FC236}">
                <a16:creationId xmlns:a16="http://schemas.microsoft.com/office/drawing/2014/main" id="{E8C7A2DF-45D0-FD5C-8CF6-B42CEEC64C71}"/>
              </a:ext>
            </a:extLst>
          </p:cNvPr>
          <p:cNvPicPr>
            <a:picLocks noChangeAspect="1"/>
          </p:cNvPicPr>
          <p:nvPr/>
        </p:nvPicPr>
        <p:blipFill>
          <a:blip r:embed="rId4"/>
          <a:stretch>
            <a:fillRect/>
          </a:stretch>
        </p:blipFill>
        <p:spPr>
          <a:xfrm>
            <a:off x="0" y="6242664"/>
            <a:ext cx="12192000" cy="635000"/>
          </a:xfrm>
          <a:prstGeom prst="rect">
            <a:avLst/>
          </a:prstGeom>
        </p:spPr>
      </p:pic>
      <p:sp>
        <p:nvSpPr>
          <p:cNvPr id="7" name="TextBox 6">
            <a:extLst>
              <a:ext uri="{FF2B5EF4-FFF2-40B4-BE49-F238E27FC236}">
                <a16:creationId xmlns:a16="http://schemas.microsoft.com/office/drawing/2014/main" id="{5CFCC223-1548-149B-6F58-6789074D72E5}"/>
              </a:ext>
            </a:extLst>
          </p:cNvPr>
          <p:cNvSpPr txBox="1"/>
          <p:nvPr/>
        </p:nvSpPr>
        <p:spPr>
          <a:xfrm>
            <a:off x="583371" y="2775561"/>
            <a:ext cx="6098146" cy="1538883"/>
          </a:xfrm>
          <a:prstGeom prst="rect">
            <a:avLst/>
          </a:prstGeom>
          <a:noFill/>
        </p:spPr>
        <p:txBody>
          <a:bodyPr wrap="square">
            <a:spAutoFit/>
          </a:bodyPr>
          <a:lstStyle/>
          <a:p>
            <a:r>
              <a:rPr lang="en-US" sz="2400" i="1" dirty="0">
                <a:solidFill>
                  <a:srgbClr val="FF0000"/>
                </a:solidFill>
                <a:effectLst/>
                <a:latin typeface="Aptos" panose="020B0004020202020204" pitchFamily="34" charset="0"/>
                <a:ea typeface="Aptos" panose="020B0004020202020204" pitchFamily="34" charset="0"/>
                <a:cs typeface="Aptos" panose="020B0004020202020204" pitchFamily="34" charset="0"/>
              </a:rPr>
              <a:t>The basics of what data your car collects; with whom it’s shared; and how it’s used.  </a:t>
            </a:r>
            <a:endParaRPr lang="en-US" dirty="0">
              <a:latin typeface="Aptos" panose="020B0004020202020204" pitchFamily="34" charset="0"/>
              <a:ea typeface="Aptos" panose="020B0004020202020204" pitchFamily="34" charset="0"/>
              <a:cs typeface="Aptos" panose="020B0004020202020204" pitchFamily="34" charset="0"/>
            </a:endParaRPr>
          </a:p>
          <a:p>
            <a:br>
              <a:rPr lang="en-US" sz="1800" dirty="0">
                <a:effectLst/>
                <a:latin typeface="Aptos" panose="020B0004020202020204" pitchFamily="34" charset="0"/>
                <a:ea typeface="Aptos" panose="020B0004020202020204" pitchFamily="34" charset="0"/>
                <a:cs typeface="Aptos" panose="020B0004020202020204" pitchFamily="34" charset="0"/>
              </a:rPr>
            </a:br>
            <a:r>
              <a:rPr lang="en-US" sz="2800" b="1" dirty="0">
                <a:latin typeface="Aptos" panose="020B0004020202020204" pitchFamily="34" charset="0"/>
                <a:ea typeface="Aptos" panose="020B0004020202020204" pitchFamily="34" charset="0"/>
                <a:cs typeface="Aptos" panose="020B0004020202020204" pitchFamily="34" charset="0"/>
              </a:rPr>
              <a:t>ANNMARIE GIBLIN</a:t>
            </a:r>
            <a:endParaRPr lang="en-US" sz="2800" dirty="0"/>
          </a:p>
        </p:txBody>
      </p:sp>
    </p:spTree>
    <p:extLst>
      <p:ext uri="{BB962C8B-B14F-4D97-AF65-F5344CB8AC3E}">
        <p14:creationId xmlns:p14="http://schemas.microsoft.com/office/powerpoint/2010/main" val="36151079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3E774-3FD2-EE18-3264-504B9F6E31FE}"/>
              </a:ext>
            </a:extLst>
          </p:cNvPr>
          <p:cNvSpPr>
            <a:spLocks noGrp="1"/>
          </p:cNvSpPr>
          <p:nvPr>
            <p:ph type="title"/>
          </p:nvPr>
        </p:nvSpPr>
        <p:spPr>
          <a:xfrm>
            <a:off x="466165" y="960759"/>
            <a:ext cx="10659035" cy="782357"/>
          </a:xfrm>
        </p:spPr>
        <p:txBody>
          <a:bodyPr>
            <a:noAutofit/>
          </a:bodyPr>
          <a:lstStyle/>
          <a:p>
            <a:r>
              <a:rPr lang="en-US" sz="3200" dirty="0"/>
              <a:t>Presenter Bios</a:t>
            </a:r>
          </a:p>
        </p:txBody>
      </p:sp>
      <p:sp>
        <p:nvSpPr>
          <p:cNvPr id="3" name="Content Placeholder 2">
            <a:extLst>
              <a:ext uri="{FF2B5EF4-FFF2-40B4-BE49-F238E27FC236}">
                <a16:creationId xmlns:a16="http://schemas.microsoft.com/office/drawing/2014/main" id="{33B84967-6ECD-6F5C-7BCC-8DCF7DEB6CAE}"/>
              </a:ext>
            </a:extLst>
          </p:cNvPr>
          <p:cNvSpPr>
            <a:spLocks noGrp="1"/>
          </p:cNvSpPr>
          <p:nvPr>
            <p:ph idx="1"/>
          </p:nvPr>
        </p:nvSpPr>
        <p:spPr>
          <a:xfrm>
            <a:off x="465220" y="1857784"/>
            <a:ext cx="11261559" cy="4111215"/>
          </a:xfrm>
        </p:spPr>
        <p:txBody>
          <a:bodyPr>
            <a:normAutofit fontScale="47500" lnSpcReduction="20000"/>
          </a:bodyPr>
          <a:lstStyle/>
          <a:p>
            <a:pPr marL="0" indent="0">
              <a:buNone/>
            </a:pPr>
            <a:r>
              <a:rPr lang="en-US" sz="2900" b="1" dirty="0">
                <a:solidFill>
                  <a:srgbClr val="FF0000"/>
                </a:solidFill>
                <a:latin typeface="+mn-lt"/>
              </a:rPr>
              <a:t>ANNMARIE GIBLIN</a:t>
            </a:r>
            <a:endParaRPr lang="en-US" sz="2900" dirty="0">
              <a:latin typeface="+mn-lt"/>
            </a:endParaRPr>
          </a:p>
          <a:p>
            <a:pPr marL="0" indent="0">
              <a:buNone/>
            </a:pPr>
            <a:r>
              <a:rPr lang="en-US" sz="3600" dirty="0">
                <a:latin typeface="+mn-lt"/>
              </a:rPr>
              <a:t>Partner, Norton Rose Fulbright US LLP</a:t>
            </a:r>
          </a:p>
          <a:p>
            <a:pPr marL="0" indent="0">
              <a:buNone/>
            </a:pPr>
            <a:r>
              <a:rPr lang="en-US" sz="3600" dirty="0">
                <a:latin typeface="+mn-lt"/>
              </a:rPr>
              <a:t>Annmarie Giblin helps clients navigate the legal complexities surrounding cybersecurity, privacy and data management with a focus on data governance, maintenance, cybersecurity planning and policies, privacy concerns and strategies, emerging technologies, and related compliance programs. Her practice is data-centric and anchored by her proactive cybersecurity approach, which holistically prepares for a data security incident and related response/compliance issues before it occurs, and includes all related legal concerns that affect data, including data governance, privacy legal issues and compliance, and the collection, use, sharing and transfer of data.</a:t>
            </a:r>
          </a:p>
          <a:p>
            <a:pPr marL="0" indent="0">
              <a:buNone/>
            </a:pPr>
            <a:r>
              <a:rPr lang="en-US" sz="3600" dirty="0">
                <a:latin typeface="+mn-lt"/>
              </a:rPr>
              <a:t>Understanding data management, cybersecurity, and privacy issues in all sectors, Annmarie represents clients in the banking, finance, transportation and logistics, software (including software as a service), social media, consumer-facing retail, cosmetics, insurance, accounting, advertising, mortgage lending, healthcare and not-for-profit industries. She also provides clients support with managing third-party vendor legal risks, cyber incident response, and legal guidance on emerging technologies, such as artificial intelligence.</a:t>
            </a:r>
          </a:p>
          <a:p>
            <a:pPr marL="0" indent="0">
              <a:buNone/>
            </a:pPr>
            <a:r>
              <a:rPr lang="en-US" sz="3600" dirty="0">
                <a:latin typeface="+mn-lt"/>
              </a:rPr>
              <a:t>Annmarie brings a unique perspective to every engagement, shaped by her over 16 years of legal experience, including time as the global cyber attorney for a large multi-national company and running her own cybersecurity and privacy boutique law firm. This background has prepared Annmarie to be a nimble and adaptable legal advisor, and she is especially skilled at monitoring and preparing for rapid changes in the law, allowing her to anticipate legal trends and new laws well before they are set into practice.</a:t>
            </a:r>
            <a:endParaRPr lang="en-US" sz="3600" b="1" dirty="0">
              <a:solidFill>
                <a:srgbClr val="FF0000"/>
              </a:solidFill>
              <a:latin typeface="+mn-lt"/>
            </a:endParaRPr>
          </a:p>
        </p:txBody>
      </p:sp>
      <p:sp>
        <p:nvSpPr>
          <p:cNvPr id="4" name="Rectangle 3">
            <a:extLst>
              <a:ext uri="{FF2B5EF4-FFF2-40B4-BE49-F238E27FC236}">
                <a16:creationId xmlns:a16="http://schemas.microsoft.com/office/drawing/2014/main" id="{DAD0C9B6-8BB2-0975-8DFE-A42FF53648CC}"/>
              </a:ext>
            </a:extLst>
          </p:cNvPr>
          <p:cNvSpPr/>
          <p:nvPr/>
        </p:nvSpPr>
        <p:spPr>
          <a:xfrm>
            <a:off x="582705" y="354674"/>
            <a:ext cx="976588" cy="399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2FA82498-FA56-6E6B-2CC2-F0C62B21C3EA}"/>
              </a:ext>
            </a:extLst>
          </p:cNvPr>
          <p:cNvSpPr txBox="1">
            <a:spLocks/>
          </p:cNvSpPr>
          <p:nvPr/>
        </p:nvSpPr>
        <p:spPr>
          <a:xfrm>
            <a:off x="4671521" y="2412999"/>
            <a:ext cx="6910879" cy="3556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1600" dirty="0"/>
          </a:p>
        </p:txBody>
      </p:sp>
      <p:cxnSp>
        <p:nvCxnSpPr>
          <p:cNvPr id="10" name="Straight Connector 9">
            <a:extLst>
              <a:ext uri="{FF2B5EF4-FFF2-40B4-BE49-F238E27FC236}">
                <a16:creationId xmlns:a16="http://schemas.microsoft.com/office/drawing/2014/main" id="{EF051E86-4CAC-A760-22D2-75387C9E7099}"/>
              </a:ext>
            </a:extLst>
          </p:cNvPr>
          <p:cNvCxnSpPr>
            <a:cxnSpLocks/>
          </p:cNvCxnSpPr>
          <p:nvPr/>
        </p:nvCxnSpPr>
        <p:spPr>
          <a:xfrm flipV="1">
            <a:off x="582705" y="1743116"/>
            <a:ext cx="11330253" cy="3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E576F4A9-32E4-84C7-D761-305DDE0D18E6}"/>
              </a:ext>
            </a:extLst>
          </p:cNvPr>
          <p:cNvSpPr txBox="1">
            <a:spLocks/>
          </p:cNvSpPr>
          <p:nvPr/>
        </p:nvSpPr>
        <p:spPr>
          <a:xfrm>
            <a:off x="465221" y="3263981"/>
            <a:ext cx="3819908" cy="5930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200" dirty="0"/>
          </a:p>
        </p:txBody>
      </p:sp>
      <p:sp>
        <p:nvSpPr>
          <p:cNvPr id="9" name="Content Placeholder 30">
            <a:extLst>
              <a:ext uri="{FF2B5EF4-FFF2-40B4-BE49-F238E27FC236}">
                <a16:creationId xmlns:a16="http://schemas.microsoft.com/office/drawing/2014/main" id="{E0915077-DB8B-63B5-2736-898BC0276AD5}"/>
              </a:ext>
            </a:extLst>
          </p:cNvPr>
          <p:cNvSpPr txBox="1">
            <a:spLocks/>
          </p:cNvSpPr>
          <p:nvPr/>
        </p:nvSpPr>
        <p:spPr>
          <a:xfrm>
            <a:off x="549383" y="4190999"/>
            <a:ext cx="1358900" cy="1262063"/>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0" i="0" kern="120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12" name="Picture 11">
            <a:extLst>
              <a:ext uri="{FF2B5EF4-FFF2-40B4-BE49-F238E27FC236}">
                <a16:creationId xmlns:a16="http://schemas.microsoft.com/office/drawing/2014/main" id="{2CE1A05D-7357-91BF-40C1-CC869CA304B8}"/>
              </a:ext>
            </a:extLst>
          </p:cNvPr>
          <p:cNvPicPr>
            <a:picLocks noChangeAspect="1"/>
          </p:cNvPicPr>
          <p:nvPr/>
        </p:nvPicPr>
        <p:blipFill>
          <a:blip r:embed="rId3"/>
          <a:stretch>
            <a:fillRect/>
          </a:stretch>
        </p:blipFill>
        <p:spPr>
          <a:xfrm>
            <a:off x="0" y="6253130"/>
            <a:ext cx="12192000" cy="635000"/>
          </a:xfrm>
          <a:prstGeom prst="rect">
            <a:avLst/>
          </a:prstGeom>
        </p:spPr>
      </p:pic>
    </p:spTree>
    <p:extLst>
      <p:ext uri="{BB962C8B-B14F-4D97-AF65-F5344CB8AC3E}">
        <p14:creationId xmlns:p14="http://schemas.microsoft.com/office/powerpoint/2010/main" val="1977942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2DE54-CA8A-A997-CFF7-D427CA6066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910D5A-A015-8344-99D3-9186AA918715}"/>
              </a:ext>
            </a:extLst>
          </p:cNvPr>
          <p:cNvSpPr>
            <a:spLocks noGrp="1"/>
          </p:cNvSpPr>
          <p:nvPr>
            <p:ph type="title"/>
          </p:nvPr>
        </p:nvSpPr>
        <p:spPr>
          <a:xfrm>
            <a:off x="466165" y="960759"/>
            <a:ext cx="10659035" cy="782357"/>
          </a:xfrm>
        </p:spPr>
        <p:txBody>
          <a:bodyPr>
            <a:noAutofit/>
          </a:bodyPr>
          <a:lstStyle/>
          <a:p>
            <a:r>
              <a:rPr lang="en-US" sz="3200" dirty="0"/>
              <a:t>Presenter Bios</a:t>
            </a:r>
          </a:p>
        </p:txBody>
      </p:sp>
      <p:sp>
        <p:nvSpPr>
          <p:cNvPr id="3" name="Content Placeholder 2">
            <a:extLst>
              <a:ext uri="{FF2B5EF4-FFF2-40B4-BE49-F238E27FC236}">
                <a16:creationId xmlns:a16="http://schemas.microsoft.com/office/drawing/2014/main" id="{BE22A267-2121-5F61-BE45-8CB2A7375B98}"/>
              </a:ext>
            </a:extLst>
          </p:cNvPr>
          <p:cNvSpPr>
            <a:spLocks noGrp="1"/>
          </p:cNvSpPr>
          <p:nvPr>
            <p:ph idx="1"/>
          </p:nvPr>
        </p:nvSpPr>
        <p:spPr>
          <a:xfrm>
            <a:off x="465220" y="2264339"/>
            <a:ext cx="11261559" cy="3632901"/>
          </a:xfrm>
        </p:spPr>
        <p:txBody>
          <a:bodyPr>
            <a:normAutofit/>
          </a:bodyPr>
          <a:lstStyle/>
          <a:p>
            <a:pPr marL="0" indent="0">
              <a:buNone/>
            </a:pPr>
            <a:r>
              <a:rPr lang="en-US" sz="1800" b="1" dirty="0">
                <a:solidFill>
                  <a:srgbClr val="FF0000"/>
                </a:solidFill>
              </a:rPr>
              <a:t>DAVID STRAITE </a:t>
            </a:r>
            <a:r>
              <a:rPr lang="en-US" sz="1800" dirty="0">
                <a:latin typeface="Calibri" panose="020F0502020204030204" pitchFamily="34" charset="0"/>
                <a:ea typeface="Calibri" panose="020F0502020204030204" pitchFamily="34" charset="0"/>
                <a:cs typeface="Times New Roman" panose="02020603050405020304" pitchFamily="18" charset="0"/>
              </a:rPr>
              <a:t>is a partner with DiCello Levitt LLP, a national civil rights and complex litigation firm.  David is a leading voice for the recognition of property rights in personal data, a 10-year effort culminating in the Ninth Circuit’s landmark April 2020 decision in </a:t>
            </a:r>
            <a:r>
              <a:rPr lang="en-US" sz="1800" i="1" dirty="0">
                <a:latin typeface="Calibri" panose="020F0502020204030204" pitchFamily="34" charset="0"/>
                <a:ea typeface="Calibri" panose="020F0502020204030204" pitchFamily="34" charset="0"/>
                <a:cs typeface="Times New Roman" panose="02020603050405020304" pitchFamily="18" charset="0"/>
              </a:rPr>
              <a:t>In re: Facebook Internet Tracking Litigation </a:t>
            </a:r>
            <a:r>
              <a:rPr lang="en-US" sz="1800" dirty="0">
                <a:latin typeface="Calibri" panose="020F0502020204030204" pitchFamily="34" charset="0"/>
                <a:ea typeface="Calibri" panose="020F0502020204030204" pitchFamily="34" charset="0"/>
                <a:cs typeface="Times New Roman" panose="02020603050405020304" pitchFamily="18" charset="0"/>
              </a:rPr>
              <a:t>and the Northern District of California’s March 2021 decision in </a:t>
            </a:r>
            <a:r>
              <a:rPr lang="en-US" sz="1800" i="1" dirty="0">
                <a:latin typeface="Calibri" panose="020F0502020204030204" pitchFamily="34" charset="0"/>
                <a:ea typeface="Calibri" panose="020F0502020204030204" pitchFamily="34" charset="0"/>
                <a:cs typeface="Times New Roman" panose="02020603050405020304" pitchFamily="18" charset="0"/>
              </a:rPr>
              <a:t>Calhoun v. Google</a:t>
            </a:r>
            <a:r>
              <a:rPr lang="en-US" sz="1800" dirty="0">
                <a:latin typeface="Calibri" panose="020F0502020204030204" pitchFamily="34" charset="0"/>
                <a:ea typeface="Calibri" panose="020F0502020204030204" pitchFamily="34" charset="0"/>
                <a:cs typeface="Times New Roman" panose="02020603050405020304" pitchFamily="18" charset="0"/>
              </a:rPr>
              <a:t>, both of which he argued. David also successfully argued for the extraterritorial application of the Computer Fraud and Abuse Act in 2019 in </a:t>
            </a:r>
            <a:r>
              <a:rPr lang="en-US" sz="1800" i="1" dirty="0">
                <a:latin typeface="Calibri" panose="020F0502020204030204" pitchFamily="34" charset="0"/>
                <a:ea typeface="Calibri" panose="020F0502020204030204" pitchFamily="34" charset="0"/>
                <a:cs typeface="Times New Roman" panose="02020603050405020304" pitchFamily="18" charset="0"/>
              </a:rPr>
              <a:t>In re: Apple Device Performance Litigation</a:t>
            </a:r>
            <a:r>
              <a:rPr lang="en-US" sz="1800" dirty="0">
                <a:latin typeface="Calibri" panose="020F0502020204030204" pitchFamily="34" charset="0"/>
                <a:ea typeface="Calibri" panose="020F0502020204030204" pitchFamily="34" charset="0"/>
                <a:cs typeface="Times New Roman" panose="02020603050405020304" pitchFamily="18" charset="0"/>
              </a:rPr>
              <a:t>, and filed the first-ever data privacy class action under seal to address a dangerous website vulnerability under Court supervision in </a:t>
            </a:r>
            <a:r>
              <a:rPr lang="en-US" sz="1800" i="1" dirty="0">
                <a:latin typeface="Calibri" panose="020F0502020204030204" pitchFamily="34" charset="0"/>
                <a:ea typeface="Calibri" panose="020F0502020204030204" pitchFamily="34" charset="0"/>
                <a:cs typeface="Times New Roman" panose="02020603050405020304" pitchFamily="18" charset="0"/>
              </a:rPr>
              <a:t>Rodriguez v. Universal Prop. &amp; Cas. Ins. Co</a:t>
            </a:r>
            <a:r>
              <a:rPr lang="en-US" sz="1800" dirty="0">
                <a:latin typeface="Calibri" panose="020F0502020204030204" pitchFamily="34" charset="0"/>
                <a:ea typeface="Calibri" panose="020F0502020204030204" pitchFamily="34" charset="0"/>
                <a:cs typeface="Times New Roman" panose="02020603050405020304" pitchFamily="18" charset="0"/>
              </a:rPr>
              <a:t>.  As M.I.T. Technology Review magazine put it in 2012, David is “something of a pioneer” in the field.</a:t>
            </a:r>
          </a:p>
          <a:p>
            <a:pPr marL="0" indent="0">
              <a:buNone/>
            </a:pPr>
            <a:r>
              <a:rPr lang="en-US" sz="1800" dirty="0">
                <a:latin typeface="Calibri" panose="020F0502020204030204" pitchFamily="34" charset="0"/>
                <a:ea typeface="Calibri" panose="020F0502020204030204" pitchFamily="34" charset="0"/>
                <a:cs typeface="Times New Roman" panose="02020603050405020304" pitchFamily="18" charset="0"/>
              </a:rPr>
              <a:t>In September 2022, Law360 named David a national Cybersecurity/Privacy “MVP.”  In 2023, the National Law Journal named him a “Plaintiff Trailblazer.” And in 2025, David was named a top 500 Global Cyber Lawyer by </a:t>
            </a:r>
            <a:r>
              <a:rPr lang="en-US" sz="1800" dirty="0" err="1">
                <a:latin typeface="Calibri" panose="020F0502020204030204" pitchFamily="34" charset="0"/>
                <a:ea typeface="Calibri" panose="020F0502020204030204" pitchFamily="34" charset="0"/>
                <a:cs typeface="Times New Roman" panose="02020603050405020304" pitchFamily="18" charset="0"/>
              </a:rPr>
              <a:t>LawDragon</a:t>
            </a:r>
            <a:r>
              <a:rPr lang="en-US" sz="1800" dirty="0">
                <a:latin typeface="Calibri" panose="020F0502020204030204" pitchFamily="34" charset="0"/>
                <a:ea typeface="Calibri" panose="020F0502020204030204" pitchFamily="34" charset="0"/>
                <a:cs typeface="Times New Roman" panose="02020603050405020304" pitchFamily="18" charset="0"/>
              </a:rPr>
              <a:t>.</a:t>
            </a:r>
          </a:p>
          <a:p>
            <a:pPr marL="0" indent="0">
              <a:buNone/>
            </a:pPr>
            <a:r>
              <a:rPr lang="en-US" sz="1800" dirty="0">
                <a:latin typeface="Calibri" panose="020F0502020204030204" pitchFamily="34" charset="0"/>
                <a:ea typeface="Calibri" panose="020F0502020204030204" pitchFamily="34" charset="0"/>
                <a:cs typeface="Times New Roman" panose="02020603050405020304" pitchFamily="18" charset="0"/>
              </a:rPr>
              <a:t>David also advocates for LGBTQ+ rights, serving on the Queer Rights committee of the New York City Bar Association.  He is also co-chair of his firm’s A.I. Working Group.</a:t>
            </a:r>
            <a:br>
              <a:rPr lang="en-US" sz="1600" dirty="0">
                <a:latin typeface="Calibri" panose="020F0502020204030204" pitchFamily="34" charset="0"/>
                <a:ea typeface="Calibri" panose="020F0502020204030204" pitchFamily="34" charset="0"/>
                <a:cs typeface="Times New Roman" panose="02020603050405020304" pitchFamily="18" charset="0"/>
              </a:rPr>
            </a:br>
            <a:endParaRPr lang="en-US" sz="1600" b="1" dirty="0"/>
          </a:p>
        </p:txBody>
      </p:sp>
      <p:sp>
        <p:nvSpPr>
          <p:cNvPr id="4" name="Rectangle 3">
            <a:extLst>
              <a:ext uri="{FF2B5EF4-FFF2-40B4-BE49-F238E27FC236}">
                <a16:creationId xmlns:a16="http://schemas.microsoft.com/office/drawing/2014/main" id="{79A0CD36-E290-6F6F-4BCE-1BE3A00AB29A}"/>
              </a:ext>
            </a:extLst>
          </p:cNvPr>
          <p:cNvSpPr/>
          <p:nvPr/>
        </p:nvSpPr>
        <p:spPr>
          <a:xfrm>
            <a:off x="582705" y="354674"/>
            <a:ext cx="976588" cy="399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96A5676-BB72-658A-BFE2-81A0AC132D9F}"/>
              </a:ext>
            </a:extLst>
          </p:cNvPr>
          <p:cNvSpPr txBox="1">
            <a:spLocks/>
          </p:cNvSpPr>
          <p:nvPr/>
        </p:nvSpPr>
        <p:spPr>
          <a:xfrm>
            <a:off x="4671521" y="2412999"/>
            <a:ext cx="6910879" cy="3556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1600" dirty="0"/>
          </a:p>
        </p:txBody>
      </p:sp>
      <p:cxnSp>
        <p:nvCxnSpPr>
          <p:cNvPr id="10" name="Straight Connector 9">
            <a:extLst>
              <a:ext uri="{FF2B5EF4-FFF2-40B4-BE49-F238E27FC236}">
                <a16:creationId xmlns:a16="http://schemas.microsoft.com/office/drawing/2014/main" id="{DF6271F6-9CEA-A055-C415-BEDE5D9951CD}"/>
              </a:ext>
            </a:extLst>
          </p:cNvPr>
          <p:cNvCxnSpPr>
            <a:cxnSpLocks/>
          </p:cNvCxnSpPr>
          <p:nvPr/>
        </p:nvCxnSpPr>
        <p:spPr>
          <a:xfrm flipV="1">
            <a:off x="582705" y="1743116"/>
            <a:ext cx="11330253" cy="3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35C77F74-34FA-266A-688A-02D818A7F345}"/>
              </a:ext>
            </a:extLst>
          </p:cNvPr>
          <p:cNvSpPr txBox="1">
            <a:spLocks/>
          </p:cNvSpPr>
          <p:nvPr/>
        </p:nvSpPr>
        <p:spPr>
          <a:xfrm>
            <a:off x="465221" y="3263981"/>
            <a:ext cx="3819908" cy="5930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200" dirty="0"/>
          </a:p>
        </p:txBody>
      </p:sp>
      <p:sp>
        <p:nvSpPr>
          <p:cNvPr id="9" name="Content Placeholder 30">
            <a:extLst>
              <a:ext uri="{FF2B5EF4-FFF2-40B4-BE49-F238E27FC236}">
                <a16:creationId xmlns:a16="http://schemas.microsoft.com/office/drawing/2014/main" id="{4707D685-77FA-8314-57C8-10C54879BE84}"/>
              </a:ext>
            </a:extLst>
          </p:cNvPr>
          <p:cNvSpPr txBox="1">
            <a:spLocks/>
          </p:cNvSpPr>
          <p:nvPr/>
        </p:nvSpPr>
        <p:spPr>
          <a:xfrm>
            <a:off x="549383" y="4190999"/>
            <a:ext cx="1358900" cy="1262063"/>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0" i="0" kern="120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XX</a:t>
            </a:r>
          </a:p>
        </p:txBody>
      </p:sp>
      <p:pic>
        <p:nvPicPr>
          <p:cNvPr id="12" name="Picture 11">
            <a:extLst>
              <a:ext uri="{FF2B5EF4-FFF2-40B4-BE49-F238E27FC236}">
                <a16:creationId xmlns:a16="http://schemas.microsoft.com/office/drawing/2014/main" id="{19738EBC-15E4-3603-51A7-044B2A9422B8}"/>
              </a:ext>
            </a:extLst>
          </p:cNvPr>
          <p:cNvPicPr>
            <a:picLocks noChangeAspect="1"/>
          </p:cNvPicPr>
          <p:nvPr/>
        </p:nvPicPr>
        <p:blipFill>
          <a:blip r:embed="rId3"/>
          <a:stretch>
            <a:fillRect/>
          </a:stretch>
        </p:blipFill>
        <p:spPr>
          <a:xfrm>
            <a:off x="0" y="6253130"/>
            <a:ext cx="12192000" cy="635000"/>
          </a:xfrm>
          <a:prstGeom prst="rect">
            <a:avLst/>
          </a:prstGeom>
        </p:spPr>
      </p:pic>
    </p:spTree>
    <p:extLst>
      <p:ext uri="{BB962C8B-B14F-4D97-AF65-F5344CB8AC3E}">
        <p14:creationId xmlns:p14="http://schemas.microsoft.com/office/powerpoint/2010/main" val="700415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131DC-3641-28C9-2917-BAB14EAED6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7E5E62-9A7F-6C03-F69E-1DB5F66B6B31}"/>
              </a:ext>
            </a:extLst>
          </p:cNvPr>
          <p:cNvSpPr>
            <a:spLocks noGrp="1"/>
          </p:cNvSpPr>
          <p:nvPr>
            <p:ph type="title"/>
          </p:nvPr>
        </p:nvSpPr>
        <p:spPr>
          <a:xfrm>
            <a:off x="466165" y="960759"/>
            <a:ext cx="10659035" cy="782357"/>
          </a:xfrm>
        </p:spPr>
        <p:txBody>
          <a:bodyPr>
            <a:noAutofit/>
          </a:bodyPr>
          <a:lstStyle/>
          <a:p>
            <a:r>
              <a:rPr lang="en-US" sz="3200" dirty="0"/>
              <a:t>Presenter Bios</a:t>
            </a:r>
          </a:p>
        </p:txBody>
      </p:sp>
      <p:sp>
        <p:nvSpPr>
          <p:cNvPr id="3" name="Content Placeholder 2">
            <a:extLst>
              <a:ext uri="{FF2B5EF4-FFF2-40B4-BE49-F238E27FC236}">
                <a16:creationId xmlns:a16="http://schemas.microsoft.com/office/drawing/2014/main" id="{291B6857-AC5A-5B0B-4249-33EF7E4A3778}"/>
              </a:ext>
            </a:extLst>
          </p:cNvPr>
          <p:cNvSpPr>
            <a:spLocks noGrp="1"/>
          </p:cNvSpPr>
          <p:nvPr>
            <p:ph idx="1"/>
          </p:nvPr>
        </p:nvSpPr>
        <p:spPr>
          <a:xfrm>
            <a:off x="465220" y="2264339"/>
            <a:ext cx="11261559" cy="3632901"/>
          </a:xfrm>
        </p:spPr>
        <p:txBody>
          <a:bodyPr>
            <a:normAutofit/>
          </a:bodyPr>
          <a:lstStyle/>
          <a:p>
            <a:pPr marL="0" indent="0">
              <a:buNone/>
            </a:pPr>
            <a:r>
              <a:rPr lang="en-US" sz="2000" b="1" dirty="0">
                <a:solidFill>
                  <a:srgbClr val="FF0000"/>
                </a:solidFill>
              </a:rPr>
              <a:t>SUSAN MEEKINS </a:t>
            </a:r>
            <a:r>
              <a:rPr lang="en-US" sz="2000" dirty="0">
                <a:latin typeface="Calibri" panose="020F0502020204030204" pitchFamily="34" charset="0"/>
                <a:ea typeface="Calibri" panose="020F0502020204030204" pitchFamily="34" charset="0"/>
                <a:cs typeface="Times New Roman" panose="02020603050405020304" pitchFamily="18" charset="0"/>
              </a:rPr>
              <a:t>is the principal of Meekins Law PLLC. Her practice is focused on commercial litigation and arbitration in New York State and federal courts, arbitration, and employment law matters. Ms. Meekins is a graduate of New York University School of Law (J.D. 1983), where she served as Articles Editor of the Review of Law &amp; Social Change, and the University of Chicago (A.B. 1980 with Honors). Before she began practicing independently, Ms. Meekins was a member and co-founder of a commercial litigation boutique (</a:t>
            </a:r>
            <a:r>
              <a:rPr lang="en-US" sz="2000" dirty="0" err="1">
                <a:latin typeface="Calibri" panose="020F0502020204030204" pitchFamily="34" charset="0"/>
                <a:ea typeface="Calibri" panose="020F0502020204030204" pitchFamily="34" charset="0"/>
                <a:cs typeface="Times New Roman" panose="02020603050405020304" pitchFamily="18" charset="0"/>
              </a:rPr>
              <a:t>Molton</a:t>
            </a:r>
            <a:r>
              <a:rPr lang="en-US" sz="2000" dirty="0">
                <a:latin typeface="Calibri" panose="020F0502020204030204" pitchFamily="34" charset="0"/>
                <a:ea typeface="Calibri" panose="020F0502020204030204" pitchFamily="34" charset="0"/>
                <a:cs typeface="Times New Roman" panose="02020603050405020304" pitchFamily="18" charset="0"/>
              </a:rPr>
              <a:t> &amp; Meekins) and a member of the litigation departments of the firms now known as Olshan Frome </a:t>
            </a:r>
            <a:r>
              <a:rPr lang="en-US" sz="2000" dirty="0" err="1">
                <a:latin typeface="Calibri" panose="020F0502020204030204" pitchFamily="34" charset="0"/>
                <a:ea typeface="Calibri" panose="020F0502020204030204" pitchFamily="34" charset="0"/>
                <a:cs typeface="Times New Roman" panose="02020603050405020304" pitchFamily="18" charset="0"/>
              </a:rPr>
              <a:t>Wolosky</a:t>
            </a:r>
            <a:r>
              <a:rPr lang="en-US" sz="2000" dirty="0">
                <a:latin typeface="Calibri" panose="020F0502020204030204" pitchFamily="34" charset="0"/>
                <a:ea typeface="Calibri" panose="020F0502020204030204" pitchFamily="34" charset="0"/>
                <a:cs typeface="Times New Roman" panose="02020603050405020304" pitchFamily="18" charset="0"/>
              </a:rPr>
              <a:t> LLP and Herrick, Feinstein LLP.</a:t>
            </a:r>
            <a:br>
              <a:rPr lang="en-US" sz="2000" dirty="0">
                <a:latin typeface="Calibri" panose="020F0502020204030204" pitchFamily="34" charset="0"/>
                <a:ea typeface="Calibri" panose="020F0502020204030204" pitchFamily="34" charset="0"/>
                <a:cs typeface="Times New Roman" panose="02020603050405020304" pitchFamily="18" charset="0"/>
              </a:rPr>
            </a:br>
            <a:endParaRPr lang="en-US" sz="2000" b="1" dirty="0"/>
          </a:p>
        </p:txBody>
      </p:sp>
      <p:sp>
        <p:nvSpPr>
          <p:cNvPr id="4" name="Rectangle 3">
            <a:extLst>
              <a:ext uri="{FF2B5EF4-FFF2-40B4-BE49-F238E27FC236}">
                <a16:creationId xmlns:a16="http://schemas.microsoft.com/office/drawing/2014/main" id="{A014C181-86D4-BDCD-0DD3-AB94A0CBCAA4}"/>
              </a:ext>
            </a:extLst>
          </p:cNvPr>
          <p:cNvSpPr/>
          <p:nvPr/>
        </p:nvSpPr>
        <p:spPr>
          <a:xfrm>
            <a:off x="582705" y="354674"/>
            <a:ext cx="976588" cy="399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51FA29B9-19F3-C524-1C46-36FE5663716F}"/>
              </a:ext>
            </a:extLst>
          </p:cNvPr>
          <p:cNvSpPr txBox="1">
            <a:spLocks/>
          </p:cNvSpPr>
          <p:nvPr/>
        </p:nvSpPr>
        <p:spPr>
          <a:xfrm>
            <a:off x="4671521" y="2412999"/>
            <a:ext cx="6910879" cy="3556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1600" dirty="0"/>
          </a:p>
        </p:txBody>
      </p:sp>
      <p:cxnSp>
        <p:nvCxnSpPr>
          <p:cNvPr id="10" name="Straight Connector 9">
            <a:extLst>
              <a:ext uri="{FF2B5EF4-FFF2-40B4-BE49-F238E27FC236}">
                <a16:creationId xmlns:a16="http://schemas.microsoft.com/office/drawing/2014/main" id="{30DA233F-E972-8619-25CB-AE2013E2EF8E}"/>
              </a:ext>
            </a:extLst>
          </p:cNvPr>
          <p:cNvCxnSpPr>
            <a:cxnSpLocks/>
          </p:cNvCxnSpPr>
          <p:nvPr/>
        </p:nvCxnSpPr>
        <p:spPr>
          <a:xfrm flipV="1">
            <a:off x="582705" y="1743116"/>
            <a:ext cx="11330253" cy="3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BFB8D2CF-07E7-4AE0-31BC-A58C1BFBEAF5}"/>
              </a:ext>
            </a:extLst>
          </p:cNvPr>
          <p:cNvSpPr txBox="1">
            <a:spLocks/>
          </p:cNvSpPr>
          <p:nvPr/>
        </p:nvSpPr>
        <p:spPr>
          <a:xfrm>
            <a:off x="465221" y="3263981"/>
            <a:ext cx="3819908" cy="5930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200" dirty="0"/>
          </a:p>
        </p:txBody>
      </p:sp>
      <p:sp>
        <p:nvSpPr>
          <p:cNvPr id="9" name="Content Placeholder 30">
            <a:extLst>
              <a:ext uri="{FF2B5EF4-FFF2-40B4-BE49-F238E27FC236}">
                <a16:creationId xmlns:a16="http://schemas.microsoft.com/office/drawing/2014/main" id="{2B14B3C8-EDA2-7B83-5AB8-79D7662A3A11}"/>
              </a:ext>
            </a:extLst>
          </p:cNvPr>
          <p:cNvSpPr txBox="1">
            <a:spLocks/>
          </p:cNvSpPr>
          <p:nvPr/>
        </p:nvSpPr>
        <p:spPr>
          <a:xfrm>
            <a:off x="549383" y="4190999"/>
            <a:ext cx="1358900" cy="1262063"/>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0" i="0" kern="1200">
                <a:solidFill>
                  <a:schemeClr val="bg1"/>
                </a:solidFill>
                <a:latin typeface="Roboto Thin" panose="02000000000000000000" pitchFamily="2" charset="0"/>
                <a:ea typeface="Roboto Thin" panose="02000000000000000000" pitchFamily="2" charset="0"/>
                <a:cs typeface="Roboto Thin"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XX</a:t>
            </a:r>
          </a:p>
        </p:txBody>
      </p:sp>
      <p:pic>
        <p:nvPicPr>
          <p:cNvPr id="12" name="Picture 11">
            <a:extLst>
              <a:ext uri="{FF2B5EF4-FFF2-40B4-BE49-F238E27FC236}">
                <a16:creationId xmlns:a16="http://schemas.microsoft.com/office/drawing/2014/main" id="{04FB68E9-E0DF-35D6-7188-395568C20B11}"/>
              </a:ext>
            </a:extLst>
          </p:cNvPr>
          <p:cNvPicPr>
            <a:picLocks noChangeAspect="1"/>
          </p:cNvPicPr>
          <p:nvPr/>
        </p:nvPicPr>
        <p:blipFill>
          <a:blip r:embed="rId3"/>
          <a:stretch>
            <a:fillRect/>
          </a:stretch>
        </p:blipFill>
        <p:spPr>
          <a:xfrm>
            <a:off x="0" y="6253130"/>
            <a:ext cx="12192000" cy="635000"/>
          </a:xfrm>
          <a:prstGeom prst="rect">
            <a:avLst/>
          </a:prstGeom>
        </p:spPr>
      </p:pic>
    </p:spTree>
    <p:extLst>
      <p:ext uri="{BB962C8B-B14F-4D97-AF65-F5344CB8AC3E}">
        <p14:creationId xmlns:p14="http://schemas.microsoft.com/office/powerpoint/2010/main" val="2882754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633D1-0AA9-37A3-F7AC-B4DB17AC6C1A}"/>
            </a:ext>
          </a:extLst>
        </p:cNvPr>
        <p:cNvGrpSpPr/>
        <p:nvPr/>
      </p:nvGrpSpPr>
      <p:grpSpPr>
        <a:xfrm>
          <a:off x="0" y="0"/>
          <a:ext cx="0" cy="0"/>
          <a:chOff x="0" y="0"/>
          <a:chExt cx="0" cy="0"/>
        </a:xfrm>
      </p:grpSpPr>
      <p:pic>
        <p:nvPicPr>
          <p:cNvPr id="16" name="Picture 15" descr="A blurry image of a blue and white background&#10;&#10;AI-generated content may be incorrect.">
            <a:extLst>
              <a:ext uri="{FF2B5EF4-FFF2-40B4-BE49-F238E27FC236}">
                <a16:creationId xmlns:a16="http://schemas.microsoft.com/office/drawing/2014/main" id="{5154C0B2-72C4-AE16-1E9D-503554AC24CC}"/>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7379838-2EA6-0DD1-5F1F-B1104D3F5FB7}"/>
              </a:ext>
            </a:extLst>
          </p:cNvPr>
          <p:cNvSpPr>
            <a:spLocks noGrp="1"/>
          </p:cNvSpPr>
          <p:nvPr>
            <p:ph type="title"/>
          </p:nvPr>
        </p:nvSpPr>
        <p:spPr>
          <a:xfrm>
            <a:off x="702419" y="1575328"/>
            <a:ext cx="6387921" cy="3868400"/>
          </a:xfrm>
        </p:spPr>
        <p:txBody>
          <a:bodyPr>
            <a:normAutofit fontScale="90000"/>
          </a:bodyPr>
          <a:lstStyle/>
          <a:p>
            <a:pPr>
              <a:tabLst>
                <a:tab pos="457200" algn="l"/>
              </a:tabLst>
            </a:pPr>
            <a:r>
              <a:rPr lang="en-US" sz="1400" dirty="0">
                <a:solidFill>
                  <a:srgbClr val="FFFFFF"/>
                </a:solidFill>
                <a:latin typeface="Arial" panose="020B0604020202020204"/>
              </a:rPr>
              <a:t>This presentation and its contents may be considered attorney advertising under the rules of certain jurisdictions. Prior results do not guarantee a similar outcome.</a:t>
            </a:r>
            <a:br>
              <a:rPr lang="en-US" sz="1400" dirty="0">
                <a:solidFill>
                  <a:srgbClr val="FFFFFF"/>
                </a:solidFill>
                <a:latin typeface="Arial" panose="020B0604020202020204"/>
              </a:rPr>
            </a:br>
            <a:br>
              <a:rPr lang="en-US" sz="1400" dirty="0">
                <a:solidFill>
                  <a:srgbClr val="FFFFFF"/>
                </a:solidFill>
                <a:latin typeface="Arial" panose="020B0604020202020204"/>
              </a:rPr>
            </a:br>
            <a:r>
              <a:rPr lang="en-US" sz="1400" dirty="0">
                <a:solidFill>
                  <a:srgbClr val="FFFFFF"/>
                </a:solidFill>
                <a:latin typeface="Arial" panose="020B0604020202020204"/>
              </a:rPr>
              <a:t>This presentation and the information and materials presented are for general informational purposes only.  Nothing presented constitutes, was meant to constitute, and should not be considered legal advice. The material and information is being presented without any representation or warranty whatsoever, including as to the accuracy or completeness of the information. No one should, or is entitled to, rely in any manner on any of the information presented. Parties seeking advice should consult with legal counsel familiar with their specific situation.</a:t>
            </a:r>
            <a:br>
              <a:rPr lang="en-US" sz="1400" dirty="0">
                <a:solidFill>
                  <a:srgbClr val="FFFFFF"/>
                </a:solidFill>
                <a:latin typeface="Arial" panose="020B0604020202020204"/>
              </a:rPr>
            </a:br>
            <a:br>
              <a:rPr lang="en-US" sz="1400" dirty="0">
                <a:solidFill>
                  <a:srgbClr val="FFFFFF"/>
                </a:solidFill>
                <a:latin typeface="Arial" panose="020B0604020202020204"/>
              </a:rPr>
            </a:br>
            <a:r>
              <a:rPr lang="en-US" sz="1400" dirty="0">
                <a:solidFill>
                  <a:srgbClr val="FFFFFF"/>
                </a:solidFill>
                <a:latin typeface="Arial" panose="020B0604020202020204"/>
              </a:rPr>
              <a:t>This presentation may not be copied, reproduced, republished, uploaded, posted, transmitted, or distributed in any way without the prior written permission of the attorneys who prepared and presented this presentation, except that you may download one copy of the materials on a single computer for your personal, non-commercial use, provided you keep all copyright and other proprietary notices intact. The attorneys who prepared and presented this presentation assume no liability or responsibility for any errors or omissions in the content of this presentation and are not responsible for any third-party content that may be accessed through or linked to this presentation. </a:t>
            </a:r>
            <a:br>
              <a:rPr lang="en-US" sz="14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1800" dirty="0">
                <a:effectLst/>
                <a:latin typeface="Aptos" panose="020B0004020202020204" pitchFamily="34" charset="0"/>
                <a:ea typeface="Aptos" panose="020B0004020202020204" pitchFamily="34" charset="0"/>
                <a:cs typeface="Aptos" panose="020B0004020202020204" pitchFamily="34" charset="0"/>
              </a:rPr>
            </a:br>
            <a:br>
              <a:rPr lang="en-US" sz="3200" dirty="0">
                <a:effectLst/>
                <a:latin typeface="Aptos" panose="020B0004020202020204" pitchFamily="34" charset="0"/>
                <a:ea typeface="Aptos" panose="020B0004020202020204" pitchFamily="34" charset="0"/>
                <a:cs typeface="Aptos" panose="020B0004020202020204" pitchFamily="34" charset="0"/>
              </a:rPr>
            </a:br>
            <a:endParaRPr lang="en-US" sz="3000" dirty="0"/>
          </a:p>
        </p:txBody>
      </p:sp>
      <p:sp>
        <p:nvSpPr>
          <p:cNvPr id="6" name="TextBox 5">
            <a:extLst>
              <a:ext uri="{FF2B5EF4-FFF2-40B4-BE49-F238E27FC236}">
                <a16:creationId xmlns:a16="http://schemas.microsoft.com/office/drawing/2014/main" id="{08B404E0-745A-70F8-B87F-424B8A6A2424}"/>
              </a:ext>
            </a:extLst>
          </p:cNvPr>
          <p:cNvSpPr txBox="1"/>
          <p:nvPr/>
        </p:nvSpPr>
        <p:spPr>
          <a:xfrm>
            <a:off x="1397000" y="373582"/>
            <a:ext cx="5628833" cy="646331"/>
          </a:xfrm>
          <a:prstGeom prst="rect">
            <a:avLst/>
          </a:prstGeom>
          <a:noFill/>
        </p:spPr>
        <p:txBody>
          <a:bodyPr wrap="square" rtlCol="0">
            <a:spAutoFit/>
          </a:bodyPr>
          <a:lstStyle/>
          <a:p>
            <a:r>
              <a:rPr lang="en-US" sz="3600" b="1" dirty="0">
                <a:latin typeface="Roboto" panose="02000000000000000000" pitchFamily="2" charset="0"/>
                <a:ea typeface="Roboto" panose="02000000000000000000" pitchFamily="2" charset="0"/>
                <a:cs typeface="Roboto" panose="02000000000000000000" pitchFamily="2" charset="0"/>
              </a:rPr>
              <a:t>Disclaimer</a:t>
            </a:r>
            <a:endParaRPr lang="en-US" sz="3600" b="1" dirty="0">
              <a:effectLst/>
              <a:latin typeface="Roboto" panose="02000000000000000000" pitchFamily="2" charset="0"/>
              <a:ea typeface="Roboto" panose="02000000000000000000" pitchFamily="2" charset="0"/>
              <a:cs typeface="Roboto" panose="02000000000000000000" pitchFamily="2" charset="0"/>
            </a:endParaRPr>
          </a:p>
        </p:txBody>
      </p:sp>
      <p:pic>
        <p:nvPicPr>
          <p:cNvPr id="18" name="Picture 17">
            <a:extLst>
              <a:ext uri="{FF2B5EF4-FFF2-40B4-BE49-F238E27FC236}">
                <a16:creationId xmlns:a16="http://schemas.microsoft.com/office/drawing/2014/main" id="{F3EFB1FA-66AD-D552-F0CD-41174AE4D2BB}"/>
              </a:ext>
            </a:extLst>
          </p:cNvPr>
          <p:cNvPicPr>
            <a:picLocks noChangeAspect="1"/>
          </p:cNvPicPr>
          <p:nvPr/>
        </p:nvPicPr>
        <p:blipFill>
          <a:blip r:embed="rId4"/>
          <a:stretch>
            <a:fillRect/>
          </a:stretch>
        </p:blipFill>
        <p:spPr>
          <a:xfrm>
            <a:off x="0" y="6252496"/>
            <a:ext cx="12192000" cy="635000"/>
          </a:xfrm>
          <a:prstGeom prst="rect">
            <a:avLst/>
          </a:prstGeom>
        </p:spPr>
      </p:pic>
      <p:pic>
        <p:nvPicPr>
          <p:cNvPr id="3" name="Picture 2" descr="A group of cars driving on a road&#10;&#10;AI-generated content may be incorrect.">
            <a:extLst>
              <a:ext uri="{FF2B5EF4-FFF2-40B4-BE49-F238E27FC236}">
                <a16:creationId xmlns:a16="http://schemas.microsoft.com/office/drawing/2014/main" id="{DFD77CBA-65B8-BF5A-F698-C17678622B23}"/>
              </a:ext>
            </a:extLst>
          </p:cNvPr>
          <p:cNvPicPr>
            <a:picLocks noChangeAspect="1"/>
          </p:cNvPicPr>
          <p:nvPr/>
        </p:nvPicPr>
        <p:blipFill>
          <a:blip r:embed="rId5"/>
          <a:stretch>
            <a:fillRect/>
          </a:stretch>
        </p:blipFill>
        <p:spPr>
          <a:xfrm>
            <a:off x="7792758" y="1659904"/>
            <a:ext cx="4084229" cy="3533255"/>
          </a:xfrm>
          <a:prstGeom prst="rect">
            <a:avLst/>
          </a:prstGeom>
        </p:spPr>
      </p:pic>
    </p:spTree>
    <p:extLst>
      <p:ext uri="{BB962C8B-B14F-4D97-AF65-F5344CB8AC3E}">
        <p14:creationId xmlns:p14="http://schemas.microsoft.com/office/powerpoint/2010/main" val="2046672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37DC0-7800-5B56-0A28-B38B4AE7F7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F8F559-9DA5-3A57-3F86-74EF1C07C97F}"/>
              </a:ext>
            </a:extLst>
          </p:cNvPr>
          <p:cNvSpPr>
            <a:spLocks noGrp="1"/>
          </p:cNvSpPr>
          <p:nvPr>
            <p:ph type="title"/>
          </p:nvPr>
        </p:nvSpPr>
        <p:spPr>
          <a:xfrm>
            <a:off x="466165" y="455257"/>
            <a:ext cx="10659035" cy="782357"/>
          </a:xfrm>
        </p:spPr>
        <p:txBody>
          <a:bodyPr>
            <a:noAutofit/>
          </a:bodyPr>
          <a:lstStyle/>
          <a:p>
            <a:r>
              <a:rPr lang="en-US" sz="3200" b="1" dirty="0">
                <a:solidFill>
                  <a:srgbClr val="FF0000"/>
                </a:solidFill>
              </a:rPr>
              <a:t>Data Collection and Use</a:t>
            </a:r>
          </a:p>
        </p:txBody>
      </p:sp>
      <p:sp>
        <p:nvSpPr>
          <p:cNvPr id="4" name="Rectangle 3">
            <a:extLst>
              <a:ext uri="{FF2B5EF4-FFF2-40B4-BE49-F238E27FC236}">
                <a16:creationId xmlns:a16="http://schemas.microsoft.com/office/drawing/2014/main" id="{08A3F7E8-7370-CACB-9A30-DB70365BFC63}"/>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1665249D-D928-8F70-1196-4F274CE2D987}"/>
              </a:ext>
            </a:extLst>
          </p:cNvPr>
          <p:cNvSpPr txBox="1">
            <a:spLocks/>
          </p:cNvSpPr>
          <p:nvPr/>
        </p:nvSpPr>
        <p:spPr>
          <a:xfrm>
            <a:off x="466165" y="1237614"/>
            <a:ext cx="5452607" cy="42496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b="1" dirty="0"/>
              <a:t>Methods of Collection: </a:t>
            </a:r>
          </a:p>
          <a:p>
            <a:pPr>
              <a:lnSpc>
                <a:spcPct val="100000"/>
              </a:lnSpc>
              <a:buFont typeface="Wingdings" panose="05000000000000000000" pitchFamily="2" charset="2"/>
              <a:buChar char="Ø"/>
            </a:pPr>
            <a:r>
              <a:rPr lang="en-US" sz="2000" b="1" dirty="0"/>
              <a:t>Physical Collection (Internal)</a:t>
            </a:r>
          </a:p>
          <a:p>
            <a:pPr lvl="1">
              <a:lnSpc>
                <a:spcPct val="100000"/>
              </a:lnSpc>
              <a:buFont typeface="Wingdings" panose="05000000000000000000" pitchFamily="2" charset="2"/>
              <a:buChar char="Ø"/>
            </a:pPr>
            <a:r>
              <a:rPr lang="en-US" sz="1600" b="1" dirty="0"/>
              <a:t>Dongles</a:t>
            </a:r>
          </a:p>
          <a:p>
            <a:pPr lvl="1">
              <a:lnSpc>
                <a:spcPct val="100000"/>
              </a:lnSpc>
              <a:buFont typeface="Wingdings" panose="05000000000000000000" pitchFamily="2" charset="2"/>
              <a:buChar char="Ø"/>
            </a:pPr>
            <a:r>
              <a:rPr lang="en-US" sz="1600" b="1" dirty="0"/>
              <a:t>Sensors</a:t>
            </a:r>
          </a:p>
          <a:p>
            <a:pPr lvl="1">
              <a:lnSpc>
                <a:spcPct val="100000"/>
              </a:lnSpc>
              <a:buFont typeface="Wingdings" panose="05000000000000000000" pitchFamily="2" charset="2"/>
              <a:buChar char="Ø"/>
            </a:pPr>
            <a:r>
              <a:rPr lang="en-US" sz="1600" b="1" dirty="0"/>
              <a:t>Cameras</a:t>
            </a:r>
          </a:p>
          <a:p>
            <a:pPr>
              <a:lnSpc>
                <a:spcPct val="100000"/>
              </a:lnSpc>
              <a:buFont typeface="Wingdings" panose="05000000000000000000" pitchFamily="2" charset="2"/>
              <a:buChar char="Ø"/>
            </a:pPr>
            <a:r>
              <a:rPr lang="en-US" sz="2000" b="1" dirty="0"/>
              <a:t>Physical Collection (External)</a:t>
            </a:r>
          </a:p>
          <a:p>
            <a:pPr lvl="1">
              <a:lnSpc>
                <a:spcPct val="100000"/>
              </a:lnSpc>
              <a:buFont typeface="Wingdings" panose="05000000000000000000" pitchFamily="2" charset="2"/>
              <a:buChar char="Ø"/>
            </a:pPr>
            <a:r>
              <a:rPr lang="en-US" sz="1600" b="1" dirty="0"/>
              <a:t>Motor Vehicle Records</a:t>
            </a:r>
          </a:p>
          <a:p>
            <a:pPr lvl="1">
              <a:lnSpc>
                <a:spcPct val="100000"/>
              </a:lnSpc>
              <a:buFont typeface="Wingdings" panose="05000000000000000000" pitchFamily="2" charset="2"/>
              <a:buChar char="Ø"/>
            </a:pPr>
            <a:r>
              <a:rPr lang="en-US" sz="1600" b="1" dirty="0"/>
              <a:t>License Plate Scanners</a:t>
            </a:r>
          </a:p>
          <a:p>
            <a:pPr lvl="1">
              <a:lnSpc>
                <a:spcPct val="100000"/>
              </a:lnSpc>
              <a:buFont typeface="Wingdings" panose="05000000000000000000" pitchFamily="2" charset="2"/>
              <a:buChar char="Ø"/>
            </a:pPr>
            <a:r>
              <a:rPr lang="en-US" sz="1600" b="1" dirty="0"/>
              <a:t>Facial Recognition</a:t>
            </a:r>
          </a:p>
          <a:p>
            <a:pPr lvl="1">
              <a:lnSpc>
                <a:spcPct val="100000"/>
              </a:lnSpc>
              <a:buFont typeface="Wingdings" panose="05000000000000000000" pitchFamily="2" charset="2"/>
              <a:buChar char="Ø"/>
            </a:pPr>
            <a:r>
              <a:rPr lang="en-US" sz="1600" b="1" dirty="0"/>
              <a:t>EZ Pass / Toll Records</a:t>
            </a:r>
          </a:p>
          <a:p>
            <a:pPr>
              <a:lnSpc>
                <a:spcPct val="100000"/>
              </a:lnSpc>
              <a:buFont typeface="Wingdings" panose="05000000000000000000" pitchFamily="2" charset="2"/>
              <a:buChar char="Ø"/>
            </a:pPr>
            <a:r>
              <a:rPr lang="en-US" sz="2000" b="1" dirty="0"/>
              <a:t>Technical Collection </a:t>
            </a:r>
          </a:p>
          <a:p>
            <a:pPr lvl="1">
              <a:lnSpc>
                <a:spcPct val="100000"/>
              </a:lnSpc>
              <a:buFont typeface="Wingdings" panose="05000000000000000000" pitchFamily="2" charset="2"/>
              <a:buChar char="Ø"/>
            </a:pPr>
            <a:r>
              <a:rPr lang="en-US" sz="1600" b="1" dirty="0"/>
              <a:t>Software</a:t>
            </a:r>
          </a:p>
          <a:p>
            <a:pPr lvl="1">
              <a:lnSpc>
                <a:spcPct val="100000"/>
              </a:lnSpc>
              <a:buFont typeface="Wingdings" panose="05000000000000000000" pitchFamily="2" charset="2"/>
              <a:buChar char="Ø"/>
            </a:pPr>
            <a:r>
              <a:rPr lang="en-US" sz="1600" b="1" dirty="0"/>
              <a:t>Automotive Assistants</a:t>
            </a:r>
          </a:p>
          <a:p>
            <a:pPr lvl="1">
              <a:lnSpc>
                <a:spcPct val="100000"/>
              </a:lnSpc>
              <a:buFont typeface="Wingdings" panose="05000000000000000000" pitchFamily="2" charset="2"/>
              <a:buChar char="Ø"/>
            </a:pPr>
            <a:r>
              <a:rPr lang="en-US" sz="1600" b="1" dirty="0"/>
              <a:t>Third parties/Partners </a:t>
            </a:r>
          </a:p>
          <a:p>
            <a:pPr>
              <a:lnSpc>
                <a:spcPct val="100000"/>
              </a:lnSpc>
              <a:buFont typeface="Wingdings" panose="05000000000000000000" pitchFamily="2" charset="2"/>
              <a:buChar char="Ø"/>
            </a:pPr>
            <a:endParaRPr lang="en-US" sz="2000" dirty="0"/>
          </a:p>
        </p:txBody>
      </p:sp>
      <p:pic>
        <p:nvPicPr>
          <p:cNvPr id="21" name="Picture 20">
            <a:extLst>
              <a:ext uri="{FF2B5EF4-FFF2-40B4-BE49-F238E27FC236}">
                <a16:creationId xmlns:a16="http://schemas.microsoft.com/office/drawing/2014/main" id="{30292B02-0476-220D-FBAE-F5E9660839D1}"/>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a:extLst>
              <a:ext uri="{FF2B5EF4-FFF2-40B4-BE49-F238E27FC236}">
                <a16:creationId xmlns:a16="http://schemas.microsoft.com/office/drawing/2014/main" id="{6F4A4DAE-1C05-E3D1-7C95-A5F0C203BF92}"/>
              </a:ext>
            </a:extLst>
          </p:cNvPr>
          <p:cNvPicPr>
            <a:picLocks noChangeAspect="1"/>
          </p:cNvPicPr>
          <p:nvPr/>
        </p:nvPicPr>
        <p:blipFill>
          <a:blip r:embed="rId4"/>
          <a:stretch>
            <a:fillRect/>
          </a:stretch>
        </p:blipFill>
        <p:spPr>
          <a:xfrm>
            <a:off x="6396519" y="431515"/>
            <a:ext cx="5172182" cy="5172182"/>
          </a:xfrm>
          <a:prstGeom prst="rect">
            <a:avLst/>
          </a:prstGeom>
        </p:spPr>
      </p:pic>
    </p:spTree>
    <p:extLst>
      <p:ext uri="{BB962C8B-B14F-4D97-AF65-F5344CB8AC3E}">
        <p14:creationId xmlns:p14="http://schemas.microsoft.com/office/powerpoint/2010/main" val="348598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367B9-D9BC-057A-95A3-4176127788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E0470-4B70-7BB5-2484-2A69267BC16C}"/>
              </a:ext>
            </a:extLst>
          </p:cNvPr>
          <p:cNvSpPr>
            <a:spLocks noGrp="1"/>
          </p:cNvSpPr>
          <p:nvPr>
            <p:ph type="title"/>
          </p:nvPr>
        </p:nvSpPr>
        <p:spPr>
          <a:xfrm>
            <a:off x="466165" y="960759"/>
            <a:ext cx="10659035" cy="782357"/>
          </a:xfrm>
        </p:spPr>
        <p:txBody>
          <a:bodyPr>
            <a:noAutofit/>
          </a:bodyPr>
          <a:lstStyle/>
          <a:p>
            <a:r>
              <a:rPr lang="en-US" sz="3200" b="1" dirty="0">
                <a:solidFill>
                  <a:srgbClr val="FF0000"/>
                </a:solidFill>
              </a:rPr>
              <a:t>Data Sharing</a:t>
            </a:r>
            <a:endParaRPr lang="en-US" sz="3200" dirty="0"/>
          </a:p>
        </p:txBody>
      </p:sp>
      <p:sp>
        <p:nvSpPr>
          <p:cNvPr id="4" name="Rectangle 3">
            <a:extLst>
              <a:ext uri="{FF2B5EF4-FFF2-40B4-BE49-F238E27FC236}">
                <a16:creationId xmlns:a16="http://schemas.microsoft.com/office/drawing/2014/main" id="{A37D8E42-3778-B712-F69C-8FE315A76019}"/>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FB7D5F9-4089-2B79-E53A-8C0BB5B4EA38}"/>
              </a:ext>
            </a:extLst>
          </p:cNvPr>
          <p:cNvSpPr txBox="1">
            <a:spLocks/>
          </p:cNvSpPr>
          <p:nvPr/>
        </p:nvSpPr>
        <p:spPr>
          <a:xfrm>
            <a:off x="466166" y="1931218"/>
            <a:ext cx="4845574"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b="1" dirty="0"/>
              <a:t>Third Party Partners </a:t>
            </a:r>
          </a:p>
          <a:p>
            <a:pPr>
              <a:lnSpc>
                <a:spcPct val="100000"/>
              </a:lnSpc>
            </a:pPr>
            <a:r>
              <a:rPr lang="en-US" sz="2000" b="1" dirty="0"/>
              <a:t>Insurance Companies and Regulators </a:t>
            </a:r>
          </a:p>
          <a:p>
            <a:pPr>
              <a:lnSpc>
                <a:spcPct val="100000"/>
              </a:lnSpc>
            </a:pPr>
            <a:r>
              <a:rPr lang="en-US" sz="2000" b="1" dirty="0"/>
              <a:t>Credit Companies</a:t>
            </a:r>
          </a:p>
          <a:p>
            <a:pPr>
              <a:lnSpc>
                <a:spcPct val="100000"/>
              </a:lnSpc>
            </a:pPr>
            <a:r>
              <a:rPr lang="en-US" sz="2000" b="1" dirty="0"/>
              <a:t>Government Agencies/Law Enforcement</a:t>
            </a:r>
          </a:p>
          <a:p>
            <a:pPr>
              <a:lnSpc>
                <a:spcPct val="100000"/>
              </a:lnSpc>
            </a:pPr>
            <a:r>
              <a:rPr lang="en-US" sz="2000" b="1" dirty="0"/>
              <a:t>Research Institutions</a:t>
            </a:r>
          </a:p>
          <a:p>
            <a:pPr>
              <a:lnSpc>
                <a:spcPct val="100000"/>
              </a:lnSpc>
            </a:pPr>
            <a:r>
              <a:rPr lang="en-US" sz="2000" b="1" dirty="0"/>
              <a:t>Marketing and Advertising Firms </a:t>
            </a:r>
          </a:p>
          <a:p>
            <a:pPr>
              <a:lnSpc>
                <a:spcPct val="100000"/>
              </a:lnSpc>
            </a:pPr>
            <a:r>
              <a:rPr lang="en-US" sz="2000" b="1" dirty="0"/>
              <a:t>Affiliates and Subsidiaries </a:t>
            </a:r>
            <a:endParaRPr lang="en-US" sz="2000" dirty="0"/>
          </a:p>
        </p:txBody>
      </p:sp>
      <p:sp>
        <p:nvSpPr>
          <p:cNvPr id="11" name="Rectangle 10">
            <a:extLst>
              <a:ext uri="{FF2B5EF4-FFF2-40B4-BE49-F238E27FC236}">
                <a16:creationId xmlns:a16="http://schemas.microsoft.com/office/drawing/2014/main" id="{6E30A29E-D655-6970-4099-4D52FECBFFA0}"/>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B3C24D82-E821-DF13-ABAA-72F86D92BABD}"/>
              </a:ext>
            </a:extLst>
          </p:cNvPr>
          <p:cNvPicPr>
            <a:picLocks noChangeAspect="1"/>
          </p:cNvPicPr>
          <p:nvPr/>
        </p:nvPicPr>
        <p:blipFill>
          <a:blip r:embed="rId3"/>
          <a:stretch>
            <a:fillRect/>
          </a:stretch>
        </p:blipFill>
        <p:spPr>
          <a:xfrm>
            <a:off x="0" y="6242664"/>
            <a:ext cx="12192000" cy="635000"/>
          </a:xfrm>
          <a:prstGeom prst="rect">
            <a:avLst/>
          </a:prstGeom>
        </p:spPr>
      </p:pic>
      <p:pic>
        <p:nvPicPr>
          <p:cNvPr id="7" name="Picture 6" descr="A cartoon of a red car with a sign and a lock and email&#10;&#10;AI-generated content may be incorrect.">
            <a:extLst>
              <a:ext uri="{FF2B5EF4-FFF2-40B4-BE49-F238E27FC236}">
                <a16:creationId xmlns:a16="http://schemas.microsoft.com/office/drawing/2014/main" id="{6316C071-A3A0-18EB-0808-762451515ADB}"/>
              </a:ext>
            </a:extLst>
          </p:cNvPr>
          <p:cNvPicPr>
            <a:picLocks noChangeAspect="1"/>
          </p:cNvPicPr>
          <p:nvPr/>
        </p:nvPicPr>
        <p:blipFill>
          <a:blip r:embed="rId4"/>
          <a:stretch>
            <a:fillRect/>
          </a:stretch>
        </p:blipFill>
        <p:spPr>
          <a:xfrm>
            <a:off x="5568252" y="1351937"/>
            <a:ext cx="6322633" cy="4215089"/>
          </a:xfrm>
          <a:prstGeom prst="rect">
            <a:avLst/>
          </a:prstGeom>
        </p:spPr>
      </p:pic>
    </p:spTree>
    <p:extLst>
      <p:ext uri="{BB962C8B-B14F-4D97-AF65-F5344CB8AC3E}">
        <p14:creationId xmlns:p14="http://schemas.microsoft.com/office/powerpoint/2010/main" val="2861199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4A1DB-6C07-233D-D368-152F0A65EB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B7F5D4-7935-9B08-D645-2A5C86AEA054}"/>
              </a:ext>
            </a:extLst>
          </p:cNvPr>
          <p:cNvSpPr>
            <a:spLocks noGrp="1"/>
          </p:cNvSpPr>
          <p:nvPr>
            <p:ph type="title"/>
          </p:nvPr>
        </p:nvSpPr>
        <p:spPr>
          <a:xfrm>
            <a:off x="583371" y="1675600"/>
            <a:ext cx="10659035" cy="782357"/>
          </a:xfrm>
        </p:spPr>
        <p:txBody>
          <a:bodyPr>
            <a:noAutofit/>
          </a:bodyPr>
          <a:lstStyle/>
          <a:p>
            <a:r>
              <a:rPr lang="en-US" sz="2800" b="1" dirty="0"/>
              <a:t>Part 2: Legal and Regulatory Overview</a:t>
            </a:r>
          </a:p>
        </p:txBody>
      </p:sp>
      <p:sp>
        <p:nvSpPr>
          <p:cNvPr id="4" name="Rectangle 3">
            <a:extLst>
              <a:ext uri="{FF2B5EF4-FFF2-40B4-BE49-F238E27FC236}">
                <a16:creationId xmlns:a16="http://schemas.microsoft.com/office/drawing/2014/main" id="{41F3E00E-7A05-B501-18A1-1DCB8A431E16}"/>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69696467-3081-7E99-29F6-629D73A42794}"/>
              </a:ext>
            </a:extLst>
          </p:cNvPr>
          <p:cNvSpPr txBox="1">
            <a:spLocks/>
          </p:cNvSpPr>
          <p:nvPr/>
        </p:nvSpPr>
        <p:spPr>
          <a:xfrm>
            <a:off x="466165" y="1931218"/>
            <a:ext cx="6053759"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sz="2000" dirty="0"/>
          </a:p>
        </p:txBody>
      </p:sp>
      <p:sp>
        <p:nvSpPr>
          <p:cNvPr id="11" name="Rectangle 10">
            <a:extLst>
              <a:ext uri="{FF2B5EF4-FFF2-40B4-BE49-F238E27FC236}">
                <a16:creationId xmlns:a16="http://schemas.microsoft.com/office/drawing/2014/main" id="{C173BC72-0719-DBD4-B8EB-8AC352B5CBBB}"/>
              </a:ext>
            </a:extLst>
          </p:cNvPr>
          <p:cNvSpPr/>
          <p:nvPr/>
        </p:nvSpPr>
        <p:spPr>
          <a:xfrm rot="5400000" flipV="1">
            <a:off x="5220780" y="3277329"/>
            <a:ext cx="329037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a race car&#10;&#10;AI-generated content may be incorrect.">
            <a:extLst>
              <a:ext uri="{FF2B5EF4-FFF2-40B4-BE49-F238E27FC236}">
                <a16:creationId xmlns:a16="http://schemas.microsoft.com/office/drawing/2014/main" id="{AD34C206-D544-9AAE-6AEA-BB2E8690139B}"/>
              </a:ext>
            </a:extLst>
          </p:cNvPr>
          <p:cNvPicPr>
            <a:picLocks noChangeAspect="1"/>
          </p:cNvPicPr>
          <p:nvPr/>
        </p:nvPicPr>
        <p:blipFill>
          <a:blip r:embed="rId3"/>
          <a:stretch>
            <a:fillRect/>
          </a:stretch>
        </p:blipFill>
        <p:spPr>
          <a:xfrm>
            <a:off x="7130846" y="960759"/>
            <a:ext cx="4876800" cy="4876800"/>
          </a:xfrm>
          <a:prstGeom prst="rect">
            <a:avLst/>
          </a:prstGeom>
        </p:spPr>
      </p:pic>
      <p:pic>
        <p:nvPicPr>
          <p:cNvPr id="21" name="Picture 20">
            <a:extLst>
              <a:ext uri="{FF2B5EF4-FFF2-40B4-BE49-F238E27FC236}">
                <a16:creationId xmlns:a16="http://schemas.microsoft.com/office/drawing/2014/main" id="{C136AA0A-6280-2530-7EA3-6F7FBD332C2A}"/>
              </a:ext>
            </a:extLst>
          </p:cNvPr>
          <p:cNvPicPr>
            <a:picLocks noChangeAspect="1"/>
          </p:cNvPicPr>
          <p:nvPr/>
        </p:nvPicPr>
        <p:blipFill>
          <a:blip r:embed="rId4"/>
          <a:stretch>
            <a:fillRect/>
          </a:stretch>
        </p:blipFill>
        <p:spPr>
          <a:xfrm>
            <a:off x="0" y="6242664"/>
            <a:ext cx="12192000" cy="635000"/>
          </a:xfrm>
          <a:prstGeom prst="rect">
            <a:avLst/>
          </a:prstGeom>
        </p:spPr>
      </p:pic>
      <p:sp>
        <p:nvSpPr>
          <p:cNvPr id="7" name="TextBox 6">
            <a:extLst>
              <a:ext uri="{FF2B5EF4-FFF2-40B4-BE49-F238E27FC236}">
                <a16:creationId xmlns:a16="http://schemas.microsoft.com/office/drawing/2014/main" id="{5D707696-C292-2524-FB65-CB181001DF0C}"/>
              </a:ext>
            </a:extLst>
          </p:cNvPr>
          <p:cNvSpPr txBox="1"/>
          <p:nvPr/>
        </p:nvSpPr>
        <p:spPr>
          <a:xfrm>
            <a:off x="583371" y="2775561"/>
            <a:ext cx="6098146" cy="2185214"/>
          </a:xfrm>
          <a:prstGeom prst="rect">
            <a:avLst/>
          </a:prstGeom>
          <a:noFill/>
        </p:spPr>
        <p:txBody>
          <a:bodyPr wrap="square">
            <a:spAutoFit/>
          </a:bodyPr>
          <a:lstStyle/>
          <a:p>
            <a:r>
              <a:rPr lang="en-US" sz="2400" i="1" dirty="0">
                <a:solidFill>
                  <a:srgbClr val="FF0000"/>
                </a:solidFill>
                <a:latin typeface="Aptos" panose="020B0004020202020204" pitchFamily="34" charset="0"/>
                <a:ea typeface="Aptos" panose="020B0004020202020204" pitchFamily="34" charset="0"/>
                <a:cs typeface="Aptos" panose="020B0004020202020204" pitchFamily="34" charset="0"/>
              </a:rPr>
              <a:t>What laws govern the collection, sharing, use and deletion of your data, and how state governments and the FTC have stepped up.</a:t>
            </a:r>
            <a:endParaRPr lang="en-US" sz="2400" i="1" dirty="0">
              <a:solidFill>
                <a:srgbClr val="FF0000"/>
              </a:solidFill>
              <a:effectLst/>
              <a:latin typeface="Aptos" panose="020B0004020202020204" pitchFamily="34" charset="0"/>
              <a:ea typeface="Aptos" panose="020B0004020202020204" pitchFamily="34" charset="0"/>
              <a:cs typeface="Aptos" panose="020B0004020202020204" pitchFamily="34" charset="0"/>
            </a:endParaRPr>
          </a:p>
          <a:p>
            <a:endParaRPr lang="en-US" dirty="0">
              <a:latin typeface="Aptos" panose="020B0004020202020204" pitchFamily="34" charset="0"/>
              <a:ea typeface="Aptos" panose="020B0004020202020204" pitchFamily="34" charset="0"/>
              <a:cs typeface="Aptos" panose="020B0004020202020204" pitchFamily="34" charset="0"/>
            </a:endParaRPr>
          </a:p>
          <a:p>
            <a:br>
              <a:rPr lang="en-US" sz="1800" dirty="0">
                <a:effectLst/>
                <a:latin typeface="Aptos" panose="020B0004020202020204" pitchFamily="34" charset="0"/>
                <a:ea typeface="Aptos" panose="020B0004020202020204" pitchFamily="34" charset="0"/>
                <a:cs typeface="Aptos" panose="020B0004020202020204" pitchFamily="34" charset="0"/>
              </a:rPr>
            </a:br>
            <a:r>
              <a:rPr lang="en-US" sz="2800" b="1" dirty="0">
                <a:latin typeface="Aptos" panose="020B0004020202020204" pitchFamily="34" charset="0"/>
                <a:ea typeface="Aptos" panose="020B0004020202020204" pitchFamily="34" charset="0"/>
                <a:cs typeface="Aptos" panose="020B0004020202020204" pitchFamily="34" charset="0"/>
              </a:rPr>
              <a:t>DAVID STRAITE</a:t>
            </a:r>
            <a:endParaRPr lang="en-US" sz="2800" dirty="0"/>
          </a:p>
        </p:txBody>
      </p:sp>
    </p:spTree>
    <p:extLst>
      <p:ext uri="{BB962C8B-B14F-4D97-AF65-F5344CB8AC3E}">
        <p14:creationId xmlns:p14="http://schemas.microsoft.com/office/powerpoint/2010/main" val="1212834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06853-B2C7-D047-F511-9C6C2A1462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76DC1C-4B0B-BF62-0118-D6486D13115A}"/>
              </a:ext>
            </a:extLst>
          </p:cNvPr>
          <p:cNvSpPr>
            <a:spLocks noGrp="1"/>
          </p:cNvSpPr>
          <p:nvPr>
            <p:ph type="title"/>
          </p:nvPr>
        </p:nvSpPr>
        <p:spPr>
          <a:xfrm>
            <a:off x="466165" y="455257"/>
            <a:ext cx="10659035" cy="1656878"/>
          </a:xfrm>
        </p:spPr>
        <p:txBody>
          <a:bodyPr>
            <a:noAutofit/>
          </a:bodyPr>
          <a:lstStyle/>
          <a:p>
            <a:r>
              <a:rPr lang="en-US" sz="2800" b="1" dirty="0">
                <a:solidFill>
                  <a:srgbClr val="FF0000"/>
                </a:solidFill>
              </a:rPr>
              <a:t>Motor Vehicle Records</a:t>
            </a:r>
            <a:r>
              <a:rPr lang="en-US" sz="2800" b="1" dirty="0"/>
              <a:t>:</a:t>
            </a:r>
            <a:br>
              <a:rPr lang="en-US" sz="2800" b="1" dirty="0"/>
            </a:br>
            <a:r>
              <a:rPr lang="en-US" sz="2800" b="1" dirty="0"/>
              <a:t>The DPPA (Drivers Privacy</a:t>
            </a:r>
            <a:br>
              <a:rPr lang="en-US" sz="2800" b="1" dirty="0"/>
            </a:br>
            <a:r>
              <a:rPr lang="en-US" sz="2800" b="1" dirty="0"/>
              <a:t>Protection Act)</a:t>
            </a:r>
          </a:p>
        </p:txBody>
      </p:sp>
      <p:sp>
        <p:nvSpPr>
          <p:cNvPr id="4" name="Rectangle 3">
            <a:extLst>
              <a:ext uri="{FF2B5EF4-FFF2-40B4-BE49-F238E27FC236}">
                <a16:creationId xmlns:a16="http://schemas.microsoft.com/office/drawing/2014/main" id="{53B88FAD-B5A7-A2A3-40DA-045563AB2967}"/>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E0C682D-360F-E79B-4A48-8F0BFB8DB255}"/>
              </a:ext>
            </a:extLst>
          </p:cNvPr>
          <p:cNvSpPr txBox="1">
            <a:spLocks/>
          </p:cNvSpPr>
          <p:nvPr/>
        </p:nvSpPr>
        <p:spPr>
          <a:xfrm>
            <a:off x="466165" y="1996224"/>
            <a:ext cx="5452607" cy="32076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The Drivers Privacy Protection Act (DPPA), Public Law No. 103-322 codified as amended by Public Law 106-69, was originally enacted in 1994 to protect the privacy of personal information assembled by State Department of Motor Vehicles (DMVs).</a:t>
            </a:r>
          </a:p>
          <a:p>
            <a:r>
              <a:rPr lang="en-US" sz="2000" dirty="0">
                <a:hlinkClick r:id="rId3"/>
              </a:rPr>
              <a:t>18 U.S.C. § 2721</a:t>
            </a:r>
            <a:r>
              <a:rPr lang="en-US" sz="2000" dirty="0"/>
              <a:t> Text of the Act.</a:t>
            </a:r>
          </a:p>
          <a:p>
            <a:r>
              <a:rPr lang="en-US" sz="2000" dirty="0">
                <a:hlinkClick r:id="rId4"/>
              </a:rPr>
              <a:t>18 U.S.C. § 2722</a:t>
            </a:r>
            <a:r>
              <a:rPr lang="en-US" sz="2000" dirty="0"/>
              <a:t> Additional Unlawful Acts.</a:t>
            </a:r>
          </a:p>
          <a:p>
            <a:r>
              <a:rPr lang="en-US" sz="2000" dirty="0">
                <a:hlinkClick r:id="rId5"/>
              </a:rPr>
              <a:t>18 U.S.C. § 2723</a:t>
            </a:r>
            <a:r>
              <a:rPr lang="en-US" sz="2000" dirty="0"/>
              <a:t> Penalties.</a:t>
            </a:r>
          </a:p>
          <a:p>
            <a:r>
              <a:rPr lang="en-US" sz="2000" dirty="0">
                <a:hlinkClick r:id="rId6"/>
              </a:rPr>
              <a:t>18 U.S.C. § 2724</a:t>
            </a:r>
            <a:r>
              <a:rPr lang="en-US" sz="2000" dirty="0"/>
              <a:t> Civil Action.</a:t>
            </a:r>
          </a:p>
          <a:p>
            <a:r>
              <a:rPr lang="en-US" sz="2000" dirty="0">
                <a:hlinkClick r:id="rId7"/>
              </a:rPr>
              <a:t>18 U.S.C. § 2725</a:t>
            </a:r>
            <a:r>
              <a:rPr lang="en-US" sz="2000" dirty="0"/>
              <a:t> Definitions.</a:t>
            </a:r>
          </a:p>
          <a:p>
            <a:pPr marL="0" indent="0">
              <a:lnSpc>
                <a:spcPct val="100000"/>
              </a:lnSpc>
              <a:buNone/>
            </a:pPr>
            <a:endParaRPr lang="en-US" sz="2000" b="1" dirty="0"/>
          </a:p>
          <a:p>
            <a:pPr marL="0" indent="0">
              <a:lnSpc>
                <a:spcPct val="100000"/>
              </a:lnSpc>
              <a:buNone/>
            </a:pPr>
            <a:endParaRPr lang="en-US" sz="2000" b="1" dirty="0"/>
          </a:p>
          <a:p>
            <a:pPr marL="0" indent="0">
              <a:lnSpc>
                <a:spcPct val="100000"/>
              </a:lnSpc>
              <a:buNone/>
            </a:pPr>
            <a:endParaRPr lang="en-US" sz="2000" b="1" dirty="0"/>
          </a:p>
          <a:p>
            <a:pPr marL="0" indent="0">
              <a:lnSpc>
                <a:spcPct val="100000"/>
              </a:lnSpc>
              <a:buNone/>
            </a:pPr>
            <a:endParaRPr lang="en-US" sz="2000" b="1" dirty="0"/>
          </a:p>
          <a:p>
            <a:pPr marL="0" indent="0">
              <a:lnSpc>
                <a:spcPct val="100000"/>
              </a:lnSpc>
              <a:buNone/>
            </a:pPr>
            <a:endParaRPr lang="en-US" sz="2000" dirty="0"/>
          </a:p>
        </p:txBody>
      </p:sp>
      <p:pic>
        <p:nvPicPr>
          <p:cNvPr id="21" name="Picture 20">
            <a:extLst>
              <a:ext uri="{FF2B5EF4-FFF2-40B4-BE49-F238E27FC236}">
                <a16:creationId xmlns:a16="http://schemas.microsoft.com/office/drawing/2014/main" id="{A426520A-0F86-2AC3-A30E-7092520F5818}"/>
              </a:ext>
            </a:extLst>
          </p:cNvPr>
          <p:cNvPicPr>
            <a:picLocks noChangeAspect="1"/>
          </p:cNvPicPr>
          <p:nvPr/>
        </p:nvPicPr>
        <p:blipFill>
          <a:blip r:embed="rId8"/>
          <a:stretch>
            <a:fillRect/>
          </a:stretch>
        </p:blipFill>
        <p:spPr>
          <a:xfrm>
            <a:off x="0" y="6242664"/>
            <a:ext cx="12192000" cy="635000"/>
          </a:xfrm>
          <a:prstGeom prst="rect">
            <a:avLst/>
          </a:prstGeom>
        </p:spPr>
      </p:pic>
      <p:pic>
        <p:nvPicPr>
          <p:cNvPr id="7" name="Picture 6" descr="A cartoon of cars on a road&#10;&#10;AI-generated content may be incorrect.">
            <a:extLst>
              <a:ext uri="{FF2B5EF4-FFF2-40B4-BE49-F238E27FC236}">
                <a16:creationId xmlns:a16="http://schemas.microsoft.com/office/drawing/2014/main" id="{F83BEEBB-3C9F-5B79-777E-917CCF1D1F32}"/>
              </a:ext>
            </a:extLst>
          </p:cNvPr>
          <p:cNvPicPr>
            <a:picLocks noChangeAspect="1"/>
          </p:cNvPicPr>
          <p:nvPr/>
        </p:nvPicPr>
        <p:blipFill>
          <a:blip r:embed="rId9"/>
          <a:stretch>
            <a:fillRect/>
          </a:stretch>
        </p:blipFill>
        <p:spPr>
          <a:xfrm>
            <a:off x="6396519" y="431515"/>
            <a:ext cx="5172182" cy="5172182"/>
          </a:xfrm>
          <a:prstGeom prst="rect">
            <a:avLst/>
          </a:prstGeom>
        </p:spPr>
      </p:pic>
    </p:spTree>
    <p:extLst>
      <p:ext uri="{BB962C8B-B14F-4D97-AF65-F5344CB8AC3E}">
        <p14:creationId xmlns:p14="http://schemas.microsoft.com/office/powerpoint/2010/main" val="1089215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741A1-0D1F-95F5-F967-DD30B185EC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0A6749-9F91-E009-73BD-D46401F79C1E}"/>
              </a:ext>
            </a:extLst>
          </p:cNvPr>
          <p:cNvSpPr>
            <a:spLocks noGrp="1"/>
          </p:cNvSpPr>
          <p:nvPr>
            <p:ph type="title"/>
          </p:nvPr>
        </p:nvSpPr>
        <p:spPr>
          <a:xfrm>
            <a:off x="466165" y="960759"/>
            <a:ext cx="10659035" cy="782357"/>
          </a:xfrm>
        </p:spPr>
        <p:txBody>
          <a:bodyPr>
            <a:noAutofit/>
          </a:bodyPr>
          <a:lstStyle/>
          <a:p>
            <a:r>
              <a:rPr lang="en-US" sz="3200" dirty="0"/>
              <a:t>DPPA (continued)</a:t>
            </a:r>
          </a:p>
        </p:txBody>
      </p:sp>
      <p:sp>
        <p:nvSpPr>
          <p:cNvPr id="4" name="Rectangle 3">
            <a:extLst>
              <a:ext uri="{FF2B5EF4-FFF2-40B4-BE49-F238E27FC236}">
                <a16:creationId xmlns:a16="http://schemas.microsoft.com/office/drawing/2014/main" id="{84C6D82C-6511-1ECB-3B5C-D718E6C2F342}"/>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744829D-1C83-3085-3C48-94B57A71EF22}"/>
              </a:ext>
            </a:extLst>
          </p:cNvPr>
          <p:cNvSpPr txBox="1">
            <a:spLocks/>
          </p:cNvSpPr>
          <p:nvPr/>
        </p:nvSpPr>
        <p:spPr>
          <a:xfrm>
            <a:off x="466165" y="1931218"/>
            <a:ext cx="10313451"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The DPPA prohibits the release or use by any State DMV (or any officer, employee, or contractor thereof) of personal information about an individual obtained by the department in connection with a motor vehicle record. It sets penalties for violations and makes violators liable on a civil action to the individual to whom the released information pertains.</a:t>
            </a:r>
          </a:p>
          <a:p>
            <a:r>
              <a:rPr lang="en-US" sz="2000" dirty="0"/>
              <a:t>The latest amendment to the DPPA requires states to get permission from individuals before their personal motor vehicle record may be sold or released to third-party marketers.</a:t>
            </a:r>
          </a:p>
        </p:txBody>
      </p:sp>
      <p:pic>
        <p:nvPicPr>
          <p:cNvPr id="21" name="Picture 20">
            <a:extLst>
              <a:ext uri="{FF2B5EF4-FFF2-40B4-BE49-F238E27FC236}">
                <a16:creationId xmlns:a16="http://schemas.microsoft.com/office/drawing/2014/main" id="{DB920969-2B32-9ADB-347A-74BF3739E49B}"/>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3404941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AD302-A2CE-FF95-3958-2EE85A9A18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982271-4240-43FE-7D96-F5E5A3BC7AC2}"/>
              </a:ext>
            </a:extLst>
          </p:cNvPr>
          <p:cNvSpPr>
            <a:spLocks noGrp="1"/>
          </p:cNvSpPr>
          <p:nvPr>
            <p:ph type="title"/>
          </p:nvPr>
        </p:nvSpPr>
        <p:spPr>
          <a:xfrm>
            <a:off x="466165" y="960759"/>
            <a:ext cx="10659035" cy="782357"/>
          </a:xfrm>
        </p:spPr>
        <p:txBody>
          <a:bodyPr>
            <a:noAutofit/>
          </a:bodyPr>
          <a:lstStyle/>
          <a:p>
            <a:r>
              <a:rPr lang="en-US" sz="3200" dirty="0"/>
              <a:t>DPPA (continued)</a:t>
            </a:r>
          </a:p>
        </p:txBody>
      </p:sp>
      <p:sp>
        <p:nvSpPr>
          <p:cNvPr id="4" name="Rectangle 3">
            <a:extLst>
              <a:ext uri="{FF2B5EF4-FFF2-40B4-BE49-F238E27FC236}">
                <a16:creationId xmlns:a16="http://schemas.microsoft.com/office/drawing/2014/main" id="{EBB2D791-8DF3-0398-5102-A097E3098889}"/>
              </a:ext>
            </a:extLst>
          </p:cNvPr>
          <p:cNvSpPr/>
          <p:nvPr/>
        </p:nvSpPr>
        <p:spPr>
          <a:xfrm>
            <a:off x="502024" y="-1"/>
            <a:ext cx="3534518" cy="2224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A0A3F8A-B654-9B41-8EE1-A330B1827123}"/>
              </a:ext>
            </a:extLst>
          </p:cNvPr>
          <p:cNvSpPr txBox="1">
            <a:spLocks/>
          </p:cNvSpPr>
          <p:nvPr/>
        </p:nvSpPr>
        <p:spPr>
          <a:xfrm>
            <a:off x="466165" y="1931218"/>
            <a:ext cx="10313451" cy="3556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History of the DPPA</a:t>
            </a:r>
          </a:p>
          <a:p>
            <a:r>
              <a:rPr lang="en-US" sz="2000" dirty="0"/>
              <a:t>The DPPA was passed in reaction to a series of abuses of drivers’ personal information held by government. The 1989 death of actress Rebecca Schaeffer was a prominent example of such abuse. In that case, a private investigator, hired by an obsessed fan, was able to obtain Rebecca Schaeffer’s address through her California motor vehicle record. </a:t>
            </a:r>
          </a:p>
          <a:p>
            <a:r>
              <a:rPr lang="en-US" sz="2000" dirty="0"/>
              <a:t>The fan used her address information to stalk and to kill her. Other incidents cited by Congress included a ring of Iowa home robbers who targeted victims by writing down the license plates of expensive cars and obtaining home address information from the State’s department of motor vehicles.</a:t>
            </a:r>
          </a:p>
          <a:p>
            <a:pPr marL="0" indent="0">
              <a:buNone/>
            </a:pPr>
            <a:endParaRPr lang="en-US" sz="2000" dirty="0"/>
          </a:p>
        </p:txBody>
      </p:sp>
      <p:pic>
        <p:nvPicPr>
          <p:cNvPr id="21" name="Picture 20">
            <a:extLst>
              <a:ext uri="{FF2B5EF4-FFF2-40B4-BE49-F238E27FC236}">
                <a16:creationId xmlns:a16="http://schemas.microsoft.com/office/drawing/2014/main" id="{3D2E6F39-07FA-C29B-D5D4-6624EA7FD120}"/>
              </a:ext>
            </a:extLst>
          </p:cNvPr>
          <p:cNvPicPr>
            <a:picLocks noChangeAspect="1"/>
          </p:cNvPicPr>
          <p:nvPr/>
        </p:nvPicPr>
        <p:blipFill>
          <a:blip r:embed="rId3"/>
          <a:stretch>
            <a:fillRect/>
          </a:stretch>
        </p:blipFill>
        <p:spPr>
          <a:xfrm>
            <a:off x="0" y="6242664"/>
            <a:ext cx="12192000" cy="635000"/>
          </a:xfrm>
          <a:prstGeom prst="rect">
            <a:avLst/>
          </a:prstGeom>
        </p:spPr>
      </p:pic>
    </p:spTree>
    <p:extLst>
      <p:ext uri="{BB962C8B-B14F-4D97-AF65-F5344CB8AC3E}">
        <p14:creationId xmlns:p14="http://schemas.microsoft.com/office/powerpoint/2010/main" val="127963863"/>
      </p:ext>
    </p:extLst>
  </p:cSld>
  <p:clrMapOvr>
    <a:masterClrMapping/>
  </p:clrMapOvr>
</p:sld>
</file>

<file path=ppt/theme/theme1.xml><?xml version="1.0" encoding="utf-8"?>
<a:theme xmlns:a="http://schemas.openxmlformats.org/drawingml/2006/main" name="Main Content">
  <a:themeElements>
    <a:clrScheme name="DiCello">
      <a:dk1>
        <a:srgbClr val="042043"/>
      </a:dk1>
      <a:lt1>
        <a:srgbClr val="FFFFFF"/>
      </a:lt1>
      <a:dk2>
        <a:srgbClr val="7EC2CB"/>
      </a:dk2>
      <a:lt2>
        <a:srgbClr val="E7E6E6"/>
      </a:lt2>
      <a:accent1>
        <a:srgbClr val="007E78"/>
      </a:accent1>
      <a:accent2>
        <a:srgbClr val="FC9238"/>
      </a:accent2>
      <a:accent3>
        <a:srgbClr val="3991E5"/>
      </a:accent3>
      <a:accent4>
        <a:srgbClr val="F3D191"/>
      </a:accent4>
      <a:accent5>
        <a:srgbClr val="517D82"/>
      </a:accent5>
      <a:accent6>
        <a:srgbClr val="70AD47"/>
      </a:accent6>
      <a:hlink>
        <a:srgbClr val="3991E5"/>
      </a:hlink>
      <a:folHlink>
        <a:srgbClr val="AEB5B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TotalTime>
  <Words>3483</Words>
  <Application>Microsoft Office PowerPoint</Application>
  <PresentationFormat>Widescreen</PresentationFormat>
  <Paragraphs>202</Paragraphs>
  <Slides>33</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Aptos</vt:lpstr>
      <vt:lpstr>Arial</vt:lpstr>
      <vt:lpstr>Calibri</vt:lpstr>
      <vt:lpstr>Roboto</vt:lpstr>
      <vt:lpstr>Roboto Light</vt:lpstr>
      <vt:lpstr>Roboto Medium</vt:lpstr>
      <vt:lpstr>Roboto Thin</vt:lpstr>
      <vt:lpstr>Wingdings</vt:lpstr>
      <vt:lpstr>Main Content</vt:lpstr>
      <vt:lpstr>Highway to the Danger Zone: Automobile Data Privacy</vt:lpstr>
      <vt:lpstr>1. Overview of the Technology: The basics of what data your car collects; with whom it’s shared; and how it’s used.  Trust us, you will not be happy.  2. Legal and Regulatory Overview: What laws govern the collection, sharing, use and deletion of your data, and how state governments and the FTC have stepped up.  3. Litigation Landscape: The current state of FTC and State AG enforcement and private class actions.  4. Practical Tips: How you can opt out or control the collection, use or sharing of your personal data.  5. Artificial Intelligence: How will A.I. change the game in the near future?       </vt:lpstr>
      <vt:lpstr>Part 1: Overview of the Technology</vt:lpstr>
      <vt:lpstr>Data Collection and Use</vt:lpstr>
      <vt:lpstr>Data Sharing</vt:lpstr>
      <vt:lpstr>Part 2: Legal and Regulatory Overview</vt:lpstr>
      <vt:lpstr>Motor Vehicle Records: The DPPA (Drivers Privacy Protection Act)</vt:lpstr>
      <vt:lpstr>DPPA (continued)</vt:lpstr>
      <vt:lpstr>DPPA (continued)</vt:lpstr>
      <vt:lpstr>DPPA (continued)</vt:lpstr>
      <vt:lpstr>The FTC Act</vt:lpstr>
      <vt:lpstr>FTC Act (con’t)</vt:lpstr>
      <vt:lpstr>FTC Act (con’t)</vt:lpstr>
      <vt:lpstr>FTC Act (con’t)</vt:lpstr>
      <vt:lpstr>FTC Act (con’t)</vt:lpstr>
      <vt:lpstr>State Laws</vt:lpstr>
      <vt:lpstr>Part 3: Litigation Landscape</vt:lpstr>
      <vt:lpstr>FTC Example: GM (Jan. 2025)</vt:lpstr>
      <vt:lpstr>State AG Example</vt:lpstr>
      <vt:lpstr>Private Class Action Example: GM OnStar Lawsuit</vt:lpstr>
      <vt:lpstr>Part 4: Practical Tips</vt:lpstr>
      <vt:lpstr>Getting started</vt:lpstr>
      <vt:lpstr>Opting Out of Third-Party Data Sharing Submit "Do Not Sell/Share My Personal Info" request. Decline insurance tracking programs (e.g., Toyota’s “Insure Connect”). </vt:lpstr>
      <vt:lpstr>Limit Use and Disclosure of Sensitive Personal Data</vt:lpstr>
      <vt:lpstr>Opting Out of or Turning Off  Location Tracking and/or  Vehicle Data Sharing</vt:lpstr>
      <vt:lpstr>Reducing Data Privacy Risk</vt:lpstr>
      <vt:lpstr>Delete Data Before Vehicle Sale, Transfer or Return</vt:lpstr>
      <vt:lpstr>Part 5: Artificial Intelligence</vt:lpstr>
      <vt:lpstr>Looking Ahead </vt:lpstr>
      <vt:lpstr>Presenter Bios</vt:lpstr>
      <vt:lpstr>Presenter Bios</vt:lpstr>
      <vt:lpstr>Presenter Bios</vt:lpstr>
      <vt:lpstr>This presentation and its contents may be considered attorney advertising under the rules of certain jurisdictions. Prior results do not guarantee a similar outcome.  This presentation and the information and materials presented are for general informational purposes only.  Nothing presented constitutes, was meant to constitute, and should not be considered legal advice. The material and information is being presented without any representation or warranty whatsoever, including as to the accuracy or completeness of the information. No one should, or is entitled to, rely in any manner on any of the information presented. Parties seeking advice should consult with legal counsel familiar with their specific situation.  This presentation may not be copied, reproduced, republished, uploaded, posted, transmitted, or distributed in any way without the prior written permission of the attorneys who prepared and presented this presentation, except that you may download one copy of the materials on a single computer for your personal, non-commercial use, provided you keep all copyright and other proprietary notices intact. The attorneys who prepared and presented this presentation assume no liability or responsibility for any errors or omissions in the content of this presentation and are not responsible for any third-party content that may be accessed through or linked to this presentation.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David Straite</cp:lastModifiedBy>
  <cp:revision>85</cp:revision>
  <dcterms:created xsi:type="dcterms:W3CDTF">2022-02-02T18:31:27Z</dcterms:created>
  <dcterms:modified xsi:type="dcterms:W3CDTF">2025-06-11T18:07:04Z</dcterms:modified>
</cp:coreProperties>
</file>