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72" r:id="rId3"/>
  </p:sldMasterIdLst>
  <p:notesMasterIdLst>
    <p:notesMasterId r:id="rId61"/>
  </p:notesMasterIdLst>
  <p:sldIdLst>
    <p:sldId id="256" r:id="rId4"/>
    <p:sldId id="257" r:id="rId5"/>
    <p:sldId id="258" r:id="rId6"/>
    <p:sldId id="259" r:id="rId7"/>
    <p:sldId id="260" r:id="rId8"/>
    <p:sldId id="261" r:id="rId9"/>
    <p:sldId id="262" r:id="rId10"/>
    <p:sldId id="263" r:id="rId11"/>
    <p:sldId id="264" r:id="rId12"/>
    <p:sldId id="265" r:id="rId13"/>
    <p:sldId id="364" r:id="rId14"/>
    <p:sldId id="267" r:id="rId15"/>
    <p:sldId id="268" r:id="rId16"/>
    <p:sldId id="372" r:id="rId17"/>
    <p:sldId id="371" r:id="rId18"/>
    <p:sldId id="373" r:id="rId19"/>
    <p:sldId id="374" r:id="rId20"/>
    <p:sldId id="375" r:id="rId21"/>
    <p:sldId id="274" r:id="rId22"/>
    <p:sldId id="266" r:id="rId23"/>
    <p:sldId id="276" r:id="rId24"/>
    <p:sldId id="277" r:id="rId25"/>
    <p:sldId id="278" r:id="rId26"/>
    <p:sldId id="279" r:id="rId27"/>
    <p:sldId id="280" r:id="rId28"/>
    <p:sldId id="376" r:id="rId29"/>
    <p:sldId id="377" r:id="rId30"/>
    <p:sldId id="283" r:id="rId31"/>
    <p:sldId id="284" r:id="rId32"/>
    <p:sldId id="285" r:id="rId33"/>
    <p:sldId id="286" r:id="rId34"/>
    <p:sldId id="287" r:id="rId35"/>
    <p:sldId id="288" r:id="rId36"/>
    <p:sldId id="289" r:id="rId37"/>
    <p:sldId id="378" r:id="rId38"/>
    <p:sldId id="379" r:id="rId39"/>
    <p:sldId id="380" r:id="rId40"/>
    <p:sldId id="293" r:id="rId41"/>
    <p:sldId id="294" r:id="rId42"/>
    <p:sldId id="295" r:id="rId43"/>
    <p:sldId id="296" r:id="rId44"/>
    <p:sldId id="297" r:id="rId45"/>
    <p:sldId id="298" r:id="rId46"/>
    <p:sldId id="299" r:id="rId47"/>
    <p:sldId id="383" r:id="rId48"/>
    <p:sldId id="384" r:id="rId49"/>
    <p:sldId id="385" r:id="rId50"/>
    <p:sldId id="386" r:id="rId51"/>
    <p:sldId id="382" r:id="rId52"/>
    <p:sldId id="388" r:id="rId53"/>
    <p:sldId id="389" r:id="rId54"/>
    <p:sldId id="399" r:id="rId55"/>
    <p:sldId id="394" r:id="rId56"/>
    <p:sldId id="395" r:id="rId57"/>
    <p:sldId id="396" r:id="rId58"/>
    <p:sldId id="397" r:id="rId59"/>
    <p:sldId id="398" r:id="rId60"/>
  </p:sldIdLst>
  <p:sldSz cx="9144000" cy="5143500" type="screen16x9"/>
  <p:notesSz cx="6858000" cy="9144000"/>
  <p:embeddedFontLst>
    <p:embeddedFont>
      <p:font typeface="Lato" panose="020F0502020204030203" pitchFamily="34" charset="0"/>
      <p:regular r:id="rId62"/>
      <p:bold r:id="rId63"/>
      <p:italic r:id="rId64"/>
      <p:boldItalic r:id="rId65"/>
    </p:embeddedFont>
    <p:embeddedFont>
      <p:font typeface="Roboto" panose="02000000000000000000" pitchFamily="2"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1" roundtripDataSignature="AMtx7mhMslec5Bn9KgtRLfPhlkuK4aCIa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D9ECB1F-B12E-4406-94C4-8E991EF2C6F9}">
  <a:tblStyle styleId="{BD9ECB1F-B12E-4406-94C4-8E991EF2C6F9}"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5" d="100"/>
          <a:sy n="135" d="100"/>
        </p:scale>
        <p:origin x="2556"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font" Target="fonts/font2.fntdata"/><Relationship Id="rId68"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font" Target="fonts/font5.fntdata"/><Relationship Id="rId74"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font" Target="fonts/font3.fntdata"/><Relationship Id="rId69" Type="http://schemas.openxmlformats.org/officeDocument/2006/relationships/font" Target="fonts/font8.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font" Target="fonts/font6.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font" Target="fonts/font1.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font" Target="fonts/font4.fntdata"/><Relationship Id="rId73"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rgbClr val="000000"/>
              </a:buClr>
              <a:buSzPts val="14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41" name="Google Shape;241;p10: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A8DD0F09-6AF3-FA7A-579E-BDFD0DE8B044}"/>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B130C21A-5FD5-FD90-5DE1-B08883F91D5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11A11D90-0F10-9208-9365-9FD6E10091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4845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58" name="Google Shape;258;p1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64" name="Google Shape;264;p1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CBE70DBE-3184-04FC-AA79-B47212B081E7}"/>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EF4C03D2-0A69-E54A-A895-350F46B2973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193E007D-A83C-63F1-5AE0-FB6A265B6C6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86947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20BA06E2-E159-F338-8C30-9444B0CEDF8C}"/>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543FCEE8-692D-7BB2-99F4-50195803672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C1D9F67F-3DCC-A328-5FA4-2E9C8196EBE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92032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851EF65C-D325-6A9A-049B-EDB01809DABC}"/>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B3D08931-1282-E1F4-9CC0-A722B166280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E4EC4C31-8FA3-F30E-C240-9F3506C138D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7380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2C61AC8D-F29B-366E-992C-A8964A0C9431}"/>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D94BDA17-1892-7B96-898E-981B5FA93F6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C215A109-A056-276D-4AAB-3BCE33103D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4918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2E445EA0-9E02-E3D7-127E-528977473D9E}"/>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71810102-8E88-038F-E80B-4E57B1F8704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CA4EF5FC-0B69-1191-7C66-67F491456C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2324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5" name="Google Shape;37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B5B62448-9B9F-4B58-2AB2-6F4D5A568C2A}"/>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E9C049D3-B4F5-456C-789A-DE6974965C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6AC9391B-5DED-6F0D-B98F-F1B1875048A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effectLst/>
                <a:latin typeface="Times New Roman" panose="02020603050405020304" pitchFamily="18" charset="0"/>
                <a:ea typeface="Calibri" panose="020F0502020204030204" pitchFamily="34" charset="0"/>
              </a:rPr>
              <a:t>Part 200 is a broad law and covers cryptocurrencies, stablecoins, and potentially other digital assets that meet the definition. It has substantive requirements for all cryptocurrencies, such as requirements to disclose material risks of virtual currency transactions, requirements to provide receipts, guidance for acting as a custodian for customer assets, capital requirements, and requirements to maintain an anti-money laundering and cybersecurity program, among other requirements. </a:t>
            </a:r>
          </a:p>
          <a:p>
            <a:pPr marL="0" lvl="0" indent="0" algn="l" rtl="0">
              <a:spcBef>
                <a:spcPts val="0"/>
              </a:spcBef>
              <a:spcAft>
                <a:spcPts val="0"/>
              </a:spcAft>
              <a:buNone/>
            </a:pPr>
            <a:endParaRPr lang="en-US" sz="180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800" kern="100" dirty="0">
                <a:effectLst/>
                <a:latin typeface="Times New Roman" panose="02020603050405020304" pitchFamily="18" charset="0"/>
                <a:ea typeface="Calibri" panose="020F0502020204030204" pitchFamily="34" charset="0"/>
                <a:cs typeface="Times New Roman" panose="02020603050405020304" pitchFamily="18" charset="0"/>
              </a:rPr>
              <a:t>DFS has also issued guidance for U.S. Dollar Backed stablecoins, requiring licensees to: fully back their stablecoins with a reserve of assets on a 1 to 1 basis, hold the reserves in safe investment grade assets, offer timely redemption, and engage a monthly audit of management’s assertions related to stablecoin reserves, among other requirements.  </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70116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6" name="Google Shape;38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2" name="Google Shape;39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4" name="Google Shape;404;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0" name="Google Shape;41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FB85032F-E84E-158A-4E93-6ACB924BE909}"/>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7253FD68-A8E5-55E4-2723-7E3BEE2F72E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686AEDF1-A9BF-1DE0-9807-275770FA4F3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57014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40719974-562C-7285-6BEC-CD21456E863E}"/>
            </a:ext>
          </a:extLst>
        </p:cNvPr>
        <p:cNvGrpSpPr/>
        <p:nvPr/>
      </p:nvGrpSpPr>
      <p:grpSpPr>
        <a:xfrm>
          <a:off x="0" y="0"/>
          <a:ext cx="0" cy="0"/>
          <a:chOff x="0" y="0"/>
          <a:chExt cx="0" cy="0"/>
        </a:xfrm>
      </p:grpSpPr>
      <p:sp>
        <p:nvSpPr>
          <p:cNvPr id="81" name="Google Shape;81;g35be49b273d_0_5:notes">
            <a:extLst>
              <a:ext uri="{FF2B5EF4-FFF2-40B4-BE49-F238E27FC236}">
                <a16:creationId xmlns:a16="http://schemas.microsoft.com/office/drawing/2014/main" id="{61C61028-C253-34B8-F494-E28462D4046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35be49b273d_0_5:notes">
            <a:extLst>
              <a:ext uri="{FF2B5EF4-FFF2-40B4-BE49-F238E27FC236}">
                <a16:creationId xmlns:a16="http://schemas.microsoft.com/office/drawing/2014/main" id="{EF378B35-D3D1-A81B-AF13-2832E8BBE8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nSpc>
                <a:spcPct val="107000"/>
              </a:lnSpc>
              <a:spcAft>
                <a:spcPts val="800"/>
              </a:spcAft>
              <a:buFont typeface="Courier New" panose="02070309020205020404" pitchFamily="49" charset="0"/>
              <a:buNone/>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8219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3" name="Google Shape;43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4" name="Google Shape;18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1" name="Google Shape;44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6" name="Google Shape;446;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1" name="Google Shape;451;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800">
                <a:latin typeface="Times New Roman"/>
                <a:ea typeface="Times New Roman"/>
                <a:cs typeface="Times New Roman"/>
                <a:sym typeface="Times New Roman"/>
              </a:rPr>
              <a:t>Part 200 is a broad law and covers cryptocurrencies, stablecoins, and potentially other digital assets that meet the definition. It has substantive requirements for all cryptocurrencies, such as requirements to disclose material risks of virtual currency transactions, requirements to provide receipts, guidance for acting as a custodian for customer assets, capital requirements, and requirements to maintain an anti-money laundering and cybersecurity program, among other requirements. </a:t>
            </a:r>
            <a:endParaRPr/>
          </a:p>
          <a:p>
            <a:pPr marL="0" lvl="0" indent="0" algn="l" rtl="0">
              <a:lnSpc>
                <a:spcPct val="100000"/>
              </a:lnSpc>
              <a:spcBef>
                <a:spcPts val="0"/>
              </a:spcBef>
              <a:spcAft>
                <a:spcPts val="0"/>
              </a:spcAft>
              <a:buSzPts val="1400"/>
              <a:buNone/>
            </a:pPr>
            <a:endParaRPr sz="1800">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400"/>
              <a:buFont typeface="Arial"/>
              <a:buNone/>
            </a:pPr>
            <a:r>
              <a:rPr lang="en-US" sz="1800">
                <a:latin typeface="Times New Roman"/>
                <a:ea typeface="Times New Roman"/>
                <a:cs typeface="Times New Roman"/>
                <a:sym typeface="Times New Roman"/>
              </a:rPr>
              <a:t>DFS has also issued guidance for U.S. Dollar Backed stablecoins, requiring licensees to: fully back their stablecoins with a reserve of assets on a 1 to 1 basis, hold the reserves in safe investment grade assets, offer timely redemption, and engage a monthly audit of management’s assertions related to stablecoin reserves, among other requirements.  </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7" name="Google Shape;457;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7000"/>
              </a:lnSpc>
              <a:spcBef>
                <a:spcPts val="0"/>
              </a:spcBef>
              <a:spcAft>
                <a:spcPts val="0"/>
              </a:spcAft>
              <a:buSzPts val="1400"/>
              <a:buFont typeface="Courier New"/>
              <a:buNone/>
            </a:pPr>
            <a:r>
              <a:rPr lang="en-US" sz="1800">
                <a:latin typeface="Times New Roman"/>
                <a:ea typeface="Times New Roman"/>
                <a:cs typeface="Times New Roman"/>
                <a:sym typeface="Times New Roman"/>
              </a:rPr>
              <a:t>NYDFS has released a lot of guidance over the years, on everything from sentiment-based virtual currencies, guidance on protocol changes in blockchains, guidance on the use of blockchain analytics, guidance on BSA/AML compliance, and more.</a:t>
            </a:r>
            <a:endParaRPr/>
          </a:p>
          <a:p>
            <a:pPr marL="0" marR="0" lvl="0" indent="0" algn="l" rtl="0">
              <a:lnSpc>
                <a:spcPct val="107000"/>
              </a:lnSpc>
              <a:spcBef>
                <a:spcPts val="800"/>
              </a:spcBef>
              <a:spcAft>
                <a:spcPts val="0"/>
              </a:spcAft>
              <a:buSzPts val="1400"/>
              <a:buFont typeface="Courier New"/>
              <a:buNone/>
            </a:pPr>
            <a:endParaRPr sz="1800">
              <a:latin typeface="Times New Roman"/>
              <a:ea typeface="Times New Roman"/>
              <a:cs typeface="Times New Roman"/>
              <a:sym typeface="Times New Roman"/>
            </a:endParaRPr>
          </a:p>
          <a:p>
            <a:pPr marL="0" marR="0" lvl="0" indent="0" algn="l" rtl="0">
              <a:lnSpc>
                <a:spcPct val="107000"/>
              </a:lnSpc>
              <a:spcBef>
                <a:spcPts val="800"/>
              </a:spcBef>
              <a:spcAft>
                <a:spcPts val="800"/>
              </a:spcAft>
              <a:buSzPts val="1400"/>
              <a:buFont typeface="Courier New"/>
              <a:buNone/>
            </a:pPr>
            <a:r>
              <a:rPr lang="en-US" sz="1800">
                <a:latin typeface="Times New Roman"/>
                <a:ea typeface="Times New Roman"/>
                <a:cs typeface="Times New Roman"/>
                <a:sym typeface="Times New Roman"/>
              </a:rPr>
              <a:t>NYDFS currently licenses 34 entities under the Bitlicense, with the most recent license granted in February. </a:t>
            </a:r>
            <a:endParaRPr sz="1800">
              <a:latin typeface="Times New Roman"/>
              <a:ea typeface="Times New Roman"/>
              <a:cs typeface="Times New Roman"/>
              <a:sym typeface="Times New Roman"/>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3" name="Google Shape;463;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c6f73a04f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c6f73a04f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a:t>
            </a:r>
            <a:r>
              <a:rPr lang="en-US" baseline="0" dirty="0"/>
              <a:t> just want to provide a brief overview of what other States are doing, and how that looks in comparison to the New York regime that we’ve been discussing. As you can see going through these slides, most states don’t have an analogous license NYS’s </a:t>
            </a:r>
            <a:r>
              <a:rPr lang="en-US" baseline="0" dirty="0" err="1"/>
              <a:t>bitlicense</a:t>
            </a:r>
            <a:r>
              <a:rPr lang="en-US" baseline="0" dirty="0"/>
              <a:t>. Instead, most states have incorporated crypto regulation into their money transmitter licenses. For folks that aren’t aware, money transmitter licenses are generally required for any </a:t>
            </a:r>
            <a:r>
              <a:rPr lang="en-US" sz="1100" b="0" i="0" u="none" strike="noStrike" cap="none" dirty="0">
                <a:solidFill>
                  <a:srgbClr val="000000"/>
                </a:solidFill>
                <a:effectLst/>
                <a:latin typeface="Arial"/>
                <a:ea typeface="Arial"/>
                <a:cs typeface="Arial"/>
                <a:sym typeface="Arial"/>
              </a:rPr>
              <a:t>company or individual that facilitates the transfer of funds from one person or entity to another. This</a:t>
            </a:r>
            <a:r>
              <a:rPr lang="en-US" sz="1100" b="0" i="0" u="none" strike="noStrike" cap="none" baseline="0" dirty="0">
                <a:solidFill>
                  <a:srgbClr val="000000"/>
                </a:solidFill>
                <a:effectLst/>
                <a:latin typeface="Arial"/>
                <a:ea typeface="Arial"/>
                <a:cs typeface="Arial"/>
                <a:sym typeface="Arial"/>
              </a:rPr>
              <a:t> is a highly regulated industry, and most states have opted to incorporate crypto regulation within this framework. </a:t>
            </a:r>
          </a:p>
          <a:p>
            <a:pPr marL="0" lvl="0" indent="0" algn="l" rtl="0">
              <a:spcBef>
                <a:spcPts val="0"/>
              </a:spcBef>
              <a:spcAft>
                <a:spcPts val="0"/>
              </a:spcAft>
              <a:buNone/>
            </a:pPr>
            <a:endParaRPr lang="en-US" sz="1100" b="0" i="0" u="none" strike="noStrike" cap="none" baseline="0" dirty="0">
              <a:solidFill>
                <a:srgbClr val="000000"/>
              </a:solidFill>
              <a:effectLst/>
              <a:latin typeface="Arial"/>
              <a:cs typeface="Arial"/>
              <a:sym typeface="Arial"/>
            </a:endParaRPr>
          </a:p>
          <a:p>
            <a:pPr marL="0" lvl="0" indent="0" algn="l" rtl="0">
              <a:spcBef>
                <a:spcPts val="0"/>
              </a:spcBef>
              <a:spcAft>
                <a:spcPts val="0"/>
              </a:spcAft>
              <a:buNone/>
            </a:pPr>
            <a:r>
              <a:rPr lang="en-US" sz="1100" b="0" i="0" u="none" strike="noStrike" cap="none" baseline="0" dirty="0">
                <a:solidFill>
                  <a:srgbClr val="000000"/>
                </a:solidFill>
                <a:effectLst/>
                <a:latin typeface="Arial"/>
                <a:cs typeface="Arial"/>
                <a:sym typeface="Arial"/>
              </a:rPr>
              <a:t>In addition, some states have regulated crypto kiosks, which touch on how much money a consumer can withdraw from a kiosk within a given time period. </a:t>
            </a: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B120EE8A-6A35-9BB1-D37E-6315C013D0B8}"/>
            </a:ext>
          </a:extLst>
        </p:cNvPr>
        <p:cNvGrpSpPr/>
        <p:nvPr/>
      </p:nvGrpSpPr>
      <p:grpSpPr>
        <a:xfrm>
          <a:off x="0" y="0"/>
          <a:ext cx="0" cy="0"/>
          <a:chOff x="0" y="0"/>
          <a:chExt cx="0" cy="0"/>
        </a:xfrm>
      </p:grpSpPr>
      <p:sp>
        <p:nvSpPr>
          <p:cNvPr id="64" name="Google Shape;64;gc6f73a04f_0_25:notes">
            <a:extLst>
              <a:ext uri="{FF2B5EF4-FFF2-40B4-BE49-F238E27FC236}">
                <a16:creationId xmlns:a16="http://schemas.microsoft.com/office/drawing/2014/main" id="{50EA7C45-BBE5-D26A-2C0F-9A66716054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c6f73a04f_0_25:notes">
            <a:extLst>
              <a:ext uri="{FF2B5EF4-FFF2-40B4-BE49-F238E27FC236}">
                <a16:creationId xmlns:a16="http://schemas.microsoft.com/office/drawing/2014/main" id="{7FAFB4C8-669E-EADD-1FB4-72DB5482F85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4963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CE587310-3CE4-E7A2-AE54-2ECD55369FB7}"/>
            </a:ext>
          </a:extLst>
        </p:cNvPr>
        <p:cNvGrpSpPr/>
        <p:nvPr/>
      </p:nvGrpSpPr>
      <p:grpSpPr>
        <a:xfrm>
          <a:off x="0" y="0"/>
          <a:ext cx="0" cy="0"/>
          <a:chOff x="0" y="0"/>
          <a:chExt cx="0" cy="0"/>
        </a:xfrm>
      </p:grpSpPr>
      <p:sp>
        <p:nvSpPr>
          <p:cNvPr id="64" name="Google Shape;64;gc6f73a04f_0_25:notes">
            <a:extLst>
              <a:ext uri="{FF2B5EF4-FFF2-40B4-BE49-F238E27FC236}">
                <a16:creationId xmlns:a16="http://schemas.microsoft.com/office/drawing/2014/main" id="{D5993250-71A2-83BE-3F98-82E7E4C563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c6f73a04f_0_25:notes">
            <a:extLst>
              <a:ext uri="{FF2B5EF4-FFF2-40B4-BE49-F238E27FC236}">
                <a16:creationId xmlns:a16="http://schemas.microsoft.com/office/drawing/2014/main" id="{90CC4E05-431D-1C83-3E6B-11F19EDB8AC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Wyoming</a:t>
            </a:r>
            <a:r>
              <a:rPr lang="en" baseline="0" dirty="0"/>
              <a:t> is really the pioneer that is leading the way in developing a crypto-friendly regulatory environment. Among other things,</a:t>
            </a:r>
            <a:r>
              <a:rPr lang="en" dirty="0"/>
              <a:t> On March 15, 2024, the state of Wyoming enacted a first-of-its-kind cryptocurrency bankruptcy law (SF0096) that will protect cryptocurrency and fiat customers subject to “covered accounts” who provide their assets to Wyoming trust companies and special purpose depository institutions. Staking, staking as a service, sub-custodians and third-party platform trading are also bankruptcy-protected under certain circumstances. The law states that cryptocurrency or fiat currencies provided to a Wyoming financial institution in a “covered account” are not “deemed assets or liabilities of the financial institution” in the event of a receivership, conservatorship or federal bankruptcy filing. Wyoming also recognizes decentralized autonomous organizations (DAOs, organizations managed by decentralized computer programs) as LLCs, some other states not on this chart do this as well. Wyoming </a:t>
            </a:r>
            <a:r>
              <a:rPr lang="en-US" dirty="0"/>
              <a:t>is apparently planning </a:t>
            </a:r>
            <a:r>
              <a:rPr lang="en" dirty="0"/>
              <a:t>to release the first State blacked stablecoin.</a:t>
            </a:r>
          </a:p>
          <a:p>
            <a:pPr marL="0" lvl="0" indent="0" algn="l" rtl="0">
              <a:spcBef>
                <a:spcPts val="0"/>
              </a:spcBef>
              <a:spcAft>
                <a:spcPts val="0"/>
              </a:spcAft>
              <a:buNone/>
            </a:pPr>
            <a:endParaRPr lang="en" dirty="0"/>
          </a:p>
          <a:p>
            <a:pPr marL="0" lvl="0" indent="0" algn="l" rtl="0">
              <a:spcBef>
                <a:spcPts val="0"/>
              </a:spcBef>
              <a:spcAft>
                <a:spcPts val="0"/>
              </a:spcAft>
              <a:buNone/>
            </a:pPr>
            <a:r>
              <a:rPr lang="en" dirty="0"/>
              <a:t>Several states have adopted recent laws recognizing DAOs are legal entities under the law and around half of the states adopted laws to the UCC to recognize cryptocurrencies as assets where the security interest can be perfected. </a:t>
            </a:r>
            <a:endParaRPr dirty="0"/>
          </a:p>
        </p:txBody>
      </p:sp>
    </p:spTree>
    <p:extLst>
      <p:ext uri="{BB962C8B-B14F-4D97-AF65-F5344CB8AC3E}">
        <p14:creationId xmlns:p14="http://schemas.microsoft.com/office/powerpoint/2010/main" val="31454948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7" name="Google Shape;487;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3" name="Google Shape;493;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190" name="Google Shape;190;p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9" name="Google Shape;499;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5" name="Google Shape;505;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1" name="Google Shape;511;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7" name="Google Shape;517;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3" name="Google Shape;523;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6BEC5396-B9C6-23A6-39B3-EC7E4658B092}"/>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5AB0F4C2-4DF4-8CD3-D167-8C15A9D19FC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CBD738F7-C5F4-8042-CE1C-C364960548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17209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469A1D7C-C9FE-B326-D338-AFF98B6D2C0C}"/>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9F60C288-6B1D-2EA7-E972-C1CFDA8E34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27B40E47-F870-DC40-6629-D85A041FFC5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1380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6618292B-E045-7083-4A66-FE9AC1356B01}"/>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B2A54E47-846A-84D5-7AB8-000E54E77E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06A36C3B-12CA-AC67-272E-E73FC3A3398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074861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256EF95A-3DF0-85EA-FF9A-C59C1A02815A}"/>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A30B5FF1-5AE9-D1F1-D1CD-79AF275B3BC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5D702B3A-6C95-B17B-543D-D04F7E2575D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4924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a:extLst>
            <a:ext uri="{FF2B5EF4-FFF2-40B4-BE49-F238E27FC236}">
              <a16:creationId xmlns:a16="http://schemas.microsoft.com/office/drawing/2014/main" id="{084AEF46-778C-E15B-3F8E-BEC371D20CA3}"/>
            </a:ext>
          </a:extLst>
        </p:cNvPr>
        <p:cNvGrpSpPr/>
        <p:nvPr/>
      </p:nvGrpSpPr>
      <p:grpSpPr>
        <a:xfrm>
          <a:off x="0" y="0"/>
          <a:ext cx="0" cy="0"/>
          <a:chOff x="0" y="0"/>
          <a:chExt cx="0" cy="0"/>
        </a:xfrm>
      </p:grpSpPr>
      <p:sp>
        <p:nvSpPr>
          <p:cNvPr id="170" name="Google Shape;170;p2:notes">
            <a:extLst>
              <a:ext uri="{FF2B5EF4-FFF2-40B4-BE49-F238E27FC236}">
                <a16:creationId xmlns:a16="http://schemas.microsoft.com/office/drawing/2014/main" id="{B840F56B-B5DA-9F88-06D0-950D5B514F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p2:notes">
            <a:extLst>
              <a:ext uri="{FF2B5EF4-FFF2-40B4-BE49-F238E27FC236}">
                <a16:creationId xmlns:a16="http://schemas.microsoft.com/office/drawing/2014/main" id="{4B9A91EE-093B-353C-57C5-69D200C657E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837591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02" name="Google Shape;202;p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D17AF533-9299-1849-FDF3-E19616657C2A}"/>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9281E031-915B-8FED-E7AA-60C218C5C3B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54BC034E-1CAD-9C22-BBF1-2F12C91F81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32651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979DF493-77C7-7AB7-712E-48179FA0CBD5}"/>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FBAC0B2B-3418-BD1D-8DBF-76077C7BE5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EF60209F-F273-67BE-115A-C4D3F55D97A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95178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4241F3A6-DBE1-6142-13FA-A1DD31D1231E}"/>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2D6ED44B-6D82-1CE5-F840-0685EFC2B0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8417F14C-D375-0B93-DE01-A5E7EF8379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7287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FB6BDCBD-2486-6095-4C17-64F864E6E02C}"/>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E2E511A1-8011-F067-83E9-04F91F8E3FE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EB1E78DB-5C3E-470C-53A1-ADD8A8F1074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98758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0DED649E-67E5-79B9-77AB-D8884D54F270}"/>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1A2CC4F0-5D32-415F-62FD-C8EBF68BB9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F3969520-35FF-9AD4-1B3F-92A06AA623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15705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9EEF3630-9698-E4CC-35D2-1A53E50EC89B}"/>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7F0F13E9-D209-37A1-D317-E3836A2EC58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7C1FD3B4-F52D-D4E2-5A8E-FD220C78996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21856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a:extLst>
            <a:ext uri="{FF2B5EF4-FFF2-40B4-BE49-F238E27FC236}">
              <a16:creationId xmlns:a16="http://schemas.microsoft.com/office/drawing/2014/main" id="{F878196B-40E6-E416-8FF4-F9AFC5081622}"/>
            </a:ext>
          </a:extLst>
        </p:cNvPr>
        <p:cNvGrpSpPr/>
        <p:nvPr/>
      </p:nvGrpSpPr>
      <p:grpSpPr>
        <a:xfrm>
          <a:off x="0" y="0"/>
          <a:ext cx="0" cy="0"/>
          <a:chOff x="0" y="0"/>
          <a:chExt cx="0" cy="0"/>
        </a:xfrm>
      </p:grpSpPr>
      <p:sp>
        <p:nvSpPr>
          <p:cNvPr id="426" name="Google Shape;426;p28:notes">
            <a:extLst>
              <a:ext uri="{FF2B5EF4-FFF2-40B4-BE49-F238E27FC236}">
                <a16:creationId xmlns:a16="http://schemas.microsoft.com/office/drawing/2014/main" id="{CFDD699B-61BB-39BB-E35B-6038D44D83C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7" name="Google Shape;427;p28:notes">
            <a:extLst>
              <a:ext uri="{FF2B5EF4-FFF2-40B4-BE49-F238E27FC236}">
                <a16:creationId xmlns:a16="http://schemas.microsoft.com/office/drawing/2014/main" id="{6465791F-4848-9F9E-3A13-C00C7764BED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9168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14" name="Google Shape;214;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21" name="Google Shape;221;p7: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27" name="Google Shape;227;p8: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400"/>
              <a:buNone/>
            </a:pPr>
            <a:endParaRPr/>
          </a:p>
        </p:txBody>
      </p:sp>
      <p:sp>
        <p:nvSpPr>
          <p:cNvPr id="234" name="Google Shape;234;p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50"/>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50"/>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50"/>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3" name="Google Shape;13;p50"/>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4" name="Google Shape;14;p5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4"/>
        </a:solidFill>
        <a:effectLst/>
      </p:bgPr>
    </p:bg>
    <p:spTree>
      <p:nvGrpSpPr>
        <p:cNvPr id="1" name="Shape 57"/>
        <p:cNvGrpSpPr/>
        <p:nvPr/>
      </p:nvGrpSpPr>
      <p:grpSpPr>
        <a:xfrm>
          <a:off x="0" y="0"/>
          <a:ext cx="0" cy="0"/>
          <a:chOff x="0" y="0"/>
          <a:chExt cx="0" cy="0"/>
        </a:xfrm>
      </p:grpSpPr>
      <p:sp>
        <p:nvSpPr>
          <p:cNvPr id="58" name="Google Shape;58;p63"/>
          <p:cNvSpPr txBox="1">
            <a:spLocks noGrp="1"/>
          </p:cNvSpPr>
          <p:nvPr>
            <p:ph type="title" hasCustomPrompt="1"/>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r>
              <a:t>xx%</a:t>
            </a:r>
          </a:p>
        </p:txBody>
      </p:sp>
      <p:sp>
        <p:nvSpPr>
          <p:cNvPr id="59" name="Google Shape;59;p63"/>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60" name="Google Shape;60;p6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Google Shape;62;p6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55"/>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55"/>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 name="Google Shape;70;p55"/>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71" name="Google Shape;71;p5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2"/>
        <p:cNvGrpSpPr/>
        <p:nvPr/>
      </p:nvGrpSpPr>
      <p:grpSpPr>
        <a:xfrm>
          <a:off x="0" y="0"/>
          <a:ext cx="0" cy="0"/>
          <a:chOff x="0" y="0"/>
          <a:chExt cx="0" cy="0"/>
        </a:xfrm>
      </p:grpSpPr>
      <p:sp>
        <p:nvSpPr>
          <p:cNvPr id="73" name="Google Shape;73;p70"/>
          <p:cNvSpPr/>
          <p:nvPr/>
        </p:nvSpPr>
        <p:spPr>
          <a:xfrm flipH="1">
            <a:off x="8246400" y="4245925"/>
            <a:ext cx="897600" cy="897600"/>
          </a:xfrm>
          <a:prstGeom prst="rtTriangle">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 name="Google Shape;74;p70"/>
          <p:cNvSpPr/>
          <p:nvPr/>
        </p:nvSpPr>
        <p:spPr>
          <a:xfrm flipH="1">
            <a:off x="8246400" y="4245875"/>
            <a:ext cx="897600" cy="897600"/>
          </a:xfrm>
          <a:prstGeom prst="round1Rect">
            <a:avLst>
              <a:gd name="adj" fmla="val 16667"/>
            </a:avLst>
          </a:prstGeom>
          <a:solidFill>
            <a:schemeClr val="lt1">
              <a:alpha val="67843"/>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70"/>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6" name="Google Shape;76;p70"/>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77" name="Google Shape;77;p7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8"/>
        <p:cNvGrpSpPr/>
        <p:nvPr/>
      </p:nvGrpSpPr>
      <p:grpSpPr>
        <a:xfrm>
          <a:off x="0" y="0"/>
          <a:ext cx="0" cy="0"/>
          <a:chOff x="0" y="0"/>
          <a:chExt cx="0" cy="0"/>
        </a:xfrm>
      </p:grpSpPr>
      <p:sp>
        <p:nvSpPr>
          <p:cNvPr id="79" name="Google Shape;79;p71"/>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80" name="Google Shape;80;p7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1"/>
        <p:cNvGrpSpPr/>
        <p:nvPr/>
      </p:nvGrpSpPr>
      <p:grpSpPr>
        <a:xfrm>
          <a:off x="0" y="0"/>
          <a:ext cx="0" cy="0"/>
          <a:chOff x="0" y="0"/>
          <a:chExt cx="0" cy="0"/>
        </a:xfrm>
      </p:grpSpPr>
      <p:sp>
        <p:nvSpPr>
          <p:cNvPr id="82" name="Google Shape;82;p72"/>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72"/>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7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85" name="Google Shape;85;p7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6" name="Google Shape;86;p7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7"/>
        <p:cNvGrpSpPr/>
        <p:nvPr/>
      </p:nvGrpSpPr>
      <p:grpSpPr>
        <a:xfrm>
          <a:off x="0" y="0"/>
          <a:ext cx="0" cy="0"/>
          <a:chOff x="0" y="0"/>
          <a:chExt cx="0" cy="0"/>
        </a:xfrm>
      </p:grpSpPr>
      <p:sp>
        <p:nvSpPr>
          <p:cNvPr id="88" name="Google Shape;88;p7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89;p7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7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91" name="Google Shape;91;p73"/>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92" name="Google Shape;92;p73"/>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93" name="Google Shape;93;p7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94"/>
        <p:cNvGrpSpPr/>
        <p:nvPr/>
      </p:nvGrpSpPr>
      <p:grpSpPr>
        <a:xfrm>
          <a:off x="0" y="0"/>
          <a:ext cx="0" cy="0"/>
          <a:chOff x="0" y="0"/>
          <a:chExt cx="0" cy="0"/>
        </a:xfrm>
      </p:grpSpPr>
      <p:sp>
        <p:nvSpPr>
          <p:cNvPr id="95" name="Google Shape;95;p74"/>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74"/>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74"/>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98" name="Google Shape;98;p74"/>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99" name="Google Shape;99;p7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100"/>
        <p:cNvGrpSpPr/>
        <p:nvPr/>
      </p:nvGrpSpPr>
      <p:grpSpPr>
        <a:xfrm>
          <a:off x="0" y="0"/>
          <a:ext cx="0" cy="0"/>
          <a:chOff x="0" y="0"/>
          <a:chExt cx="0" cy="0"/>
        </a:xfrm>
      </p:grpSpPr>
      <p:sp>
        <p:nvSpPr>
          <p:cNvPr id="101" name="Google Shape;101;p75"/>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102" name="Google Shape;102;p75"/>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03"/>
        <p:cNvGrpSpPr/>
        <p:nvPr/>
      </p:nvGrpSpPr>
      <p:grpSpPr>
        <a:xfrm>
          <a:off x="0" y="0"/>
          <a:ext cx="0" cy="0"/>
          <a:chOff x="0" y="0"/>
          <a:chExt cx="0" cy="0"/>
        </a:xfrm>
      </p:grpSpPr>
      <p:sp>
        <p:nvSpPr>
          <p:cNvPr id="104" name="Google Shape;104;p76"/>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76"/>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76"/>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107" name="Google Shape;107;p76"/>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8" name="Google Shape;108;p7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109" name="Google Shape;109;p76"/>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
        <p:cNvGrpSpPr/>
        <p:nvPr/>
      </p:nvGrpSpPr>
      <p:grpSpPr>
        <a:xfrm>
          <a:off x="0" y="0"/>
          <a:ext cx="0" cy="0"/>
          <a:chOff x="0" y="0"/>
          <a:chExt cx="0" cy="0"/>
        </a:xfrm>
      </p:grpSpPr>
      <p:sp>
        <p:nvSpPr>
          <p:cNvPr id="16" name="Google Shape;16;p51"/>
          <p:cNvSpPr/>
          <p:nvPr/>
        </p:nvSpPr>
        <p:spPr>
          <a:xfrm rot="10800000" flipH="1">
            <a:off x="0" y="656400"/>
            <a:ext cx="9144000" cy="44871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51"/>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51"/>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a:endParaRPr/>
          </a:p>
        </p:txBody>
      </p:sp>
      <p:sp>
        <p:nvSpPr>
          <p:cNvPr id="19" name="Google Shape;19;p5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737373"/>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10"/>
        <p:cNvGrpSpPr/>
        <p:nvPr/>
      </p:nvGrpSpPr>
      <p:grpSpPr>
        <a:xfrm>
          <a:off x="0" y="0"/>
          <a:ext cx="0" cy="0"/>
          <a:chOff x="0" y="0"/>
          <a:chExt cx="0" cy="0"/>
        </a:xfrm>
      </p:grpSpPr>
      <p:sp>
        <p:nvSpPr>
          <p:cNvPr id="111" name="Google Shape;111;p77"/>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77"/>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77"/>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14" name="Google Shape;114;p77"/>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chemeClr val="accent4"/>
        </a:solidFill>
        <a:effectLst/>
      </p:bgPr>
    </p:bg>
    <p:spTree>
      <p:nvGrpSpPr>
        <p:cNvPr id="1" name="Shape 115"/>
        <p:cNvGrpSpPr/>
        <p:nvPr/>
      </p:nvGrpSpPr>
      <p:grpSpPr>
        <a:xfrm>
          <a:off x="0" y="0"/>
          <a:ext cx="0" cy="0"/>
          <a:chOff x="0" y="0"/>
          <a:chExt cx="0" cy="0"/>
        </a:xfrm>
      </p:grpSpPr>
      <p:sp>
        <p:nvSpPr>
          <p:cNvPr id="116" name="Google Shape;116;p78"/>
          <p:cNvSpPr txBox="1">
            <a:spLocks noGrp="1"/>
          </p:cNvSpPr>
          <p:nvPr>
            <p:ph type="title"/>
          </p:nvPr>
        </p:nvSpPr>
        <p:spPr>
          <a:xfrm>
            <a:off x="475500" y="1258525"/>
            <a:ext cx="82221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12000"/>
              <a:buNone/>
              <a:defRPr sz="12000">
                <a:solidFill>
                  <a:schemeClr val="dk2"/>
                </a:solidFill>
              </a:defRPr>
            </a:lvl1pPr>
            <a:lvl2pPr lvl="1" algn="ctr">
              <a:lnSpc>
                <a:spcPct val="100000"/>
              </a:lnSpc>
              <a:spcBef>
                <a:spcPts val="0"/>
              </a:spcBef>
              <a:spcAft>
                <a:spcPts val="0"/>
              </a:spcAft>
              <a:buClr>
                <a:schemeClr val="dk2"/>
              </a:buClr>
              <a:buSzPts val="12000"/>
              <a:buNone/>
              <a:defRPr sz="12000">
                <a:solidFill>
                  <a:schemeClr val="dk2"/>
                </a:solidFill>
              </a:defRPr>
            </a:lvl2pPr>
            <a:lvl3pPr lvl="2" algn="ctr">
              <a:lnSpc>
                <a:spcPct val="100000"/>
              </a:lnSpc>
              <a:spcBef>
                <a:spcPts val="0"/>
              </a:spcBef>
              <a:spcAft>
                <a:spcPts val="0"/>
              </a:spcAft>
              <a:buClr>
                <a:schemeClr val="dk2"/>
              </a:buClr>
              <a:buSzPts val="12000"/>
              <a:buNone/>
              <a:defRPr sz="12000">
                <a:solidFill>
                  <a:schemeClr val="dk2"/>
                </a:solidFill>
              </a:defRPr>
            </a:lvl3pPr>
            <a:lvl4pPr lvl="3" algn="ctr">
              <a:lnSpc>
                <a:spcPct val="100000"/>
              </a:lnSpc>
              <a:spcBef>
                <a:spcPts val="0"/>
              </a:spcBef>
              <a:spcAft>
                <a:spcPts val="0"/>
              </a:spcAft>
              <a:buClr>
                <a:schemeClr val="dk2"/>
              </a:buClr>
              <a:buSzPts val="12000"/>
              <a:buNone/>
              <a:defRPr sz="12000">
                <a:solidFill>
                  <a:schemeClr val="dk2"/>
                </a:solidFill>
              </a:defRPr>
            </a:lvl4pPr>
            <a:lvl5pPr lvl="4" algn="ctr">
              <a:lnSpc>
                <a:spcPct val="100000"/>
              </a:lnSpc>
              <a:spcBef>
                <a:spcPts val="0"/>
              </a:spcBef>
              <a:spcAft>
                <a:spcPts val="0"/>
              </a:spcAft>
              <a:buClr>
                <a:schemeClr val="dk2"/>
              </a:buClr>
              <a:buSzPts val="12000"/>
              <a:buNone/>
              <a:defRPr sz="12000">
                <a:solidFill>
                  <a:schemeClr val="dk2"/>
                </a:solidFill>
              </a:defRPr>
            </a:lvl5pPr>
            <a:lvl6pPr lvl="5" algn="ctr">
              <a:lnSpc>
                <a:spcPct val="100000"/>
              </a:lnSpc>
              <a:spcBef>
                <a:spcPts val="0"/>
              </a:spcBef>
              <a:spcAft>
                <a:spcPts val="0"/>
              </a:spcAft>
              <a:buClr>
                <a:schemeClr val="dk2"/>
              </a:buClr>
              <a:buSzPts val="12000"/>
              <a:buNone/>
              <a:defRPr sz="12000">
                <a:solidFill>
                  <a:schemeClr val="dk2"/>
                </a:solidFill>
              </a:defRPr>
            </a:lvl6pPr>
            <a:lvl7pPr lvl="6" algn="ctr">
              <a:lnSpc>
                <a:spcPct val="100000"/>
              </a:lnSpc>
              <a:spcBef>
                <a:spcPts val="0"/>
              </a:spcBef>
              <a:spcAft>
                <a:spcPts val="0"/>
              </a:spcAft>
              <a:buClr>
                <a:schemeClr val="dk2"/>
              </a:buClr>
              <a:buSzPts val="12000"/>
              <a:buNone/>
              <a:defRPr sz="12000">
                <a:solidFill>
                  <a:schemeClr val="dk2"/>
                </a:solidFill>
              </a:defRPr>
            </a:lvl7pPr>
            <a:lvl8pPr lvl="7" algn="ctr">
              <a:lnSpc>
                <a:spcPct val="100000"/>
              </a:lnSpc>
              <a:spcBef>
                <a:spcPts val="0"/>
              </a:spcBef>
              <a:spcAft>
                <a:spcPts val="0"/>
              </a:spcAft>
              <a:buClr>
                <a:schemeClr val="dk2"/>
              </a:buClr>
              <a:buSzPts val="12000"/>
              <a:buNone/>
              <a:defRPr sz="12000">
                <a:solidFill>
                  <a:schemeClr val="dk2"/>
                </a:solidFill>
              </a:defRPr>
            </a:lvl8pPr>
            <a:lvl9pPr lvl="8" algn="ctr">
              <a:lnSpc>
                <a:spcPct val="100000"/>
              </a:lnSpc>
              <a:spcBef>
                <a:spcPts val="0"/>
              </a:spcBef>
              <a:spcAft>
                <a:spcPts val="0"/>
              </a:spcAft>
              <a:buClr>
                <a:schemeClr val="dk2"/>
              </a:buClr>
              <a:buSzPts val="12000"/>
              <a:buNone/>
              <a:defRPr sz="12000">
                <a:solidFill>
                  <a:schemeClr val="dk2"/>
                </a:solidFill>
              </a:defRPr>
            </a:lvl9pPr>
          </a:lstStyle>
          <a:p>
            <a:endParaRPr/>
          </a:p>
        </p:txBody>
      </p:sp>
      <p:sp>
        <p:nvSpPr>
          <p:cNvPr id="117" name="Google Shape;117;p78"/>
          <p:cNvSpPr txBox="1">
            <a:spLocks noGrp="1"/>
          </p:cNvSpPr>
          <p:nvPr>
            <p:ph type="body" idx="1"/>
          </p:nvPr>
        </p:nvSpPr>
        <p:spPr>
          <a:xfrm>
            <a:off x="475500" y="3304625"/>
            <a:ext cx="82221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118" name="Google Shape;118;p7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4"/>
        </a:solidFill>
        <a:effectLst/>
      </p:bgPr>
    </p:bg>
    <p:spTree>
      <p:nvGrpSpPr>
        <p:cNvPr id="1" name="Shape 119"/>
        <p:cNvGrpSpPr/>
        <p:nvPr/>
      </p:nvGrpSpPr>
      <p:grpSpPr>
        <a:xfrm>
          <a:off x="0" y="0"/>
          <a:ext cx="0" cy="0"/>
          <a:chOff x="0" y="0"/>
          <a:chExt cx="0" cy="0"/>
        </a:xfrm>
      </p:grpSpPr>
      <p:sp>
        <p:nvSpPr>
          <p:cNvPr id="120" name="Google Shape;120;p7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8"/>
        <p:cNvGrpSpPr/>
        <p:nvPr/>
      </p:nvGrpSpPr>
      <p:grpSpPr>
        <a:xfrm>
          <a:off x="0" y="0"/>
          <a:ext cx="0" cy="0"/>
          <a:chOff x="0" y="0"/>
          <a:chExt cx="0" cy="0"/>
        </a:xfrm>
      </p:grpSpPr>
      <p:sp>
        <p:nvSpPr>
          <p:cNvPr id="129" name="Google Shape;129;p57"/>
          <p:cNvSpPr txBox="1">
            <a:spLocks noGrp="1"/>
          </p:cNvSpPr>
          <p:nvPr>
            <p:ph type="title"/>
          </p:nvPr>
        </p:nvSpPr>
        <p:spPr>
          <a:xfrm>
            <a:off x="285750" y="132348"/>
            <a:ext cx="8572500" cy="6196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 name="Google Shape;130;p57"/>
          <p:cNvSpPr txBox="1">
            <a:spLocks noGrp="1"/>
          </p:cNvSpPr>
          <p:nvPr>
            <p:ph type="body" idx="1"/>
          </p:nvPr>
        </p:nvSpPr>
        <p:spPr>
          <a:xfrm>
            <a:off x="285750" y="1034715"/>
            <a:ext cx="8572500" cy="374207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31" name="Google Shape;131;p57"/>
          <p:cNvSpPr txBox="1">
            <a:spLocks noGrp="1"/>
          </p:cNvSpPr>
          <p:nvPr>
            <p:ph type="ftr" idx="11"/>
          </p:nvPr>
        </p:nvSpPr>
        <p:spPr>
          <a:xfrm>
            <a:off x="2174707" y="4884445"/>
            <a:ext cx="6572252" cy="25905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57"/>
          <p:cNvSpPr txBox="1">
            <a:spLocks noGrp="1"/>
          </p:cNvSpPr>
          <p:nvPr>
            <p:ph type="sldNum" idx="12"/>
          </p:nvPr>
        </p:nvSpPr>
        <p:spPr>
          <a:xfrm>
            <a:off x="8858250" y="4884445"/>
            <a:ext cx="267703" cy="25905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33"/>
        <p:cNvGrpSpPr/>
        <p:nvPr/>
      </p:nvGrpSpPr>
      <p:grpSpPr>
        <a:xfrm>
          <a:off x="0" y="0"/>
          <a:ext cx="0" cy="0"/>
          <a:chOff x="0" y="0"/>
          <a:chExt cx="0" cy="0"/>
        </a:xfrm>
      </p:grpSpPr>
      <p:grpSp>
        <p:nvGrpSpPr>
          <p:cNvPr id="134" name="Google Shape;134;p65"/>
          <p:cNvGrpSpPr/>
          <p:nvPr/>
        </p:nvGrpSpPr>
        <p:grpSpPr>
          <a:xfrm>
            <a:off x="0" y="2063"/>
            <a:ext cx="9144000" cy="5139374"/>
            <a:chOff x="0" y="2751"/>
            <a:chExt cx="12192000" cy="6852498"/>
          </a:xfrm>
        </p:grpSpPr>
        <p:pic>
          <p:nvPicPr>
            <p:cNvPr id="135" name="Google Shape;135;p65"/>
            <p:cNvPicPr preferRelativeResize="0"/>
            <p:nvPr/>
          </p:nvPicPr>
          <p:blipFill rotWithShape="1">
            <a:blip r:embed="rId2">
              <a:alphaModFix/>
            </a:blip>
            <a:srcRect/>
            <a:stretch/>
          </p:blipFill>
          <p:spPr>
            <a:xfrm>
              <a:off x="0" y="2751"/>
              <a:ext cx="12192000" cy="6852498"/>
            </a:xfrm>
            <a:prstGeom prst="rect">
              <a:avLst/>
            </a:prstGeom>
            <a:noFill/>
            <a:ln>
              <a:noFill/>
            </a:ln>
          </p:spPr>
        </p:pic>
        <p:pic>
          <p:nvPicPr>
            <p:cNvPr id="136" name="Google Shape;136;p65" descr="2011 LOGO two color Low"/>
            <p:cNvPicPr preferRelativeResize="0"/>
            <p:nvPr/>
          </p:nvPicPr>
          <p:blipFill rotWithShape="1">
            <a:blip r:embed="rId3">
              <a:alphaModFix/>
            </a:blip>
            <a:srcRect/>
            <a:stretch/>
          </p:blipFill>
          <p:spPr>
            <a:xfrm>
              <a:off x="709861" y="625642"/>
              <a:ext cx="4345664" cy="402428"/>
            </a:xfrm>
            <a:prstGeom prst="rect">
              <a:avLst/>
            </a:prstGeom>
            <a:noFill/>
            <a:ln>
              <a:noFill/>
            </a:ln>
          </p:spPr>
        </p:pic>
        <p:sp>
          <p:nvSpPr>
            <p:cNvPr id="137" name="Google Shape;137;p65"/>
            <p:cNvSpPr txBox="1"/>
            <p:nvPr/>
          </p:nvSpPr>
          <p:spPr>
            <a:xfrm>
              <a:off x="641684" y="6561532"/>
              <a:ext cx="2558716"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600" b="0" i="0" u="none" strike="noStrike" cap="none">
                  <a:solidFill>
                    <a:srgbClr val="7F7F7F"/>
                  </a:solidFill>
                  <a:latin typeface="Arial"/>
                  <a:ea typeface="Arial"/>
                  <a:cs typeface="Arial"/>
                  <a:sym typeface="Arial"/>
                </a:rPr>
                <a:t>© Sheppard Mullin Richter &amp; Hampton LLP 2016</a:t>
              </a:r>
              <a:endParaRPr/>
            </a:p>
          </p:txBody>
        </p:sp>
      </p:grpSp>
      <p:sp>
        <p:nvSpPr>
          <p:cNvPr id="138" name="Google Shape;138;p65"/>
          <p:cNvSpPr txBox="1">
            <a:spLocks noGrp="1"/>
          </p:cNvSpPr>
          <p:nvPr>
            <p:ph type="ctrTitle"/>
          </p:nvPr>
        </p:nvSpPr>
        <p:spPr>
          <a:xfrm>
            <a:off x="457200" y="1299410"/>
            <a:ext cx="8401050" cy="13330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7F7F7F"/>
              </a:buClr>
              <a:buSzPts val="3750"/>
              <a:buFont typeface="Arial"/>
              <a:buNone/>
              <a:defRPr sz="3750">
                <a:solidFill>
                  <a:srgbClr val="7F7F7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65"/>
          <p:cNvSpPr txBox="1">
            <a:spLocks noGrp="1"/>
          </p:cNvSpPr>
          <p:nvPr>
            <p:ph type="subTitle" idx="1"/>
          </p:nvPr>
        </p:nvSpPr>
        <p:spPr>
          <a:xfrm>
            <a:off x="457200" y="2701528"/>
            <a:ext cx="8401050" cy="1241822"/>
          </a:xfrm>
          <a:prstGeom prst="rect">
            <a:avLst/>
          </a:prstGeom>
          <a:noFill/>
          <a:ln>
            <a:noFill/>
          </a:ln>
        </p:spPr>
        <p:txBody>
          <a:bodyPr spcFirstLastPara="1" wrap="square" lIns="91425" tIns="45700" rIns="91425" bIns="45700" anchor="t" anchorCtr="0">
            <a:normAutofit/>
          </a:bodyPr>
          <a:lstStyle>
            <a:lvl1pPr lvl="0" algn="l">
              <a:lnSpc>
                <a:spcPct val="90000"/>
              </a:lnSpc>
              <a:spcBef>
                <a:spcPts val="750"/>
              </a:spcBef>
              <a:spcAft>
                <a:spcPts val="0"/>
              </a:spcAft>
              <a:buClr>
                <a:srgbClr val="7F7F7F"/>
              </a:buClr>
              <a:buSzPts val="2250"/>
              <a:buNone/>
              <a:defRPr sz="2250">
                <a:solidFill>
                  <a:srgbClr val="7F7F7F"/>
                </a:solidFill>
                <a:latin typeface="Arial"/>
                <a:ea typeface="Arial"/>
                <a:cs typeface="Arial"/>
                <a:sym typeface="Arial"/>
              </a:defRPr>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40" name="Google Shape;140;p65"/>
          <p:cNvSpPr txBox="1">
            <a:spLocks noGrp="1"/>
          </p:cNvSpPr>
          <p:nvPr>
            <p:ph type="sldNum" idx="12"/>
          </p:nvPr>
        </p:nvSpPr>
        <p:spPr>
          <a:xfrm>
            <a:off x="8858250" y="4878430"/>
            <a:ext cx="267703" cy="25905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41" name="Google Shape;141;p65"/>
          <p:cNvSpPr txBox="1">
            <a:spLocks noGrp="1"/>
          </p:cNvSpPr>
          <p:nvPr>
            <p:ph type="ftr" idx="11"/>
          </p:nvPr>
        </p:nvSpPr>
        <p:spPr>
          <a:xfrm>
            <a:off x="2246896" y="4872414"/>
            <a:ext cx="6572252" cy="25905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2"/>
        <p:cNvGrpSpPr/>
        <p:nvPr/>
      </p:nvGrpSpPr>
      <p:grpSpPr>
        <a:xfrm>
          <a:off x="0" y="0"/>
          <a:ext cx="0" cy="0"/>
          <a:chOff x="0" y="0"/>
          <a:chExt cx="0" cy="0"/>
        </a:xfrm>
      </p:grpSpPr>
      <p:sp>
        <p:nvSpPr>
          <p:cNvPr id="143" name="Google Shape;143;p66"/>
          <p:cNvSpPr txBox="1">
            <a:spLocks noGrp="1"/>
          </p:cNvSpPr>
          <p:nvPr>
            <p:ph type="title"/>
          </p:nvPr>
        </p:nvSpPr>
        <p:spPr>
          <a:xfrm>
            <a:off x="285750" y="132348"/>
            <a:ext cx="8572500" cy="61962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66"/>
          <p:cNvSpPr txBox="1">
            <a:spLocks noGrp="1"/>
          </p:cNvSpPr>
          <p:nvPr>
            <p:ph type="body" idx="1"/>
          </p:nvPr>
        </p:nvSpPr>
        <p:spPr>
          <a:xfrm>
            <a:off x="285750" y="1028701"/>
            <a:ext cx="4114800" cy="36040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45" name="Google Shape;145;p66"/>
          <p:cNvSpPr txBox="1">
            <a:spLocks noGrp="1"/>
          </p:cNvSpPr>
          <p:nvPr>
            <p:ph type="body" idx="2"/>
          </p:nvPr>
        </p:nvSpPr>
        <p:spPr>
          <a:xfrm>
            <a:off x="4736306" y="1028701"/>
            <a:ext cx="4114800" cy="3604022"/>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46" name="Google Shape;146;p66"/>
          <p:cNvSpPr txBox="1">
            <a:spLocks noGrp="1"/>
          </p:cNvSpPr>
          <p:nvPr>
            <p:ph type="ftr" idx="11"/>
          </p:nvPr>
        </p:nvSpPr>
        <p:spPr>
          <a:xfrm>
            <a:off x="2174707" y="4884445"/>
            <a:ext cx="6572252" cy="25905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7" name="Google Shape;147;p66"/>
          <p:cNvSpPr txBox="1">
            <a:spLocks noGrp="1"/>
          </p:cNvSpPr>
          <p:nvPr>
            <p:ph type="sldNum" idx="12"/>
          </p:nvPr>
        </p:nvSpPr>
        <p:spPr>
          <a:xfrm>
            <a:off x="8858250" y="4884445"/>
            <a:ext cx="267703" cy="25905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48"/>
        <p:cNvGrpSpPr/>
        <p:nvPr/>
      </p:nvGrpSpPr>
      <p:grpSpPr>
        <a:xfrm>
          <a:off x="0" y="0"/>
          <a:ext cx="0" cy="0"/>
          <a:chOff x="0" y="0"/>
          <a:chExt cx="0" cy="0"/>
        </a:xfrm>
      </p:grpSpPr>
      <p:sp>
        <p:nvSpPr>
          <p:cNvPr id="149" name="Google Shape;149;p67"/>
          <p:cNvSpPr txBox="1">
            <a:spLocks noGrp="1"/>
          </p:cNvSpPr>
          <p:nvPr>
            <p:ph type="title"/>
          </p:nvPr>
        </p:nvSpPr>
        <p:spPr>
          <a:xfrm>
            <a:off x="285750" y="145602"/>
            <a:ext cx="8572500" cy="62592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 name="Google Shape;150;p67"/>
          <p:cNvSpPr txBox="1">
            <a:spLocks noGrp="1"/>
          </p:cNvSpPr>
          <p:nvPr>
            <p:ph type="body" idx="1"/>
          </p:nvPr>
        </p:nvSpPr>
        <p:spPr>
          <a:xfrm>
            <a:off x="285750" y="1028700"/>
            <a:ext cx="4114800" cy="330869"/>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51" name="Google Shape;151;p67"/>
          <p:cNvSpPr txBox="1">
            <a:spLocks noGrp="1"/>
          </p:cNvSpPr>
          <p:nvPr>
            <p:ph type="body" idx="2"/>
          </p:nvPr>
        </p:nvSpPr>
        <p:spPr>
          <a:xfrm>
            <a:off x="285750" y="1515979"/>
            <a:ext cx="4114800" cy="325604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52" name="Google Shape;152;p67"/>
          <p:cNvSpPr txBox="1">
            <a:spLocks noGrp="1"/>
          </p:cNvSpPr>
          <p:nvPr>
            <p:ph type="body" idx="3"/>
          </p:nvPr>
        </p:nvSpPr>
        <p:spPr>
          <a:xfrm>
            <a:off x="4641182" y="1029327"/>
            <a:ext cx="4217067" cy="33024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153" name="Google Shape;153;p67"/>
          <p:cNvSpPr txBox="1">
            <a:spLocks noGrp="1"/>
          </p:cNvSpPr>
          <p:nvPr>
            <p:ph type="body" idx="4"/>
          </p:nvPr>
        </p:nvSpPr>
        <p:spPr>
          <a:xfrm>
            <a:off x="4641181" y="1515979"/>
            <a:ext cx="4217068" cy="3256046"/>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54" name="Google Shape;154;p67"/>
          <p:cNvSpPr txBox="1">
            <a:spLocks noGrp="1"/>
          </p:cNvSpPr>
          <p:nvPr>
            <p:ph type="ftr" idx="11"/>
          </p:nvPr>
        </p:nvSpPr>
        <p:spPr>
          <a:xfrm>
            <a:off x="2174707" y="4884445"/>
            <a:ext cx="6572252" cy="25905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p67"/>
          <p:cNvSpPr txBox="1">
            <a:spLocks noGrp="1"/>
          </p:cNvSpPr>
          <p:nvPr>
            <p:ph type="sldNum" idx="12"/>
          </p:nvPr>
        </p:nvSpPr>
        <p:spPr>
          <a:xfrm>
            <a:off x="8858250" y="4884445"/>
            <a:ext cx="267703" cy="25905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0"/>
        <p:cNvGrpSpPr/>
        <p:nvPr/>
      </p:nvGrpSpPr>
      <p:grpSpPr>
        <a:xfrm>
          <a:off x="0" y="0"/>
          <a:ext cx="0" cy="0"/>
          <a:chOff x="0" y="0"/>
          <a:chExt cx="0" cy="0"/>
        </a:xfrm>
      </p:grpSpPr>
      <p:sp>
        <p:nvSpPr>
          <p:cNvPr id="161" name="Google Shape;161;p69"/>
          <p:cNvSpPr txBox="1">
            <a:spLocks noGrp="1"/>
          </p:cNvSpPr>
          <p:nvPr>
            <p:ph type="ftr" idx="11"/>
          </p:nvPr>
        </p:nvSpPr>
        <p:spPr>
          <a:xfrm>
            <a:off x="2174707" y="4884445"/>
            <a:ext cx="6572252" cy="25905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69"/>
          <p:cNvSpPr txBox="1">
            <a:spLocks noGrp="1"/>
          </p:cNvSpPr>
          <p:nvPr>
            <p:ph type="sldNum" idx="12"/>
          </p:nvPr>
        </p:nvSpPr>
        <p:spPr>
          <a:xfrm>
            <a:off x="8858250" y="4884445"/>
            <a:ext cx="267703" cy="25905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sp>
        <p:nvSpPr>
          <p:cNvPr id="21" name="Google Shape;21;p52"/>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200"/>
              <a:buNone/>
              <a:defRPr sz="4200"/>
            </a:lvl1pPr>
            <a:lvl2pPr lvl="1" algn="l">
              <a:lnSpc>
                <a:spcPct val="100000"/>
              </a:lnSpc>
              <a:spcBef>
                <a:spcPts val="0"/>
              </a:spcBef>
              <a:spcAft>
                <a:spcPts val="0"/>
              </a:spcAft>
              <a:buSzPts val="4200"/>
              <a:buNone/>
              <a:defRPr sz="4200"/>
            </a:lvl2pPr>
            <a:lvl3pPr lvl="2" algn="l">
              <a:lnSpc>
                <a:spcPct val="100000"/>
              </a:lnSpc>
              <a:spcBef>
                <a:spcPts val="0"/>
              </a:spcBef>
              <a:spcAft>
                <a:spcPts val="0"/>
              </a:spcAft>
              <a:buSzPts val="4200"/>
              <a:buNone/>
              <a:defRPr sz="4200"/>
            </a:lvl3pPr>
            <a:lvl4pPr lvl="3" algn="l">
              <a:lnSpc>
                <a:spcPct val="100000"/>
              </a:lnSpc>
              <a:spcBef>
                <a:spcPts val="0"/>
              </a:spcBef>
              <a:spcAft>
                <a:spcPts val="0"/>
              </a:spcAft>
              <a:buSzPts val="4200"/>
              <a:buNone/>
              <a:defRPr sz="4200"/>
            </a:lvl4pPr>
            <a:lvl5pPr lvl="4" algn="l">
              <a:lnSpc>
                <a:spcPct val="100000"/>
              </a:lnSpc>
              <a:spcBef>
                <a:spcPts val="0"/>
              </a:spcBef>
              <a:spcAft>
                <a:spcPts val="0"/>
              </a:spcAft>
              <a:buSzPts val="4200"/>
              <a:buNone/>
              <a:defRPr sz="4200"/>
            </a:lvl5pPr>
            <a:lvl6pPr lvl="5" algn="l">
              <a:lnSpc>
                <a:spcPct val="100000"/>
              </a:lnSpc>
              <a:spcBef>
                <a:spcPts val="0"/>
              </a:spcBef>
              <a:spcAft>
                <a:spcPts val="0"/>
              </a:spcAft>
              <a:buSzPts val="4200"/>
              <a:buNone/>
              <a:defRPr sz="4200"/>
            </a:lvl6pPr>
            <a:lvl7pPr lvl="6" algn="l">
              <a:lnSpc>
                <a:spcPct val="100000"/>
              </a:lnSpc>
              <a:spcBef>
                <a:spcPts val="0"/>
              </a:spcBef>
              <a:spcAft>
                <a:spcPts val="0"/>
              </a:spcAft>
              <a:buSzPts val="4200"/>
              <a:buNone/>
              <a:defRPr sz="4200"/>
            </a:lvl7pPr>
            <a:lvl8pPr lvl="7" algn="l">
              <a:lnSpc>
                <a:spcPct val="100000"/>
              </a:lnSpc>
              <a:spcBef>
                <a:spcPts val="0"/>
              </a:spcBef>
              <a:spcAft>
                <a:spcPts val="0"/>
              </a:spcAft>
              <a:buSzPts val="4200"/>
              <a:buNone/>
              <a:defRPr sz="4200"/>
            </a:lvl8pPr>
            <a:lvl9pPr lvl="8" algn="l">
              <a:lnSpc>
                <a:spcPct val="100000"/>
              </a:lnSpc>
              <a:spcBef>
                <a:spcPts val="0"/>
              </a:spcBef>
              <a:spcAft>
                <a:spcPts val="0"/>
              </a:spcAft>
              <a:buSzPts val="4200"/>
              <a:buNone/>
              <a:defRPr sz="4200"/>
            </a:lvl9pPr>
          </a:lstStyle>
          <a:p>
            <a:endParaRPr/>
          </a:p>
        </p:txBody>
      </p:sp>
      <p:sp>
        <p:nvSpPr>
          <p:cNvPr id="22" name="Google Shape;22;p5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53"/>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53"/>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5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27" name="Google Shape;27;p53"/>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8" name="Google Shape;28;p53"/>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9"/>
        <p:cNvGrpSpPr/>
        <p:nvPr/>
      </p:nvGrpSpPr>
      <p:grpSpPr>
        <a:xfrm>
          <a:off x="0" y="0"/>
          <a:ext cx="0" cy="0"/>
          <a:chOff x="0" y="0"/>
          <a:chExt cx="0" cy="0"/>
        </a:xfrm>
      </p:grpSpPr>
      <p:sp>
        <p:nvSpPr>
          <p:cNvPr id="30" name="Google Shape;30;p58"/>
          <p:cNvSpPr/>
          <p:nvPr/>
        </p:nvSpPr>
        <p:spPr>
          <a:xfrm rot="10800000" flipH="1">
            <a:off x="0" y="1686000"/>
            <a:ext cx="9144000" cy="3457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58"/>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5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200"/>
              <a:buNone/>
              <a:defRPr/>
            </a:lvl1pPr>
            <a:lvl2pPr lvl="1" algn="l">
              <a:lnSpc>
                <a:spcPct val="100000"/>
              </a:lnSpc>
              <a:spcBef>
                <a:spcPts val="0"/>
              </a:spcBef>
              <a:spcAft>
                <a:spcPts val="0"/>
              </a:spcAft>
              <a:buSzPts val="3200"/>
              <a:buNone/>
              <a:defRPr/>
            </a:lvl2pPr>
            <a:lvl3pPr lvl="2" algn="l">
              <a:lnSpc>
                <a:spcPct val="100000"/>
              </a:lnSpc>
              <a:spcBef>
                <a:spcPts val="0"/>
              </a:spcBef>
              <a:spcAft>
                <a:spcPts val="0"/>
              </a:spcAft>
              <a:buSzPts val="3200"/>
              <a:buNone/>
              <a:defRPr/>
            </a:lvl3pPr>
            <a:lvl4pPr lvl="3" algn="l">
              <a:lnSpc>
                <a:spcPct val="100000"/>
              </a:lnSpc>
              <a:spcBef>
                <a:spcPts val="0"/>
              </a:spcBef>
              <a:spcAft>
                <a:spcPts val="0"/>
              </a:spcAft>
              <a:buSzPts val="3200"/>
              <a:buNone/>
              <a:defRPr/>
            </a:lvl4pPr>
            <a:lvl5pPr lvl="4" algn="l">
              <a:lnSpc>
                <a:spcPct val="100000"/>
              </a:lnSpc>
              <a:spcBef>
                <a:spcPts val="0"/>
              </a:spcBef>
              <a:spcAft>
                <a:spcPts val="0"/>
              </a:spcAft>
              <a:buSzPts val="3200"/>
              <a:buNone/>
              <a:defRPr/>
            </a:lvl5pPr>
            <a:lvl6pPr lvl="5" algn="l">
              <a:lnSpc>
                <a:spcPct val="100000"/>
              </a:lnSpc>
              <a:spcBef>
                <a:spcPts val="0"/>
              </a:spcBef>
              <a:spcAft>
                <a:spcPts val="0"/>
              </a:spcAft>
              <a:buSzPts val="3200"/>
              <a:buNone/>
              <a:defRPr/>
            </a:lvl6pPr>
            <a:lvl7pPr lvl="6" algn="l">
              <a:lnSpc>
                <a:spcPct val="100000"/>
              </a:lnSpc>
              <a:spcBef>
                <a:spcPts val="0"/>
              </a:spcBef>
              <a:spcAft>
                <a:spcPts val="0"/>
              </a:spcAft>
              <a:buSzPts val="3200"/>
              <a:buNone/>
              <a:defRPr/>
            </a:lvl7pPr>
            <a:lvl8pPr lvl="7" algn="l">
              <a:lnSpc>
                <a:spcPct val="100000"/>
              </a:lnSpc>
              <a:spcBef>
                <a:spcPts val="0"/>
              </a:spcBef>
              <a:spcAft>
                <a:spcPts val="0"/>
              </a:spcAft>
              <a:buSzPts val="3200"/>
              <a:buNone/>
              <a:defRPr/>
            </a:lvl8pPr>
            <a:lvl9pPr lvl="8" algn="l">
              <a:lnSpc>
                <a:spcPct val="100000"/>
              </a:lnSpc>
              <a:spcBef>
                <a:spcPts val="0"/>
              </a:spcBef>
              <a:spcAft>
                <a:spcPts val="0"/>
              </a:spcAft>
              <a:buSzPts val="3200"/>
              <a:buNone/>
              <a:defRPr/>
            </a:lvl9pPr>
          </a:lstStyle>
          <a:p>
            <a:endParaRPr/>
          </a:p>
        </p:txBody>
      </p:sp>
      <p:sp>
        <p:nvSpPr>
          <p:cNvPr id="33" name="Google Shape;33;p58"/>
          <p:cNvSpPr txBox="1">
            <a:spLocks noGrp="1"/>
          </p:cNvSpPr>
          <p:nvPr>
            <p:ph type="body" idx="1"/>
          </p:nvPr>
        </p:nvSpPr>
        <p:spPr>
          <a:xfrm>
            <a:off x="47190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4" name="Google Shape;34;p58"/>
          <p:cNvSpPr txBox="1">
            <a:spLocks noGrp="1"/>
          </p:cNvSpPr>
          <p:nvPr>
            <p:ph type="body" idx="2"/>
          </p:nvPr>
        </p:nvSpPr>
        <p:spPr>
          <a:xfrm>
            <a:off x="4694250" y="1919075"/>
            <a:ext cx="3999900" cy="27102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5" name="Google Shape;35;p58"/>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59"/>
          <p:cNvSpPr txBox="1"/>
          <p:nvPr/>
        </p:nvSpPr>
        <p:spPr>
          <a:xfrm rot="10800000" flipH="1">
            <a:off x="3276600" y="25"/>
            <a:ext cx="58674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 name="Google Shape;38;p59"/>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59"/>
          <p:cNvSpPr txBox="1">
            <a:spLocks noGrp="1"/>
          </p:cNvSpPr>
          <p:nvPr>
            <p:ph type="title"/>
          </p:nvPr>
        </p:nvSpPr>
        <p:spPr>
          <a:xfrm>
            <a:off x="226078" y="357800"/>
            <a:ext cx="2808000" cy="953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40" name="Google Shape;40;p59"/>
          <p:cNvSpPr txBox="1">
            <a:spLocks noGrp="1"/>
          </p:cNvSpPr>
          <p:nvPr>
            <p:ph type="body" idx="1"/>
          </p:nvPr>
        </p:nvSpPr>
        <p:spPr>
          <a:xfrm>
            <a:off x="226075" y="1465800"/>
            <a:ext cx="2808000" cy="31635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Clr>
                <a:schemeClr val="lt1"/>
              </a:buClr>
              <a:buSzPts val="1200"/>
              <a:buChar char="●"/>
              <a:defRPr sz="1200">
                <a:solidFill>
                  <a:schemeClr val="lt1"/>
                </a:solidFill>
              </a:defRPr>
            </a:lvl1pPr>
            <a:lvl2pPr marL="914400" lvl="1" indent="-304800" algn="l">
              <a:lnSpc>
                <a:spcPct val="115000"/>
              </a:lnSpc>
              <a:spcBef>
                <a:spcPts val="1600"/>
              </a:spcBef>
              <a:spcAft>
                <a:spcPts val="0"/>
              </a:spcAft>
              <a:buClr>
                <a:schemeClr val="lt1"/>
              </a:buClr>
              <a:buSzPts val="1200"/>
              <a:buChar char="○"/>
              <a:defRPr sz="1200">
                <a:solidFill>
                  <a:schemeClr val="lt1"/>
                </a:solidFill>
              </a:defRPr>
            </a:lvl2pPr>
            <a:lvl3pPr marL="1371600" lvl="2" indent="-304800" algn="l">
              <a:lnSpc>
                <a:spcPct val="115000"/>
              </a:lnSpc>
              <a:spcBef>
                <a:spcPts val="1600"/>
              </a:spcBef>
              <a:spcAft>
                <a:spcPts val="0"/>
              </a:spcAft>
              <a:buClr>
                <a:schemeClr val="lt1"/>
              </a:buClr>
              <a:buSzPts val="1200"/>
              <a:buChar char="■"/>
              <a:defRPr sz="1200">
                <a:solidFill>
                  <a:schemeClr val="lt1"/>
                </a:solidFill>
              </a:defRPr>
            </a:lvl3pPr>
            <a:lvl4pPr marL="1828800" lvl="3" indent="-304800" algn="l">
              <a:lnSpc>
                <a:spcPct val="115000"/>
              </a:lnSpc>
              <a:spcBef>
                <a:spcPts val="1600"/>
              </a:spcBef>
              <a:spcAft>
                <a:spcPts val="0"/>
              </a:spcAft>
              <a:buClr>
                <a:schemeClr val="lt1"/>
              </a:buClr>
              <a:buSzPts val="1200"/>
              <a:buChar char="●"/>
              <a:defRPr sz="1200">
                <a:solidFill>
                  <a:schemeClr val="lt1"/>
                </a:solidFill>
              </a:defRPr>
            </a:lvl4pPr>
            <a:lvl5pPr marL="2286000" lvl="4" indent="-304800" algn="l">
              <a:lnSpc>
                <a:spcPct val="115000"/>
              </a:lnSpc>
              <a:spcBef>
                <a:spcPts val="1600"/>
              </a:spcBef>
              <a:spcAft>
                <a:spcPts val="0"/>
              </a:spcAft>
              <a:buClr>
                <a:schemeClr val="lt1"/>
              </a:buClr>
              <a:buSzPts val="1200"/>
              <a:buChar char="○"/>
              <a:defRPr sz="1200">
                <a:solidFill>
                  <a:schemeClr val="lt1"/>
                </a:solidFill>
              </a:defRPr>
            </a:lvl5pPr>
            <a:lvl6pPr marL="2743200" lvl="5" indent="-304800" algn="l">
              <a:lnSpc>
                <a:spcPct val="115000"/>
              </a:lnSpc>
              <a:spcBef>
                <a:spcPts val="1600"/>
              </a:spcBef>
              <a:spcAft>
                <a:spcPts val="0"/>
              </a:spcAft>
              <a:buClr>
                <a:schemeClr val="lt1"/>
              </a:buClr>
              <a:buSzPts val="1200"/>
              <a:buChar char="■"/>
              <a:defRPr sz="1200">
                <a:solidFill>
                  <a:schemeClr val="lt1"/>
                </a:solidFill>
              </a:defRPr>
            </a:lvl6pPr>
            <a:lvl7pPr marL="3200400" lvl="6" indent="-304800" algn="l">
              <a:lnSpc>
                <a:spcPct val="115000"/>
              </a:lnSpc>
              <a:spcBef>
                <a:spcPts val="1600"/>
              </a:spcBef>
              <a:spcAft>
                <a:spcPts val="0"/>
              </a:spcAft>
              <a:buClr>
                <a:schemeClr val="lt1"/>
              </a:buClr>
              <a:buSzPts val="1200"/>
              <a:buChar char="●"/>
              <a:defRPr sz="1200">
                <a:solidFill>
                  <a:schemeClr val="lt1"/>
                </a:solidFill>
              </a:defRPr>
            </a:lvl7pPr>
            <a:lvl8pPr marL="3657600" lvl="7" indent="-304800" algn="l">
              <a:lnSpc>
                <a:spcPct val="115000"/>
              </a:lnSpc>
              <a:spcBef>
                <a:spcPts val="1600"/>
              </a:spcBef>
              <a:spcAft>
                <a:spcPts val="0"/>
              </a:spcAft>
              <a:buClr>
                <a:schemeClr val="lt1"/>
              </a:buClr>
              <a:buSzPts val="1200"/>
              <a:buChar char="○"/>
              <a:defRPr sz="1200">
                <a:solidFill>
                  <a:schemeClr val="lt1"/>
                </a:solidFill>
              </a:defRPr>
            </a:lvl8pPr>
            <a:lvl9pPr marL="4114800" lvl="8" indent="-304800" algn="l">
              <a:lnSpc>
                <a:spcPct val="115000"/>
              </a:lnSpc>
              <a:spcBef>
                <a:spcPts val="1600"/>
              </a:spcBef>
              <a:spcAft>
                <a:spcPts val="1600"/>
              </a:spcAft>
              <a:buClr>
                <a:schemeClr val="lt1"/>
              </a:buClr>
              <a:buSzPts val="1200"/>
              <a:buChar char="■"/>
              <a:defRPr sz="1200">
                <a:solidFill>
                  <a:schemeClr val="lt1"/>
                </a:solidFill>
              </a:defRPr>
            </a:lvl9pPr>
          </a:lstStyle>
          <a:p>
            <a:endParaRPr/>
          </a:p>
        </p:txBody>
      </p:sp>
      <p:sp>
        <p:nvSpPr>
          <p:cNvPr id="41" name="Google Shape;41;p5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2"/>
        <p:cNvGrpSpPr/>
        <p:nvPr/>
      </p:nvGrpSpPr>
      <p:grpSpPr>
        <a:xfrm>
          <a:off x="0" y="0"/>
          <a:ext cx="0" cy="0"/>
          <a:chOff x="0" y="0"/>
          <a:chExt cx="0" cy="0"/>
        </a:xfrm>
      </p:grpSpPr>
      <p:sp>
        <p:nvSpPr>
          <p:cNvPr id="43" name="Google Shape;43;p60"/>
          <p:cNvSpPr txBox="1">
            <a:spLocks noGrp="1"/>
          </p:cNvSpPr>
          <p:nvPr>
            <p:ph type="title"/>
          </p:nvPr>
        </p:nvSpPr>
        <p:spPr>
          <a:xfrm>
            <a:off x="490250" y="488250"/>
            <a:ext cx="62271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6000"/>
              <a:buNone/>
              <a:defRPr sz="6000"/>
            </a:lvl1pPr>
            <a:lvl2pPr lvl="1" algn="l">
              <a:lnSpc>
                <a:spcPct val="100000"/>
              </a:lnSpc>
              <a:spcBef>
                <a:spcPts val="0"/>
              </a:spcBef>
              <a:spcAft>
                <a:spcPts val="0"/>
              </a:spcAft>
              <a:buSzPts val="6000"/>
              <a:buNone/>
              <a:defRPr sz="6000"/>
            </a:lvl2pPr>
            <a:lvl3pPr lvl="2" algn="l">
              <a:lnSpc>
                <a:spcPct val="100000"/>
              </a:lnSpc>
              <a:spcBef>
                <a:spcPts val="0"/>
              </a:spcBef>
              <a:spcAft>
                <a:spcPts val="0"/>
              </a:spcAft>
              <a:buSzPts val="6000"/>
              <a:buNone/>
              <a:defRPr sz="6000"/>
            </a:lvl3pPr>
            <a:lvl4pPr lvl="3" algn="l">
              <a:lnSpc>
                <a:spcPct val="100000"/>
              </a:lnSpc>
              <a:spcBef>
                <a:spcPts val="0"/>
              </a:spcBef>
              <a:spcAft>
                <a:spcPts val="0"/>
              </a:spcAft>
              <a:buSzPts val="6000"/>
              <a:buNone/>
              <a:defRPr sz="6000"/>
            </a:lvl4pPr>
            <a:lvl5pPr lvl="4" algn="l">
              <a:lnSpc>
                <a:spcPct val="100000"/>
              </a:lnSpc>
              <a:spcBef>
                <a:spcPts val="0"/>
              </a:spcBef>
              <a:spcAft>
                <a:spcPts val="0"/>
              </a:spcAft>
              <a:buSzPts val="6000"/>
              <a:buNone/>
              <a:defRPr sz="6000"/>
            </a:lvl5pPr>
            <a:lvl6pPr lvl="5" algn="l">
              <a:lnSpc>
                <a:spcPct val="100000"/>
              </a:lnSpc>
              <a:spcBef>
                <a:spcPts val="0"/>
              </a:spcBef>
              <a:spcAft>
                <a:spcPts val="0"/>
              </a:spcAft>
              <a:buSzPts val="6000"/>
              <a:buNone/>
              <a:defRPr sz="6000"/>
            </a:lvl6pPr>
            <a:lvl7pPr lvl="6" algn="l">
              <a:lnSpc>
                <a:spcPct val="100000"/>
              </a:lnSpc>
              <a:spcBef>
                <a:spcPts val="0"/>
              </a:spcBef>
              <a:spcAft>
                <a:spcPts val="0"/>
              </a:spcAft>
              <a:buSzPts val="6000"/>
              <a:buNone/>
              <a:defRPr sz="6000"/>
            </a:lvl7pPr>
            <a:lvl8pPr lvl="7" algn="l">
              <a:lnSpc>
                <a:spcPct val="100000"/>
              </a:lnSpc>
              <a:spcBef>
                <a:spcPts val="0"/>
              </a:spcBef>
              <a:spcAft>
                <a:spcPts val="0"/>
              </a:spcAft>
              <a:buSzPts val="6000"/>
              <a:buNone/>
              <a:defRPr sz="6000"/>
            </a:lvl8pPr>
            <a:lvl9pPr lvl="8" algn="l">
              <a:lnSpc>
                <a:spcPct val="100000"/>
              </a:lnSpc>
              <a:spcBef>
                <a:spcPts val="0"/>
              </a:spcBef>
              <a:spcAft>
                <a:spcPts val="0"/>
              </a:spcAft>
              <a:buSzPts val="6000"/>
              <a:buNone/>
              <a:defRPr sz="6000"/>
            </a:lvl9pPr>
          </a:lstStyle>
          <a:p>
            <a:endParaRPr/>
          </a:p>
        </p:txBody>
      </p:sp>
      <p:sp>
        <p:nvSpPr>
          <p:cNvPr id="44" name="Google Shape;44;p60"/>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61"/>
          <p:cNvSpPr/>
          <p:nvPr/>
        </p:nvSpPr>
        <p:spPr>
          <a:xfrm flipH="1">
            <a:off x="0" y="0"/>
            <a:ext cx="4572000" cy="51435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61"/>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6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dk2"/>
              </a:buClr>
              <a:buSzPts val="4200"/>
              <a:buNone/>
              <a:defRPr sz="4200">
                <a:solidFill>
                  <a:schemeClr val="dk2"/>
                </a:solidFill>
              </a:defRPr>
            </a:lvl2pPr>
            <a:lvl3pPr lvl="2" algn="ctr">
              <a:lnSpc>
                <a:spcPct val="100000"/>
              </a:lnSpc>
              <a:spcBef>
                <a:spcPts val="0"/>
              </a:spcBef>
              <a:spcAft>
                <a:spcPts val="0"/>
              </a:spcAft>
              <a:buClr>
                <a:schemeClr val="dk2"/>
              </a:buClr>
              <a:buSzPts val="4200"/>
              <a:buNone/>
              <a:defRPr sz="4200">
                <a:solidFill>
                  <a:schemeClr val="dk2"/>
                </a:solidFill>
              </a:defRPr>
            </a:lvl3pPr>
            <a:lvl4pPr lvl="3" algn="ctr">
              <a:lnSpc>
                <a:spcPct val="100000"/>
              </a:lnSpc>
              <a:spcBef>
                <a:spcPts val="0"/>
              </a:spcBef>
              <a:spcAft>
                <a:spcPts val="0"/>
              </a:spcAft>
              <a:buClr>
                <a:schemeClr val="dk2"/>
              </a:buClr>
              <a:buSzPts val="4200"/>
              <a:buNone/>
              <a:defRPr sz="4200">
                <a:solidFill>
                  <a:schemeClr val="dk2"/>
                </a:solidFill>
              </a:defRPr>
            </a:lvl4pPr>
            <a:lvl5pPr lvl="4" algn="ctr">
              <a:lnSpc>
                <a:spcPct val="100000"/>
              </a:lnSpc>
              <a:spcBef>
                <a:spcPts val="0"/>
              </a:spcBef>
              <a:spcAft>
                <a:spcPts val="0"/>
              </a:spcAft>
              <a:buClr>
                <a:schemeClr val="dk2"/>
              </a:buClr>
              <a:buSzPts val="4200"/>
              <a:buNone/>
              <a:defRPr sz="4200">
                <a:solidFill>
                  <a:schemeClr val="dk2"/>
                </a:solidFill>
              </a:defRPr>
            </a:lvl5pPr>
            <a:lvl6pPr lvl="5" algn="ctr">
              <a:lnSpc>
                <a:spcPct val="100000"/>
              </a:lnSpc>
              <a:spcBef>
                <a:spcPts val="0"/>
              </a:spcBef>
              <a:spcAft>
                <a:spcPts val="0"/>
              </a:spcAft>
              <a:buClr>
                <a:schemeClr val="dk2"/>
              </a:buClr>
              <a:buSzPts val="4200"/>
              <a:buNone/>
              <a:defRPr sz="4200">
                <a:solidFill>
                  <a:schemeClr val="dk2"/>
                </a:solidFill>
              </a:defRPr>
            </a:lvl6pPr>
            <a:lvl7pPr lvl="6" algn="ctr">
              <a:lnSpc>
                <a:spcPct val="100000"/>
              </a:lnSpc>
              <a:spcBef>
                <a:spcPts val="0"/>
              </a:spcBef>
              <a:spcAft>
                <a:spcPts val="0"/>
              </a:spcAft>
              <a:buClr>
                <a:schemeClr val="dk2"/>
              </a:buClr>
              <a:buSzPts val="4200"/>
              <a:buNone/>
              <a:defRPr sz="4200">
                <a:solidFill>
                  <a:schemeClr val="dk2"/>
                </a:solidFill>
              </a:defRPr>
            </a:lvl7pPr>
            <a:lvl8pPr lvl="7" algn="ctr">
              <a:lnSpc>
                <a:spcPct val="100000"/>
              </a:lnSpc>
              <a:spcBef>
                <a:spcPts val="0"/>
              </a:spcBef>
              <a:spcAft>
                <a:spcPts val="0"/>
              </a:spcAft>
              <a:buClr>
                <a:schemeClr val="dk2"/>
              </a:buClr>
              <a:buSzPts val="4200"/>
              <a:buNone/>
              <a:defRPr sz="4200">
                <a:solidFill>
                  <a:schemeClr val="dk2"/>
                </a:solidFill>
              </a:defRPr>
            </a:lvl8pPr>
            <a:lvl9pPr lvl="8" algn="ctr">
              <a:lnSpc>
                <a:spcPct val="100000"/>
              </a:lnSpc>
              <a:spcBef>
                <a:spcPts val="0"/>
              </a:spcBef>
              <a:spcAft>
                <a:spcPts val="0"/>
              </a:spcAft>
              <a:buClr>
                <a:schemeClr val="dk2"/>
              </a:buClr>
              <a:buSzPts val="4200"/>
              <a:buNone/>
              <a:defRPr sz="4200">
                <a:solidFill>
                  <a:schemeClr val="dk2"/>
                </a:solidFill>
              </a:defRPr>
            </a:lvl9pPr>
          </a:lstStyle>
          <a:p>
            <a:endParaRPr/>
          </a:p>
        </p:txBody>
      </p:sp>
      <p:sp>
        <p:nvSpPr>
          <p:cNvPr id="49" name="Google Shape;49;p61"/>
          <p:cNvSpPr txBox="1">
            <a:spLocks noGrp="1"/>
          </p:cNvSpPr>
          <p:nvPr>
            <p:ph type="subTitle" idx="1"/>
          </p:nvPr>
        </p:nvSpPr>
        <p:spPr>
          <a:xfrm>
            <a:off x="265500" y="2779467"/>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0" name="Google Shape;50;p6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Clr>
                <a:schemeClr val="lt1"/>
              </a:buClr>
              <a:buSzPts val="1800"/>
              <a:buChar char="●"/>
              <a:defRPr>
                <a:solidFill>
                  <a:schemeClr val="lt1"/>
                </a:solidFill>
              </a:defRPr>
            </a:lvl1pPr>
            <a:lvl2pPr marL="914400" lvl="1" indent="-317500" algn="l">
              <a:lnSpc>
                <a:spcPct val="115000"/>
              </a:lnSpc>
              <a:spcBef>
                <a:spcPts val="1600"/>
              </a:spcBef>
              <a:spcAft>
                <a:spcPts val="0"/>
              </a:spcAft>
              <a:buClr>
                <a:schemeClr val="lt1"/>
              </a:buClr>
              <a:buSzPts val="1400"/>
              <a:buChar char="○"/>
              <a:defRPr>
                <a:solidFill>
                  <a:schemeClr val="lt1"/>
                </a:solidFill>
              </a:defRPr>
            </a:lvl2pPr>
            <a:lvl3pPr marL="1371600" lvl="2" indent="-317500" algn="l">
              <a:lnSpc>
                <a:spcPct val="115000"/>
              </a:lnSpc>
              <a:spcBef>
                <a:spcPts val="1600"/>
              </a:spcBef>
              <a:spcAft>
                <a:spcPts val="0"/>
              </a:spcAft>
              <a:buClr>
                <a:schemeClr val="lt1"/>
              </a:buClr>
              <a:buSzPts val="1400"/>
              <a:buChar char="■"/>
              <a:defRPr>
                <a:solidFill>
                  <a:schemeClr val="lt1"/>
                </a:solidFill>
              </a:defRPr>
            </a:lvl3pPr>
            <a:lvl4pPr marL="1828800" lvl="3" indent="-317500" algn="l">
              <a:lnSpc>
                <a:spcPct val="115000"/>
              </a:lnSpc>
              <a:spcBef>
                <a:spcPts val="1600"/>
              </a:spcBef>
              <a:spcAft>
                <a:spcPts val="0"/>
              </a:spcAft>
              <a:buClr>
                <a:schemeClr val="lt1"/>
              </a:buClr>
              <a:buSzPts val="1400"/>
              <a:buChar char="●"/>
              <a:defRPr>
                <a:solidFill>
                  <a:schemeClr val="lt1"/>
                </a:solidFill>
              </a:defRPr>
            </a:lvl4pPr>
            <a:lvl5pPr marL="2286000" lvl="4" indent="-317500" algn="l">
              <a:lnSpc>
                <a:spcPct val="115000"/>
              </a:lnSpc>
              <a:spcBef>
                <a:spcPts val="1600"/>
              </a:spcBef>
              <a:spcAft>
                <a:spcPts val="0"/>
              </a:spcAft>
              <a:buClr>
                <a:schemeClr val="lt1"/>
              </a:buClr>
              <a:buSzPts val="1400"/>
              <a:buChar char="○"/>
              <a:defRPr>
                <a:solidFill>
                  <a:schemeClr val="lt1"/>
                </a:solidFill>
              </a:defRPr>
            </a:lvl5pPr>
            <a:lvl6pPr marL="2743200" lvl="5" indent="-317500" algn="l">
              <a:lnSpc>
                <a:spcPct val="115000"/>
              </a:lnSpc>
              <a:spcBef>
                <a:spcPts val="1600"/>
              </a:spcBef>
              <a:spcAft>
                <a:spcPts val="0"/>
              </a:spcAft>
              <a:buClr>
                <a:schemeClr val="lt1"/>
              </a:buClr>
              <a:buSzPts val="1400"/>
              <a:buChar char="■"/>
              <a:defRPr>
                <a:solidFill>
                  <a:schemeClr val="lt1"/>
                </a:solidFill>
              </a:defRPr>
            </a:lvl6pPr>
            <a:lvl7pPr marL="3200400" lvl="6" indent="-317500" algn="l">
              <a:lnSpc>
                <a:spcPct val="115000"/>
              </a:lnSpc>
              <a:spcBef>
                <a:spcPts val="1600"/>
              </a:spcBef>
              <a:spcAft>
                <a:spcPts val="0"/>
              </a:spcAft>
              <a:buClr>
                <a:schemeClr val="lt1"/>
              </a:buClr>
              <a:buSzPts val="1400"/>
              <a:buChar char="●"/>
              <a:defRPr>
                <a:solidFill>
                  <a:schemeClr val="lt1"/>
                </a:solidFill>
              </a:defRPr>
            </a:lvl7pPr>
            <a:lvl8pPr marL="3657600" lvl="7" indent="-317500" algn="l">
              <a:lnSpc>
                <a:spcPct val="115000"/>
              </a:lnSpc>
              <a:spcBef>
                <a:spcPts val="1600"/>
              </a:spcBef>
              <a:spcAft>
                <a:spcPts val="0"/>
              </a:spcAft>
              <a:buClr>
                <a:schemeClr val="lt1"/>
              </a:buClr>
              <a:buSzPts val="1400"/>
              <a:buChar char="○"/>
              <a:defRPr>
                <a:solidFill>
                  <a:schemeClr val="lt1"/>
                </a:solidFill>
              </a:defRPr>
            </a:lvl8pPr>
            <a:lvl9pPr marL="4114800" lvl="8" indent="-317500" algn="l">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51" name="Google Shape;51;p61"/>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2"/>
        <p:cNvGrpSpPr/>
        <p:nvPr/>
      </p:nvGrpSpPr>
      <p:grpSpPr>
        <a:xfrm>
          <a:off x="0" y="0"/>
          <a:ext cx="0" cy="0"/>
          <a:chOff x="0" y="0"/>
          <a:chExt cx="0" cy="0"/>
        </a:xfrm>
      </p:grpSpPr>
      <p:sp>
        <p:nvSpPr>
          <p:cNvPr id="53" name="Google Shape;53;p62"/>
          <p:cNvSpPr txBox="1"/>
          <p:nvPr/>
        </p:nvSpPr>
        <p:spPr>
          <a:xfrm rot="10800000" flipH="1">
            <a:off x="0" y="0"/>
            <a:ext cx="9144000" cy="4695900"/>
          </a:xfrm>
          <a:prstGeom prst="rect">
            <a:avLst/>
          </a:prstGeom>
          <a:solidFill>
            <a:schemeClr val="accent4"/>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 name="Google Shape;54;p62"/>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62"/>
          <p:cNvSpPr txBox="1">
            <a:spLocks noGrp="1"/>
          </p:cNvSpPr>
          <p:nvPr>
            <p:ph type="body" idx="1"/>
          </p:nvPr>
        </p:nvSpPr>
        <p:spPr>
          <a:xfrm>
            <a:off x="57150" y="4696825"/>
            <a:ext cx="8382000" cy="4467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Clr>
                <a:schemeClr val="lt1"/>
              </a:buClr>
              <a:buSzPts val="1200"/>
              <a:buNone/>
              <a:defRPr sz="1200">
                <a:solidFill>
                  <a:schemeClr val="lt1"/>
                </a:solidFill>
              </a:defRPr>
            </a:lvl1pPr>
          </a:lstStyle>
          <a:p>
            <a:endParaRPr/>
          </a:p>
        </p:txBody>
      </p:sp>
      <p:sp>
        <p:nvSpPr>
          <p:cNvPr id="56" name="Google Shape;56;p62"/>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25.xml"/><Relationship Id="rId7" Type="http://schemas.openxmlformats.org/officeDocument/2006/relationships/image" Target="../media/image1.jp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terial">
    <p:bg>
      <p:bgPr>
        <a:solidFill>
          <a:schemeClr val="dk1"/>
        </a:solidFill>
        <a:effectLst/>
      </p:bgPr>
    </p:bg>
    <p:spTree>
      <p:nvGrpSpPr>
        <p:cNvPr id="1" name="Shape 5"/>
        <p:cNvGrpSpPr/>
        <p:nvPr/>
      </p:nvGrpSpPr>
      <p:grpSpPr>
        <a:xfrm>
          <a:off x="0" y="0"/>
          <a:ext cx="0" cy="0"/>
          <a:chOff x="0" y="0"/>
          <a:chExt cx="0" cy="0"/>
        </a:xfrm>
      </p:grpSpPr>
      <p:sp>
        <p:nvSpPr>
          <p:cNvPr id="6" name="Google Shape;6;p4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7" name="Google Shape;7;p49"/>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8" name="Google Shape;8;p49"/>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63"/>
        <p:cNvGrpSpPr/>
        <p:nvPr/>
      </p:nvGrpSpPr>
      <p:grpSpPr>
        <a:xfrm>
          <a:off x="0" y="0"/>
          <a:ext cx="0" cy="0"/>
          <a:chOff x="0" y="0"/>
          <a:chExt cx="0" cy="0"/>
        </a:xfrm>
      </p:grpSpPr>
      <p:sp>
        <p:nvSpPr>
          <p:cNvPr id="64" name="Google Shape;64;p5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1pPr>
            <a:lvl2pPr marR="0" lvl="1"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2pPr>
            <a:lvl3pPr marR="0" lvl="2"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3pPr>
            <a:lvl4pPr marR="0" lvl="3"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4pPr>
            <a:lvl5pPr marR="0" lvl="4"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5pPr>
            <a:lvl6pPr marR="0" lvl="5"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6pPr>
            <a:lvl7pPr marR="0" lvl="6"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7pPr>
            <a:lvl8pPr marR="0" lvl="7"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8pPr>
            <a:lvl9pPr marR="0" lvl="8" algn="l" rtl="0">
              <a:lnSpc>
                <a:spcPct val="100000"/>
              </a:lnSpc>
              <a:spcBef>
                <a:spcPts val="0"/>
              </a:spcBef>
              <a:spcAft>
                <a:spcPts val="0"/>
              </a:spcAft>
              <a:buClr>
                <a:schemeClr val="lt1"/>
              </a:buClr>
              <a:buSzPts val="3200"/>
              <a:buFont typeface="Roboto"/>
              <a:buNone/>
              <a:defRPr sz="3200" b="0" i="0" u="none" strike="noStrike" cap="none">
                <a:solidFill>
                  <a:schemeClr val="lt1"/>
                </a:solidFill>
                <a:latin typeface="Roboto"/>
                <a:ea typeface="Roboto"/>
                <a:cs typeface="Roboto"/>
                <a:sym typeface="Roboto"/>
              </a:defRPr>
            </a:lvl9pPr>
          </a:lstStyle>
          <a:p>
            <a:endParaRPr/>
          </a:p>
        </p:txBody>
      </p:sp>
      <p:sp>
        <p:nvSpPr>
          <p:cNvPr id="65" name="Google Shape;65;p5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Roboto"/>
              <a:buChar char="●"/>
              <a:defRPr sz="1800" b="0" i="0" u="none" strike="noStrike" cap="none">
                <a:solidFill>
                  <a:schemeClr val="lt2"/>
                </a:solidFill>
                <a:latin typeface="Roboto"/>
                <a:ea typeface="Roboto"/>
                <a:cs typeface="Roboto"/>
                <a:sym typeface="Roboto"/>
              </a:defRPr>
            </a:lvl1pPr>
            <a:lvl2pPr marL="914400" marR="0" lvl="1"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2pPr>
            <a:lvl3pPr marL="1371600" marR="0" lvl="2"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3pPr>
            <a:lvl4pPr marL="1828800" marR="0" lvl="3"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4pPr>
            <a:lvl5pPr marL="2286000" marR="0" lvl="4"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5pPr>
            <a:lvl6pPr marL="2743200" marR="0" lvl="5"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6pPr>
            <a:lvl7pPr marL="3200400" marR="0" lvl="6"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7pPr>
            <a:lvl8pPr marL="3657600" marR="0" lvl="7" indent="-317500" algn="l" rtl="0">
              <a:lnSpc>
                <a:spcPct val="115000"/>
              </a:lnSpc>
              <a:spcBef>
                <a:spcPts val="1600"/>
              </a:spcBef>
              <a:spcAft>
                <a:spcPts val="0"/>
              </a:spcAft>
              <a:buClr>
                <a:schemeClr val="lt2"/>
              </a:buClr>
              <a:buSzPts val="1400"/>
              <a:buFont typeface="Roboto"/>
              <a:buChar char="○"/>
              <a:defRPr sz="1400" b="0" i="0" u="none" strike="noStrike" cap="none">
                <a:solidFill>
                  <a:schemeClr val="lt2"/>
                </a:solidFill>
                <a:latin typeface="Roboto"/>
                <a:ea typeface="Roboto"/>
                <a:cs typeface="Roboto"/>
                <a:sym typeface="Roboto"/>
              </a:defRPr>
            </a:lvl8pPr>
            <a:lvl9pPr marL="4114800" marR="0" lvl="8" indent="-317500" algn="l" rtl="0">
              <a:lnSpc>
                <a:spcPct val="115000"/>
              </a:lnSpc>
              <a:spcBef>
                <a:spcPts val="1600"/>
              </a:spcBef>
              <a:spcAft>
                <a:spcPts val="1600"/>
              </a:spcAft>
              <a:buClr>
                <a:schemeClr val="lt2"/>
              </a:buClr>
              <a:buSzPts val="1400"/>
              <a:buFont typeface="Roboto"/>
              <a:buChar char="■"/>
              <a:defRPr sz="1400" b="0" i="0" u="none" strike="noStrike" cap="none">
                <a:solidFill>
                  <a:schemeClr val="lt2"/>
                </a:solidFill>
                <a:latin typeface="Roboto"/>
                <a:ea typeface="Roboto"/>
                <a:cs typeface="Roboto"/>
                <a:sym typeface="Roboto"/>
              </a:defRPr>
            </a:lvl9pPr>
          </a:lstStyle>
          <a:p>
            <a:endParaRPr/>
          </a:p>
        </p:txBody>
      </p:sp>
      <p:sp>
        <p:nvSpPr>
          <p:cNvPr id="66" name="Google Shape;66;p54"/>
          <p:cNvSpPr txBox="1">
            <a:spLocks noGrp="1"/>
          </p:cNvSpPr>
          <p:nvPr>
            <p:ph type="sldNum" idx="12"/>
          </p:nvPr>
        </p:nvSpPr>
        <p:spPr>
          <a:xfrm>
            <a:off x="8523541" y="4695623"/>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
        <p:cNvGrpSpPr/>
        <p:nvPr/>
      </p:nvGrpSpPr>
      <p:grpSpPr>
        <a:xfrm>
          <a:off x="0" y="0"/>
          <a:ext cx="0" cy="0"/>
          <a:chOff x="0" y="0"/>
          <a:chExt cx="0" cy="0"/>
        </a:xfrm>
      </p:grpSpPr>
      <p:pic>
        <p:nvPicPr>
          <p:cNvPr id="122" name="Google Shape;122;p56" descr="Blue_Box"/>
          <p:cNvPicPr preferRelativeResize="0"/>
          <p:nvPr/>
        </p:nvPicPr>
        <p:blipFill rotWithShape="1">
          <a:blip r:embed="rId7">
            <a:alphaModFix/>
          </a:blip>
          <a:srcRect/>
          <a:stretch/>
        </p:blipFill>
        <p:spPr>
          <a:xfrm>
            <a:off x="0" y="0"/>
            <a:ext cx="9144000" cy="859631"/>
          </a:xfrm>
          <a:prstGeom prst="rect">
            <a:avLst/>
          </a:prstGeom>
          <a:noFill/>
          <a:ln>
            <a:noFill/>
          </a:ln>
        </p:spPr>
      </p:pic>
      <p:sp>
        <p:nvSpPr>
          <p:cNvPr id="123" name="Google Shape;123;p56"/>
          <p:cNvSpPr txBox="1">
            <a:spLocks noGrp="1"/>
          </p:cNvSpPr>
          <p:nvPr>
            <p:ph type="title"/>
          </p:nvPr>
        </p:nvSpPr>
        <p:spPr>
          <a:xfrm>
            <a:off x="285750" y="132348"/>
            <a:ext cx="8572500" cy="61962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300"/>
              <a:buFont typeface="Arial"/>
              <a:buNone/>
              <a:defRPr sz="33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4" name="Google Shape;124;p56"/>
          <p:cNvSpPr txBox="1">
            <a:spLocks noGrp="1"/>
          </p:cNvSpPr>
          <p:nvPr>
            <p:ph type="body" idx="1"/>
          </p:nvPr>
        </p:nvSpPr>
        <p:spPr>
          <a:xfrm>
            <a:off x="285750" y="1034715"/>
            <a:ext cx="8572500" cy="3742072"/>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Noto Sans Symbols"/>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5" name="Google Shape;125;p56"/>
          <p:cNvSpPr txBox="1">
            <a:spLocks noGrp="1"/>
          </p:cNvSpPr>
          <p:nvPr>
            <p:ph type="ftr" idx="11"/>
          </p:nvPr>
        </p:nvSpPr>
        <p:spPr>
          <a:xfrm>
            <a:off x="2174707" y="4884445"/>
            <a:ext cx="6572252" cy="25905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6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6" name="Google Shape;126;p56"/>
          <p:cNvSpPr txBox="1">
            <a:spLocks noGrp="1"/>
          </p:cNvSpPr>
          <p:nvPr>
            <p:ph type="sldNum" idx="12"/>
          </p:nvPr>
        </p:nvSpPr>
        <p:spPr>
          <a:xfrm>
            <a:off x="8858250" y="4884445"/>
            <a:ext cx="267703" cy="25905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6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27" name="Google Shape;127;p56" descr="2011 LOGO two color Low"/>
          <p:cNvPicPr preferRelativeResize="0"/>
          <p:nvPr/>
        </p:nvPicPr>
        <p:blipFill rotWithShape="1">
          <a:blip r:embed="rId8">
            <a:alphaModFix/>
          </a:blip>
          <a:srcRect/>
          <a:stretch/>
        </p:blipFill>
        <p:spPr>
          <a:xfrm>
            <a:off x="288759" y="4914900"/>
            <a:ext cx="1851422" cy="17145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8"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maps.app.goo.gl/W81W4ncDWF1EGorb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hyperlink" Target="https://www.dfs.ny.gov/industry_guidance/industry_letters/il20230918_gen_framework_greenlisted_coins" TargetMode="External"/><Relationship Id="rId13" Type="http://schemas.openxmlformats.org/officeDocument/2006/relationships/hyperlink" Target="https://www.dfs.ny.gov/industry_guidance/industry_letters/il20220225_ukraine_escalation_impact_financial" TargetMode="External"/><Relationship Id="rId3" Type="http://schemas.openxmlformats.org/officeDocument/2006/relationships/hyperlink" Target="https://www.dfs.ny.gov/industry-guidance/industry-letters/il20250114-rapidly-prolif-sentiment-based-vc" TargetMode="External"/><Relationship Id="rId7" Type="http://schemas.openxmlformats.org/officeDocument/2006/relationships/hyperlink" Target="https://www.dfs.ny.gov/industry_guidance/industry_letters/il20230918_guidance_vc_listing" TargetMode="External"/><Relationship Id="rId12" Type="http://schemas.openxmlformats.org/officeDocument/2006/relationships/hyperlink" Target="https://www.dfs.ny.gov/industry_guidance/industry_letters/il20220428_guidance_use_blockchain_analytics" TargetMode="External"/><Relationship Id="rId2" Type="http://schemas.openxmlformats.org/officeDocument/2006/relationships/notesSlide" Target="../notesSlides/notesSlide33.xml"/><Relationship Id="rId16" Type="http://schemas.openxmlformats.org/officeDocument/2006/relationships/hyperlink" Target="https://www.dfs.ny.gov/industry_guidance/industry_letters/il20180207_guidance_prevention_market_manipulation_and_other_wrongful_activity" TargetMode="External"/><Relationship Id="rId1" Type="http://schemas.openxmlformats.org/officeDocument/2006/relationships/slideLayout" Target="../slideLayouts/slideLayout2.xml"/><Relationship Id="rId6" Type="http://schemas.openxmlformats.org/officeDocument/2006/relationships/hyperlink" Target="https://www.dfs.ny.gov/industry_guidance/industry_letters/il20231115_listing_virtual_currencies" TargetMode="External"/><Relationship Id="rId11" Type="http://schemas.openxmlformats.org/officeDocument/2006/relationships/hyperlink" Target="https://www.dfs.ny.gov/industry_guidance/industry_letters/il20220608_issuance_stablecoins" TargetMode="External"/><Relationship Id="rId5" Type="http://schemas.openxmlformats.org/officeDocument/2006/relationships/hyperlink" Target="https://www.dfs.ny.gov/industry_guidance/industry_letters/il20240122_guidance_on_assessment" TargetMode="External"/><Relationship Id="rId15" Type="http://schemas.openxmlformats.org/officeDocument/2006/relationships/hyperlink" Target="https://www.dfs.ny.gov/industry_guidance/industry_letters/il20200624_req_comments_proposed_framework" TargetMode="External"/><Relationship Id="rId10" Type="http://schemas.openxmlformats.org/officeDocument/2006/relationships/hyperlink" Target="https://www.dfs.ny.gov/industry_guidance/industry_letters/il20220914_ethereum" TargetMode="External"/><Relationship Id="rId4" Type="http://schemas.openxmlformats.org/officeDocument/2006/relationships/hyperlink" Target="https://www.dfs.ny.gov/industry-guidance/industry-letters/il20240530-cus-serv-req-and-complains" TargetMode="External"/><Relationship Id="rId9" Type="http://schemas.openxmlformats.org/officeDocument/2006/relationships/hyperlink" Target="https://www.dfs.ny.gov/industry_guidance/industry_letters/il20230123_guidance_custodial_structures" TargetMode="External"/><Relationship Id="rId14" Type="http://schemas.openxmlformats.org/officeDocument/2006/relationships/hyperlink" Target="https://www.dfs.ny.gov/industry_guidance/industry_letters/il20210729_diversity_equity_incl_corpgov"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jp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
          <p:cNvSpPr txBox="1">
            <a:spLocks noGrp="1"/>
          </p:cNvSpPr>
          <p:nvPr>
            <p:ph type="ctrTitle"/>
          </p:nvPr>
        </p:nvSpPr>
        <p:spPr>
          <a:xfrm>
            <a:off x="390525" y="1819275"/>
            <a:ext cx="8222100" cy="933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a:t>All Things Crypto!</a:t>
            </a:r>
            <a:endParaRPr/>
          </a:p>
        </p:txBody>
      </p:sp>
      <p:sp>
        <p:nvSpPr>
          <p:cNvPr id="168" name="Google Shape;168;p1"/>
          <p:cNvSpPr txBox="1">
            <a:spLocks noGrp="1"/>
          </p:cNvSpPr>
          <p:nvPr>
            <p:ph type="subTitle" idx="1"/>
          </p:nvPr>
        </p:nvSpPr>
        <p:spPr>
          <a:xfrm>
            <a:off x="390525" y="2789130"/>
            <a:ext cx="8222100" cy="432900"/>
          </a:xfrm>
          <a:prstGeom prst="rect">
            <a:avLst/>
          </a:prstGeom>
          <a:noFill/>
          <a:ln>
            <a:noFill/>
          </a:ln>
        </p:spPr>
        <p:txBody>
          <a:bodyPr spcFirstLastPara="1" wrap="square" lIns="91425" tIns="91425" rIns="91425" bIns="91425" anchor="t" anchorCtr="0">
            <a:noAutofit/>
          </a:bodyPr>
          <a:lstStyle/>
          <a:p>
            <a:pPr marL="457200" lvl="0" indent="-342900" algn="l" rtl="0">
              <a:lnSpc>
                <a:spcPct val="100000"/>
              </a:lnSpc>
              <a:spcBef>
                <a:spcPts val="0"/>
              </a:spcBef>
              <a:spcAft>
                <a:spcPts val="0"/>
              </a:spcAft>
              <a:buClr>
                <a:schemeClr val="lt1"/>
              </a:buClr>
              <a:buSzPts val="1800"/>
              <a:buNone/>
            </a:pPr>
            <a:r>
              <a:rPr lang="en-US"/>
              <a:t>New York American Inn of Court</a:t>
            </a:r>
            <a:endParaRPr/>
          </a:p>
          <a:p>
            <a:pPr marL="457200" lvl="0" indent="-342900" algn="l" rtl="0">
              <a:lnSpc>
                <a:spcPct val="100000"/>
              </a:lnSpc>
              <a:spcBef>
                <a:spcPts val="0"/>
              </a:spcBef>
              <a:spcAft>
                <a:spcPts val="0"/>
              </a:spcAft>
              <a:buClr>
                <a:schemeClr val="lt1"/>
              </a:buClr>
              <a:buSzPts val="1800"/>
              <a:buNone/>
            </a:pPr>
            <a:r>
              <a:rPr lang="en-US"/>
              <a:t>May 29, 2025</a:t>
            </a:r>
            <a:endParaRPr/>
          </a:p>
          <a:p>
            <a:pPr marL="457200" lvl="0" indent="-342900" algn="l" rtl="0">
              <a:lnSpc>
                <a:spcPct val="100000"/>
              </a:lnSpc>
              <a:spcBef>
                <a:spcPts val="0"/>
              </a:spcBef>
              <a:spcAft>
                <a:spcPts val="0"/>
              </a:spcAft>
              <a:buClr>
                <a:schemeClr val="lt1"/>
              </a:buClr>
              <a:buSzPts val="1800"/>
              <a:buNone/>
            </a:pPr>
            <a:endParaRPr/>
          </a:p>
          <a:p>
            <a:pPr marL="457200" lvl="0" indent="-342900" algn="l" rtl="0">
              <a:lnSpc>
                <a:spcPct val="100000"/>
              </a:lnSpc>
              <a:spcBef>
                <a:spcPts val="0"/>
              </a:spcBef>
              <a:spcAft>
                <a:spcPts val="0"/>
              </a:spcAft>
              <a:buClr>
                <a:schemeClr val="lt1"/>
              </a:buClr>
              <a:buSzPts val="1800"/>
              <a:buNone/>
            </a:pPr>
            <a:endParaRPr/>
          </a:p>
          <a:p>
            <a:pPr marL="457200" lvl="0" indent="-342900" algn="l" rtl="0">
              <a:lnSpc>
                <a:spcPct val="100000"/>
              </a:lnSpc>
              <a:spcBef>
                <a:spcPts val="0"/>
              </a:spcBef>
              <a:spcAft>
                <a:spcPts val="0"/>
              </a:spcAft>
              <a:buClr>
                <a:schemeClr val="lt1"/>
              </a:buClr>
              <a:buSzPts val="1800"/>
              <a:buNone/>
            </a:pPr>
            <a:r>
              <a:rPr lang="en-US"/>
              <a:t>Sheppard Mullin</a:t>
            </a:r>
            <a:endParaRPr/>
          </a:p>
          <a:p>
            <a:pPr marL="457200" lvl="0" indent="-342900" algn="l" rtl="0">
              <a:lnSpc>
                <a:spcPct val="100000"/>
              </a:lnSpc>
              <a:spcBef>
                <a:spcPts val="0"/>
              </a:spcBef>
              <a:spcAft>
                <a:spcPts val="0"/>
              </a:spcAft>
              <a:buClr>
                <a:schemeClr val="lt1"/>
              </a:buClr>
              <a:buSzPts val="1800"/>
              <a:buNone/>
            </a:pPr>
            <a:r>
              <a:rPr lang="en-US"/>
              <a:t>30 Rockefeller Plaza</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10"/>
          <p:cNvPicPr preferRelativeResize="0">
            <a:picLocks noGrp="1"/>
          </p:cNvPicPr>
          <p:nvPr>
            <p:ph type="body" idx="4294967295"/>
          </p:nvPr>
        </p:nvPicPr>
        <p:blipFill rotWithShape="1">
          <a:blip r:embed="rId3">
            <a:alphaModFix/>
          </a:blip>
          <a:srcRect/>
          <a:stretch/>
        </p:blipFill>
        <p:spPr>
          <a:xfrm>
            <a:off x="2909887" y="939800"/>
            <a:ext cx="3324225" cy="3263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4AEC0522-DF1A-0E8B-1FB6-B666B5AA25FF}"/>
            </a:ext>
          </a:extLst>
        </p:cNvPr>
        <p:cNvGrpSpPr/>
        <p:nvPr/>
      </p:nvGrpSpPr>
      <p:grpSpPr>
        <a:xfrm>
          <a:off x="0" y="0"/>
          <a:ext cx="0" cy="0"/>
          <a:chOff x="0" y="0"/>
          <a:chExt cx="0" cy="0"/>
        </a:xfrm>
      </p:grpSpPr>
      <p:pic>
        <p:nvPicPr>
          <p:cNvPr id="2" name="Picture 4">
            <a:extLst>
              <a:ext uri="{FF2B5EF4-FFF2-40B4-BE49-F238E27FC236}">
                <a16:creationId xmlns:a16="http://schemas.microsoft.com/office/drawing/2014/main" id="{56B281C0-870F-372A-12D9-1BC9DABF9F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60252" y="735280"/>
            <a:ext cx="1932723" cy="19327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1501F77D-FBA9-A2BF-084B-CB4FE66BC7D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42497" y="735278"/>
            <a:ext cx="1932723" cy="193272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15394406-97B7-0495-1C58-740CD4F1E2F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78006" y="3045496"/>
            <a:ext cx="1932724" cy="19327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a:extLst>
              <a:ext uri="{FF2B5EF4-FFF2-40B4-BE49-F238E27FC236}">
                <a16:creationId xmlns:a16="http://schemas.microsoft.com/office/drawing/2014/main" id="{F0F30ABB-44B5-E9B0-CAF7-34347986654E}"/>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3660252" y="3045498"/>
            <a:ext cx="1932722" cy="19327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a:extLst>
              <a:ext uri="{FF2B5EF4-FFF2-40B4-BE49-F238E27FC236}">
                <a16:creationId xmlns:a16="http://schemas.microsoft.com/office/drawing/2014/main" id="{398C0D80-4903-F141-DB65-0FBD726E3A9B}"/>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042496" y="3045496"/>
            <a:ext cx="1932722" cy="19327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FF4ACBCB-FBA5-4D02-51BC-78FD20DDE5F1}"/>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278006" y="735278"/>
            <a:ext cx="1932723" cy="1932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769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12"/>
          <p:cNvPicPr preferRelativeResize="0">
            <a:picLocks noGrp="1"/>
          </p:cNvPicPr>
          <p:nvPr>
            <p:ph type="body" idx="4294967295"/>
          </p:nvPr>
        </p:nvPicPr>
        <p:blipFill rotWithShape="1">
          <a:blip r:embed="rId3">
            <a:alphaModFix/>
          </a:blip>
          <a:srcRect/>
          <a:stretch/>
        </p:blipFill>
        <p:spPr>
          <a:xfrm>
            <a:off x="561109" y="892969"/>
            <a:ext cx="7794625" cy="335756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Google Shape;266;p13"/>
          <p:cNvPicPr preferRelativeResize="0"/>
          <p:nvPr/>
        </p:nvPicPr>
        <p:blipFill rotWithShape="1">
          <a:blip r:embed="rId3">
            <a:alphaModFix/>
          </a:blip>
          <a:srcRect/>
          <a:stretch/>
        </p:blipFill>
        <p:spPr>
          <a:xfrm>
            <a:off x="477981" y="1477962"/>
            <a:ext cx="3924300" cy="2187575"/>
          </a:xfrm>
          <a:prstGeom prst="rect">
            <a:avLst/>
          </a:prstGeom>
          <a:noFill/>
          <a:ln>
            <a:noFill/>
          </a:ln>
        </p:spPr>
      </p:pic>
      <p:pic>
        <p:nvPicPr>
          <p:cNvPr id="267" name="Google Shape;267;p13"/>
          <p:cNvPicPr preferRelativeResize="0"/>
          <p:nvPr/>
        </p:nvPicPr>
        <p:blipFill rotWithShape="1">
          <a:blip r:embed="rId4">
            <a:alphaModFix/>
          </a:blip>
          <a:srcRect/>
          <a:stretch/>
        </p:blipFill>
        <p:spPr>
          <a:xfrm>
            <a:off x="4261018" y="1698617"/>
            <a:ext cx="4683322" cy="19201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7A762836-09C7-C456-C836-2C96CC6690F4}"/>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370F88BA-8138-B997-8546-6DC34E43636A}"/>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New York State Department of Financial Service’s BitLicense Guidance</a:t>
            </a:r>
            <a:endParaRPr dirty="0"/>
          </a:p>
        </p:txBody>
      </p:sp>
      <p:pic>
        <p:nvPicPr>
          <p:cNvPr id="22" name="Picture 21">
            <a:extLst>
              <a:ext uri="{FF2B5EF4-FFF2-40B4-BE49-F238E27FC236}">
                <a16:creationId xmlns:a16="http://schemas.microsoft.com/office/drawing/2014/main" id="{5EF86427-0D56-33CD-0CD0-ED08986E4669}"/>
              </a:ext>
            </a:extLst>
          </p:cNvPr>
          <p:cNvPicPr>
            <a:picLocks noChangeAspect="1"/>
          </p:cNvPicPr>
          <p:nvPr/>
        </p:nvPicPr>
        <p:blipFill>
          <a:blip r:embed="rId3"/>
          <a:stretch>
            <a:fillRect/>
          </a:stretch>
        </p:blipFill>
        <p:spPr>
          <a:xfrm>
            <a:off x="237479" y="1165409"/>
            <a:ext cx="8669041" cy="2812682"/>
          </a:xfrm>
          <a:prstGeom prst="rect">
            <a:avLst/>
          </a:prstGeom>
        </p:spPr>
      </p:pic>
    </p:spTree>
    <p:extLst>
      <p:ext uri="{BB962C8B-B14F-4D97-AF65-F5344CB8AC3E}">
        <p14:creationId xmlns:p14="http://schemas.microsoft.com/office/powerpoint/2010/main" val="3464571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7612467A-BB7F-6F6B-C61A-AFC2399F414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0EA0631-2C94-4A54-8BB3-67319BBDDDC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08600" y="893583"/>
            <a:ext cx="5726799" cy="38178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120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118A66C2-27F7-15E6-B57F-53E3EF3DCDE8}"/>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929F729F-3012-A6B4-E18C-22291DF13186}"/>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Recording Intangible Things—the Ledger</a:t>
            </a:r>
          </a:p>
        </p:txBody>
      </p:sp>
      <p:pic>
        <p:nvPicPr>
          <p:cNvPr id="4" name="Picture 3">
            <a:extLst>
              <a:ext uri="{FF2B5EF4-FFF2-40B4-BE49-F238E27FC236}">
                <a16:creationId xmlns:a16="http://schemas.microsoft.com/office/drawing/2014/main" id="{0D7AF1D9-B797-1CF3-32F2-626A713551FB}"/>
              </a:ext>
            </a:extLst>
          </p:cNvPr>
          <p:cNvPicPr>
            <a:picLocks noChangeAspect="1"/>
          </p:cNvPicPr>
          <p:nvPr/>
        </p:nvPicPr>
        <p:blipFill>
          <a:blip r:embed="rId3"/>
          <a:stretch>
            <a:fillRect/>
          </a:stretch>
        </p:blipFill>
        <p:spPr>
          <a:xfrm>
            <a:off x="204442" y="981960"/>
            <a:ext cx="8614215" cy="3660841"/>
          </a:xfrm>
          <a:prstGeom prst="rect">
            <a:avLst/>
          </a:prstGeom>
        </p:spPr>
      </p:pic>
    </p:spTree>
    <p:extLst>
      <p:ext uri="{BB962C8B-B14F-4D97-AF65-F5344CB8AC3E}">
        <p14:creationId xmlns:p14="http://schemas.microsoft.com/office/powerpoint/2010/main" val="4138023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9D2FC781-2B3F-C3D1-BC04-B85724256F19}"/>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B0C88B37-1051-2939-E8C0-19494089722C}"/>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Recording Intangible Things—the Ledger</a:t>
            </a:r>
          </a:p>
        </p:txBody>
      </p:sp>
      <p:pic>
        <p:nvPicPr>
          <p:cNvPr id="45" name="Picture 44">
            <a:extLst>
              <a:ext uri="{FF2B5EF4-FFF2-40B4-BE49-F238E27FC236}">
                <a16:creationId xmlns:a16="http://schemas.microsoft.com/office/drawing/2014/main" id="{F26B58EF-ABB8-E6BB-2B87-D7A24666BD82}"/>
              </a:ext>
            </a:extLst>
          </p:cNvPr>
          <p:cNvPicPr>
            <a:picLocks noChangeAspect="1"/>
          </p:cNvPicPr>
          <p:nvPr/>
        </p:nvPicPr>
        <p:blipFill>
          <a:blip r:embed="rId3"/>
          <a:stretch>
            <a:fillRect/>
          </a:stretch>
        </p:blipFill>
        <p:spPr>
          <a:xfrm>
            <a:off x="910962" y="975095"/>
            <a:ext cx="7322075" cy="3193310"/>
          </a:xfrm>
          <a:prstGeom prst="rect">
            <a:avLst/>
          </a:prstGeom>
        </p:spPr>
      </p:pic>
    </p:spTree>
    <p:extLst>
      <p:ext uri="{BB962C8B-B14F-4D97-AF65-F5344CB8AC3E}">
        <p14:creationId xmlns:p14="http://schemas.microsoft.com/office/powerpoint/2010/main" val="3193290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A8DA6E3C-52E6-CC69-98E8-B9F019C28437}"/>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02A3DAB3-02F9-8A4C-EC2D-43013BF33048}"/>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Recording Intangible Things—the Ledger</a:t>
            </a:r>
          </a:p>
        </p:txBody>
      </p:sp>
      <p:pic>
        <p:nvPicPr>
          <p:cNvPr id="2" name="Picture 1">
            <a:extLst>
              <a:ext uri="{FF2B5EF4-FFF2-40B4-BE49-F238E27FC236}">
                <a16:creationId xmlns:a16="http://schemas.microsoft.com/office/drawing/2014/main" id="{58B248A1-166E-EBBC-9387-E46727699A9D}"/>
              </a:ext>
            </a:extLst>
          </p:cNvPr>
          <p:cNvPicPr>
            <a:picLocks noChangeAspect="1"/>
          </p:cNvPicPr>
          <p:nvPr/>
        </p:nvPicPr>
        <p:blipFill>
          <a:blip r:embed="rId3"/>
          <a:stretch>
            <a:fillRect/>
          </a:stretch>
        </p:blipFill>
        <p:spPr>
          <a:xfrm>
            <a:off x="243329" y="1022054"/>
            <a:ext cx="8657342" cy="3625571"/>
          </a:xfrm>
          <a:prstGeom prst="rect">
            <a:avLst/>
          </a:prstGeom>
        </p:spPr>
      </p:pic>
    </p:spTree>
    <p:extLst>
      <p:ext uri="{BB962C8B-B14F-4D97-AF65-F5344CB8AC3E}">
        <p14:creationId xmlns:p14="http://schemas.microsoft.com/office/powerpoint/2010/main" val="2679549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9"/>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US"/>
              <a:t>Crypto Fraud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a:t>Crypto Team!</a:t>
            </a:r>
            <a:endParaRPr/>
          </a:p>
        </p:txBody>
      </p:sp>
      <p:graphicFrame>
        <p:nvGraphicFramePr>
          <p:cNvPr id="174" name="Google Shape;174;p2"/>
          <p:cNvGraphicFramePr/>
          <p:nvPr/>
        </p:nvGraphicFramePr>
        <p:xfrm>
          <a:off x="427038" y="817563"/>
          <a:ext cx="8717275" cy="4338310"/>
        </p:xfrm>
        <a:graphic>
          <a:graphicData uri="http://schemas.openxmlformats.org/drawingml/2006/table">
            <a:tbl>
              <a:tblPr firstRow="1" bandRow="1">
                <a:noFill/>
                <a:tableStyleId>{BD9ECB1F-B12E-4406-94C4-8E991EF2C6F9}</a:tableStyleId>
              </a:tblPr>
              <a:tblGrid>
                <a:gridCol w="4431025">
                  <a:extLst>
                    <a:ext uri="{9D8B030D-6E8A-4147-A177-3AD203B41FA5}">
                      <a16:colId xmlns:a16="http://schemas.microsoft.com/office/drawing/2014/main" val="20000"/>
                    </a:ext>
                  </a:extLst>
                </a:gridCol>
                <a:gridCol w="4286250">
                  <a:extLst>
                    <a:ext uri="{9D8B030D-6E8A-4147-A177-3AD203B41FA5}">
                      <a16:colId xmlns:a16="http://schemas.microsoft.com/office/drawing/2014/main" val="20001"/>
                    </a:ext>
                  </a:extLst>
                </a:gridCol>
              </a:tblGrid>
              <a:tr h="329600">
                <a:tc gridSpan="2">
                  <a:txBody>
                    <a:bodyPr/>
                    <a:lstStyle/>
                    <a:p>
                      <a:pPr marL="0" marR="0" lvl="0" indent="0" algn="ctr" rtl="0">
                        <a:lnSpc>
                          <a:spcPct val="100000"/>
                        </a:lnSpc>
                        <a:spcBef>
                          <a:spcPts val="0"/>
                        </a:spcBef>
                        <a:spcAft>
                          <a:spcPts val="0"/>
                        </a:spcAft>
                        <a:buNone/>
                      </a:pPr>
                      <a:endParaRPr sz="1400" b="1" u="sng" strike="noStrike" cap="none">
                        <a:latin typeface="Lato"/>
                        <a:ea typeface="Lato"/>
                        <a:cs typeface="Lato"/>
                        <a:sym typeface="Lato"/>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1301975">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Aegis Frumento</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r>
                        <a:rPr lang="en-US" sz="1400" b="1" u="none" strike="noStrike" cap="none">
                          <a:latin typeface="Lato"/>
                          <a:ea typeface="Lato"/>
                          <a:cs typeface="Lato"/>
                          <a:sym typeface="Lato"/>
                        </a:rPr>
                        <a:t>                                Chris Bosch</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91825">
                <a:tc gridSpan="2">
                  <a:txBody>
                    <a:bodyPr/>
                    <a:lstStyle/>
                    <a:p>
                      <a:pPr marL="0" marR="0" lvl="0" indent="0" algn="ctr" rtl="0">
                        <a:lnSpc>
                          <a:spcPct val="100000"/>
                        </a:lnSpc>
                        <a:spcBef>
                          <a:spcPts val="0"/>
                        </a:spcBef>
                        <a:spcAft>
                          <a:spcPts val="0"/>
                        </a:spcAft>
                        <a:buNone/>
                      </a:pPr>
                      <a:endParaRPr sz="1400" b="1" u="sng" strike="noStrike" cap="none">
                        <a:latin typeface="Lato"/>
                        <a:ea typeface="Lato"/>
                        <a:cs typeface="Lato"/>
                        <a:sym typeface="Lato"/>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1099950">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a:t>
                      </a:r>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Rishi Bhandari                Eugene Frenkel                    </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Luciano Hamel                 Jason Houda</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1301975">
                <a:tc>
                  <a:txBody>
                    <a:bodyPr/>
                    <a:lstStyle/>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dirty="0">
                          <a:latin typeface="Lato"/>
                          <a:ea typeface="Lato"/>
                          <a:cs typeface="Lato"/>
                          <a:sym typeface="Lato"/>
                        </a:rPr>
                        <a:t>                                          Andrew Kliewer                                                                                                     </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dirty="0">
                          <a:latin typeface="Lato"/>
                          <a:ea typeface="Lato"/>
                          <a:cs typeface="Lato"/>
                          <a:sym typeface="Lato"/>
                        </a:rPr>
                        <a:t>Sofia Orrantia</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75" name="Google Shape;175;p2"/>
          <p:cNvPicPr preferRelativeResize="0"/>
          <p:nvPr/>
        </p:nvPicPr>
        <p:blipFill rotWithShape="1">
          <a:blip r:embed="rId3">
            <a:alphaModFix/>
          </a:blip>
          <a:srcRect/>
          <a:stretch/>
        </p:blipFill>
        <p:spPr>
          <a:xfrm>
            <a:off x="198697" y="2358058"/>
            <a:ext cx="1664681" cy="1115548"/>
          </a:xfrm>
          <a:prstGeom prst="rect">
            <a:avLst/>
          </a:prstGeom>
          <a:noFill/>
          <a:ln>
            <a:noFill/>
          </a:ln>
        </p:spPr>
      </p:pic>
      <p:pic>
        <p:nvPicPr>
          <p:cNvPr id="176" name="Google Shape;176;p2"/>
          <p:cNvPicPr preferRelativeResize="0"/>
          <p:nvPr/>
        </p:nvPicPr>
        <p:blipFill rotWithShape="1">
          <a:blip r:embed="rId4">
            <a:alphaModFix/>
          </a:blip>
          <a:srcRect t="15576" b="29665"/>
          <a:stretch/>
        </p:blipFill>
        <p:spPr>
          <a:xfrm>
            <a:off x="2121601" y="2379555"/>
            <a:ext cx="1614680" cy="1094051"/>
          </a:xfrm>
          <a:prstGeom prst="rect">
            <a:avLst/>
          </a:prstGeom>
          <a:noFill/>
          <a:ln>
            <a:noFill/>
          </a:ln>
        </p:spPr>
      </p:pic>
      <p:pic>
        <p:nvPicPr>
          <p:cNvPr id="177" name="Google Shape;177;p2"/>
          <p:cNvPicPr preferRelativeResize="0"/>
          <p:nvPr/>
        </p:nvPicPr>
        <p:blipFill rotWithShape="1">
          <a:blip r:embed="rId5">
            <a:alphaModFix/>
          </a:blip>
          <a:srcRect/>
          <a:stretch/>
        </p:blipFill>
        <p:spPr>
          <a:xfrm>
            <a:off x="4793124" y="2317208"/>
            <a:ext cx="1280160" cy="1094051"/>
          </a:xfrm>
          <a:prstGeom prst="rect">
            <a:avLst/>
          </a:prstGeom>
          <a:noFill/>
          <a:ln>
            <a:noFill/>
          </a:ln>
        </p:spPr>
      </p:pic>
      <p:pic>
        <p:nvPicPr>
          <p:cNvPr id="178" name="Google Shape;178;p2"/>
          <p:cNvPicPr preferRelativeResize="0"/>
          <p:nvPr/>
        </p:nvPicPr>
        <p:blipFill rotWithShape="1">
          <a:blip r:embed="rId6">
            <a:alphaModFix/>
          </a:blip>
          <a:srcRect b="19888"/>
          <a:stretch/>
        </p:blipFill>
        <p:spPr>
          <a:xfrm>
            <a:off x="6073284" y="786390"/>
            <a:ext cx="1427979" cy="1280160"/>
          </a:xfrm>
          <a:prstGeom prst="rect">
            <a:avLst/>
          </a:prstGeom>
          <a:noFill/>
          <a:ln>
            <a:noFill/>
          </a:ln>
        </p:spPr>
      </p:pic>
      <p:pic>
        <p:nvPicPr>
          <p:cNvPr id="179" name="Google Shape;179;p2"/>
          <p:cNvPicPr preferRelativeResize="0"/>
          <p:nvPr/>
        </p:nvPicPr>
        <p:blipFill rotWithShape="1">
          <a:blip r:embed="rId7">
            <a:alphaModFix/>
          </a:blip>
          <a:srcRect/>
          <a:stretch/>
        </p:blipFill>
        <p:spPr>
          <a:xfrm>
            <a:off x="1352991" y="779403"/>
            <a:ext cx="1280160" cy="1280160"/>
          </a:xfrm>
          <a:prstGeom prst="rect">
            <a:avLst/>
          </a:prstGeom>
          <a:noFill/>
          <a:ln>
            <a:noFill/>
          </a:ln>
        </p:spPr>
      </p:pic>
      <p:pic>
        <p:nvPicPr>
          <p:cNvPr id="180" name="Google Shape;180;p2"/>
          <p:cNvPicPr preferRelativeResize="0"/>
          <p:nvPr/>
        </p:nvPicPr>
        <p:blipFill rotWithShape="1">
          <a:blip r:embed="rId8">
            <a:alphaModFix/>
          </a:blip>
          <a:srcRect l="18605" t="-3471" r="16001" b="30561"/>
          <a:stretch/>
        </p:blipFill>
        <p:spPr>
          <a:xfrm>
            <a:off x="2121601" y="3642484"/>
            <a:ext cx="1680305" cy="1097697"/>
          </a:xfrm>
          <a:prstGeom prst="rect">
            <a:avLst/>
          </a:prstGeom>
          <a:noFill/>
          <a:ln>
            <a:noFill/>
          </a:ln>
        </p:spPr>
      </p:pic>
      <p:pic>
        <p:nvPicPr>
          <p:cNvPr id="181" name="Google Shape;181;p2"/>
          <p:cNvPicPr preferRelativeResize="0"/>
          <p:nvPr/>
        </p:nvPicPr>
        <p:blipFill rotWithShape="1">
          <a:blip r:embed="rId9">
            <a:alphaModFix/>
          </a:blip>
          <a:srcRect/>
          <a:stretch/>
        </p:blipFill>
        <p:spPr>
          <a:xfrm>
            <a:off x="4931914" y="3714465"/>
            <a:ext cx="1025716" cy="1025716"/>
          </a:xfrm>
          <a:prstGeom prst="rect">
            <a:avLst/>
          </a:prstGeom>
          <a:noFill/>
          <a:ln>
            <a:noFill/>
          </a:ln>
        </p:spPr>
      </p:pic>
      <p:pic>
        <p:nvPicPr>
          <p:cNvPr id="2" name="Picture 2">
            <a:extLst>
              <a:ext uri="{FF2B5EF4-FFF2-40B4-BE49-F238E27FC236}">
                <a16:creationId xmlns:a16="http://schemas.microsoft.com/office/drawing/2014/main" id="{72174F96-4563-4153-CB21-B9E6CCE43C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5930" y="2317208"/>
            <a:ext cx="869865" cy="10953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819210F-E40A-44B3-9D43-335C81CD19C6}"/>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88C9AC77-C19B-E7A7-8EF4-0684CC85B87A}"/>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Crypto Fraud Schemes  </a:t>
            </a:r>
            <a:br>
              <a:rPr lang="en" dirty="0"/>
            </a:br>
            <a:r>
              <a:rPr lang="en" dirty="0"/>
              <a:t>Something Old and Something New</a:t>
            </a:r>
            <a:endParaRPr dirty="0"/>
          </a:p>
        </p:txBody>
      </p:sp>
      <p:sp>
        <p:nvSpPr>
          <p:cNvPr id="85" name="Google Shape;85;p16">
            <a:extLst>
              <a:ext uri="{FF2B5EF4-FFF2-40B4-BE49-F238E27FC236}">
                <a16:creationId xmlns:a16="http://schemas.microsoft.com/office/drawing/2014/main" id="{BA272A6A-40F1-7EB1-8702-517988419474}"/>
              </a:ext>
            </a:extLst>
          </p:cNvPr>
          <p:cNvSpPr txBox="1">
            <a:spLocks noGrp="1"/>
          </p:cNvSpPr>
          <p:nvPr>
            <p:ph type="body" idx="1"/>
          </p:nvPr>
        </p:nvSpPr>
        <p:spPr>
          <a:prstGeom prst="rect">
            <a:avLst/>
          </a:prstGeom>
        </p:spPr>
        <p:txBody>
          <a:bodyPr spcFirstLastPara="1" wrap="square" lIns="91425" tIns="91425" rIns="91425" bIns="91425" anchor="t" anchorCtr="0">
            <a:noAutofit/>
          </a:bodyPr>
          <a:lstStyle/>
          <a:p>
            <a:pPr>
              <a:defRPr sz="2000">
                <a:solidFill>
                  <a:srgbClr val="000000"/>
                </a:solidFill>
              </a:defRPr>
            </a:pPr>
            <a:r>
              <a:rPr lang="en-US" sz="2400" b="1" dirty="0">
                <a:latin typeface="Lato" panose="020F0502020204030203" pitchFamily="34" charset="0"/>
                <a:cs typeface="Lato" panose="020F0502020204030203" pitchFamily="34" charset="0"/>
              </a:rPr>
              <a:t>Ponzi Schemes</a:t>
            </a:r>
          </a:p>
          <a:p>
            <a:pPr>
              <a:defRPr sz="2000">
                <a:solidFill>
                  <a:srgbClr val="000000"/>
                </a:solidFill>
              </a:defRPr>
            </a:pPr>
            <a:r>
              <a:rPr lang="en-US" sz="2400" b="1" dirty="0">
                <a:latin typeface="Lato" panose="020F0502020204030203" pitchFamily="34" charset="0"/>
                <a:cs typeface="Lato" panose="020F0502020204030203" pitchFamily="34" charset="0"/>
              </a:rPr>
              <a:t>Phishing</a:t>
            </a:r>
          </a:p>
          <a:p>
            <a:pPr>
              <a:defRPr sz="2000">
                <a:solidFill>
                  <a:srgbClr val="000000"/>
                </a:solidFill>
              </a:defRPr>
            </a:pPr>
            <a:r>
              <a:rPr lang="en-US" sz="2400" b="1" dirty="0">
                <a:solidFill>
                  <a:schemeClr val="bg2"/>
                </a:solidFill>
                <a:latin typeface="Lato" panose="020F0502020204030203" pitchFamily="34" charset="0"/>
                <a:ea typeface="Lato"/>
                <a:cs typeface="Lato" panose="020F0502020204030203" pitchFamily="34" charset="0"/>
                <a:sym typeface="Lato"/>
              </a:rPr>
              <a:t>Pig Butchering</a:t>
            </a:r>
          </a:p>
          <a:p>
            <a:pPr>
              <a:defRPr sz="2000">
                <a:solidFill>
                  <a:srgbClr val="000000"/>
                </a:solidFill>
              </a:defRPr>
            </a:pPr>
            <a:r>
              <a:rPr lang="en-US" sz="2400" b="1" dirty="0">
                <a:latin typeface="Lato" panose="020F0502020204030203" pitchFamily="34" charset="0"/>
                <a:cs typeface="Lato" panose="020F0502020204030203" pitchFamily="34" charset="0"/>
              </a:rPr>
              <a:t>Rug Pulls</a:t>
            </a:r>
          </a:p>
          <a:p>
            <a:pPr marL="114300" indent="0">
              <a:buNone/>
              <a:defRPr sz="2000">
                <a:solidFill>
                  <a:srgbClr val="000000"/>
                </a:solidFill>
              </a:defRPr>
            </a:pPr>
            <a:endParaRPr lang="en-US" sz="1600" b="1" dirty="0">
              <a:solidFill>
                <a:schemeClr val="bg2"/>
              </a:solidFill>
              <a:latin typeface="Lato" panose="020F0502020204030203" pitchFamily="34" charset="0"/>
              <a:ea typeface="Lato"/>
              <a:cs typeface="Lato" panose="020F0502020204030203" pitchFamily="34" charset="0"/>
              <a:sym typeface="Lato"/>
            </a:endParaRPr>
          </a:p>
        </p:txBody>
      </p:sp>
    </p:spTree>
    <p:extLst>
      <p:ext uri="{BB962C8B-B14F-4D97-AF65-F5344CB8AC3E}">
        <p14:creationId xmlns:p14="http://schemas.microsoft.com/office/powerpoint/2010/main" val="545278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2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200"/>
              <a:buNone/>
            </a:pPr>
            <a:r>
              <a:rPr lang="en-US"/>
              <a:t>Ponzi Schemes - Bitconnect</a:t>
            </a:r>
            <a:endParaRPr/>
          </a:p>
        </p:txBody>
      </p:sp>
      <p:sp>
        <p:nvSpPr>
          <p:cNvPr id="389" name="Google Shape;389;p21"/>
          <p:cNvSpPr txBox="1">
            <a:spLocks noGrp="1"/>
          </p:cNvSpPr>
          <p:nvPr>
            <p:ph type="body" idx="1"/>
          </p:nvPr>
        </p:nvSpPr>
        <p:spPr>
          <a:xfrm>
            <a:off x="471900" y="2304680"/>
            <a:ext cx="8723863" cy="1938992"/>
          </a:xfrm>
          <a:prstGeom prst="rect">
            <a:avLst/>
          </a:prstGeom>
          <a:noFill/>
          <a:ln>
            <a:noFill/>
          </a:ln>
        </p:spPr>
        <p:txBody>
          <a:bodyPr spcFirstLastPara="1" wrap="square" lIns="91425" tIns="45700" rIns="91425" bIns="45700" anchor="ctr" anchorCtr="0">
            <a:spAutoFit/>
          </a:bodyPr>
          <a:lstStyle/>
          <a:p>
            <a:pPr marL="0" marR="0" lvl="0" indent="-152400" algn="l" rtl="0">
              <a:lnSpc>
                <a:spcPct val="100000"/>
              </a:lnSpc>
              <a:spcBef>
                <a:spcPts val="0"/>
              </a:spcBef>
              <a:spcAft>
                <a:spcPts val="0"/>
              </a:spcAft>
              <a:buClr>
                <a:schemeClr val="dk2"/>
              </a:buClr>
              <a:buSzPts val="2400"/>
              <a:buFont typeface="Lato"/>
              <a:buChar char="•"/>
            </a:pPr>
            <a:r>
              <a:rPr lang="en-US" sz="2400" b="1" i="0" u="none" strike="noStrike" cap="none">
                <a:solidFill>
                  <a:schemeClr val="dk2"/>
                </a:solidFill>
                <a:latin typeface="Lato"/>
                <a:ea typeface="Lato"/>
                <a:cs typeface="Lato"/>
                <a:sym typeface="Lato"/>
              </a:rPr>
              <a:t>No real profits</a:t>
            </a:r>
            <a:r>
              <a:rPr lang="en-US" sz="2400" b="0" i="0" u="none" strike="noStrike" cap="none">
                <a:solidFill>
                  <a:schemeClr val="dk2"/>
                </a:solidFill>
                <a:latin typeface="Lato"/>
                <a:ea typeface="Lato"/>
                <a:cs typeface="Lato"/>
                <a:sym typeface="Lato"/>
              </a:rPr>
              <a:t>: Payouts are fake or from other investors.</a:t>
            </a:r>
            <a:endParaRPr/>
          </a:p>
          <a:p>
            <a:pPr marL="0" marR="0" lvl="0" indent="-152400" algn="l" rtl="0">
              <a:lnSpc>
                <a:spcPct val="100000"/>
              </a:lnSpc>
              <a:spcBef>
                <a:spcPts val="0"/>
              </a:spcBef>
              <a:spcAft>
                <a:spcPts val="0"/>
              </a:spcAft>
              <a:buClr>
                <a:schemeClr val="dk2"/>
              </a:buClr>
              <a:buSzPts val="2400"/>
              <a:buFont typeface="Lato"/>
              <a:buChar char="•"/>
            </a:pPr>
            <a:r>
              <a:rPr lang="en-US" sz="2400" b="1" i="0" u="none" strike="noStrike" cap="none">
                <a:solidFill>
                  <a:schemeClr val="dk2"/>
                </a:solidFill>
                <a:latin typeface="Lato"/>
                <a:ea typeface="Lato"/>
                <a:cs typeface="Lato"/>
                <a:sym typeface="Lato"/>
              </a:rPr>
              <a:t>Sustainability illusion</a:t>
            </a:r>
            <a:r>
              <a:rPr lang="en-US" sz="2400" b="0" i="0" u="none" strike="noStrike" cap="none">
                <a:solidFill>
                  <a:schemeClr val="dk2"/>
                </a:solidFill>
                <a:latin typeface="Lato"/>
                <a:ea typeface="Lato"/>
                <a:cs typeface="Lato"/>
                <a:sym typeface="Lato"/>
              </a:rPr>
              <a:t>: Claims of high, consistent, risk-free </a:t>
            </a:r>
            <a:endParaRPr/>
          </a:p>
          <a:p>
            <a:pPr marL="0" marR="0" lvl="0" indent="0" algn="l" rtl="0">
              <a:lnSpc>
                <a:spcPct val="100000"/>
              </a:lnSpc>
              <a:spcBef>
                <a:spcPts val="0"/>
              </a:spcBef>
              <a:spcAft>
                <a:spcPts val="0"/>
              </a:spcAft>
              <a:buClr>
                <a:schemeClr val="dk2"/>
              </a:buClr>
              <a:buSzPts val="2400"/>
              <a:buNone/>
            </a:pPr>
            <a:r>
              <a:rPr lang="en-US" sz="2400">
                <a:solidFill>
                  <a:schemeClr val="dk2"/>
                </a:solidFill>
                <a:latin typeface="Lato"/>
                <a:ea typeface="Lato"/>
                <a:cs typeface="Lato"/>
                <a:sym typeface="Lato"/>
              </a:rPr>
              <a:t>  </a:t>
            </a:r>
            <a:r>
              <a:rPr lang="en-US" sz="2400" b="0" i="0" u="none" strike="noStrike" cap="none">
                <a:solidFill>
                  <a:schemeClr val="dk2"/>
                </a:solidFill>
                <a:latin typeface="Lato"/>
                <a:ea typeface="Lato"/>
                <a:cs typeface="Lato"/>
                <a:sym typeface="Lato"/>
              </a:rPr>
              <a:t>returns.</a:t>
            </a:r>
            <a:endParaRPr/>
          </a:p>
          <a:p>
            <a:pPr marL="0" marR="0" lvl="0" indent="-152400" algn="l" rtl="0">
              <a:lnSpc>
                <a:spcPct val="100000"/>
              </a:lnSpc>
              <a:spcBef>
                <a:spcPts val="0"/>
              </a:spcBef>
              <a:spcAft>
                <a:spcPts val="0"/>
              </a:spcAft>
              <a:buClr>
                <a:schemeClr val="dk2"/>
              </a:buClr>
              <a:buSzPts val="2400"/>
              <a:buFont typeface="Lato"/>
              <a:buChar char="•"/>
            </a:pPr>
            <a:r>
              <a:rPr lang="en-US" sz="2400" b="1" i="0" u="none" strike="noStrike" cap="none">
                <a:solidFill>
                  <a:schemeClr val="dk2"/>
                </a:solidFill>
                <a:latin typeface="Lato"/>
                <a:ea typeface="Lato"/>
                <a:cs typeface="Lato"/>
                <a:sym typeface="Lato"/>
              </a:rPr>
              <a:t>Crypto twist</a:t>
            </a:r>
            <a:r>
              <a:rPr lang="en-US" sz="2400" b="0" i="0" u="none" strike="noStrike" cap="none">
                <a:solidFill>
                  <a:schemeClr val="dk2"/>
                </a:solidFill>
                <a:latin typeface="Lato"/>
                <a:ea typeface="Lato"/>
                <a:cs typeface="Lato"/>
                <a:sym typeface="Lato"/>
              </a:rPr>
              <a:t>: Uses cryptocurrency to obfuscate transactions, </a:t>
            </a:r>
            <a:endParaRPr/>
          </a:p>
          <a:p>
            <a:pPr marL="0" marR="0" lvl="0" indent="0" algn="l" rtl="0">
              <a:lnSpc>
                <a:spcPct val="100000"/>
              </a:lnSpc>
              <a:spcBef>
                <a:spcPts val="0"/>
              </a:spcBef>
              <a:spcAft>
                <a:spcPts val="0"/>
              </a:spcAft>
              <a:buClr>
                <a:schemeClr val="dk2"/>
              </a:buClr>
              <a:buSzPts val="2400"/>
              <a:buNone/>
            </a:pPr>
            <a:r>
              <a:rPr lang="en-US" sz="2400" b="0" i="0" u="none" strike="noStrike" cap="none">
                <a:solidFill>
                  <a:schemeClr val="dk2"/>
                </a:solidFill>
                <a:latin typeface="Lato"/>
                <a:ea typeface="Lato"/>
                <a:cs typeface="Lato"/>
                <a:sym typeface="Lato"/>
              </a:rPr>
              <a:t>  escape regulation, and exploit tech illiteracy.</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200"/>
              <a:buNone/>
            </a:pPr>
            <a:r>
              <a:rPr lang="en-US"/>
              <a:t>Phishing – Twitter Attack</a:t>
            </a:r>
            <a:endParaRPr/>
          </a:p>
        </p:txBody>
      </p:sp>
      <p:sp>
        <p:nvSpPr>
          <p:cNvPr id="395" name="Google Shape;395;p2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None/>
            </a:pPr>
            <a:r>
              <a:rPr lang="en-US" sz="1400" b="1">
                <a:latin typeface="Lato"/>
                <a:ea typeface="Lato"/>
                <a:cs typeface="Lato"/>
                <a:sym typeface="Lato"/>
              </a:rPr>
              <a:t>🎣 1. Phishing the Internal Twitter Admin Panel</a:t>
            </a:r>
            <a:endParaRPr/>
          </a:p>
          <a:p>
            <a:pPr marL="114300" lvl="0" indent="0" algn="l" rtl="0">
              <a:lnSpc>
                <a:spcPct val="115000"/>
              </a:lnSpc>
              <a:spcBef>
                <a:spcPts val="0"/>
              </a:spcBef>
              <a:spcAft>
                <a:spcPts val="0"/>
              </a:spcAft>
              <a:buSzPts val="1800"/>
              <a:buNone/>
            </a:pPr>
            <a:r>
              <a:rPr lang="en-US" sz="1400">
                <a:latin typeface="Lato"/>
                <a:ea typeface="Lato"/>
                <a:cs typeface="Lato"/>
                <a:sym typeface="Lato"/>
              </a:rPr>
              <a:t>Attackers used </a:t>
            </a:r>
            <a:r>
              <a:rPr lang="en-US" sz="1400" b="1">
                <a:latin typeface="Lato"/>
                <a:ea typeface="Lato"/>
                <a:cs typeface="Lato"/>
                <a:sym typeface="Lato"/>
              </a:rPr>
              <a:t>social engineering</a:t>
            </a:r>
            <a:r>
              <a:rPr lang="en-US" sz="1400">
                <a:latin typeface="Lato"/>
                <a:ea typeface="Lato"/>
                <a:cs typeface="Lato"/>
                <a:sym typeface="Lato"/>
              </a:rPr>
              <a:t> (likely via phishing phone calls or Slack messages) to trick Twitter employees into giving up credentials.  These credentials provided access to Twitter’s </a:t>
            </a:r>
            <a:r>
              <a:rPr lang="en-US" sz="1400" b="1">
                <a:latin typeface="Lato"/>
                <a:ea typeface="Lato"/>
                <a:cs typeface="Lato"/>
                <a:sym typeface="Lato"/>
              </a:rPr>
              <a:t>“God Mode” admin tools</a:t>
            </a:r>
            <a:r>
              <a:rPr lang="en-US" sz="1400">
                <a:latin typeface="Lato"/>
                <a:ea typeface="Lato"/>
                <a:cs typeface="Lato"/>
                <a:sym typeface="Lato"/>
              </a:rPr>
              <a:t>, which could reset email addresses and disable two-factor authentication</a:t>
            </a:r>
            <a:endParaRPr/>
          </a:p>
          <a:p>
            <a:pPr marL="114300" lvl="0" indent="0" algn="l" rtl="0">
              <a:lnSpc>
                <a:spcPct val="115000"/>
              </a:lnSpc>
              <a:spcBef>
                <a:spcPts val="0"/>
              </a:spcBef>
              <a:spcAft>
                <a:spcPts val="0"/>
              </a:spcAft>
              <a:buSzPts val="1800"/>
              <a:buNone/>
            </a:pPr>
            <a:endParaRPr sz="1400">
              <a:latin typeface="Lato"/>
              <a:ea typeface="Lato"/>
              <a:cs typeface="Lato"/>
              <a:sym typeface="Lato"/>
            </a:endParaRPr>
          </a:p>
          <a:p>
            <a:pPr marL="457200" lvl="0" indent="-342900" algn="l" rtl="0">
              <a:lnSpc>
                <a:spcPct val="115000"/>
              </a:lnSpc>
              <a:spcBef>
                <a:spcPts val="0"/>
              </a:spcBef>
              <a:spcAft>
                <a:spcPts val="0"/>
              </a:spcAft>
              <a:buSzPts val="1800"/>
              <a:buNone/>
            </a:pPr>
            <a:r>
              <a:rPr lang="en-US" sz="1400" b="1">
                <a:latin typeface="Lato"/>
                <a:ea typeface="Lato"/>
                <a:cs typeface="Lato"/>
                <a:sym typeface="Lato"/>
              </a:rPr>
              <a:t>🔓 2. Hijacking Accounts</a:t>
            </a:r>
            <a:endParaRPr/>
          </a:p>
          <a:p>
            <a:pPr marL="457200" lvl="0" indent="-342900" algn="l" rtl="0">
              <a:lnSpc>
                <a:spcPct val="115000"/>
              </a:lnSpc>
              <a:spcBef>
                <a:spcPts val="0"/>
              </a:spcBef>
              <a:spcAft>
                <a:spcPts val="0"/>
              </a:spcAft>
              <a:buSzPts val="1800"/>
              <a:buNone/>
            </a:pPr>
            <a:endParaRPr sz="1400" b="1">
              <a:latin typeface="Lato"/>
              <a:ea typeface="Lato"/>
              <a:cs typeface="Lato"/>
              <a:sym typeface="Lato"/>
            </a:endParaRPr>
          </a:p>
          <a:p>
            <a:pPr marL="114300" lvl="0" indent="0" algn="l" rtl="0">
              <a:lnSpc>
                <a:spcPct val="115000"/>
              </a:lnSpc>
              <a:spcBef>
                <a:spcPts val="0"/>
              </a:spcBef>
              <a:spcAft>
                <a:spcPts val="0"/>
              </a:spcAft>
              <a:buSzPts val="1800"/>
              <a:buNone/>
            </a:pPr>
            <a:r>
              <a:rPr lang="en-US" sz="1400">
                <a:latin typeface="Lato"/>
                <a:ea typeface="Lato"/>
                <a:cs typeface="Lato"/>
                <a:sym typeface="Lato"/>
              </a:rPr>
              <a:t>Using these tools, attackers took control of </a:t>
            </a:r>
            <a:r>
              <a:rPr lang="en-US" sz="1400" b="1">
                <a:latin typeface="Lato"/>
                <a:ea typeface="Lato"/>
                <a:cs typeface="Lato"/>
                <a:sym typeface="Lato"/>
              </a:rPr>
              <a:t>high-profile accounts</a:t>
            </a:r>
            <a:r>
              <a:rPr lang="en-US" sz="1400">
                <a:latin typeface="Lato"/>
                <a:ea typeface="Lato"/>
                <a:cs typeface="Lato"/>
                <a:sym typeface="Lato"/>
              </a:rPr>
              <a:t> directly—bypassing normal login credentials.</a:t>
            </a:r>
            <a:endParaRPr/>
          </a:p>
          <a:p>
            <a:pPr marL="114300" lvl="0" indent="0" algn="l" rtl="0">
              <a:lnSpc>
                <a:spcPct val="115000"/>
              </a:lnSpc>
              <a:spcBef>
                <a:spcPts val="0"/>
              </a:spcBef>
              <a:spcAft>
                <a:spcPts val="0"/>
              </a:spcAft>
              <a:buSzPts val="1800"/>
              <a:buNone/>
            </a:pPr>
            <a:endParaRPr sz="1400">
              <a:latin typeface="Lato"/>
              <a:ea typeface="Lato"/>
              <a:cs typeface="Lato"/>
              <a:sym typeface="Lato"/>
            </a:endParaRPr>
          </a:p>
          <a:p>
            <a:pPr marL="114300" lvl="0" indent="0" algn="l" rtl="0">
              <a:lnSpc>
                <a:spcPct val="115000"/>
              </a:lnSpc>
              <a:spcBef>
                <a:spcPts val="0"/>
              </a:spcBef>
              <a:spcAft>
                <a:spcPts val="0"/>
              </a:spcAft>
              <a:buSzPts val="1800"/>
              <a:buNone/>
            </a:pPr>
            <a:r>
              <a:rPr lang="en-US" sz="1400">
                <a:latin typeface="Lato"/>
                <a:ea typeface="Lato"/>
                <a:cs typeface="Lato"/>
                <a:sym typeface="Lato"/>
              </a:rPr>
              <a:t>They posted crypto phishing tweets from real, verified accounts (Elon Musk and Barack Obama).</a:t>
            </a:r>
            <a:endParaRPr/>
          </a:p>
          <a:p>
            <a:pPr marL="603250" lvl="1" indent="0" algn="l" rtl="0">
              <a:lnSpc>
                <a:spcPct val="115000"/>
              </a:lnSpc>
              <a:spcBef>
                <a:spcPts val="0"/>
              </a:spcBef>
              <a:spcAft>
                <a:spcPts val="0"/>
              </a:spcAft>
              <a:buClr>
                <a:srgbClr val="595959"/>
              </a:buClr>
              <a:buSzPts val="1300"/>
              <a:buNone/>
            </a:pPr>
            <a:endParaRPr>
              <a:solidFill>
                <a:srgbClr val="595959"/>
              </a:solidFill>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3"/>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200"/>
              <a:buNone/>
            </a:pPr>
            <a:r>
              <a:rPr lang="en-US"/>
              <a:t>Phishing – Twitter Attack</a:t>
            </a:r>
            <a:endParaRPr/>
          </a:p>
        </p:txBody>
      </p:sp>
      <p:sp>
        <p:nvSpPr>
          <p:cNvPr id="401" name="Google Shape;401;p23"/>
          <p:cNvSpPr txBox="1">
            <a:spLocks noGrp="1"/>
          </p:cNvSpPr>
          <p:nvPr>
            <p:ph type="body" idx="1"/>
          </p:nvPr>
        </p:nvSpPr>
        <p:spPr>
          <a:xfrm>
            <a:off x="471488" y="2258558"/>
            <a:ext cx="8436925" cy="2031325"/>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2"/>
              </a:buClr>
              <a:buSzPts val="1800"/>
              <a:buFont typeface="Lato"/>
              <a:buNone/>
            </a:pPr>
            <a:r>
              <a:rPr lang="en-US" sz="1800" i="0" u="none" strike="noStrike" cap="none">
                <a:solidFill>
                  <a:schemeClr val="dk2"/>
                </a:solidFill>
                <a:latin typeface="Lato"/>
                <a:ea typeface="Lato"/>
                <a:cs typeface="Lato"/>
                <a:sym typeface="Lato"/>
              </a:rPr>
              <a:t>Each compromised account tweeted a nearly identical message:</a:t>
            </a:r>
            <a:endParaRPr/>
          </a:p>
          <a:p>
            <a:pPr marL="0" marR="0" lvl="0" indent="0" algn="l" rtl="0">
              <a:lnSpc>
                <a:spcPct val="100000"/>
              </a:lnSpc>
              <a:spcBef>
                <a:spcPts val="0"/>
              </a:spcBef>
              <a:spcAft>
                <a:spcPts val="0"/>
              </a:spcAft>
              <a:buClr>
                <a:schemeClr val="dk2"/>
              </a:buClr>
              <a:buSzPts val="1800"/>
              <a:buFont typeface="Lato"/>
              <a:buNone/>
            </a:pPr>
            <a:r>
              <a:rPr lang="en-US" sz="1800" i="1" u="none" strike="noStrike" cap="none">
                <a:solidFill>
                  <a:schemeClr val="dk2"/>
                </a:solidFill>
                <a:latin typeface="Lato"/>
                <a:ea typeface="Lato"/>
                <a:cs typeface="Lato"/>
                <a:sym typeface="Lato"/>
              </a:rPr>
              <a:t>“I am giving back to the community. All Bitcoin sent to the address below will </a:t>
            </a:r>
            <a:endParaRPr/>
          </a:p>
          <a:p>
            <a:pPr marL="0" marR="0" lvl="0" indent="0" algn="l" rtl="0">
              <a:lnSpc>
                <a:spcPct val="100000"/>
              </a:lnSpc>
              <a:spcBef>
                <a:spcPts val="0"/>
              </a:spcBef>
              <a:spcAft>
                <a:spcPts val="0"/>
              </a:spcAft>
              <a:buClr>
                <a:schemeClr val="dk2"/>
              </a:buClr>
              <a:buSzPts val="1800"/>
              <a:buFont typeface="Lato"/>
              <a:buNone/>
            </a:pPr>
            <a:r>
              <a:rPr lang="en-US" sz="1800" i="1" u="none" strike="noStrike" cap="none">
                <a:solidFill>
                  <a:schemeClr val="dk2"/>
                </a:solidFill>
                <a:latin typeface="Lato"/>
                <a:ea typeface="Lato"/>
                <a:cs typeface="Lato"/>
                <a:sym typeface="Lato"/>
              </a:rPr>
              <a:t>be doubled! If you send $1,000, I’ll send back $2,000. Only doing this for 30 minutes.”</a:t>
            </a:r>
            <a:endParaRPr sz="1800" i="0" u="none" strike="noStrike" cap="none">
              <a:solidFill>
                <a:schemeClr val="dk2"/>
              </a:solidFill>
              <a:latin typeface="Lato"/>
              <a:ea typeface="Lato"/>
              <a:cs typeface="Lato"/>
              <a:sym typeface="Lato"/>
            </a:endParaRPr>
          </a:p>
          <a:p>
            <a:pPr marL="0" marR="0" lvl="0" indent="0" algn="l" rtl="0">
              <a:lnSpc>
                <a:spcPct val="100000"/>
              </a:lnSpc>
              <a:spcBef>
                <a:spcPts val="0"/>
              </a:spcBef>
              <a:spcAft>
                <a:spcPts val="0"/>
              </a:spcAft>
              <a:buClr>
                <a:schemeClr val="lt2"/>
              </a:buClr>
              <a:buSzPts val="1800"/>
              <a:buFont typeface="Roboto"/>
              <a:buNone/>
            </a:pPr>
            <a:endParaRPr sz="1800" i="0" u="none" strike="noStrike" cap="none">
              <a:solidFill>
                <a:schemeClr val="dk2"/>
              </a:solidFill>
              <a:latin typeface="Lato"/>
              <a:ea typeface="Lato"/>
              <a:cs typeface="Lato"/>
              <a:sym typeface="Lato"/>
            </a:endParaRPr>
          </a:p>
          <a:p>
            <a:pPr marL="0" marR="0" lvl="0" indent="0" algn="l" rtl="0">
              <a:lnSpc>
                <a:spcPct val="100000"/>
              </a:lnSpc>
              <a:spcBef>
                <a:spcPts val="0"/>
              </a:spcBef>
              <a:spcAft>
                <a:spcPts val="0"/>
              </a:spcAft>
              <a:buClr>
                <a:schemeClr val="lt2"/>
              </a:buClr>
              <a:buSzPts val="1800"/>
              <a:buFont typeface="Roboto"/>
              <a:buNone/>
            </a:pPr>
            <a:endParaRPr>
              <a:solidFill>
                <a:schemeClr val="dk2"/>
              </a:solidFill>
              <a:latin typeface="Lato"/>
              <a:ea typeface="Lato"/>
              <a:cs typeface="Lato"/>
              <a:sym typeface="Lato"/>
            </a:endParaRPr>
          </a:p>
          <a:p>
            <a:pPr marL="0" marR="0" lvl="0" indent="0" algn="l" rtl="0">
              <a:lnSpc>
                <a:spcPct val="100000"/>
              </a:lnSpc>
              <a:spcBef>
                <a:spcPts val="0"/>
              </a:spcBef>
              <a:spcAft>
                <a:spcPts val="0"/>
              </a:spcAft>
              <a:buClr>
                <a:schemeClr val="dk2"/>
              </a:buClr>
              <a:buSzPts val="1800"/>
              <a:buFont typeface="Lato"/>
              <a:buNone/>
            </a:pPr>
            <a:r>
              <a:rPr lang="en-US" sz="1800" i="0" u="none" strike="noStrike" cap="none">
                <a:solidFill>
                  <a:schemeClr val="dk2"/>
                </a:solidFill>
                <a:latin typeface="Lato"/>
                <a:ea typeface="Lato"/>
                <a:cs typeface="Lato"/>
                <a:sym typeface="Lato"/>
              </a:rPr>
              <a:t>The scam address received over $118,000 in BTC in less than an hour </a:t>
            </a:r>
            <a:endParaRPr/>
          </a:p>
          <a:p>
            <a:pPr marL="0" marR="0" lvl="0" indent="0" algn="l" rtl="0">
              <a:lnSpc>
                <a:spcPct val="100000"/>
              </a:lnSpc>
              <a:spcBef>
                <a:spcPts val="0"/>
              </a:spcBef>
              <a:spcAft>
                <a:spcPts val="0"/>
              </a:spcAft>
              <a:buClr>
                <a:schemeClr val="dk2"/>
              </a:buClr>
              <a:buSzPts val="1800"/>
              <a:buFont typeface="Lato"/>
              <a:buNone/>
            </a:pPr>
            <a:r>
              <a:rPr lang="en-US" sz="1800" i="0" u="none" strike="noStrike" cap="none">
                <a:solidFill>
                  <a:schemeClr val="dk2"/>
                </a:solidFill>
                <a:latin typeface="Lato"/>
                <a:ea typeface="Lato"/>
                <a:cs typeface="Lato"/>
                <a:sym typeface="Lato"/>
              </a:rPr>
              <a:t>before Twitter took action.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200"/>
              <a:buNone/>
            </a:pPr>
            <a:r>
              <a:rPr lang="en-US"/>
              <a:t>Pig Butchering</a:t>
            </a:r>
            <a:endParaRPr/>
          </a:p>
        </p:txBody>
      </p:sp>
      <p:sp>
        <p:nvSpPr>
          <p:cNvPr id="407" name="Google Shape;407;p2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603250" lvl="1" indent="0" algn="l" rtl="0">
              <a:lnSpc>
                <a:spcPct val="115000"/>
              </a:lnSpc>
              <a:spcBef>
                <a:spcPts val="0"/>
              </a:spcBef>
              <a:spcAft>
                <a:spcPts val="0"/>
              </a:spcAft>
              <a:buClr>
                <a:srgbClr val="595959"/>
              </a:buClr>
              <a:buSzPts val="1300"/>
              <a:buNone/>
            </a:pPr>
            <a:r>
              <a:rPr lang="en-US" sz="2000">
                <a:solidFill>
                  <a:schemeClr val="dk2"/>
                </a:solidFill>
                <a:latin typeface="Lato"/>
                <a:ea typeface="Lato"/>
                <a:cs typeface="Lato"/>
                <a:sym typeface="Lato"/>
              </a:rPr>
              <a:t>"Pig butchering" is a long-con cryptocurrency scam where victims are gradually manipulated into investing large sums of money in fake crypto or forex platforms through romantic or friendly online relationships. The term comes from the analogy of "fattening up a pig before slaughter"—the scammers groom their victims over weeks or months, building trust before orchestrating a massive financial betrayal.</a:t>
            </a:r>
            <a:endParaRPr sz="2000">
              <a:solidFill>
                <a:schemeClr val="dk2"/>
              </a:solidFill>
              <a:latin typeface="Lato"/>
              <a:ea typeface="Lato"/>
              <a:cs typeface="Lato"/>
              <a:sym typeface="Lato"/>
            </a:endParaRPr>
          </a:p>
          <a:p>
            <a:pPr marL="914400" lvl="1" indent="-228600" algn="l" rtl="0">
              <a:lnSpc>
                <a:spcPct val="115000"/>
              </a:lnSpc>
              <a:spcBef>
                <a:spcPts val="0"/>
              </a:spcBef>
              <a:spcAft>
                <a:spcPts val="0"/>
              </a:spcAft>
              <a:buClr>
                <a:srgbClr val="595959"/>
              </a:buClr>
              <a:buSzPts val="1300"/>
              <a:buFont typeface="Lato"/>
              <a:buNone/>
            </a:pPr>
            <a:endParaRPr sz="2000">
              <a:solidFill>
                <a:srgbClr val="595959"/>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25"/>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200"/>
              <a:buNone/>
            </a:pPr>
            <a:r>
              <a:rPr lang="en-US"/>
              <a:t>Rug Pulls – Squid Game Token</a:t>
            </a:r>
            <a:endParaRPr/>
          </a:p>
        </p:txBody>
      </p:sp>
      <p:sp>
        <p:nvSpPr>
          <p:cNvPr id="413" name="Google Shape;413;p25"/>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603250" lvl="1" indent="0" algn="l" rtl="0">
              <a:lnSpc>
                <a:spcPct val="115000"/>
              </a:lnSpc>
              <a:spcBef>
                <a:spcPts val="0"/>
              </a:spcBef>
              <a:spcAft>
                <a:spcPts val="0"/>
              </a:spcAft>
              <a:buClr>
                <a:srgbClr val="595959"/>
              </a:buClr>
              <a:buSzPts val="1300"/>
              <a:buNone/>
            </a:pPr>
            <a:r>
              <a:rPr lang="en-US" sz="2400">
                <a:solidFill>
                  <a:schemeClr val="dk2"/>
                </a:solidFill>
                <a:latin typeface="Lato"/>
                <a:ea typeface="Lato"/>
                <a:cs typeface="Lato"/>
                <a:sym typeface="Lato"/>
              </a:rPr>
              <a:t>A rug pull is a type of scam in the cryptocurrency world where developers or promoters of a crypto project suddenly withdraw all liquidity or funds from a project, leaving investors with worthless tokens. It's essentially a "pump-and-dump" scheme.</a:t>
            </a:r>
            <a:endParaRPr sz="2400">
              <a:solidFill>
                <a:schemeClr val="dk2"/>
              </a:solidFill>
              <a:latin typeface="Lato"/>
              <a:ea typeface="Lato"/>
              <a:cs typeface="Lato"/>
              <a:sym typeface="Lato"/>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DC6A7362-37B1-7823-788F-F65C8A7BD0B0}"/>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BE5CDCFB-860B-E1B5-D817-5A2FBCA638ED}"/>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Squid Game</a:t>
            </a:r>
          </a:p>
        </p:txBody>
      </p:sp>
      <p:pic>
        <p:nvPicPr>
          <p:cNvPr id="2" name="Picture 2">
            <a:extLst>
              <a:ext uri="{FF2B5EF4-FFF2-40B4-BE49-F238E27FC236}">
                <a16:creationId xmlns:a16="http://schemas.microsoft.com/office/drawing/2014/main" id="{97F79EC2-9604-CE1A-8847-44472BAD15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545" y="756402"/>
            <a:ext cx="4556909" cy="4370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0760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E7887700-A70D-6171-DCED-BFC6F3D9C53C}"/>
            </a:ext>
          </a:extLst>
        </p:cNvPr>
        <p:cNvGrpSpPr/>
        <p:nvPr/>
      </p:nvGrpSpPr>
      <p:grpSpPr>
        <a:xfrm>
          <a:off x="0" y="0"/>
          <a:ext cx="0" cy="0"/>
          <a:chOff x="0" y="0"/>
          <a:chExt cx="0" cy="0"/>
        </a:xfrm>
      </p:grpSpPr>
      <p:sp>
        <p:nvSpPr>
          <p:cNvPr id="84" name="Google Shape;84;p16">
            <a:extLst>
              <a:ext uri="{FF2B5EF4-FFF2-40B4-BE49-F238E27FC236}">
                <a16:creationId xmlns:a16="http://schemas.microsoft.com/office/drawing/2014/main" id="{DDE901DC-E867-89A0-1E60-D4496B14D76E}"/>
              </a:ext>
            </a:extLst>
          </p:cNvPr>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Squid Scam</a:t>
            </a:r>
          </a:p>
        </p:txBody>
      </p:sp>
      <p:pic>
        <p:nvPicPr>
          <p:cNvPr id="2" name="Picture 1">
            <a:extLst>
              <a:ext uri="{FF2B5EF4-FFF2-40B4-BE49-F238E27FC236}">
                <a16:creationId xmlns:a16="http://schemas.microsoft.com/office/drawing/2014/main" id="{5FF849C1-6FCE-137E-09CF-5D3B684841F8}"/>
              </a:ext>
            </a:extLst>
          </p:cNvPr>
          <p:cNvPicPr>
            <a:picLocks noChangeAspect="1"/>
          </p:cNvPicPr>
          <p:nvPr/>
        </p:nvPicPr>
        <p:blipFill>
          <a:blip r:embed="rId3"/>
          <a:stretch>
            <a:fillRect/>
          </a:stretch>
        </p:blipFill>
        <p:spPr>
          <a:xfrm>
            <a:off x="912530" y="811992"/>
            <a:ext cx="7318940" cy="4162209"/>
          </a:xfrm>
          <a:prstGeom prst="rect">
            <a:avLst/>
          </a:prstGeom>
        </p:spPr>
      </p:pic>
    </p:spTree>
    <p:extLst>
      <p:ext uri="{BB962C8B-B14F-4D97-AF65-F5344CB8AC3E}">
        <p14:creationId xmlns:p14="http://schemas.microsoft.com/office/powerpoint/2010/main" val="32502695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28"/>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a:t>Crypto </a:t>
            </a:r>
            <a:r>
              <a:rPr lang="en-US" sz="3600">
                <a:latin typeface="Roboto"/>
                <a:ea typeface="Roboto"/>
                <a:cs typeface="Roboto"/>
                <a:sym typeface="Roboto"/>
              </a:rPr>
              <a:t>Fraud</a:t>
            </a:r>
            <a:r>
              <a:rPr lang="en-US" sz="3600"/>
              <a:t>: Real Life Case Study</a:t>
            </a:r>
            <a:endParaRPr/>
          </a:p>
        </p:txBody>
      </p:sp>
      <p:sp>
        <p:nvSpPr>
          <p:cNvPr id="430" name="Google Shape;430;p28"/>
          <p:cNvSpPr txBox="1">
            <a:spLocks noGrp="1"/>
          </p:cNvSpPr>
          <p:nvPr>
            <p:ph type="body" idx="4294967295"/>
          </p:nvPr>
        </p:nvSpPr>
        <p:spPr>
          <a:xfrm>
            <a:off x="0" y="1035050"/>
            <a:ext cx="8572500" cy="3741738"/>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Sophisticated client</a:t>
            </a:r>
            <a:endParaRPr dirty="0"/>
          </a:p>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Professional acquaintance</a:t>
            </a:r>
            <a:endParaRPr dirty="0"/>
          </a:p>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Exchange utilizing AI-driven tools to trade “gold-back cryptocurrency assets”</a:t>
            </a:r>
            <a:endParaRPr dirty="0"/>
          </a:p>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Exchange required “verification deposits” to unlock funds </a:t>
            </a:r>
            <a:endParaRPr dirty="0"/>
          </a:p>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Run by young dynamo</a:t>
            </a:r>
            <a:endParaRPr dirty="0"/>
          </a:p>
          <a:p>
            <a:pPr marL="914400" lvl="1" indent="-317500" algn="l" rtl="0">
              <a:lnSpc>
                <a:spcPct val="115000"/>
              </a:lnSpc>
              <a:spcBef>
                <a:spcPts val="1600"/>
              </a:spcBef>
              <a:spcAft>
                <a:spcPts val="0"/>
              </a:spcAft>
              <a:buSzPts val="1400"/>
              <a:buChar char="○"/>
            </a:pPr>
            <a:r>
              <a:rPr lang="en-US" dirty="0">
                <a:latin typeface="Lato"/>
                <a:ea typeface="Lato"/>
                <a:cs typeface="Lato"/>
                <a:sym typeface="Lato"/>
              </a:rPr>
              <a:t>“Goddaughter” of famous billionaire</a:t>
            </a:r>
            <a:endParaRPr dirty="0"/>
          </a:p>
          <a:p>
            <a:pPr marL="457200" lvl="0" indent="-342900" algn="l" rtl="0">
              <a:lnSpc>
                <a:spcPct val="115000"/>
              </a:lnSpc>
              <a:spcBef>
                <a:spcPts val="0"/>
              </a:spcBef>
              <a:spcAft>
                <a:spcPts val="0"/>
              </a:spcAft>
              <a:buClr>
                <a:schemeClr val="lt2"/>
              </a:buClr>
              <a:buSzPts val="1800"/>
              <a:buFont typeface="Roboto"/>
              <a:buChar char="●"/>
            </a:pPr>
            <a:r>
              <a:rPr lang="en-US" dirty="0">
                <a:latin typeface="Lato"/>
                <a:ea typeface="Lato"/>
                <a:cs typeface="Lato"/>
                <a:sym typeface="Lato"/>
              </a:rPr>
              <a:t>Client participated in Zoom call with “Alice,” the supposed brains behind the operation</a:t>
            </a: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29"/>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a:latin typeface="Roboto"/>
                <a:ea typeface="Roboto"/>
                <a:cs typeface="Roboto"/>
                <a:sym typeface="Roboto"/>
              </a:rPr>
              <a:t>Meet “Alice” - AI Chatbot?</a:t>
            </a:r>
            <a:endParaRPr/>
          </a:p>
        </p:txBody>
      </p:sp>
      <p:pic>
        <p:nvPicPr>
          <p:cNvPr id="436" name="Google Shape;436;p29"/>
          <p:cNvPicPr preferRelativeResize="0">
            <a:picLocks noGrp="1"/>
          </p:cNvPicPr>
          <p:nvPr>
            <p:ph type="body" idx="4294967295"/>
          </p:nvPr>
        </p:nvPicPr>
        <p:blipFill rotWithShape="1">
          <a:blip r:embed="rId3">
            <a:alphaModFix/>
          </a:blip>
          <a:srcRect/>
          <a:stretch/>
        </p:blipFill>
        <p:spPr>
          <a:xfrm>
            <a:off x="0" y="1431925"/>
            <a:ext cx="4806950" cy="2930525"/>
          </a:xfrm>
          <a:prstGeom prst="rect">
            <a:avLst/>
          </a:prstGeom>
          <a:noFill/>
          <a:ln>
            <a:noFill/>
          </a:ln>
        </p:spPr>
      </p:pic>
      <p:sp>
        <p:nvSpPr>
          <p:cNvPr id="437" name="Google Shape;437;p29"/>
          <p:cNvSpPr txBox="1"/>
          <p:nvPr/>
        </p:nvSpPr>
        <p:spPr>
          <a:xfrm>
            <a:off x="5257800" y="1269081"/>
            <a:ext cx="3534156" cy="3742072"/>
          </a:xfrm>
          <a:prstGeom prst="rect">
            <a:avLst/>
          </a:prstGeom>
          <a:noFill/>
          <a:ln>
            <a:noFill/>
          </a:ln>
        </p:spPr>
        <p:txBody>
          <a:bodyPr spcFirstLastPara="1" wrap="square" lIns="68575" tIns="34275" rIns="68575" bIns="34275" anchor="t" anchorCtr="0">
            <a:normAutofit/>
          </a:bodyPr>
          <a:lstStyle/>
          <a:p>
            <a:pPr marL="171450" marR="0" lvl="0" indent="-38100" algn="l" rtl="0">
              <a:lnSpc>
                <a:spcPct val="90000"/>
              </a:lnSpc>
              <a:spcBef>
                <a:spcPts val="0"/>
              </a:spcBef>
              <a:spcAft>
                <a:spcPts val="0"/>
              </a:spcAft>
              <a:buClr>
                <a:schemeClr val="dk1"/>
              </a:buClr>
              <a:buSzPts val="2100"/>
              <a:buFont typeface="Noto Sans Symbols"/>
              <a:buNone/>
            </a:pPr>
            <a:endParaRPr sz="2100" b="0" i="0" u="none" strike="noStrike" cap="none">
              <a:solidFill>
                <a:srgbClr val="000000"/>
              </a:solidFill>
              <a:latin typeface="Arial"/>
              <a:ea typeface="Arial"/>
              <a:cs typeface="Arial"/>
              <a:sym typeface="Arial"/>
            </a:endParaRPr>
          </a:p>
        </p:txBody>
      </p:sp>
      <p:sp>
        <p:nvSpPr>
          <p:cNvPr id="438" name="Google Shape;438;p29"/>
          <p:cNvSpPr txBox="1"/>
          <p:nvPr/>
        </p:nvSpPr>
        <p:spPr>
          <a:xfrm>
            <a:off x="5257800" y="1432418"/>
            <a:ext cx="3712464" cy="3742072"/>
          </a:xfrm>
          <a:prstGeom prst="rect">
            <a:avLst/>
          </a:prstGeom>
          <a:noFill/>
          <a:ln>
            <a:noFill/>
          </a:ln>
        </p:spPr>
        <p:txBody>
          <a:bodyPr spcFirstLastPara="1" wrap="square" lIns="68575" tIns="34275" rIns="68575" bIns="34275" anchor="t" anchorCtr="0">
            <a:normAutofit/>
          </a:bodyPr>
          <a:lstStyle/>
          <a:p>
            <a:pPr marL="171450" marR="0" lvl="0" indent="-171450" algn="l" rtl="0">
              <a:lnSpc>
                <a:spcPct val="90000"/>
              </a:lnSpc>
              <a:spcBef>
                <a:spcPts val="0"/>
              </a:spcBef>
              <a:spcAft>
                <a:spcPts val="0"/>
              </a:spcAft>
              <a:buClr>
                <a:srgbClr val="000000"/>
              </a:buClr>
              <a:buSzPts val="2100"/>
              <a:buFont typeface="Noto Sans Symbols"/>
              <a:buChar char="▪"/>
            </a:pPr>
            <a:r>
              <a:rPr lang="en-US" sz="2100" b="0" i="0" u="none" strike="noStrike" cap="none">
                <a:solidFill>
                  <a:srgbClr val="000000"/>
                </a:solidFill>
                <a:latin typeface="Lato"/>
                <a:ea typeface="Lato"/>
                <a:cs typeface="Lato"/>
                <a:sym typeface="Lato"/>
              </a:rPr>
              <a:t>Smooth and glossy appearance</a:t>
            </a:r>
            <a:endParaRPr/>
          </a:p>
          <a:p>
            <a:pPr marL="171450" marR="0" lvl="0" indent="-171450" algn="l" rtl="0">
              <a:lnSpc>
                <a:spcPct val="90000"/>
              </a:lnSpc>
              <a:spcBef>
                <a:spcPts val="1650"/>
              </a:spcBef>
              <a:spcAft>
                <a:spcPts val="0"/>
              </a:spcAft>
              <a:buClr>
                <a:srgbClr val="000000"/>
              </a:buClr>
              <a:buSzPts val="2100"/>
              <a:buFont typeface="Noto Sans Symbols"/>
              <a:buChar char="▪"/>
            </a:pPr>
            <a:r>
              <a:rPr lang="en-US" sz="2100" b="0" i="0" u="none" strike="noStrike" cap="none">
                <a:solidFill>
                  <a:srgbClr val="000000"/>
                </a:solidFill>
                <a:latin typeface="Lato"/>
                <a:ea typeface="Lato"/>
                <a:cs typeface="Lato"/>
                <a:sym typeface="Lato"/>
              </a:rPr>
              <a:t>Spoke with Chinese accent</a:t>
            </a:r>
            <a:endParaRPr/>
          </a:p>
          <a:p>
            <a:pPr marL="171450" marR="0" lvl="0" indent="-171450" algn="l" rtl="0">
              <a:lnSpc>
                <a:spcPct val="90000"/>
              </a:lnSpc>
              <a:spcBef>
                <a:spcPts val="1650"/>
              </a:spcBef>
              <a:spcAft>
                <a:spcPts val="0"/>
              </a:spcAft>
              <a:buClr>
                <a:srgbClr val="000000"/>
              </a:buClr>
              <a:buSzPts val="2100"/>
              <a:buFont typeface="Noto Sans Symbols"/>
              <a:buChar char="▪"/>
            </a:pPr>
            <a:r>
              <a:rPr lang="en-US" sz="2100" b="0" i="0" u="none" strike="noStrike" cap="none">
                <a:solidFill>
                  <a:srgbClr val="000000"/>
                </a:solidFill>
                <a:latin typeface="Lato"/>
                <a:ea typeface="Lato"/>
                <a:cs typeface="Lato"/>
                <a:sym typeface="Lato"/>
              </a:rPr>
              <a:t>Claimed that famous wealthy backer would help recover client’s funds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US"/>
              <a:t>Introduction to Crypto</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30"/>
          <p:cNvSpPr txBox="1">
            <a:spLocks noGrp="1"/>
          </p:cNvSpPr>
          <p:nvPr>
            <p:ph type="body" idx="4294967295"/>
          </p:nvPr>
        </p:nvSpPr>
        <p:spPr>
          <a:xfrm>
            <a:off x="0" y="1035050"/>
            <a:ext cx="8572500" cy="3741738"/>
          </a:xfrm>
          <a:prstGeom prst="rect">
            <a:avLst/>
          </a:prstGeom>
          <a:noFill/>
          <a:ln>
            <a:noFill/>
          </a:ln>
        </p:spPr>
        <p:txBody>
          <a:bodyPr spcFirstLastPara="1" wrap="square" lIns="91425" tIns="91425" rIns="91425" bIns="91425" anchor="t" anchorCtr="0">
            <a:noAutofit/>
          </a:bodyPr>
          <a:lstStyle/>
          <a:p>
            <a:pPr marL="457200" lvl="0" indent="-228600" algn="ctr" rtl="0">
              <a:lnSpc>
                <a:spcPct val="115000"/>
              </a:lnSpc>
              <a:spcBef>
                <a:spcPts val="0"/>
              </a:spcBef>
              <a:spcAft>
                <a:spcPts val="0"/>
              </a:spcAft>
              <a:buSzPts val="1800"/>
              <a:buNone/>
            </a:pPr>
            <a:endParaRPr dirty="0">
              <a:latin typeface="Lato"/>
              <a:ea typeface="Lato"/>
              <a:cs typeface="Lato"/>
              <a:sym typeface="Lato"/>
            </a:endParaRPr>
          </a:p>
          <a:p>
            <a:pPr marL="457200" lvl="0" indent="-228600" algn="ctr" rtl="0">
              <a:lnSpc>
                <a:spcPct val="115000"/>
              </a:lnSpc>
              <a:spcBef>
                <a:spcPts val="0"/>
              </a:spcBef>
              <a:spcAft>
                <a:spcPts val="0"/>
              </a:spcAft>
              <a:buSzPts val="1800"/>
              <a:buNone/>
            </a:pPr>
            <a:endParaRPr dirty="0">
              <a:latin typeface="Lato"/>
              <a:ea typeface="Lato"/>
              <a:cs typeface="Lato"/>
              <a:sym typeface="Lato"/>
            </a:endParaRPr>
          </a:p>
          <a:p>
            <a:pPr marL="457200" lvl="0" indent="-228600" algn="ctr" rtl="0">
              <a:lnSpc>
                <a:spcPct val="115000"/>
              </a:lnSpc>
              <a:spcBef>
                <a:spcPts val="0"/>
              </a:spcBef>
              <a:spcAft>
                <a:spcPts val="0"/>
              </a:spcAft>
              <a:buSzPts val="1800"/>
              <a:buNone/>
            </a:pPr>
            <a:endParaRPr dirty="0">
              <a:latin typeface="Lato"/>
              <a:ea typeface="Lato"/>
              <a:cs typeface="Lato"/>
              <a:sym typeface="Lato"/>
            </a:endParaRPr>
          </a:p>
          <a:p>
            <a:pPr marL="457200" lvl="0" indent="-228600" algn="ctr" rtl="0">
              <a:lnSpc>
                <a:spcPct val="115000"/>
              </a:lnSpc>
              <a:spcBef>
                <a:spcPts val="0"/>
              </a:spcBef>
              <a:spcAft>
                <a:spcPts val="0"/>
              </a:spcAft>
              <a:buSzPts val="1800"/>
              <a:buNone/>
            </a:pPr>
            <a:endParaRPr dirty="0">
              <a:latin typeface="Lato"/>
              <a:ea typeface="Lato"/>
              <a:cs typeface="Lato"/>
              <a:sym typeface="Lato"/>
            </a:endParaRPr>
          </a:p>
          <a:p>
            <a:pPr marL="0" lvl="0" indent="0" algn="ctr" rtl="0">
              <a:lnSpc>
                <a:spcPct val="115000"/>
              </a:lnSpc>
              <a:spcBef>
                <a:spcPts val="0"/>
              </a:spcBef>
              <a:spcAft>
                <a:spcPts val="0"/>
              </a:spcAft>
              <a:buSzPts val="1800"/>
              <a:buNone/>
            </a:pPr>
            <a:r>
              <a:rPr lang="en-US" sz="3600" dirty="0">
                <a:latin typeface="Lato"/>
                <a:ea typeface="Lato"/>
                <a:cs typeface="Lato"/>
                <a:sym typeface="Lato"/>
              </a:rPr>
              <a:t>Meet “Charlie”</a:t>
            </a:r>
            <a:endParaRPr dirty="0"/>
          </a:p>
          <a:p>
            <a:pPr marL="0" lvl="0" indent="0" algn="ctr" rtl="0">
              <a:lnSpc>
                <a:spcPct val="115000"/>
              </a:lnSpc>
              <a:spcBef>
                <a:spcPts val="0"/>
              </a:spcBef>
              <a:spcAft>
                <a:spcPts val="0"/>
              </a:spcAft>
              <a:buSzPts val="1800"/>
              <a:buNone/>
            </a:pPr>
            <a:endParaRPr sz="3600" dirty="0">
              <a:latin typeface="Lato"/>
              <a:ea typeface="Lato"/>
              <a:cs typeface="Lato"/>
              <a:sym typeface="Lato"/>
            </a:endParaRPr>
          </a:p>
          <a:p>
            <a:pPr marL="0" lvl="0" indent="0" algn="ctr" rtl="0">
              <a:lnSpc>
                <a:spcPct val="115000"/>
              </a:lnSpc>
              <a:spcBef>
                <a:spcPts val="0"/>
              </a:spcBef>
              <a:spcAft>
                <a:spcPts val="0"/>
              </a:spcAft>
              <a:buSzPts val="1800"/>
              <a:buNone/>
            </a:pPr>
            <a:r>
              <a:rPr lang="en-US" sz="1500" u="sng" dirty="0">
                <a:solidFill>
                  <a:schemeClr val="hlink"/>
                </a:solidFill>
                <a:latin typeface="Lato"/>
                <a:ea typeface="Lato"/>
                <a:cs typeface="Lato"/>
                <a:sym typeface="Lato"/>
                <a:hlinkClick r:id="rId3"/>
              </a:rPr>
              <a:t>tavus.io</a:t>
            </a:r>
            <a:endParaRPr sz="1500" dirty="0">
              <a:latin typeface="Lato"/>
              <a:ea typeface="Lato"/>
              <a:cs typeface="Lato"/>
              <a:sym typeface="Lato"/>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31"/>
          <p:cNvSpPr txBox="1">
            <a:spLocks noGrp="1"/>
          </p:cNvSpPr>
          <p:nvPr>
            <p:ph type="title"/>
          </p:nvPr>
        </p:nvSpPr>
        <p:spPr>
          <a:xfrm>
            <a:off x="460950" y="2065350"/>
            <a:ext cx="8222100" cy="10128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4200"/>
              <a:buNone/>
            </a:pPr>
            <a:r>
              <a:rPr lang="en-US"/>
              <a:t>Regulatory Developments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3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New York State Department of Financial Service’s BitLicense Overview</a:t>
            </a:r>
            <a:endParaRPr/>
          </a:p>
        </p:txBody>
      </p:sp>
      <p:sp>
        <p:nvSpPr>
          <p:cNvPr id="454" name="Google Shape;454;p3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23 NYCRR Part 200 licenses Virtual Currency Business Activity</a:t>
            </a:r>
            <a:endParaRPr/>
          </a:p>
          <a:p>
            <a:pPr marL="914400" lvl="1"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Receipt or transmission of virtual currencies;</a:t>
            </a:r>
            <a:endParaRPr/>
          </a:p>
          <a:p>
            <a:pPr marL="914400" lvl="1"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Custody of virtual currencies;</a:t>
            </a:r>
            <a:endParaRPr/>
          </a:p>
          <a:p>
            <a:pPr marL="914400" lvl="1"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Operating as a crypto exchange</a:t>
            </a:r>
            <a:endParaRPr/>
          </a:p>
          <a:p>
            <a:pPr marL="914400" lvl="1"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Controlling, administering, or issuing a virtual currency</a:t>
            </a:r>
            <a:br>
              <a:rPr lang="en-US" sz="1600">
                <a:solidFill>
                  <a:srgbClr val="595959"/>
                </a:solidFill>
                <a:latin typeface="Lato"/>
                <a:ea typeface="Lato"/>
                <a:cs typeface="Lato"/>
                <a:sym typeface="Lato"/>
              </a:rPr>
            </a:br>
            <a:endParaRPr sz="160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NYDFS also issued substantive and detailed guidance for U.S. dollar backed stablecoins</a:t>
            </a:r>
            <a:endParaRPr/>
          </a:p>
          <a:p>
            <a:pPr marL="914400" lvl="1" indent="-228600" algn="l" rtl="0">
              <a:lnSpc>
                <a:spcPct val="115000"/>
              </a:lnSpc>
              <a:spcBef>
                <a:spcPts val="0"/>
              </a:spcBef>
              <a:spcAft>
                <a:spcPts val="0"/>
              </a:spcAft>
              <a:buClr>
                <a:srgbClr val="595959"/>
              </a:buClr>
              <a:buSzPts val="1300"/>
              <a:buFont typeface="Lato"/>
              <a:buNone/>
            </a:pPr>
            <a:endParaRPr sz="1600">
              <a:solidFill>
                <a:srgbClr val="595959"/>
              </a:solidFill>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3"/>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1800"/>
              <a:buNone/>
            </a:pPr>
            <a:r>
              <a:rPr lang="en-US"/>
              <a:t>New York State Department of Financial Service’s BitLicense Guidance</a:t>
            </a:r>
            <a:endParaRPr/>
          </a:p>
        </p:txBody>
      </p:sp>
      <p:graphicFrame>
        <p:nvGraphicFramePr>
          <p:cNvPr id="460" name="Google Shape;460;p33"/>
          <p:cNvGraphicFramePr/>
          <p:nvPr>
            <p:extLst>
              <p:ext uri="{D42A27DB-BD31-4B8C-83A1-F6EECF244321}">
                <p14:modId xmlns:p14="http://schemas.microsoft.com/office/powerpoint/2010/main" val="2511560102"/>
              </p:ext>
            </p:extLst>
          </p:nvPr>
        </p:nvGraphicFramePr>
        <p:xfrm>
          <a:off x="475140" y="703891"/>
          <a:ext cx="8193720" cy="4316862"/>
        </p:xfrm>
        <a:graphic>
          <a:graphicData uri="http://schemas.openxmlformats.org/drawingml/2006/table">
            <a:tbl>
              <a:tblPr firstRow="1" firstCol="1" bandRow="1">
                <a:noFill/>
                <a:tableStyleId>{BD9ECB1F-B12E-4406-94C4-8E991EF2C6F9}</a:tableStyleId>
              </a:tblPr>
              <a:tblGrid>
                <a:gridCol w="1380757">
                  <a:extLst>
                    <a:ext uri="{9D8B030D-6E8A-4147-A177-3AD203B41FA5}">
                      <a16:colId xmlns:a16="http://schemas.microsoft.com/office/drawing/2014/main" val="20000"/>
                    </a:ext>
                  </a:extLst>
                </a:gridCol>
                <a:gridCol w="6812963">
                  <a:extLst>
                    <a:ext uri="{9D8B030D-6E8A-4147-A177-3AD203B41FA5}">
                      <a16:colId xmlns:a16="http://schemas.microsoft.com/office/drawing/2014/main" val="20001"/>
                    </a:ext>
                  </a:extLst>
                </a:gridCol>
              </a:tblGrid>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b="1" u="none" strike="noStrike" cap="none" dirty="0"/>
                        <a:t>Date Issued</a:t>
                      </a:r>
                      <a:endParaRPr sz="1400" u="none" strike="noStrike" cap="none" dirty="0">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b="1" u="none" strike="noStrike" cap="none"/>
                        <a:t>Title</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0"/>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2025-01-16</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3">
                            <a:extLst>
                              <a:ext uri="{A12FA001-AC4F-418D-AE19-62706E023703}">
                                <ahyp:hlinkClr xmlns:ahyp="http://schemas.microsoft.com/office/drawing/2018/hyperlinkcolor" val="tx"/>
                              </a:ext>
                            </a:extLst>
                          </a:hlinkClick>
                        </a:rPr>
                        <a:t>Notice Regarding Rapidly Proliferating, Sentiment-Based Virtual Currencies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1"/>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2024-05-30</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4">
                            <a:extLst>
                              <a:ext uri="{A12FA001-AC4F-418D-AE19-62706E023703}">
                                <ahyp:hlinkClr xmlns:ahyp="http://schemas.microsoft.com/office/drawing/2018/hyperlinkcolor" val="tx"/>
                              </a:ext>
                            </a:extLst>
                          </a:hlinkClick>
                        </a:rPr>
                        <a:t>Guidance Regarding Customer Service Requests and Complaints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2"/>
                  </a:ext>
                </a:extLst>
              </a:tr>
              <a:tr h="438223">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2024-01-22</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dirty="0">
                          <a:solidFill>
                            <a:srgbClr val="0000FF"/>
                          </a:solidFill>
                          <a:hlinkClick r:id="rId5">
                            <a:extLst>
                              <a:ext uri="{A12FA001-AC4F-418D-AE19-62706E023703}">
                                <ahyp:hlinkClr xmlns:ahyp="http://schemas.microsoft.com/office/drawing/2018/hyperlinkcolor" val="tx"/>
                              </a:ext>
                            </a:extLst>
                          </a:hlinkClick>
                        </a:rPr>
                        <a:t>Guidance on Assessment of the Character and Fitness of Directors, Senior Officers, and Managers</a:t>
                      </a:r>
                      <a:endParaRPr sz="1400" u="none" strike="noStrike" cap="none" dirty="0">
                        <a:latin typeface="Lato"/>
                        <a:ea typeface="Lato"/>
                        <a:cs typeface="Lato"/>
                        <a:sym typeface="Lato"/>
                      </a:endParaRPr>
                    </a:p>
                  </a:txBody>
                  <a:tcPr marL="3300" marR="3300" marT="3300" marB="3300" anchor="ctr"/>
                </a:tc>
                <a:extLst>
                  <a:ext uri="{0D108BD9-81ED-4DB2-BD59-A6C34878D82A}">
                    <a16:rowId xmlns:a16="http://schemas.microsoft.com/office/drawing/2014/main" val="10003"/>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2023-11-15</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6">
                            <a:extLst>
                              <a:ext uri="{A12FA001-AC4F-418D-AE19-62706E023703}">
                                <ahyp:hlinkClr xmlns:ahyp="http://schemas.microsoft.com/office/drawing/2018/hyperlinkcolor" val="tx"/>
                              </a:ext>
                            </a:extLst>
                          </a:hlinkClick>
                        </a:rPr>
                        <a:t>Guidance Regarding Listing of Virtual Currencies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4"/>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2023-09-18</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7">
                            <a:extLst>
                              <a:ext uri="{A12FA001-AC4F-418D-AE19-62706E023703}">
                                <ahyp:hlinkClr xmlns:ahyp="http://schemas.microsoft.com/office/drawing/2018/hyperlinkcolor" val="tx"/>
                              </a:ext>
                            </a:extLst>
                          </a:hlinkClick>
                        </a:rPr>
                        <a:t>Proposed Updates to Guidance Regarding Listing of Virtual Currency</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5"/>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2023-09-18</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8">
                            <a:extLst>
                              <a:ext uri="{A12FA001-AC4F-418D-AE19-62706E023703}">
                                <ahyp:hlinkClr xmlns:ahyp="http://schemas.microsoft.com/office/drawing/2018/hyperlinkcolor" val="tx"/>
                              </a:ext>
                            </a:extLst>
                          </a:hlinkClick>
                        </a:rPr>
                        <a:t>General Framework for Greenlisted Coins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6"/>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2023-01-23</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9">
                            <a:extLst>
                              <a:ext uri="{A12FA001-AC4F-418D-AE19-62706E023703}">
                                <ahyp:hlinkClr xmlns:ahyp="http://schemas.microsoft.com/office/drawing/2018/hyperlinkcolor" val="tx"/>
                              </a:ext>
                            </a:extLst>
                          </a:hlinkClick>
                        </a:rPr>
                        <a:t>Guidance on Custodial Structures for Customer Protection in the Event of Insolvency</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7"/>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2022-09-14</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0">
                            <a:extLst>
                              <a:ext uri="{A12FA001-AC4F-418D-AE19-62706E023703}">
                                <ahyp:hlinkClr xmlns:ahyp="http://schemas.microsoft.com/office/drawing/2018/hyperlinkcolor" val="tx"/>
                              </a:ext>
                            </a:extLst>
                          </a:hlinkClick>
                        </a:rPr>
                        <a:t>Notice Regarding Ethereum’s Upcoming Protocol Change</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8"/>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2022-06-08</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1">
                            <a:extLst>
                              <a:ext uri="{A12FA001-AC4F-418D-AE19-62706E023703}">
                                <ahyp:hlinkClr xmlns:ahyp="http://schemas.microsoft.com/office/drawing/2018/hyperlinkcolor" val="tx"/>
                              </a:ext>
                            </a:extLst>
                          </a:hlinkClick>
                        </a:rPr>
                        <a:t>Guidance on the Issuance of U.S. Dollar-Backed Stablecoins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09"/>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2022-04-28</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2">
                            <a:extLst>
                              <a:ext uri="{A12FA001-AC4F-418D-AE19-62706E023703}">
                                <ahyp:hlinkClr xmlns:ahyp="http://schemas.microsoft.com/office/drawing/2018/hyperlinkcolor" val="tx"/>
                              </a:ext>
                            </a:extLst>
                          </a:hlinkClick>
                        </a:rPr>
                        <a:t>Guidance on Use of Blockchain Analytics</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10"/>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2022-02-25</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3">
                            <a:extLst>
                              <a:ext uri="{A12FA001-AC4F-418D-AE19-62706E023703}">
                                <ahyp:hlinkClr xmlns:ahyp="http://schemas.microsoft.com/office/drawing/2018/hyperlinkcolor" val="tx"/>
                              </a:ext>
                            </a:extLst>
                          </a:hlinkClick>
                        </a:rPr>
                        <a:t>Escalating Situation in Ukraine and Impact to Financial Sector</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11"/>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2021-07-29</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4">
                            <a:extLst>
                              <a:ext uri="{A12FA001-AC4F-418D-AE19-62706E023703}">
                                <ahyp:hlinkClr xmlns:ahyp="http://schemas.microsoft.com/office/drawing/2018/hyperlinkcolor" val="tx"/>
                              </a:ext>
                            </a:extLst>
                          </a:hlinkClick>
                        </a:rPr>
                        <a:t>Diversity, Equity and Inclusion and Corporate Governance</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12"/>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2020-06-24</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a:solidFill>
                            <a:srgbClr val="0000FF"/>
                          </a:solidFill>
                          <a:hlinkClick r:id="rId15">
                            <a:extLst>
                              <a:ext uri="{A12FA001-AC4F-418D-AE19-62706E023703}">
                                <ahyp:hlinkClr xmlns:ahyp="http://schemas.microsoft.com/office/drawing/2018/hyperlinkcolor" val="tx"/>
                              </a:ext>
                            </a:extLst>
                          </a:hlinkClick>
                        </a:rPr>
                        <a:t>Request for Comments on a Proposed Framework for a Conditional BitLicense</a:t>
                      </a:r>
                      <a:endParaRPr sz="1400" u="none" strike="noStrike" cap="none">
                        <a:latin typeface="Lato"/>
                        <a:ea typeface="Lato"/>
                        <a:cs typeface="Lato"/>
                        <a:sym typeface="Lato"/>
                      </a:endParaRPr>
                    </a:p>
                  </a:txBody>
                  <a:tcPr marL="3300" marR="3300" marT="3300" marB="3300" anchor="ctr"/>
                </a:tc>
                <a:extLst>
                  <a:ext uri="{0D108BD9-81ED-4DB2-BD59-A6C34878D82A}">
                    <a16:rowId xmlns:a16="http://schemas.microsoft.com/office/drawing/2014/main" val="10013"/>
                  </a:ext>
                </a:extLst>
              </a:tr>
              <a:tr h="276525">
                <a:tc>
                  <a:txBody>
                    <a:bodyPr/>
                    <a:lstStyle/>
                    <a:p>
                      <a:pPr marL="0" marR="0" lvl="0" indent="0" algn="l" rtl="0">
                        <a:lnSpc>
                          <a:spcPct val="107000"/>
                        </a:lnSpc>
                        <a:spcBef>
                          <a:spcPts val="0"/>
                        </a:spcBef>
                        <a:spcAft>
                          <a:spcPts val="0"/>
                        </a:spcAft>
                        <a:buClr>
                          <a:srgbClr val="000000"/>
                        </a:buClr>
                        <a:buSzPts val="1400"/>
                        <a:buFont typeface="Arial"/>
                        <a:buNone/>
                      </a:pPr>
                      <a:r>
                        <a:rPr lang="en-US" sz="1400" u="none" strike="noStrike" cap="none"/>
                        <a:t>2018-02-07</a:t>
                      </a:r>
                      <a:endParaRPr sz="1400" u="none" strike="noStrike" cap="none">
                        <a:latin typeface="Lato"/>
                        <a:ea typeface="Lato"/>
                        <a:cs typeface="Lato"/>
                        <a:sym typeface="Lato"/>
                      </a:endParaRPr>
                    </a:p>
                  </a:txBody>
                  <a:tcPr marL="3300" marR="3300" marT="3300" marB="3300" anchor="ctr"/>
                </a:tc>
                <a:tc>
                  <a:txBody>
                    <a:bodyPr/>
                    <a:lstStyle/>
                    <a:p>
                      <a:pPr marL="0" marR="0" lvl="0" indent="0" algn="l" rtl="0">
                        <a:lnSpc>
                          <a:spcPct val="107000"/>
                        </a:lnSpc>
                        <a:spcBef>
                          <a:spcPts val="0"/>
                        </a:spcBef>
                        <a:spcAft>
                          <a:spcPts val="0"/>
                        </a:spcAft>
                        <a:buClr>
                          <a:srgbClr val="000000"/>
                        </a:buClr>
                        <a:buSzPts val="1400"/>
                        <a:buFont typeface="Arial"/>
                        <a:buNone/>
                      </a:pPr>
                      <a:r>
                        <a:rPr lang="en-US" sz="1400" u="sng" strike="noStrike" cap="none" dirty="0">
                          <a:solidFill>
                            <a:srgbClr val="0000FF"/>
                          </a:solidFill>
                          <a:hlinkClick r:id="rId16">
                            <a:extLst>
                              <a:ext uri="{A12FA001-AC4F-418D-AE19-62706E023703}">
                                <ahyp:hlinkClr xmlns:ahyp="http://schemas.microsoft.com/office/drawing/2018/hyperlinkcolor" val="tx"/>
                              </a:ext>
                            </a:extLst>
                          </a:hlinkClick>
                        </a:rPr>
                        <a:t>Guidance on Prevention of Market Manipulation and Other Wrongful Activity</a:t>
                      </a:r>
                      <a:endParaRPr sz="1400" u="none" strike="noStrike" cap="none" dirty="0">
                        <a:latin typeface="Lato"/>
                        <a:ea typeface="Lato"/>
                        <a:cs typeface="Lato"/>
                        <a:sym typeface="Lato"/>
                      </a:endParaRPr>
                    </a:p>
                  </a:txBody>
                  <a:tcPr marL="3300" marR="3300" marT="3300" marB="3300" anchor="ctr"/>
                </a:tc>
                <a:extLst>
                  <a:ext uri="{0D108BD9-81ED-4DB2-BD59-A6C34878D82A}">
                    <a16:rowId xmlns:a16="http://schemas.microsoft.com/office/drawing/2014/main" val="1001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3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Why Are We Talking About the BitLicense?</a:t>
            </a:r>
            <a:endParaRPr/>
          </a:p>
        </p:txBody>
      </p:sp>
      <p:sp>
        <p:nvSpPr>
          <p:cNvPr id="466" name="Google Shape;466;p3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Several state laws are similar to the BitLicense</a:t>
            </a:r>
            <a:br>
              <a:rPr lang="en-US" sz="1600">
                <a:solidFill>
                  <a:srgbClr val="595959"/>
                </a:solidFill>
                <a:latin typeface="Lato"/>
                <a:ea typeface="Lato"/>
                <a:cs typeface="Lato"/>
                <a:sym typeface="Lato"/>
              </a:rPr>
            </a:br>
            <a:endParaRPr sz="160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Proposed Federal legislation seems to mirror the BitLicense</a:t>
            </a:r>
            <a:endParaRPr sz="1600">
              <a:solidFill>
                <a:srgbClr val="595959"/>
              </a:solidFill>
              <a:latin typeface="Lato"/>
              <a:ea typeface="Lato"/>
              <a:cs typeface="Lato"/>
              <a:sym typeface="Lato"/>
            </a:endParaRPr>
          </a:p>
          <a:p>
            <a:pPr marL="914400" lvl="1" indent="-311150" algn="l" rtl="0">
              <a:lnSpc>
                <a:spcPct val="115000"/>
              </a:lnSpc>
              <a:spcBef>
                <a:spcPts val="0"/>
              </a:spcBef>
              <a:spcAft>
                <a:spcPts val="0"/>
              </a:spcAft>
              <a:buClr>
                <a:srgbClr val="595959"/>
              </a:buClr>
              <a:buSzPts val="1300"/>
              <a:buFont typeface="Lato"/>
              <a:buChar char="●"/>
            </a:pPr>
            <a:r>
              <a:rPr lang="en-US" sz="1200">
                <a:solidFill>
                  <a:srgbClr val="595959"/>
                </a:solidFill>
                <a:latin typeface="Lato"/>
                <a:ea typeface="Lato"/>
                <a:cs typeface="Lato"/>
                <a:sym typeface="Lato"/>
              </a:rPr>
              <a:t>GENIUS Act</a:t>
            </a:r>
            <a:endParaRPr/>
          </a:p>
          <a:p>
            <a:pPr marL="914400" lvl="1" indent="-311150" algn="l" rtl="0">
              <a:lnSpc>
                <a:spcPct val="115000"/>
              </a:lnSpc>
              <a:spcBef>
                <a:spcPts val="0"/>
              </a:spcBef>
              <a:spcAft>
                <a:spcPts val="0"/>
              </a:spcAft>
              <a:buClr>
                <a:srgbClr val="595959"/>
              </a:buClr>
              <a:buSzPts val="1300"/>
              <a:buFont typeface="Lato"/>
              <a:buChar char="●"/>
            </a:pPr>
            <a:r>
              <a:rPr lang="en-US" sz="1200">
                <a:solidFill>
                  <a:srgbClr val="595959"/>
                </a:solidFill>
                <a:latin typeface="Lato"/>
                <a:ea typeface="Lato"/>
                <a:cs typeface="Lato"/>
                <a:sym typeface="Lato"/>
              </a:rPr>
              <a:t>STABLE Act</a:t>
            </a:r>
            <a:endParaRPr/>
          </a:p>
          <a:p>
            <a:pPr marL="914400" lvl="1" indent="-228600" algn="l" rtl="0">
              <a:lnSpc>
                <a:spcPct val="115000"/>
              </a:lnSpc>
              <a:spcBef>
                <a:spcPts val="0"/>
              </a:spcBef>
              <a:spcAft>
                <a:spcPts val="0"/>
              </a:spcAft>
              <a:buClr>
                <a:srgbClr val="595959"/>
              </a:buClr>
              <a:buSzPts val="1300"/>
              <a:buFont typeface="Lato"/>
              <a:buNone/>
            </a:pPr>
            <a:endParaRPr sz="1600">
              <a:solidFill>
                <a:srgbClr val="595959"/>
              </a:solidFill>
              <a:latin typeface="Lato"/>
              <a:ea typeface="Lato"/>
              <a:cs typeface="Lato"/>
              <a:sym typeface="Lat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4" name="Title 3">
            <a:extLst>
              <a:ext uri="{FF2B5EF4-FFF2-40B4-BE49-F238E27FC236}">
                <a16:creationId xmlns:a16="http://schemas.microsoft.com/office/drawing/2014/main" id="{AC0E9CF9-1819-FF7C-19FB-F8F704A2397B}"/>
              </a:ext>
            </a:extLst>
          </p:cNvPr>
          <p:cNvSpPr>
            <a:spLocks noGrp="1"/>
          </p:cNvSpPr>
          <p:nvPr>
            <p:ph type="title"/>
          </p:nvPr>
        </p:nvSpPr>
        <p:spPr/>
        <p:txBody>
          <a:bodyPr/>
          <a:lstStyle/>
          <a:p>
            <a:pPr algn="ctr"/>
            <a:r>
              <a:rPr lang="en-US" dirty="0"/>
              <a:t>Cryptocurrency Exchange Licensing Requirements by State</a:t>
            </a:r>
          </a:p>
        </p:txBody>
      </p:sp>
      <p:graphicFrame>
        <p:nvGraphicFramePr>
          <p:cNvPr id="2" name="Google Shape;67;p13">
            <a:extLst>
              <a:ext uri="{FF2B5EF4-FFF2-40B4-BE49-F238E27FC236}">
                <a16:creationId xmlns:a16="http://schemas.microsoft.com/office/drawing/2014/main" id="{08B3BBD8-9682-465F-2AFD-13A9BB7B7A35}"/>
              </a:ext>
            </a:extLst>
          </p:cNvPr>
          <p:cNvGraphicFramePr/>
          <p:nvPr/>
        </p:nvGraphicFramePr>
        <p:xfrm>
          <a:off x="-2" y="547986"/>
          <a:ext cx="9144002" cy="4617480"/>
        </p:xfrm>
        <a:graphic>
          <a:graphicData uri="http://schemas.openxmlformats.org/drawingml/2006/table">
            <a:tbl>
              <a:tblPr>
                <a:noFill/>
              </a:tblPr>
              <a:tblGrid>
                <a:gridCol w="1872600">
                  <a:extLst>
                    <a:ext uri="{9D8B030D-6E8A-4147-A177-3AD203B41FA5}">
                      <a16:colId xmlns:a16="http://schemas.microsoft.com/office/drawing/2014/main" val="20000"/>
                    </a:ext>
                  </a:extLst>
                </a:gridCol>
                <a:gridCol w="4223400">
                  <a:extLst>
                    <a:ext uri="{9D8B030D-6E8A-4147-A177-3AD203B41FA5}">
                      <a16:colId xmlns:a16="http://schemas.microsoft.com/office/drawing/2014/main" val="20001"/>
                    </a:ext>
                  </a:extLst>
                </a:gridCol>
                <a:gridCol w="3048002">
                  <a:extLst>
                    <a:ext uri="{9D8B030D-6E8A-4147-A177-3AD203B41FA5}">
                      <a16:colId xmlns:a16="http://schemas.microsoft.com/office/drawing/2014/main" val="20003"/>
                    </a:ext>
                  </a:extLst>
                </a:gridCol>
              </a:tblGrid>
              <a:tr h="275914">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State</a:t>
                      </a:r>
                      <a:endParaRPr sz="1150" b="1"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a:latin typeface="Lato" panose="020F0502020204030203" pitchFamily="34" charset="0"/>
                          <a:cs typeface="Lato" panose="020F0502020204030203" pitchFamily="34" charset="0"/>
                        </a:rPr>
                        <a:t>License Required? </a:t>
                      </a:r>
                      <a:endParaRPr sz="1150" b="1">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Crypto Kiosk regulation</a:t>
                      </a:r>
                      <a:endParaRPr sz="1150" b="1"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10000"/>
                  </a:ext>
                </a:extLst>
              </a:tr>
              <a:tr h="355991">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Alabama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651580152"/>
                  </a:ext>
                </a:extLst>
              </a:tr>
              <a:tr h="355991">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Alaska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p>
                      <a:pPr marL="171450" lvl="0" indent="-171450" algn="l" rtl="0">
                        <a:spcBef>
                          <a:spcPts val="0"/>
                        </a:spcBef>
                        <a:spcAft>
                          <a:spcPts val="0"/>
                        </a:spcAft>
                        <a:buFont typeface="Arial" panose="020B0604020202020204" pitchFamily="34" charset="0"/>
                        <a:buChar char="•"/>
                      </a:pPr>
                      <a:endParaRPr sz="1150" dirty="0">
                        <a:solidFill>
                          <a:schemeClr val="tx1"/>
                        </a:solidFill>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767633703"/>
                  </a:ext>
                </a:extLst>
              </a:tr>
              <a:tr h="355991">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California, CA. Fin. Code Section 3102 </a:t>
                      </a:r>
                      <a:r>
                        <a:rPr lang="en" sz="1150" i="1" dirty="0">
                          <a:latin typeface="Lato" panose="020F0502020204030203" pitchFamily="34" charset="0"/>
                          <a:cs typeface="Lato" panose="020F0502020204030203" pitchFamily="34" charset="0"/>
                        </a:rPr>
                        <a:t>et al.</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chemeClr val="tx1"/>
                          </a:solidFill>
                          <a:latin typeface="Lato" panose="020F0502020204030203" pitchFamily="34" charset="0"/>
                          <a:cs typeface="Lato" panose="020F0502020204030203" pitchFamily="34" charset="0"/>
                        </a:rPr>
                        <a:t>Yes, must obtain a license from the Department of Financial Protection and Innovation</a:t>
                      </a:r>
                    </a:p>
                    <a:p>
                      <a:pPr marL="171450" lvl="0" indent="-171450" algn="l" rtl="0">
                        <a:spcBef>
                          <a:spcPts val="0"/>
                        </a:spcBef>
                        <a:spcAft>
                          <a:spcPts val="0"/>
                        </a:spcAft>
                        <a:buFont typeface="Arial" panose="020B0604020202020204" pitchFamily="34" charset="0"/>
                        <a:buChar char="•"/>
                      </a:pPr>
                      <a:r>
                        <a:rPr lang="en" sz="1150" dirty="0">
                          <a:solidFill>
                            <a:schemeClr val="tx1"/>
                          </a:solidFill>
                          <a:latin typeface="Lato" panose="020F0502020204030203" pitchFamily="34" charset="0"/>
                          <a:cs typeface="Lato" panose="020F0502020204030203" pitchFamily="34" charset="0"/>
                        </a:rPr>
                        <a:t>Nearly identical to NYDFS’s BitLicense</a:t>
                      </a:r>
                      <a:endParaRPr sz="1150" dirty="0">
                        <a:solidFill>
                          <a:schemeClr val="tx1"/>
                        </a:solidFill>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0000FF"/>
                          </a:solidFill>
                          <a:latin typeface="Lato" panose="020F0502020204030203" pitchFamily="34" charset="0"/>
                          <a:cs typeface="Lato" panose="020F0502020204030203" pitchFamily="34" charset="0"/>
                        </a:rPr>
                        <a:t>Yes</a:t>
                      </a:r>
                      <a:r>
                        <a:rPr lang="en" sz="1150" dirty="0">
                          <a:latin typeface="Lato" panose="020F0502020204030203" pitchFamily="34" charset="0"/>
                          <a:cs typeface="Lato" panose="020F0502020204030203" pitchFamily="34" charset="0"/>
                        </a:rPr>
                        <a:t>, prohibited from accepting or dispensing more than $1,000 in a day from or to a customer via a </a:t>
                      </a:r>
                      <a:r>
                        <a:rPr lang="en" sz="1150" i="1" dirty="0">
                          <a:latin typeface="Lato" panose="020F0502020204030203" pitchFamily="34" charset="0"/>
                          <a:cs typeface="Lato" panose="020F0502020204030203" pitchFamily="34" charset="0"/>
                        </a:rPr>
                        <a:t>kiosk</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607683539"/>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Connecticut</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00FF"/>
                          </a:solidFill>
                          <a:latin typeface="Lato" panose="020F0502020204030203" pitchFamily="34" charset="0"/>
                          <a:cs typeface="Lato" panose="020F0502020204030203" pitchFamily="34" charset="0"/>
                        </a:rPr>
                        <a:t>Yes</a:t>
                      </a:r>
                      <a:r>
                        <a:rPr lang="en-US" sz="1150" dirty="0">
                          <a:latin typeface="Lato" panose="020F0502020204030203" pitchFamily="34" charset="0"/>
                          <a:cs typeface="Lato" panose="020F0502020204030203" pitchFamily="34" charset="0"/>
                        </a:rPr>
                        <a:t>, all operators or owners of crypto kiosks are required to obtain a money transmission license</a:t>
                      </a:r>
                    </a:p>
                  </a:txBody>
                  <a:tcPr marL="91425" marR="91425" marT="91425" marB="91425"/>
                </a:tc>
                <a:extLst>
                  <a:ext uri="{0D108BD9-81ED-4DB2-BD59-A6C34878D82A}">
                    <a16:rowId xmlns:a16="http://schemas.microsoft.com/office/drawing/2014/main" val="472458897"/>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Florida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938635064"/>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Georgia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001107688"/>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Hawaii</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8277892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4CDD35EE-51F0-C51A-7C9C-8BADFD30D40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973CA68-8318-56C0-1C29-DD24FE3159D9}"/>
              </a:ext>
            </a:extLst>
          </p:cNvPr>
          <p:cNvSpPr>
            <a:spLocks noGrp="1"/>
          </p:cNvSpPr>
          <p:nvPr>
            <p:ph type="title"/>
          </p:nvPr>
        </p:nvSpPr>
        <p:spPr/>
        <p:txBody>
          <a:bodyPr/>
          <a:lstStyle/>
          <a:p>
            <a:pPr algn="ctr"/>
            <a:r>
              <a:rPr lang="en-US" dirty="0"/>
              <a:t>Cryptocurrency Exchange Licensing Requirements by State</a:t>
            </a:r>
          </a:p>
        </p:txBody>
      </p:sp>
      <p:graphicFrame>
        <p:nvGraphicFramePr>
          <p:cNvPr id="2" name="Google Shape;67;p13">
            <a:extLst>
              <a:ext uri="{FF2B5EF4-FFF2-40B4-BE49-F238E27FC236}">
                <a16:creationId xmlns:a16="http://schemas.microsoft.com/office/drawing/2014/main" id="{684625B9-F409-A693-DD68-AC48502D0D98}"/>
              </a:ext>
            </a:extLst>
          </p:cNvPr>
          <p:cNvGraphicFramePr/>
          <p:nvPr/>
        </p:nvGraphicFramePr>
        <p:xfrm>
          <a:off x="-2" y="671736"/>
          <a:ext cx="9144002" cy="4266960"/>
        </p:xfrm>
        <a:graphic>
          <a:graphicData uri="http://schemas.openxmlformats.org/drawingml/2006/table">
            <a:tbl>
              <a:tblPr>
                <a:noFill/>
              </a:tblPr>
              <a:tblGrid>
                <a:gridCol w="1872600">
                  <a:extLst>
                    <a:ext uri="{9D8B030D-6E8A-4147-A177-3AD203B41FA5}">
                      <a16:colId xmlns:a16="http://schemas.microsoft.com/office/drawing/2014/main" val="20000"/>
                    </a:ext>
                  </a:extLst>
                </a:gridCol>
                <a:gridCol w="4223400">
                  <a:extLst>
                    <a:ext uri="{9D8B030D-6E8A-4147-A177-3AD203B41FA5}">
                      <a16:colId xmlns:a16="http://schemas.microsoft.com/office/drawing/2014/main" val="20001"/>
                    </a:ext>
                  </a:extLst>
                </a:gridCol>
                <a:gridCol w="3048002">
                  <a:extLst>
                    <a:ext uri="{9D8B030D-6E8A-4147-A177-3AD203B41FA5}">
                      <a16:colId xmlns:a16="http://schemas.microsoft.com/office/drawing/2014/main" val="20003"/>
                    </a:ext>
                  </a:extLst>
                </a:gridCol>
              </a:tblGrid>
              <a:tr h="275914">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State</a:t>
                      </a:r>
                      <a:endParaRPr sz="1150" b="1"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a:latin typeface="Lato" panose="020F0502020204030203" pitchFamily="34" charset="0"/>
                          <a:cs typeface="Lato" panose="020F0502020204030203" pitchFamily="34" charset="0"/>
                        </a:rPr>
                        <a:t>License Required? </a:t>
                      </a:r>
                      <a:endParaRPr sz="1150" b="1">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Crypto Kiosk regulation</a:t>
                      </a:r>
                      <a:endParaRPr sz="1150" b="1"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Illinois </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FFC000"/>
                          </a:solidFill>
                          <a:latin typeface="Lato" panose="020F0502020204030203" pitchFamily="34" charset="0"/>
                          <a:cs typeface="Lato" panose="020F0502020204030203" pitchFamily="34" charset="0"/>
                        </a:rPr>
                        <a:t>No, but Illinois Senate in 2025 passed a bill that is nearly identical to NYDFS’s BitLicense</a:t>
                      </a:r>
                      <a:endParaRPr sz="1150" dirty="0">
                        <a:solidFill>
                          <a:srgbClr val="FFC000"/>
                        </a:solidFill>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solidFill>
                            <a:srgbClr val="FF0000"/>
                          </a:solidFill>
                          <a:latin typeface="Lato" panose="020F0502020204030203" pitchFamily="34" charset="0"/>
                          <a:cs typeface="Lato" panose="020F0502020204030203" pitchFamily="34" charset="0"/>
                        </a:rPr>
                        <a:t>No</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226720402"/>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Kansas</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512506179"/>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Minnesota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971589644"/>
                  </a:ext>
                </a:extLst>
              </a:tr>
              <a:tr h="0">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Nebraska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p>
                      <a:pPr marL="0" lvl="0" indent="0" algn="l" rtl="0">
                        <a:spcBef>
                          <a:spcPts val="0"/>
                        </a:spcBef>
                        <a:spcAft>
                          <a:spcPts val="0"/>
                        </a:spcAft>
                        <a:buNone/>
                      </a:pPr>
                      <a:r>
                        <a:rPr lang="en" sz="1150" dirty="0">
                          <a:solidFill>
                            <a:schemeClr val="bg2"/>
                          </a:solidFill>
                          <a:latin typeface="Lato" panose="020F0502020204030203" pitchFamily="34" charset="0"/>
                          <a:cs typeface="Lato" panose="020F0502020204030203" pitchFamily="34" charset="0"/>
                        </a:rPr>
                        <a:t>New digital asset depository institutions law</a:t>
                      </a:r>
                      <a:endParaRPr sz="1150" dirty="0">
                        <a:solidFill>
                          <a:schemeClr val="bg2"/>
                        </a:solidFill>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0000FF"/>
                          </a:solidFill>
                          <a:latin typeface="Lato" panose="020F0502020204030203" pitchFamily="34" charset="0"/>
                          <a:cs typeface="Lato" panose="020F0502020204030203" pitchFamily="34" charset="0"/>
                        </a:rPr>
                        <a:t>Yes,</a:t>
                      </a:r>
                      <a:r>
                        <a:rPr lang="en" sz="1150" dirty="0">
                          <a:latin typeface="Lato" panose="020F0502020204030203" pitchFamily="34" charset="0"/>
                          <a:cs typeface="Lato" panose="020F0502020204030203" pitchFamily="34" charset="0"/>
                        </a:rPr>
                        <a:t> caps daily transactions at $2,000 for new crypto ATM customers and $10,500 for existing ones</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098614400"/>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New Jersey</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business as a crypto exchange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62522190"/>
                  </a:ext>
                </a:extLst>
              </a:tr>
              <a:tr h="0">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New York, 23 NYCRR Part 200</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chemeClr val="tx1"/>
                          </a:solidFill>
                          <a:latin typeface="Lato" panose="020F0502020204030203" pitchFamily="34" charset="0"/>
                          <a:cs typeface="Lato" panose="020F0502020204030203" pitchFamily="34" charset="0"/>
                        </a:rPr>
                        <a:t>Yes, must obtain a license from the New York State Department of Financial Services</a:t>
                      </a:r>
                      <a:endParaRPr sz="1150" dirty="0">
                        <a:solidFill>
                          <a:schemeClr val="tx1"/>
                        </a:solidFill>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0000FF"/>
                          </a:solidFill>
                          <a:latin typeface="Lato" panose="020F0502020204030203" pitchFamily="34" charset="0"/>
                          <a:cs typeface="Lato" panose="020F0502020204030203" pitchFamily="34" charset="0"/>
                        </a:rPr>
                        <a:t>Yes, </a:t>
                      </a:r>
                      <a:r>
                        <a:rPr lang="en" sz="1150" dirty="0">
                          <a:latin typeface="Lato" panose="020F0502020204030203" pitchFamily="34" charset="0"/>
                          <a:cs typeface="Lato" panose="020F0502020204030203" pitchFamily="34" charset="0"/>
                        </a:rPr>
                        <a:t>part of BitLicense regime</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North Carolina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business as a crypto exchange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3212629736"/>
                  </a:ext>
                </a:extLst>
              </a:tr>
            </a:tbl>
          </a:graphicData>
        </a:graphic>
      </p:graphicFrame>
    </p:spTree>
    <p:extLst>
      <p:ext uri="{BB962C8B-B14F-4D97-AF65-F5344CB8AC3E}">
        <p14:creationId xmlns:p14="http://schemas.microsoft.com/office/powerpoint/2010/main" val="572653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2E063349-E7F7-DEBC-3A4F-193D68D80B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89C196E-6E61-1401-07A4-03296C8ED02F}"/>
              </a:ext>
            </a:extLst>
          </p:cNvPr>
          <p:cNvSpPr>
            <a:spLocks noGrp="1"/>
          </p:cNvSpPr>
          <p:nvPr>
            <p:ph type="title"/>
          </p:nvPr>
        </p:nvSpPr>
        <p:spPr/>
        <p:txBody>
          <a:bodyPr/>
          <a:lstStyle/>
          <a:p>
            <a:pPr algn="ctr"/>
            <a:r>
              <a:rPr lang="en-US" dirty="0"/>
              <a:t>Cryptocurrency Exchange Licensing Requirements by State</a:t>
            </a:r>
          </a:p>
        </p:txBody>
      </p:sp>
      <p:graphicFrame>
        <p:nvGraphicFramePr>
          <p:cNvPr id="2" name="Google Shape;67;p13">
            <a:extLst>
              <a:ext uri="{FF2B5EF4-FFF2-40B4-BE49-F238E27FC236}">
                <a16:creationId xmlns:a16="http://schemas.microsoft.com/office/drawing/2014/main" id="{42867AAF-A567-BBCA-C298-36FE135D4745}"/>
              </a:ext>
            </a:extLst>
          </p:cNvPr>
          <p:cNvGraphicFramePr/>
          <p:nvPr/>
        </p:nvGraphicFramePr>
        <p:xfrm>
          <a:off x="-2" y="609861"/>
          <a:ext cx="9144002" cy="4521026"/>
        </p:xfrm>
        <a:graphic>
          <a:graphicData uri="http://schemas.openxmlformats.org/drawingml/2006/table">
            <a:tbl>
              <a:tblPr>
                <a:noFill/>
              </a:tblPr>
              <a:tblGrid>
                <a:gridCol w="1872600">
                  <a:extLst>
                    <a:ext uri="{9D8B030D-6E8A-4147-A177-3AD203B41FA5}">
                      <a16:colId xmlns:a16="http://schemas.microsoft.com/office/drawing/2014/main" val="20000"/>
                    </a:ext>
                  </a:extLst>
                </a:gridCol>
                <a:gridCol w="4223400">
                  <a:extLst>
                    <a:ext uri="{9D8B030D-6E8A-4147-A177-3AD203B41FA5}">
                      <a16:colId xmlns:a16="http://schemas.microsoft.com/office/drawing/2014/main" val="20001"/>
                    </a:ext>
                  </a:extLst>
                </a:gridCol>
                <a:gridCol w="3048002">
                  <a:extLst>
                    <a:ext uri="{9D8B030D-6E8A-4147-A177-3AD203B41FA5}">
                      <a16:colId xmlns:a16="http://schemas.microsoft.com/office/drawing/2014/main" val="20003"/>
                    </a:ext>
                  </a:extLst>
                </a:gridCol>
              </a:tblGrid>
              <a:tr h="275914">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State</a:t>
                      </a:r>
                      <a:endParaRPr sz="1150" b="1"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a:latin typeface="Lato" panose="020F0502020204030203" pitchFamily="34" charset="0"/>
                          <a:cs typeface="Lato" panose="020F0502020204030203" pitchFamily="34" charset="0"/>
                        </a:rPr>
                        <a:t>License Required? </a:t>
                      </a:r>
                      <a:endParaRPr sz="1150" b="1">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latin typeface="Lato" panose="020F0502020204030203" pitchFamily="34" charset="0"/>
                          <a:cs typeface="Lato" panose="020F0502020204030203" pitchFamily="34" charset="0"/>
                        </a:rPr>
                        <a:t>Crypto Kiosk regulation</a:t>
                      </a:r>
                      <a:endParaRPr sz="1150" b="1"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Oregon</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business as a crypto exchange must obtain a money transmitter license</a:t>
                      </a:r>
                    </a:p>
                  </a:txBody>
                  <a:tcPr marL="91425" marR="91425" marT="91425" marB="91425"/>
                </a:tc>
                <a:tc>
                  <a:txBody>
                    <a:bodyPr/>
                    <a:lstStyle/>
                    <a:p>
                      <a:pPr marL="0" lvl="0" indent="0" algn="l" rtl="0">
                        <a:spcBef>
                          <a:spcPts val="0"/>
                        </a:spcBef>
                        <a:spcAft>
                          <a:spcPts val="0"/>
                        </a:spcAft>
                        <a:buNone/>
                      </a:pPr>
                      <a:r>
                        <a:rPr lang="en" sz="1150" b="1" dirty="0">
                          <a:solidFill>
                            <a:srgbClr val="FF0000"/>
                          </a:solidFill>
                          <a:latin typeface="Lato" panose="020F0502020204030203" pitchFamily="34" charset="0"/>
                          <a:cs typeface="Lato" panose="020F0502020204030203" pitchFamily="34" charset="0"/>
                        </a:rPr>
                        <a:t>No</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226720402"/>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Rhode Island</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512506179"/>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Vermont</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971589644"/>
                  </a:ext>
                </a:extLst>
              </a:tr>
              <a:tr h="0">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Washington</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dirty="0">
                          <a:solidFill>
                            <a:srgbClr val="00B050"/>
                          </a:solidFill>
                          <a:latin typeface="Lato" panose="020F0502020204030203" pitchFamily="34" charset="0"/>
                          <a:cs typeface="Lato" panose="020F0502020204030203" pitchFamily="34" charset="0"/>
                        </a:rPr>
                        <a:t>Yes, businesses engaging in crypto transactions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098614400"/>
                  </a:ext>
                </a:extLst>
              </a:tr>
              <a:tr h="0">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West Virginia</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business as a crypto exchange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262522190"/>
                  </a:ext>
                </a:extLst>
              </a:tr>
              <a:tr h="406581">
                <a:tc>
                  <a:txBody>
                    <a:bodyPr/>
                    <a:lstStyle/>
                    <a:p>
                      <a:pPr marL="0" lvl="0" indent="0" algn="l" rtl="0">
                        <a:spcBef>
                          <a:spcPts val="0"/>
                        </a:spcBef>
                        <a:spcAft>
                          <a:spcPts val="0"/>
                        </a:spcAft>
                        <a:buNone/>
                      </a:pPr>
                      <a:r>
                        <a:rPr lang="en-US" sz="1150" dirty="0">
                          <a:latin typeface="Lato" panose="020F0502020204030203" pitchFamily="34" charset="0"/>
                          <a:cs typeface="Lato" panose="020F0502020204030203" pitchFamily="34" charset="0"/>
                        </a:rPr>
                        <a:t>Texas</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dirty="0">
                          <a:solidFill>
                            <a:srgbClr val="00B050"/>
                          </a:solidFill>
                          <a:latin typeface="Lato" panose="020F0502020204030203" pitchFamily="34" charset="0"/>
                          <a:cs typeface="Lato" panose="020F0502020204030203" pitchFamily="34" charset="0"/>
                        </a:rPr>
                        <a:t>Yes, businesses engaging in business as a crypto exchange must obtain a money transmitter license</a:t>
                      </a:r>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50" b="1" dirty="0">
                          <a:solidFill>
                            <a:srgbClr val="FF0000"/>
                          </a:solidFill>
                          <a:latin typeface="Lato" panose="020F0502020204030203" pitchFamily="34" charset="0"/>
                          <a:cs typeface="Lato" panose="020F0502020204030203" pitchFamily="34" charset="0"/>
                        </a:rPr>
                        <a:t>No</a:t>
                      </a:r>
                      <a:endParaRPr lang="en-US" sz="1150" dirty="0">
                        <a:latin typeface="Lato" panose="020F0502020204030203" pitchFamily="34" charset="0"/>
                        <a:cs typeface="Lato" panose="020F0502020204030203" pitchFamily="34" charset="0"/>
                      </a:endParaRPr>
                    </a:p>
                    <a:p>
                      <a:pPr marL="0" lvl="0" indent="0" algn="l" rtl="0">
                        <a:spcBef>
                          <a:spcPts val="0"/>
                        </a:spcBef>
                        <a:spcAft>
                          <a:spcPts val="0"/>
                        </a:spcAft>
                        <a:buNone/>
                      </a:pP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4002813367"/>
                  </a:ext>
                </a:extLst>
              </a:tr>
              <a:tr h="962696">
                <a:tc>
                  <a:txBody>
                    <a:bodyPr/>
                    <a:lstStyle/>
                    <a:p>
                      <a:pPr marL="0" lvl="0" indent="0" algn="l" rtl="0">
                        <a:spcBef>
                          <a:spcPts val="0"/>
                        </a:spcBef>
                        <a:spcAft>
                          <a:spcPts val="0"/>
                        </a:spcAft>
                        <a:buNone/>
                      </a:pPr>
                      <a:r>
                        <a:rPr lang="en" sz="1150" dirty="0">
                          <a:latin typeface="Lato" panose="020F0502020204030203" pitchFamily="34" charset="0"/>
                          <a:cs typeface="Lato" panose="020F0502020204030203" pitchFamily="34" charset="0"/>
                        </a:rPr>
                        <a:t>Wyoming</a:t>
                      </a:r>
                      <a:endParaRPr sz="1150" dirty="0">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solidFill>
                            <a:srgbClr val="FF0000"/>
                          </a:solidFill>
                          <a:latin typeface="Lato" panose="020F0502020204030203" pitchFamily="34" charset="0"/>
                          <a:cs typeface="Lato" panose="020F0502020204030203" pitchFamily="34" charset="0"/>
                        </a:rPr>
                        <a:t>No, but Wyoming has at least 30 other laws regulating crypto activity in the State, including special purpose depository institution law</a:t>
                      </a:r>
                      <a:endParaRPr sz="1150" b="1" dirty="0">
                        <a:solidFill>
                          <a:srgbClr val="FF0000"/>
                        </a:solidFill>
                        <a:latin typeface="Lato" panose="020F0502020204030203" pitchFamily="34" charset="0"/>
                        <a:cs typeface="Lato" panose="020F0502020204030203" pitchFamily="34" charset="0"/>
                      </a:endParaRPr>
                    </a:p>
                  </a:txBody>
                  <a:tcPr marL="91425" marR="91425" marT="91425" marB="91425"/>
                </a:tc>
                <a:tc>
                  <a:txBody>
                    <a:bodyPr/>
                    <a:lstStyle/>
                    <a:p>
                      <a:pPr marL="0" lvl="0" indent="0" algn="l" rtl="0">
                        <a:spcBef>
                          <a:spcPts val="0"/>
                        </a:spcBef>
                        <a:spcAft>
                          <a:spcPts val="0"/>
                        </a:spcAft>
                        <a:buNone/>
                      </a:pPr>
                      <a:r>
                        <a:rPr lang="en" sz="1150" b="1" dirty="0">
                          <a:solidFill>
                            <a:srgbClr val="FF0000"/>
                          </a:solidFill>
                          <a:latin typeface="Lato" panose="020F0502020204030203" pitchFamily="34" charset="0"/>
                          <a:cs typeface="Lato" panose="020F0502020204030203" pitchFamily="34" charset="0"/>
                        </a:rPr>
                        <a:t>No</a:t>
                      </a:r>
                      <a:endParaRPr sz="1150" dirty="0">
                        <a:latin typeface="Lato" panose="020F0502020204030203" pitchFamily="34" charset="0"/>
                        <a:cs typeface="Lato" panose="020F0502020204030203" pitchFamily="34" charset="0"/>
                      </a:endParaRPr>
                    </a:p>
                  </a:txBody>
                  <a:tcPr marL="91425" marR="91425" marT="91425" marB="91425"/>
                </a:tc>
                <a:extLst>
                  <a:ext uri="{0D108BD9-81ED-4DB2-BD59-A6C34878D82A}">
                    <a16:rowId xmlns:a16="http://schemas.microsoft.com/office/drawing/2014/main" val="103202048"/>
                  </a:ext>
                </a:extLst>
              </a:tr>
            </a:tbl>
          </a:graphicData>
        </a:graphic>
      </p:graphicFrame>
    </p:spTree>
    <p:extLst>
      <p:ext uri="{BB962C8B-B14F-4D97-AF65-F5344CB8AC3E}">
        <p14:creationId xmlns:p14="http://schemas.microsoft.com/office/powerpoint/2010/main" val="3513620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38"/>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GENIUS Act - Overview</a:t>
            </a:r>
            <a:endParaRPr/>
          </a:p>
        </p:txBody>
      </p:sp>
      <p:sp>
        <p:nvSpPr>
          <p:cNvPr id="490" name="Google Shape;490;p38"/>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Federal regulatory framework for stablecoins, defined as “payment stablecoins”</a:t>
            </a:r>
            <a:endParaRPr/>
          </a:p>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Only “permitted payment stablecoin issuers” may issue payment stablecoins</a:t>
            </a:r>
            <a:endParaRPr sz="160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600">
                <a:solidFill>
                  <a:srgbClr val="595959"/>
                </a:solidFill>
                <a:latin typeface="Lato"/>
                <a:ea typeface="Lato"/>
                <a:cs typeface="Lato"/>
                <a:sym typeface="Lato"/>
              </a:rPr>
              <a:t>A “permitted payment stablecoin issuer” includes:</a:t>
            </a:r>
            <a:endParaRPr sz="1600">
              <a:solidFill>
                <a:srgbClr val="595959"/>
              </a:solidFill>
              <a:latin typeface="Lato"/>
              <a:ea typeface="Lato"/>
              <a:cs typeface="Lato"/>
              <a:sym typeface="Lato"/>
            </a:endParaRPr>
          </a:p>
          <a:p>
            <a:pPr marL="914400" lvl="1" indent="-298450" algn="l" rtl="0">
              <a:lnSpc>
                <a:spcPct val="115000"/>
              </a:lnSpc>
              <a:spcBef>
                <a:spcPts val="0"/>
              </a:spcBef>
              <a:spcAft>
                <a:spcPts val="0"/>
              </a:spcAft>
              <a:buClr>
                <a:srgbClr val="595959"/>
              </a:buClr>
              <a:buSzPts val="1100"/>
              <a:buFont typeface="Lato"/>
              <a:buChar char="○"/>
            </a:pPr>
            <a:r>
              <a:rPr lang="en-US" sz="1600">
                <a:solidFill>
                  <a:srgbClr val="595959"/>
                </a:solidFill>
                <a:latin typeface="Lato"/>
                <a:ea typeface="Lato"/>
                <a:cs typeface="Lato"/>
                <a:sym typeface="Lato"/>
              </a:rPr>
              <a:t>Bank subsidiaries - regulated by their existing federal banking regulator.</a:t>
            </a:r>
            <a:endParaRPr sz="1600">
              <a:solidFill>
                <a:srgbClr val="595959"/>
              </a:solidFill>
              <a:latin typeface="Lato"/>
              <a:ea typeface="Lato"/>
              <a:cs typeface="Lato"/>
              <a:sym typeface="Lato"/>
            </a:endParaRPr>
          </a:p>
          <a:p>
            <a:pPr marL="914400" lvl="1" indent="-298450" algn="l" rtl="0">
              <a:lnSpc>
                <a:spcPct val="115000"/>
              </a:lnSpc>
              <a:spcBef>
                <a:spcPts val="0"/>
              </a:spcBef>
              <a:spcAft>
                <a:spcPts val="0"/>
              </a:spcAft>
              <a:buClr>
                <a:srgbClr val="595959"/>
              </a:buClr>
              <a:buSzPts val="1100"/>
              <a:buFont typeface="Lato"/>
              <a:buChar char="○"/>
            </a:pPr>
            <a:r>
              <a:rPr lang="en-US" sz="1600">
                <a:solidFill>
                  <a:srgbClr val="595959"/>
                </a:solidFill>
                <a:latin typeface="Lato"/>
                <a:ea typeface="Lato"/>
                <a:cs typeface="Lato"/>
                <a:sym typeface="Lato"/>
              </a:rPr>
              <a:t>Non-banks - either federal qualified (regulated by OCC) or state qualified.</a:t>
            </a:r>
            <a:endParaRPr sz="1600">
              <a:solidFill>
                <a:srgbClr val="595959"/>
              </a:solidFill>
              <a:latin typeface="Lato"/>
              <a:ea typeface="Lato"/>
              <a:cs typeface="Lato"/>
              <a:sym typeface="Lato"/>
            </a:endParaRPr>
          </a:p>
          <a:p>
            <a:pPr marL="1371600" lvl="2" indent="-298450" algn="l" rtl="0">
              <a:lnSpc>
                <a:spcPct val="115000"/>
              </a:lnSpc>
              <a:spcBef>
                <a:spcPts val="0"/>
              </a:spcBef>
              <a:spcAft>
                <a:spcPts val="0"/>
              </a:spcAft>
              <a:buClr>
                <a:srgbClr val="595959"/>
              </a:buClr>
              <a:buSzPts val="1100"/>
              <a:buFont typeface="Lato"/>
              <a:buChar char="■"/>
            </a:pPr>
            <a:r>
              <a:rPr lang="en-US" sz="1600">
                <a:solidFill>
                  <a:srgbClr val="595959"/>
                </a:solidFill>
                <a:latin typeface="Lato"/>
                <a:ea typeface="Lato"/>
                <a:cs typeface="Lato"/>
                <a:sym typeface="Lato"/>
              </a:rPr>
              <a:t>State-qualified issuers must maintain reserves under $10 billion, or transition to federal regulation within 360 days.</a:t>
            </a:r>
            <a:endParaRPr sz="1600">
              <a:solidFill>
                <a:srgbClr val="595959"/>
              </a:solidFill>
              <a:latin typeface="Lato"/>
              <a:ea typeface="Lato"/>
              <a:cs typeface="Lato"/>
              <a:sym typeface="Lato"/>
            </a:endParaRPr>
          </a:p>
          <a:p>
            <a:pPr marL="1371600" lvl="2" indent="-298450" algn="l" rtl="0">
              <a:lnSpc>
                <a:spcPct val="115000"/>
              </a:lnSpc>
              <a:spcBef>
                <a:spcPts val="0"/>
              </a:spcBef>
              <a:spcAft>
                <a:spcPts val="0"/>
              </a:spcAft>
              <a:buClr>
                <a:srgbClr val="595959"/>
              </a:buClr>
              <a:buSzPts val="1100"/>
              <a:buFont typeface="Lato"/>
              <a:buChar char="■"/>
            </a:pPr>
            <a:r>
              <a:rPr lang="en-US" sz="1600">
                <a:solidFill>
                  <a:srgbClr val="595959"/>
                </a:solidFill>
                <a:latin typeface="Lato"/>
                <a:ea typeface="Lato"/>
                <a:cs typeface="Lato"/>
                <a:sym typeface="Lato"/>
              </a:rPr>
              <a:t>Approved state regulatory regimes must be “substantially similar” to the federal regulatory regime; criteria to be determined in rulemaking by Treasury</a:t>
            </a:r>
            <a:endParaRPr/>
          </a:p>
          <a:p>
            <a:pPr marL="457200" lvl="0" indent="-298450" algn="l" rtl="0">
              <a:lnSpc>
                <a:spcPct val="115000"/>
              </a:lnSpc>
              <a:spcBef>
                <a:spcPts val="0"/>
              </a:spcBef>
              <a:spcAft>
                <a:spcPts val="0"/>
              </a:spcAft>
              <a:buClr>
                <a:srgbClr val="595959"/>
              </a:buClr>
              <a:buSzPts val="1100"/>
              <a:buFont typeface="Lato"/>
              <a:buChar char="■"/>
            </a:pPr>
            <a:r>
              <a:rPr lang="en-US" sz="1600">
                <a:solidFill>
                  <a:srgbClr val="595959"/>
                </a:solidFill>
                <a:latin typeface="Lato"/>
                <a:ea typeface="Lato"/>
                <a:cs typeface="Lato"/>
                <a:sym typeface="Lato"/>
              </a:rPr>
              <a:t>Permitted Payment Stablecoin Issuers cannot pay yield</a:t>
            </a:r>
            <a:endParaRPr sz="1600">
              <a:solidFill>
                <a:srgbClr val="595959"/>
              </a:solidFill>
              <a:latin typeface="Lato"/>
              <a:ea typeface="Lato"/>
              <a:cs typeface="Lato"/>
              <a:sym typeface="Lato"/>
            </a:endParaRPr>
          </a:p>
          <a:p>
            <a:pPr marL="0" lvl="0" indent="0" algn="l" rtl="0">
              <a:lnSpc>
                <a:spcPct val="115000"/>
              </a:lnSpc>
              <a:spcBef>
                <a:spcPts val="1200"/>
              </a:spcBef>
              <a:spcAft>
                <a:spcPts val="1600"/>
              </a:spcAft>
              <a:buSzPts val="1800"/>
              <a:buNone/>
            </a:pPr>
            <a:endParaRPr sz="1600">
              <a:latin typeface="Lato"/>
              <a:ea typeface="Lato"/>
              <a:cs typeface="Lato"/>
              <a:sym typeface="Lato"/>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39"/>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GENIUS Act - “Payment Stablecoin”</a:t>
            </a:r>
            <a:endParaRPr/>
          </a:p>
        </p:txBody>
      </p:sp>
      <p:sp>
        <p:nvSpPr>
          <p:cNvPr id="496" name="Google Shape;496;p39"/>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304800" marR="292100" lvl="0" indent="304800" algn="l" rtl="0">
              <a:lnSpc>
                <a:spcPct val="115000"/>
              </a:lnSpc>
              <a:spcBef>
                <a:spcPts val="0"/>
              </a:spcBef>
              <a:spcAft>
                <a:spcPts val="0"/>
              </a:spcAft>
              <a:buSzPts val="1800"/>
              <a:buNone/>
            </a:pPr>
            <a:r>
              <a:rPr lang="en-US" sz="1300">
                <a:solidFill>
                  <a:srgbClr val="333333"/>
                </a:solidFill>
                <a:latin typeface="Lato"/>
                <a:ea typeface="Lato"/>
                <a:cs typeface="Lato"/>
                <a:sym typeface="Lato"/>
              </a:rPr>
              <a:t>PAYMENT STABLECOIN.—The term “payment stablecoin”—</a:t>
            </a:r>
            <a:endParaRPr sz="1300">
              <a:solidFill>
                <a:srgbClr val="333333"/>
              </a:solidFill>
              <a:latin typeface="Lato"/>
              <a:ea typeface="Lato"/>
              <a:cs typeface="Lato"/>
              <a:sym typeface="Lato"/>
            </a:endParaRPr>
          </a:p>
          <a:p>
            <a:pPr marL="609600" marR="292100" lvl="0" indent="304800" algn="l" rtl="0">
              <a:lnSpc>
                <a:spcPct val="115000"/>
              </a:lnSpc>
              <a:spcBef>
                <a:spcPts val="1500"/>
              </a:spcBef>
              <a:spcAft>
                <a:spcPts val="0"/>
              </a:spcAft>
              <a:buSzPts val="1800"/>
              <a:buNone/>
            </a:pPr>
            <a:r>
              <a:rPr lang="en-US" sz="1300">
                <a:solidFill>
                  <a:srgbClr val="333333"/>
                </a:solidFill>
                <a:latin typeface="Lato"/>
                <a:ea typeface="Lato"/>
                <a:cs typeface="Lato"/>
                <a:sym typeface="Lato"/>
              </a:rPr>
              <a:t>(A) means a digital asset—</a:t>
            </a:r>
            <a:endParaRPr sz="1300">
              <a:solidFill>
                <a:srgbClr val="333333"/>
              </a:solidFill>
              <a:latin typeface="Lato"/>
              <a:ea typeface="Lato"/>
              <a:cs typeface="Lato"/>
              <a:sym typeface="Lato"/>
            </a:endParaRPr>
          </a:p>
          <a:p>
            <a:pPr marL="914400" marR="292100" lvl="0" indent="304800" algn="l" rtl="0">
              <a:lnSpc>
                <a:spcPct val="115000"/>
              </a:lnSpc>
              <a:spcBef>
                <a:spcPts val="1500"/>
              </a:spcBef>
              <a:spcAft>
                <a:spcPts val="0"/>
              </a:spcAft>
              <a:buSzPts val="1800"/>
              <a:buNone/>
            </a:pPr>
            <a:r>
              <a:rPr lang="en-US" sz="1300">
                <a:solidFill>
                  <a:srgbClr val="333333"/>
                </a:solidFill>
                <a:latin typeface="Lato"/>
                <a:ea typeface="Lato"/>
                <a:cs typeface="Lato"/>
                <a:sym typeface="Lato"/>
              </a:rPr>
              <a:t>(i) that is, or is designed to be, used as a means of payment or settlement; and</a:t>
            </a:r>
            <a:endParaRPr sz="1300">
              <a:solidFill>
                <a:srgbClr val="333333"/>
              </a:solidFill>
              <a:latin typeface="Lato"/>
              <a:ea typeface="Lato"/>
              <a:cs typeface="Lato"/>
              <a:sym typeface="Lato"/>
            </a:endParaRPr>
          </a:p>
          <a:p>
            <a:pPr marL="914400" marR="292100" lvl="0" indent="304800" algn="l" rtl="0">
              <a:lnSpc>
                <a:spcPct val="115000"/>
              </a:lnSpc>
              <a:spcBef>
                <a:spcPts val="1500"/>
              </a:spcBef>
              <a:spcAft>
                <a:spcPts val="0"/>
              </a:spcAft>
              <a:buSzPts val="1800"/>
              <a:buNone/>
            </a:pPr>
            <a:r>
              <a:rPr lang="en-US" sz="1300">
                <a:solidFill>
                  <a:srgbClr val="333333"/>
                </a:solidFill>
                <a:latin typeface="Lato"/>
                <a:ea typeface="Lato"/>
                <a:cs typeface="Lato"/>
                <a:sym typeface="Lato"/>
              </a:rPr>
              <a:t>(ii) the issuer of which—</a:t>
            </a:r>
            <a:endParaRPr sz="1300">
              <a:solidFill>
                <a:srgbClr val="333333"/>
              </a:solidFill>
              <a:latin typeface="Lato"/>
              <a:ea typeface="Lato"/>
              <a:cs typeface="Lato"/>
              <a:sym typeface="Lato"/>
            </a:endParaRPr>
          </a:p>
          <a:p>
            <a:pPr marL="1219200" marR="292100" lvl="0" indent="304800" algn="l" rtl="0">
              <a:lnSpc>
                <a:spcPct val="115000"/>
              </a:lnSpc>
              <a:spcBef>
                <a:spcPts val="1500"/>
              </a:spcBef>
              <a:spcAft>
                <a:spcPts val="0"/>
              </a:spcAft>
              <a:buSzPts val="1800"/>
              <a:buNone/>
            </a:pPr>
            <a:r>
              <a:rPr lang="en-US" sz="1300">
                <a:solidFill>
                  <a:srgbClr val="333333"/>
                </a:solidFill>
                <a:latin typeface="Lato"/>
                <a:ea typeface="Lato"/>
                <a:cs typeface="Lato"/>
                <a:sym typeface="Lato"/>
              </a:rPr>
              <a:t>(I) is obligated to convert, redeem, or repurchase for a fixed amount of monetary value, not including a digital asset denominated in a fixed amount of monetary value; and</a:t>
            </a:r>
            <a:endParaRPr sz="1300">
              <a:solidFill>
                <a:srgbClr val="333333"/>
              </a:solidFill>
              <a:latin typeface="Lato"/>
              <a:ea typeface="Lato"/>
              <a:cs typeface="Lato"/>
              <a:sym typeface="Lato"/>
            </a:endParaRPr>
          </a:p>
          <a:p>
            <a:pPr marL="1219200" marR="292100" lvl="0" indent="304800" algn="l" rtl="0">
              <a:lnSpc>
                <a:spcPct val="115000"/>
              </a:lnSpc>
              <a:spcBef>
                <a:spcPts val="1500"/>
              </a:spcBef>
              <a:spcAft>
                <a:spcPts val="0"/>
              </a:spcAft>
              <a:buSzPts val="1800"/>
              <a:buNone/>
            </a:pPr>
            <a:r>
              <a:rPr lang="en-US" sz="1300">
                <a:solidFill>
                  <a:srgbClr val="333333"/>
                </a:solidFill>
                <a:latin typeface="Lato"/>
                <a:ea typeface="Lato"/>
                <a:cs typeface="Lato"/>
                <a:sym typeface="Lato"/>
              </a:rPr>
              <a:t>(II) represents that such issuer will maintain, or create the reasonable expectation that it will maintain, a stable value relative to the value of a fixed amount of monetary value; [...]</a:t>
            </a:r>
            <a:endParaRPr sz="1300">
              <a:solidFill>
                <a:srgbClr val="333333"/>
              </a:solidFill>
              <a:latin typeface="Lato"/>
              <a:ea typeface="Lato"/>
              <a:cs typeface="Lato"/>
              <a:sym typeface="Lato"/>
            </a:endParaRPr>
          </a:p>
          <a:p>
            <a:pPr marL="0" lvl="0" indent="0" algn="l" rtl="0">
              <a:lnSpc>
                <a:spcPct val="115000"/>
              </a:lnSpc>
              <a:spcBef>
                <a:spcPts val="1500"/>
              </a:spcBef>
              <a:spcAft>
                <a:spcPts val="0"/>
              </a:spcAft>
              <a:buSzPts val="1800"/>
              <a:buNone/>
            </a:pPr>
            <a:endParaRPr sz="1300">
              <a:solidFill>
                <a:srgbClr val="595959"/>
              </a:solidFill>
              <a:latin typeface="Lato"/>
              <a:ea typeface="Lato"/>
              <a:cs typeface="Lato"/>
              <a:sym typeface="Lato"/>
            </a:endParaRPr>
          </a:p>
          <a:p>
            <a:pPr marL="0" lvl="0" indent="0" algn="l" rtl="0">
              <a:lnSpc>
                <a:spcPct val="115000"/>
              </a:lnSpc>
              <a:spcBef>
                <a:spcPts val="1200"/>
              </a:spcBef>
              <a:spcAft>
                <a:spcPts val="1600"/>
              </a:spcAft>
              <a:buSzPts val="1800"/>
              <a:buNone/>
            </a:pPr>
            <a:endParaRPr sz="1300">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4"/>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a:t>What is a token?</a:t>
            </a:r>
            <a:endParaRPr/>
          </a:p>
        </p:txBody>
      </p:sp>
      <p:pic>
        <p:nvPicPr>
          <p:cNvPr id="193" name="Google Shape;193;p4"/>
          <p:cNvPicPr preferRelativeResize="0"/>
          <p:nvPr/>
        </p:nvPicPr>
        <p:blipFill rotWithShape="1">
          <a:blip r:embed="rId3">
            <a:alphaModFix/>
          </a:blip>
          <a:srcRect/>
          <a:stretch/>
        </p:blipFill>
        <p:spPr>
          <a:xfrm>
            <a:off x="628650" y="1059859"/>
            <a:ext cx="2503788" cy="1511891"/>
          </a:xfrm>
          <a:prstGeom prst="rect">
            <a:avLst/>
          </a:prstGeom>
          <a:noFill/>
          <a:ln>
            <a:noFill/>
          </a:ln>
        </p:spPr>
      </p:pic>
      <p:pic>
        <p:nvPicPr>
          <p:cNvPr id="194" name="Google Shape;194;p4"/>
          <p:cNvPicPr preferRelativeResize="0"/>
          <p:nvPr/>
        </p:nvPicPr>
        <p:blipFill rotWithShape="1">
          <a:blip r:embed="rId4">
            <a:alphaModFix/>
          </a:blip>
          <a:srcRect/>
          <a:stretch/>
        </p:blipFill>
        <p:spPr>
          <a:xfrm>
            <a:off x="6804232" y="1059859"/>
            <a:ext cx="1570041" cy="1511891"/>
          </a:xfrm>
          <a:prstGeom prst="rect">
            <a:avLst/>
          </a:prstGeom>
          <a:noFill/>
          <a:ln>
            <a:noFill/>
          </a:ln>
        </p:spPr>
      </p:pic>
      <p:pic>
        <p:nvPicPr>
          <p:cNvPr id="195" name="Google Shape;195;p4"/>
          <p:cNvPicPr preferRelativeResize="0"/>
          <p:nvPr/>
        </p:nvPicPr>
        <p:blipFill rotWithShape="1">
          <a:blip r:embed="rId5">
            <a:alphaModFix/>
          </a:blip>
          <a:srcRect/>
          <a:stretch/>
        </p:blipFill>
        <p:spPr>
          <a:xfrm>
            <a:off x="972882" y="2998528"/>
            <a:ext cx="1815324" cy="1511891"/>
          </a:xfrm>
          <a:prstGeom prst="rect">
            <a:avLst/>
          </a:prstGeom>
          <a:noFill/>
          <a:ln>
            <a:noFill/>
          </a:ln>
        </p:spPr>
      </p:pic>
      <p:pic>
        <p:nvPicPr>
          <p:cNvPr id="196" name="Google Shape;196;p4"/>
          <p:cNvPicPr preferRelativeResize="0"/>
          <p:nvPr/>
        </p:nvPicPr>
        <p:blipFill rotWithShape="1">
          <a:blip r:embed="rId6">
            <a:alphaModFix/>
          </a:blip>
          <a:srcRect/>
          <a:stretch/>
        </p:blipFill>
        <p:spPr>
          <a:xfrm>
            <a:off x="6804232" y="2998528"/>
            <a:ext cx="1486246" cy="1584283"/>
          </a:xfrm>
          <a:prstGeom prst="rect">
            <a:avLst/>
          </a:prstGeom>
          <a:noFill/>
          <a:ln>
            <a:noFill/>
          </a:ln>
        </p:spPr>
      </p:pic>
      <p:pic>
        <p:nvPicPr>
          <p:cNvPr id="197" name="Google Shape;197;p4"/>
          <p:cNvPicPr preferRelativeResize="0"/>
          <p:nvPr/>
        </p:nvPicPr>
        <p:blipFill rotWithShape="1">
          <a:blip r:embed="rId7">
            <a:alphaModFix/>
          </a:blip>
          <a:srcRect/>
          <a:stretch/>
        </p:blipFill>
        <p:spPr>
          <a:xfrm>
            <a:off x="3986097" y="940572"/>
            <a:ext cx="1793332" cy="1750463"/>
          </a:xfrm>
          <a:prstGeom prst="rect">
            <a:avLst/>
          </a:prstGeom>
          <a:noFill/>
          <a:ln>
            <a:noFill/>
          </a:ln>
        </p:spPr>
      </p:pic>
      <p:pic>
        <p:nvPicPr>
          <p:cNvPr id="198" name="Google Shape;198;p4"/>
          <p:cNvPicPr preferRelativeResize="0"/>
          <p:nvPr/>
        </p:nvPicPr>
        <p:blipFill rotWithShape="1">
          <a:blip r:embed="rId8">
            <a:alphaModFix/>
          </a:blip>
          <a:srcRect/>
          <a:stretch/>
        </p:blipFill>
        <p:spPr>
          <a:xfrm>
            <a:off x="3986097" y="2998528"/>
            <a:ext cx="1793332" cy="150329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40"/>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GENIUS Act - Requirements</a:t>
            </a:r>
            <a:endParaRPr/>
          </a:p>
        </p:txBody>
      </p:sp>
      <p:sp>
        <p:nvSpPr>
          <p:cNvPr id="502" name="Google Shape;502;p40"/>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a:solidFill>
                  <a:srgbClr val="595959"/>
                </a:solidFill>
                <a:latin typeface="Lato"/>
                <a:ea typeface="Lato"/>
                <a:cs typeface="Lato"/>
                <a:sym typeface="Lato"/>
              </a:rPr>
              <a:t>Maintain 1:1 reserves (USD, bank deposits, short-term Treasuries, repurchase agreements, reverse repurchase agreements, money market funds, and other assets approved by federal regulators)</a:t>
            </a:r>
            <a:endParaRPr>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a:solidFill>
                  <a:srgbClr val="595959"/>
                </a:solidFill>
                <a:latin typeface="Lato"/>
                <a:ea typeface="Lato"/>
                <a:cs typeface="Lato"/>
                <a:sym typeface="Lato"/>
              </a:rPr>
              <a:t>Monthly public disclosure of reserves</a:t>
            </a:r>
            <a:endParaRPr>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a:solidFill>
                  <a:srgbClr val="595959"/>
                </a:solidFill>
                <a:latin typeface="Lato"/>
                <a:ea typeface="Lato"/>
                <a:cs typeface="Lato"/>
                <a:sym typeface="Lato"/>
              </a:rPr>
              <a:t>Annual independent audits for issuers with greater than $50 billion in market capitalization</a:t>
            </a:r>
            <a:endParaRPr>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a:solidFill>
                  <a:srgbClr val="595959"/>
                </a:solidFill>
                <a:latin typeface="Lato"/>
                <a:ea typeface="Lato"/>
                <a:cs typeface="Lato"/>
                <a:sym typeface="Lato"/>
              </a:rPr>
              <a:t>Establish and publicize redemption procedures</a:t>
            </a:r>
            <a:endParaRPr>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a:solidFill>
                  <a:srgbClr val="595959"/>
                </a:solidFill>
                <a:latin typeface="Lato"/>
                <a:ea typeface="Lato"/>
                <a:cs typeface="Lato"/>
                <a:sym typeface="Lato"/>
              </a:rPr>
              <a:t>Prioritize claims of stablecoins holders over other creditors in the event of bankruptcy</a:t>
            </a:r>
            <a:endParaRPr>
              <a:latin typeface="Lato"/>
              <a:ea typeface="Lato"/>
              <a:cs typeface="Lato"/>
              <a:sym typeface="Lato"/>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41"/>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a:t>GENIUS Act – Regulations</a:t>
            </a:r>
            <a:endParaRPr/>
          </a:p>
        </p:txBody>
      </p:sp>
      <p:sp>
        <p:nvSpPr>
          <p:cNvPr id="508" name="Google Shape;508;p41"/>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2000">
                <a:solidFill>
                  <a:srgbClr val="595959"/>
                </a:solidFill>
                <a:latin typeface="Lato"/>
                <a:ea typeface="Lato"/>
                <a:cs typeface="Lato"/>
                <a:sym typeface="Lato"/>
              </a:rPr>
              <a:t>Banking regulators expected to jointly issue:</a:t>
            </a:r>
            <a:endParaRPr/>
          </a:p>
          <a:p>
            <a:pPr marL="914400" lvl="1" indent="-311150" algn="l" rtl="0">
              <a:lnSpc>
                <a:spcPct val="115000"/>
              </a:lnSpc>
              <a:spcBef>
                <a:spcPts val="0"/>
              </a:spcBef>
              <a:spcAft>
                <a:spcPts val="0"/>
              </a:spcAft>
              <a:buClr>
                <a:srgbClr val="595959"/>
              </a:buClr>
              <a:buSzPts val="1300"/>
              <a:buFont typeface="Lato"/>
              <a:buChar char="●"/>
            </a:pPr>
            <a:r>
              <a:rPr lang="en-US" sz="2000">
                <a:solidFill>
                  <a:srgbClr val="595959"/>
                </a:solidFill>
                <a:latin typeface="Lato"/>
                <a:ea typeface="Lato"/>
                <a:cs typeface="Lato"/>
                <a:sym typeface="Lato"/>
              </a:rPr>
              <a:t>Capital Requirements </a:t>
            </a:r>
            <a:endParaRPr/>
          </a:p>
          <a:p>
            <a:pPr marL="914400" lvl="1" indent="-311150" algn="l" rtl="0">
              <a:lnSpc>
                <a:spcPct val="115000"/>
              </a:lnSpc>
              <a:spcBef>
                <a:spcPts val="0"/>
              </a:spcBef>
              <a:spcAft>
                <a:spcPts val="0"/>
              </a:spcAft>
              <a:buClr>
                <a:srgbClr val="595959"/>
              </a:buClr>
              <a:buSzPts val="1300"/>
              <a:buFont typeface="Lato"/>
              <a:buChar char="●"/>
            </a:pPr>
            <a:r>
              <a:rPr lang="en-US" sz="2000">
                <a:solidFill>
                  <a:srgbClr val="595959"/>
                </a:solidFill>
                <a:latin typeface="Lato"/>
                <a:ea typeface="Lato"/>
                <a:cs typeface="Lato"/>
                <a:sym typeface="Lato"/>
              </a:rPr>
              <a:t>Liquidity and interest risk management standards</a:t>
            </a:r>
            <a:endParaRPr/>
          </a:p>
          <a:p>
            <a:pPr marL="914400" lvl="1" indent="-311150" algn="l" rtl="0">
              <a:lnSpc>
                <a:spcPct val="115000"/>
              </a:lnSpc>
              <a:spcBef>
                <a:spcPts val="0"/>
              </a:spcBef>
              <a:spcAft>
                <a:spcPts val="0"/>
              </a:spcAft>
              <a:buClr>
                <a:srgbClr val="595959"/>
              </a:buClr>
              <a:buSzPts val="1300"/>
              <a:buFont typeface="Lato"/>
              <a:buChar char="●"/>
            </a:pPr>
            <a:r>
              <a:rPr lang="en-US" sz="2000">
                <a:solidFill>
                  <a:srgbClr val="595959"/>
                </a:solidFill>
                <a:latin typeface="Lato"/>
                <a:ea typeface="Lato"/>
                <a:cs typeface="Lato"/>
                <a:sym typeface="Lato"/>
              </a:rPr>
              <a:t>Operational, compliance and information technology risk management standards</a:t>
            </a:r>
            <a:endParaRPr/>
          </a:p>
          <a:p>
            <a:pPr marL="457200" lvl="0" indent="-311150" algn="l" rtl="0">
              <a:lnSpc>
                <a:spcPct val="115000"/>
              </a:lnSpc>
              <a:spcBef>
                <a:spcPts val="0"/>
              </a:spcBef>
              <a:spcAft>
                <a:spcPts val="0"/>
              </a:spcAft>
              <a:buClr>
                <a:srgbClr val="595959"/>
              </a:buClr>
              <a:buSzPts val="1300"/>
              <a:buFont typeface="Lato"/>
              <a:buChar char="●"/>
            </a:pPr>
            <a:r>
              <a:rPr lang="en-US" sz="2000">
                <a:solidFill>
                  <a:srgbClr val="595959"/>
                </a:solidFill>
                <a:latin typeface="Lato"/>
                <a:ea typeface="Lato"/>
                <a:cs typeface="Lato"/>
                <a:sym typeface="Lato"/>
              </a:rPr>
              <a:t>Permitted payment stablecoin issuers must comply with BSA/AML</a:t>
            </a:r>
            <a:endParaRPr sz="2000">
              <a:solidFill>
                <a:srgbClr val="595959"/>
              </a:solidFill>
              <a:latin typeface="Lato"/>
              <a:ea typeface="Lato"/>
              <a:cs typeface="Lato"/>
              <a:sym typeface="Lato"/>
            </a:endParaRPr>
          </a:p>
          <a:p>
            <a:pPr marL="0" lvl="0" indent="0" algn="l" rtl="0">
              <a:lnSpc>
                <a:spcPct val="115000"/>
              </a:lnSpc>
              <a:spcBef>
                <a:spcPts val="1200"/>
              </a:spcBef>
              <a:spcAft>
                <a:spcPts val="1600"/>
              </a:spcAft>
              <a:buSzPts val="1800"/>
              <a:buNone/>
            </a:pPr>
            <a:endParaRPr sz="2000">
              <a:latin typeface="Lato"/>
              <a:ea typeface="Lato"/>
              <a:cs typeface="Lato"/>
              <a:sym typeface="Lato"/>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42"/>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dirty="0"/>
              <a:t>GENIUS Act - New Amendments</a:t>
            </a:r>
            <a:endParaRPr dirty="0"/>
          </a:p>
        </p:txBody>
      </p:sp>
      <p:sp>
        <p:nvSpPr>
          <p:cNvPr id="514" name="Google Shape;514;p42"/>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1700" dirty="0">
                <a:solidFill>
                  <a:srgbClr val="595959"/>
                </a:solidFill>
                <a:latin typeface="Lato"/>
                <a:ea typeface="Lato"/>
                <a:cs typeface="Lato"/>
                <a:sym typeface="Lato"/>
              </a:rPr>
              <a:t>Confirming the applicability of existing federal consumer protection laws to stablecoins</a:t>
            </a:r>
            <a:endParaRPr sz="1700" dirty="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dirty="0">
                <a:solidFill>
                  <a:srgbClr val="595959"/>
                </a:solidFill>
                <a:latin typeface="Lato"/>
                <a:ea typeface="Lato"/>
                <a:cs typeface="Lato"/>
                <a:sym typeface="Lato"/>
              </a:rPr>
              <a:t>Confirming that the Act does not preempt state consumer protection laws</a:t>
            </a:r>
            <a:endParaRPr sz="1700" dirty="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dirty="0">
                <a:solidFill>
                  <a:srgbClr val="595959"/>
                </a:solidFill>
                <a:latin typeface="Lato"/>
                <a:ea typeface="Lato"/>
                <a:cs typeface="Lato"/>
                <a:sym typeface="Lato"/>
              </a:rPr>
              <a:t>Stating that existing guidance prohibits members of Congress and “senior executive officials” from issuing payment stablecoins</a:t>
            </a:r>
            <a:endParaRPr sz="1700" dirty="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dirty="0">
                <a:solidFill>
                  <a:srgbClr val="595959"/>
                </a:solidFill>
                <a:latin typeface="Lato"/>
                <a:ea typeface="Lato"/>
                <a:cs typeface="Lato"/>
                <a:sym typeface="Lato"/>
              </a:rPr>
              <a:t>Prohibiting the use of the term “United States” in the name of a payment stablecoin.</a:t>
            </a:r>
            <a:endParaRPr sz="1700" dirty="0">
              <a:solidFill>
                <a:srgbClr val="595959"/>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dirty="0">
                <a:solidFill>
                  <a:srgbClr val="595959"/>
                </a:solidFill>
                <a:latin typeface="Lato"/>
                <a:ea typeface="Lato"/>
                <a:cs typeface="Lato"/>
                <a:sym typeface="Lato"/>
              </a:rPr>
              <a:t>Non-financial publicly traded companies prohibited from issuing a stablecoin unless they can meet strict criteria regarding financial risk, consumer data privacy, and fair business practices</a:t>
            </a:r>
            <a:endParaRPr sz="1700" dirty="0">
              <a:solidFill>
                <a:srgbClr val="595959"/>
              </a:solidFill>
              <a:latin typeface="Lato"/>
              <a:ea typeface="Lato"/>
              <a:cs typeface="Lato"/>
              <a:sym typeface="Lato"/>
            </a:endParaRPr>
          </a:p>
          <a:p>
            <a:pPr marL="457200" lvl="0" indent="0" algn="l" rtl="0">
              <a:lnSpc>
                <a:spcPct val="115000"/>
              </a:lnSpc>
              <a:spcBef>
                <a:spcPts val="1200"/>
              </a:spcBef>
              <a:spcAft>
                <a:spcPts val="0"/>
              </a:spcAft>
              <a:buSzPts val="1800"/>
              <a:buNone/>
            </a:pPr>
            <a:endParaRPr sz="1700" dirty="0">
              <a:solidFill>
                <a:srgbClr val="595959"/>
              </a:solidFill>
              <a:latin typeface="Lato"/>
              <a:ea typeface="Lato"/>
              <a:cs typeface="Lato"/>
              <a:sym typeface="Lato"/>
            </a:endParaRPr>
          </a:p>
          <a:p>
            <a:pPr marL="0" lvl="0" indent="0" algn="l" rtl="0">
              <a:lnSpc>
                <a:spcPct val="115000"/>
              </a:lnSpc>
              <a:spcBef>
                <a:spcPts val="1200"/>
              </a:spcBef>
              <a:spcAft>
                <a:spcPts val="1600"/>
              </a:spcAft>
              <a:buSzPts val="1800"/>
              <a:buNone/>
            </a:pPr>
            <a:endParaRPr sz="17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43"/>
          <p:cNvSpPr txBox="1">
            <a:spLocks noGrp="1"/>
          </p:cNvSpPr>
          <p:nvPr>
            <p:ph type="title"/>
          </p:nvPr>
        </p:nvSpPr>
        <p:spPr>
          <a:xfrm>
            <a:off x="71617" y="0"/>
            <a:ext cx="8826600" cy="6027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a:t>GENIUS Act - Implications</a:t>
            </a:r>
            <a:endParaRPr/>
          </a:p>
        </p:txBody>
      </p:sp>
      <p:graphicFrame>
        <p:nvGraphicFramePr>
          <p:cNvPr id="520" name="Google Shape;520;p43"/>
          <p:cNvGraphicFramePr/>
          <p:nvPr/>
        </p:nvGraphicFramePr>
        <p:xfrm>
          <a:off x="620785" y="680292"/>
          <a:ext cx="8045025" cy="4352850"/>
        </p:xfrm>
        <a:graphic>
          <a:graphicData uri="http://schemas.openxmlformats.org/drawingml/2006/table">
            <a:tbl>
              <a:tblPr>
                <a:noFill/>
                <a:tableStyleId>{BD9ECB1F-B12E-4406-94C4-8E991EF2C6F9}</a:tableStyleId>
              </a:tblPr>
              <a:tblGrid>
                <a:gridCol w="2681675">
                  <a:extLst>
                    <a:ext uri="{9D8B030D-6E8A-4147-A177-3AD203B41FA5}">
                      <a16:colId xmlns:a16="http://schemas.microsoft.com/office/drawing/2014/main" val="20000"/>
                    </a:ext>
                  </a:extLst>
                </a:gridCol>
                <a:gridCol w="2681675">
                  <a:extLst>
                    <a:ext uri="{9D8B030D-6E8A-4147-A177-3AD203B41FA5}">
                      <a16:colId xmlns:a16="http://schemas.microsoft.com/office/drawing/2014/main" val="20001"/>
                    </a:ext>
                  </a:extLst>
                </a:gridCol>
                <a:gridCol w="2681675">
                  <a:extLst>
                    <a:ext uri="{9D8B030D-6E8A-4147-A177-3AD203B41FA5}">
                      <a16:colId xmlns:a16="http://schemas.microsoft.com/office/drawing/2014/main" val="20002"/>
                    </a:ext>
                  </a:extLst>
                </a:gridCol>
              </a:tblGrid>
              <a:tr h="27957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Function</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Before GENIUS Act</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After GENIUS Act</a:t>
                      </a:r>
                      <a:endParaRPr sz="1450" u="none" strike="noStrike" cap="none">
                        <a:solidFill>
                          <a:schemeClr val="dk2"/>
                        </a:solidFill>
                        <a:latin typeface="Lato"/>
                        <a:ea typeface="Lato"/>
                        <a:cs typeface="Lato"/>
                        <a:sym typeface="Lato"/>
                      </a:endParaRPr>
                    </a:p>
                  </a:txBody>
                  <a:tcPr marL="58075" marR="58075" marT="29025" marB="29025" anchor="ctr"/>
                </a:tc>
                <a:extLst>
                  <a:ext uri="{0D108BD9-81ED-4DB2-BD59-A6C34878D82A}">
                    <a16:rowId xmlns:a16="http://schemas.microsoft.com/office/drawing/2014/main" val="10000"/>
                  </a:ext>
                </a:extLst>
              </a:tr>
              <a:tr h="72547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Stablecoin Issuance</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Anyone (including unregulated crypto projects)</a:t>
                      </a:r>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Only licensed bank subsidiaries, approved nonbanks, or state-qualified entities</a:t>
                      </a:r>
                      <a:endParaRPr/>
                    </a:p>
                  </a:txBody>
                  <a:tcPr marL="58075" marR="58075" marT="29025" marB="29025" anchor="ctr"/>
                </a:tc>
                <a:extLst>
                  <a:ext uri="{0D108BD9-81ED-4DB2-BD59-A6C34878D82A}">
                    <a16:rowId xmlns:a16="http://schemas.microsoft.com/office/drawing/2014/main" val="10001"/>
                  </a:ext>
                </a:extLst>
              </a:tr>
              <a:tr h="72547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Payment Processing</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Via banks, card networks (Visa, ACH, etc.)</a:t>
                      </a:r>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Direct peer-to-peer via stablecoins or digital wallets</a:t>
                      </a:r>
                      <a:endParaRPr/>
                    </a:p>
                  </a:txBody>
                  <a:tcPr marL="58075" marR="58075" marT="29025" marB="29025" anchor="ctr"/>
                </a:tc>
                <a:extLst>
                  <a:ext uri="{0D108BD9-81ED-4DB2-BD59-A6C34878D82A}">
                    <a16:rowId xmlns:a16="http://schemas.microsoft.com/office/drawing/2014/main" val="10002"/>
                  </a:ext>
                </a:extLst>
              </a:tr>
              <a:tr h="72547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Custody of Digital Assets</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Few restrictions or consumer protections</a:t>
                      </a:r>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More regulated custodians, with segregation and oversight requirements</a:t>
                      </a:r>
                      <a:endParaRPr/>
                    </a:p>
                  </a:txBody>
                  <a:tcPr marL="58075" marR="58075" marT="29025" marB="29025" anchor="ctr"/>
                </a:tc>
                <a:extLst>
                  <a:ext uri="{0D108BD9-81ED-4DB2-BD59-A6C34878D82A}">
                    <a16:rowId xmlns:a16="http://schemas.microsoft.com/office/drawing/2014/main" val="10003"/>
                  </a:ext>
                </a:extLst>
              </a:tr>
              <a:tr h="94842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Redemption &amp; Reserves</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Not always transparent</a:t>
                      </a:r>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Required 1:1 backing, monthly disclosure, CEO/CFO certifications, audit by CPA</a:t>
                      </a:r>
                      <a:endParaRPr/>
                    </a:p>
                  </a:txBody>
                  <a:tcPr marL="58075" marR="58075" marT="29025" marB="29025" anchor="ctr"/>
                </a:tc>
                <a:extLst>
                  <a:ext uri="{0D108BD9-81ED-4DB2-BD59-A6C34878D82A}">
                    <a16:rowId xmlns:a16="http://schemas.microsoft.com/office/drawing/2014/main" val="10004"/>
                  </a:ext>
                </a:extLst>
              </a:tr>
              <a:tr h="948425">
                <a:tc>
                  <a:txBody>
                    <a:bodyPr/>
                    <a:lstStyle/>
                    <a:p>
                      <a:pPr marL="0" marR="0" lvl="0" indent="0" algn="l" rtl="0">
                        <a:lnSpc>
                          <a:spcPct val="100000"/>
                        </a:lnSpc>
                        <a:spcBef>
                          <a:spcPts val="0"/>
                        </a:spcBef>
                        <a:spcAft>
                          <a:spcPts val="0"/>
                        </a:spcAft>
                        <a:buNone/>
                      </a:pPr>
                      <a:r>
                        <a:rPr lang="en-US" sz="1450" b="1" u="none" strike="noStrike" cap="none">
                          <a:solidFill>
                            <a:schemeClr val="dk2"/>
                          </a:solidFill>
                          <a:latin typeface="Lato"/>
                          <a:ea typeface="Lato"/>
                          <a:cs typeface="Lato"/>
                          <a:sym typeface="Lato"/>
                        </a:rPr>
                        <a:t>Cross-Border Payments</a:t>
                      </a:r>
                      <a:endParaRPr sz="1450" u="none" strike="noStrike" cap="none">
                        <a:solidFill>
                          <a:schemeClr val="dk2"/>
                        </a:solidFill>
                        <a:latin typeface="Lato"/>
                        <a:ea typeface="Lato"/>
                        <a:cs typeface="Lato"/>
                        <a:sym typeface="Lato"/>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SWIFT, correspondent banks</a:t>
                      </a:r>
                      <a:endParaRPr/>
                    </a:p>
                  </a:txBody>
                  <a:tcPr marL="58075" marR="58075" marT="29025" marB="29025" anchor="ctr"/>
                </a:tc>
                <a:tc>
                  <a:txBody>
                    <a:bodyPr/>
                    <a:lstStyle/>
                    <a:p>
                      <a:pPr marL="0" marR="0" lvl="0" indent="0" algn="l" rtl="0">
                        <a:lnSpc>
                          <a:spcPct val="100000"/>
                        </a:lnSpc>
                        <a:spcBef>
                          <a:spcPts val="0"/>
                        </a:spcBef>
                        <a:spcAft>
                          <a:spcPts val="0"/>
                        </a:spcAft>
                        <a:buNone/>
                      </a:pPr>
                      <a:r>
                        <a:rPr lang="en-US" sz="1450" u="none" strike="noStrike" cap="none">
                          <a:solidFill>
                            <a:schemeClr val="dk2"/>
                          </a:solidFill>
                          <a:latin typeface="Lato"/>
                          <a:ea typeface="Lato"/>
                          <a:cs typeface="Lato"/>
                          <a:sym typeface="Lato"/>
                        </a:rPr>
                        <a:t>Faster, cheaper, programmable payments via approved stablecoins and reciprocal deals</a:t>
                      </a:r>
                      <a:endParaRPr/>
                    </a:p>
                  </a:txBody>
                  <a:tcPr marL="58075" marR="58075" marT="29025" marB="29025"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524"/>
        <p:cNvGrpSpPr/>
        <p:nvPr/>
      </p:nvGrpSpPr>
      <p:grpSpPr>
        <a:xfrm>
          <a:off x="0" y="0"/>
          <a:ext cx="0" cy="0"/>
          <a:chOff x="0" y="0"/>
          <a:chExt cx="0" cy="0"/>
        </a:xfrm>
      </p:grpSpPr>
      <p:sp>
        <p:nvSpPr>
          <p:cNvPr id="525" name="Google Shape;525;p44"/>
          <p:cNvSpPr txBox="1">
            <a:spLocks noGrp="1"/>
          </p:cNvSpPr>
          <p:nvPr>
            <p:ph type="title"/>
          </p:nvPr>
        </p:nvSpPr>
        <p:spPr>
          <a:xfrm>
            <a:off x="471900" y="738725"/>
            <a:ext cx="8222100" cy="7677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200"/>
              <a:buNone/>
            </a:pPr>
            <a:r>
              <a:rPr lang="en-US" dirty="0"/>
              <a:t>GENIUS Act - Implications</a:t>
            </a:r>
            <a:endParaRPr dirty="0"/>
          </a:p>
        </p:txBody>
      </p:sp>
      <p:sp>
        <p:nvSpPr>
          <p:cNvPr id="526" name="Google Shape;526;p44"/>
          <p:cNvSpPr txBox="1">
            <a:spLocks noGrp="1"/>
          </p:cNvSpPr>
          <p:nvPr>
            <p:ph type="body" idx="1"/>
          </p:nvPr>
        </p:nvSpPr>
        <p:spPr>
          <a:xfrm>
            <a:off x="471900" y="1919075"/>
            <a:ext cx="8222100" cy="27102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Clr>
                <a:srgbClr val="595959"/>
              </a:buClr>
              <a:buSzPts val="1300"/>
              <a:buFont typeface="Lato"/>
              <a:buChar char="●"/>
            </a:pPr>
            <a:r>
              <a:rPr lang="en-US" sz="1700">
                <a:solidFill>
                  <a:schemeClr val="dk2"/>
                </a:solidFill>
                <a:latin typeface="Lato"/>
                <a:ea typeface="Lato"/>
                <a:cs typeface="Lato"/>
                <a:sym typeface="Lato"/>
              </a:rPr>
              <a:t>Which stablecoins will dominate?</a:t>
            </a:r>
            <a:br>
              <a:rPr lang="en-US" sz="1700">
                <a:solidFill>
                  <a:schemeClr val="dk2"/>
                </a:solidFill>
                <a:latin typeface="Lato"/>
                <a:ea typeface="Lato"/>
                <a:cs typeface="Lato"/>
                <a:sym typeface="Lato"/>
              </a:rPr>
            </a:br>
            <a:endParaRPr sz="1700">
              <a:solidFill>
                <a:schemeClr val="dk2"/>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a:solidFill>
                  <a:schemeClr val="dk2"/>
                </a:solidFill>
                <a:latin typeface="Lato"/>
                <a:ea typeface="Lato"/>
                <a:cs typeface="Lato"/>
                <a:sym typeface="Lato"/>
              </a:rPr>
              <a:t>Will stablecoins replace banks? </a:t>
            </a:r>
            <a:endParaRPr/>
          </a:p>
          <a:p>
            <a:pPr marL="914400" lvl="1" indent="-311150" algn="l" rtl="0">
              <a:lnSpc>
                <a:spcPct val="115000"/>
              </a:lnSpc>
              <a:spcBef>
                <a:spcPts val="0"/>
              </a:spcBef>
              <a:spcAft>
                <a:spcPts val="0"/>
              </a:spcAft>
              <a:buClr>
                <a:srgbClr val="595959"/>
              </a:buClr>
              <a:buSzPts val="1300"/>
              <a:buFont typeface="Lato"/>
              <a:buChar char="●"/>
            </a:pPr>
            <a:r>
              <a:rPr lang="en-US" sz="1300">
                <a:solidFill>
                  <a:schemeClr val="dk2"/>
                </a:solidFill>
                <a:latin typeface="Lato"/>
                <a:ea typeface="Lato"/>
                <a:cs typeface="Lato"/>
                <a:sym typeface="Lato"/>
              </a:rPr>
              <a:t>Lead to disintermediation in the financial sector?</a:t>
            </a:r>
            <a:endParaRPr/>
          </a:p>
          <a:p>
            <a:pPr marL="914400" lvl="1" indent="-311150" algn="l" rtl="0">
              <a:lnSpc>
                <a:spcPct val="115000"/>
              </a:lnSpc>
              <a:spcBef>
                <a:spcPts val="0"/>
              </a:spcBef>
              <a:spcAft>
                <a:spcPts val="0"/>
              </a:spcAft>
              <a:buClr>
                <a:srgbClr val="595959"/>
              </a:buClr>
              <a:buSzPts val="1300"/>
              <a:buFont typeface="Lato"/>
              <a:buChar char="●"/>
            </a:pPr>
            <a:r>
              <a:rPr lang="en-US" sz="1300">
                <a:solidFill>
                  <a:schemeClr val="dk2"/>
                </a:solidFill>
                <a:latin typeface="Lato"/>
                <a:ea typeface="Lato"/>
                <a:cs typeface="Lato"/>
                <a:sym typeface="Lato"/>
              </a:rPr>
              <a:t>Will nonbanks begin to act more like banks? </a:t>
            </a:r>
            <a:br>
              <a:rPr lang="en-US" sz="1300">
                <a:solidFill>
                  <a:schemeClr val="dk2"/>
                </a:solidFill>
                <a:latin typeface="Lato"/>
                <a:ea typeface="Lato"/>
                <a:cs typeface="Lato"/>
                <a:sym typeface="Lato"/>
              </a:rPr>
            </a:br>
            <a:endParaRPr sz="1300">
              <a:solidFill>
                <a:schemeClr val="dk2"/>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a:solidFill>
                  <a:schemeClr val="dk2"/>
                </a:solidFill>
                <a:latin typeface="Lato"/>
                <a:ea typeface="Lato"/>
                <a:cs typeface="Lato"/>
                <a:sym typeface="Lato"/>
              </a:rPr>
              <a:t>Who owns the stablecoins and/or reserves if the stablecoin issuer goes bankrupt? </a:t>
            </a:r>
            <a:br>
              <a:rPr lang="en-US" sz="1700">
                <a:solidFill>
                  <a:schemeClr val="dk2"/>
                </a:solidFill>
                <a:latin typeface="Lato"/>
                <a:ea typeface="Lato"/>
                <a:cs typeface="Lato"/>
                <a:sym typeface="Lato"/>
              </a:rPr>
            </a:br>
            <a:endParaRPr sz="1700">
              <a:solidFill>
                <a:schemeClr val="dk2"/>
              </a:solidFill>
              <a:latin typeface="Lato"/>
              <a:ea typeface="Lato"/>
              <a:cs typeface="Lato"/>
              <a:sym typeface="Lato"/>
            </a:endParaRPr>
          </a:p>
          <a:p>
            <a:pPr marL="457200" lvl="0" indent="-311150" algn="l" rtl="0">
              <a:lnSpc>
                <a:spcPct val="115000"/>
              </a:lnSpc>
              <a:spcBef>
                <a:spcPts val="0"/>
              </a:spcBef>
              <a:spcAft>
                <a:spcPts val="0"/>
              </a:spcAft>
              <a:buClr>
                <a:srgbClr val="595959"/>
              </a:buClr>
              <a:buSzPts val="1300"/>
              <a:buFont typeface="Lato"/>
              <a:buChar char="●"/>
            </a:pPr>
            <a:r>
              <a:rPr lang="en-US" sz="1700">
                <a:solidFill>
                  <a:schemeClr val="dk2"/>
                </a:solidFill>
                <a:latin typeface="Lato"/>
                <a:ea typeface="Lato"/>
                <a:cs typeface="Lato"/>
                <a:sym typeface="Lato"/>
              </a:rPr>
              <a:t>What effect will this Act have on banks that create subsidiaries that issue payment stablecoins if the subsidiary fails?  </a:t>
            </a:r>
            <a:endParaRPr/>
          </a:p>
          <a:p>
            <a:pPr marL="914400" lvl="1" indent="-228600" algn="l" rtl="0">
              <a:lnSpc>
                <a:spcPct val="115000"/>
              </a:lnSpc>
              <a:spcBef>
                <a:spcPts val="0"/>
              </a:spcBef>
              <a:spcAft>
                <a:spcPts val="0"/>
              </a:spcAft>
              <a:buClr>
                <a:srgbClr val="595959"/>
              </a:buClr>
              <a:buSzPts val="1300"/>
              <a:buFont typeface="Lato"/>
              <a:buNone/>
            </a:pPr>
            <a:endParaRPr sz="1300">
              <a:solidFill>
                <a:schemeClr val="dk2"/>
              </a:solidFill>
              <a:latin typeface="Lato"/>
              <a:ea typeface="Lato"/>
              <a:cs typeface="Lato"/>
              <a:sym typeface="Lato"/>
            </a:endParaRPr>
          </a:p>
          <a:p>
            <a:pPr marL="457200" lvl="0" indent="-228600" algn="l" rtl="0">
              <a:lnSpc>
                <a:spcPct val="115000"/>
              </a:lnSpc>
              <a:spcBef>
                <a:spcPts val="0"/>
              </a:spcBef>
              <a:spcAft>
                <a:spcPts val="0"/>
              </a:spcAft>
              <a:buClr>
                <a:srgbClr val="595959"/>
              </a:buClr>
              <a:buSzPts val="1300"/>
              <a:buFont typeface="Lato"/>
              <a:buNone/>
            </a:pPr>
            <a:endParaRPr sz="1700">
              <a:solidFill>
                <a:schemeClr val="dk2"/>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3E952B06-DF61-6685-8B1B-1C905CA64991}"/>
            </a:ext>
          </a:extLst>
        </p:cNvPr>
        <p:cNvGrpSpPr/>
        <p:nvPr/>
      </p:nvGrpSpPr>
      <p:grpSpPr>
        <a:xfrm>
          <a:off x="0" y="0"/>
          <a:ext cx="0" cy="0"/>
          <a:chOff x="0" y="0"/>
          <a:chExt cx="0" cy="0"/>
        </a:xfrm>
      </p:grpSpPr>
      <p:sp>
        <p:nvSpPr>
          <p:cNvPr id="429" name="Google Shape;429;p28">
            <a:extLst>
              <a:ext uri="{FF2B5EF4-FFF2-40B4-BE49-F238E27FC236}">
                <a16:creationId xmlns:a16="http://schemas.microsoft.com/office/drawing/2014/main" id="{74108C1E-C151-EB5E-3D52-67396D733926}"/>
              </a:ext>
            </a:extLst>
          </p:cNvPr>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dirty="0"/>
              <a:t>Status of Federal Securities Regulation</a:t>
            </a:r>
            <a:endParaRPr lang="en-US" dirty="0"/>
          </a:p>
        </p:txBody>
      </p:sp>
      <p:sp>
        <p:nvSpPr>
          <p:cNvPr id="430" name="Google Shape;430;p28">
            <a:extLst>
              <a:ext uri="{FF2B5EF4-FFF2-40B4-BE49-F238E27FC236}">
                <a16:creationId xmlns:a16="http://schemas.microsoft.com/office/drawing/2014/main" id="{36063D44-FE18-74E5-F7FB-434D892C8E1D}"/>
              </a:ext>
            </a:extLst>
          </p:cNvPr>
          <p:cNvSpPr txBox="1">
            <a:spLocks noGrp="1"/>
          </p:cNvSpPr>
          <p:nvPr>
            <p:ph type="body" idx="4294967295"/>
          </p:nvPr>
        </p:nvSpPr>
        <p:spPr>
          <a:xfrm>
            <a:off x="0" y="1035050"/>
            <a:ext cx="8572500" cy="3741738"/>
          </a:xfrm>
          <a:prstGeom prst="rect">
            <a:avLst/>
          </a:prstGeom>
          <a:noFill/>
          <a:ln>
            <a:noFill/>
          </a:ln>
        </p:spPr>
        <p:txBody>
          <a:bodyPr spcFirstLastPara="1" wrap="square" lIns="91425" tIns="91425" rIns="91425" bIns="91425" anchor="t" anchorCtr="0">
            <a:noAutofit/>
          </a:bodyPr>
          <a:lstStyle/>
          <a:p>
            <a:pPr marL="171450" marR="0" lvl="0" indent="-171450" algn="l" defTabSz="914400" rtl="0" eaLnBrk="1" fontAlgn="auto" latinLnBrk="0" hangingPunct="1">
              <a:lnSpc>
                <a:spcPct val="90000"/>
              </a:lnSpc>
              <a:spcBef>
                <a:spcPts val="0"/>
              </a:spcBef>
              <a:spcAft>
                <a:spcPts val="0"/>
              </a:spcAft>
              <a:buClr>
                <a:srgbClr val="000000"/>
              </a:buClr>
              <a:buSzPts val="2100"/>
              <a:buFont typeface="Noto Sans Symbols"/>
              <a:buChar char="▪"/>
              <a:tabLst/>
              <a:defRPr/>
            </a:pPr>
            <a:r>
              <a:rPr kumimoji="0" lang="en-US" sz="2100" b="0" i="0" u="none" strike="noStrike" kern="0" cap="none" spc="0" normalizeH="0" baseline="0" noProof="0" dirty="0">
                <a:ln>
                  <a:noFill/>
                </a:ln>
                <a:solidFill>
                  <a:srgbClr val="000000"/>
                </a:solidFill>
                <a:effectLst/>
                <a:uLnTx/>
                <a:uFillTx/>
                <a:latin typeface="Arial"/>
                <a:cs typeface="Arial"/>
                <a:sym typeface="Arial"/>
              </a:rPr>
              <a:t>How we got here</a:t>
            </a:r>
          </a:p>
          <a:p>
            <a:pPr marL="514350" marR="0" lvl="1" indent="-171450" algn="l" defTabSz="914400" rtl="0" eaLnBrk="1" fontAlgn="auto" latinLnBrk="0" hangingPunct="1">
              <a:lnSpc>
                <a:spcPct val="90000"/>
              </a:lnSpc>
              <a:spcBef>
                <a:spcPts val="90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Trump 1.0: Chair Jay Clayton cracks down on ICOs and Ripple.</a:t>
            </a:r>
          </a:p>
          <a:p>
            <a:pPr marL="514350" marR="0" lvl="1" indent="-171450" algn="l" defTabSz="914400" rtl="0" eaLnBrk="1" fontAlgn="auto" latinLnBrk="0" hangingPunct="1">
              <a:lnSpc>
                <a:spcPct val="90000"/>
              </a:lnSpc>
              <a:spcBef>
                <a:spcPts val="90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Biden: Chair Gary Gensler </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“Regulation by enforcement”</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Failure to register and fraud actions </a:t>
            </a:r>
          </a:p>
          <a:p>
            <a:pPr marL="514350" marR="0" lvl="1" indent="-171450" algn="l" defTabSz="914400" rtl="0" eaLnBrk="1" fontAlgn="auto" latinLnBrk="0" hangingPunct="1">
              <a:lnSpc>
                <a:spcPct val="90000"/>
              </a:lnSpc>
              <a:spcBef>
                <a:spcPts val="900"/>
              </a:spcBef>
              <a:spcAft>
                <a:spcPts val="0"/>
              </a:spcAft>
              <a:buClr>
                <a:srgbClr val="00000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Trump 2.0: Acting Chair Mark Uyeda and Chair Paul Atkins withdraw from holdover investigations and litigation, vow to end “regulation by enforcement” and establish a regulatory framework by rulemaking.</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Paused litigation against Binance </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Ended litigation with prejudice against Coinbase and others, with prejudice</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Ceased investigation into Kraken and others</a:t>
            </a:r>
          </a:p>
          <a:p>
            <a:pPr marL="857250" marR="0" lvl="2" indent="-171450" algn="l" defTabSz="914400" rtl="0" eaLnBrk="1" fontAlgn="auto" latinLnBrk="0" hangingPunct="1">
              <a:lnSpc>
                <a:spcPct val="90000"/>
              </a:lnSpc>
              <a:spcBef>
                <a:spcPts val="900"/>
              </a:spcBef>
              <a:spcAft>
                <a:spcPts val="0"/>
              </a:spcAft>
              <a:buClr>
                <a:srgbClr val="000000"/>
              </a:buClr>
              <a:buSzPts val="1500"/>
              <a:buFont typeface="Arial"/>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Have </a:t>
            </a:r>
            <a:r>
              <a:rPr kumimoji="0" lang="en-US" sz="1500" b="0" i="1" u="sng" strike="noStrike" kern="0" cap="none" spc="0" normalizeH="0" baseline="0" noProof="0" dirty="0">
                <a:ln>
                  <a:noFill/>
                </a:ln>
                <a:solidFill>
                  <a:srgbClr val="000000"/>
                </a:solidFill>
                <a:effectLst/>
                <a:uLnTx/>
                <a:uFillTx/>
                <a:latin typeface="Arial"/>
                <a:cs typeface="Arial"/>
                <a:sym typeface="Arial"/>
              </a:rPr>
              <a:t>not</a:t>
            </a:r>
            <a:r>
              <a:rPr kumimoji="0" lang="en-US" sz="1500" b="0" i="0" u="none" strike="noStrike" kern="0" cap="none" spc="0" normalizeH="0" baseline="0" noProof="0" dirty="0">
                <a:ln>
                  <a:noFill/>
                </a:ln>
                <a:solidFill>
                  <a:srgbClr val="000000"/>
                </a:solidFill>
                <a:effectLst/>
                <a:uLnTx/>
                <a:uFillTx/>
                <a:latin typeface="Arial"/>
                <a:cs typeface="Arial"/>
                <a:sym typeface="Arial"/>
              </a:rPr>
              <a:t> dismissed actions involving securities fraud</a:t>
            </a:r>
          </a:p>
          <a:p>
            <a:pPr marL="457200" lvl="0" indent="-342900" algn="l" rtl="0">
              <a:lnSpc>
                <a:spcPct val="115000"/>
              </a:lnSpc>
              <a:spcBef>
                <a:spcPts val="0"/>
              </a:spcBef>
              <a:spcAft>
                <a:spcPts val="0"/>
              </a:spcAft>
              <a:buClr>
                <a:schemeClr val="lt2"/>
              </a:buClr>
              <a:buSzPts val="1800"/>
              <a:buFont typeface="Roboto"/>
              <a:buChar char="●"/>
            </a:pPr>
            <a:endParaRPr lang="en-US" dirty="0"/>
          </a:p>
        </p:txBody>
      </p:sp>
    </p:spTree>
    <p:extLst>
      <p:ext uri="{BB962C8B-B14F-4D97-AF65-F5344CB8AC3E}">
        <p14:creationId xmlns:p14="http://schemas.microsoft.com/office/powerpoint/2010/main" val="2495893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30F725D6-58D1-21E7-D3DD-D8B6E889D33E}"/>
            </a:ext>
          </a:extLst>
        </p:cNvPr>
        <p:cNvGrpSpPr/>
        <p:nvPr/>
      </p:nvGrpSpPr>
      <p:grpSpPr>
        <a:xfrm>
          <a:off x="0" y="0"/>
          <a:ext cx="0" cy="0"/>
          <a:chOff x="0" y="0"/>
          <a:chExt cx="0" cy="0"/>
        </a:xfrm>
      </p:grpSpPr>
      <p:sp>
        <p:nvSpPr>
          <p:cNvPr id="429" name="Google Shape;429;p28">
            <a:extLst>
              <a:ext uri="{FF2B5EF4-FFF2-40B4-BE49-F238E27FC236}">
                <a16:creationId xmlns:a16="http://schemas.microsoft.com/office/drawing/2014/main" id="{5EEE1ADD-3969-D15F-BE55-3A240A8AA48C}"/>
              </a:ext>
            </a:extLst>
          </p:cNvPr>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2800" dirty="0"/>
              <a:t>SEC Chair Atkins’ Regulatory Roadmap for Crypto</a:t>
            </a:r>
            <a:endParaRPr sz="2800" dirty="0"/>
          </a:p>
        </p:txBody>
      </p:sp>
      <p:sp>
        <p:nvSpPr>
          <p:cNvPr id="430" name="Google Shape;430;p28">
            <a:extLst>
              <a:ext uri="{FF2B5EF4-FFF2-40B4-BE49-F238E27FC236}">
                <a16:creationId xmlns:a16="http://schemas.microsoft.com/office/drawing/2014/main" id="{F554F663-4BB6-3218-D292-3F973D3A37FA}"/>
              </a:ext>
            </a:extLst>
          </p:cNvPr>
          <p:cNvSpPr txBox="1">
            <a:spLocks noGrp="1"/>
          </p:cNvSpPr>
          <p:nvPr>
            <p:ph type="body" idx="4294967295"/>
          </p:nvPr>
        </p:nvSpPr>
        <p:spPr>
          <a:xfrm>
            <a:off x="285750" y="947586"/>
            <a:ext cx="8572500" cy="3741738"/>
          </a:xfrm>
          <a:prstGeom prst="rect">
            <a:avLst/>
          </a:prstGeom>
          <a:noFill/>
          <a:ln>
            <a:noFill/>
          </a:ln>
        </p:spPr>
        <p:txBody>
          <a:bodyPr spcFirstLastPara="1" wrap="square" lIns="91425" tIns="91425" rIns="91425" bIns="91425" anchor="t" anchorCtr="0">
            <a:noAutofit/>
          </a:bodyPr>
          <a:lstStyle/>
          <a:p>
            <a:pPr marL="171450" marR="0" lvl="0" indent="-171450" algn="l" defTabSz="914400" rtl="0" eaLnBrk="1" fontAlgn="auto" latinLnBrk="0" hangingPunct="1">
              <a:lnSpc>
                <a:spcPct val="90000"/>
              </a:lnSpc>
              <a:spcBef>
                <a:spcPts val="0"/>
              </a:spcBef>
              <a:spcAft>
                <a:spcPts val="0"/>
              </a:spcAft>
              <a:buClr>
                <a:srgbClr val="000000"/>
              </a:buClr>
              <a:buSzPct val="100000"/>
              <a:buFont typeface="Noto Sans Symbols"/>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May 12, 2025 Keynote Address at SEC Crypto Task Force’s fourth industry roundtable on digital assets.</a:t>
            </a:r>
          </a:p>
          <a:p>
            <a:pPr marL="171450" marR="0" lvl="0" indent="-171450" algn="l" defTabSz="914400" rtl="0" eaLnBrk="1" fontAlgn="auto" latinLnBrk="0" hangingPunct="1">
              <a:lnSpc>
                <a:spcPct val="90000"/>
              </a:lnSpc>
              <a:spcBef>
                <a:spcPts val="750"/>
              </a:spcBef>
              <a:spcAft>
                <a:spcPts val="0"/>
              </a:spcAft>
              <a:buClr>
                <a:srgbClr val="000000"/>
              </a:buClr>
              <a:buSzPct val="100000"/>
              <a:buFont typeface="Noto Sans Symbols"/>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Likened move from traditional securities to tokenized instruments to digitization of music – unlock novel ways to use, own, and trade.</a:t>
            </a:r>
          </a:p>
          <a:p>
            <a:pPr marL="171450" marR="0" lvl="0" indent="-171450" algn="l" defTabSz="914400" rtl="0" eaLnBrk="1" fontAlgn="auto" latinLnBrk="0" hangingPunct="1">
              <a:lnSpc>
                <a:spcPct val="90000"/>
              </a:lnSpc>
              <a:spcBef>
                <a:spcPts val="750"/>
              </a:spcBef>
              <a:spcAft>
                <a:spcPts val="0"/>
              </a:spcAft>
              <a:buClr>
                <a:srgbClr val="000000"/>
              </a:buClr>
              <a:buSzPct val="100000"/>
              <a:buFont typeface="Noto Sans Symbols"/>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Three pillars</a:t>
            </a:r>
          </a:p>
          <a:p>
            <a:pPr marL="514350" marR="0" lvl="1"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1" i="0" u="none" strike="noStrike" kern="0" cap="none" spc="0" normalizeH="0" baseline="0" noProof="0" dirty="0">
                <a:ln>
                  <a:noFill/>
                </a:ln>
                <a:solidFill>
                  <a:srgbClr val="000000"/>
                </a:solidFill>
                <a:effectLst/>
                <a:uLnTx/>
                <a:uFillTx/>
                <a:latin typeface="Arial"/>
                <a:cs typeface="Arial"/>
                <a:sym typeface="Arial"/>
              </a:rPr>
              <a:t>Issuance</a:t>
            </a: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Adopt forms and disclosures to fit digital assets (e.g., Form S1)</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Establish clear and sensible guidelines for digital assets that are investment contracts</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Explore exemptions and safe harbors for registration</a:t>
            </a:r>
          </a:p>
          <a:p>
            <a:pPr marL="514350" marR="0" lvl="1"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1" i="0" u="none" strike="noStrike" kern="0" cap="none" spc="0" normalizeH="0" baseline="0" noProof="0" dirty="0">
                <a:ln>
                  <a:noFill/>
                </a:ln>
                <a:solidFill>
                  <a:srgbClr val="000000"/>
                </a:solidFill>
                <a:effectLst/>
                <a:uLnTx/>
                <a:uFillTx/>
                <a:latin typeface="Arial"/>
                <a:cs typeface="Arial"/>
                <a:sym typeface="Arial"/>
              </a:rPr>
              <a:t>Custody</a:t>
            </a: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Rescinded Staff Bulletin 121 that required carry custodied crypto on their own balance sheets despite not owning them</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Pledged clarity of qualified custodian standards</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Allow investment advisers to self-custody under certain circumstances</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Repealing/replacing cumbersome “special purpose broker-dealer” framework</a:t>
            </a:r>
          </a:p>
          <a:p>
            <a:pPr marL="514350" marR="0" lvl="1"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1" i="0" u="none" strike="noStrike" kern="0" cap="none" spc="0" normalizeH="0" baseline="0" noProof="0" dirty="0">
                <a:ln>
                  <a:noFill/>
                </a:ln>
                <a:solidFill>
                  <a:srgbClr val="000000"/>
                </a:solidFill>
                <a:effectLst/>
                <a:uLnTx/>
                <a:uFillTx/>
                <a:latin typeface="Arial"/>
                <a:cs typeface="Arial"/>
                <a:sym typeface="Arial"/>
              </a:rPr>
              <a:t>Trading: </a:t>
            </a: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Enable “pairs trading” – trading a security against a crypto asset, such as a stablecoin</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Update framework for Alternative Trading Systems, with possibility of exemptive relief</a:t>
            </a:r>
          </a:p>
          <a:p>
            <a:pPr marL="857250" marR="0" lvl="2" indent="-171450" algn="l" defTabSz="914400" rtl="0" eaLnBrk="1" fontAlgn="auto" latinLnBrk="0" hangingPunct="1">
              <a:lnSpc>
                <a:spcPct val="90000"/>
              </a:lnSpc>
              <a:spcBef>
                <a:spcPts val="375"/>
              </a:spcBef>
              <a:spcAft>
                <a:spcPts val="0"/>
              </a:spcAft>
              <a:buClr>
                <a:srgbClr val="000000"/>
              </a:buClr>
              <a:buSzPct val="100000"/>
              <a:buFont typeface="Arial"/>
              <a:buChar char="•"/>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Directed staff to explore enabling listing and trading of crypto assets on national securities exchanges</a:t>
            </a:r>
          </a:p>
          <a:p>
            <a:pPr marL="857250" marR="0" lvl="2" indent="-104775" algn="l" defTabSz="914400" rtl="0" eaLnBrk="1" fontAlgn="auto" latinLnBrk="0" hangingPunct="1">
              <a:lnSpc>
                <a:spcPct val="90000"/>
              </a:lnSpc>
              <a:spcBef>
                <a:spcPts val="375"/>
              </a:spcBef>
              <a:spcAft>
                <a:spcPts val="0"/>
              </a:spcAft>
              <a:buClr>
                <a:srgbClr val="000000"/>
              </a:buClr>
              <a:buSzPct val="100000"/>
              <a:buFont typeface="Arial"/>
              <a:buNone/>
              <a:tabLst/>
              <a:defRPr/>
            </a:pP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342900" marR="0" lvl="1" indent="0" algn="l" defTabSz="914400" rtl="0" eaLnBrk="1" fontAlgn="auto" latinLnBrk="0" hangingPunct="1">
              <a:lnSpc>
                <a:spcPct val="90000"/>
              </a:lnSpc>
              <a:spcBef>
                <a:spcPts val="375"/>
              </a:spcBef>
              <a:spcAft>
                <a:spcPts val="0"/>
              </a:spcAft>
              <a:buClr>
                <a:srgbClr val="000000"/>
              </a:buClr>
              <a:buSzPct val="100000"/>
              <a:buFont typeface="Arial"/>
              <a:buNone/>
              <a:tabLst/>
              <a:defRPr/>
            </a:pPr>
            <a:r>
              <a:rPr kumimoji="0" lang="en-US" sz="1100" b="1" i="1" u="none" strike="noStrike" kern="0" cap="none" spc="0" normalizeH="0" baseline="0" noProof="0" dirty="0">
                <a:ln>
                  <a:noFill/>
                </a:ln>
                <a:solidFill>
                  <a:srgbClr val="000000"/>
                </a:solidFill>
                <a:effectLst/>
                <a:uLnTx/>
                <a:uFillTx/>
                <a:latin typeface="Arial"/>
                <a:cs typeface="Arial"/>
                <a:sym typeface="Arial"/>
              </a:rPr>
              <a:t>Takeaway:</a:t>
            </a:r>
            <a:r>
              <a:rPr kumimoji="0" lang="en-US" sz="1100" b="0" i="0" u="none" strike="noStrike" kern="0" cap="none" spc="0" normalizeH="0" baseline="0" noProof="0" dirty="0">
                <a:ln>
                  <a:noFill/>
                </a:ln>
                <a:solidFill>
                  <a:srgbClr val="000000"/>
                </a:solidFill>
                <a:effectLst/>
                <a:uLnTx/>
                <a:uFillTx/>
                <a:latin typeface="Arial"/>
                <a:cs typeface="Arial"/>
                <a:sym typeface="Arial"/>
              </a:rPr>
              <a:t> Shift away from regulation by enforcement towards transparent, rules-based regime.</a:t>
            </a:r>
            <a:endParaRPr kumimoji="0" lang="en-US" sz="11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887156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C759CE95-DF83-F4BA-F03E-5ECE6B3DC8C7}"/>
            </a:ext>
          </a:extLst>
        </p:cNvPr>
        <p:cNvGrpSpPr/>
        <p:nvPr/>
      </p:nvGrpSpPr>
      <p:grpSpPr>
        <a:xfrm>
          <a:off x="0" y="0"/>
          <a:ext cx="0" cy="0"/>
          <a:chOff x="0" y="0"/>
          <a:chExt cx="0" cy="0"/>
        </a:xfrm>
      </p:grpSpPr>
      <p:sp>
        <p:nvSpPr>
          <p:cNvPr id="429" name="Google Shape;429;p28">
            <a:extLst>
              <a:ext uri="{FF2B5EF4-FFF2-40B4-BE49-F238E27FC236}">
                <a16:creationId xmlns:a16="http://schemas.microsoft.com/office/drawing/2014/main" id="{C5A1A720-DE69-B26D-3671-A43D2321642A}"/>
              </a:ext>
            </a:extLst>
          </p:cNvPr>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dirty="0"/>
              <a:t>“Enforcement Vacuum?”</a:t>
            </a:r>
            <a:endParaRPr dirty="0"/>
          </a:p>
        </p:txBody>
      </p:sp>
      <p:sp>
        <p:nvSpPr>
          <p:cNvPr id="430" name="Google Shape;430;p28">
            <a:extLst>
              <a:ext uri="{FF2B5EF4-FFF2-40B4-BE49-F238E27FC236}">
                <a16:creationId xmlns:a16="http://schemas.microsoft.com/office/drawing/2014/main" id="{473E3671-6DA0-4138-E87D-8359F3F3EB85}"/>
              </a:ext>
            </a:extLst>
          </p:cNvPr>
          <p:cNvSpPr txBox="1">
            <a:spLocks noGrp="1"/>
          </p:cNvSpPr>
          <p:nvPr>
            <p:ph type="body" idx="4294967295"/>
          </p:nvPr>
        </p:nvSpPr>
        <p:spPr>
          <a:xfrm>
            <a:off x="252450" y="923731"/>
            <a:ext cx="8639100" cy="3870905"/>
          </a:xfrm>
          <a:prstGeom prst="rect">
            <a:avLst/>
          </a:prstGeom>
          <a:noFill/>
          <a:ln>
            <a:noFill/>
          </a:ln>
        </p:spPr>
        <p:txBody>
          <a:bodyPr spcFirstLastPara="1" wrap="square" lIns="91425" tIns="91425" rIns="91425" bIns="91425" anchor="t" anchorCtr="0">
            <a:noAutofit/>
          </a:bodyPr>
          <a:lstStyle/>
          <a:p>
            <a:pPr marL="171450" marR="0" lvl="0" indent="-171450" algn="l" defTabSz="914400" rtl="0" eaLnBrk="1" fontAlgn="auto" latinLnBrk="0" hangingPunct="1">
              <a:lnSpc>
                <a:spcPct val="90000"/>
              </a:lnSpc>
              <a:spcBef>
                <a:spcPts val="0"/>
              </a:spcBef>
              <a:spcAft>
                <a:spcPts val="0"/>
              </a:spcAft>
              <a:buClr>
                <a:srgbClr val="000000"/>
              </a:buClr>
              <a:buSzPts val="2100"/>
              <a:buFont typeface="Noto Sans Symbols"/>
              <a:buChar char="▪"/>
              <a:tabLst/>
              <a:defRPr/>
            </a:pPr>
            <a:r>
              <a:rPr kumimoji="0" lang="en-US" sz="2000" b="0" i="0" u="none" strike="noStrike" kern="0" cap="none" spc="0" normalizeH="0" baseline="0" noProof="0" dirty="0">
                <a:ln>
                  <a:noFill/>
                </a:ln>
                <a:solidFill>
                  <a:srgbClr val="000000"/>
                </a:solidFill>
                <a:effectLst/>
                <a:uLnTx/>
                <a:uFillTx/>
                <a:latin typeface="Arial"/>
                <a:cs typeface="Arial"/>
                <a:sym typeface="Arial"/>
              </a:rPr>
              <a:t>April 18, 2025: Oregon State AG sues Coinbase	</a:t>
            </a:r>
          </a:p>
          <a:p>
            <a:pPr marL="514350" marR="0" lvl="1" indent="-171450" algn="l" defTabSz="914400" rtl="0" eaLnBrk="1" fontAlgn="auto" latinLnBrk="0" hangingPunct="1">
              <a:lnSpc>
                <a:spcPct val="90000"/>
              </a:lnSpc>
              <a:spcBef>
                <a:spcPts val="375"/>
              </a:spcBef>
              <a:spcAft>
                <a:spcPts val="0"/>
              </a:spcAft>
              <a:buClr>
                <a:srgbClr val="000000"/>
              </a:buClr>
              <a:buSzPts val="1800"/>
              <a:buFont typeface="Arial"/>
              <a:buChar char="-"/>
              <a:tabLst/>
              <a:defRPr/>
            </a:pPr>
            <a:r>
              <a:rPr kumimoji="0" lang="en-US" sz="1600" b="0" i="0" u="none" strike="noStrike" kern="0" cap="none" spc="0" normalizeH="0" baseline="0" noProof="0" dirty="0">
                <a:ln>
                  <a:noFill/>
                </a:ln>
                <a:solidFill>
                  <a:srgbClr val="000000"/>
                </a:solidFill>
                <a:effectLst/>
                <a:uLnTx/>
                <a:uFillTx/>
                <a:latin typeface="Arial"/>
                <a:cs typeface="Arial"/>
                <a:sym typeface="Arial"/>
              </a:rPr>
              <a:t>“This lawsuit comes as the SEC recently dropped its case against Coinbase and reassigned the lawyer leading the case to the SEC’s IT office. Attorney General Rayfield says the states must fill the </a:t>
            </a:r>
            <a:r>
              <a:rPr kumimoji="0" lang="en-US" sz="1600" b="1" i="0" u="sng" strike="noStrike" kern="0" cap="none" spc="0" normalizeH="0" baseline="0" noProof="0" dirty="0">
                <a:ln>
                  <a:noFill/>
                </a:ln>
                <a:solidFill>
                  <a:srgbClr val="000000"/>
                </a:solidFill>
                <a:effectLst/>
                <a:uLnTx/>
                <a:uFillTx/>
                <a:latin typeface="Arial"/>
                <a:cs typeface="Arial"/>
                <a:sym typeface="Arial"/>
              </a:rPr>
              <a:t>enforcement vacuum</a:t>
            </a:r>
            <a:r>
              <a:rPr kumimoji="0" lang="en-US" sz="1600" b="0" i="0" u="none" strike="noStrike" kern="0" cap="none" spc="0" normalizeH="0" baseline="0" noProof="0" dirty="0">
                <a:ln>
                  <a:noFill/>
                </a:ln>
                <a:solidFill>
                  <a:srgbClr val="000000"/>
                </a:solidFill>
                <a:effectLst/>
                <a:uLnTx/>
                <a:uFillTx/>
                <a:latin typeface="Arial"/>
                <a:cs typeface="Arial"/>
                <a:sym typeface="Arial"/>
              </a:rPr>
              <a:t> being left by federal regulators who are giving up under the new administration and abandoning these important cases.”</a:t>
            </a:r>
          </a:p>
          <a:p>
            <a:pPr marL="171450" marR="0" lvl="0" indent="-171450" algn="l" defTabSz="914400" rtl="0" eaLnBrk="1" fontAlgn="auto" latinLnBrk="0" hangingPunct="1">
              <a:lnSpc>
                <a:spcPct val="90000"/>
              </a:lnSpc>
              <a:spcBef>
                <a:spcPts val="750"/>
              </a:spcBef>
              <a:spcAft>
                <a:spcPts val="0"/>
              </a:spcAft>
              <a:buClr>
                <a:srgbClr val="000000"/>
              </a:buClr>
              <a:buSzPts val="2100"/>
              <a:buFont typeface="Noto Sans Symbols"/>
              <a:buChar char="▪"/>
              <a:tabLst/>
              <a:defRPr/>
            </a:pPr>
            <a:r>
              <a:rPr kumimoji="0" lang="en-US" sz="2000" b="0" i="0" u="none" strike="noStrike" kern="0" cap="none" spc="0" normalizeH="0" baseline="0" noProof="0" dirty="0">
                <a:ln>
                  <a:noFill/>
                </a:ln>
                <a:solidFill>
                  <a:srgbClr val="000000"/>
                </a:solidFill>
                <a:effectLst/>
                <a:uLnTx/>
                <a:uFillTx/>
                <a:latin typeface="Arial"/>
                <a:cs typeface="Arial"/>
                <a:sym typeface="Arial"/>
              </a:rPr>
              <a:t>May 8, 2025: SEC Commissioner Caroline Crenshaw issues dissent to SEC’s decision to reduce penalties owed by Ripple Labs per court order</a:t>
            </a:r>
          </a:p>
          <a:p>
            <a:pPr marL="514350" marR="0" lvl="1" indent="-171450" algn="l" defTabSz="914400" rtl="0" eaLnBrk="1" fontAlgn="auto" latinLnBrk="0" hangingPunct="1">
              <a:lnSpc>
                <a:spcPct val="90000"/>
              </a:lnSpc>
              <a:spcBef>
                <a:spcPts val="375"/>
              </a:spcBef>
              <a:spcAft>
                <a:spcPts val="0"/>
              </a:spcAft>
              <a:buClr>
                <a:srgbClr val="000000"/>
              </a:buClr>
              <a:buSzPts val="1800"/>
              <a:buFont typeface="Arial"/>
              <a:buChar char="-"/>
              <a:tabLst/>
              <a:defRPr/>
            </a:pPr>
            <a:r>
              <a:rPr kumimoji="0" lang="en-US" sz="1600" b="0" i="0" u="none" strike="noStrike" kern="0" cap="none" spc="0" normalizeH="0" baseline="0" noProof="0" dirty="0">
                <a:ln>
                  <a:noFill/>
                </a:ln>
                <a:solidFill>
                  <a:srgbClr val="000000"/>
                </a:solidFill>
                <a:effectLst/>
                <a:uLnTx/>
                <a:uFillTx/>
                <a:latin typeface="Arial"/>
                <a:cs typeface="Arial"/>
                <a:sym typeface="Arial"/>
              </a:rPr>
              <a:t>“So, we are today accepting a diluted settlement, that erases the investor protections we already won, based on a non-existent framework that may or may not come to fruition potentially years from now, on the basis that the current framework in place—of applying the facts to the law—was not industry or innovation-friendly. This creates a </a:t>
            </a:r>
            <a:r>
              <a:rPr kumimoji="0" lang="en-US" sz="1600" b="1" i="0" u="sng" strike="noStrike" kern="0" cap="none" spc="0" normalizeH="0" baseline="0" noProof="0" dirty="0">
                <a:ln>
                  <a:noFill/>
                </a:ln>
                <a:solidFill>
                  <a:srgbClr val="000000"/>
                </a:solidFill>
                <a:effectLst/>
                <a:uLnTx/>
                <a:uFillTx/>
                <a:latin typeface="Arial"/>
                <a:cs typeface="Arial"/>
                <a:sym typeface="Arial"/>
              </a:rPr>
              <a:t>regulatory vacuum</a:t>
            </a:r>
            <a:r>
              <a:rPr kumimoji="0" lang="en-US" sz="1600" b="0" i="0" u="none" strike="noStrike" kern="0" cap="none" spc="0" normalizeH="0" baseline="0" noProof="0" dirty="0">
                <a:ln>
                  <a:noFill/>
                </a:ln>
                <a:solidFill>
                  <a:srgbClr val="000000"/>
                </a:solidFill>
                <a:effectLst/>
                <a:uLnTx/>
                <a:uFillTx/>
                <a:latin typeface="Arial"/>
                <a:cs typeface="Arial"/>
                <a:sym typeface="Arial"/>
              </a:rPr>
              <a:t> with no end in sight. That does not an Enforcement program make.</a:t>
            </a:r>
          </a:p>
          <a:p>
            <a:pPr marL="514350" marR="0" lvl="1" indent="-57150" algn="l" defTabSz="914400" rtl="0" eaLnBrk="1" fontAlgn="auto" latinLnBrk="0" hangingPunct="1">
              <a:lnSpc>
                <a:spcPct val="90000"/>
              </a:lnSpc>
              <a:spcBef>
                <a:spcPts val="375"/>
              </a:spcBef>
              <a:spcAft>
                <a:spcPts val="0"/>
              </a:spcAft>
              <a:buClr>
                <a:srgbClr val="000000"/>
              </a:buClr>
              <a:buSzPts val="1800"/>
              <a:buFont typeface="Arial"/>
              <a:buNone/>
              <a:tabLst/>
              <a:defRPr/>
            </a:pP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a:p>
            <a:pPr marL="514350" marR="0" lvl="1" indent="-57150" algn="l" defTabSz="914400" rtl="0" eaLnBrk="1" fontAlgn="auto" latinLnBrk="0" hangingPunct="1">
              <a:lnSpc>
                <a:spcPct val="90000"/>
              </a:lnSpc>
              <a:spcBef>
                <a:spcPts val="375"/>
              </a:spcBef>
              <a:spcAft>
                <a:spcPts val="0"/>
              </a:spcAft>
              <a:buClr>
                <a:srgbClr val="000000"/>
              </a:buClr>
              <a:buSzPts val="1800"/>
              <a:buFont typeface="Arial"/>
              <a:buNone/>
              <a:tabLst/>
              <a:defRPr/>
            </a:pP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008680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3F30144F-55AC-3570-1807-74EB4803DBB4}"/>
            </a:ext>
          </a:extLst>
        </p:cNvPr>
        <p:cNvGrpSpPr/>
        <p:nvPr/>
      </p:nvGrpSpPr>
      <p:grpSpPr>
        <a:xfrm>
          <a:off x="0" y="0"/>
          <a:ext cx="0" cy="0"/>
          <a:chOff x="0" y="0"/>
          <a:chExt cx="0" cy="0"/>
        </a:xfrm>
      </p:grpSpPr>
      <p:sp>
        <p:nvSpPr>
          <p:cNvPr id="429" name="Google Shape;429;p28">
            <a:extLst>
              <a:ext uri="{FF2B5EF4-FFF2-40B4-BE49-F238E27FC236}">
                <a16:creationId xmlns:a16="http://schemas.microsoft.com/office/drawing/2014/main" id="{0DF210DE-7D95-A14D-B574-741183F13B14}"/>
              </a:ext>
            </a:extLst>
          </p:cNvPr>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dirty="0"/>
              <a:t>DOJ, State, and Private Actions</a:t>
            </a:r>
            <a:endParaRPr dirty="0"/>
          </a:p>
        </p:txBody>
      </p:sp>
      <p:sp>
        <p:nvSpPr>
          <p:cNvPr id="430" name="Google Shape;430;p28">
            <a:extLst>
              <a:ext uri="{FF2B5EF4-FFF2-40B4-BE49-F238E27FC236}">
                <a16:creationId xmlns:a16="http://schemas.microsoft.com/office/drawing/2014/main" id="{6D7F4C6B-258C-79AF-B071-32961CB1209F}"/>
              </a:ext>
            </a:extLst>
          </p:cNvPr>
          <p:cNvSpPr txBox="1">
            <a:spLocks noGrp="1"/>
          </p:cNvSpPr>
          <p:nvPr>
            <p:ph type="body" idx="4294967295"/>
          </p:nvPr>
        </p:nvSpPr>
        <p:spPr>
          <a:xfrm>
            <a:off x="293950" y="703883"/>
            <a:ext cx="8556100" cy="3735733"/>
          </a:xfrm>
          <a:prstGeom prst="rect">
            <a:avLst/>
          </a:prstGeom>
          <a:noFill/>
          <a:ln>
            <a:noFill/>
          </a:ln>
        </p:spPr>
        <p:txBody>
          <a:bodyPr spcFirstLastPara="1" wrap="square" lIns="91425" tIns="91425" rIns="91425" bIns="91425" anchor="t" anchorCtr="0">
            <a:noAutofit/>
          </a:bodyPr>
          <a:lstStyle/>
          <a:p>
            <a:pPr marL="171450" marR="0" lvl="0" indent="-171481" algn="l" defTabSz="914400" rtl="0" eaLnBrk="1" fontAlgn="auto" latinLnBrk="0" hangingPunct="1">
              <a:lnSpc>
                <a:spcPct val="90000"/>
              </a:lnSpc>
              <a:spcBef>
                <a:spcPts val="0"/>
              </a:spcBef>
              <a:spcAft>
                <a:spcPts val="0"/>
              </a:spcAft>
              <a:buClr>
                <a:srgbClr val="000000"/>
              </a:buClr>
              <a:buSzPct val="1000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Department of Justice</a:t>
            </a:r>
          </a:p>
          <a:p>
            <a:pPr marL="514350" marR="0" lvl="1" indent="-171450" algn="l" defTabSz="914400" rtl="0" eaLnBrk="1" fontAlgn="auto" latinLnBrk="0" hangingPunct="1">
              <a:lnSpc>
                <a:spcPct val="90000"/>
              </a:lnSpc>
              <a:spcBef>
                <a:spcPts val="1275"/>
              </a:spcBef>
              <a:spcAft>
                <a:spcPts val="0"/>
              </a:spcAft>
              <a:buClr>
                <a:srgbClr val="000000"/>
              </a:buClr>
              <a:buSzPct val="100000"/>
              <a:buFont typeface="Arial"/>
              <a:buChar char="-"/>
              <a:tabLst/>
              <a:defRPr/>
            </a:pPr>
            <a:r>
              <a:rPr kumimoji="0" lang="en-US" sz="1300" b="0" i="0" u="none" strike="noStrike" kern="0" cap="none" spc="0" normalizeH="0" baseline="0" noProof="0" dirty="0">
                <a:ln>
                  <a:noFill/>
                </a:ln>
                <a:solidFill>
                  <a:srgbClr val="000000"/>
                </a:solidFill>
                <a:effectLst/>
                <a:uLnTx/>
                <a:uFillTx/>
                <a:latin typeface="Arial"/>
                <a:cs typeface="Arial"/>
                <a:sym typeface="Arial"/>
              </a:rPr>
              <a:t>On April 5, 2025, Deputy Attorney General Todd Blanche published a memo to DOJ employees setting forth the agency’s crypto enforcement priorities.</a:t>
            </a:r>
          </a:p>
          <a:p>
            <a:pPr marL="171450" marR="0" lvl="0" indent="-171481" algn="l" defTabSz="914400" rtl="0" eaLnBrk="1" fontAlgn="auto" latinLnBrk="0" hangingPunct="1">
              <a:lnSpc>
                <a:spcPct val="90000"/>
              </a:lnSpc>
              <a:spcBef>
                <a:spcPts val="1650"/>
              </a:spcBef>
              <a:spcAft>
                <a:spcPts val="0"/>
              </a:spcAft>
              <a:buClr>
                <a:srgbClr val="000000"/>
              </a:buClr>
              <a:buSzPct val="1000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Consumer protection</a:t>
            </a:r>
          </a:p>
          <a:p>
            <a:pPr marL="514350" marR="0" lvl="1" indent="-171450" algn="l" defTabSz="914400" rtl="0" eaLnBrk="1" fontAlgn="auto" latinLnBrk="0" hangingPunct="1">
              <a:lnSpc>
                <a:spcPct val="90000"/>
              </a:lnSpc>
              <a:spcBef>
                <a:spcPts val="1275"/>
              </a:spcBef>
              <a:spcAft>
                <a:spcPts val="0"/>
              </a:spcAft>
              <a:buClr>
                <a:srgbClr val="000000"/>
              </a:buClr>
              <a:buSzPct val="100000"/>
              <a:buFont typeface="Arial"/>
              <a:buChar char="-"/>
              <a:tabLst/>
              <a:defRPr/>
            </a:pPr>
            <a:r>
              <a:rPr kumimoji="0" lang="en-US" sz="1300" b="0" i="1" u="none" strike="noStrike" kern="0" cap="none" spc="0" normalizeH="0" baseline="0" noProof="0" dirty="0">
                <a:ln>
                  <a:noFill/>
                </a:ln>
                <a:solidFill>
                  <a:srgbClr val="000000"/>
                </a:solidFill>
                <a:effectLst/>
                <a:uLnTx/>
                <a:uFillTx/>
                <a:latin typeface="Arial"/>
                <a:cs typeface="Arial"/>
                <a:sym typeface="Arial"/>
              </a:rPr>
              <a:t>Hurlock v. </a:t>
            </a:r>
            <a:r>
              <a:rPr kumimoji="0" lang="en-US" sz="1300" b="0" i="1" u="none" strike="noStrike" kern="0" cap="none" spc="0" normalizeH="0" baseline="0" noProof="0" dirty="0" err="1">
                <a:ln>
                  <a:noFill/>
                </a:ln>
                <a:solidFill>
                  <a:srgbClr val="000000"/>
                </a:solidFill>
                <a:effectLst/>
                <a:uLnTx/>
                <a:uFillTx/>
                <a:latin typeface="Arial"/>
                <a:cs typeface="Arial"/>
                <a:sym typeface="Arial"/>
              </a:rPr>
              <a:t>Kelsier</a:t>
            </a:r>
            <a:r>
              <a:rPr kumimoji="0" lang="en-US" sz="1300" b="0" i="1" u="none" strike="noStrike" kern="0" cap="none" spc="0" normalizeH="0" baseline="0" noProof="0" dirty="0">
                <a:ln>
                  <a:noFill/>
                </a:ln>
                <a:solidFill>
                  <a:srgbClr val="000000"/>
                </a:solidFill>
                <a:effectLst/>
                <a:uLnTx/>
                <a:uFillTx/>
                <a:latin typeface="Arial"/>
                <a:cs typeface="Arial"/>
                <a:sym typeface="Arial"/>
              </a:rPr>
              <a:t> Ventures et al, </a:t>
            </a:r>
            <a:r>
              <a:rPr kumimoji="0" lang="en-US" sz="1300" b="0" i="0" u="none" strike="noStrike" kern="0" cap="none" spc="0" normalizeH="0" baseline="0" noProof="0" dirty="0">
                <a:ln>
                  <a:noFill/>
                </a:ln>
                <a:solidFill>
                  <a:srgbClr val="000000"/>
                </a:solidFill>
                <a:effectLst/>
                <a:uLnTx/>
                <a:uFillTx/>
                <a:latin typeface="Arial"/>
                <a:cs typeface="Arial"/>
                <a:sym typeface="Arial"/>
              </a:rPr>
              <a:t>No. 651469/2025 (N.Y. Sup. Ct., Mar. 17, 2025)</a:t>
            </a:r>
            <a:r>
              <a:rPr kumimoji="0" lang="en-US" sz="1300" b="0" i="1" u="none" strike="noStrike" kern="0" cap="none" spc="0" normalizeH="0" baseline="0" noProof="0" dirty="0">
                <a:ln>
                  <a:noFill/>
                </a:ln>
                <a:solidFill>
                  <a:srgbClr val="000000"/>
                </a:solidFill>
                <a:effectLst/>
                <a:uLnTx/>
                <a:uFillTx/>
                <a:latin typeface="Arial"/>
                <a:cs typeface="Arial"/>
                <a:sym typeface="Arial"/>
              </a:rPr>
              <a:t>: </a:t>
            </a:r>
            <a:r>
              <a:rPr kumimoji="0" lang="en-US" sz="1300" b="0" i="0" u="none" strike="noStrike" kern="0" cap="none" spc="0" normalizeH="0" baseline="0" noProof="0" dirty="0">
                <a:ln>
                  <a:noFill/>
                </a:ln>
                <a:solidFill>
                  <a:srgbClr val="000000"/>
                </a:solidFill>
                <a:effectLst/>
                <a:uLnTx/>
                <a:uFillTx/>
                <a:latin typeface="Arial"/>
                <a:cs typeface="Arial"/>
                <a:sym typeface="Arial"/>
              </a:rPr>
              <a:t>Complaint alleges violation of NY consumer protection law, negligent misrepresentation, and unjust enrichment where defendants allegedly pumped-and-dumped the $LIBRA meme coin, causing a rapid rise and fall in its value, harming plaintiffs.</a:t>
            </a:r>
          </a:p>
          <a:p>
            <a:pPr marL="171450" marR="0" lvl="0" indent="-171481" algn="l" defTabSz="914400" rtl="0" eaLnBrk="1" fontAlgn="auto" latinLnBrk="0" hangingPunct="1">
              <a:lnSpc>
                <a:spcPct val="90000"/>
              </a:lnSpc>
              <a:spcBef>
                <a:spcPts val="1650"/>
              </a:spcBef>
              <a:spcAft>
                <a:spcPts val="0"/>
              </a:spcAft>
              <a:buClr>
                <a:srgbClr val="000000"/>
              </a:buClr>
              <a:buSzPct val="1000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Fraud</a:t>
            </a:r>
          </a:p>
          <a:p>
            <a:pPr marL="514350" marR="0" lvl="1" indent="-171450" algn="l" defTabSz="914400" rtl="0" eaLnBrk="1" fontAlgn="auto" latinLnBrk="0" hangingPunct="1">
              <a:lnSpc>
                <a:spcPct val="90000"/>
              </a:lnSpc>
              <a:spcBef>
                <a:spcPts val="1275"/>
              </a:spcBef>
              <a:spcAft>
                <a:spcPts val="0"/>
              </a:spcAft>
              <a:buClr>
                <a:srgbClr val="000000"/>
              </a:buClr>
              <a:buSzPct val="100000"/>
              <a:buFont typeface="Arial"/>
              <a:buChar char="-"/>
              <a:tabLst/>
              <a:defRPr/>
            </a:pPr>
            <a:r>
              <a:rPr kumimoji="0" lang="en-US" sz="1300" b="0" i="1" u="none" strike="noStrike" kern="0" cap="none" spc="0" normalizeH="0" baseline="0" noProof="0" dirty="0">
                <a:ln>
                  <a:noFill/>
                </a:ln>
                <a:solidFill>
                  <a:srgbClr val="000000"/>
                </a:solidFill>
                <a:effectLst/>
                <a:uLnTx/>
                <a:uFillTx/>
                <a:latin typeface="Arial"/>
                <a:cs typeface="Arial"/>
                <a:sym typeface="Arial"/>
              </a:rPr>
              <a:t>State of New York v. Gemini Trust Company et al.</a:t>
            </a:r>
            <a:r>
              <a:rPr kumimoji="0" lang="en-US" sz="1300" b="0" i="0" u="none" strike="noStrike" kern="0" cap="none" spc="0" normalizeH="0" baseline="0" noProof="0" dirty="0">
                <a:ln>
                  <a:noFill/>
                </a:ln>
                <a:solidFill>
                  <a:srgbClr val="000000"/>
                </a:solidFill>
                <a:effectLst/>
                <a:uLnTx/>
                <a:uFillTx/>
                <a:latin typeface="Arial"/>
                <a:cs typeface="Arial"/>
                <a:sym typeface="Arial"/>
              </a:rPr>
              <a:t>, No. 452784/2023 (N.Y. Sup. Ct. Oct. 19, 2023): Settled action alleged series of state law fraud claims in connection with alleged misrepresentations regarding the risk of a crypto investment program</a:t>
            </a:r>
          </a:p>
          <a:p>
            <a:pPr marL="171450" marR="0" lvl="0" indent="-171481" algn="l" defTabSz="914400" rtl="0" eaLnBrk="1" fontAlgn="auto" latinLnBrk="0" hangingPunct="1">
              <a:lnSpc>
                <a:spcPct val="90000"/>
              </a:lnSpc>
              <a:spcBef>
                <a:spcPts val="1650"/>
              </a:spcBef>
              <a:spcAft>
                <a:spcPts val="0"/>
              </a:spcAft>
              <a:buClr>
                <a:srgbClr val="000000"/>
              </a:buClr>
              <a:buSzPct val="1000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cs typeface="Arial"/>
                <a:sym typeface="Arial"/>
              </a:rPr>
              <a:t>State enforcement</a:t>
            </a:r>
          </a:p>
          <a:p>
            <a:pPr marL="514350" marR="0" lvl="1" indent="-171450" algn="l" defTabSz="914400" rtl="0" eaLnBrk="1" fontAlgn="auto" latinLnBrk="0" hangingPunct="1">
              <a:lnSpc>
                <a:spcPct val="90000"/>
              </a:lnSpc>
              <a:spcBef>
                <a:spcPts val="1275"/>
              </a:spcBef>
              <a:spcAft>
                <a:spcPts val="0"/>
              </a:spcAft>
              <a:buClr>
                <a:srgbClr val="000000"/>
              </a:buClr>
              <a:buSzPct val="100000"/>
              <a:buFont typeface="Arial"/>
              <a:buChar char="-"/>
              <a:tabLst/>
              <a:defRPr/>
            </a:pPr>
            <a:r>
              <a:rPr kumimoji="0" lang="en-US" sz="1300" b="0" i="1" u="none" strike="noStrike" kern="0" cap="none" spc="0" normalizeH="0" baseline="0" noProof="0" dirty="0">
                <a:ln>
                  <a:noFill/>
                </a:ln>
                <a:solidFill>
                  <a:srgbClr val="000000"/>
                </a:solidFill>
                <a:effectLst/>
                <a:uLnTx/>
                <a:uFillTx/>
                <a:latin typeface="Arial"/>
                <a:cs typeface="Arial"/>
                <a:sym typeface="Arial"/>
              </a:rPr>
              <a:t>State of Oregon v. Coinbase, </a:t>
            </a:r>
            <a:r>
              <a:rPr kumimoji="0" lang="en-US" sz="1300" b="0" i="0" u="none" strike="noStrike" kern="0" cap="none" spc="0" normalizeH="0" baseline="0" noProof="0" dirty="0">
                <a:ln>
                  <a:noFill/>
                </a:ln>
                <a:solidFill>
                  <a:srgbClr val="000000"/>
                </a:solidFill>
                <a:effectLst/>
                <a:uLnTx/>
                <a:uFillTx/>
                <a:latin typeface="Arial"/>
                <a:cs typeface="Arial"/>
                <a:sym typeface="Arial"/>
              </a:rPr>
              <a:t>No. 25-cv-24235</a:t>
            </a:r>
            <a:r>
              <a:rPr kumimoji="0" lang="en-US" sz="1300" b="0" i="1" u="none" strike="noStrike" kern="0" cap="none" spc="0" normalizeH="0" baseline="0" noProof="0" dirty="0">
                <a:ln>
                  <a:noFill/>
                </a:ln>
                <a:solidFill>
                  <a:srgbClr val="000000"/>
                </a:solidFill>
                <a:effectLst/>
                <a:uLnTx/>
                <a:uFillTx/>
                <a:latin typeface="Arial"/>
                <a:cs typeface="Arial"/>
                <a:sym typeface="Arial"/>
              </a:rPr>
              <a:t> </a:t>
            </a:r>
            <a:r>
              <a:rPr kumimoji="0" lang="en-US" sz="1300" b="0" i="0" u="none" strike="noStrike" kern="0" cap="none" spc="0" normalizeH="0" baseline="0" noProof="0" dirty="0">
                <a:ln>
                  <a:noFill/>
                </a:ln>
                <a:solidFill>
                  <a:srgbClr val="000000"/>
                </a:solidFill>
                <a:effectLst/>
                <a:uLnTx/>
                <a:uFillTx/>
                <a:latin typeface="Arial"/>
                <a:cs typeface="Arial"/>
                <a:sym typeface="Arial"/>
              </a:rPr>
              <a:t>(Or. Cir. Ct. Apr. 18, 2025): Oregon claims that Coinbase solicited and participated, or materially aided, in the sale of unregistered crypto securities, resulting in violations of Oregon’s Blue Sky laws.</a:t>
            </a:r>
          </a:p>
          <a:p>
            <a:pPr marL="857250" marR="0" lvl="2" indent="-111950" algn="l" defTabSz="914400" rtl="0" eaLnBrk="1" fontAlgn="auto" latinLnBrk="0" hangingPunct="1">
              <a:lnSpc>
                <a:spcPct val="90000"/>
              </a:lnSpc>
              <a:spcBef>
                <a:spcPts val="1275"/>
              </a:spcBef>
              <a:spcAft>
                <a:spcPts val="0"/>
              </a:spcAft>
              <a:buClr>
                <a:srgbClr val="000000"/>
              </a:buClr>
              <a:buSzPct val="100000"/>
              <a:buFont typeface="Arial"/>
              <a:buNone/>
              <a:tabLst/>
              <a:defRPr/>
            </a:pPr>
            <a:endParaRPr kumimoji="0" lang="en-US" sz="1100" b="0" i="0" u="none" strike="noStrike" kern="0" cap="none" spc="0" normalizeH="0" baseline="0" noProof="0" dirty="0">
              <a:ln>
                <a:noFill/>
              </a:ln>
              <a:solidFill>
                <a:srgbClr val="000000"/>
              </a:solidFill>
              <a:effectLst/>
              <a:uLnTx/>
              <a:uFillTx/>
              <a:latin typeface="Arial"/>
              <a:cs typeface="Arial"/>
              <a:sym typeface="Arial"/>
            </a:endParaRPr>
          </a:p>
          <a:p>
            <a:pPr marL="514350" marR="0" lvl="1" indent="-100012" algn="l" defTabSz="914400" rtl="0" eaLnBrk="1" fontAlgn="auto" latinLnBrk="0" hangingPunct="1">
              <a:lnSpc>
                <a:spcPct val="90000"/>
              </a:lnSpc>
              <a:spcBef>
                <a:spcPts val="1275"/>
              </a:spcBef>
              <a:spcAft>
                <a:spcPts val="0"/>
              </a:spcAft>
              <a:buClr>
                <a:srgbClr val="000000"/>
              </a:buClr>
              <a:buSzPct val="100000"/>
              <a:buFont typeface="Arial"/>
              <a:buNone/>
              <a:tabLst/>
              <a:defRPr/>
            </a:pPr>
            <a:endParaRPr kumimoji="0" lang="en-US" sz="1300" b="0" i="0" u="none" strike="noStrike" kern="0" cap="none" spc="0" normalizeH="0" baseline="0" noProof="0" dirty="0">
              <a:ln>
                <a:noFill/>
              </a:ln>
              <a:solidFill>
                <a:srgbClr val="000000"/>
              </a:solidFill>
              <a:effectLst/>
              <a:uLnTx/>
              <a:uFillTx/>
              <a:latin typeface="Arial"/>
              <a:cs typeface="Arial"/>
              <a:sym typeface="Arial"/>
            </a:endParaRPr>
          </a:p>
          <a:p>
            <a:pPr marL="171450" marR="0" lvl="0" indent="-88138" algn="l" defTabSz="914400" rtl="0" eaLnBrk="1" fontAlgn="auto" latinLnBrk="0" hangingPunct="1">
              <a:lnSpc>
                <a:spcPct val="90000"/>
              </a:lnSpc>
              <a:spcBef>
                <a:spcPts val="750"/>
              </a:spcBef>
              <a:spcAft>
                <a:spcPts val="0"/>
              </a:spcAft>
              <a:buClr>
                <a:srgbClr val="000000"/>
              </a:buClr>
              <a:buSzPct val="100000"/>
              <a:buFont typeface="Noto Sans Symbols"/>
              <a:buNone/>
              <a:tabLst/>
              <a:defRPr/>
            </a:pPr>
            <a:endParaRPr kumimoji="0" lang="en-US" sz="1500" b="0" i="0" u="none" strike="noStrike" kern="0" cap="none" spc="0" normalizeH="0" baseline="0" noProof="0" dirty="0">
              <a:ln>
                <a:noFill/>
              </a:ln>
              <a:solidFill>
                <a:srgbClr val="000000"/>
              </a:solidFill>
              <a:effectLst/>
              <a:uLnTx/>
              <a:uFillTx/>
              <a:latin typeface="Arial"/>
              <a:cs typeface="Arial"/>
              <a:sym typeface="Arial"/>
            </a:endParaRPr>
          </a:p>
          <a:p>
            <a:pPr marL="171450" marR="0" lvl="0" indent="-88138" algn="l" defTabSz="914400" rtl="0" eaLnBrk="1" fontAlgn="auto" latinLnBrk="0" hangingPunct="1">
              <a:lnSpc>
                <a:spcPct val="90000"/>
              </a:lnSpc>
              <a:spcBef>
                <a:spcPts val="750"/>
              </a:spcBef>
              <a:spcAft>
                <a:spcPts val="0"/>
              </a:spcAft>
              <a:buClr>
                <a:srgbClr val="000000"/>
              </a:buClr>
              <a:buSzPct val="100000"/>
              <a:buFont typeface="Noto Sans Symbols"/>
              <a:buNone/>
              <a:tabLst/>
              <a:defRPr/>
            </a:pPr>
            <a:endParaRPr kumimoji="0" lang="en-US" sz="15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39649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2">
          <a:extLst>
            <a:ext uri="{FF2B5EF4-FFF2-40B4-BE49-F238E27FC236}">
              <a16:creationId xmlns:a16="http://schemas.microsoft.com/office/drawing/2014/main" id="{5D6FEBD9-980C-5137-F7FA-28A07B08A51C}"/>
            </a:ext>
          </a:extLst>
        </p:cNvPr>
        <p:cNvGrpSpPr/>
        <p:nvPr/>
      </p:nvGrpSpPr>
      <p:grpSpPr>
        <a:xfrm>
          <a:off x="0" y="0"/>
          <a:ext cx="0" cy="0"/>
          <a:chOff x="0" y="0"/>
          <a:chExt cx="0" cy="0"/>
        </a:xfrm>
      </p:grpSpPr>
      <p:sp>
        <p:nvSpPr>
          <p:cNvPr id="173" name="Google Shape;173;p2">
            <a:extLst>
              <a:ext uri="{FF2B5EF4-FFF2-40B4-BE49-F238E27FC236}">
                <a16:creationId xmlns:a16="http://schemas.microsoft.com/office/drawing/2014/main" id="{41FF992E-F9C6-DE6A-221C-F07C42100F2A}"/>
              </a:ext>
            </a:extLst>
          </p:cNvPr>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a:t>Crypto Team!</a:t>
            </a:r>
            <a:endParaRPr/>
          </a:p>
        </p:txBody>
      </p:sp>
      <p:graphicFrame>
        <p:nvGraphicFramePr>
          <p:cNvPr id="174" name="Google Shape;174;p2">
            <a:extLst>
              <a:ext uri="{FF2B5EF4-FFF2-40B4-BE49-F238E27FC236}">
                <a16:creationId xmlns:a16="http://schemas.microsoft.com/office/drawing/2014/main" id="{A3DC8899-F921-F9B8-4670-AADE8944E891}"/>
              </a:ext>
            </a:extLst>
          </p:cNvPr>
          <p:cNvGraphicFramePr/>
          <p:nvPr/>
        </p:nvGraphicFramePr>
        <p:xfrm>
          <a:off x="427038" y="817563"/>
          <a:ext cx="8717275" cy="4338310"/>
        </p:xfrm>
        <a:graphic>
          <a:graphicData uri="http://schemas.openxmlformats.org/drawingml/2006/table">
            <a:tbl>
              <a:tblPr firstRow="1" bandRow="1">
                <a:noFill/>
                <a:tableStyleId>{BD9ECB1F-B12E-4406-94C4-8E991EF2C6F9}</a:tableStyleId>
              </a:tblPr>
              <a:tblGrid>
                <a:gridCol w="4431025">
                  <a:extLst>
                    <a:ext uri="{9D8B030D-6E8A-4147-A177-3AD203B41FA5}">
                      <a16:colId xmlns:a16="http://schemas.microsoft.com/office/drawing/2014/main" val="20000"/>
                    </a:ext>
                  </a:extLst>
                </a:gridCol>
                <a:gridCol w="4286250">
                  <a:extLst>
                    <a:ext uri="{9D8B030D-6E8A-4147-A177-3AD203B41FA5}">
                      <a16:colId xmlns:a16="http://schemas.microsoft.com/office/drawing/2014/main" val="20001"/>
                    </a:ext>
                  </a:extLst>
                </a:gridCol>
              </a:tblGrid>
              <a:tr h="329600">
                <a:tc gridSpan="2">
                  <a:txBody>
                    <a:bodyPr/>
                    <a:lstStyle/>
                    <a:p>
                      <a:pPr marL="0" marR="0" lvl="0" indent="0" algn="ctr" rtl="0">
                        <a:lnSpc>
                          <a:spcPct val="100000"/>
                        </a:lnSpc>
                        <a:spcBef>
                          <a:spcPts val="0"/>
                        </a:spcBef>
                        <a:spcAft>
                          <a:spcPts val="0"/>
                        </a:spcAft>
                        <a:buNone/>
                      </a:pPr>
                      <a:endParaRPr sz="1400" b="1" u="sng" strike="noStrike" cap="none">
                        <a:latin typeface="Lato"/>
                        <a:ea typeface="Lato"/>
                        <a:cs typeface="Lato"/>
                        <a:sym typeface="Lato"/>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1301975">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Aegis Frumento</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Clr>
                          <a:srgbClr val="000000"/>
                        </a:buClr>
                        <a:buSzPts val="1400"/>
                        <a:buFont typeface="Arial"/>
                        <a:buNone/>
                      </a:pPr>
                      <a:r>
                        <a:rPr lang="en-US" sz="1400" b="1" u="none" strike="noStrike" cap="none">
                          <a:latin typeface="Lato"/>
                          <a:ea typeface="Lato"/>
                          <a:cs typeface="Lato"/>
                          <a:sym typeface="Lato"/>
                        </a:rPr>
                        <a:t>                                Chris Bosch</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91825">
                <a:tc gridSpan="2">
                  <a:txBody>
                    <a:bodyPr/>
                    <a:lstStyle/>
                    <a:p>
                      <a:pPr marL="0" marR="0" lvl="0" indent="0" algn="ctr" rtl="0">
                        <a:lnSpc>
                          <a:spcPct val="100000"/>
                        </a:lnSpc>
                        <a:spcBef>
                          <a:spcPts val="0"/>
                        </a:spcBef>
                        <a:spcAft>
                          <a:spcPts val="0"/>
                        </a:spcAft>
                        <a:buNone/>
                      </a:pPr>
                      <a:endParaRPr sz="1400" b="1" u="sng" strike="noStrike" cap="none">
                        <a:latin typeface="Lato"/>
                        <a:ea typeface="Lato"/>
                        <a:cs typeface="Lato"/>
                        <a:sym typeface="Lato"/>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2"/>
                  </a:ext>
                </a:extLst>
              </a:tr>
              <a:tr h="1099950">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a:t>
                      </a:r>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 Rishi Bhandari                Eugene Frenkel                    </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a:latin typeface="Lato"/>
                          <a:ea typeface="Lato"/>
                          <a:cs typeface="Lato"/>
                          <a:sym typeface="Lato"/>
                        </a:rPr>
                        <a:t>Luciano Hamel                 Jason Houda</a:t>
                      </a:r>
                      <a:endParaRP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1301975">
                <a:tc>
                  <a:txBody>
                    <a:bodyPr/>
                    <a:lstStyle/>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dirty="0">
                          <a:latin typeface="Lato"/>
                          <a:ea typeface="Lato"/>
                          <a:cs typeface="Lato"/>
                          <a:sym typeface="Lato"/>
                        </a:rPr>
                        <a:t>                                          Andrew Kliewer                                                                                                     </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endParaRPr sz="1400" b="1" u="none" strike="noStrike" cap="none" dirty="0">
                        <a:latin typeface="Lato"/>
                        <a:ea typeface="Lato"/>
                        <a:cs typeface="Lato"/>
                        <a:sym typeface="Lato"/>
                      </a:endParaRPr>
                    </a:p>
                    <a:p>
                      <a:pPr marL="0" marR="0" lvl="0" indent="0" algn="l" rtl="0">
                        <a:lnSpc>
                          <a:spcPct val="100000"/>
                        </a:lnSpc>
                        <a:spcBef>
                          <a:spcPts val="0"/>
                        </a:spcBef>
                        <a:spcAft>
                          <a:spcPts val="0"/>
                        </a:spcAft>
                        <a:buNone/>
                      </a:pPr>
                      <a:r>
                        <a:rPr lang="en-US" sz="1400" b="1" u="none" strike="noStrike" cap="none" dirty="0">
                          <a:latin typeface="Lato"/>
                          <a:ea typeface="Lato"/>
                          <a:cs typeface="Lato"/>
                          <a:sym typeface="Lato"/>
                        </a:rPr>
                        <a:t>Sofia Orrantia</a:t>
                      </a:r>
                      <a:endParaRPr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75" name="Google Shape;175;p2">
            <a:extLst>
              <a:ext uri="{FF2B5EF4-FFF2-40B4-BE49-F238E27FC236}">
                <a16:creationId xmlns:a16="http://schemas.microsoft.com/office/drawing/2014/main" id="{258F58D7-D611-0B95-96B5-D36C011A2D34}"/>
              </a:ext>
            </a:extLst>
          </p:cNvPr>
          <p:cNvPicPr preferRelativeResize="0"/>
          <p:nvPr/>
        </p:nvPicPr>
        <p:blipFill rotWithShape="1">
          <a:blip r:embed="rId3">
            <a:alphaModFix/>
          </a:blip>
          <a:srcRect/>
          <a:stretch/>
        </p:blipFill>
        <p:spPr>
          <a:xfrm>
            <a:off x="198697" y="2358058"/>
            <a:ext cx="1664681" cy="1115548"/>
          </a:xfrm>
          <a:prstGeom prst="rect">
            <a:avLst/>
          </a:prstGeom>
          <a:noFill/>
          <a:ln>
            <a:noFill/>
          </a:ln>
        </p:spPr>
      </p:pic>
      <p:pic>
        <p:nvPicPr>
          <p:cNvPr id="176" name="Google Shape;176;p2">
            <a:extLst>
              <a:ext uri="{FF2B5EF4-FFF2-40B4-BE49-F238E27FC236}">
                <a16:creationId xmlns:a16="http://schemas.microsoft.com/office/drawing/2014/main" id="{10543A9F-95B1-9EEA-FDDD-939900E183E6}"/>
              </a:ext>
            </a:extLst>
          </p:cNvPr>
          <p:cNvPicPr preferRelativeResize="0"/>
          <p:nvPr/>
        </p:nvPicPr>
        <p:blipFill rotWithShape="1">
          <a:blip r:embed="rId4">
            <a:alphaModFix/>
          </a:blip>
          <a:srcRect t="15576" b="29665"/>
          <a:stretch/>
        </p:blipFill>
        <p:spPr>
          <a:xfrm>
            <a:off x="2121601" y="2379555"/>
            <a:ext cx="1614680" cy="1094051"/>
          </a:xfrm>
          <a:prstGeom prst="rect">
            <a:avLst/>
          </a:prstGeom>
          <a:noFill/>
          <a:ln>
            <a:noFill/>
          </a:ln>
        </p:spPr>
      </p:pic>
      <p:pic>
        <p:nvPicPr>
          <p:cNvPr id="177" name="Google Shape;177;p2">
            <a:extLst>
              <a:ext uri="{FF2B5EF4-FFF2-40B4-BE49-F238E27FC236}">
                <a16:creationId xmlns:a16="http://schemas.microsoft.com/office/drawing/2014/main" id="{877BD36C-D5BF-FC1D-723B-27EE2760FC71}"/>
              </a:ext>
            </a:extLst>
          </p:cNvPr>
          <p:cNvPicPr preferRelativeResize="0"/>
          <p:nvPr/>
        </p:nvPicPr>
        <p:blipFill rotWithShape="1">
          <a:blip r:embed="rId5">
            <a:alphaModFix/>
          </a:blip>
          <a:srcRect/>
          <a:stretch/>
        </p:blipFill>
        <p:spPr>
          <a:xfrm>
            <a:off x="4793124" y="2317208"/>
            <a:ext cx="1280160" cy="1094051"/>
          </a:xfrm>
          <a:prstGeom prst="rect">
            <a:avLst/>
          </a:prstGeom>
          <a:noFill/>
          <a:ln>
            <a:noFill/>
          </a:ln>
        </p:spPr>
      </p:pic>
      <p:pic>
        <p:nvPicPr>
          <p:cNvPr id="178" name="Google Shape;178;p2">
            <a:extLst>
              <a:ext uri="{FF2B5EF4-FFF2-40B4-BE49-F238E27FC236}">
                <a16:creationId xmlns:a16="http://schemas.microsoft.com/office/drawing/2014/main" id="{761A26A3-F8C4-A8BB-084E-FE9540A4E807}"/>
              </a:ext>
            </a:extLst>
          </p:cNvPr>
          <p:cNvPicPr preferRelativeResize="0"/>
          <p:nvPr/>
        </p:nvPicPr>
        <p:blipFill rotWithShape="1">
          <a:blip r:embed="rId6">
            <a:alphaModFix/>
          </a:blip>
          <a:srcRect b="19888"/>
          <a:stretch/>
        </p:blipFill>
        <p:spPr>
          <a:xfrm>
            <a:off x="6073284" y="786390"/>
            <a:ext cx="1427979" cy="1280160"/>
          </a:xfrm>
          <a:prstGeom prst="rect">
            <a:avLst/>
          </a:prstGeom>
          <a:noFill/>
          <a:ln>
            <a:noFill/>
          </a:ln>
        </p:spPr>
      </p:pic>
      <p:pic>
        <p:nvPicPr>
          <p:cNvPr id="179" name="Google Shape;179;p2">
            <a:extLst>
              <a:ext uri="{FF2B5EF4-FFF2-40B4-BE49-F238E27FC236}">
                <a16:creationId xmlns:a16="http://schemas.microsoft.com/office/drawing/2014/main" id="{007BFCAA-AC68-7668-4FCE-562F3F42F995}"/>
              </a:ext>
            </a:extLst>
          </p:cNvPr>
          <p:cNvPicPr preferRelativeResize="0"/>
          <p:nvPr/>
        </p:nvPicPr>
        <p:blipFill rotWithShape="1">
          <a:blip r:embed="rId7">
            <a:alphaModFix/>
          </a:blip>
          <a:srcRect/>
          <a:stretch/>
        </p:blipFill>
        <p:spPr>
          <a:xfrm>
            <a:off x="1352991" y="779403"/>
            <a:ext cx="1280160" cy="1280160"/>
          </a:xfrm>
          <a:prstGeom prst="rect">
            <a:avLst/>
          </a:prstGeom>
          <a:noFill/>
          <a:ln>
            <a:noFill/>
          </a:ln>
        </p:spPr>
      </p:pic>
      <p:pic>
        <p:nvPicPr>
          <p:cNvPr id="180" name="Google Shape;180;p2">
            <a:extLst>
              <a:ext uri="{FF2B5EF4-FFF2-40B4-BE49-F238E27FC236}">
                <a16:creationId xmlns:a16="http://schemas.microsoft.com/office/drawing/2014/main" id="{8A824A28-F728-546E-F2E2-E415763148F6}"/>
              </a:ext>
            </a:extLst>
          </p:cNvPr>
          <p:cNvPicPr preferRelativeResize="0"/>
          <p:nvPr/>
        </p:nvPicPr>
        <p:blipFill rotWithShape="1">
          <a:blip r:embed="rId8">
            <a:alphaModFix/>
          </a:blip>
          <a:srcRect l="18605" t="-3471" r="16001" b="30561"/>
          <a:stretch/>
        </p:blipFill>
        <p:spPr>
          <a:xfrm>
            <a:off x="2121601" y="3642484"/>
            <a:ext cx="1680305" cy="1097697"/>
          </a:xfrm>
          <a:prstGeom prst="rect">
            <a:avLst/>
          </a:prstGeom>
          <a:noFill/>
          <a:ln>
            <a:noFill/>
          </a:ln>
        </p:spPr>
      </p:pic>
      <p:pic>
        <p:nvPicPr>
          <p:cNvPr id="181" name="Google Shape;181;p2">
            <a:extLst>
              <a:ext uri="{FF2B5EF4-FFF2-40B4-BE49-F238E27FC236}">
                <a16:creationId xmlns:a16="http://schemas.microsoft.com/office/drawing/2014/main" id="{CA14C3D2-9255-AC63-C4A1-9A46D12161B5}"/>
              </a:ext>
            </a:extLst>
          </p:cNvPr>
          <p:cNvPicPr preferRelativeResize="0"/>
          <p:nvPr/>
        </p:nvPicPr>
        <p:blipFill rotWithShape="1">
          <a:blip r:embed="rId9">
            <a:alphaModFix/>
          </a:blip>
          <a:srcRect/>
          <a:stretch/>
        </p:blipFill>
        <p:spPr>
          <a:xfrm>
            <a:off x="4931914" y="3714465"/>
            <a:ext cx="1025716" cy="1025716"/>
          </a:xfrm>
          <a:prstGeom prst="rect">
            <a:avLst/>
          </a:prstGeom>
          <a:noFill/>
          <a:ln>
            <a:noFill/>
          </a:ln>
        </p:spPr>
      </p:pic>
      <p:pic>
        <p:nvPicPr>
          <p:cNvPr id="2" name="Picture 2">
            <a:extLst>
              <a:ext uri="{FF2B5EF4-FFF2-40B4-BE49-F238E27FC236}">
                <a16:creationId xmlns:a16="http://schemas.microsoft.com/office/drawing/2014/main" id="{90FFFE2C-8A92-CBE5-AA90-7AFFC33EFE0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5930" y="2317208"/>
            <a:ext cx="869865" cy="1095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5471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5"/>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a:t>What is a Coin?</a:t>
            </a:r>
            <a:endParaRPr/>
          </a:p>
        </p:txBody>
      </p:sp>
      <p:pic>
        <p:nvPicPr>
          <p:cNvPr id="205" name="Google Shape;205;p5"/>
          <p:cNvPicPr preferRelativeResize="0"/>
          <p:nvPr/>
        </p:nvPicPr>
        <p:blipFill rotWithShape="1">
          <a:blip r:embed="rId3">
            <a:alphaModFix/>
          </a:blip>
          <a:srcRect/>
          <a:stretch/>
        </p:blipFill>
        <p:spPr>
          <a:xfrm>
            <a:off x="6559893" y="3122103"/>
            <a:ext cx="1486246" cy="1584283"/>
          </a:xfrm>
          <a:prstGeom prst="rect">
            <a:avLst/>
          </a:prstGeom>
          <a:noFill/>
          <a:ln>
            <a:noFill/>
          </a:ln>
        </p:spPr>
      </p:pic>
      <p:pic>
        <p:nvPicPr>
          <p:cNvPr id="206" name="Google Shape;206;p5"/>
          <p:cNvPicPr preferRelativeResize="0"/>
          <p:nvPr/>
        </p:nvPicPr>
        <p:blipFill rotWithShape="1">
          <a:blip r:embed="rId4">
            <a:alphaModFix/>
          </a:blip>
          <a:srcRect/>
          <a:stretch/>
        </p:blipFill>
        <p:spPr>
          <a:xfrm>
            <a:off x="3723245" y="1178167"/>
            <a:ext cx="1697510" cy="1598384"/>
          </a:xfrm>
          <a:prstGeom prst="rect">
            <a:avLst/>
          </a:prstGeom>
          <a:noFill/>
          <a:ln>
            <a:noFill/>
          </a:ln>
        </p:spPr>
      </p:pic>
      <p:pic>
        <p:nvPicPr>
          <p:cNvPr id="207" name="Google Shape;207;p5"/>
          <p:cNvPicPr preferRelativeResize="0"/>
          <p:nvPr/>
        </p:nvPicPr>
        <p:blipFill rotWithShape="1">
          <a:blip r:embed="rId5">
            <a:alphaModFix/>
          </a:blip>
          <a:srcRect/>
          <a:stretch/>
        </p:blipFill>
        <p:spPr>
          <a:xfrm>
            <a:off x="6546420" y="1178167"/>
            <a:ext cx="1486246" cy="1493906"/>
          </a:xfrm>
          <a:prstGeom prst="rect">
            <a:avLst/>
          </a:prstGeom>
          <a:noFill/>
          <a:ln>
            <a:noFill/>
          </a:ln>
        </p:spPr>
      </p:pic>
      <p:pic>
        <p:nvPicPr>
          <p:cNvPr id="208" name="Google Shape;208;p5"/>
          <p:cNvPicPr preferRelativeResize="0"/>
          <p:nvPr/>
        </p:nvPicPr>
        <p:blipFill rotWithShape="1">
          <a:blip r:embed="rId6">
            <a:alphaModFix/>
          </a:blip>
          <a:srcRect/>
          <a:stretch/>
        </p:blipFill>
        <p:spPr>
          <a:xfrm>
            <a:off x="1111335" y="1104882"/>
            <a:ext cx="1697510" cy="1744955"/>
          </a:xfrm>
          <a:prstGeom prst="rect">
            <a:avLst/>
          </a:prstGeom>
          <a:noFill/>
          <a:ln>
            <a:noFill/>
          </a:ln>
        </p:spPr>
      </p:pic>
      <p:pic>
        <p:nvPicPr>
          <p:cNvPr id="209" name="Google Shape;209;p5"/>
          <p:cNvPicPr preferRelativeResize="0"/>
          <p:nvPr/>
        </p:nvPicPr>
        <p:blipFill rotWithShape="1">
          <a:blip r:embed="rId7">
            <a:alphaModFix/>
          </a:blip>
          <a:srcRect/>
          <a:stretch/>
        </p:blipFill>
        <p:spPr>
          <a:xfrm>
            <a:off x="1184885" y="3078308"/>
            <a:ext cx="1550410" cy="1671871"/>
          </a:xfrm>
          <a:prstGeom prst="rect">
            <a:avLst/>
          </a:prstGeom>
          <a:noFill/>
          <a:ln>
            <a:noFill/>
          </a:ln>
        </p:spPr>
      </p:pic>
      <p:pic>
        <p:nvPicPr>
          <p:cNvPr id="210" name="Google Shape;210;p5"/>
          <p:cNvPicPr preferRelativeResize="0"/>
          <p:nvPr/>
        </p:nvPicPr>
        <p:blipFill rotWithShape="1">
          <a:blip r:embed="rId8">
            <a:alphaModFix/>
          </a:blip>
          <a:srcRect/>
          <a:stretch/>
        </p:blipFill>
        <p:spPr>
          <a:xfrm>
            <a:off x="3847938" y="3077550"/>
            <a:ext cx="1550411" cy="1628836"/>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39218D23-5354-208F-6A5A-0961338FCA55}"/>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61CE11-13EF-4959-97A3-E49E2B300761}"/>
              </a:ext>
            </a:extLst>
          </p:cNvPr>
          <p:cNvSpPr txBox="1">
            <a:spLocks/>
          </p:cNvSpPr>
          <p:nvPr/>
        </p:nvSpPr>
        <p:spPr>
          <a:xfrm>
            <a:off x="285750" y="83972"/>
            <a:ext cx="8572500" cy="619626"/>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1"/>
              </a:buClr>
              <a:buSzPts val="1800"/>
              <a:buFont typeface="Arial"/>
              <a:buNone/>
              <a:defRPr sz="33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FFFFFF"/>
              </a:buClr>
              <a:buSzPts val="1800"/>
              <a:buFont typeface="Arial"/>
              <a:buNone/>
              <a:tabLst/>
              <a:defRPr/>
            </a:pPr>
            <a:r>
              <a:rPr kumimoji="0" lang="en-US" sz="3300" b="0" i="0" u="none" strike="noStrike" kern="0" cap="none" spc="0" normalizeH="0" baseline="0" noProof="0" dirty="0">
                <a:ln>
                  <a:noFill/>
                </a:ln>
                <a:solidFill>
                  <a:srgbClr val="FFFFFF"/>
                </a:solidFill>
                <a:effectLst/>
                <a:uLnTx/>
                <a:uFillTx/>
                <a:latin typeface="Arial"/>
                <a:cs typeface="Arial"/>
                <a:sym typeface="Arial"/>
              </a:rPr>
              <a:t>AEGIS J. FRUMENTO</a:t>
            </a:r>
          </a:p>
        </p:txBody>
      </p:sp>
      <p:sp>
        <p:nvSpPr>
          <p:cNvPr id="9" name="Content Placeholder 2">
            <a:extLst>
              <a:ext uri="{FF2B5EF4-FFF2-40B4-BE49-F238E27FC236}">
                <a16:creationId xmlns:a16="http://schemas.microsoft.com/office/drawing/2014/main" id="{A37AA1C9-5F47-544B-99B5-6252E76342C6}"/>
              </a:ext>
            </a:extLst>
          </p:cNvPr>
          <p:cNvSpPr txBox="1">
            <a:spLocks/>
          </p:cNvSpPr>
          <p:nvPr/>
        </p:nvSpPr>
        <p:spPr>
          <a:xfrm>
            <a:off x="2248186" y="1034715"/>
            <a:ext cx="6610064" cy="374207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750"/>
              </a:spcBef>
              <a:spcAft>
                <a:spcPts val="0"/>
              </a:spcAft>
              <a:buClr>
                <a:schemeClr val="dk1"/>
              </a:buClr>
              <a:buSzPts val="1800"/>
              <a:buFont typeface="Noto Sans Symbols"/>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42900" algn="l" rtl="0">
              <a:lnSpc>
                <a:spcPct val="90000"/>
              </a:lnSpc>
              <a:spcBef>
                <a:spcPts val="375"/>
              </a:spcBef>
              <a:spcAft>
                <a:spcPts val="0"/>
              </a:spcAft>
              <a:buClr>
                <a:schemeClr val="dk1"/>
              </a:buClr>
              <a:buSzPts val="1800"/>
              <a:buFont typeface="Arial"/>
              <a:buChar char="•"/>
              <a:defRPr sz="1500" b="0" i="0" u="none" strike="noStrike" cap="none">
                <a:solidFill>
                  <a:schemeClr val="dk1"/>
                </a:solidFill>
                <a:latin typeface="Arial"/>
                <a:ea typeface="Arial"/>
                <a:cs typeface="Arial"/>
                <a:sym typeface="Arial"/>
              </a:defRPr>
            </a:lvl3pPr>
            <a:lvl4pPr marL="1828800" marR="0" lvl="3"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4pPr>
            <a:lvl5pPr marL="2286000" marR="0" lvl="4"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Arial"/>
                <a:ea typeface="Arial"/>
                <a:cs typeface="Arial"/>
                <a:sym typeface="Arial"/>
              </a:defRPr>
            </a:lvl5pPr>
            <a:lvl6pPr marL="2743200" marR="0" lvl="5"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375"/>
              </a:spcBef>
              <a:spcAft>
                <a:spcPts val="0"/>
              </a:spcAft>
              <a:buClr>
                <a:schemeClr val="dk1"/>
              </a:buClr>
              <a:buSzPts val="1800"/>
              <a:buFont typeface="Arial"/>
              <a:buChar char="•"/>
              <a:defRPr sz="135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r>
              <a:rPr kumimoji="0" lang="en-US" sz="700" b="0" i="0" u="none" strike="noStrike" kern="0" cap="none" spc="0" normalizeH="0" baseline="0" noProof="0" dirty="0">
                <a:ln>
                  <a:noFill/>
                </a:ln>
                <a:solidFill>
                  <a:srgbClr val="000000"/>
                </a:solidFill>
                <a:effectLst/>
                <a:uLnTx/>
                <a:uFillTx/>
                <a:latin typeface="Arial"/>
                <a:cs typeface="Arial"/>
                <a:sym typeface="Arial"/>
              </a:rPr>
              <a:t>Aegis J. Frumento co-heads the Financial Markets Practice Group of Stern Tannenbaum &amp; Bell in New York City. </a:t>
            </a: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endParaRPr kumimoji="0" lang="en-US" sz="7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r>
              <a:rPr kumimoji="0" lang="en-US" sz="700" b="0" i="0" u="none" strike="noStrike" kern="0" cap="none" spc="0" normalizeH="0" baseline="0" noProof="0" dirty="0">
                <a:ln>
                  <a:noFill/>
                </a:ln>
                <a:solidFill>
                  <a:srgbClr val="000000"/>
                </a:solidFill>
                <a:effectLst/>
                <a:uLnTx/>
                <a:uFillTx/>
                <a:latin typeface="Arial"/>
                <a:cs typeface="Arial"/>
                <a:sym typeface="Arial"/>
              </a:rPr>
              <a:t>Although his past and present clients include very large public companies, Aegis is especially interested in representing smaller and mid-sized firms and individual investment professionals, all of whom are chronically under-served by </a:t>
            </a:r>
            <a:r>
              <a:rPr kumimoji="0" lang="en-US" sz="700" b="0" i="0" u="none" strike="noStrike" kern="0" cap="none" spc="0" normalizeH="0" baseline="0" noProof="0" dirty="0" err="1">
                <a:ln>
                  <a:noFill/>
                </a:ln>
                <a:solidFill>
                  <a:srgbClr val="000000"/>
                </a:solidFill>
                <a:effectLst/>
                <a:uLnTx/>
                <a:uFillTx/>
                <a:latin typeface="Arial"/>
                <a:cs typeface="Arial"/>
                <a:sym typeface="Arial"/>
              </a:rPr>
              <a:t>BigLaw</a:t>
            </a:r>
            <a:r>
              <a:rPr kumimoji="0" lang="en-US" sz="700" b="0" i="0" u="none" strike="noStrike" kern="0" cap="none" spc="0" normalizeH="0" baseline="0" noProof="0" dirty="0">
                <a:ln>
                  <a:noFill/>
                </a:ln>
                <a:solidFill>
                  <a:srgbClr val="000000"/>
                </a:solidFill>
                <a:effectLst/>
                <a:uLnTx/>
                <a:uFillTx/>
                <a:latin typeface="Arial"/>
                <a:cs typeface="Arial"/>
                <a:sym typeface="Arial"/>
              </a:rPr>
              <a:t>. He now divides his practice between advocacy and counseling. As an advocate, Aegis has over 40-years’ experience in complex corporate, commercial and securities disputes, including jury and non-jury trials in state and federal trial courts; SEC and FINRA investigations, enforcement proceedings and administrative hearings; and FINRA, AAA, JAMS, </a:t>
            </a:r>
            <a:r>
              <a:rPr kumimoji="0" lang="en-US" sz="700" b="0" i="0" u="none" strike="noStrike" kern="0" cap="none" spc="0" normalizeH="0" baseline="0" noProof="0" dirty="0" err="1">
                <a:ln>
                  <a:noFill/>
                </a:ln>
                <a:solidFill>
                  <a:srgbClr val="000000"/>
                </a:solidFill>
                <a:effectLst/>
                <a:uLnTx/>
                <a:uFillTx/>
                <a:latin typeface="Arial"/>
                <a:cs typeface="Arial"/>
                <a:sym typeface="Arial"/>
              </a:rPr>
              <a:t>FedArb</a:t>
            </a:r>
            <a:r>
              <a:rPr kumimoji="0" lang="en-US" sz="700" b="0" i="0" u="none" strike="noStrike" kern="0" cap="none" spc="0" normalizeH="0" baseline="0" noProof="0" dirty="0">
                <a:ln>
                  <a:noFill/>
                </a:ln>
                <a:solidFill>
                  <a:srgbClr val="000000"/>
                </a:solidFill>
                <a:effectLst/>
                <a:uLnTx/>
                <a:uFillTx/>
                <a:latin typeface="Arial"/>
                <a:cs typeface="Arial"/>
                <a:sym typeface="Arial"/>
              </a:rPr>
              <a:t> and other mediations and arbitrations. His counseling work focuses on assisting start-ups in the financial and fintech sectors, private equity funds, investment advisers and their principals to ensure their business structures, compliance programs, operations, and disclosures are properly conceived, documented and implemented. Aegis believes the two sides of his practice inform each other—more sensitive to the business realities as an advocate and better able to assess litigation and regulatory risks as a business lawyer.</a:t>
            </a: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r>
              <a:rPr kumimoji="0" lang="en-US" sz="700" b="0" i="0" u="none" strike="noStrike" kern="0" cap="none" spc="0" normalizeH="0" baseline="0" noProof="0" dirty="0">
                <a:ln>
                  <a:noFill/>
                </a:ln>
                <a:solidFill>
                  <a:srgbClr val="000000"/>
                </a:solidFill>
                <a:effectLst/>
                <a:uLnTx/>
                <a:uFillTx/>
                <a:latin typeface="Arial"/>
                <a:cs typeface="Arial"/>
                <a:sym typeface="Arial"/>
              </a:rPr>
              <a:t>Aegis is a graduate of Harvard College and New York University Law School. Before joining Stern Tannenbaum in 2012, Aegis had been a partner and practice head at Duane Morris LLP, the managing partner of the financial industry boutique Singer Frumento LLP, and a Managing Director both of Citigroup and Morgan Stanley. He is currently admitted to practice in New York, the US District Courts in New York City, the US Court of Appeal for the 2d Circuit, and the US Supreme Court. He has long been rated AV Preeminent by Martindale-Hubble and a New York Metro Area </a:t>
            </a:r>
            <a:r>
              <a:rPr kumimoji="0" lang="en-US" sz="700" b="0" i="0" u="none" strike="noStrike" kern="0" cap="none" spc="0" normalizeH="0" baseline="0" noProof="0" dirty="0" err="1">
                <a:ln>
                  <a:noFill/>
                </a:ln>
                <a:solidFill>
                  <a:srgbClr val="000000"/>
                </a:solidFill>
                <a:effectLst/>
                <a:uLnTx/>
                <a:uFillTx/>
                <a:latin typeface="Arial"/>
                <a:cs typeface="Arial"/>
                <a:sym typeface="Arial"/>
              </a:rPr>
              <a:t>SuperLawyer</a:t>
            </a:r>
            <a:r>
              <a:rPr kumimoji="0" lang="en-US" sz="700" b="0" i="0" u="none" strike="noStrike" kern="0" cap="none" spc="0" normalizeH="0" baseline="0" noProof="0" dirty="0">
                <a:ln>
                  <a:noFill/>
                </a:ln>
                <a:solidFill>
                  <a:srgbClr val="000000"/>
                </a:solidFill>
                <a:effectLst/>
                <a:uLnTx/>
                <a:uFillTx/>
                <a:latin typeface="Arial"/>
                <a:cs typeface="Arial"/>
                <a:sym typeface="Arial"/>
              </a:rPr>
              <a:t>.</a:t>
            </a: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endParaRPr kumimoji="0" lang="en-US" sz="7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r>
              <a:rPr kumimoji="0" lang="en-US" sz="700" b="0" i="0" u="none" strike="noStrike" kern="0" cap="none" spc="0" normalizeH="0" baseline="0" noProof="0" dirty="0">
                <a:ln>
                  <a:noFill/>
                </a:ln>
                <a:solidFill>
                  <a:srgbClr val="000000"/>
                </a:solidFill>
                <a:effectLst/>
                <a:uLnTx/>
                <a:uFillTx/>
                <a:latin typeface="Arial"/>
                <a:cs typeface="Arial"/>
                <a:sym typeface="Arial"/>
              </a:rPr>
              <a:t>Aegis is a member the American Bar Association, currently serves as a Delegate to the House of Delegates of the New York State Bar Association, is a member of the New York City Bar Association’s Committee on Professional Ethics and is the immediate past Chairperson of the City Bar’s Committee on Professional Responsibility. He is also a Fellow of the American Bar Foundation and a member of the New York American Inn of Court. </a:t>
            </a:r>
          </a:p>
          <a:p>
            <a:pPr marL="0" marR="0" lvl="0" indent="0" algn="l" defTabSz="914400" rtl="0" eaLnBrk="1" fontAlgn="auto" latinLnBrk="0" hangingPunct="1">
              <a:lnSpc>
                <a:spcPct val="150000"/>
              </a:lnSpc>
              <a:spcBef>
                <a:spcPts val="0"/>
              </a:spcBef>
              <a:spcAft>
                <a:spcPts val="0"/>
              </a:spcAft>
              <a:buClr>
                <a:srgbClr val="000000"/>
              </a:buClr>
              <a:buSzPts val="1800"/>
              <a:buFont typeface="Noto Sans Symbols"/>
              <a:buNone/>
              <a:tabLst/>
              <a:defRPr/>
            </a:pPr>
            <a:endParaRPr kumimoji="0" lang="en-US" sz="7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Pts val="1800"/>
              <a:buFont typeface="Noto Sans Symbols"/>
              <a:buNone/>
              <a:tabLst/>
              <a:defRPr/>
            </a:pPr>
            <a:r>
              <a:rPr kumimoji="0" lang="en-US" sz="700" b="0" i="0" u="none" strike="noStrike" kern="0" cap="none" spc="0" normalizeH="0" baseline="0" noProof="0" dirty="0">
                <a:ln>
                  <a:noFill/>
                </a:ln>
                <a:solidFill>
                  <a:srgbClr val="000000"/>
                </a:solidFill>
                <a:effectLst/>
                <a:uLnTx/>
                <a:uFillTx/>
                <a:latin typeface="Arial"/>
                <a:cs typeface="Arial"/>
                <a:sym typeface="Arial"/>
              </a:rPr>
              <a:t>Aegis has written extensively on legal and securities matters over the years, and regularly appears on panels discussing securities law and ethics topics. His articles have been published in The Business Lawyer, The Journal of Investment Compliance, and The Securities Arbitration Commentator, among other publications, and include over 100 weekly opinion pieces published under the banner </a:t>
            </a:r>
            <a:r>
              <a:rPr kumimoji="0" lang="en-US" sz="700" b="0" i="0" u="none" strike="noStrike" kern="0" cap="none" spc="0" normalizeH="0" baseline="0" noProof="0" dirty="0" err="1">
                <a:ln>
                  <a:noFill/>
                </a:ln>
                <a:solidFill>
                  <a:srgbClr val="000000"/>
                </a:solidFill>
                <a:effectLst/>
                <a:uLnTx/>
                <a:uFillTx/>
                <a:latin typeface="Arial"/>
                <a:cs typeface="Arial"/>
                <a:sym typeface="Arial"/>
              </a:rPr>
              <a:t>InSecurities</a:t>
            </a:r>
            <a:r>
              <a:rPr kumimoji="0" lang="en-US" sz="700" b="0" i="0" u="none" strike="noStrike" kern="0" cap="none" spc="0" normalizeH="0" baseline="0" noProof="0" dirty="0">
                <a:ln>
                  <a:noFill/>
                </a:ln>
                <a:solidFill>
                  <a:srgbClr val="000000"/>
                </a:solidFill>
                <a:effectLst/>
                <a:uLnTx/>
                <a:uFillTx/>
                <a:latin typeface="Arial"/>
                <a:cs typeface="Arial"/>
                <a:sym typeface="Arial"/>
              </a:rPr>
              <a:t> in the securities industry blog BrokeandBroker.com (2018-2022).</a:t>
            </a:r>
          </a:p>
        </p:txBody>
      </p:sp>
      <p:pic>
        <p:nvPicPr>
          <p:cNvPr id="10" name="Picture 9">
            <a:extLst>
              <a:ext uri="{FF2B5EF4-FFF2-40B4-BE49-F238E27FC236}">
                <a16:creationId xmlns:a16="http://schemas.microsoft.com/office/drawing/2014/main" id="{2E7B5CFC-0EAF-3C7C-9D69-5E3CB36845DE}"/>
              </a:ext>
            </a:extLst>
          </p:cNvPr>
          <p:cNvPicPr>
            <a:picLocks noChangeAspect="1"/>
          </p:cNvPicPr>
          <p:nvPr/>
        </p:nvPicPr>
        <p:blipFill>
          <a:blip r:embed="rId3"/>
          <a:stretch>
            <a:fillRect/>
          </a:stretch>
        </p:blipFill>
        <p:spPr>
          <a:xfrm>
            <a:off x="285750" y="1924533"/>
            <a:ext cx="1962436" cy="1962436"/>
          </a:xfrm>
          <a:prstGeom prst="rect">
            <a:avLst/>
          </a:prstGeom>
        </p:spPr>
      </p:pic>
      <p:pic>
        <p:nvPicPr>
          <p:cNvPr id="11" name="Picture 10">
            <a:extLst>
              <a:ext uri="{FF2B5EF4-FFF2-40B4-BE49-F238E27FC236}">
                <a16:creationId xmlns:a16="http://schemas.microsoft.com/office/drawing/2014/main" id="{AA397FAB-8022-84C9-86BA-6E0E492073D0}"/>
              </a:ext>
            </a:extLst>
          </p:cNvPr>
          <p:cNvPicPr>
            <a:picLocks noChangeAspect="1"/>
          </p:cNvPicPr>
          <p:nvPr/>
        </p:nvPicPr>
        <p:blipFill>
          <a:blip r:embed="rId4"/>
          <a:stretch>
            <a:fillRect/>
          </a:stretch>
        </p:blipFill>
        <p:spPr>
          <a:xfrm>
            <a:off x="338183" y="4162334"/>
            <a:ext cx="1857570" cy="897194"/>
          </a:xfrm>
          <a:prstGeom prst="rect">
            <a:avLst/>
          </a:prstGeom>
        </p:spPr>
      </p:pic>
    </p:spTree>
    <p:extLst>
      <p:ext uri="{BB962C8B-B14F-4D97-AF65-F5344CB8AC3E}">
        <p14:creationId xmlns:p14="http://schemas.microsoft.com/office/powerpoint/2010/main" val="25863886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884B16DF-FB0F-C6D6-CE76-785A3FDFDF0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99E9CB0-B63B-02C9-B951-EA2D5F7BD4C1}"/>
              </a:ext>
            </a:extLst>
          </p:cNvPr>
          <p:cNvPicPr>
            <a:picLocks noChangeAspect="1"/>
          </p:cNvPicPr>
          <p:nvPr/>
        </p:nvPicPr>
        <p:blipFill>
          <a:blip r:embed="rId3"/>
          <a:stretch>
            <a:fillRect/>
          </a:stretch>
        </p:blipFill>
        <p:spPr>
          <a:xfrm>
            <a:off x="156020" y="0"/>
            <a:ext cx="8831960" cy="5049522"/>
          </a:xfrm>
          <a:prstGeom prst="rect">
            <a:avLst/>
          </a:prstGeom>
        </p:spPr>
      </p:pic>
    </p:spTree>
    <p:extLst>
      <p:ext uri="{BB962C8B-B14F-4D97-AF65-F5344CB8AC3E}">
        <p14:creationId xmlns:p14="http://schemas.microsoft.com/office/powerpoint/2010/main" val="24066098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928FD-BC0E-A4D8-BDEF-E60204C1C4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E2E66C-35EF-C5EF-56DB-C9659DD01250}"/>
              </a:ext>
            </a:extLst>
          </p:cNvPr>
          <p:cNvSpPr>
            <a:spLocks noGrp="1"/>
          </p:cNvSpPr>
          <p:nvPr>
            <p:ph type="title"/>
          </p:nvPr>
        </p:nvSpPr>
        <p:spPr/>
        <p:txBody>
          <a:bodyPr/>
          <a:lstStyle/>
          <a:p>
            <a:pPr algn="ctr"/>
            <a:r>
              <a:rPr lang="en-US" dirty="0"/>
              <a:t>CHRIS BOSCH </a:t>
            </a:r>
          </a:p>
        </p:txBody>
      </p:sp>
      <p:sp>
        <p:nvSpPr>
          <p:cNvPr id="3" name="Content Placeholder 2">
            <a:extLst>
              <a:ext uri="{FF2B5EF4-FFF2-40B4-BE49-F238E27FC236}">
                <a16:creationId xmlns:a16="http://schemas.microsoft.com/office/drawing/2014/main" id="{CF357903-15DA-6DF1-C18B-0B31391B47E7}"/>
              </a:ext>
            </a:extLst>
          </p:cNvPr>
          <p:cNvSpPr>
            <a:spLocks noGrp="1"/>
          </p:cNvSpPr>
          <p:nvPr>
            <p:ph idx="1"/>
          </p:nvPr>
        </p:nvSpPr>
        <p:spPr>
          <a:xfrm>
            <a:off x="2206934" y="1034715"/>
            <a:ext cx="6651315" cy="3742072"/>
          </a:xfrm>
        </p:spPr>
        <p:txBody>
          <a:bodyPr>
            <a:normAutofit fontScale="92500"/>
          </a:bodyPr>
          <a:lstStyle/>
          <a:p>
            <a:pPr marL="0" indent="0">
              <a:lnSpc>
                <a:spcPct val="170000"/>
              </a:lnSpc>
              <a:spcBef>
                <a:spcPts val="0"/>
              </a:spcBef>
              <a:buNone/>
            </a:pPr>
            <a:r>
              <a:rPr lang="en-US" sz="800" b="1" kern="100" dirty="0">
                <a:ea typeface="Calibri" panose="020F0502020204030204" pitchFamily="34" charset="0"/>
              </a:rPr>
              <a:t>	Areas of Practice</a:t>
            </a:r>
          </a:p>
          <a:p>
            <a:pPr marL="0" indent="0">
              <a:lnSpc>
                <a:spcPct val="170000"/>
              </a:lnSpc>
              <a:spcBef>
                <a:spcPts val="0"/>
              </a:spcBef>
              <a:buNone/>
            </a:pPr>
            <a:r>
              <a:rPr lang="en-US" sz="800" kern="100" dirty="0">
                <a:ea typeface="Calibri" panose="020F0502020204030204" pitchFamily="34" charset="0"/>
              </a:rPr>
              <a:t>Chris Bosch is a member of the Governmental Practice group in Sheppard Mullin's New York office. Chris' practice primarily focuses on securities regulation, compliance, and litigation, as well as internal investigations and white collar defense.  Chris frequently represents banks, broker-dealers, investment advisers, boards of directors, corporate officers, financial advisors, and other securities professionals in connection with internal investigations and inquiries by U.S. Attorneys’ Offices, the SEC, the CFTC, FINRA, the IRS, the FRB, the NY Department of Financial Services, and other governmental entities and self-regulatory organizations. He counsels clients on matters relating to insider trading, trading and position valuation, misuse of confidential information, unauthorized trading, money laundering and BSA/AML issues, retail brokerage sales practice violations, criminal and civil tax violations, and legal challenges posed by emerging technologies.  Chris represents organizations and individuals in connection with a wide variety of litigation, including grand jury and regulatory enforcement matters, as well as RICO, breach of contract, fraud, intellectual property infringement, and shareholder actions.</a:t>
            </a:r>
          </a:p>
          <a:p>
            <a:pPr marL="0" indent="0">
              <a:lnSpc>
                <a:spcPct val="170000"/>
              </a:lnSpc>
              <a:spcBef>
                <a:spcPts val="0"/>
              </a:spcBef>
              <a:buNone/>
            </a:pPr>
            <a:r>
              <a:rPr lang="en-US" sz="800" kern="100" dirty="0">
                <a:ea typeface="Calibri" panose="020F0502020204030204" pitchFamily="34" charset="0"/>
              </a:rPr>
              <a:t>Chris advises firms regarding digital asset issuances and enforcement matters, and has represented clients in crypto-related securities class action and fraud litigation. Chris regularly publishes on regulatory developments in the blockchain and cryptocurrency spaces, and has earned his Certified Cryptocurrency Auditor certification from the Blockchain Council.  </a:t>
            </a:r>
          </a:p>
          <a:p>
            <a:pPr marL="0" indent="0">
              <a:lnSpc>
                <a:spcPct val="170000"/>
              </a:lnSpc>
              <a:spcBef>
                <a:spcPts val="0"/>
              </a:spcBef>
              <a:buNone/>
            </a:pPr>
            <a:r>
              <a:rPr lang="en-US" sz="800" kern="100" dirty="0">
                <a:ea typeface="Calibri" panose="020F0502020204030204" pitchFamily="34" charset="0"/>
              </a:rPr>
              <a:t>Chris is actively involved in pro bono work at the firm, including the representation of a class of mobility impaired residents and visitors in New York City seeking improved wheelchair accessibility among the City’s yellow medallion taxi fleet.</a:t>
            </a:r>
          </a:p>
          <a:p>
            <a:pPr marL="0" indent="0">
              <a:lnSpc>
                <a:spcPct val="170000"/>
              </a:lnSpc>
              <a:spcBef>
                <a:spcPts val="0"/>
              </a:spcBef>
              <a:buNone/>
            </a:pPr>
            <a:r>
              <a:rPr lang="en-US" sz="800" b="1" kern="100" dirty="0">
                <a:ea typeface="Calibri" panose="020F0502020204030204" pitchFamily="34" charset="0"/>
              </a:rPr>
              <a:t>	Education</a:t>
            </a:r>
          </a:p>
          <a:p>
            <a:pPr marL="0" indent="0">
              <a:lnSpc>
                <a:spcPct val="170000"/>
              </a:lnSpc>
              <a:spcBef>
                <a:spcPts val="0"/>
              </a:spcBef>
              <a:buNone/>
            </a:pPr>
            <a:r>
              <a:rPr lang="en-US" sz="800" kern="100" dirty="0">
                <a:ea typeface="Calibri" panose="020F0502020204030204" pitchFamily="34" charset="0"/>
              </a:rPr>
              <a:t>J.D., Fordham University School of Law, 2015, magna cum laude, Order of the Coif, Notes &amp; Articles Editor, Fordham Urban Law Journal; Associate Editor, Dispute Resolution Society; Mary Daly Scholar</a:t>
            </a:r>
          </a:p>
          <a:p>
            <a:pPr marL="0" indent="0">
              <a:lnSpc>
                <a:spcPct val="170000"/>
              </a:lnSpc>
              <a:spcBef>
                <a:spcPts val="0"/>
              </a:spcBef>
              <a:buNone/>
            </a:pPr>
            <a:r>
              <a:rPr lang="en-US" sz="800" kern="100" dirty="0">
                <a:ea typeface="Calibri" panose="020F0502020204030204" pitchFamily="34" charset="0"/>
              </a:rPr>
              <a:t>B.S., Boston College, cum laude</a:t>
            </a:r>
          </a:p>
          <a:p>
            <a:pPr marL="0" indent="0">
              <a:lnSpc>
                <a:spcPct val="170000"/>
              </a:lnSpc>
              <a:spcBef>
                <a:spcPts val="0"/>
              </a:spcBef>
              <a:buNone/>
            </a:pPr>
            <a:r>
              <a:rPr lang="en-US" sz="800" b="1" kern="100" dirty="0">
                <a:ea typeface="Calibri" panose="020F0502020204030204" pitchFamily="34" charset="0"/>
              </a:rPr>
              <a:t>	Admissions</a:t>
            </a:r>
          </a:p>
          <a:p>
            <a:pPr marL="0" indent="0">
              <a:lnSpc>
                <a:spcPct val="170000"/>
              </a:lnSpc>
              <a:spcBef>
                <a:spcPts val="0"/>
              </a:spcBef>
              <a:buNone/>
            </a:pPr>
            <a:r>
              <a:rPr lang="en-US" sz="800" kern="100" dirty="0">
                <a:ea typeface="Calibri" panose="020F0502020204030204" pitchFamily="34" charset="0"/>
              </a:rPr>
              <a:t>NY, SDNY, EDNY, NDNY, 2nd Circuit</a:t>
            </a:r>
          </a:p>
        </p:txBody>
      </p:sp>
      <p:pic>
        <p:nvPicPr>
          <p:cNvPr id="4" name="Picture 3">
            <a:extLst>
              <a:ext uri="{FF2B5EF4-FFF2-40B4-BE49-F238E27FC236}">
                <a16:creationId xmlns:a16="http://schemas.microsoft.com/office/drawing/2014/main" id="{A5575F91-B168-EFDC-D010-9007B2AA6E5B}"/>
              </a:ext>
            </a:extLst>
          </p:cNvPr>
          <p:cNvPicPr>
            <a:picLocks noChangeAspect="1"/>
          </p:cNvPicPr>
          <p:nvPr/>
        </p:nvPicPr>
        <p:blipFill>
          <a:blip r:embed="rId2"/>
          <a:srcRect b="19888"/>
          <a:stretch/>
        </p:blipFill>
        <p:spPr>
          <a:xfrm>
            <a:off x="285750" y="2044596"/>
            <a:ext cx="1921184" cy="1722310"/>
          </a:xfrm>
          <a:prstGeom prst="rect">
            <a:avLst/>
          </a:prstGeom>
        </p:spPr>
      </p:pic>
    </p:spTree>
    <p:extLst>
      <p:ext uri="{BB962C8B-B14F-4D97-AF65-F5344CB8AC3E}">
        <p14:creationId xmlns:p14="http://schemas.microsoft.com/office/powerpoint/2010/main" val="3312770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78CFB636-07DF-B243-C369-15A166F843A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88A6C55-F88A-4E7D-4024-E01D855942D4}"/>
              </a:ext>
            </a:extLst>
          </p:cNvPr>
          <p:cNvPicPr>
            <a:picLocks noChangeAspect="1"/>
          </p:cNvPicPr>
          <p:nvPr/>
        </p:nvPicPr>
        <p:blipFill>
          <a:blip r:embed="rId3"/>
          <a:stretch>
            <a:fillRect/>
          </a:stretch>
        </p:blipFill>
        <p:spPr>
          <a:xfrm>
            <a:off x="183135" y="0"/>
            <a:ext cx="8777730" cy="5025656"/>
          </a:xfrm>
          <a:prstGeom prst="rect">
            <a:avLst/>
          </a:prstGeom>
        </p:spPr>
      </p:pic>
    </p:spTree>
    <p:extLst>
      <p:ext uri="{BB962C8B-B14F-4D97-AF65-F5344CB8AC3E}">
        <p14:creationId xmlns:p14="http://schemas.microsoft.com/office/powerpoint/2010/main" val="20220069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EAB6F6EC-C87A-6B57-0A00-B6CEE5588A11}"/>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063C3EA0-F670-FD7B-F454-B5F429CCE25A}"/>
              </a:ext>
            </a:extLst>
          </p:cNvPr>
          <p:cNvPicPr>
            <a:picLocks noChangeAspect="1"/>
          </p:cNvPicPr>
          <p:nvPr/>
        </p:nvPicPr>
        <p:blipFill>
          <a:blip r:embed="rId3"/>
          <a:stretch>
            <a:fillRect/>
          </a:stretch>
        </p:blipFill>
        <p:spPr>
          <a:xfrm>
            <a:off x="213456" y="0"/>
            <a:ext cx="8717087" cy="5059134"/>
          </a:xfrm>
          <a:prstGeom prst="rect">
            <a:avLst/>
          </a:prstGeom>
        </p:spPr>
      </p:pic>
    </p:spTree>
    <p:extLst>
      <p:ext uri="{BB962C8B-B14F-4D97-AF65-F5344CB8AC3E}">
        <p14:creationId xmlns:p14="http://schemas.microsoft.com/office/powerpoint/2010/main" val="41798649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6AD92169-A0EA-970B-9738-36024EB73B9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9A36F2A-6006-C32D-2ED8-11077972E49C}"/>
              </a:ext>
            </a:extLst>
          </p:cNvPr>
          <p:cNvPicPr>
            <a:picLocks noChangeAspect="1"/>
          </p:cNvPicPr>
          <p:nvPr/>
        </p:nvPicPr>
        <p:blipFill>
          <a:blip r:embed="rId3"/>
          <a:stretch>
            <a:fillRect/>
          </a:stretch>
        </p:blipFill>
        <p:spPr>
          <a:xfrm>
            <a:off x="213456" y="0"/>
            <a:ext cx="8717087" cy="5059134"/>
          </a:xfrm>
          <a:prstGeom prst="rect">
            <a:avLst/>
          </a:prstGeom>
        </p:spPr>
      </p:pic>
    </p:spTree>
    <p:extLst>
      <p:ext uri="{BB962C8B-B14F-4D97-AF65-F5344CB8AC3E}">
        <p14:creationId xmlns:p14="http://schemas.microsoft.com/office/powerpoint/2010/main" val="26905850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EA323BA9-E684-5581-E011-DAF922F3448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BC33288-7E90-E2A3-7BF0-9304798B7A9B}"/>
              </a:ext>
            </a:extLst>
          </p:cNvPr>
          <p:cNvPicPr>
            <a:picLocks noChangeAspect="1"/>
          </p:cNvPicPr>
          <p:nvPr/>
        </p:nvPicPr>
        <p:blipFill>
          <a:blip r:embed="rId3"/>
          <a:stretch>
            <a:fillRect/>
          </a:stretch>
        </p:blipFill>
        <p:spPr>
          <a:xfrm>
            <a:off x="183181" y="0"/>
            <a:ext cx="8777638" cy="5025603"/>
          </a:xfrm>
          <a:prstGeom prst="rect">
            <a:avLst/>
          </a:prstGeom>
        </p:spPr>
      </p:pic>
    </p:spTree>
    <p:extLst>
      <p:ext uri="{BB962C8B-B14F-4D97-AF65-F5344CB8AC3E}">
        <p14:creationId xmlns:p14="http://schemas.microsoft.com/office/powerpoint/2010/main" val="5666471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8">
          <a:extLst>
            <a:ext uri="{FF2B5EF4-FFF2-40B4-BE49-F238E27FC236}">
              <a16:creationId xmlns:a16="http://schemas.microsoft.com/office/drawing/2014/main" id="{15ABB1F5-DBF2-6E39-7999-B2B05FB348E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C2EF6AA-09FA-49DC-6226-7758E0100CF7}"/>
              </a:ext>
            </a:extLst>
          </p:cNvPr>
          <p:cNvPicPr>
            <a:picLocks noChangeAspect="1"/>
          </p:cNvPicPr>
          <p:nvPr/>
        </p:nvPicPr>
        <p:blipFill>
          <a:blip r:embed="rId3"/>
          <a:stretch>
            <a:fillRect/>
          </a:stretch>
        </p:blipFill>
        <p:spPr>
          <a:xfrm>
            <a:off x="120751" y="0"/>
            <a:ext cx="8902497" cy="5025603"/>
          </a:xfrm>
          <a:prstGeom prst="rect">
            <a:avLst/>
          </a:prstGeom>
        </p:spPr>
      </p:pic>
    </p:spTree>
    <p:extLst>
      <p:ext uri="{BB962C8B-B14F-4D97-AF65-F5344CB8AC3E}">
        <p14:creationId xmlns:p14="http://schemas.microsoft.com/office/powerpoint/2010/main" val="2021932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6"/>
          <p:cNvSpPr txBox="1">
            <a:spLocks noGrp="1"/>
          </p:cNvSpPr>
          <p:nvPr>
            <p:ph type="title"/>
          </p:nvPr>
        </p:nvSpPr>
        <p:spPr>
          <a:xfrm>
            <a:off x="98250" y="16350"/>
            <a:ext cx="8826600" cy="6027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1800"/>
              <a:buNone/>
            </a:pPr>
            <a:r>
              <a:rPr lang="en-US" sz="3600"/>
              <a:t>Tangible Tokens vs Tangible Coins</a:t>
            </a:r>
            <a:endParaRPr/>
          </a:p>
        </p:txBody>
      </p:sp>
      <p:sp>
        <p:nvSpPr>
          <p:cNvPr id="217" name="Google Shape;217;p6"/>
          <p:cNvSpPr txBox="1">
            <a:spLocks noGrp="1"/>
          </p:cNvSpPr>
          <p:nvPr>
            <p:ph type="body" idx="4294967295"/>
          </p:nvPr>
        </p:nvSpPr>
        <p:spPr>
          <a:xfrm>
            <a:off x="567460" y="973715"/>
            <a:ext cx="8223250" cy="2709862"/>
          </a:xfrm>
          <a:prstGeom prst="rect">
            <a:avLst/>
          </a:prstGeom>
          <a:noFill/>
          <a:ln>
            <a:noFill/>
          </a:ln>
        </p:spPr>
        <p:txBody>
          <a:bodyPr spcFirstLastPara="1" wrap="square" lIns="91425" tIns="91425" rIns="91425" bIns="91425" anchor="t" anchorCtr="0">
            <a:normAutofit fontScale="92500" lnSpcReduction="10000"/>
          </a:bodyPr>
          <a:lstStyle/>
          <a:p>
            <a:pPr marL="0" lvl="0" indent="0" algn="l" rtl="0">
              <a:lnSpc>
                <a:spcPct val="115000"/>
              </a:lnSpc>
              <a:spcBef>
                <a:spcPts val="0"/>
              </a:spcBef>
              <a:spcAft>
                <a:spcPts val="0"/>
              </a:spcAft>
              <a:buSzPct val="108108"/>
              <a:buNone/>
            </a:pPr>
            <a:r>
              <a:rPr lang="en-US">
                <a:latin typeface="Lato"/>
                <a:ea typeface="Lato"/>
                <a:cs typeface="Lato"/>
                <a:sym typeface="Lato"/>
              </a:rPr>
              <a:t>Both Tokens and Coins:</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Are tangible symbols</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Have no intrinsic value</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Represent something else</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Operate in limited domains</a:t>
            </a:r>
            <a:endParaRPr/>
          </a:p>
          <a:p>
            <a:pPr marL="0" lvl="0" indent="0" algn="l" rtl="0">
              <a:lnSpc>
                <a:spcPct val="115000"/>
              </a:lnSpc>
              <a:spcBef>
                <a:spcPts val="0"/>
              </a:spcBef>
              <a:spcAft>
                <a:spcPts val="0"/>
              </a:spcAft>
              <a:buSzPct val="108108"/>
              <a:buNone/>
            </a:pPr>
            <a:endParaRPr>
              <a:latin typeface="Lato"/>
              <a:ea typeface="Lato"/>
              <a:cs typeface="Lato"/>
              <a:sym typeface="Lato"/>
            </a:endParaRPr>
          </a:p>
          <a:p>
            <a:pPr marL="0" lvl="0" indent="0" algn="l" rtl="0">
              <a:lnSpc>
                <a:spcPct val="115000"/>
              </a:lnSpc>
              <a:spcBef>
                <a:spcPts val="0"/>
              </a:spcBef>
              <a:spcAft>
                <a:spcPts val="0"/>
              </a:spcAft>
              <a:buSzPct val="108108"/>
              <a:buNone/>
            </a:pPr>
            <a:r>
              <a:rPr lang="en-US">
                <a:latin typeface="Lato"/>
                <a:ea typeface="Lato"/>
                <a:cs typeface="Lato"/>
                <a:sym typeface="Lato"/>
              </a:rPr>
              <a:t>They are different only in that</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A “coin” is a token issued by a government as money</a:t>
            </a:r>
            <a:endParaRPr/>
          </a:p>
          <a:p>
            <a:pPr marL="457200" lvl="0" indent="-342900" algn="l" rtl="0">
              <a:lnSpc>
                <a:spcPct val="115000"/>
              </a:lnSpc>
              <a:spcBef>
                <a:spcPts val="0"/>
              </a:spcBef>
              <a:spcAft>
                <a:spcPts val="0"/>
              </a:spcAft>
              <a:buClr>
                <a:schemeClr val="lt2"/>
              </a:buClr>
              <a:buSzPct val="108108"/>
              <a:buFont typeface="Roboto"/>
              <a:buChar char="●"/>
            </a:pPr>
            <a:r>
              <a:rPr lang="en-US">
                <a:latin typeface="Lato"/>
                <a:ea typeface="Lato"/>
                <a:cs typeface="Lato"/>
                <a:sym typeface="Lato"/>
              </a:rPr>
              <a:t>A “coin” has a fixed designated value when used as currency</a:t>
            </a:r>
            <a:endParaRPr/>
          </a:p>
          <a:p>
            <a:pPr marL="0" lvl="0" indent="0" algn="l" rtl="0">
              <a:lnSpc>
                <a:spcPct val="115000"/>
              </a:lnSpc>
              <a:spcBef>
                <a:spcPts val="0"/>
              </a:spcBef>
              <a:spcAft>
                <a:spcPts val="0"/>
              </a:spcAft>
              <a:buSzPct val="108108"/>
              <a:buNone/>
            </a:pPr>
            <a:endParaRPr>
              <a:latin typeface="Lato"/>
              <a:ea typeface="Lato"/>
              <a:cs typeface="Lato"/>
              <a:sym typeface="La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7"/>
          <p:cNvPicPr preferRelativeResize="0"/>
          <p:nvPr/>
        </p:nvPicPr>
        <p:blipFill rotWithShape="1">
          <a:blip r:embed="rId3">
            <a:alphaModFix/>
          </a:blip>
          <a:srcRect/>
          <a:stretch/>
        </p:blipFill>
        <p:spPr>
          <a:xfrm>
            <a:off x="1067990" y="759117"/>
            <a:ext cx="7008020" cy="387044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p8"/>
          <p:cNvPicPr preferRelativeResize="0"/>
          <p:nvPr/>
        </p:nvPicPr>
        <p:blipFill rotWithShape="1">
          <a:blip r:embed="rId3">
            <a:alphaModFix/>
          </a:blip>
          <a:srcRect/>
          <a:stretch/>
        </p:blipFill>
        <p:spPr>
          <a:xfrm>
            <a:off x="2906146" y="761821"/>
            <a:ext cx="3331708" cy="355320"/>
          </a:xfrm>
          <a:prstGeom prst="rect">
            <a:avLst/>
          </a:prstGeom>
          <a:noFill/>
          <a:ln>
            <a:noFill/>
          </a:ln>
        </p:spPr>
      </p:pic>
      <p:pic>
        <p:nvPicPr>
          <p:cNvPr id="230" name="Google Shape;230;p8"/>
          <p:cNvPicPr preferRelativeResize="0"/>
          <p:nvPr/>
        </p:nvPicPr>
        <p:blipFill rotWithShape="1">
          <a:blip r:embed="rId4">
            <a:alphaModFix/>
          </a:blip>
          <a:srcRect/>
          <a:stretch/>
        </p:blipFill>
        <p:spPr>
          <a:xfrm>
            <a:off x="3325901" y="1214950"/>
            <a:ext cx="2658611" cy="39285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9"/>
          <p:cNvSpPr/>
          <p:nvPr/>
        </p:nvSpPr>
        <p:spPr>
          <a:xfrm>
            <a:off x="4457700" y="895350"/>
            <a:ext cx="1790700" cy="179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None/>
            </a:pPr>
            <a:endParaRPr sz="1350" b="0" i="0" u="none" strike="noStrike" cap="none">
              <a:solidFill>
                <a:srgbClr val="000000"/>
              </a:solidFill>
              <a:latin typeface="Calibri"/>
              <a:ea typeface="Calibri"/>
              <a:cs typeface="Calibri"/>
              <a:sym typeface="Calibri"/>
            </a:endParaRPr>
          </a:p>
        </p:txBody>
      </p:sp>
      <p:pic>
        <p:nvPicPr>
          <p:cNvPr id="237" name="Google Shape;237;p9"/>
          <p:cNvPicPr preferRelativeResize="0"/>
          <p:nvPr/>
        </p:nvPicPr>
        <p:blipFill rotWithShape="1">
          <a:blip r:embed="rId3">
            <a:alphaModFix/>
          </a:blip>
          <a:srcRect/>
          <a:stretch/>
        </p:blipFill>
        <p:spPr>
          <a:xfrm>
            <a:off x="2386013" y="671513"/>
            <a:ext cx="4086225" cy="4086225"/>
          </a:xfrm>
          <a:prstGeom prst="rect">
            <a:avLst/>
          </a:prstGeom>
          <a:noFill/>
          <a:ln>
            <a:noFill/>
          </a:ln>
        </p:spPr>
      </p:pic>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MRH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TotalTime>
  <Words>4149</Words>
  <Application>Microsoft Office PowerPoint</Application>
  <PresentationFormat>On-screen Show (16:9)</PresentationFormat>
  <Paragraphs>406</Paragraphs>
  <Slides>57</Slides>
  <Notes>56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57</vt:i4>
      </vt:variant>
    </vt:vector>
  </HeadingPairs>
  <TitlesOfParts>
    <vt:vector size="67" baseType="lpstr">
      <vt:lpstr>Roboto</vt:lpstr>
      <vt:lpstr>Calibri</vt:lpstr>
      <vt:lpstr>Courier New</vt:lpstr>
      <vt:lpstr>Arial</vt:lpstr>
      <vt:lpstr>Times New Roman</vt:lpstr>
      <vt:lpstr>Lato</vt:lpstr>
      <vt:lpstr>Noto Sans Symbols</vt:lpstr>
      <vt:lpstr>Material</vt:lpstr>
      <vt:lpstr>1_Material</vt:lpstr>
      <vt:lpstr>SMRH Theme</vt:lpstr>
      <vt:lpstr>All Things Crypto!</vt:lpstr>
      <vt:lpstr>Crypto Team!</vt:lpstr>
      <vt:lpstr>Introduction to Crypto</vt:lpstr>
      <vt:lpstr>What is a token?</vt:lpstr>
      <vt:lpstr>What is a Coin?</vt:lpstr>
      <vt:lpstr>Tangible Tokens vs Tangible Coins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New York State Department of Financial Service’s BitLicense Guidance</vt:lpstr>
      <vt:lpstr>PowerPoint Presentation</vt:lpstr>
      <vt:lpstr>Recording Intangible Things—the Ledger</vt:lpstr>
      <vt:lpstr>Recording Intangible Things—the Ledger</vt:lpstr>
      <vt:lpstr>Recording Intangible Things—the Ledger</vt:lpstr>
      <vt:lpstr>Crypto Fraud</vt:lpstr>
      <vt:lpstr>Crypto Fraud Schemes   Something Old and Something New</vt:lpstr>
      <vt:lpstr>Ponzi Schemes - Bitconnect</vt:lpstr>
      <vt:lpstr>Phishing – Twitter Attack</vt:lpstr>
      <vt:lpstr>Phishing – Twitter Attack</vt:lpstr>
      <vt:lpstr>Pig Butchering</vt:lpstr>
      <vt:lpstr>Rug Pulls – Squid Game Token</vt:lpstr>
      <vt:lpstr>Squid Game</vt:lpstr>
      <vt:lpstr>Squid Scam</vt:lpstr>
      <vt:lpstr>Crypto Fraud: Real Life Case Study</vt:lpstr>
      <vt:lpstr>Meet “Alice” - AI Chatbot?</vt:lpstr>
      <vt:lpstr>PowerPoint Presentation</vt:lpstr>
      <vt:lpstr>Regulatory Developments</vt:lpstr>
      <vt:lpstr>New York State Department of Financial Service’s BitLicense Overview</vt:lpstr>
      <vt:lpstr>New York State Department of Financial Service’s BitLicense Guidance</vt:lpstr>
      <vt:lpstr>Why Are We Talking About the BitLicense?</vt:lpstr>
      <vt:lpstr>Cryptocurrency Exchange Licensing Requirements by State</vt:lpstr>
      <vt:lpstr>Cryptocurrency Exchange Licensing Requirements by State</vt:lpstr>
      <vt:lpstr>Cryptocurrency Exchange Licensing Requirements by State</vt:lpstr>
      <vt:lpstr>GENIUS Act - Overview</vt:lpstr>
      <vt:lpstr>GENIUS Act - “Payment Stablecoin”</vt:lpstr>
      <vt:lpstr>GENIUS Act - Requirements</vt:lpstr>
      <vt:lpstr>GENIUS Act – Regulations</vt:lpstr>
      <vt:lpstr>GENIUS Act - New Amendments</vt:lpstr>
      <vt:lpstr>GENIUS Act - Implications</vt:lpstr>
      <vt:lpstr>GENIUS Act - Implications</vt:lpstr>
      <vt:lpstr>Status of Federal Securities Regulation</vt:lpstr>
      <vt:lpstr>SEC Chair Atkins’ Regulatory Roadmap for Crypto</vt:lpstr>
      <vt:lpstr>“Enforcement Vacuum?”</vt:lpstr>
      <vt:lpstr>DOJ, State, and Private Actions</vt:lpstr>
      <vt:lpstr>Crypto Team!</vt:lpstr>
      <vt:lpstr>PowerPoint Presentation</vt:lpstr>
      <vt:lpstr>PowerPoint Presentation</vt:lpstr>
      <vt:lpstr>CHRIS BOSCH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Eugene Frenkel</dc:creator>
  <cp:lastModifiedBy>Jason Houda</cp:lastModifiedBy>
  <cp:revision>4</cp:revision>
  <dcterms:modified xsi:type="dcterms:W3CDTF">2025-05-29T14:23:55Z</dcterms:modified>
</cp:coreProperties>
</file>