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1" r:id="rId7"/>
    <p:sldId id="268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69A2-A833-3428-8779-79C1BF39D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C7CDB-17C5-439E-D653-A0767C4FE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503EF-1127-718A-F2C8-768CE65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979D0-1C9B-DC7C-8F02-B0A3324F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6DAD5-59C8-2675-6B82-52C453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3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2E67A-D03F-AC00-811F-9C9F4F9B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5A6F9-A052-4BA7-3407-4DC8B66C3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F6EF2-BF61-5A8C-8D2E-88440389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0D3A4-099B-31A6-25D6-F23CF5A6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FF4F1-420A-FD81-F1CA-6E8E94CC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6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6DC563-0948-087B-544F-8043B9252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D781D-2A83-CC36-01D5-533DD6567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154EE-E8AD-5717-830A-2C31FBBC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4C4F2-8C4F-7B8D-84FE-5E79B879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4BF53-1AA2-0336-710F-851C8632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05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0C67-251C-44C8-BCF7-DC9807C7D02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6AA5-2075-454A-85C5-6E656D37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51AD5-E885-B671-D6F0-0292D56A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2B08C-C1AB-CF43-73A3-37EFA343D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F6DC6-8242-5AA1-B0C2-1F608E956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A89D9-FCB1-2DB8-201D-1E2B38689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5E7E3-A280-0A66-0409-1820A806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4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E16C-A14C-2B3D-0C87-CDCF027F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8C65C-AB22-7740-C07E-F9C04B65E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3966-790C-12D1-CF4C-4C00E940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A7C1F-A2CC-683C-32DA-88C6F9FBB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B6A85-C0C3-A040-6CFC-7FA29EB9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6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6CEE-0802-7D04-23AC-DD5D77B1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87920-520F-3EA3-BED6-AEA17C319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698E1-55B1-56B8-4C03-F8F65CC07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2B08F-C5D9-12AA-B11C-2C656F12C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1CBB2-2114-AD1B-DCAE-87D62D7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4BF86-6471-2EDA-0305-B3D81C0B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8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C120-EA8C-4D7E-DE01-F3BE75FBB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19AC2-DDE3-7F53-4D8B-4DC3E6D56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11C44-D87D-5F9A-9A66-8AAC642CF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A836D-6A92-68CD-F2AE-479BCA363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27073-B28F-3225-6365-A4C1E5EAF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2E2616-C15E-F81B-3467-B9AA109E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CE6D25-4585-525A-DD2F-F111A9255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6995D-C00E-6FBF-815C-65BE4FC02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5457-6478-828B-1928-BED74B77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CA6F7-3316-6DAD-45A5-2B245C201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3B58B-BA4C-58CF-6B3E-B4B875D8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35C01-ADA6-8E11-D37E-ECFBE213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1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B952DD-7E1E-118F-5EE6-58C2059E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244F0-8A6A-2962-9D46-0BCCB976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AC009-92F1-4C1B-DEA9-E80989EE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244C-7131-104F-1F54-66734A0EB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DE1E8-4856-7C5E-C09D-5C8C56945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B6A6F-BFEE-AD21-CA8D-35B736D2E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C58C1-F247-D4D7-4005-5E74DAF7A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98AF7-F1E8-1009-0C16-AA099F49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54D54-2DDB-C1F9-E5D6-D2C87FA3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8463D-7040-5E72-7E13-153565F5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13FBB-2455-BBAC-B1BF-B75BDD461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CD649-4F1B-07BD-7114-BAFB41C39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9893B-CD74-8993-8F25-20CC694E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20289-E144-DC8F-66E6-962C642C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9775A-23BF-991D-A287-A85BD74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3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8547B1-E7B4-9FAB-9EF0-40638D57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E68AA-4F16-C8CA-AE68-8D97816CA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E2931-A6FC-F3A7-56A7-C740FB2E7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47D43B-D59A-4BCE-A5BB-8D292C8465B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B3BF5-9AB1-65F4-7FCD-D0FB7759B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BAC74-B8A6-E29C-F7FD-B41AD1B38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FE5C52-4D38-41C7-8693-AF162685D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2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50016-9BE3-7EDF-C30B-CB48F5FE0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858000"/>
          </a:xfr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31CCF-3BF6-5ED5-4438-27B572A79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>
            <a:normAutofit fontScale="32500" lnSpcReduction="20000"/>
          </a:bodyPr>
          <a:lstStyle/>
          <a:p>
            <a:endParaRPr lang="en-US" sz="3600" b="1" dirty="0"/>
          </a:p>
          <a:p>
            <a:r>
              <a:rPr lang="en-US" sz="16600" b="1" dirty="0"/>
              <a:t>5 HOT TOPICS IN MEDIATION</a:t>
            </a:r>
          </a:p>
          <a:p>
            <a:r>
              <a:rPr lang="en-US" sz="5900" dirty="0"/>
              <a:t>Jack D. Levin Family Law American Inn of Court</a:t>
            </a:r>
          </a:p>
          <a:p>
            <a:r>
              <a:rPr lang="en-US" sz="5900" dirty="0"/>
              <a:t>January 9, 2025</a:t>
            </a:r>
          </a:p>
        </p:txBody>
      </p:sp>
    </p:spTree>
    <p:extLst>
      <p:ext uri="{BB962C8B-B14F-4D97-AF65-F5344CB8AC3E}">
        <p14:creationId xmlns:p14="http://schemas.microsoft.com/office/powerpoint/2010/main" val="807029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D6722-C10E-92AE-DE74-2DE099EF8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E7B4-D07C-893E-F846-A3A2E71D4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7691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33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76D9-5518-17F1-6179-7A598462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/>
              <a:t>5 HOT TOPICS IN MEDIATION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6AA8-9494-872A-ACCB-C36838319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065000" cy="6786563"/>
          </a:xfr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</p:spPr>
        <p:txBody>
          <a:bodyPr>
            <a:noAutofit/>
          </a:bodyPr>
          <a:lstStyle/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4400" dirty="0"/>
              <a:t>How do you select a mediator?</a:t>
            </a:r>
          </a:p>
          <a:p>
            <a:r>
              <a:rPr lang="en-US" sz="4400" dirty="0"/>
              <a:t>How do you prepare for mediation?</a:t>
            </a:r>
          </a:p>
          <a:p>
            <a:r>
              <a:rPr lang="en-US" sz="4400" dirty="0"/>
              <a:t>How do you prepare your client for mediation?</a:t>
            </a:r>
          </a:p>
          <a:p>
            <a:r>
              <a:rPr lang="en-US" sz="4400" dirty="0"/>
              <a:t>What should you include in a position statement and/or stipulation?</a:t>
            </a:r>
          </a:p>
          <a:p>
            <a:r>
              <a:rPr lang="en-US" sz="4400" dirty="0"/>
              <a:t>What should you consider if the mediation is conducted in person? Virtually?</a:t>
            </a:r>
          </a:p>
        </p:txBody>
      </p:sp>
    </p:spTree>
    <p:extLst>
      <p:ext uri="{BB962C8B-B14F-4D97-AF65-F5344CB8AC3E}">
        <p14:creationId xmlns:p14="http://schemas.microsoft.com/office/powerpoint/2010/main" val="418650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C0B19-0E7A-5947-A196-5934F5BB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How do you select a mediator?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08536-5C62-D160-58A2-210AD1749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600"/>
            <a:ext cx="12192000" cy="6756400"/>
          </a:xfr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4000" dirty="0"/>
              <a:t>Cost</a:t>
            </a:r>
          </a:p>
          <a:p>
            <a:r>
              <a:rPr lang="en-US" sz="4000" dirty="0"/>
              <a:t>Availability</a:t>
            </a:r>
          </a:p>
          <a:p>
            <a:r>
              <a:rPr lang="en-US" sz="4000" dirty="0"/>
              <a:t>Mediation style</a:t>
            </a:r>
          </a:p>
          <a:p>
            <a:r>
              <a:rPr lang="en-US" sz="4000" dirty="0"/>
              <a:t>Experience</a:t>
            </a:r>
          </a:p>
          <a:p>
            <a:r>
              <a:rPr lang="en-US" sz="4000" dirty="0"/>
              <a:t>Type of dispute</a:t>
            </a:r>
          </a:p>
          <a:p>
            <a:r>
              <a:rPr lang="en-US" sz="4000" dirty="0"/>
              <a:t>Timing and state of mind</a:t>
            </a:r>
          </a:p>
          <a:p>
            <a:r>
              <a:rPr lang="en-US" sz="4000" dirty="0"/>
              <a:t>Coffee or cocktails?</a:t>
            </a:r>
          </a:p>
        </p:txBody>
      </p:sp>
    </p:spTree>
    <p:extLst>
      <p:ext uri="{BB962C8B-B14F-4D97-AF65-F5344CB8AC3E}">
        <p14:creationId xmlns:p14="http://schemas.microsoft.com/office/powerpoint/2010/main" val="2704115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40C2-5BB5-E540-A6DD-9672060C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How do you prepare for mediation?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ADA7F-C7F0-9837-639A-09EA36B6B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1353800" cy="6858000"/>
          </a:xfrm>
          <a:blipFill>
            <a:blip r:embed="rId2">
              <a:alphaModFix amt="20000"/>
            </a:blip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 the start of a case:</a:t>
            </a:r>
          </a:p>
          <a:p>
            <a:pPr lvl="1"/>
            <a:r>
              <a:rPr lang="en-US" dirty="0"/>
              <a:t>Consider fees</a:t>
            </a:r>
          </a:p>
          <a:p>
            <a:pPr lvl="1"/>
            <a:r>
              <a:rPr lang="en-US" dirty="0"/>
              <a:t>Set expectations</a:t>
            </a:r>
          </a:p>
          <a:p>
            <a:pPr lvl="1"/>
            <a:r>
              <a:rPr lang="en-US" dirty="0"/>
              <a:t>Triage claims</a:t>
            </a:r>
          </a:p>
          <a:p>
            <a:r>
              <a:rPr lang="en-US" dirty="0"/>
              <a:t>Mediation preparation:</a:t>
            </a:r>
          </a:p>
          <a:p>
            <a:pPr lvl="1"/>
            <a:r>
              <a:rPr lang="en-US" dirty="0"/>
              <a:t>Identify issues</a:t>
            </a:r>
          </a:p>
          <a:p>
            <a:pPr lvl="1"/>
            <a:r>
              <a:rPr lang="en-US" dirty="0"/>
              <a:t>Request QDRO packets</a:t>
            </a:r>
          </a:p>
          <a:p>
            <a:pPr lvl="1"/>
            <a:r>
              <a:rPr lang="en-US" dirty="0"/>
              <a:t>Asset/Liability Spreadsheet</a:t>
            </a:r>
          </a:p>
          <a:p>
            <a:pPr lvl="1"/>
            <a:r>
              <a:rPr lang="en-US" dirty="0"/>
              <a:t>Draft stipulation</a:t>
            </a:r>
          </a:p>
          <a:p>
            <a:pPr lvl="1"/>
            <a:r>
              <a:rPr lang="en-US" dirty="0"/>
              <a:t>Prepare client</a:t>
            </a:r>
          </a:p>
          <a:p>
            <a:r>
              <a:rPr lang="en-US" dirty="0"/>
              <a:t>Day of:</a:t>
            </a:r>
          </a:p>
          <a:p>
            <a:pPr lvl="1"/>
            <a:r>
              <a:rPr lang="en-US" dirty="0"/>
              <a:t>Do you have your file? Laptop? Stipulation? Access to CSG? QDRO packets?</a:t>
            </a:r>
          </a:p>
          <a:p>
            <a:pPr lvl="1"/>
            <a:r>
              <a:rPr lang="en-US" dirty="0"/>
              <a:t>Do you know where you’re going?  Does your client know where they are going?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01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10ED4-DD7D-B339-67FA-6DFE6048F1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099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DA2E0-19F7-0EA0-DD33-C2084F76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How do you prepare your client for mediation?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22A1C-2E62-14C4-12E6-00F321EC8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Set expectations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Explain the process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Prepare the </a:t>
            </a:r>
            <a:r>
              <a:rPr lang="en-US" sz="2400"/>
              <a:t>client  </a:t>
            </a:r>
            <a:endParaRPr lang="en-US" sz="2400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Exchange financials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Prepare proposal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Provide context to the mediator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Ensure the client feels empowered and heard</a:t>
            </a:r>
          </a:p>
        </p:txBody>
      </p:sp>
    </p:spTree>
    <p:extLst>
      <p:ext uri="{BB962C8B-B14F-4D97-AF65-F5344CB8AC3E}">
        <p14:creationId xmlns:p14="http://schemas.microsoft.com/office/powerpoint/2010/main" val="3899510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B4206-9929-F646-D00B-2C2F07DB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should you include in a position statement and/or stipulation?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3086F-6FFA-694B-B256-2A7B1573A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  <a:blipFill>
            <a:blip r:embed="rId2">
              <a:alphaModFix amt="25000"/>
            </a:blip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Different formats and preferences</a:t>
            </a:r>
          </a:p>
          <a:p>
            <a:r>
              <a:rPr lang="en-US" sz="3600" dirty="0"/>
              <a:t>Template hearings and issues to address</a:t>
            </a:r>
          </a:p>
          <a:p>
            <a:pPr lvl="1"/>
            <a:r>
              <a:rPr lang="en-US" sz="2800" dirty="0"/>
              <a:t>General provisions: binding nature of agreement, signed with knowledge, tax consequences, full disclosure, later-discovered assets, etc.</a:t>
            </a:r>
          </a:p>
          <a:p>
            <a:pPr lvl="1"/>
            <a:r>
              <a:rPr lang="en-US" sz="2800" dirty="0"/>
              <a:t>Findings of fact: names, birth years, children’s initials and birth years, timeline of proceedings, breakdown of marriage, 90-day waiting period.</a:t>
            </a:r>
          </a:p>
        </p:txBody>
      </p:sp>
    </p:spTree>
    <p:extLst>
      <p:ext uri="{BB962C8B-B14F-4D97-AF65-F5344CB8AC3E}">
        <p14:creationId xmlns:p14="http://schemas.microsoft.com/office/powerpoint/2010/main" val="3671585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151B-EF0B-E685-C498-1556D65C7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should you include in a position statement and/or stipulation?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FB379-7675-85E3-34F4-F7D0A9374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pPr lvl="1"/>
            <a:r>
              <a:rPr lang="en-US" sz="3200" dirty="0"/>
              <a:t>Stipulation</a:t>
            </a:r>
          </a:p>
          <a:p>
            <a:pPr lvl="2"/>
            <a:r>
              <a:rPr lang="en-US" sz="2600" dirty="0"/>
              <a:t>Dissolution</a:t>
            </a:r>
          </a:p>
          <a:p>
            <a:pPr lvl="2"/>
            <a:r>
              <a:rPr lang="en-US" sz="2600" dirty="0"/>
              <a:t>Conciliation</a:t>
            </a:r>
          </a:p>
          <a:p>
            <a:pPr lvl="2"/>
            <a:r>
              <a:rPr lang="en-US" sz="2600" dirty="0"/>
              <a:t>Child custody</a:t>
            </a:r>
          </a:p>
          <a:p>
            <a:pPr lvl="2"/>
            <a:r>
              <a:rPr lang="en-US" sz="2600" dirty="0"/>
              <a:t>Child support</a:t>
            </a:r>
          </a:p>
          <a:p>
            <a:pPr lvl="2"/>
            <a:r>
              <a:rPr lang="en-US" sz="2600" dirty="0"/>
              <a:t>Child-related expenses</a:t>
            </a:r>
          </a:p>
          <a:p>
            <a:pPr lvl="2"/>
            <a:r>
              <a:rPr lang="en-US" sz="2600" dirty="0"/>
              <a:t>Health insurance and medical expenses</a:t>
            </a:r>
          </a:p>
          <a:p>
            <a:pPr lvl="2"/>
            <a:r>
              <a:rPr lang="en-US" sz="2600" dirty="0"/>
              <a:t>Child tax credit</a:t>
            </a:r>
          </a:p>
          <a:p>
            <a:pPr lvl="2"/>
            <a:r>
              <a:rPr lang="en-US" sz="2600" dirty="0"/>
              <a:t>Post-secondary education subsidy</a:t>
            </a:r>
          </a:p>
          <a:p>
            <a:pPr lvl="2"/>
            <a:r>
              <a:rPr lang="en-US" sz="2600" dirty="0"/>
              <a:t>Spousal support</a:t>
            </a:r>
          </a:p>
          <a:p>
            <a:pPr lvl="2"/>
            <a:r>
              <a:rPr lang="en-US" sz="2600" dirty="0"/>
              <a:t>Assets and debts</a:t>
            </a:r>
          </a:p>
          <a:p>
            <a:pPr lvl="2"/>
            <a:r>
              <a:rPr lang="en-US" sz="2600" dirty="0"/>
              <a:t>Attorney fees and costs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7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EA2D-1A10-0CC9-AD8A-FD0FD375D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should you consider if the mediation is </a:t>
            </a:r>
            <a:r>
              <a:rPr lang="en-US" b="1"/>
              <a:t>conducted in person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214AA-752C-35E7-9341-EFE49461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600199"/>
            <a:ext cx="10515600" cy="5257801"/>
          </a:xfr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r>
              <a:rPr lang="en-US" sz="3200" dirty="0"/>
              <a:t>Stagger arrival</a:t>
            </a:r>
          </a:p>
          <a:p>
            <a:r>
              <a:rPr lang="en-US" sz="3200"/>
              <a:t>Choose </a:t>
            </a:r>
            <a:r>
              <a:rPr lang="en-US" sz="3200" dirty="0"/>
              <a:t>an office with enough space</a:t>
            </a:r>
          </a:p>
          <a:p>
            <a:r>
              <a:rPr lang="en-US" sz="3200" dirty="0"/>
              <a:t>Keep your focus 100% on that case and client</a:t>
            </a:r>
          </a:p>
          <a:p>
            <a:r>
              <a:rPr lang="en-US" sz="3200" dirty="0"/>
              <a:t>Can be easier for mediator to pull lawyers together for a private chat</a:t>
            </a:r>
          </a:p>
        </p:txBody>
      </p:sp>
    </p:spTree>
    <p:extLst>
      <p:ext uri="{BB962C8B-B14F-4D97-AF65-F5344CB8AC3E}">
        <p14:creationId xmlns:p14="http://schemas.microsoft.com/office/powerpoint/2010/main" val="783661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D17C-38A9-E4D0-858D-E64F12C2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should you consider if the mediation is conducted virtually?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4962-5457-C9B3-4105-C331F72FA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254000"/>
            <a:ext cx="11988800" cy="6604000"/>
          </a:xfrm>
          <a:blipFill>
            <a:blip r:embed="rId2">
              <a:alphaModFix amt="20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Zoom separately</a:t>
            </a:r>
          </a:p>
          <a:p>
            <a:pPr lvl="1"/>
            <a:r>
              <a:rPr lang="en-US" dirty="0"/>
              <a:t>Cost savings</a:t>
            </a:r>
          </a:p>
          <a:p>
            <a:r>
              <a:rPr lang="en-US" dirty="0"/>
              <a:t>Zoom together</a:t>
            </a:r>
          </a:p>
          <a:p>
            <a:pPr lvl="1"/>
            <a:r>
              <a:rPr lang="en-US" dirty="0"/>
              <a:t>Easier to discuss one-on-one, review documents, and stipulations</a:t>
            </a:r>
          </a:p>
          <a:p>
            <a:r>
              <a:rPr lang="en-US" dirty="0"/>
              <a:t>Signatures</a:t>
            </a:r>
          </a:p>
          <a:p>
            <a:pPr lvl="1"/>
            <a:r>
              <a:rPr lang="en-US" dirty="0"/>
              <a:t>If an agreement is reached, don’t let people leave the meeting until everyone has signed</a:t>
            </a:r>
          </a:p>
          <a:p>
            <a:r>
              <a:rPr lang="en-US" dirty="0"/>
              <a:t>If you are the mediator</a:t>
            </a:r>
          </a:p>
          <a:p>
            <a:pPr lvl="1"/>
            <a:r>
              <a:rPr lang="en-US" dirty="0"/>
              <a:t>Don’t have to go straight into breakout room</a:t>
            </a:r>
          </a:p>
          <a:p>
            <a:pPr lvl="1"/>
            <a:r>
              <a:rPr lang="en-US" dirty="0"/>
              <a:t>Add a waiting room and put people into breakout rooms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86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428</Words>
  <Application>Microsoft Office PowerPoint</Application>
  <PresentationFormat>Widescreen</PresentationFormat>
  <Paragraphs>93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5 HOT TOPICS IN MEDIATION</vt:lpstr>
      <vt:lpstr>How do you select a mediator?</vt:lpstr>
      <vt:lpstr>How do you prepare for mediation?</vt:lpstr>
      <vt:lpstr>How do you prepare your client for mediation?</vt:lpstr>
      <vt:lpstr>What should you include in a position statement and/or stipulation?</vt:lpstr>
      <vt:lpstr>What should you include in a position statement and/or stipulation?</vt:lpstr>
      <vt:lpstr>What should you consider if the mediation is conducted in person?</vt:lpstr>
      <vt:lpstr>What should you consider if the mediation is conducted virtually?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Gronewald [JB]</dc:creator>
  <cp:lastModifiedBy>Samantha Gronewald [JB]</cp:lastModifiedBy>
  <cp:revision>14</cp:revision>
  <dcterms:created xsi:type="dcterms:W3CDTF">2024-12-17T17:03:10Z</dcterms:created>
  <dcterms:modified xsi:type="dcterms:W3CDTF">2025-01-06T17:10:30Z</dcterms:modified>
</cp:coreProperties>
</file>