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6" r:id="rId3"/>
    <p:sldId id="313" r:id="rId4"/>
    <p:sldId id="314" r:id="rId5"/>
    <p:sldId id="279" r:id="rId6"/>
    <p:sldId id="278" r:id="rId7"/>
    <p:sldId id="277" r:id="rId8"/>
    <p:sldId id="281" r:id="rId9"/>
    <p:sldId id="282" r:id="rId10"/>
    <p:sldId id="283" r:id="rId11"/>
    <p:sldId id="285" r:id="rId12"/>
    <p:sldId id="286" r:id="rId13"/>
    <p:sldId id="287" r:id="rId14"/>
    <p:sldId id="284" r:id="rId15"/>
    <p:sldId id="289" r:id="rId16"/>
    <p:sldId id="290" r:id="rId17"/>
    <p:sldId id="291" r:id="rId18"/>
    <p:sldId id="315" r:id="rId19"/>
    <p:sldId id="295" r:id="rId20"/>
    <p:sldId id="296" r:id="rId21"/>
    <p:sldId id="319" r:id="rId22"/>
    <p:sldId id="310" r:id="rId23"/>
    <p:sldId id="297" r:id="rId24"/>
    <p:sldId id="316" r:id="rId25"/>
    <p:sldId id="258" r:id="rId26"/>
    <p:sldId id="298" r:id="rId27"/>
    <p:sldId id="260" r:id="rId28"/>
    <p:sldId id="299" r:id="rId29"/>
    <p:sldId id="320" r:id="rId30"/>
    <p:sldId id="322" r:id="rId31"/>
    <p:sldId id="323" r:id="rId32"/>
    <p:sldId id="259" r:id="rId33"/>
    <p:sldId id="324" r:id="rId34"/>
    <p:sldId id="318" r:id="rId35"/>
    <p:sldId id="300" r:id="rId36"/>
    <p:sldId id="301" r:id="rId37"/>
    <p:sldId id="302" r:id="rId38"/>
    <p:sldId id="304" r:id="rId39"/>
    <p:sldId id="305" r:id="rId40"/>
    <p:sldId id="303" r:id="rId41"/>
    <p:sldId id="306" r:id="rId42"/>
    <p:sldId id="307" r:id="rId43"/>
    <p:sldId id="308" r:id="rId44"/>
    <p:sldId id="325" r:id="rId45"/>
    <p:sldId id="326" r:id="rId46"/>
    <p:sldId id="280" r:id="rId47"/>
    <p:sldId id="329" r:id="rId48"/>
    <p:sldId id="264" r:id="rId49"/>
    <p:sldId id="309" r:id="rId50"/>
    <p:sldId id="312" r:id="rId51"/>
    <p:sldId id="28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6" autoAdjust="0"/>
    <p:restoredTop sz="78306" autoAdjust="0"/>
  </p:normalViewPr>
  <p:slideViewPr>
    <p:cSldViewPr snapToGrid="0">
      <p:cViewPr varScale="1">
        <p:scale>
          <a:sx n="86" d="100"/>
          <a:sy n="86" d="100"/>
        </p:scale>
        <p:origin x="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1A2CA-6245-4233-9C9B-DACF0518AFB5}"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5B696-DE59-4C4D-A55F-1A48170C6590}" type="slidenum">
              <a:rPr lang="en-US" smtClean="0"/>
              <a:t>‹#›</a:t>
            </a:fld>
            <a:endParaRPr lang="en-US"/>
          </a:p>
        </p:txBody>
      </p:sp>
    </p:spTree>
    <p:extLst>
      <p:ext uri="{BB962C8B-B14F-4D97-AF65-F5344CB8AC3E}">
        <p14:creationId xmlns:p14="http://schemas.microsoft.com/office/powerpoint/2010/main" val="728422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11</a:t>
            </a:fld>
            <a:endParaRPr lang="en-US"/>
          </a:p>
        </p:txBody>
      </p:sp>
    </p:spTree>
    <p:extLst>
      <p:ext uri="{BB962C8B-B14F-4D97-AF65-F5344CB8AC3E}">
        <p14:creationId xmlns:p14="http://schemas.microsoft.com/office/powerpoint/2010/main" val="103606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12</a:t>
            </a:fld>
            <a:endParaRPr lang="en-US"/>
          </a:p>
        </p:txBody>
      </p:sp>
    </p:spTree>
    <p:extLst>
      <p:ext uri="{BB962C8B-B14F-4D97-AF65-F5344CB8AC3E}">
        <p14:creationId xmlns:p14="http://schemas.microsoft.com/office/powerpoint/2010/main" val="349584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20</a:t>
            </a:fld>
            <a:endParaRPr lang="en-US"/>
          </a:p>
        </p:txBody>
      </p:sp>
    </p:spTree>
    <p:extLst>
      <p:ext uri="{BB962C8B-B14F-4D97-AF65-F5344CB8AC3E}">
        <p14:creationId xmlns:p14="http://schemas.microsoft.com/office/powerpoint/2010/main" val="313936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21</a:t>
            </a:fld>
            <a:endParaRPr lang="en-US"/>
          </a:p>
        </p:txBody>
      </p:sp>
    </p:spTree>
    <p:extLst>
      <p:ext uri="{BB962C8B-B14F-4D97-AF65-F5344CB8AC3E}">
        <p14:creationId xmlns:p14="http://schemas.microsoft.com/office/powerpoint/2010/main" val="301667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22</a:t>
            </a:fld>
            <a:endParaRPr lang="en-US"/>
          </a:p>
        </p:txBody>
      </p:sp>
    </p:spTree>
    <p:extLst>
      <p:ext uri="{BB962C8B-B14F-4D97-AF65-F5344CB8AC3E}">
        <p14:creationId xmlns:p14="http://schemas.microsoft.com/office/powerpoint/2010/main" val="344749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28</a:t>
            </a:fld>
            <a:endParaRPr lang="en-US"/>
          </a:p>
        </p:txBody>
      </p:sp>
    </p:spTree>
    <p:extLst>
      <p:ext uri="{BB962C8B-B14F-4D97-AF65-F5344CB8AC3E}">
        <p14:creationId xmlns:p14="http://schemas.microsoft.com/office/powerpoint/2010/main" val="804438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29</a:t>
            </a:fld>
            <a:endParaRPr lang="en-US"/>
          </a:p>
        </p:txBody>
      </p:sp>
    </p:spTree>
    <p:extLst>
      <p:ext uri="{BB962C8B-B14F-4D97-AF65-F5344CB8AC3E}">
        <p14:creationId xmlns:p14="http://schemas.microsoft.com/office/powerpoint/2010/main" val="411015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32</a:t>
            </a:fld>
            <a:endParaRPr lang="en-US"/>
          </a:p>
        </p:txBody>
      </p:sp>
    </p:spTree>
    <p:extLst>
      <p:ext uri="{BB962C8B-B14F-4D97-AF65-F5344CB8AC3E}">
        <p14:creationId xmlns:p14="http://schemas.microsoft.com/office/powerpoint/2010/main" val="165329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25B696-DE59-4C4D-A55F-1A48170C6590}" type="slidenum">
              <a:rPr lang="en-US" smtClean="0"/>
              <a:t>44</a:t>
            </a:fld>
            <a:endParaRPr lang="en-US"/>
          </a:p>
        </p:txBody>
      </p:sp>
    </p:spTree>
    <p:extLst>
      <p:ext uri="{BB962C8B-B14F-4D97-AF65-F5344CB8AC3E}">
        <p14:creationId xmlns:p14="http://schemas.microsoft.com/office/powerpoint/2010/main" val="252238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594626-E129-4F60-9E2E-EF467C4F66A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308361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94626-E129-4F60-9E2E-EF467C4F66A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2670841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94626-E129-4F60-9E2E-EF467C4F66A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3328242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5D9B9-1AD6-C61C-88FF-5BB4D9AD37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39D1E1-97C0-0107-3D84-464C5DB5C7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1586E-F4B5-F024-7C12-F0781F5DE8F0}"/>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5" name="Footer Placeholder 4">
            <a:extLst>
              <a:ext uri="{FF2B5EF4-FFF2-40B4-BE49-F238E27FC236}">
                <a16:creationId xmlns:a16="http://schemas.microsoft.com/office/drawing/2014/main" id="{9B059226-AC03-2335-6795-5FDA21BBF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B7CF4-F909-8FD8-DBF1-C687778387A5}"/>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3555153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7327-A02E-A628-0BC8-B65C07DFA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B3156-0599-5A77-62B2-C56DE5ACBC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77BEC-9EBD-E9BF-6FD7-C1A321E3854E}"/>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5" name="Footer Placeholder 4">
            <a:extLst>
              <a:ext uri="{FF2B5EF4-FFF2-40B4-BE49-F238E27FC236}">
                <a16:creationId xmlns:a16="http://schemas.microsoft.com/office/drawing/2014/main" id="{BD3C139E-2836-BD88-C7EA-F36586D58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C8DCE-FC24-2016-3EB0-1359D142204D}"/>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2985528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0A8E-32D6-5E0A-3B94-5C1F08758B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A38467-CFEE-B414-D215-05C16C8E5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971EB-D1F1-0686-1E4A-048AE734D91C}"/>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5" name="Footer Placeholder 4">
            <a:extLst>
              <a:ext uri="{FF2B5EF4-FFF2-40B4-BE49-F238E27FC236}">
                <a16:creationId xmlns:a16="http://schemas.microsoft.com/office/drawing/2014/main" id="{96C33146-3969-D4F4-95E7-3A51E0504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41E7A-B4B0-C23A-D5BE-98D2B86E7FFF}"/>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368104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3B001-1E4B-C9BA-1012-5ACBDE6FE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AA74F0-16FC-6818-74DA-0E86294B3F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DAF6D7-7B7F-4211-CB07-74593FC4A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6FC0D6-3161-FFE4-F5D2-81358F15409D}"/>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6" name="Footer Placeholder 5">
            <a:extLst>
              <a:ext uri="{FF2B5EF4-FFF2-40B4-BE49-F238E27FC236}">
                <a16:creationId xmlns:a16="http://schemas.microsoft.com/office/drawing/2014/main" id="{54CB7B7E-046B-29D8-FFCC-27268FA98A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2F02A-7496-52C0-9167-9B13F05E8B65}"/>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3984381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93FC-7D7F-CD18-E3EF-16058BC8AA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42AC6C-2A10-FA24-72DB-5913FB362F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9FDA45-05C5-DA24-691E-5B69BB0AB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A0C059-D28B-C312-AAD1-11EB8C6F88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03D90-251B-839A-5D3F-94A86920E0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943CF5-A83A-47B2-ADC6-F54C1360EB8D}"/>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8" name="Footer Placeholder 7">
            <a:extLst>
              <a:ext uri="{FF2B5EF4-FFF2-40B4-BE49-F238E27FC236}">
                <a16:creationId xmlns:a16="http://schemas.microsoft.com/office/drawing/2014/main" id="{8C2F6352-E75B-43C6-66CB-F5C7B3E8B7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4F9B20-806B-E252-94B9-091B100B9FDE}"/>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4014050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FA73-799B-7268-4221-F2041E9B34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AD9DB-0707-33AB-A8B0-3183DCFD64BB}"/>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4" name="Footer Placeholder 3">
            <a:extLst>
              <a:ext uri="{FF2B5EF4-FFF2-40B4-BE49-F238E27FC236}">
                <a16:creationId xmlns:a16="http://schemas.microsoft.com/office/drawing/2014/main" id="{D7DEFF2F-3298-8605-C099-F96A771F6D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24EE3E-2FB9-5FA6-4AD2-7B2D7F7121D7}"/>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36017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97E1A-1333-63D6-EA67-4CD72FD3554C}"/>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3" name="Footer Placeholder 2">
            <a:extLst>
              <a:ext uri="{FF2B5EF4-FFF2-40B4-BE49-F238E27FC236}">
                <a16:creationId xmlns:a16="http://schemas.microsoft.com/office/drawing/2014/main" id="{353FDA14-BDAF-E546-2321-4EE509B8E0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F80BAC-A013-49B0-10AB-83B8022F4D28}"/>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1023490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48BA-7BCD-6739-ADA3-1F01D21EA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D56ABA-909E-2390-9043-8AD57E29C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09F697-8E19-4273-C28B-569A2F2F8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07EC7-85A5-F008-7B88-CC77B98F4AEE}"/>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6" name="Footer Placeholder 5">
            <a:extLst>
              <a:ext uri="{FF2B5EF4-FFF2-40B4-BE49-F238E27FC236}">
                <a16:creationId xmlns:a16="http://schemas.microsoft.com/office/drawing/2014/main" id="{47BAB58A-497D-4748-B1DF-7D00CA5BB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4A7FD7-8C69-31C8-F0C3-77E59E6FD616}"/>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379507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594626-E129-4F60-9E2E-EF467C4F66A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2412369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499A1-CB61-E58F-C3B4-92B470782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781A0F-DDF6-5583-4F6C-665B4322E6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DF4B48-9AEF-A57C-F871-F1A68C049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1B8E6-15D3-533F-1D18-80FD0A311744}"/>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6" name="Footer Placeholder 5">
            <a:extLst>
              <a:ext uri="{FF2B5EF4-FFF2-40B4-BE49-F238E27FC236}">
                <a16:creationId xmlns:a16="http://schemas.microsoft.com/office/drawing/2014/main" id="{DB020E65-D8BE-15F5-9CF3-C21F9FB7C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3A565-E374-9F18-433C-5149183BA32F}"/>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1247982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4868-A1FF-BE32-31D3-75968FC9D0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C56184-D059-94D4-124F-04D3DC081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5DC26-C4E2-CDB5-F194-DDA48208C6C9}"/>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5" name="Footer Placeholder 4">
            <a:extLst>
              <a:ext uri="{FF2B5EF4-FFF2-40B4-BE49-F238E27FC236}">
                <a16:creationId xmlns:a16="http://schemas.microsoft.com/office/drawing/2014/main" id="{BE0BD8D8-37DE-6369-2DFE-B44E5BACC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F2E19-BB3F-FC84-FFEF-85BA8872FFF5}"/>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3248152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1F068A-3C87-EE89-54D7-6233FFD78A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692B5-D96C-0C90-A32B-CF7A681BD3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0199F-F3F3-29DE-264D-5AAD784A0C15}"/>
              </a:ext>
            </a:extLst>
          </p:cNvPr>
          <p:cNvSpPr>
            <a:spLocks noGrp="1"/>
          </p:cNvSpPr>
          <p:nvPr>
            <p:ph type="dt" sz="half" idx="10"/>
          </p:nvPr>
        </p:nvSpPr>
        <p:spPr/>
        <p:txBody>
          <a:bodyPr/>
          <a:lstStyle/>
          <a:p>
            <a:fld id="{DFD0DFBD-FC47-4BB6-8E54-1ABA0D8C6510}" type="datetimeFigureOut">
              <a:rPr lang="en-US" smtClean="0"/>
              <a:t>11/18/2024</a:t>
            </a:fld>
            <a:endParaRPr lang="en-US"/>
          </a:p>
        </p:txBody>
      </p:sp>
      <p:sp>
        <p:nvSpPr>
          <p:cNvPr id="5" name="Footer Placeholder 4">
            <a:extLst>
              <a:ext uri="{FF2B5EF4-FFF2-40B4-BE49-F238E27FC236}">
                <a16:creationId xmlns:a16="http://schemas.microsoft.com/office/drawing/2014/main" id="{6512F260-C17B-69B4-1B39-938700DD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506BE-AFB7-7259-FC53-6E9869C62762}"/>
              </a:ext>
            </a:extLst>
          </p:cNvPr>
          <p:cNvSpPr>
            <a:spLocks noGrp="1"/>
          </p:cNvSpPr>
          <p:nvPr>
            <p:ph type="sldNum" sz="quarter" idx="12"/>
          </p:nvPr>
        </p:nvSpPr>
        <p:spPr/>
        <p:txBody>
          <a:bodyPr/>
          <a:lstStyle/>
          <a:p>
            <a:fld id="{091A6327-7A43-4637-85D5-9585777CC4F4}" type="slidenum">
              <a:rPr lang="en-US" smtClean="0"/>
              <a:t>‹#›</a:t>
            </a:fld>
            <a:endParaRPr lang="en-US"/>
          </a:p>
        </p:txBody>
      </p:sp>
    </p:spTree>
    <p:extLst>
      <p:ext uri="{BB962C8B-B14F-4D97-AF65-F5344CB8AC3E}">
        <p14:creationId xmlns:p14="http://schemas.microsoft.com/office/powerpoint/2010/main" val="37500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594626-E129-4F60-9E2E-EF467C4F66A5}"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1358868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594626-E129-4F60-9E2E-EF467C4F66A5}"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3248356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594626-E129-4F60-9E2E-EF467C4F66A5}"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69504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594626-E129-4F60-9E2E-EF467C4F66A5}"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1665902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4626-E129-4F60-9E2E-EF467C4F66A5}"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2983114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594626-E129-4F60-9E2E-EF467C4F66A5}"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228819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594626-E129-4F60-9E2E-EF467C4F66A5}"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49DCB-560D-44C3-A76C-D49EA92DF3E6}" type="slidenum">
              <a:rPr lang="en-US" smtClean="0"/>
              <a:t>‹#›</a:t>
            </a:fld>
            <a:endParaRPr lang="en-US"/>
          </a:p>
        </p:txBody>
      </p:sp>
    </p:spTree>
    <p:extLst>
      <p:ext uri="{BB962C8B-B14F-4D97-AF65-F5344CB8AC3E}">
        <p14:creationId xmlns:p14="http://schemas.microsoft.com/office/powerpoint/2010/main" val="52718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4626-E129-4F60-9E2E-EF467C4F66A5}" type="datetimeFigureOut">
              <a:rPr lang="en-US" smtClean="0"/>
              <a:t>11/18/2024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49DCB-560D-44C3-A76C-D49EA92DF3E6}" type="slidenum">
              <a:rPr lang="en-US" smtClean="0"/>
              <a:t>‹#›</a:t>
            </a:fld>
            <a:endParaRPr lang="en-US"/>
          </a:p>
        </p:txBody>
      </p:sp>
    </p:spTree>
    <p:extLst>
      <p:ext uri="{BB962C8B-B14F-4D97-AF65-F5344CB8AC3E}">
        <p14:creationId xmlns:p14="http://schemas.microsoft.com/office/powerpoint/2010/main" val="1212990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7BB49A-6F30-AC05-C2F8-3BCF58A7A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5DF8CF-5908-8DBB-42FA-260E0D9D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C7DF0-0357-B55F-0505-684DB1CF42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D0DFBD-FC47-4BB6-8E54-1ABA0D8C6510}" type="datetimeFigureOut">
              <a:rPr lang="en-US" smtClean="0"/>
              <a:t>11/18/2024</a:t>
            </a:fld>
            <a:endParaRPr lang="en-US"/>
          </a:p>
        </p:txBody>
      </p:sp>
      <p:sp>
        <p:nvSpPr>
          <p:cNvPr id="5" name="Footer Placeholder 4">
            <a:extLst>
              <a:ext uri="{FF2B5EF4-FFF2-40B4-BE49-F238E27FC236}">
                <a16:creationId xmlns:a16="http://schemas.microsoft.com/office/drawing/2014/main" id="{3D40E2F9-2FEE-30C2-89F4-4A36987033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BF7410-001F-E358-9099-F1132E7866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1A6327-7A43-4637-85D5-9585777CC4F4}" type="slidenum">
              <a:rPr lang="en-US" smtClean="0"/>
              <a:t>‹#›</a:t>
            </a:fld>
            <a:endParaRPr lang="en-US"/>
          </a:p>
        </p:txBody>
      </p:sp>
    </p:spTree>
    <p:extLst>
      <p:ext uri="{BB962C8B-B14F-4D97-AF65-F5344CB8AC3E}">
        <p14:creationId xmlns:p14="http://schemas.microsoft.com/office/powerpoint/2010/main" val="1974869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jp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g"/><Relationship Id="rId4" Type="http://schemas.openxmlformats.org/officeDocument/2006/relationships/image" Target="../media/image25.jpeg"/><Relationship Id="rId9"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2647" y="98209"/>
            <a:ext cx="7496783" cy="1014445"/>
          </a:xfrm>
        </p:spPr>
        <p:txBody>
          <a:bodyPr/>
          <a:lstStyle/>
          <a:p>
            <a:pPr algn="l"/>
            <a:r>
              <a:rPr lang="en-US"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Book Bans in America</a:t>
            </a:r>
          </a:p>
        </p:txBody>
      </p:sp>
      <p:sp>
        <p:nvSpPr>
          <p:cNvPr id="3" name="Subtitle 2"/>
          <p:cNvSpPr>
            <a:spLocks noGrp="1"/>
          </p:cNvSpPr>
          <p:nvPr>
            <p:ph type="subTitle" idx="1"/>
          </p:nvPr>
        </p:nvSpPr>
        <p:spPr>
          <a:xfrm>
            <a:off x="262647" y="1112654"/>
            <a:ext cx="7989862" cy="656511"/>
          </a:xfrm>
        </p:spPr>
        <p:txBody>
          <a:bodyPr>
            <a:normAutofit/>
          </a:bodyPr>
          <a:lstStyle/>
          <a:p>
            <a:pPr algn="l"/>
            <a:r>
              <a:rPr lang="en-US" sz="32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Solomon Inn of Court | </a:t>
            </a:r>
            <a:r>
              <a:rPr lang="en-US" sz="20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November 19, 2024</a:t>
            </a:r>
          </a:p>
        </p:txBody>
      </p:sp>
    </p:spTree>
    <p:extLst>
      <p:ext uri="{BB962C8B-B14F-4D97-AF65-F5344CB8AC3E}">
        <p14:creationId xmlns:p14="http://schemas.microsoft.com/office/powerpoint/2010/main" val="185311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559" y="1164717"/>
            <a:ext cx="4776280" cy="4059036"/>
          </a:xfrm>
        </p:spPr>
        <p:txBody>
          <a:bodyPr>
            <a:noAutofit/>
          </a:bodyPr>
          <a:lstStyle/>
          <a:p>
            <a:pPr marL="0" indent="0">
              <a:buNone/>
            </a:pPr>
            <a:r>
              <a:rPr lang="en-US" dirty="0">
                <a:latin typeface="Segoe UI" panose="020B0502040204020203" pitchFamily="34" charset="0"/>
                <a:cs typeface="Segoe UI" panose="020B0502040204020203" pitchFamily="34" charset="0"/>
              </a:rPr>
              <a:t>Material is obscene if it </a:t>
            </a:r>
            <a:r>
              <a:rPr lang="en-US" dirty="0">
                <a:solidFill>
                  <a:srgbClr val="FF0000"/>
                </a:solidFill>
                <a:latin typeface="Segoe UI" panose="020B0502040204020203" pitchFamily="34" charset="0"/>
                <a:cs typeface="Segoe UI" panose="020B0502040204020203" pitchFamily="34" charset="0"/>
              </a:rPr>
              <a:t>lacks serious literary, artistic, political, or scientific value</a:t>
            </a:r>
            <a:r>
              <a:rPr lang="en-US" dirty="0">
                <a:latin typeface="Segoe UI" panose="020B0502040204020203" pitchFamily="34" charset="0"/>
                <a:cs typeface="Segoe UI" panose="020B0502040204020203" pitchFamily="34" charset="0"/>
              </a:rPr>
              <a:t>; if an average person, applying contemporary community standards, would find the work appeals to the prurient interest; and if it depicts sexual conduct in a patently offensive way.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037" y="520565"/>
            <a:ext cx="6380851" cy="4785637"/>
          </a:xfrm>
          <a:prstGeom prst="rect">
            <a:avLst/>
          </a:prstGeom>
        </p:spPr>
      </p:pic>
      <p:sp>
        <p:nvSpPr>
          <p:cNvPr id="4" name="Rectangle 3"/>
          <p:cNvSpPr/>
          <p:nvPr/>
        </p:nvSpPr>
        <p:spPr>
          <a:xfrm>
            <a:off x="301559" y="5675853"/>
            <a:ext cx="11614329" cy="480131"/>
          </a:xfrm>
          <a:prstGeom prst="rect">
            <a:avLst/>
          </a:prstGeom>
        </p:spPr>
        <p:txBody>
          <a:bodyPr wrap="square">
            <a:spAutoFit/>
          </a:bodyPr>
          <a:lstStyle/>
          <a:p>
            <a:pPr lvl="0">
              <a:lnSpc>
                <a:spcPct val="90000"/>
              </a:lnSpc>
              <a:spcBef>
                <a:spcPts val="2400"/>
              </a:spcBef>
            </a:pPr>
            <a:r>
              <a:rPr lang="en-US" sz="2800" i="1" dirty="0">
                <a:solidFill>
                  <a:prstClr val="black"/>
                </a:solidFill>
                <a:latin typeface="Segoe UI" panose="020B0502040204020203" pitchFamily="34" charset="0"/>
                <a:cs typeface="Segoe UI" panose="020B0502040204020203" pitchFamily="34" charset="0"/>
              </a:rPr>
              <a:t>Miller v. California, </a:t>
            </a:r>
            <a:r>
              <a:rPr lang="en-US" sz="2800" dirty="0">
                <a:solidFill>
                  <a:prstClr val="black"/>
                </a:solidFill>
                <a:latin typeface="Segoe UI" panose="020B0502040204020203" pitchFamily="34" charset="0"/>
                <a:cs typeface="Segoe UI" panose="020B0502040204020203" pitchFamily="34" charset="0"/>
              </a:rPr>
              <a:t>413 U.S. 15, 93 S. Ct. 2607, 37 L. Ed. 2d 419 (1973)</a:t>
            </a:r>
          </a:p>
        </p:txBody>
      </p:sp>
    </p:spTree>
    <p:extLst>
      <p:ext uri="{BB962C8B-B14F-4D97-AF65-F5344CB8AC3E}">
        <p14:creationId xmlns:p14="http://schemas.microsoft.com/office/powerpoint/2010/main" val="1851829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t="-12000" r="-20000" b="-3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43" y="3652997"/>
            <a:ext cx="4676083" cy="3115551"/>
          </a:xfrm>
          <a:prstGeom prst="rect">
            <a:avLst/>
          </a:prstGeom>
          <a:ln>
            <a:solidFill>
              <a:schemeClr val="bg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43" y="150616"/>
            <a:ext cx="4767882" cy="3176714"/>
          </a:xfrm>
          <a:prstGeom prst="rect">
            <a:avLst/>
          </a:prstGeom>
          <a:ln>
            <a:solidFill>
              <a:schemeClr val="bg1"/>
            </a:solidFill>
          </a:ln>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7964"/>
          <a:stretch/>
        </p:blipFill>
        <p:spPr>
          <a:xfrm>
            <a:off x="4306816" y="1911317"/>
            <a:ext cx="3812646" cy="3096528"/>
          </a:xfrm>
          <a:prstGeom prst="rect">
            <a:avLst/>
          </a:prstGeom>
          <a:ln>
            <a:solidFill>
              <a:schemeClr val="bg1"/>
            </a:solidFill>
          </a:ln>
        </p:spPr>
      </p:pic>
      <p:sp>
        <p:nvSpPr>
          <p:cNvPr id="12" name="Rectangle 11"/>
          <p:cNvSpPr/>
          <p:nvPr/>
        </p:nvSpPr>
        <p:spPr>
          <a:xfrm>
            <a:off x="314065" y="3184025"/>
            <a:ext cx="4550861" cy="584775"/>
          </a:xfrm>
          <a:prstGeom prst="rect">
            <a:avLst/>
          </a:prstGeom>
          <a:solidFill>
            <a:schemeClr val="bg1">
              <a:lumMod val="95000"/>
            </a:schemeClr>
          </a:solidFill>
          <a:ln>
            <a:solidFill>
              <a:schemeClr val="tx1"/>
            </a:solidFill>
          </a:ln>
        </p:spPr>
        <p:txBody>
          <a:bodyPr wrap="none">
            <a:spAutoFit/>
          </a:bodyPr>
          <a:lstStyle/>
          <a:p>
            <a:r>
              <a:rPr lang="en-US" sz="3200" dirty="0">
                <a:latin typeface="Segoe UI" panose="020B0502040204020203" pitchFamily="34" charset="0"/>
                <a:cs typeface="Segoe UI" panose="020B0502040204020203" pitchFamily="34" charset="0"/>
              </a:rPr>
              <a:t>First Amendment Rights</a:t>
            </a:r>
          </a:p>
        </p:txBody>
      </p:sp>
    </p:spTree>
    <p:extLst>
      <p:ext uri="{BB962C8B-B14F-4D97-AF65-F5344CB8AC3E}">
        <p14:creationId xmlns:p14="http://schemas.microsoft.com/office/powerpoint/2010/main" val="3521037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19557"/>
          </a:xfrm>
          <a:prstGeom prst="rect">
            <a:avLst/>
          </a:prstGeom>
        </p:spPr>
      </p:pic>
      <p:sp>
        <p:nvSpPr>
          <p:cNvPr id="3" name="Rectangle 2"/>
          <p:cNvSpPr/>
          <p:nvPr/>
        </p:nvSpPr>
        <p:spPr>
          <a:xfrm>
            <a:off x="0" y="5288340"/>
            <a:ext cx="12192000" cy="1631216"/>
          </a:xfrm>
          <a:prstGeom prst="rect">
            <a:avLst/>
          </a:prstGeom>
          <a:solidFill>
            <a:schemeClr val="bg1">
              <a:alpha val="75000"/>
            </a:schemeClr>
          </a:solidFill>
        </p:spPr>
        <p:txBody>
          <a:bodyPr wrap="square">
            <a:spAutoFit/>
          </a:bodyPr>
          <a:lstStyle/>
          <a:p>
            <a:pPr marL="91440"/>
            <a:r>
              <a:rPr lang="en-US" sz="2800" i="1" dirty="0">
                <a:latin typeface="Segoe UI" panose="020B0502040204020203" pitchFamily="34" charset="0"/>
                <a:cs typeface="Segoe UI" panose="020B0502040204020203" pitchFamily="34" charset="0"/>
              </a:rPr>
              <a:t>U.S. v. American Library </a:t>
            </a:r>
            <a:r>
              <a:rPr lang="en-US" sz="2800" i="1" dirty="0" err="1">
                <a:latin typeface="Segoe UI" panose="020B0502040204020203" pitchFamily="34" charset="0"/>
                <a:cs typeface="Segoe UI" panose="020B0502040204020203" pitchFamily="34" charset="0"/>
              </a:rPr>
              <a:t>Ass’n</a:t>
            </a:r>
            <a:r>
              <a:rPr lang="en-US" sz="2800" i="1" dirty="0">
                <a:latin typeface="Segoe UI" panose="020B0502040204020203" pitchFamily="34" charset="0"/>
                <a:cs typeface="Segoe UI" panose="020B0502040204020203" pitchFamily="34" charset="0"/>
              </a:rPr>
              <a:t>, Inc</a:t>
            </a:r>
            <a:r>
              <a:rPr lang="en-US" sz="2800" dirty="0">
                <a:latin typeface="Segoe UI" panose="020B0502040204020203" pitchFamily="34" charset="0"/>
                <a:cs typeface="Segoe UI" panose="020B0502040204020203" pitchFamily="34" charset="0"/>
              </a:rPr>
              <a:t>., 539 U.S. 194 (2003)</a:t>
            </a:r>
          </a:p>
          <a:p>
            <a:pPr marL="91440"/>
            <a:r>
              <a:rPr lang="en-US" sz="2400" dirty="0">
                <a:latin typeface="Segoe UI" panose="020B0502040204020203" pitchFamily="34" charset="0"/>
                <a:cs typeface="Segoe UI" panose="020B0502040204020203" pitchFamily="34" charset="0"/>
              </a:rPr>
              <a:t>Public libraries are dedicated to facilitating learning and cultural enrichment. They aim to provide resources for the interest, information, and enlightenment of all community members.</a:t>
            </a:r>
          </a:p>
        </p:txBody>
      </p:sp>
    </p:spTree>
    <p:extLst>
      <p:ext uri="{BB962C8B-B14F-4D97-AF65-F5344CB8AC3E}">
        <p14:creationId xmlns:p14="http://schemas.microsoft.com/office/powerpoint/2010/main" val="389187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03" y="71441"/>
            <a:ext cx="11003604" cy="870288"/>
          </a:xfrm>
        </p:spPr>
        <p:txBody>
          <a:bodyPr/>
          <a:lstStyle/>
          <a:p>
            <a:r>
              <a:rPr lang="en-US" dirty="0">
                <a:latin typeface="Segoe UI" panose="020B0502040204020203" pitchFamily="34" charset="0"/>
                <a:cs typeface="Segoe UI" panose="020B0502040204020203" pitchFamily="34" charset="0"/>
              </a:rPr>
              <a:t>Frequently Banned Books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57695"/>
            <a:ext cx="4834885" cy="5976690"/>
          </a:xfrm>
          <a:prstGeom prst="rect">
            <a:avLst/>
          </a:prstGeom>
        </p:spPr>
      </p:pic>
      <p:pic>
        <p:nvPicPr>
          <p:cNvPr id="4098" name="Picture 2" descr="https://upload.wikimedia.org/wikipedia/commons/8/89/The_Catcher_in_the_Rye_%281951%2C_first_edition_cover%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76" y="857695"/>
            <a:ext cx="5162245" cy="60003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404" r="1521" b="1521"/>
          <a:stretch/>
        </p:blipFill>
        <p:spPr>
          <a:xfrm>
            <a:off x="1638347" y="857695"/>
            <a:ext cx="5580729" cy="599259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056" r="984"/>
          <a:stretch/>
        </p:blipFill>
        <p:spPr>
          <a:xfrm>
            <a:off x="2655191" y="895728"/>
            <a:ext cx="4130595" cy="597579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4981" y="857695"/>
            <a:ext cx="4022359" cy="5978689"/>
          </a:xfrm>
          <a:prstGeom prst="rect">
            <a:avLst/>
          </a:prstGeom>
        </p:spPr>
      </p:pic>
      <p:pic>
        <p:nvPicPr>
          <p:cNvPr id="4100" name="Picture 4" descr="https://upload.wikimedia.org/wikipedia/en/6/6b/Harry_Potter_and_the_Philosopher%27s_Stone_Book_Cov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4598" y="845265"/>
            <a:ext cx="3854413" cy="6002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7218" y="857695"/>
            <a:ext cx="4013311" cy="605900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805" y="866043"/>
            <a:ext cx="4046576" cy="606986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2830" y="845265"/>
            <a:ext cx="3912219" cy="6061620"/>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35093" y="857695"/>
            <a:ext cx="3861181" cy="6036760"/>
          </a:xfrm>
          <a:prstGeom prst="rect">
            <a:avLst/>
          </a:prstGeom>
        </p:spPr>
      </p:pic>
    </p:spTree>
    <p:extLst>
      <p:ext uri="{BB962C8B-B14F-4D97-AF65-F5344CB8AC3E}">
        <p14:creationId xmlns:p14="http://schemas.microsoft.com/office/powerpoint/2010/main" val="38445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1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nodeType="after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nodeType="afterEffect">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7500"/>
                            </p:stCondLst>
                            <p:childTnLst>
                              <p:par>
                                <p:cTn id="30" presetID="2" presetClass="entr" presetSubtype="4" fill="hold" nodeType="afterEffect">
                                  <p:stCondLst>
                                    <p:cond delay="1000"/>
                                  </p:stCondLst>
                                  <p:childTnLst>
                                    <p:set>
                                      <p:cBhvr>
                                        <p:cTn id="31" dur="1" fill="hold">
                                          <p:stCondLst>
                                            <p:cond delay="0"/>
                                          </p:stCondLst>
                                        </p:cTn>
                                        <p:tgtEl>
                                          <p:spTgt spid="4100"/>
                                        </p:tgtEl>
                                        <p:attrNameLst>
                                          <p:attrName>style.visibility</p:attrName>
                                        </p:attrNameLst>
                                      </p:cBhvr>
                                      <p:to>
                                        <p:strVal val="visible"/>
                                      </p:to>
                                    </p:set>
                                    <p:anim calcmode="lin" valueType="num">
                                      <p:cBhvr additive="base">
                                        <p:cTn id="32" dur="500" fill="hold"/>
                                        <p:tgtEl>
                                          <p:spTgt spid="4100"/>
                                        </p:tgtEl>
                                        <p:attrNameLst>
                                          <p:attrName>ppt_x</p:attrName>
                                        </p:attrNameLst>
                                      </p:cBhvr>
                                      <p:tavLst>
                                        <p:tav tm="0">
                                          <p:val>
                                            <p:strVal val="#ppt_x"/>
                                          </p:val>
                                        </p:tav>
                                        <p:tav tm="100000">
                                          <p:val>
                                            <p:strVal val="#ppt_x"/>
                                          </p:val>
                                        </p:tav>
                                      </p:tavLst>
                                    </p:anim>
                                    <p:anim calcmode="lin" valueType="num">
                                      <p:cBhvr additive="base">
                                        <p:cTn id="33" dur="500" fill="hold"/>
                                        <p:tgtEl>
                                          <p:spTgt spid="4100"/>
                                        </p:tgtEl>
                                        <p:attrNameLst>
                                          <p:attrName>ppt_y</p:attrName>
                                        </p:attrNameLst>
                                      </p:cBhvr>
                                      <p:tavLst>
                                        <p:tav tm="0">
                                          <p:val>
                                            <p:strVal val="1+#ppt_h/2"/>
                                          </p:val>
                                        </p:tav>
                                        <p:tav tm="100000">
                                          <p:val>
                                            <p:strVal val="#ppt_y"/>
                                          </p:val>
                                        </p:tav>
                                      </p:tavLst>
                                    </p:anim>
                                  </p:childTnLst>
                                </p:cTn>
                              </p:par>
                            </p:childTnLst>
                          </p:cTn>
                        </p:par>
                        <p:par>
                          <p:cTn id="34" fill="hold">
                            <p:stCondLst>
                              <p:cond delay="9000"/>
                            </p:stCondLst>
                            <p:childTnLst>
                              <p:par>
                                <p:cTn id="35" presetID="2" presetClass="entr" presetSubtype="4" fill="hold" nodeType="afterEffect">
                                  <p:stCondLst>
                                    <p:cond delay="10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10500"/>
                            </p:stCondLst>
                            <p:childTnLst>
                              <p:par>
                                <p:cTn id="40" presetID="2" presetClass="entr" presetSubtype="4" fill="hold" nodeType="afterEffect">
                                  <p:stCondLst>
                                    <p:cond delay="10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12000"/>
                            </p:stCondLst>
                            <p:childTnLst>
                              <p:par>
                                <p:cTn id="45" presetID="2" presetClass="entr" presetSubtype="4" fill="hold" nodeType="afterEffect">
                                  <p:stCondLst>
                                    <p:cond delay="10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par>
                          <p:cTn id="49" fill="hold">
                            <p:stCondLst>
                              <p:cond delay="13500"/>
                            </p:stCondLst>
                            <p:childTnLst>
                              <p:par>
                                <p:cTn id="50" presetID="2" presetClass="entr" presetSubtype="4" fill="hold" nodeType="afterEffect">
                                  <p:stCondLst>
                                    <p:cond delay="100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fill="hold"/>
                                        <p:tgtEl>
                                          <p:spTgt spid="5"/>
                                        </p:tgtEl>
                                        <p:attrNameLst>
                                          <p:attrName>ppt_x</p:attrName>
                                        </p:attrNameLst>
                                      </p:cBhvr>
                                      <p:tavLst>
                                        <p:tav tm="0">
                                          <p:val>
                                            <p:strVal val="#ppt_x"/>
                                          </p:val>
                                        </p:tav>
                                        <p:tav tm="100000">
                                          <p:val>
                                            <p:strVal val="#ppt_x"/>
                                          </p:val>
                                        </p:tav>
                                      </p:tavLst>
                                    </p:anim>
                                    <p:anim calcmode="lin" valueType="num">
                                      <p:cBhvr additive="base">
                                        <p:cTn id="5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599" y="5487988"/>
            <a:ext cx="5181270" cy="1214455"/>
          </a:xfrm>
          <a:solidFill>
            <a:schemeClr val="bg1">
              <a:alpha val="30000"/>
            </a:schemeClr>
          </a:solidFill>
        </p:spPr>
        <p:txBody>
          <a:bodyPr>
            <a:noAutofit/>
          </a:bodyPr>
          <a:lstStyle/>
          <a:p>
            <a:pPr algn="ctr"/>
            <a:r>
              <a:rPr lang="en-US" sz="4800" dirty="0" err="1">
                <a:latin typeface="Segoe UI" panose="020B0502040204020203" pitchFamily="34" charset="0"/>
                <a:cs typeface="Segoe UI" panose="020B0502040204020203" pitchFamily="34" charset="0"/>
              </a:rPr>
              <a:t>Anytown</a:t>
            </a:r>
            <a:r>
              <a:rPr lang="en-US" sz="4800" dirty="0">
                <a:latin typeface="Segoe UI" panose="020B0502040204020203" pitchFamily="34" charset="0"/>
                <a:cs typeface="Segoe UI" panose="020B0502040204020203" pitchFamily="34" charset="0"/>
              </a:rPr>
              <a:t>, U.S.A.</a:t>
            </a:r>
          </a:p>
        </p:txBody>
      </p:sp>
    </p:spTree>
    <p:extLst>
      <p:ext uri="{BB962C8B-B14F-4D97-AF65-F5344CB8AC3E}">
        <p14:creationId xmlns:p14="http://schemas.microsoft.com/office/powerpoint/2010/main" val="3592290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56000" b="-4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8308" y="184873"/>
            <a:ext cx="2282088" cy="2208131"/>
          </a:xfrm>
          <a:prstGeom prst="rect">
            <a:avLst/>
          </a:prstGeom>
        </p:spPr>
      </p:pic>
      <p:sp>
        <p:nvSpPr>
          <p:cNvPr id="6" name="Rectangle 5"/>
          <p:cNvSpPr/>
          <p:nvPr/>
        </p:nvSpPr>
        <p:spPr>
          <a:xfrm>
            <a:off x="2956795" y="282821"/>
            <a:ext cx="6096000" cy="1323439"/>
          </a:xfrm>
          <a:prstGeom prst="rect">
            <a:avLst/>
          </a:prstGeom>
        </p:spPr>
        <p:txBody>
          <a:bodyPr>
            <a:spAutoFit/>
          </a:bodyPr>
          <a:lstStyle/>
          <a:p>
            <a:pPr algn="ctr"/>
            <a:r>
              <a:rPr lang="en-US" sz="4000" b="1" dirty="0">
                <a:solidFill>
                  <a:srgbClr val="000000"/>
                </a:solidFill>
                <a:latin typeface="Segoe UI" panose="020B0502040204020203" pitchFamily="34" charset="0"/>
                <a:cs typeface="Segoe UI" panose="020B0502040204020203" pitchFamily="34" charset="0"/>
              </a:rPr>
              <a:t>Anytown Schools</a:t>
            </a:r>
          </a:p>
          <a:p>
            <a:pPr algn="ctr"/>
            <a:r>
              <a:rPr lang="en-US" sz="4000" b="1" dirty="0">
                <a:solidFill>
                  <a:srgbClr val="000000"/>
                </a:solidFill>
                <a:latin typeface="Segoe UI" panose="020B0502040204020203" pitchFamily="34" charset="0"/>
                <a:cs typeface="Segoe UI" panose="020B0502040204020203" pitchFamily="34" charset="0"/>
              </a:rPr>
              <a:t>Board of Education</a:t>
            </a:r>
            <a:endParaRPr lang="en-US" sz="4000" dirty="0">
              <a:latin typeface="Segoe UI" panose="020B0502040204020203" pitchFamily="34" charset="0"/>
              <a:cs typeface="Segoe UI" panose="020B0502040204020203" pitchFamily="34" charset="0"/>
            </a:endParaRPr>
          </a:p>
        </p:txBody>
      </p:sp>
      <p:sp>
        <p:nvSpPr>
          <p:cNvPr id="7" name="Rectangle 6"/>
          <p:cNvSpPr/>
          <p:nvPr/>
        </p:nvSpPr>
        <p:spPr>
          <a:xfrm>
            <a:off x="3321502" y="1808229"/>
            <a:ext cx="5366585" cy="584775"/>
          </a:xfrm>
          <a:prstGeom prst="rect">
            <a:avLst/>
          </a:prstGeom>
          <a:solidFill>
            <a:schemeClr val="bg1"/>
          </a:solidFill>
        </p:spPr>
        <p:txBody>
          <a:bodyPr wrap="square">
            <a:spAutoFit/>
          </a:bodyPr>
          <a:lstStyle/>
          <a:p>
            <a:r>
              <a:rPr lang="en-US" sz="3200" u="sng" dirty="0">
                <a:solidFill>
                  <a:srgbClr val="000000"/>
                </a:solidFill>
                <a:latin typeface="Segoe UI" panose="020B0502040204020203" pitchFamily="34" charset="0"/>
                <a:cs typeface="Segoe UI" panose="020B0502040204020203" pitchFamily="34" charset="0"/>
              </a:rPr>
              <a:t>November 19, 2024 Meeting </a:t>
            </a:r>
            <a:endParaRPr lang="en-US" sz="3200" dirty="0">
              <a:latin typeface="Segoe UI" panose="020B0502040204020203" pitchFamily="34" charset="0"/>
              <a:cs typeface="Segoe UI" panose="020B0502040204020203"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3900" y="355060"/>
            <a:ext cx="2176567" cy="1892030"/>
          </a:xfrm>
          <a:prstGeom prst="rect">
            <a:avLst/>
          </a:prstGeom>
        </p:spPr>
      </p:pic>
    </p:spTree>
    <p:extLst>
      <p:ext uri="{BB962C8B-B14F-4D97-AF65-F5344CB8AC3E}">
        <p14:creationId xmlns:p14="http://schemas.microsoft.com/office/powerpoint/2010/main" val="1611269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3927" y="4640634"/>
            <a:ext cx="2091529" cy="2023749"/>
          </a:xfrm>
          <a:prstGeom prst="rect">
            <a:avLst/>
          </a:prstGeom>
        </p:spPr>
      </p:pic>
      <p:sp>
        <p:nvSpPr>
          <p:cNvPr id="6" name="Rectangle 5"/>
          <p:cNvSpPr/>
          <p:nvPr/>
        </p:nvSpPr>
        <p:spPr>
          <a:xfrm>
            <a:off x="3277591" y="2621065"/>
            <a:ext cx="5925786" cy="3785652"/>
          </a:xfrm>
          <a:prstGeom prst="rect">
            <a:avLst/>
          </a:prstGeom>
        </p:spPr>
        <p:txBody>
          <a:bodyPr wrap="square">
            <a:spAutoFit/>
          </a:bodyPr>
          <a:lstStyle/>
          <a:p>
            <a:r>
              <a:rPr lang="en-US" sz="4000" u="sng" dirty="0">
                <a:solidFill>
                  <a:srgbClr val="000000"/>
                </a:solidFill>
                <a:latin typeface="Segoe UI" panose="020B0502040204020203" pitchFamily="34" charset="0"/>
                <a:cs typeface="Segoe UI" panose="020B0502040204020203" pitchFamily="34" charset="0"/>
              </a:rPr>
              <a:t>NEW BUSINESS</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Library Books</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Curriculum Concern</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Other</a:t>
            </a:r>
          </a:p>
          <a:p>
            <a:endParaRPr lang="en-US" sz="4000" dirty="0">
              <a:solidFill>
                <a:srgbClr val="000000"/>
              </a:solidFill>
              <a:latin typeface="Segoe UI" panose="020B0502040204020203" pitchFamily="34" charset="0"/>
              <a:cs typeface="Segoe UI" panose="020B0502040204020203" pitchFamily="34" charset="0"/>
            </a:endParaRPr>
          </a:p>
          <a:p>
            <a:r>
              <a:rPr lang="en-US" sz="4000" u="sng" dirty="0">
                <a:solidFill>
                  <a:srgbClr val="000000"/>
                </a:solidFill>
                <a:latin typeface="Segoe UI" panose="020B0502040204020203" pitchFamily="34" charset="0"/>
                <a:cs typeface="Segoe UI" panose="020B0502040204020203" pitchFamily="34" charset="0"/>
              </a:rPr>
              <a:t>EXECUTIVE SESSION</a:t>
            </a:r>
            <a:endParaRPr lang="en-US" sz="4000" u="sng" dirty="0">
              <a:latin typeface="Segoe UI" panose="020B0502040204020203" pitchFamily="34" charset="0"/>
              <a:cs typeface="Segoe UI" panose="020B0502040204020203" pitchFamily="34" charset="0"/>
            </a:endParaRPr>
          </a:p>
        </p:txBody>
      </p:sp>
      <p:sp>
        <p:nvSpPr>
          <p:cNvPr id="8" name="Rectangle 7"/>
          <p:cNvSpPr/>
          <p:nvPr/>
        </p:nvSpPr>
        <p:spPr>
          <a:xfrm>
            <a:off x="0" y="1577603"/>
            <a:ext cx="12192000" cy="830997"/>
          </a:xfrm>
          <a:prstGeom prst="rect">
            <a:avLst/>
          </a:prstGeom>
          <a:solidFill>
            <a:schemeClr val="accent4">
              <a:lumMod val="40000"/>
              <a:lumOff val="60000"/>
            </a:schemeClr>
          </a:solidFill>
        </p:spPr>
        <p:txBody>
          <a:bodyPr wrap="square">
            <a:spAutoFit/>
          </a:bodyPr>
          <a:lstStyle/>
          <a:p>
            <a:pPr algn="ctr"/>
            <a:r>
              <a:rPr lang="en-US" sz="4800" dirty="0">
                <a:solidFill>
                  <a:srgbClr val="000000"/>
                </a:solidFill>
                <a:latin typeface="Segoe UI" panose="020B0502040204020203" pitchFamily="34" charset="0"/>
                <a:cs typeface="Segoe UI" panose="020B0502040204020203" pitchFamily="34" charset="0"/>
              </a:rPr>
              <a:t>Agenda</a:t>
            </a:r>
            <a:endParaRPr lang="en-US" sz="4000" dirty="0">
              <a:latin typeface="Segoe UI" panose="020B0502040204020203" pitchFamily="34" charset="0"/>
              <a:cs typeface="Segoe UI" panose="020B0502040204020203" pitchFamily="34" charset="0"/>
            </a:endParaRPr>
          </a:p>
        </p:txBody>
      </p:sp>
      <p:sp>
        <p:nvSpPr>
          <p:cNvPr id="9" name="Rectangle 8"/>
          <p:cNvSpPr/>
          <p:nvPr/>
        </p:nvSpPr>
        <p:spPr>
          <a:xfrm>
            <a:off x="2898843" y="198407"/>
            <a:ext cx="6096000" cy="1323439"/>
          </a:xfrm>
          <a:prstGeom prst="rect">
            <a:avLst/>
          </a:prstGeom>
        </p:spPr>
        <p:txBody>
          <a:bodyPr>
            <a:spAutoFit/>
          </a:bodyPr>
          <a:lstStyle/>
          <a:p>
            <a:pPr algn="ctr"/>
            <a:r>
              <a:rPr lang="en-US" sz="4000" b="1" dirty="0">
                <a:solidFill>
                  <a:srgbClr val="000000"/>
                </a:solidFill>
                <a:latin typeface="Segoe UI" panose="020B0502040204020203" pitchFamily="34" charset="0"/>
                <a:cs typeface="Segoe UI" panose="020B0502040204020203" pitchFamily="34" charset="0"/>
              </a:rPr>
              <a:t>Anytown Schools</a:t>
            </a:r>
          </a:p>
          <a:p>
            <a:pPr algn="ctr"/>
            <a:r>
              <a:rPr lang="en-US" sz="4000" b="1" dirty="0">
                <a:solidFill>
                  <a:srgbClr val="000000"/>
                </a:solidFill>
                <a:latin typeface="Segoe UI" panose="020B0502040204020203" pitchFamily="34" charset="0"/>
                <a:cs typeface="Segoe UI" panose="020B0502040204020203" pitchFamily="34" charset="0"/>
              </a:rPr>
              <a:t>Board of Education</a:t>
            </a:r>
            <a:endParaRPr lang="en-US" sz="4000"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spTree>
    <p:extLst>
      <p:ext uri="{BB962C8B-B14F-4D97-AF65-F5344CB8AC3E}">
        <p14:creationId xmlns:p14="http://schemas.microsoft.com/office/powerpoint/2010/main" val="3728439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3927" y="4640634"/>
            <a:ext cx="2091529" cy="2023749"/>
          </a:xfrm>
          <a:prstGeom prst="rect">
            <a:avLst/>
          </a:prstGeom>
        </p:spPr>
      </p:pic>
      <p:sp>
        <p:nvSpPr>
          <p:cNvPr id="6" name="Rectangle 5"/>
          <p:cNvSpPr/>
          <p:nvPr/>
        </p:nvSpPr>
        <p:spPr>
          <a:xfrm>
            <a:off x="3277591" y="2621065"/>
            <a:ext cx="5925786" cy="3785652"/>
          </a:xfrm>
          <a:prstGeom prst="rect">
            <a:avLst/>
          </a:prstGeom>
        </p:spPr>
        <p:txBody>
          <a:bodyPr wrap="square">
            <a:spAutoFit/>
          </a:bodyPr>
          <a:lstStyle/>
          <a:p>
            <a:r>
              <a:rPr lang="en-US" sz="4000" u="sng" dirty="0">
                <a:solidFill>
                  <a:srgbClr val="000000"/>
                </a:solidFill>
                <a:latin typeface="Segoe UI" panose="020B0502040204020203" pitchFamily="34" charset="0"/>
                <a:cs typeface="Segoe UI" panose="020B0502040204020203" pitchFamily="34" charset="0"/>
              </a:rPr>
              <a:t>NEW BUSINESS</a:t>
            </a:r>
          </a:p>
          <a:p>
            <a:pPr marL="742950" indent="-742950">
              <a:buFont typeface="Arial" panose="020B0604020202020204" pitchFamily="34" charset="0"/>
              <a:buChar char="•"/>
            </a:pPr>
            <a:r>
              <a:rPr lang="en-US" sz="4000" dirty="0">
                <a:solidFill>
                  <a:srgbClr val="FF0000"/>
                </a:solidFill>
                <a:latin typeface="Segoe UI" panose="020B0502040204020203" pitchFamily="34" charset="0"/>
                <a:cs typeface="Segoe UI" panose="020B0502040204020203" pitchFamily="34" charset="0"/>
              </a:rPr>
              <a:t>Library Books</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Curriculum Concern</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Other</a:t>
            </a:r>
          </a:p>
          <a:p>
            <a:endParaRPr lang="en-US" sz="4000" dirty="0">
              <a:solidFill>
                <a:srgbClr val="000000"/>
              </a:solidFill>
              <a:latin typeface="Segoe UI" panose="020B0502040204020203" pitchFamily="34" charset="0"/>
              <a:cs typeface="Segoe UI" panose="020B0502040204020203" pitchFamily="34" charset="0"/>
            </a:endParaRPr>
          </a:p>
          <a:p>
            <a:r>
              <a:rPr lang="en-US" sz="4000" u="sng" dirty="0">
                <a:solidFill>
                  <a:srgbClr val="000000"/>
                </a:solidFill>
                <a:latin typeface="Segoe UI" panose="020B0502040204020203" pitchFamily="34" charset="0"/>
                <a:cs typeface="Segoe UI" panose="020B0502040204020203" pitchFamily="34" charset="0"/>
              </a:rPr>
              <a:t>EXECUTIVE SESSION</a:t>
            </a:r>
            <a:endParaRPr lang="en-US" sz="4000" u="sng" dirty="0">
              <a:latin typeface="Segoe UI" panose="020B0502040204020203" pitchFamily="34" charset="0"/>
              <a:cs typeface="Segoe UI" panose="020B0502040204020203" pitchFamily="34" charset="0"/>
            </a:endParaRPr>
          </a:p>
        </p:txBody>
      </p:sp>
      <p:sp>
        <p:nvSpPr>
          <p:cNvPr id="8" name="Rectangle 7"/>
          <p:cNvSpPr/>
          <p:nvPr/>
        </p:nvSpPr>
        <p:spPr>
          <a:xfrm>
            <a:off x="0" y="1577603"/>
            <a:ext cx="12192000" cy="830997"/>
          </a:xfrm>
          <a:prstGeom prst="rect">
            <a:avLst/>
          </a:prstGeom>
          <a:solidFill>
            <a:schemeClr val="accent4">
              <a:lumMod val="40000"/>
              <a:lumOff val="60000"/>
            </a:schemeClr>
          </a:solidFill>
        </p:spPr>
        <p:txBody>
          <a:bodyPr wrap="square">
            <a:spAutoFit/>
          </a:bodyPr>
          <a:lstStyle/>
          <a:p>
            <a:pPr algn="ctr"/>
            <a:r>
              <a:rPr lang="en-US" sz="4800" dirty="0">
                <a:solidFill>
                  <a:srgbClr val="000000"/>
                </a:solidFill>
                <a:latin typeface="Segoe UI" panose="020B0502040204020203" pitchFamily="34" charset="0"/>
                <a:cs typeface="Segoe UI" panose="020B0502040204020203" pitchFamily="34" charset="0"/>
              </a:rPr>
              <a:t>Agenda</a:t>
            </a:r>
            <a:endParaRPr lang="en-US" sz="4000" dirty="0">
              <a:latin typeface="Segoe UI" panose="020B0502040204020203" pitchFamily="34" charset="0"/>
              <a:cs typeface="Segoe UI" panose="020B0502040204020203" pitchFamily="34" charset="0"/>
            </a:endParaRPr>
          </a:p>
        </p:txBody>
      </p:sp>
      <p:sp>
        <p:nvSpPr>
          <p:cNvPr id="9" name="Rectangle 8"/>
          <p:cNvSpPr/>
          <p:nvPr/>
        </p:nvSpPr>
        <p:spPr>
          <a:xfrm>
            <a:off x="2898843" y="198407"/>
            <a:ext cx="6096000" cy="1323439"/>
          </a:xfrm>
          <a:prstGeom prst="rect">
            <a:avLst/>
          </a:prstGeom>
        </p:spPr>
        <p:txBody>
          <a:bodyPr>
            <a:spAutoFit/>
          </a:bodyPr>
          <a:lstStyle/>
          <a:p>
            <a:pPr algn="ctr"/>
            <a:r>
              <a:rPr lang="en-US" sz="4000" b="1" dirty="0">
                <a:solidFill>
                  <a:srgbClr val="000000"/>
                </a:solidFill>
                <a:latin typeface="Segoe UI" panose="020B0502040204020203" pitchFamily="34" charset="0"/>
                <a:cs typeface="Segoe UI" panose="020B0502040204020203" pitchFamily="34" charset="0"/>
              </a:rPr>
              <a:t>Anytown Schools</a:t>
            </a:r>
          </a:p>
          <a:p>
            <a:pPr algn="ctr"/>
            <a:r>
              <a:rPr lang="en-US" sz="4000" b="1" dirty="0">
                <a:solidFill>
                  <a:srgbClr val="000000"/>
                </a:solidFill>
                <a:latin typeface="Segoe UI" panose="020B0502040204020203" pitchFamily="34" charset="0"/>
                <a:cs typeface="Segoe UI" panose="020B0502040204020203" pitchFamily="34" charset="0"/>
              </a:rPr>
              <a:t>Board of Education</a:t>
            </a:r>
            <a:endParaRPr lang="en-US" sz="4000"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spTree>
    <p:extLst>
      <p:ext uri="{BB962C8B-B14F-4D97-AF65-F5344CB8AC3E}">
        <p14:creationId xmlns:p14="http://schemas.microsoft.com/office/powerpoint/2010/main" val="373709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2048477" y="3807771"/>
            <a:ext cx="7829147" cy="1477328"/>
          </a:xfrm>
          <a:prstGeom prst="rect">
            <a:avLst/>
          </a:prstGeom>
          <a:solidFill>
            <a:schemeClr val="bg1"/>
          </a:solidFill>
        </p:spPr>
        <p:txBody>
          <a:bodyPr wrap="square">
            <a:spAutoFit/>
          </a:bodyPr>
          <a:lstStyle/>
          <a:p>
            <a:pPr marL="91440"/>
            <a:endParaRPr lang="en-US" sz="800" dirty="0">
              <a:latin typeface="Segoe UI" panose="020B0502040204020203" pitchFamily="34" charset="0"/>
              <a:cs typeface="Segoe UI" panose="020B0502040204020203" pitchFamily="34" charset="0"/>
            </a:endParaRPr>
          </a:p>
          <a:p>
            <a:pPr marL="91440"/>
            <a:r>
              <a:rPr lang="en-US" sz="2400" dirty="0">
                <a:latin typeface="Segoe UI" panose="020B0502040204020203" pitchFamily="34" charset="0"/>
                <a:cs typeface="Segoe UI" panose="020B0502040204020203" pitchFamily="34" charset="0"/>
              </a:rPr>
              <a:t>Prohibits discrimination when selecting textbooks, instructional materials, program materials or library books that are used in the public schools of this state.</a:t>
            </a:r>
          </a:p>
          <a:p>
            <a:pPr marL="91440"/>
            <a:endParaRPr lang="en-US" sz="800"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rotWithShape="1">
          <a:blip r:embed="rId3"/>
          <a:srcRect l="4566" r="3490"/>
          <a:stretch/>
        </p:blipFill>
        <p:spPr>
          <a:xfrm>
            <a:off x="1527237" y="836577"/>
            <a:ext cx="8871625" cy="2085975"/>
          </a:xfrm>
          <a:prstGeom prst="rect">
            <a:avLst/>
          </a:prstGeom>
        </p:spPr>
      </p:pic>
    </p:spTree>
    <p:extLst>
      <p:ext uri="{BB962C8B-B14F-4D97-AF65-F5344CB8AC3E}">
        <p14:creationId xmlns:p14="http://schemas.microsoft.com/office/powerpoint/2010/main" val="277609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552" y="112202"/>
            <a:ext cx="4415099" cy="6619338"/>
          </a:xfrm>
          <a:prstGeom prst="rect">
            <a:avLst/>
          </a:prstGeom>
        </p:spPr>
      </p:pic>
      <p:sp>
        <p:nvSpPr>
          <p:cNvPr id="4" name="Rectangle 3"/>
          <p:cNvSpPr/>
          <p:nvPr/>
        </p:nvSpPr>
        <p:spPr>
          <a:xfrm>
            <a:off x="526552" y="199576"/>
            <a:ext cx="4426212" cy="461665"/>
          </a:xfrm>
          <a:prstGeom prst="rect">
            <a:avLst/>
          </a:prstGeom>
        </p:spPr>
        <p:txBody>
          <a:bodyPr wrap="none">
            <a:spAutoFit/>
          </a:bodyPr>
          <a:lstStyle/>
          <a:p>
            <a:r>
              <a:rPr lang="en-US" sz="2400" dirty="0">
                <a:solidFill>
                  <a:srgbClr val="000000"/>
                </a:solidFill>
                <a:latin typeface="Engravers MT" panose="02090707080505020304" pitchFamily="18" charset="0"/>
              </a:rPr>
              <a:t>Defiant Ascension</a:t>
            </a:r>
            <a:endParaRPr lang="en-US" sz="2400" dirty="0">
              <a:latin typeface="Engravers MT" panose="02090707080505020304" pitchFamily="18" charset="0"/>
            </a:endParaRPr>
          </a:p>
        </p:txBody>
      </p:sp>
      <p:sp>
        <p:nvSpPr>
          <p:cNvPr id="5" name="Rectangle 4"/>
          <p:cNvSpPr/>
          <p:nvPr/>
        </p:nvSpPr>
        <p:spPr>
          <a:xfrm>
            <a:off x="2582001" y="5194571"/>
            <a:ext cx="2359650" cy="400110"/>
          </a:xfrm>
          <a:prstGeom prst="rect">
            <a:avLst/>
          </a:prstGeom>
        </p:spPr>
        <p:txBody>
          <a:bodyPr wrap="square">
            <a:spAutoFit/>
          </a:bodyPr>
          <a:lstStyle/>
          <a:p>
            <a:r>
              <a:rPr lang="en-US" sz="2000" dirty="0" err="1">
                <a:solidFill>
                  <a:schemeClr val="bg1"/>
                </a:solidFill>
                <a:latin typeface="Engravers MT" panose="02090707080505020304" pitchFamily="18" charset="0"/>
              </a:rPr>
              <a:t>Iam</a:t>
            </a:r>
            <a:r>
              <a:rPr lang="en-US" sz="2000" dirty="0">
                <a:solidFill>
                  <a:schemeClr val="bg1"/>
                </a:solidFill>
                <a:latin typeface="Engravers MT" panose="02090707080505020304" pitchFamily="18" charset="0"/>
              </a:rPr>
              <a:t> Wright</a:t>
            </a:r>
          </a:p>
        </p:txBody>
      </p:sp>
      <p:sp>
        <p:nvSpPr>
          <p:cNvPr id="6" name="Rectangle 5"/>
          <p:cNvSpPr/>
          <p:nvPr/>
        </p:nvSpPr>
        <p:spPr>
          <a:xfrm>
            <a:off x="5476460" y="815478"/>
            <a:ext cx="6390860" cy="5093702"/>
          </a:xfrm>
          <a:prstGeom prst="rect">
            <a:avLst/>
          </a:prstGeom>
        </p:spPr>
        <p:txBody>
          <a:bodyPr wrap="square">
            <a:spAutoFit/>
          </a:bodyPr>
          <a:lstStyle/>
          <a:p>
            <a:pPr marL="285750" indent="-285750">
              <a:buFont typeface="Arial" panose="020B0604020202020204" pitchFamily="34" charset="0"/>
              <a:buChar char="•"/>
            </a:pPr>
            <a:endParaRPr lang="en-US" dirty="0">
              <a:solidFill>
                <a:srgbClr val="000000"/>
              </a:solidFill>
              <a:latin typeface="Arial" panose="020B0604020202020204" pitchFamily="34" charset="0"/>
            </a:endParaRPr>
          </a:p>
          <a:p>
            <a:pPr marL="457200" indent="-457200">
              <a:spcBef>
                <a:spcPts val="1200"/>
              </a:spcBef>
              <a:buFont typeface="Arial" panose="020B0604020202020204" pitchFamily="34" charset="0"/>
              <a:buChar char="•"/>
            </a:pPr>
            <a:r>
              <a:rPr lang="en-US" sz="2800" dirty="0">
                <a:solidFill>
                  <a:srgbClr val="000000"/>
                </a:solidFill>
                <a:latin typeface="Segoe UI" panose="020B0502040204020203" pitchFamily="34" charset="0"/>
                <a:cs typeface="Segoe UI" panose="020B0502040204020203" pitchFamily="34" charset="0"/>
              </a:rPr>
              <a:t>New York Public Library “Staff Pick” for 2023</a:t>
            </a:r>
          </a:p>
          <a:p>
            <a:pPr marL="457200" indent="-457200">
              <a:spcBef>
                <a:spcPts val="1800"/>
              </a:spcBef>
              <a:buFont typeface="Arial" panose="020B0604020202020204" pitchFamily="34" charset="0"/>
              <a:buChar char="•"/>
            </a:pPr>
            <a:r>
              <a:rPr lang="en-US" sz="2800" dirty="0">
                <a:solidFill>
                  <a:srgbClr val="000000"/>
                </a:solidFill>
                <a:latin typeface="Segoe UI" panose="020B0502040204020203" pitchFamily="34" charset="0"/>
                <a:cs typeface="Segoe UI" panose="020B0502040204020203" pitchFamily="34" charset="0"/>
              </a:rPr>
              <a:t>As high as 46 on NY Times top 100 Fiction Hardcover Books for Teens</a:t>
            </a:r>
          </a:p>
          <a:p>
            <a:pPr marL="457200" indent="-457200">
              <a:spcBef>
                <a:spcPts val="1800"/>
              </a:spcBef>
              <a:buFont typeface="Arial" panose="020B0604020202020204" pitchFamily="34" charset="0"/>
              <a:buChar char="•"/>
            </a:pPr>
            <a:r>
              <a:rPr lang="en-US" sz="2800" dirty="0">
                <a:solidFill>
                  <a:srgbClr val="000000"/>
                </a:solidFill>
                <a:latin typeface="Segoe UI" panose="020B0502040204020203" pitchFamily="34" charset="0"/>
                <a:cs typeface="Segoe UI" panose="020B0502040204020203" pitchFamily="34" charset="0"/>
              </a:rPr>
              <a:t>Top 50 best seller for in Amazon’s middle grade fantasy, mystery, and animal lover category.</a:t>
            </a:r>
          </a:p>
          <a:p>
            <a:pPr marL="457200" indent="-457200">
              <a:spcBef>
                <a:spcPts val="1800"/>
              </a:spcBef>
              <a:buFont typeface="Arial" panose="020B0604020202020204" pitchFamily="34" charset="0"/>
              <a:buChar char="•"/>
            </a:pPr>
            <a:r>
              <a:rPr lang="en-US" sz="2800" dirty="0">
                <a:solidFill>
                  <a:srgbClr val="000000"/>
                </a:solidFill>
                <a:latin typeface="Segoe UI" panose="020B0502040204020203" pitchFamily="34" charset="0"/>
                <a:cs typeface="Segoe UI" panose="020B0502040204020203" pitchFamily="34" charset="0"/>
              </a:rPr>
              <a:t>As high as 24 on Powell’s Books Bestsellers</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8394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699" b="18362"/>
          <a:stretch/>
        </p:blipFill>
        <p:spPr>
          <a:xfrm>
            <a:off x="523285" y="-1"/>
            <a:ext cx="10893652" cy="6856460"/>
          </a:xfrm>
          <a:prstGeom prst="rect">
            <a:avLst/>
          </a:prstGeom>
        </p:spPr>
      </p:pic>
    </p:spTree>
    <p:extLst>
      <p:ext uri="{BB962C8B-B14F-4D97-AF65-F5344CB8AC3E}">
        <p14:creationId xmlns:p14="http://schemas.microsoft.com/office/powerpoint/2010/main" val="299920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3439" y="348156"/>
            <a:ext cx="11581262" cy="954107"/>
          </a:xfrm>
          <a:prstGeom prst="rect">
            <a:avLst/>
          </a:prstGeom>
        </p:spPr>
        <p:txBody>
          <a:bodyPr wrap="square">
            <a:spAutoFit/>
          </a:bodyPr>
          <a:lstStyle/>
          <a:p>
            <a:r>
              <a:rPr lang="en-US" sz="2800" i="1" dirty="0">
                <a:latin typeface="Segoe UI" panose="020B0502040204020203" pitchFamily="34" charset="0"/>
                <a:cs typeface="Segoe UI" panose="020B0502040204020203" pitchFamily="34" charset="0"/>
              </a:rPr>
              <a:t>Bd. of Educ., Island Trees Union Free Sch. Dist. No. 26 v. Pico</a:t>
            </a:r>
            <a:r>
              <a:rPr lang="en-US" sz="2800" dirty="0">
                <a:latin typeface="Segoe UI" panose="020B0502040204020203" pitchFamily="34" charset="0"/>
                <a:cs typeface="Segoe UI" panose="020B0502040204020203" pitchFamily="34" charset="0"/>
              </a:rPr>
              <a:t>, 457 U.S. 853, 102 S. Ct. 2799, 73 L. Ed. 2d 435 (1982)</a:t>
            </a:r>
          </a:p>
        </p:txBody>
      </p:sp>
      <p:sp>
        <p:nvSpPr>
          <p:cNvPr id="5" name="Rectangle 4"/>
          <p:cNvSpPr/>
          <p:nvPr/>
        </p:nvSpPr>
        <p:spPr>
          <a:xfrm>
            <a:off x="487622" y="4310416"/>
            <a:ext cx="7730837" cy="2246769"/>
          </a:xfrm>
          <a:prstGeom prst="rect">
            <a:avLst/>
          </a:prstGeom>
        </p:spPr>
        <p:txBody>
          <a:bodyPr wrap="square">
            <a:spAutoFit/>
          </a:bodyPr>
          <a:lstStyle/>
          <a:p>
            <a:r>
              <a:rPr lang="en-US" sz="2800" dirty="0">
                <a:latin typeface="Segoe UI" panose="020B0502040204020203" pitchFamily="34" charset="0"/>
                <a:cs typeface="Segoe UI" panose="020B0502040204020203" pitchFamily="34" charset="0"/>
              </a:rPr>
              <a:t>“The principal question presented is whether the First Amendment imposes limitations upon the exercise by a local school board of its discretion to remove library books from high school and junior high school libraries.”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2642" y="1183510"/>
            <a:ext cx="3582059" cy="539542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9251" b="3698"/>
          <a:stretch/>
        </p:blipFill>
        <p:spPr>
          <a:xfrm>
            <a:off x="1047441" y="1570051"/>
            <a:ext cx="6196507" cy="2493819"/>
          </a:xfrm>
          <a:prstGeom prst="rect">
            <a:avLst/>
          </a:prstGeom>
        </p:spPr>
      </p:pic>
    </p:spTree>
    <p:extLst>
      <p:ext uri="{BB962C8B-B14F-4D97-AF65-F5344CB8AC3E}">
        <p14:creationId xmlns:p14="http://schemas.microsoft.com/office/powerpoint/2010/main" val="2911134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8891" y="1087519"/>
            <a:ext cx="11923109" cy="5601533"/>
          </a:xfrm>
          <a:prstGeom prst="rect">
            <a:avLst/>
          </a:prstGeom>
        </p:spPr>
        <p:txBody>
          <a:bodyPr wrap="square">
            <a:spAutoFit/>
          </a:bodyPr>
          <a:lstStyle/>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Slaughterhouse-Five</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by Kurt Vonnegut, Jr. (1969)</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The Naked Ape</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by Desmond Morris (1967)</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Down These Mean Streets</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by </a:t>
            </a:r>
            <a:r>
              <a:rPr lang="en-US" sz="2400" dirty="0" err="1">
                <a:latin typeface="Segoe UI" panose="020B0502040204020203" pitchFamily="34" charset="0"/>
                <a:cs typeface="Segoe UI" panose="020B0502040204020203" pitchFamily="34" charset="0"/>
              </a:rPr>
              <a:t>Piri</a:t>
            </a:r>
            <a:r>
              <a:rPr lang="en-US" sz="2400" dirty="0">
                <a:latin typeface="Segoe UI" panose="020B0502040204020203" pitchFamily="34" charset="0"/>
                <a:cs typeface="Segoe UI" panose="020B0502040204020203" pitchFamily="34" charset="0"/>
              </a:rPr>
              <a:t> Thomas (1967)</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Best Short Stories of Negro Writers</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edited by Langston Hughes (1967)</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Go Ask Alice</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of anonymous authorship (1971)</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Laughing Boy</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by Oliver </a:t>
            </a:r>
            <a:r>
              <a:rPr lang="en-US" sz="2400" dirty="0" err="1">
                <a:latin typeface="Segoe UI" panose="020B0502040204020203" pitchFamily="34" charset="0"/>
                <a:cs typeface="Segoe UI" panose="020B0502040204020203" pitchFamily="34" charset="0"/>
              </a:rPr>
              <a:t>LaFarge</a:t>
            </a:r>
            <a:r>
              <a:rPr lang="en-US" sz="2400" dirty="0">
                <a:latin typeface="Segoe UI" panose="020B0502040204020203" pitchFamily="34" charset="0"/>
                <a:cs typeface="Segoe UI" panose="020B0502040204020203" pitchFamily="34" charset="0"/>
              </a:rPr>
              <a:t> (1929)</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Black Boy</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by Richard Wright (1945)</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A Hero </a:t>
            </a:r>
            <a:r>
              <a:rPr lang="en-US" sz="2800" b="1" dirty="0" err="1">
                <a:latin typeface="Segoe UI" panose="020B0502040204020203" pitchFamily="34" charset="0"/>
                <a:cs typeface="Segoe UI" panose="020B0502040204020203" pitchFamily="34" charset="0"/>
              </a:rPr>
              <a:t>Ain't</a:t>
            </a:r>
            <a:r>
              <a:rPr lang="en-US" sz="2800" b="1" dirty="0">
                <a:latin typeface="Segoe UI" panose="020B0502040204020203" pitchFamily="34" charset="0"/>
                <a:cs typeface="Segoe UI" panose="020B0502040204020203" pitchFamily="34" charset="0"/>
              </a:rPr>
              <a:t> </a:t>
            </a:r>
            <a:r>
              <a:rPr lang="en-US" sz="2800" b="1" dirty="0" err="1">
                <a:latin typeface="Segoe UI" panose="020B0502040204020203" pitchFamily="34" charset="0"/>
                <a:cs typeface="Segoe UI" panose="020B0502040204020203" pitchFamily="34" charset="0"/>
              </a:rPr>
              <a:t>Nothin</a:t>
            </a:r>
            <a:r>
              <a:rPr lang="en-US" sz="2800" b="1" dirty="0">
                <a:latin typeface="Segoe UI" panose="020B0502040204020203" pitchFamily="34" charset="0"/>
                <a:cs typeface="Segoe UI" panose="020B0502040204020203" pitchFamily="34" charset="0"/>
              </a:rPr>
              <a:t>' but a Sandwich</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by Alice Childress (1973)</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Soul on Ice</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by Eldridge Cleaver (1965)</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A Reader for Writers</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edited by Jerome Archer (1971)</a:t>
            </a:r>
          </a:p>
          <a:p>
            <a:pPr marL="457200" indent="-457200">
              <a:spcBef>
                <a:spcPts val="600"/>
              </a:spcBef>
            </a:pPr>
            <a:r>
              <a:rPr lang="en-US" sz="2800" dirty="0">
                <a:latin typeface="Segoe UI" panose="020B0502040204020203" pitchFamily="34" charset="0"/>
                <a:cs typeface="Segoe UI" panose="020B0502040204020203" pitchFamily="34" charset="0"/>
              </a:rPr>
              <a:t>•	</a:t>
            </a:r>
            <a:r>
              <a:rPr lang="en-US" sz="2800" b="1" dirty="0">
                <a:latin typeface="Segoe UI" panose="020B0502040204020203" pitchFamily="34" charset="0"/>
                <a:cs typeface="Segoe UI" panose="020B0502040204020203" pitchFamily="34" charset="0"/>
              </a:rPr>
              <a:t>The Fixer</a:t>
            </a:r>
            <a:r>
              <a:rPr lang="en-US" sz="2800" dirty="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by Bernard Malamud (1966)</a:t>
            </a:r>
          </a:p>
        </p:txBody>
      </p:sp>
      <p:sp>
        <p:nvSpPr>
          <p:cNvPr id="11" name="Title 1"/>
          <p:cNvSpPr txBox="1">
            <a:spLocks/>
          </p:cNvSpPr>
          <p:nvPr/>
        </p:nvSpPr>
        <p:spPr>
          <a:xfrm>
            <a:off x="0" y="1"/>
            <a:ext cx="12192000" cy="873762"/>
          </a:xfrm>
          <a:prstGeom prst="rect">
            <a:avLst/>
          </a:prstGeom>
          <a:solidFill>
            <a:schemeClr val="accent4">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74320"/>
            <a:r>
              <a:rPr lang="en-US" dirty="0">
                <a:latin typeface="Segoe UI" panose="020B0502040204020203" pitchFamily="34" charset="0"/>
                <a:cs typeface="Segoe UI" panose="020B0502040204020203" pitchFamily="34" charset="0"/>
              </a:rPr>
              <a:t>Books sought to be banned in </a:t>
            </a:r>
            <a:r>
              <a:rPr lang="en-US" i="1" dirty="0">
                <a:latin typeface="Segoe UI" panose="020B0502040204020203" pitchFamily="34" charset="0"/>
                <a:cs typeface="Segoe UI" panose="020B0502040204020203" pitchFamily="34" charset="0"/>
              </a:rPr>
              <a:t>Pico:</a:t>
            </a:r>
            <a:r>
              <a:rPr lang="en-US" dirty="0">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50098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499"/>
                                          </p:stCondLst>
                                        </p:cTn>
                                        <p:tgtEl>
                                          <p:spTgt spid="3">
                                            <p:txEl>
                                              <p:pRg st="1" end="1"/>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499"/>
                                          </p:stCondLst>
                                        </p:cTn>
                                        <p:tgtEl>
                                          <p:spTgt spid="3">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500"/>
                                  </p:stCondLst>
                                  <p:childTnLst>
                                    <p:set>
                                      <p:cBhvr>
                                        <p:cTn id="15" dur="1" fill="hold">
                                          <p:stCondLst>
                                            <p:cond delay="499"/>
                                          </p:stCondLst>
                                        </p:cTn>
                                        <p:tgtEl>
                                          <p:spTgt spid="3">
                                            <p:txEl>
                                              <p:pRg st="3" end="3"/>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500"/>
                                  </p:stCondLst>
                                  <p:childTnLst>
                                    <p:set>
                                      <p:cBhvr>
                                        <p:cTn id="18" dur="1" fill="hold">
                                          <p:stCondLst>
                                            <p:cond delay="499"/>
                                          </p:stCondLst>
                                        </p:cTn>
                                        <p:tgtEl>
                                          <p:spTgt spid="3">
                                            <p:txEl>
                                              <p:pRg st="4" end="4"/>
                                            </p:txEl>
                                          </p:spTgt>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500"/>
                                  </p:stCondLst>
                                  <p:childTnLst>
                                    <p:set>
                                      <p:cBhvr>
                                        <p:cTn id="21" dur="1" fill="hold">
                                          <p:stCondLst>
                                            <p:cond delay="499"/>
                                          </p:stCondLst>
                                        </p:cTn>
                                        <p:tgtEl>
                                          <p:spTgt spid="3">
                                            <p:txEl>
                                              <p:pRg st="5" end="5"/>
                                            </p:txEl>
                                          </p:spTgt>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500"/>
                                  </p:stCondLst>
                                  <p:childTnLst>
                                    <p:set>
                                      <p:cBhvr>
                                        <p:cTn id="24" dur="1" fill="hold">
                                          <p:stCondLst>
                                            <p:cond delay="499"/>
                                          </p:stCondLst>
                                        </p:cTn>
                                        <p:tgtEl>
                                          <p:spTgt spid="3">
                                            <p:txEl>
                                              <p:pRg st="6" end="6"/>
                                            </p:txEl>
                                          </p:spTgt>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500"/>
                                  </p:stCondLst>
                                  <p:childTnLst>
                                    <p:set>
                                      <p:cBhvr>
                                        <p:cTn id="27" dur="1" fill="hold">
                                          <p:stCondLst>
                                            <p:cond delay="499"/>
                                          </p:stCondLst>
                                        </p:cTn>
                                        <p:tgtEl>
                                          <p:spTgt spid="3">
                                            <p:txEl>
                                              <p:pRg st="7" end="7"/>
                                            </p:txEl>
                                          </p:spTgt>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500"/>
                                  </p:stCondLst>
                                  <p:childTnLst>
                                    <p:set>
                                      <p:cBhvr>
                                        <p:cTn id="30" dur="1" fill="hold">
                                          <p:stCondLst>
                                            <p:cond delay="499"/>
                                          </p:stCondLst>
                                        </p:cTn>
                                        <p:tgtEl>
                                          <p:spTgt spid="3">
                                            <p:txEl>
                                              <p:pRg st="8" end="8"/>
                                            </p:txEl>
                                          </p:spTgt>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nodeType="afterEffect">
                                  <p:stCondLst>
                                    <p:cond delay="500"/>
                                  </p:stCondLst>
                                  <p:childTnLst>
                                    <p:set>
                                      <p:cBhvr>
                                        <p:cTn id="33" dur="1" fill="hold">
                                          <p:stCondLst>
                                            <p:cond delay="499"/>
                                          </p:stCondLst>
                                        </p:cTn>
                                        <p:tgtEl>
                                          <p:spTgt spid="3">
                                            <p:txEl>
                                              <p:pRg st="9" end="9"/>
                                            </p:txEl>
                                          </p:spTgt>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nodeType="afterEffect">
                                  <p:stCondLst>
                                    <p:cond delay="500"/>
                                  </p:stCondLst>
                                  <p:childTnLst>
                                    <p:set>
                                      <p:cBhvr>
                                        <p:cTn id="36" dur="1" fill="hold">
                                          <p:stCondLst>
                                            <p:cond delay="499"/>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3439" y="348156"/>
            <a:ext cx="11581262" cy="954107"/>
          </a:xfrm>
          <a:prstGeom prst="rect">
            <a:avLst/>
          </a:prstGeom>
        </p:spPr>
        <p:txBody>
          <a:bodyPr wrap="square">
            <a:spAutoFit/>
          </a:bodyPr>
          <a:lstStyle/>
          <a:p>
            <a:r>
              <a:rPr lang="en-US" sz="2800" i="1" dirty="0">
                <a:latin typeface="Segoe UI" panose="020B0502040204020203" pitchFamily="34" charset="0"/>
                <a:cs typeface="Segoe UI" panose="020B0502040204020203" pitchFamily="34" charset="0"/>
              </a:rPr>
              <a:t>Bd. of Educ., Island Trees Union Free Sch. Dist. No. 26 v. Pico</a:t>
            </a:r>
            <a:r>
              <a:rPr lang="en-US" sz="2800" dirty="0">
                <a:latin typeface="Segoe UI" panose="020B0502040204020203" pitchFamily="34" charset="0"/>
                <a:cs typeface="Segoe UI" panose="020B0502040204020203" pitchFamily="34" charset="0"/>
              </a:rPr>
              <a:t>, 457 U.S. 853, 102 S. Ct. 2799, 73 L. Ed. 2d 435 (1982)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148" y="1575882"/>
            <a:ext cx="7927852" cy="5282118"/>
          </a:xfrm>
          <a:prstGeom prst="rect">
            <a:avLst/>
          </a:prstGeom>
        </p:spPr>
      </p:pic>
      <p:sp>
        <p:nvSpPr>
          <p:cNvPr id="3" name="Rectangle 2"/>
          <p:cNvSpPr/>
          <p:nvPr/>
        </p:nvSpPr>
        <p:spPr>
          <a:xfrm>
            <a:off x="353440" y="1455882"/>
            <a:ext cx="6344244" cy="5416868"/>
          </a:xfrm>
          <a:prstGeom prst="rect">
            <a:avLst/>
          </a:prstGeom>
          <a:solidFill>
            <a:schemeClr val="bg1">
              <a:alpha val="76000"/>
            </a:schemeClr>
          </a:solidFill>
        </p:spPr>
        <p:txBody>
          <a:bodyPr wrap="square">
            <a:spAutoFit/>
          </a:bodyPr>
          <a:lstStyle/>
          <a:p>
            <a:r>
              <a:rPr lang="en-US" sz="2400" dirty="0">
                <a:latin typeface="Segoe UI" panose="020B0502040204020203" pitchFamily="34" charset="0"/>
                <a:cs typeface="Segoe UI" panose="020B0502040204020203" pitchFamily="34" charset="0"/>
              </a:rPr>
              <a:t>The Supreme Court held: </a:t>
            </a:r>
          </a:p>
          <a:p>
            <a:pPr marL="457200" indent="-457200">
              <a:spcBef>
                <a:spcPts val="1200"/>
              </a:spcBef>
              <a:buAutoNum type="arabicParenBoth"/>
            </a:pPr>
            <a:r>
              <a:rPr lang="en-US" sz="2400" dirty="0">
                <a:latin typeface="Segoe UI" panose="020B0502040204020203" pitchFamily="34" charset="0"/>
                <a:cs typeface="Segoe UI" panose="020B0502040204020203" pitchFamily="34" charset="0"/>
              </a:rPr>
              <a:t>local school boards may not remove books from school library shelves simply because they dislike the ideas contained in those books and seek by their removal to prescribe what shall be orthodox in politics, nationalism, religion or other matters of opinion, and </a:t>
            </a:r>
          </a:p>
          <a:p>
            <a:pPr marL="457200" indent="-457200">
              <a:spcBef>
                <a:spcPts val="1200"/>
              </a:spcBef>
              <a:buAutoNum type="arabicParenBoth"/>
            </a:pPr>
            <a:r>
              <a:rPr lang="en-US" sz="2400" dirty="0">
                <a:latin typeface="Segoe UI" panose="020B0502040204020203" pitchFamily="34" charset="0"/>
                <a:cs typeface="Segoe UI" panose="020B0502040204020203" pitchFamily="34" charset="0"/>
              </a:rPr>
              <a:t>issues of fact precluding summary judgment existed as to whether school board exceeded constitutional limitations in exercising its discretion to remove the books from the school libraries.</a:t>
            </a:r>
          </a:p>
          <a:p>
            <a:pPr marL="457200" indent="-457200">
              <a:buAutoNum type="arabicParenBoth"/>
            </a:pPr>
            <a:endParaRPr lang="en-US"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05723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3927" y="4640634"/>
            <a:ext cx="2091529" cy="2023749"/>
          </a:xfrm>
          <a:prstGeom prst="rect">
            <a:avLst/>
          </a:prstGeom>
        </p:spPr>
      </p:pic>
      <p:sp>
        <p:nvSpPr>
          <p:cNvPr id="6" name="Rectangle 5"/>
          <p:cNvSpPr/>
          <p:nvPr/>
        </p:nvSpPr>
        <p:spPr>
          <a:xfrm>
            <a:off x="3277591" y="2621065"/>
            <a:ext cx="5925786" cy="3785652"/>
          </a:xfrm>
          <a:prstGeom prst="rect">
            <a:avLst/>
          </a:prstGeom>
        </p:spPr>
        <p:txBody>
          <a:bodyPr wrap="square">
            <a:spAutoFit/>
          </a:bodyPr>
          <a:lstStyle/>
          <a:p>
            <a:r>
              <a:rPr lang="en-US" sz="4000" u="sng" dirty="0">
                <a:solidFill>
                  <a:srgbClr val="000000"/>
                </a:solidFill>
                <a:latin typeface="Segoe UI" panose="020B0502040204020203" pitchFamily="34" charset="0"/>
                <a:cs typeface="Segoe UI" panose="020B0502040204020203" pitchFamily="34" charset="0"/>
              </a:rPr>
              <a:t>NEW BUSINESS</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Library Books</a:t>
            </a:r>
          </a:p>
          <a:p>
            <a:pPr marL="742950" indent="-742950">
              <a:buFont typeface="Arial" panose="020B0604020202020204" pitchFamily="34" charset="0"/>
              <a:buChar char="•"/>
            </a:pPr>
            <a:r>
              <a:rPr lang="en-US" sz="4000" dirty="0">
                <a:solidFill>
                  <a:srgbClr val="FF0000"/>
                </a:solidFill>
                <a:latin typeface="Segoe UI" panose="020B0502040204020203" pitchFamily="34" charset="0"/>
                <a:cs typeface="Segoe UI" panose="020B0502040204020203" pitchFamily="34" charset="0"/>
              </a:rPr>
              <a:t>Curriculum Concern</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Other</a:t>
            </a:r>
          </a:p>
          <a:p>
            <a:endParaRPr lang="en-US" sz="4000" dirty="0">
              <a:solidFill>
                <a:srgbClr val="000000"/>
              </a:solidFill>
              <a:latin typeface="Segoe UI" panose="020B0502040204020203" pitchFamily="34" charset="0"/>
              <a:cs typeface="Segoe UI" panose="020B0502040204020203" pitchFamily="34" charset="0"/>
            </a:endParaRPr>
          </a:p>
          <a:p>
            <a:r>
              <a:rPr lang="en-US" sz="4000" u="sng" dirty="0">
                <a:solidFill>
                  <a:srgbClr val="000000"/>
                </a:solidFill>
                <a:latin typeface="Segoe UI" panose="020B0502040204020203" pitchFamily="34" charset="0"/>
                <a:cs typeface="Segoe UI" panose="020B0502040204020203" pitchFamily="34" charset="0"/>
              </a:rPr>
              <a:t>EXECUTIVE SESSION</a:t>
            </a:r>
            <a:endParaRPr lang="en-US" sz="4000" u="sng" dirty="0">
              <a:latin typeface="Segoe UI" panose="020B0502040204020203" pitchFamily="34" charset="0"/>
              <a:cs typeface="Segoe UI" panose="020B0502040204020203" pitchFamily="34" charset="0"/>
            </a:endParaRPr>
          </a:p>
        </p:txBody>
      </p:sp>
      <p:sp>
        <p:nvSpPr>
          <p:cNvPr id="8" name="Rectangle 7"/>
          <p:cNvSpPr/>
          <p:nvPr/>
        </p:nvSpPr>
        <p:spPr>
          <a:xfrm>
            <a:off x="0" y="1577603"/>
            <a:ext cx="12192000" cy="830997"/>
          </a:xfrm>
          <a:prstGeom prst="rect">
            <a:avLst/>
          </a:prstGeom>
          <a:solidFill>
            <a:schemeClr val="accent4">
              <a:lumMod val="40000"/>
              <a:lumOff val="60000"/>
            </a:schemeClr>
          </a:solidFill>
        </p:spPr>
        <p:txBody>
          <a:bodyPr wrap="square">
            <a:spAutoFit/>
          </a:bodyPr>
          <a:lstStyle/>
          <a:p>
            <a:pPr algn="ctr"/>
            <a:r>
              <a:rPr lang="en-US" sz="4800" dirty="0">
                <a:solidFill>
                  <a:srgbClr val="000000"/>
                </a:solidFill>
                <a:latin typeface="Segoe UI" panose="020B0502040204020203" pitchFamily="34" charset="0"/>
                <a:cs typeface="Segoe UI" panose="020B0502040204020203" pitchFamily="34" charset="0"/>
              </a:rPr>
              <a:t>Agenda</a:t>
            </a:r>
            <a:endParaRPr lang="en-US" sz="4000" dirty="0">
              <a:latin typeface="Segoe UI" panose="020B0502040204020203" pitchFamily="34" charset="0"/>
              <a:cs typeface="Segoe UI" panose="020B0502040204020203" pitchFamily="34" charset="0"/>
            </a:endParaRPr>
          </a:p>
        </p:txBody>
      </p:sp>
      <p:sp>
        <p:nvSpPr>
          <p:cNvPr id="9" name="Rectangle 8"/>
          <p:cNvSpPr/>
          <p:nvPr/>
        </p:nvSpPr>
        <p:spPr>
          <a:xfrm>
            <a:off x="2898843" y="198407"/>
            <a:ext cx="6096000" cy="1323439"/>
          </a:xfrm>
          <a:prstGeom prst="rect">
            <a:avLst/>
          </a:prstGeom>
        </p:spPr>
        <p:txBody>
          <a:bodyPr>
            <a:spAutoFit/>
          </a:bodyPr>
          <a:lstStyle/>
          <a:p>
            <a:pPr algn="ctr"/>
            <a:r>
              <a:rPr lang="en-US" sz="4000" b="1" dirty="0">
                <a:solidFill>
                  <a:srgbClr val="000000"/>
                </a:solidFill>
                <a:latin typeface="Segoe UI" panose="020B0502040204020203" pitchFamily="34" charset="0"/>
                <a:cs typeface="Segoe UI" panose="020B0502040204020203" pitchFamily="34" charset="0"/>
              </a:rPr>
              <a:t>Anytown Schools</a:t>
            </a:r>
          </a:p>
          <a:p>
            <a:pPr algn="ctr"/>
            <a:r>
              <a:rPr lang="en-US" sz="4000" b="1" dirty="0">
                <a:solidFill>
                  <a:srgbClr val="000000"/>
                </a:solidFill>
                <a:latin typeface="Segoe UI" panose="020B0502040204020203" pitchFamily="34" charset="0"/>
                <a:cs typeface="Segoe UI" panose="020B0502040204020203" pitchFamily="34" charset="0"/>
              </a:rPr>
              <a:t>Board of Education</a:t>
            </a:r>
            <a:endParaRPr lang="en-US" sz="4000"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spTree>
    <p:extLst>
      <p:ext uri="{BB962C8B-B14F-4D97-AF65-F5344CB8AC3E}">
        <p14:creationId xmlns:p14="http://schemas.microsoft.com/office/powerpoint/2010/main" val="188646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09" y="963039"/>
            <a:ext cx="11627183" cy="562465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093" y="0"/>
            <a:ext cx="2216285" cy="2216285"/>
          </a:xfrm>
          <a:prstGeom prst="rect">
            <a:avLst/>
          </a:prstGeom>
        </p:spPr>
      </p:pic>
      <p:sp>
        <p:nvSpPr>
          <p:cNvPr id="4" name="Rectangle 3"/>
          <p:cNvSpPr/>
          <p:nvPr/>
        </p:nvSpPr>
        <p:spPr>
          <a:xfrm>
            <a:off x="2967347" y="127577"/>
            <a:ext cx="9052927" cy="707886"/>
          </a:xfrm>
          <a:prstGeom prst="rect">
            <a:avLst/>
          </a:prstGeom>
        </p:spPr>
        <p:txBody>
          <a:bodyPr wrap="none">
            <a:spAutoFit/>
          </a:bodyPr>
          <a:lstStyle/>
          <a:p>
            <a:r>
              <a:rPr lang="en-US" sz="4000" dirty="0">
                <a:solidFill>
                  <a:srgbClr val="1F1F1F"/>
                </a:solidFill>
                <a:latin typeface="Segoe UI" panose="020B0502040204020203" pitchFamily="34" charset="0"/>
                <a:cs typeface="Segoe UI" panose="020B0502040204020203" pitchFamily="34" charset="0"/>
              </a:rPr>
              <a:t>Church of the Flying Spaghetti Monster</a:t>
            </a:r>
            <a:endParaRPr lang="en-US" sz="4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85207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2348" y="307059"/>
            <a:ext cx="10804187" cy="523220"/>
          </a:xfrm>
          <a:prstGeom prst="rect">
            <a:avLst/>
          </a:prstGeom>
        </p:spPr>
        <p:txBody>
          <a:bodyPr wrap="square">
            <a:spAutoFit/>
          </a:bodyPr>
          <a:lstStyle/>
          <a:p>
            <a:r>
              <a:rPr lang="en-US" sz="2800" i="1" dirty="0" err="1"/>
              <a:t>Peloza</a:t>
            </a:r>
            <a:r>
              <a:rPr lang="en-US" sz="2800" i="1" dirty="0"/>
              <a:t> v. Capistrano Unified Sch. Dist</a:t>
            </a:r>
            <a:r>
              <a:rPr lang="en-US" sz="2800" dirty="0"/>
              <a:t>., 37 F.3d 517 (9th Cir. 1994)</a:t>
            </a:r>
          </a:p>
        </p:txBody>
      </p:sp>
      <p:sp>
        <p:nvSpPr>
          <p:cNvPr id="6" name="Rectangle 5"/>
          <p:cNvSpPr/>
          <p:nvPr/>
        </p:nvSpPr>
        <p:spPr>
          <a:xfrm>
            <a:off x="4468237" y="1526832"/>
            <a:ext cx="7399507" cy="4832092"/>
          </a:xfrm>
          <a:prstGeom prst="rect">
            <a:avLst/>
          </a:prstGeom>
        </p:spPr>
        <p:txBody>
          <a:bodyPr wrap="square">
            <a:spAutoFit/>
          </a:bodyPr>
          <a:lstStyle/>
          <a:p>
            <a:pPr marL="457200" indent="-457200">
              <a:spcBef>
                <a:spcPts val="1200"/>
              </a:spcBef>
              <a:buAutoNum type="arabicParenBoth"/>
            </a:pPr>
            <a:r>
              <a:rPr lang="en-US" sz="2400" dirty="0">
                <a:latin typeface="Segoe UI" panose="020B0502040204020203" pitchFamily="34" charset="0"/>
                <a:cs typeface="Segoe UI" panose="020B0502040204020203" pitchFamily="34" charset="0"/>
              </a:rPr>
              <a:t>Teacher failed to state claim for violation of establishment clause of First Amendment in connection with school district’s requiring him to teach evolution, </a:t>
            </a:r>
            <a:r>
              <a:rPr lang="en-US" sz="2400" i="1" dirty="0">
                <a:latin typeface="Segoe UI" panose="020B0502040204020203" pitchFamily="34" charset="0"/>
                <a:cs typeface="Segoe UI" panose="020B0502040204020203" pitchFamily="34" charset="0"/>
              </a:rPr>
              <a:t>i.e.</a:t>
            </a:r>
            <a:r>
              <a:rPr lang="en-US" sz="2400" dirty="0">
                <a:latin typeface="Segoe UI" panose="020B0502040204020203" pitchFamily="34" charset="0"/>
                <a:cs typeface="Segoe UI" panose="020B0502040204020203" pitchFamily="34" charset="0"/>
              </a:rPr>
              <a:t>, that higher life forms evolved from lower ones.</a:t>
            </a:r>
          </a:p>
          <a:p>
            <a:pPr marL="457200" indent="-457200">
              <a:spcBef>
                <a:spcPts val="2400"/>
              </a:spcBef>
              <a:buAutoNum type="arabicParenBoth"/>
            </a:pPr>
            <a:r>
              <a:rPr lang="en-US" sz="2400" dirty="0">
                <a:latin typeface="Segoe UI" panose="020B0502040204020203" pitchFamily="34" charset="0"/>
                <a:cs typeface="Segoe UI" panose="020B0502040204020203" pitchFamily="34" charset="0"/>
              </a:rPr>
              <a:t>School district’s restriction on teacher’s right of free speech in prohibiting teacher from talking with students about religion during school day, including times when he was not actually teaching class, was justified by school district’s interest in avoiding establishment clause violation.</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237"/>
          <a:stretch/>
        </p:blipFill>
        <p:spPr>
          <a:xfrm>
            <a:off x="315635" y="1043224"/>
            <a:ext cx="3776466" cy="5526933"/>
          </a:xfrm>
          <a:prstGeom prst="rect">
            <a:avLst/>
          </a:prstGeom>
        </p:spPr>
      </p:pic>
    </p:spTree>
    <p:extLst>
      <p:ext uri="{BB962C8B-B14F-4D97-AF65-F5344CB8AC3E}">
        <p14:creationId xmlns:p14="http://schemas.microsoft.com/office/powerpoint/2010/main" val="1905792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9675" y="603115"/>
            <a:ext cx="3316503" cy="1768802"/>
          </a:xfrm>
          <a:prstGeom prst="rect">
            <a:avLst/>
          </a:prstGeom>
        </p:spPr>
      </p:pic>
      <p:pic>
        <p:nvPicPr>
          <p:cNvPr id="9" name="Picture 8"/>
          <p:cNvPicPr>
            <a:picLocks noChangeAspect="1"/>
          </p:cNvPicPr>
          <p:nvPr/>
        </p:nvPicPr>
        <p:blipFill>
          <a:blip r:embed="rId3"/>
          <a:stretch>
            <a:fillRect/>
          </a:stretch>
        </p:blipFill>
        <p:spPr>
          <a:xfrm>
            <a:off x="320077" y="261225"/>
            <a:ext cx="7919249" cy="6108566"/>
          </a:xfrm>
          <a:prstGeom prst="rect">
            <a:avLst/>
          </a:prstGeom>
        </p:spPr>
      </p:pic>
      <p:sp>
        <p:nvSpPr>
          <p:cNvPr id="10" name="Rectangle 9"/>
          <p:cNvSpPr/>
          <p:nvPr/>
        </p:nvSpPr>
        <p:spPr>
          <a:xfrm>
            <a:off x="320077" y="6369791"/>
            <a:ext cx="7919249" cy="276999"/>
          </a:xfrm>
          <a:prstGeom prst="rect">
            <a:avLst/>
          </a:prstGeom>
        </p:spPr>
        <p:txBody>
          <a:bodyPr wrap="square">
            <a:spAutoFit/>
          </a:bodyPr>
          <a:lstStyle/>
          <a:p>
            <a:r>
              <a:rPr lang="en-US" sz="1200" dirty="0"/>
              <a:t>Source: geography.wisc.edu/cartography/projects/G370/2023FA/Fall2023JackBerkey.pdf</a:t>
            </a:r>
          </a:p>
        </p:txBody>
      </p:sp>
      <p:pic>
        <p:nvPicPr>
          <p:cNvPr id="11268" name="Picture 4" descr="pir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9675" y="2715971"/>
            <a:ext cx="3443391" cy="365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84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8415" y="713970"/>
            <a:ext cx="6855772" cy="5981310"/>
          </a:xfrm>
          <a:prstGeom prst="rect">
            <a:avLst/>
          </a:prstGeom>
        </p:spPr>
      </p:pic>
      <p:pic>
        <p:nvPicPr>
          <p:cNvPr id="4" name="Picture 3"/>
          <p:cNvPicPr>
            <a:picLocks noChangeAspect="1"/>
          </p:cNvPicPr>
          <p:nvPr/>
        </p:nvPicPr>
        <p:blipFill>
          <a:blip r:embed="rId3"/>
          <a:stretch>
            <a:fillRect/>
          </a:stretch>
        </p:blipFill>
        <p:spPr>
          <a:xfrm>
            <a:off x="4117029" y="234680"/>
            <a:ext cx="7829550" cy="3314700"/>
          </a:xfrm>
          <a:prstGeom prst="rect">
            <a:avLst/>
          </a:prstGeom>
          <a:ln>
            <a:solidFill>
              <a:schemeClr val="tx1"/>
            </a:solidFill>
          </a:ln>
        </p:spPr>
      </p:pic>
    </p:spTree>
    <p:extLst>
      <p:ext uri="{BB962C8B-B14F-4D97-AF65-F5344CB8AC3E}">
        <p14:creationId xmlns:p14="http://schemas.microsoft.com/office/powerpoint/2010/main" val="534808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93240" y="1401289"/>
            <a:ext cx="11559274" cy="5139869"/>
          </a:xfrm>
          <a:prstGeom prst="rect">
            <a:avLst/>
          </a:prstGeom>
        </p:spPr>
        <p:txBody>
          <a:bodyPr wrap="square">
            <a:spAutoFit/>
          </a:bodyPr>
          <a:lstStyle/>
          <a:p>
            <a:r>
              <a:rPr lang="en-US" sz="2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The review and revision conducted under this section shall:</a:t>
            </a:r>
          </a:p>
          <a:p>
            <a:pPr>
              <a:spcBef>
                <a:spcPts val="1200"/>
              </a:spcBef>
            </a:pPr>
            <a:r>
              <a:rPr lang="en-US" sz="2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	Ensure that the academic content standards for history, geography, economics and civics include sufficient instruction on the histories, contributions and perspectives of individuals who:</a:t>
            </a:r>
          </a:p>
          <a:p>
            <a:pPr marL="1028700" lvl="1" indent="-571500">
              <a:spcBef>
                <a:spcPts val="1200"/>
              </a:spcBef>
              <a:buAutoNum type="romanLcParenBoth"/>
            </a:pPr>
            <a:r>
              <a:rPr lang="en-US" sz="2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Are Native American;</a:t>
            </a:r>
          </a:p>
          <a:p>
            <a:pPr marL="1028700" lvl="1" indent="-571500">
              <a:buAutoNum type="romanLcParenBoth"/>
            </a:pPr>
            <a:r>
              <a:rPr lang="en-US" sz="2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Are of African, Asian, Pacific Island, Chicano, Latino or Middle Eastern descent;</a:t>
            </a:r>
          </a:p>
          <a:p>
            <a:pPr marL="1028700" lvl="1" indent="-571500">
              <a:buAutoNum type="romanLcParenBoth"/>
            </a:pPr>
            <a:r>
              <a:rPr lang="en-US" sz="2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Are women;</a:t>
            </a:r>
          </a:p>
          <a:p>
            <a:pPr marL="1028700" lvl="1" indent="-571500">
              <a:buAutoNum type="romanLcParenBoth"/>
            </a:pPr>
            <a:r>
              <a:rPr lang="en-US" sz="2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Have disabilities;</a:t>
            </a:r>
          </a:p>
          <a:p>
            <a:pPr marL="1028700" lvl="1" indent="-571500">
              <a:buAutoNum type="romanLcParenBoth"/>
            </a:pPr>
            <a:r>
              <a:rPr lang="en-US" sz="2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Are immigrants or refugees; or</a:t>
            </a:r>
          </a:p>
          <a:p>
            <a:pPr marL="1028700" lvl="1" indent="-571500">
              <a:buAutoNum type="romanLcParenBoth"/>
            </a:pPr>
            <a:r>
              <a:rPr lang="en-US" sz="2800"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Are lesbian, gay, bisexual or transgender.</a:t>
            </a:r>
          </a:p>
        </p:txBody>
      </p:sp>
      <p:sp>
        <p:nvSpPr>
          <p:cNvPr id="4" name="Title 1"/>
          <p:cNvSpPr txBox="1">
            <a:spLocks/>
          </p:cNvSpPr>
          <p:nvPr/>
        </p:nvSpPr>
        <p:spPr>
          <a:xfrm>
            <a:off x="393240" y="296883"/>
            <a:ext cx="11410833" cy="9025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ORS 329.045(b) </a:t>
            </a:r>
          </a:p>
        </p:txBody>
      </p:sp>
    </p:spTree>
    <p:extLst>
      <p:ext uri="{BB962C8B-B14F-4D97-AF65-F5344CB8AC3E}">
        <p14:creationId xmlns:p14="http://schemas.microsoft.com/office/powerpoint/2010/main" val="3303556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71645"/>
            <a:ext cx="8051470" cy="1013794"/>
          </a:xfrm>
        </p:spPr>
        <p:txBody>
          <a:bodyPr>
            <a:normAutofit/>
          </a:bodyPr>
          <a:lstStyle/>
          <a:p>
            <a:r>
              <a:rPr lang="en-US" sz="2800" dirty="0">
                <a:latin typeface="Segoe UI" panose="020B0502040204020203" pitchFamily="34" charset="0"/>
                <a:cs typeface="Segoe UI" panose="020B0502040204020203" pitchFamily="34" charset="0"/>
              </a:rPr>
              <a:t>Creationism is not scientific, but religious. </a:t>
            </a:r>
            <a:r>
              <a:rPr lang="en-US" sz="2800" i="1" dirty="0">
                <a:latin typeface="Segoe UI" panose="020B0502040204020203" pitchFamily="34" charset="0"/>
                <a:cs typeface="Segoe UI" panose="020B0502040204020203" pitchFamily="34" charset="0"/>
              </a:rPr>
              <a:t>See e.g.:</a:t>
            </a:r>
            <a:endParaRPr lang="en-US" sz="2800" dirty="0">
              <a:latin typeface="Segoe UI" panose="020B0502040204020203" pitchFamily="34" charset="0"/>
              <a:cs typeface="Segoe UI" panose="020B0502040204020203" pitchFamily="34" charset="0"/>
            </a:endParaRPr>
          </a:p>
        </p:txBody>
      </p:sp>
      <p:sp>
        <p:nvSpPr>
          <p:cNvPr id="6" name="Rectangle 5"/>
          <p:cNvSpPr/>
          <p:nvPr/>
        </p:nvSpPr>
        <p:spPr>
          <a:xfrm>
            <a:off x="332509" y="1185439"/>
            <a:ext cx="11637818" cy="523220"/>
          </a:xfrm>
          <a:prstGeom prst="rect">
            <a:avLst/>
          </a:prstGeom>
        </p:spPr>
        <p:txBody>
          <a:bodyPr wrap="square">
            <a:spAutoFit/>
          </a:bodyPr>
          <a:lstStyle/>
          <a:p>
            <a:r>
              <a:rPr lang="en-US" sz="2800" i="1" dirty="0">
                <a:latin typeface="Segoe UI" panose="020B0502040204020203" pitchFamily="34" charset="0"/>
                <a:cs typeface="Segoe UI" panose="020B0502040204020203" pitchFamily="34" charset="0"/>
              </a:rPr>
              <a:t>Edwards v. </a:t>
            </a:r>
            <a:r>
              <a:rPr lang="en-US" sz="2800" i="1" dirty="0" err="1">
                <a:latin typeface="Segoe UI" panose="020B0502040204020203" pitchFamily="34" charset="0"/>
                <a:cs typeface="Segoe UI" panose="020B0502040204020203" pitchFamily="34" charset="0"/>
              </a:rPr>
              <a:t>Aguillard</a:t>
            </a:r>
            <a:r>
              <a:rPr lang="en-US" sz="2800" dirty="0">
                <a:latin typeface="Segoe UI" panose="020B0502040204020203" pitchFamily="34" charset="0"/>
                <a:cs typeface="Segoe UI" panose="020B0502040204020203" pitchFamily="34" charset="0"/>
              </a:rPr>
              <a:t>, 482 U.S. 578, 107 S. Ct. 2573, 96 L. Ed. 2d 510 (1987)</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008" t="17839" r="7587"/>
          <a:stretch/>
        </p:blipFill>
        <p:spPr>
          <a:xfrm>
            <a:off x="5804264" y="2462450"/>
            <a:ext cx="6166063" cy="4140942"/>
          </a:xfrm>
          <a:prstGeom prst="rect">
            <a:avLst/>
          </a:prstGeom>
        </p:spPr>
      </p:pic>
      <p:sp>
        <p:nvSpPr>
          <p:cNvPr id="10" name="Rectangle 9"/>
          <p:cNvSpPr/>
          <p:nvPr/>
        </p:nvSpPr>
        <p:spPr>
          <a:xfrm>
            <a:off x="332509" y="2140632"/>
            <a:ext cx="6198920" cy="4462760"/>
          </a:xfrm>
          <a:prstGeom prst="rect">
            <a:avLst/>
          </a:prstGeom>
          <a:solidFill>
            <a:schemeClr val="bg1"/>
          </a:solidFill>
        </p:spPr>
        <p:txBody>
          <a:bodyPr wrap="square">
            <a:spAutoFit/>
          </a:bodyPr>
          <a:lstStyle/>
          <a:p>
            <a:pPr lvl="1" indent="-457200">
              <a:buFont typeface="Arial" panose="020B0604020202020204" pitchFamily="34" charset="0"/>
              <a:buChar char="•"/>
            </a:pPr>
            <a:r>
              <a:rPr lang="en-US" sz="2400" dirty="0">
                <a:solidFill>
                  <a:prstClr val="black"/>
                </a:solidFill>
                <a:latin typeface="Segoe UI" panose="020B0502040204020203" pitchFamily="34" charset="0"/>
                <a:cs typeface="Segoe UI" panose="020B0502040204020203" pitchFamily="34" charset="0"/>
              </a:rPr>
              <a:t>Louisiana Balanced Treatment for Creation-Science and Evolution-Science in Public School Instruction Act served no identified secular purpose, and as its primary purpose was the promotion of a particular religious belief, it was  unconstitutional.</a:t>
            </a:r>
          </a:p>
          <a:p>
            <a:pPr lvl="1" indent="-457200">
              <a:spcBef>
                <a:spcPts val="2400"/>
              </a:spcBef>
              <a:buFont typeface="Arial" panose="020B0604020202020204" pitchFamily="34" charset="0"/>
              <a:buChar char="•"/>
            </a:pPr>
            <a:r>
              <a:rPr lang="en-US" sz="2400" b="1" dirty="0">
                <a:latin typeface="Segoe UI" panose="020B0502040204020203" pitchFamily="34" charset="0"/>
                <a:cs typeface="Segoe UI" panose="020B0502040204020203" pitchFamily="34" charset="0"/>
              </a:rPr>
              <a:t>Families’ trust in public schools “is condition[</a:t>
            </a:r>
            <a:r>
              <a:rPr lang="en-US" sz="2400" b="1" dirty="0" err="1">
                <a:latin typeface="Segoe UI" panose="020B0502040204020203" pitchFamily="34" charset="0"/>
                <a:cs typeface="Segoe UI" panose="020B0502040204020203" pitchFamily="34" charset="0"/>
              </a:rPr>
              <a:t>ed</a:t>
            </a:r>
            <a:r>
              <a:rPr lang="en-US" sz="2400" b="1" dirty="0">
                <a:latin typeface="Segoe UI" panose="020B0502040204020203" pitchFamily="34" charset="0"/>
                <a:cs typeface="Segoe UI" panose="020B0502040204020203" pitchFamily="34" charset="0"/>
              </a:rPr>
              <a:t>] on the understanding that the classroom will not purposely be used to advance religious views.”</a:t>
            </a:r>
          </a:p>
        </p:txBody>
      </p:sp>
    </p:spTree>
    <p:extLst>
      <p:ext uri="{BB962C8B-B14F-4D97-AF65-F5344CB8AC3E}">
        <p14:creationId xmlns:p14="http://schemas.microsoft.com/office/powerpoint/2010/main" val="72060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565" t="23040" b="18362"/>
          <a:stretch/>
        </p:blipFill>
        <p:spPr>
          <a:xfrm>
            <a:off x="0" y="-13856"/>
            <a:ext cx="3195660" cy="2244436"/>
          </a:xfrm>
          <a:prstGeom prst="rect">
            <a:avLst/>
          </a:prstGeom>
        </p:spPr>
      </p:pic>
      <p:sp>
        <p:nvSpPr>
          <p:cNvPr id="6" name="Rectangle 5"/>
          <p:cNvSpPr/>
          <p:nvPr/>
        </p:nvSpPr>
        <p:spPr>
          <a:xfrm>
            <a:off x="2600327" y="721654"/>
            <a:ext cx="5586294" cy="830997"/>
          </a:xfrm>
          <a:prstGeom prst="rect">
            <a:avLst/>
          </a:prstGeom>
        </p:spPr>
        <p:txBody>
          <a:bodyPr wrap="square">
            <a:spAutoFit/>
          </a:bodyPr>
          <a:lstStyle/>
          <a:p>
            <a:r>
              <a:rPr lang="en-US" sz="4800" b="1" kern="0" spc="1000" dirty="0">
                <a:solidFill>
                  <a:srgbClr val="FF0000"/>
                </a:solidFill>
                <a:latin typeface="Candara" panose="020E0502030303020204" pitchFamily="34" charset="0"/>
                <a:ea typeface="Zilla Slab" pitchFamily="2" charset="0"/>
                <a:cs typeface="Arial" panose="020B0604020202020204" pitchFamily="34" charset="0"/>
              </a:rPr>
              <a:t>Exclusive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7061"/>
          <a:stretch/>
        </p:blipFill>
        <p:spPr>
          <a:xfrm>
            <a:off x="9744890" y="0"/>
            <a:ext cx="2447109" cy="2274307"/>
          </a:xfrm>
          <a:prstGeom prst="rect">
            <a:avLst/>
          </a:prstGeom>
        </p:spPr>
      </p:pic>
      <p:sp>
        <p:nvSpPr>
          <p:cNvPr id="7" name="Rectangle 6"/>
          <p:cNvSpPr/>
          <p:nvPr/>
        </p:nvSpPr>
        <p:spPr>
          <a:xfrm>
            <a:off x="2027349" y="2101264"/>
            <a:ext cx="8020594" cy="1107996"/>
          </a:xfrm>
          <a:prstGeom prst="rect">
            <a:avLst/>
          </a:prstGeom>
        </p:spPr>
        <p:txBody>
          <a:bodyPr wrap="square">
            <a:spAutoFit/>
          </a:bodyPr>
          <a:lstStyle/>
          <a:p>
            <a:r>
              <a:rPr lang="en-US" sz="6600" dirty="0">
                <a:latin typeface="Segoe UI" panose="020B0502040204020203" pitchFamily="34" charset="0"/>
                <a:cs typeface="Segoe UI" panose="020B0502040204020203" pitchFamily="34" charset="0"/>
              </a:rPr>
              <a:t>Book Bans in the U.S.</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948" t="16427" b="14386"/>
          <a:stretch/>
        </p:blipFill>
        <p:spPr>
          <a:xfrm>
            <a:off x="0" y="3465587"/>
            <a:ext cx="12192000" cy="3392413"/>
          </a:xfrm>
          <a:prstGeom prst="rect">
            <a:avLst/>
          </a:prstGeom>
        </p:spPr>
      </p:pic>
    </p:spTree>
    <p:extLst>
      <p:ext uri="{BB962C8B-B14F-4D97-AF65-F5344CB8AC3E}">
        <p14:creationId xmlns:p14="http://schemas.microsoft.com/office/powerpoint/2010/main" val="3349459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3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1389"/>
            <a:ext cx="12192000" cy="951915"/>
          </a:xfrm>
        </p:spPr>
        <p:txBody>
          <a:bodyPr>
            <a:normAutofit/>
          </a:bodyPr>
          <a:lstStyle/>
          <a:p>
            <a:pPr algn="ctr"/>
            <a:r>
              <a:rPr lang="en-US" sz="40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Permissible Restrictions vs. Personal Beliefs</a:t>
            </a:r>
          </a:p>
        </p:txBody>
      </p:sp>
      <p:sp>
        <p:nvSpPr>
          <p:cNvPr id="3" name="Content Placeholder 2"/>
          <p:cNvSpPr>
            <a:spLocks noGrp="1"/>
          </p:cNvSpPr>
          <p:nvPr>
            <p:ph idx="1"/>
          </p:nvPr>
        </p:nvSpPr>
        <p:spPr>
          <a:xfrm>
            <a:off x="302820" y="1238520"/>
            <a:ext cx="3939209" cy="3687417"/>
          </a:xfrm>
        </p:spPr>
        <p:txBody>
          <a:bodyPr/>
          <a:lstStyle/>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obscenity </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child pornography</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defamatory speech</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false advertising</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true threats</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fighting words</a:t>
            </a:r>
          </a:p>
        </p:txBody>
      </p:sp>
      <p:sp>
        <p:nvSpPr>
          <p:cNvPr id="4" name="Content Placeholder 2"/>
          <p:cNvSpPr txBox="1">
            <a:spLocks/>
          </p:cNvSpPr>
          <p:nvPr/>
        </p:nvSpPr>
        <p:spPr>
          <a:xfrm>
            <a:off x="8407730" y="4191990"/>
            <a:ext cx="3784270" cy="2666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conflicts with religious beliefs </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personal offense</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contrary to civil rights</a:t>
            </a:r>
          </a:p>
        </p:txBody>
      </p:sp>
    </p:spTree>
    <p:extLst>
      <p:ext uri="{BB962C8B-B14F-4D97-AF65-F5344CB8AC3E}">
        <p14:creationId xmlns:p14="http://schemas.microsoft.com/office/powerpoint/2010/main" val="1536397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618" y="5165387"/>
            <a:ext cx="2979748" cy="1503418"/>
          </a:xfrm>
          <a:prstGeom prst="rect">
            <a:avLst/>
          </a:prstGeom>
        </p:spPr>
      </p:pic>
      <p:pic>
        <p:nvPicPr>
          <p:cNvPr id="1028" name="Picture 4" descr="https://encrypted-tbn3.gstatic.com/images?q=tbn:ANd9GcT86vs_JvlWsgaXdjik_Sn39djXo8ZVfSLvP1ZtzdAS2HElpqG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94732" cy="68923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62470" y="257941"/>
            <a:ext cx="6071752" cy="646331"/>
          </a:xfrm>
          <a:prstGeom prst="rect">
            <a:avLst/>
          </a:prstGeom>
        </p:spPr>
        <p:txBody>
          <a:bodyPr wrap="square">
            <a:spAutoFit/>
          </a:bodyPr>
          <a:lstStyle/>
          <a:p>
            <a:r>
              <a:rPr lang="en-US" sz="3600" dirty="0">
                <a:solidFill>
                  <a:srgbClr val="001D35"/>
                </a:solidFill>
                <a:latin typeface="Segoe UI" panose="020B0502040204020203" pitchFamily="34" charset="0"/>
                <a:cs typeface="Segoe UI" panose="020B0502040204020203" pitchFamily="34" charset="0"/>
              </a:rPr>
              <a:t>The </a:t>
            </a:r>
            <a:r>
              <a:rPr lang="en-US" sz="3600" dirty="0" err="1">
                <a:solidFill>
                  <a:srgbClr val="001D35"/>
                </a:solidFill>
                <a:latin typeface="Segoe UI" panose="020B0502040204020203" pitchFamily="34" charset="0"/>
                <a:cs typeface="Segoe UI" panose="020B0502040204020203" pitchFamily="34" charset="0"/>
              </a:rPr>
              <a:t>Pastafarian</a:t>
            </a:r>
            <a:r>
              <a:rPr lang="en-US" sz="3600" dirty="0">
                <a:solidFill>
                  <a:srgbClr val="001D35"/>
                </a:solidFill>
                <a:latin typeface="Segoe UI" panose="020B0502040204020203" pitchFamily="34" charset="0"/>
                <a:cs typeface="Segoe UI" panose="020B0502040204020203" pitchFamily="34" charset="0"/>
              </a:rPr>
              <a:t> Prayer</a:t>
            </a:r>
          </a:p>
        </p:txBody>
      </p:sp>
      <p:sp>
        <p:nvSpPr>
          <p:cNvPr id="5" name="Rectangle 4"/>
          <p:cNvSpPr/>
          <p:nvPr/>
        </p:nvSpPr>
        <p:spPr>
          <a:xfrm>
            <a:off x="5914417" y="1283824"/>
            <a:ext cx="5681264" cy="4154984"/>
          </a:xfrm>
          <a:prstGeom prst="rect">
            <a:avLst/>
          </a:prstGeom>
        </p:spPr>
        <p:txBody>
          <a:bodyPr wrap="square">
            <a:spAutoFit/>
          </a:bodyPr>
          <a:lstStyle/>
          <a:p>
            <a:r>
              <a:rPr lang="en-US" sz="2400" dirty="0">
                <a:solidFill>
                  <a:srgbClr val="001D35"/>
                </a:solidFill>
                <a:latin typeface="Segoe UI" panose="020B0502040204020203" pitchFamily="34" charset="0"/>
                <a:cs typeface="Segoe UI" panose="020B0502040204020203" pitchFamily="34" charset="0"/>
              </a:rPr>
              <a:t>"Our pasta, who art in a colander, draining be your noodles. Thy noodle come, Thy sauce be yum, on top some grated Parmesan. Give us this day, our garlic bread, …and forgive us our trespasses, as we forgive those who trample on our lawns. And lead us not into vegetarianism, but deliver us some pizza, for thine is the meatball, the noodle, and the sauce, forever and ever. </a:t>
            </a:r>
            <a:r>
              <a:rPr lang="en-US" sz="2400" dirty="0" err="1">
                <a:solidFill>
                  <a:srgbClr val="001D35"/>
                </a:solidFill>
                <a:latin typeface="Segoe UI" panose="020B0502040204020203" pitchFamily="34" charset="0"/>
                <a:cs typeface="Segoe UI" panose="020B0502040204020203" pitchFamily="34" charset="0"/>
              </a:rPr>
              <a:t>R'amen</a:t>
            </a:r>
            <a:r>
              <a:rPr lang="en-US" sz="2400" dirty="0">
                <a:solidFill>
                  <a:srgbClr val="001D35"/>
                </a:solidFill>
                <a:latin typeface="Segoe UI" panose="020B0502040204020203" pitchFamily="34" charset="0"/>
                <a:cs typeface="Segoe UI" panose="020B0502040204020203" pitchFamily="34" charset="0"/>
              </a:rPr>
              <a:t>".</a:t>
            </a:r>
            <a:endParaRPr lang="en-US" sz="2400" b="0" i="0" dirty="0">
              <a:solidFill>
                <a:srgbClr val="001D35"/>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2398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24288"/>
          </a:xfrm>
          <a:solidFill>
            <a:schemeClr val="accent1">
              <a:lumMod val="20000"/>
              <a:lumOff val="80000"/>
            </a:schemeClr>
          </a:solidFill>
        </p:spPr>
        <p:txBody>
          <a:bodyPr>
            <a:noAutofit/>
          </a:bodyPr>
          <a:lstStyle/>
          <a:p>
            <a:pPr marL="274320"/>
            <a:r>
              <a:rPr lang="en-US" sz="2800" dirty="0">
                <a:latin typeface="Segoe UI" panose="020B0502040204020203" pitchFamily="34" charset="0"/>
                <a:cs typeface="Segoe UI" panose="020B0502040204020203" pitchFamily="34" charset="0"/>
              </a:rPr>
              <a:t>Cases—in addition to </a:t>
            </a:r>
            <a:r>
              <a:rPr lang="en-US" sz="2800" i="1" dirty="0">
                <a:latin typeface="Segoe UI" panose="020B0502040204020203" pitchFamily="34" charset="0"/>
                <a:cs typeface="Segoe UI" panose="020B0502040204020203" pitchFamily="34" charset="0"/>
              </a:rPr>
              <a:t>Edwards v. </a:t>
            </a:r>
            <a:r>
              <a:rPr lang="en-US" sz="2800" i="1" dirty="0" err="1">
                <a:latin typeface="Segoe UI" panose="020B0502040204020203" pitchFamily="34" charset="0"/>
                <a:cs typeface="Segoe UI" panose="020B0502040204020203" pitchFamily="34" charset="0"/>
              </a:rPr>
              <a:t>Aguillard</a:t>
            </a:r>
            <a:r>
              <a:rPr lang="en-US" sz="2800" i="1" dirty="0">
                <a:latin typeface="Segoe UI" panose="020B0502040204020203" pitchFamily="34" charset="0"/>
                <a:cs typeface="Segoe UI" panose="020B0502040204020203" pitchFamily="34" charset="0"/>
              </a:rPr>
              <a:t>—</a:t>
            </a:r>
            <a:r>
              <a:rPr lang="en-US" sz="2800" dirty="0">
                <a:latin typeface="Segoe UI" panose="020B0502040204020203" pitchFamily="34" charset="0"/>
                <a:cs typeface="Segoe UI" panose="020B0502040204020203" pitchFamily="34" charset="0"/>
              </a:rPr>
              <a:t> Prohibiting Inclusion of Religious Materials in Public School Settings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1508" b="2954"/>
          <a:stretch/>
        </p:blipFill>
        <p:spPr>
          <a:xfrm>
            <a:off x="7995308" y="3788229"/>
            <a:ext cx="4196691" cy="3069771"/>
          </a:xfrm>
          <a:prstGeom prst="rect">
            <a:avLst/>
          </a:prstGeom>
        </p:spPr>
      </p:pic>
      <p:sp>
        <p:nvSpPr>
          <p:cNvPr id="3" name="Rectangle 2"/>
          <p:cNvSpPr/>
          <p:nvPr/>
        </p:nvSpPr>
        <p:spPr>
          <a:xfrm>
            <a:off x="473033" y="1234084"/>
            <a:ext cx="11400311" cy="2092881"/>
          </a:xfrm>
          <a:prstGeom prst="rect">
            <a:avLst/>
          </a:prstGeom>
        </p:spPr>
        <p:txBody>
          <a:bodyPr wrap="square">
            <a:spAutoFit/>
          </a:bodyPr>
          <a:lstStyle/>
          <a:p>
            <a:pPr marL="285750" indent="-285750">
              <a:buFont typeface="Arial" panose="020B0604020202020204" pitchFamily="34" charset="0"/>
              <a:buChar char="•"/>
            </a:pPr>
            <a:r>
              <a:rPr lang="en-US" sz="2400" i="1" dirty="0">
                <a:latin typeface="Segoe UI" panose="020B0502040204020203" pitchFamily="34" charset="0"/>
                <a:cs typeface="Segoe UI" panose="020B0502040204020203" pitchFamily="34" charset="0"/>
              </a:rPr>
              <a:t>Webster v. New Lenox Sch. Dist. No. 122</a:t>
            </a:r>
            <a:r>
              <a:rPr lang="en-US" sz="2400" dirty="0">
                <a:latin typeface="Segoe UI" panose="020B0502040204020203" pitchFamily="34" charset="0"/>
                <a:cs typeface="Segoe UI" panose="020B0502040204020203" pitchFamily="34" charset="0"/>
              </a:rPr>
              <a:t>, 917 F.2d 1004 (7th Cir. 1990)</a:t>
            </a:r>
          </a:p>
          <a:p>
            <a:pPr marL="742950" lvl="1"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Teacher’s suit against school district was appropriately dismissed; he lacked an enforceable right to teach creationism</a:t>
            </a:r>
          </a:p>
          <a:p>
            <a:pPr marL="285750" indent="-285750">
              <a:spcBef>
                <a:spcPts val="1200"/>
              </a:spcBef>
              <a:buFont typeface="Arial" panose="020B0604020202020204" pitchFamily="34" charset="0"/>
              <a:buChar char="•"/>
            </a:pPr>
            <a:r>
              <a:rPr lang="en-US" sz="2400" i="1" dirty="0">
                <a:latin typeface="Segoe UI" panose="020B0502040204020203" pitchFamily="34" charset="0"/>
                <a:cs typeface="Segoe UI" panose="020B0502040204020203" pitchFamily="34" charset="0"/>
              </a:rPr>
              <a:t>Bishop v. </a:t>
            </a:r>
            <a:r>
              <a:rPr lang="en-US" sz="2400" i="1" dirty="0" err="1">
                <a:latin typeface="Segoe UI" panose="020B0502040204020203" pitchFamily="34" charset="0"/>
                <a:cs typeface="Segoe UI" panose="020B0502040204020203" pitchFamily="34" charset="0"/>
              </a:rPr>
              <a:t>Aronov</a:t>
            </a:r>
            <a:r>
              <a:rPr lang="en-US" sz="2400" dirty="0">
                <a:latin typeface="Segoe UI" panose="020B0502040204020203" pitchFamily="34" charset="0"/>
                <a:cs typeface="Segoe UI" panose="020B0502040204020203" pitchFamily="34" charset="0"/>
              </a:rPr>
              <a:t>, 926 F.2d 1066, 1077 (11th Cir.1991)</a:t>
            </a:r>
          </a:p>
          <a:p>
            <a:pPr marL="742950" lvl="1"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A school can direct a teacher to “refrain from expressions of religious viewpoints in the classroom and like settings.”</a:t>
            </a:r>
          </a:p>
        </p:txBody>
      </p:sp>
      <p:sp>
        <p:nvSpPr>
          <p:cNvPr id="5" name="Rectangle 4"/>
          <p:cNvSpPr/>
          <p:nvPr/>
        </p:nvSpPr>
        <p:spPr>
          <a:xfrm>
            <a:off x="473032" y="3382192"/>
            <a:ext cx="9514116" cy="1015663"/>
          </a:xfrm>
          <a:prstGeom prst="rect">
            <a:avLst/>
          </a:prstGeom>
        </p:spPr>
        <p:txBody>
          <a:bodyPr wrap="square">
            <a:spAutoFit/>
          </a:bodyPr>
          <a:lstStyle/>
          <a:p>
            <a:pPr marL="285750" lvl="0" indent="-285750">
              <a:buFont typeface="Arial" panose="020B0604020202020204" pitchFamily="34" charset="0"/>
              <a:buChar char="•"/>
            </a:pPr>
            <a:r>
              <a:rPr lang="en-US" sz="2400" i="1" dirty="0" err="1">
                <a:solidFill>
                  <a:prstClr val="black"/>
                </a:solidFill>
                <a:latin typeface="Segoe UI" panose="020B0502040204020203" pitchFamily="34" charset="0"/>
                <a:cs typeface="Segoe UI" panose="020B0502040204020203" pitchFamily="34" charset="0"/>
              </a:rPr>
              <a:t>Helland</a:t>
            </a:r>
            <a:r>
              <a:rPr lang="en-US" sz="2400" i="1" dirty="0">
                <a:solidFill>
                  <a:prstClr val="black"/>
                </a:solidFill>
                <a:latin typeface="Segoe UI" panose="020B0502040204020203" pitchFamily="34" charset="0"/>
                <a:cs typeface="Segoe UI" panose="020B0502040204020203" pitchFamily="34" charset="0"/>
              </a:rPr>
              <a:t> v. S. Bend </a:t>
            </a:r>
            <a:r>
              <a:rPr lang="en-US" sz="2400" i="1" dirty="0" err="1">
                <a:solidFill>
                  <a:prstClr val="black"/>
                </a:solidFill>
                <a:latin typeface="Segoe UI" panose="020B0502040204020203" pitchFamily="34" charset="0"/>
                <a:cs typeface="Segoe UI" panose="020B0502040204020203" pitchFamily="34" charset="0"/>
              </a:rPr>
              <a:t>Cmty</a:t>
            </a:r>
            <a:r>
              <a:rPr lang="en-US" sz="2400" i="1" dirty="0">
                <a:solidFill>
                  <a:prstClr val="black"/>
                </a:solidFill>
                <a:latin typeface="Segoe UI" panose="020B0502040204020203" pitchFamily="34" charset="0"/>
                <a:cs typeface="Segoe UI" panose="020B0502040204020203" pitchFamily="34" charset="0"/>
              </a:rPr>
              <a:t>. Sch. Corp</a:t>
            </a:r>
            <a:r>
              <a:rPr lang="en-US" sz="2400" dirty="0">
                <a:solidFill>
                  <a:prstClr val="black"/>
                </a:solidFill>
                <a:latin typeface="Segoe UI" panose="020B0502040204020203" pitchFamily="34" charset="0"/>
                <a:cs typeface="Segoe UI" panose="020B0502040204020203" pitchFamily="34" charset="0"/>
              </a:rPr>
              <a:t>., 93 F.3d 327, 331 (7th Cir. 1996)</a:t>
            </a:r>
          </a:p>
          <a:p>
            <a:pPr marL="742950" lvl="1" indent="-285750">
              <a:buFont typeface="Arial" panose="020B0604020202020204" pitchFamily="34" charset="0"/>
              <a:buChar char="•"/>
            </a:pPr>
            <a:r>
              <a:rPr lang="en-US" dirty="0">
                <a:solidFill>
                  <a:prstClr val="black"/>
                </a:solidFill>
                <a:latin typeface="Segoe UI" panose="020B0502040204020203" pitchFamily="34" charset="0"/>
                <a:cs typeface="Segoe UI" panose="020B0502040204020203" pitchFamily="34" charset="0"/>
              </a:rPr>
              <a:t>Teachers do not have a first amendment right to teach creationism; schools have a constitutional duty to make certain that teachers do not inculcate religion.</a:t>
            </a:r>
            <a:endParaRPr lang="en-US" i="1" dirty="0">
              <a:solidFill>
                <a:prstClr val="black"/>
              </a:solidFill>
              <a:latin typeface="Segoe UI" panose="020B0502040204020203" pitchFamily="34" charset="0"/>
              <a:cs typeface="Segoe UI" panose="020B0502040204020203" pitchFamily="34" charset="0"/>
            </a:endParaRPr>
          </a:p>
        </p:txBody>
      </p:sp>
      <p:sp>
        <p:nvSpPr>
          <p:cNvPr id="6" name="Rectangle 5"/>
          <p:cNvSpPr/>
          <p:nvPr/>
        </p:nvSpPr>
        <p:spPr>
          <a:xfrm>
            <a:off x="473032" y="4453082"/>
            <a:ext cx="8350334" cy="1569660"/>
          </a:xfrm>
          <a:prstGeom prst="rect">
            <a:avLst/>
          </a:prstGeom>
        </p:spPr>
        <p:txBody>
          <a:bodyPr wrap="square">
            <a:spAutoFit/>
          </a:bodyPr>
          <a:lstStyle/>
          <a:p>
            <a:pPr marL="285750" lvl="0" indent="-285750">
              <a:spcBef>
                <a:spcPts val="1200"/>
              </a:spcBef>
              <a:buFont typeface="Arial" panose="020B0604020202020204" pitchFamily="34" charset="0"/>
              <a:buChar char="•"/>
            </a:pPr>
            <a:r>
              <a:rPr lang="en-US" sz="2400" i="1" dirty="0">
                <a:solidFill>
                  <a:prstClr val="black"/>
                </a:solidFill>
                <a:latin typeface="Segoe UI" panose="020B0502040204020203" pitchFamily="34" charset="0"/>
                <a:cs typeface="Segoe UI" panose="020B0502040204020203" pitchFamily="34" charset="0"/>
              </a:rPr>
              <a:t>Palmer v. Board of Educ</a:t>
            </a:r>
            <a:r>
              <a:rPr lang="en-US" sz="2400" dirty="0">
                <a:solidFill>
                  <a:prstClr val="black"/>
                </a:solidFill>
                <a:latin typeface="Segoe UI" panose="020B0502040204020203" pitchFamily="34" charset="0"/>
                <a:cs typeface="Segoe UI" panose="020B0502040204020203" pitchFamily="34" charset="0"/>
              </a:rPr>
              <a:t>., 603 F.2d 1271, 1274 (7th Cir.1979)</a:t>
            </a:r>
          </a:p>
          <a:p>
            <a:pPr marL="742950" lvl="1" indent="-285750">
              <a:buFont typeface="Arial" panose="020B0604020202020204" pitchFamily="34" charset="0"/>
              <a:buChar char="•"/>
            </a:pPr>
            <a:r>
              <a:rPr lang="en-US" dirty="0">
                <a:solidFill>
                  <a:prstClr val="black"/>
                </a:solidFill>
                <a:latin typeface="Segoe UI" panose="020B0502040204020203" pitchFamily="34" charset="0"/>
                <a:cs typeface="Segoe UI" panose="020B0502040204020203" pitchFamily="34" charset="0"/>
              </a:rPr>
              <a:t>“[T]here is a compelling state interest in the choice and adherence </a:t>
            </a:r>
            <a:br>
              <a:rPr lang="en-US" dirty="0">
                <a:solidFill>
                  <a:prstClr val="black"/>
                </a:solidFill>
                <a:latin typeface="Segoe UI" panose="020B0502040204020203" pitchFamily="34" charset="0"/>
                <a:cs typeface="Segoe UI" panose="020B0502040204020203" pitchFamily="34" charset="0"/>
              </a:rPr>
            </a:br>
            <a:r>
              <a:rPr lang="en-US" dirty="0">
                <a:solidFill>
                  <a:prstClr val="black"/>
                </a:solidFill>
                <a:latin typeface="Segoe UI" panose="020B0502040204020203" pitchFamily="34" charset="0"/>
                <a:cs typeface="Segoe UI" panose="020B0502040204020203" pitchFamily="34" charset="0"/>
              </a:rPr>
              <a:t>to a suitable curriculum for the benefit of our young citizens and </a:t>
            </a:r>
            <a:br>
              <a:rPr lang="en-US" dirty="0">
                <a:solidFill>
                  <a:prstClr val="black"/>
                </a:solidFill>
                <a:latin typeface="Segoe UI" panose="020B0502040204020203" pitchFamily="34" charset="0"/>
                <a:cs typeface="Segoe UI" panose="020B0502040204020203" pitchFamily="34" charset="0"/>
              </a:rPr>
            </a:br>
            <a:r>
              <a:rPr lang="en-US" dirty="0">
                <a:solidFill>
                  <a:prstClr val="black"/>
                </a:solidFill>
                <a:latin typeface="Segoe UI" panose="020B0502040204020203" pitchFamily="34" charset="0"/>
                <a:cs typeface="Segoe UI" panose="020B0502040204020203" pitchFamily="34" charset="0"/>
              </a:rPr>
              <a:t>society. It cannot be left to individual teachers to teach what they </a:t>
            </a:r>
            <a:br>
              <a:rPr lang="en-US" dirty="0">
                <a:solidFill>
                  <a:prstClr val="black"/>
                </a:solidFill>
                <a:latin typeface="Segoe UI" panose="020B0502040204020203" pitchFamily="34" charset="0"/>
                <a:cs typeface="Segoe UI" panose="020B0502040204020203" pitchFamily="34" charset="0"/>
              </a:rPr>
            </a:br>
            <a:r>
              <a:rPr lang="en-US" dirty="0">
                <a:solidFill>
                  <a:prstClr val="black"/>
                </a:solidFill>
                <a:latin typeface="Segoe UI" panose="020B0502040204020203" pitchFamily="34" charset="0"/>
                <a:cs typeface="Segoe UI" panose="020B0502040204020203" pitchFamily="34" charset="0"/>
              </a:rPr>
              <a:t>please.”</a:t>
            </a:r>
          </a:p>
        </p:txBody>
      </p:sp>
    </p:spTree>
    <p:extLst>
      <p:ext uri="{BB962C8B-B14F-4D97-AF65-F5344CB8AC3E}">
        <p14:creationId xmlns:p14="http://schemas.microsoft.com/office/powerpoint/2010/main" val="27370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3927" y="4640634"/>
            <a:ext cx="2091529" cy="2023749"/>
          </a:xfrm>
          <a:prstGeom prst="rect">
            <a:avLst/>
          </a:prstGeom>
        </p:spPr>
      </p:pic>
      <p:sp>
        <p:nvSpPr>
          <p:cNvPr id="6" name="Rectangle 5"/>
          <p:cNvSpPr/>
          <p:nvPr/>
        </p:nvSpPr>
        <p:spPr>
          <a:xfrm>
            <a:off x="3277591" y="2621065"/>
            <a:ext cx="5925786" cy="3785652"/>
          </a:xfrm>
          <a:prstGeom prst="rect">
            <a:avLst/>
          </a:prstGeom>
        </p:spPr>
        <p:txBody>
          <a:bodyPr wrap="square">
            <a:spAutoFit/>
          </a:bodyPr>
          <a:lstStyle/>
          <a:p>
            <a:r>
              <a:rPr lang="en-US" sz="4000" u="sng" dirty="0">
                <a:solidFill>
                  <a:srgbClr val="000000"/>
                </a:solidFill>
                <a:latin typeface="Segoe UI" panose="020B0502040204020203" pitchFamily="34" charset="0"/>
                <a:cs typeface="Segoe UI" panose="020B0502040204020203" pitchFamily="34" charset="0"/>
              </a:rPr>
              <a:t>NEW BUSINESS</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Library Books</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Curriculum Concern</a:t>
            </a:r>
          </a:p>
          <a:p>
            <a:pPr marL="742950" indent="-742950">
              <a:buFont typeface="Arial" panose="020B0604020202020204" pitchFamily="34" charset="0"/>
              <a:buChar char="•"/>
            </a:pPr>
            <a:r>
              <a:rPr lang="en-US" sz="4000" dirty="0">
                <a:solidFill>
                  <a:srgbClr val="000000"/>
                </a:solidFill>
                <a:latin typeface="Segoe UI" panose="020B0502040204020203" pitchFamily="34" charset="0"/>
                <a:cs typeface="Segoe UI" panose="020B0502040204020203" pitchFamily="34" charset="0"/>
              </a:rPr>
              <a:t>Other</a:t>
            </a:r>
          </a:p>
          <a:p>
            <a:endParaRPr lang="en-US" sz="4000" dirty="0">
              <a:solidFill>
                <a:srgbClr val="000000"/>
              </a:solidFill>
              <a:latin typeface="Segoe UI" panose="020B0502040204020203" pitchFamily="34" charset="0"/>
              <a:cs typeface="Segoe UI" panose="020B0502040204020203" pitchFamily="34" charset="0"/>
            </a:endParaRPr>
          </a:p>
          <a:p>
            <a:r>
              <a:rPr lang="en-US" sz="4000" u="sng" dirty="0">
                <a:solidFill>
                  <a:srgbClr val="FF0000"/>
                </a:solidFill>
                <a:latin typeface="Segoe UI" panose="020B0502040204020203" pitchFamily="34" charset="0"/>
                <a:cs typeface="Segoe UI" panose="020B0502040204020203" pitchFamily="34" charset="0"/>
              </a:rPr>
              <a:t>EXECUTIVE SESSION</a:t>
            </a:r>
          </a:p>
        </p:txBody>
      </p:sp>
      <p:sp>
        <p:nvSpPr>
          <p:cNvPr id="8" name="Rectangle 7"/>
          <p:cNvSpPr/>
          <p:nvPr/>
        </p:nvSpPr>
        <p:spPr>
          <a:xfrm>
            <a:off x="0" y="1577603"/>
            <a:ext cx="12192000" cy="830997"/>
          </a:xfrm>
          <a:prstGeom prst="rect">
            <a:avLst/>
          </a:prstGeom>
          <a:solidFill>
            <a:schemeClr val="accent4">
              <a:lumMod val="40000"/>
              <a:lumOff val="60000"/>
            </a:schemeClr>
          </a:solidFill>
        </p:spPr>
        <p:txBody>
          <a:bodyPr wrap="square">
            <a:spAutoFit/>
          </a:bodyPr>
          <a:lstStyle/>
          <a:p>
            <a:pPr algn="ctr"/>
            <a:r>
              <a:rPr lang="en-US" sz="4800" dirty="0">
                <a:solidFill>
                  <a:srgbClr val="000000"/>
                </a:solidFill>
                <a:latin typeface="Segoe UI" panose="020B0502040204020203" pitchFamily="34" charset="0"/>
                <a:cs typeface="Segoe UI" panose="020B0502040204020203" pitchFamily="34" charset="0"/>
              </a:rPr>
              <a:t>Agenda</a:t>
            </a:r>
            <a:endParaRPr lang="en-US" sz="4000" dirty="0">
              <a:latin typeface="Segoe UI" panose="020B0502040204020203" pitchFamily="34" charset="0"/>
              <a:cs typeface="Segoe UI" panose="020B0502040204020203" pitchFamily="34" charset="0"/>
            </a:endParaRPr>
          </a:p>
        </p:txBody>
      </p:sp>
      <p:sp>
        <p:nvSpPr>
          <p:cNvPr id="9" name="Rectangle 8"/>
          <p:cNvSpPr/>
          <p:nvPr/>
        </p:nvSpPr>
        <p:spPr>
          <a:xfrm>
            <a:off x="2898843" y="198407"/>
            <a:ext cx="6096000" cy="1323439"/>
          </a:xfrm>
          <a:prstGeom prst="rect">
            <a:avLst/>
          </a:prstGeom>
        </p:spPr>
        <p:txBody>
          <a:bodyPr>
            <a:spAutoFit/>
          </a:bodyPr>
          <a:lstStyle/>
          <a:p>
            <a:pPr algn="ctr"/>
            <a:r>
              <a:rPr lang="en-US" sz="4000" b="1" dirty="0">
                <a:solidFill>
                  <a:srgbClr val="000000"/>
                </a:solidFill>
                <a:latin typeface="Segoe UI" panose="020B0502040204020203" pitchFamily="34" charset="0"/>
                <a:cs typeface="Segoe UI" panose="020B0502040204020203" pitchFamily="34" charset="0"/>
              </a:rPr>
              <a:t>Anytown Schools</a:t>
            </a:r>
          </a:p>
          <a:p>
            <a:pPr algn="ctr"/>
            <a:r>
              <a:rPr lang="en-US" sz="4000" b="1" dirty="0">
                <a:solidFill>
                  <a:srgbClr val="000000"/>
                </a:solidFill>
                <a:latin typeface="Segoe UI" panose="020B0502040204020203" pitchFamily="34" charset="0"/>
                <a:cs typeface="Segoe UI" panose="020B0502040204020203" pitchFamily="34" charset="0"/>
              </a:rPr>
              <a:t>Board of Education</a:t>
            </a:r>
            <a:endParaRPr lang="en-US" sz="4000" dirty="0">
              <a:latin typeface="Segoe UI" panose="020B0502040204020203" pitchFamily="34" charset="0"/>
              <a:cs typeface="Segoe UI" panose="020B05020402040202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spTree>
    <p:extLst>
      <p:ext uri="{BB962C8B-B14F-4D97-AF65-F5344CB8AC3E}">
        <p14:creationId xmlns:p14="http://schemas.microsoft.com/office/powerpoint/2010/main" val="4276230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83" y="0"/>
            <a:ext cx="10812116" cy="1325563"/>
          </a:xfrm>
        </p:spPr>
        <p:txBody>
          <a:bodyPr/>
          <a:lstStyle/>
          <a:p>
            <a:r>
              <a:rPr lang="en-US" dirty="0">
                <a:latin typeface="Segoe UI" panose="020B0502040204020203" pitchFamily="34" charset="0"/>
                <a:cs typeface="Segoe UI" panose="020B0502040204020203" pitchFamily="34" charset="0"/>
              </a:rPr>
              <a:t>Librarian Employment History</a:t>
            </a:r>
          </a:p>
        </p:txBody>
      </p:sp>
      <p:sp>
        <p:nvSpPr>
          <p:cNvPr id="3" name="Rectangle 2"/>
          <p:cNvSpPr/>
          <p:nvPr/>
        </p:nvSpPr>
        <p:spPr>
          <a:xfrm>
            <a:off x="541683" y="1216232"/>
            <a:ext cx="11108633" cy="3231654"/>
          </a:xfrm>
          <a:prstGeom prst="rect">
            <a:avLst/>
          </a:prstGeom>
        </p:spPr>
        <p:txBody>
          <a:bodyPr wrap="square">
            <a:spAutoFit/>
          </a:bodyPr>
          <a:lstStyle/>
          <a:p>
            <a:r>
              <a:rPr lang="en-US" sz="2800" b="1" dirty="0">
                <a:solidFill>
                  <a:srgbClr val="000000"/>
                </a:solidFill>
                <a:latin typeface="Segoe UI" panose="020B0502040204020203" pitchFamily="34" charset="0"/>
                <a:cs typeface="Segoe UI" panose="020B0502040204020203" pitchFamily="34" charset="0"/>
              </a:rPr>
              <a:t>Name:</a:t>
            </a:r>
            <a:r>
              <a:rPr lang="en-US" sz="2800" dirty="0">
                <a:solidFill>
                  <a:srgbClr val="000000"/>
                </a:solidFill>
                <a:latin typeface="Segoe UI" panose="020B0502040204020203" pitchFamily="34" charset="0"/>
                <a:cs typeface="Segoe UI" panose="020B0502040204020203" pitchFamily="34" charset="0"/>
              </a:rPr>
              <a:t>		</a:t>
            </a:r>
            <a:r>
              <a:rPr lang="en-US" sz="3600" dirty="0">
                <a:solidFill>
                  <a:srgbClr val="000000"/>
                </a:solidFill>
                <a:latin typeface="Segoe UI" panose="020B0502040204020203" pitchFamily="34" charset="0"/>
                <a:cs typeface="Segoe UI" panose="020B0502040204020203" pitchFamily="34" charset="0"/>
              </a:rPr>
              <a:t>Gloria Ginsberg</a:t>
            </a:r>
            <a:endParaRPr lang="en-US" sz="2800" dirty="0">
              <a:solidFill>
                <a:srgbClr val="000000"/>
              </a:solidFill>
              <a:latin typeface="Segoe UI" panose="020B0502040204020203" pitchFamily="34" charset="0"/>
              <a:cs typeface="Segoe UI" panose="020B0502040204020203" pitchFamily="34" charset="0"/>
            </a:endParaRPr>
          </a:p>
          <a:p>
            <a:endParaRPr lang="en-US" sz="2800" dirty="0">
              <a:solidFill>
                <a:srgbClr val="000000"/>
              </a:solidFill>
              <a:latin typeface="Segoe UI" panose="020B0502040204020203" pitchFamily="34" charset="0"/>
              <a:cs typeface="Segoe UI" panose="020B0502040204020203" pitchFamily="34" charset="0"/>
            </a:endParaRPr>
          </a:p>
          <a:p>
            <a:r>
              <a:rPr lang="en-US" sz="2800" b="1" dirty="0">
                <a:latin typeface="Segoe UI" panose="020B0502040204020203" pitchFamily="34" charset="0"/>
                <a:cs typeface="Segoe UI" panose="020B0502040204020203" pitchFamily="34" charset="0"/>
              </a:rPr>
              <a:t>Position:</a:t>
            </a:r>
            <a:r>
              <a:rPr lang="en-US" sz="2800" dirty="0">
                <a:latin typeface="Segoe UI" panose="020B0502040204020203" pitchFamily="34" charset="0"/>
                <a:cs typeface="Segoe UI" panose="020B0502040204020203" pitchFamily="34" charset="0"/>
              </a:rPr>
              <a:t>		Head Librarian of </a:t>
            </a:r>
            <a:r>
              <a:rPr lang="en-US" sz="2800" dirty="0" err="1">
                <a:latin typeface="Segoe UI" panose="020B0502040204020203" pitchFamily="34" charset="0"/>
                <a:cs typeface="Segoe UI" panose="020B0502040204020203" pitchFamily="34" charset="0"/>
              </a:rPr>
              <a:t>Anytown</a:t>
            </a:r>
            <a:r>
              <a:rPr lang="en-US" sz="2800" dirty="0">
                <a:latin typeface="Segoe UI" panose="020B0502040204020203" pitchFamily="34" charset="0"/>
                <a:cs typeface="Segoe UI" panose="020B0502040204020203" pitchFamily="34" charset="0"/>
              </a:rPr>
              <a:t> Schools since 2019</a:t>
            </a:r>
          </a:p>
          <a:p>
            <a:r>
              <a:rPr lang="en-US" sz="2800" b="1" dirty="0">
                <a:latin typeface="Segoe UI" panose="020B0502040204020203" pitchFamily="34" charset="0"/>
                <a:cs typeface="Segoe UI" panose="020B0502040204020203" pitchFamily="34" charset="0"/>
              </a:rPr>
              <a:t>Supervisor:	</a:t>
            </a:r>
            <a:r>
              <a:rPr lang="en-US" sz="2800" dirty="0">
                <a:latin typeface="Segoe UI" panose="020B0502040204020203" pitchFamily="34" charset="0"/>
                <a:cs typeface="Segoe UI" panose="020B0502040204020203" pitchFamily="34" charset="0"/>
              </a:rPr>
              <a:t>Principal Miller</a:t>
            </a:r>
          </a:p>
          <a:p>
            <a:r>
              <a:rPr lang="en-US" sz="2800" b="1" dirty="0">
                <a:latin typeface="Segoe UI" panose="020B0502040204020203" pitchFamily="34" charset="0"/>
                <a:cs typeface="Segoe UI" panose="020B0502040204020203" pitchFamily="34" charset="0"/>
              </a:rPr>
              <a:t>Duties:</a:t>
            </a:r>
            <a:r>
              <a:rPr lang="en-US" sz="2800" dirty="0">
                <a:latin typeface="Segoe UI" panose="020B0502040204020203" pitchFamily="34" charset="0"/>
                <a:cs typeface="Segoe UI" panose="020B0502040204020203" pitchFamily="34" charset="0"/>
              </a:rPr>
              <a:t>		Choose and incorporate age-appropriate material </a:t>
            </a:r>
          </a:p>
          <a:p>
            <a:r>
              <a:rPr lang="en-US" sz="2800" dirty="0">
                <a:latin typeface="Segoe UI" panose="020B0502040204020203" pitchFamily="34" charset="0"/>
                <a:cs typeface="Segoe UI" panose="020B0502040204020203" pitchFamily="34" charset="0"/>
              </a:rPr>
              <a:t>			within the library’s circulation.</a:t>
            </a:r>
          </a:p>
          <a:p>
            <a:r>
              <a:rPr lang="en-US" sz="2400" b="1" dirty="0">
                <a:latin typeface="Segoe UI" panose="020B0502040204020203" pitchFamily="34" charset="0"/>
                <a:cs typeface="Segoe UI" panose="020B0502040204020203" pitchFamily="34" charset="0"/>
              </a:rPr>
              <a:t>HR Involvement:</a:t>
            </a:r>
            <a:r>
              <a:rPr lang="en-US" sz="2800" b="1" dirty="0">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No prior disciplinary action or complaints.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pic>
        <p:nvPicPr>
          <p:cNvPr id="5" name="Picture 4"/>
          <p:cNvPicPr>
            <a:picLocks noChangeAspect="1"/>
          </p:cNvPicPr>
          <p:nvPr/>
        </p:nvPicPr>
        <p:blipFill>
          <a:blip r:embed="rId3"/>
          <a:stretch>
            <a:fillRect/>
          </a:stretch>
        </p:blipFill>
        <p:spPr>
          <a:xfrm>
            <a:off x="213927" y="4640634"/>
            <a:ext cx="2091529" cy="2023749"/>
          </a:xfrm>
          <a:prstGeom prst="rect">
            <a:avLst/>
          </a:prstGeom>
        </p:spPr>
      </p:pic>
    </p:spTree>
    <p:extLst>
      <p:ext uri="{BB962C8B-B14F-4D97-AF65-F5344CB8AC3E}">
        <p14:creationId xmlns:p14="http://schemas.microsoft.com/office/powerpoint/2010/main" val="4110750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3762"/>
          </a:xfrm>
          <a:solidFill>
            <a:schemeClr val="accent4">
              <a:lumMod val="40000"/>
              <a:lumOff val="60000"/>
            </a:schemeClr>
          </a:solidFill>
        </p:spPr>
        <p:txBody>
          <a:bodyPr/>
          <a:lstStyle/>
          <a:p>
            <a:pPr algn="ctr"/>
            <a:r>
              <a:rPr lang="en-US" dirty="0">
                <a:latin typeface="Segoe UI" panose="020B0502040204020203" pitchFamily="34" charset="0"/>
                <a:cs typeface="Segoe UI" panose="020B0502040204020203" pitchFamily="34" charset="0"/>
              </a:rPr>
              <a:t>Miller’s Inappropriate Book List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553" y="1716040"/>
            <a:ext cx="3345338" cy="5015499"/>
          </a:xfrm>
          <a:prstGeom prst="rect">
            <a:avLst/>
          </a:prstGeom>
        </p:spPr>
      </p:pic>
      <p:sp>
        <p:nvSpPr>
          <p:cNvPr id="7" name="Rectangle 6"/>
          <p:cNvSpPr/>
          <p:nvPr/>
        </p:nvSpPr>
        <p:spPr>
          <a:xfrm>
            <a:off x="539293" y="1716040"/>
            <a:ext cx="3366627" cy="369332"/>
          </a:xfrm>
          <a:prstGeom prst="rect">
            <a:avLst/>
          </a:prstGeom>
        </p:spPr>
        <p:txBody>
          <a:bodyPr wrap="none">
            <a:spAutoFit/>
          </a:bodyPr>
          <a:lstStyle/>
          <a:p>
            <a:r>
              <a:rPr lang="en-US" dirty="0">
                <a:solidFill>
                  <a:srgbClr val="000000"/>
                </a:solidFill>
                <a:latin typeface="Engravers MT" panose="02090707080505020304" pitchFamily="18" charset="0"/>
              </a:rPr>
              <a:t>Defiant Ascension</a:t>
            </a:r>
            <a:endParaRPr lang="en-US" dirty="0">
              <a:latin typeface="Engravers MT" panose="02090707080505020304" pitchFamily="18" charset="0"/>
            </a:endParaRPr>
          </a:p>
        </p:txBody>
      </p:sp>
      <p:sp>
        <p:nvSpPr>
          <p:cNvPr id="8" name="Rectangle 7"/>
          <p:cNvSpPr/>
          <p:nvPr/>
        </p:nvSpPr>
        <p:spPr>
          <a:xfrm>
            <a:off x="2004485" y="5550707"/>
            <a:ext cx="2359650" cy="338554"/>
          </a:xfrm>
          <a:prstGeom prst="rect">
            <a:avLst/>
          </a:prstGeom>
        </p:spPr>
        <p:txBody>
          <a:bodyPr wrap="square">
            <a:spAutoFit/>
          </a:bodyPr>
          <a:lstStyle/>
          <a:p>
            <a:r>
              <a:rPr lang="en-US" sz="1600" dirty="0" err="1">
                <a:solidFill>
                  <a:schemeClr val="bg1"/>
                </a:solidFill>
                <a:latin typeface="Engravers MT" panose="02090707080505020304" pitchFamily="18" charset="0"/>
              </a:rPr>
              <a:t>Iam</a:t>
            </a:r>
            <a:r>
              <a:rPr lang="en-US" sz="1600" dirty="0">
                <a:solidFill>
                  <a:schemeClr val="bg1"/>
                </a:solidFill>
                <a:latin typeface="Engravers MT" panose="02090707080505020304" pitchFamily="18" charset="0"/>
              </a:rPr>
              <a:t> Wright</a:t>
            </a:r>
          </a:p>
        </p:txBody>
      </p:sp>
      <p:pic>
        <p:nvPicPr>
          <p:cNvPr id="10" name="Picture 9"/>
          <p:cNvPicPr/>
          <p:nvPr/>
        </p:nvPicPr>
        <p:blipFill rotWithShape="1">
          <a:blip r:embed="rId3"/>
          <a:srcRect l="1641" t="1070" r="1899" b="1217"/>
          <a:stretch/>
        </p:blipFill>
        <p:spPr>
          <a:xfrm>
            <a:off x="4606619" y="1694562"/>
            <a:ext cx="3166711" cy="5024388"/>
          </a:xfrm>
          <a:prstGeom prst="rect">
            <a:avLst/>
          </a:prstGeom>
        </p:spPr>
      </p:pic>
      <p:pic>
        <p:nvPicPr>
          <p:cNvPr id="11" name="Picture 10"/>
          <p:cNvPicPr>
            <a:picLocks noChangeAspect="1"/>
          </p:cNvPicPr>
          <p:nvPr/>
        </p:nvPicPr>
        <p:blipFill rotWithShape="1">
          <a:blip r:embed="rId4"/>
          <a:srcRect l="2198" t="758" r="1373" b="978"/>
          <a:stretch/>
        </p:blipFill>
        <p:spPr>
          <a:xfrm>
            <a:off x="8508058" y="1694562"/>
            <a:ext cx="3089709" cy="5002910"/>
          </a:xfrm>
          <a:prstGeom prst="rect">
            <a:avLst/>
          </a:prstGeom>
        </p:spPr>
      </p:pic>
      <p:sp>
        <p:nvSpPr>
          <p:cNvPr id="12" name="Rectangle 11"/>
          <p:cNvSpPr/>
          <p:nvPr/>
        </p:nvSpPr>
        <p:spPr>
          <a:xfrm>
            <a:off x="4606619" y="945608"/>
            <a:ext cx="3166710" cy="677108"/>
          </a:xfrm>
          <a:prstGeom prst="rect">
            <a:avLst/>
          </a:prstGeom>
        </p:spPr>
        <p:txBody>
          <a:bodyPr wrap="square">
            <a:spAutoFit/>
          </a:bodyPr>
          <a:lstStyle/>
          <a:p>
            <a:r>
              <a:rPr lang="en-US" sz="2000" kern="100" dirty="0">
                <a:latin typeface="Segoe UI" panose="020B0502040204020203" pitchFamily="34" charset="0"/>
                <a:ea typeface="Calibri" panose="020F0502020204030204" pitchFamily="34" charset="0"/>
                <a:cs typeface="Segoe UI" panose="020B0502040204020203" pitchFamily="34" charset="0"/>
              </a:rPr>
              <a:t>A Farewell to Arms</a:t>
            </a:r>
          </a:p>
          <a:p>
            <a:r>
              <a:rPr lang="en-US" kern="100" dirty="0">
                <a:latin typeface="Segoe UI" panose="020B0502040204020203" pitchFamily="34" charset="0"/>
                <a:ea typeface="Calibri" panose="020F0502020204030204" pitchFamily="34" charset="0"/>
                <a:cs typeface="Segoe UI" panose="020B0502040204020203" pitchFamily="34" charset="0"/>
              </a:rPr>
              <a:t>by Ernest Hemingway (1929)</a:t>
            </a:r>
            <a:endParaRPr lang="en-US" dirty="0">
              <a:latin typeface="Segoe UI" panose="020B0502040204020203" pitchFamily="34" charset="0"/>
              <a:cs typeface="Segoe UI" panose="020B0502040204020203" pitchFamily="34" charset="0"/>
            </a:endParaRPr>
          </a:p>
        </p:txBody>
      </p:sp>
      <p:sp>
        <p:nvSpPr>
          <p:cNvPr id="13" name="Rectangle 12"/>
          <p:cNvSpPr/>
          <p:nvPr/>
        </p:nvSpPr>
        <p:spPr>
          <a:xfrm>
            <a:off x="8508057" y="945608"/>
            <a:ext cx="3089709" cy="677108"/>
          </a:xfrm>
          <a:prstGeom prst="rect">
            <a:avLst/>
          </a:prstGeom>
        </p:spPr>
        <p:txBody>
          <a:bodyPr wrap="square">
            <a:spAutoFit/>
          </a:bodyPr>
          <a:lstStyle/>
          <a:p>
            <a:r>
              <a:rPr lang="en-US" sz="2000" kern="100" dirty="0">
                <a:latin typeface="Segoe UI" panose="020B0502040204020203" pitchFamily="34" charset="0"/>
                <a:ea typeface="Calibri" panose="020F0502020204030204" pitchFamily="34" charset="0"/>
                <a:cs typeface="Segoe UI" panose="020B0502040204020203" pitchFamily="34" charset="0"/>
              </a:rPr>
              <a:t>Leaves of Grass</a:t>
            </a:r>
          </a:p>
          <a:p>
            <a:r>
              <a:rPr lang="en-US" kern="100" dirty="0">
                <a:latin typeface="Segoe UI" panose="020B0502040204020203" pitchFamily="34" charset="0"/>
                <a:ea typeface="Calibri" panose="020F0502020204030204" pitchFamily="34" charset="0"/>
                <a:cs typeface="Segoe UI" panose="020B0502040204020203" pitchFamily="34" charset="0"/>
              </a:rPr>
              <a:t>by Walt Whitman (1855)</a:t>
            </a:r>
            <a:endParaRPr lang="en-US" dirty="0">
              <a:latin typeface="Segoe UI" panose="020B0502040204020203" pitchFamily="34" charset="0"/>
              <a:cs typeface="Segoe UI" panose="020B0502040204020203" pitchFamily="34" charset="0"/>
            </a:endParaRPr>
          </a:p>
        </p:txBody>
      </p:sp>
      <p:sp>
        <p:nvSpPr>
          <p:cNvPr id="14" name="Rectangle 13"/>
          <p:cNvSpPr/>
          <p:nvPr/>
        </p:nvSpPr>
        <p:spPr>
          <a:xfrm>
            <a:off x="490482" y="945608"/>
            <a:ext cx="3332598" cy="677108"/>
          </a:xfrm>
          <a:prstGeom prst="rect">
            <a:avLst/>
          </a:prstGeom>
        </p:spPr>
        <p:txBody>
          <a:bodyPr wrap="square">
            <a:spAutoFit/>
          </a:bodyPr>
          <a:lstStyle/>
          <a:p>
            <a:r>
              <a:rPr lang="en-US" sz="2000" kern="100" dirty="0">
                <a:latin typeface="Segoe UI" panose="020B0502040204020203" pitchFamily="34" charset="0"/>
                <a:ea typeface="Calibri" panose="020F0502020204030204" pitchFamily="34" charset="0"/>
                <a:cs typeface="Segoe UI" panose="020B0502040204020203" pitchFamily="34" charset="0"/>
              </a:rPr>
              <a:t>Defiant Ascension</a:t>
            </a:r>
          </a:p>
          <a:p>
            <a:r>
              <a:rPr lang="en-US" kern="100" dirty="0">
                <a:latin typeface="Segoe UI" panose="020B0502040204020203" pitchFamily="34" charset="0"/>
                <a:ea typeface="Calibri" panose="020F0502020204030204" pitchFamily="34" charset="0"/>
                <a:cs typeface="Segoe UI" panose="020B0502040204020203" pitchFamily="34" charset="0"/>
              </a:rPr>
              <a:t>by </a:t>
            </a:r>
            <a:r>
              <a:rPr lang="en-US" kern="100" dirty="0" err="1">
                <a:latin typeface="Segoe UI" panose="020B0502040204020203" pitchFamily="34" charset="0"/>
                <a:ea typeface="Calibri" panose="020F0502020204030204" pitchFamily="34" charset="0"/>
                <a:cs typeface="Segoe UI" panose="020B0502040204020203" pitchFamily="34" charset="0"/>
              </a:rPr>
              <a:t>Iam</a:t>
            </a:r>
            <a:r>
              <a:rPr lang="en-US" kern="100" dirty="0">
                <a:latin typeface="Segoe UI" panose="020B0502040204020203" pitchFamily="34" charset="0"/>
                <a:ea typeface="Calibri" panose="020F0502020204030204" pitchFamily="34" charset="0"/>
                <a:cs typeface="Segoe UI" panose="020B0502040204020203" pitchFamily="34" charset="0"/>
              </a:rPr>
              <a:t> Wright (2023)</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47826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83" y="1"/>
            <a:ext cx="10812116" cy="1151606"/>
          </a:xfrm>
        </p:spPr>
        <p:txBody>
          <a:bodyPr/>
          <a:lstStyle/>
          <a:p>
            <a:r>
              <a:rPr lang="en-US" dirty="0">
                <a:latin typeface="Segoe UI" panose="020B0502040204020203" pitchFamily="34" charset="0"/>
                <a:cs typeface="Segoe UI" panose="020B0502040204020203" pitchFamily="34" charset="0"/>
              </a:rPr>
              <a:t>Anticipated Claims</a:t>
            </a:r>
          </a:p>
        </p:txBody>
      </p:sp>
      <p:sp>
        <p:nvSpPr>
          <p:cNvPr id="3" name="Rectangle 2"/>
          <p:cNvSpPr/>
          <p:nvPr/>
        </p:nvSpPr>
        <p:spPr>
          <a:xfrm>
            <a:off x="541683" y="1127557"/>
            <a:ext cx="11108633" cy="3447098"/>
          </a:xfrm>
          <a:prstGeom prst="rect">
            <a:avLst/>
          </a:prstGeom>
        </p:spPr>
        <p:txBody>
          <a:bodyPr wrap="square">
            <a:spAutoFit/>
          </a:bodyPr>
          <a:lstStyle/>
          <a:p>
            <a:pPr>
              <a:spcBef>
                <a:spcPts val="1200"/>
              </a:spcBef>
            </a:pPr>
            <a:r>
              <a:rPr lang="en-US" sz="2800" dirty="0">
                <a:solidFill>
                  <a:srgbClr val="000000"/>
                </a:solidFill>
                <a:latin typeface="Segoe UI" panose="020B0502040204020203" pitchFamily="34" charset="0"/>
                <a:cs typeface="Segoe UI" panose="020B0502040204020203" pitchFamily="34" charset="0"/>
              </a:rPr>
              <a:t>Title VII +</a:t>
            </a:r>
          </a:p>
          <a:p>
            <a:pPr>
              <a:spcBef>
                <a:spcPts val="1200"/>
              </a:spcBef>
            </a:pPr>
            <a:r>
              <a:rPr lang="en-US" sz="2800" b="1" dirty="0">
                <a:solidFill>
                  <a:srgbClr val="000000"/>
                </a:solidFill>
                <a:latin typeface="Segoe UI" panose="020B0502040204020203" pitchFamily="34" charset="0"/>
                <a:cs typeface="Segoe UI" panose="020B0502040204020203" pitchFamily="34" charset="0"/>
              </a:rPr>
              <a:t>42 USC § 1981 – Equal rights</a:t>
            </a:r>
          </a:p>
          <a:p>
            <a:pPr marL="457200" indent="-457200">
              <a:spcBef>
                <a:spcPts val="1200"/>
              </a:spcBef>
              <a:buFont typeface="Arial" panose="020B0604020202020204" pitchFamily="34" charset="0"/>
              <a:buChar char="•"/>
            </a:pPr>
            <a:r>
              <a:rPr lang="en-US" sz="2800" dirty="0">
                <a:solidFill>
                  <a:srgbClr val="000000"/>
                </a:solidFill>
                <a:latin typeface="Segoe UI" panose="020B0502040204020203" pitchFamily="34" charset="0"/>
                <a:cs typeface="Segoe UI" panose="020B0502040204020203" pitchFamily="34" charset="0"/>
              </a:rPr>
              <a:t>Claim: Unlawful race-based discrimination</a:t>
            </a:r>
          </a:p>
          <a:p>
            <a:pPr>
              <a:spcBef>
                <a:spcPts val="1200"/>
              </a:spcBef>
            </a:pPr>
            <a:r>
              <a:rPr lang="en-US" sz="2800" b="1" dirty="0">
                <a:solidFill>
                  <a:srgbClr val="000000"/>
                </a:solidFill>
                <a:latin typeface="Segoe UI" panose="020B0502040204020203" pitchFamily="34" charset="0"/>
                <a:cs typeface="Segoe UI" panose="020B0502040204020203" pitchFamily="34" charset="0"/>
              </a:rPr>
              <a:t>42 USC § 1983 – Protected Speech and Association</a:t>
            </a:r>
          </a:p>
          <a:p>
            <a:pPr marL="457200" indent="-457200">
              <a:spcBef>
                <a:spcPts val="1200"/>
              </a:spcBef>
              <a:buFont typeface="Arial" panose="020B0604020202020204" pitchFamily="34" charset="0"/>
              <a:buChar char="•"/>
            </a:pPr>
            <a:r>
              <a:rPr lang="en-US" sz="2800" dirty="0">
                <a:solidFill>
                  <a:srgbClr val="000000"/>
                </a:solidFill>
                <a:latin typeface="Segoe UI" panose="020B0502040204020203" pitchFamily="34" charset="0"/>
                <a:cs typeface="Segoe UI" panose="020B0502040204020203" pitchFamily="34" charset="0"/>
              </a:rPr>
              <a:t>Claim: Unlawful censorship in violation of First Amendment</a:t>
            </a:r>
          </a:p>
          <a:p>
            <a:pPr>
              <a:spcBef>
                <a:spcPts val="1200"/>
              </a:spcBef>
            </a:pPr>
            <a:r>
              <a:rPr lang="en-US" sz="2800" b="1" dirty="0">
                <a:solidFill>
                  <a:srgbClr val="000000"/>
                </a:solidFill>
                <a:latin typeface="Segoe UI" panose="020B0502040204020203" pitchFamily="34" charset="0"/>
                <a:cs typeface="Segoe UI" panose="020B0502040204020203" pitchFamily="34" charset="0"/>
              </a:rPr>
              <a:t>42 USC § 1985 – Conspiracy to Interfere with Civil Rights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693"/>
          <a:stretch/>
        </p:blipFill>
        <p:spPr>
          <a:xfrm>
            <a:off x="8640661" y="5303520"/>
            <a:ext cx="3356878" cy="1554480"/>
          </a:xfrm>
          <a:prstGeom prst="rect">
            <a:avLst/>
          </a:prstGeom>
        </p:spPr>
      </p:pic>
      <p:pic>
        <p:nvPicPr>
          <p:cNvPr id="5" name="Picture 4"/>
          <p:cNvPicPr>
            <a:picLocks noChangeAspect="1"/>
          </p:cNvPicPr>
          <p:nvPr/>
        </p:nvPicPr>
        <p:blipFill>
          <a:blip r:embed="rId3"/>
          <a:stretch>
            <a:fillRect/>
          </a:stretch>
        </p:blipFill>
        <p:spPr>
          <a:xfrm>
            <a:off x="9630856" y="282468"/>
            <a:ext cx="2232640" cy="2160286"/>
          </a:xfrm>
          <a:prstGeom prst="rect">
            <a:avLst/>
          </a:prstGeom>
        </p:spPr>
      </p:pic>
      <p:sp>
        <p:nvSpPr>
          <p:cNvPr id="6" name="Rectangle 5"/>
          <p:cNvSpPr/>
          <p:nvPr/>
        </p:nvSpPr>
        <p:spPr>
          <a:xfrm>
            <a:off x="541683" y="4574655"/>
            <a:ext cx="8589253" cy="1815882"/>
          </a:xfrm>
          <a:prstGeom prst="rect">
            <a:avLst/>
          </a:prstGeom>
        </p:spPr>
        <p:txBody>
          <a:bodyPr wrap="square">
            <a:spAutoFit/>
          </a:bodyPr>
          <a:lstStyle/>
          <a:p>
            <a:pPr marL="457200" indent="-457200">
              <a:spcBef>
                <a:spcPts val="1200"/>
              </a:spcBef>
              <a:buFont typeface="Arial" panose="020B0604020202020204" pitchFamily="34" charset="0"/>
              <a:buChar char="•"/>
            </a:pPr>
            <a:r>
              <a:rPr lang="en-US" sz="2800" dirty="0">
                <a:solidFill>
                  <a:srgbClr val="000000"/>
                </a:solidFill>
                <a:latin typeface="Segoe UI" panose="020B0502040204020203" pitchFamily="34" charset="0"/>
                <a:cs typeface="Segoe UI" panose="020B0502040204020203" pitchFamily="34" charset="0"/>
              </a:rPr>
              <a:t>Claim: </a:t>
            </a:r>
            <a:r>
              <a:rPr lang="en-US" sz="2800" dirty="0" err="1">
                <a:solidFill>
                  <a:srgbClr val="000000"/>
                </a:solidFill>
                <a:latin typeface="Segoe UI" panose="020B0502040204020203" pitchFamily="34" charset="0"/>
                <a:cs typeface="Segoe UI" panose="020B0502040204020203" pitchFamily="34" charset="0"/>
              </a:rPr>
              <a:t>Anytown</a:t>
            </a:r>
            <a:r>
              <a:rPr lang="en-US" sz="2800" dirty="0">
                <a:solidFill>
                  <a:srgbClr val="000000"/>
                </a:solidFill>
                <a:latin typeface="Segoe UI" panose="020B0502040204020203" pitchFamily="34" charset="0"/>
                <a:cs typeface="Segoe UI" panose="020B0502040204020203" pitchFamily="34" charset="0"/>
              </a:rPr>
              <a:t> Schools conspired against the librarian to prevent her from protecting equal rights of race minorities and LGBTQ community members</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84721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82" y="0"/>
            <a:ext cx="11650317" cy="1325563"/>
          </a:xfrm>
        </p:spPr>
        <p:txBody>
          <a:bodyPr/>
          <a:lstStyle/>
          <a:p>
            <a:r>
              <a:rPr lang="en-US" dirty="0">
                <a:latin typeface="Segoe UI" panose="020B0502040204020203" pitchFamily="34" charset="0"/>
                <a:cs typeface="Segoe UI" panose="020B0502040204020203" pitchFamily="34" charset="0"/>
              </a:rPr>
              <a:t>Title VII Claim - Discrimination by Association</a:t>
            </a:r>
          </a:p>
        </p:txBody>
      </p:sp>
      <p:sp>
        <p:nvSpPr>
          <p:cNvPr id="3" name="Rectangle 2"/>
          <p:cNvSpPr/>
          <p:nvPr/>
        </p:nvSpPr>
        <p:spPr>
          <a:xfrm>
            <a:off x="541683" y="1216232"/>
            <a:ext cx="11108633" cy="3924151"/>
          </a:xfrm>
          <a:prstGeom prst="rect">
            <a:avLst/>
          </a:prstGeom>
        </p:spPr>
        <p:txBody>
          <a:bodyPr wrap="square">
            <a:spAutoFit/>
          </a:bodyPr>
          <a:lstStyle/>
          <a:p>
            <a:r>
              <a:rPr lang="en-US" sz="2800" i="1" dirty="0">
                <a:latin typeface="Segoe UI" panose="020B0502040204020203" pitchFamily="34" charset="0"/>
                <a:cs typeface="Segoe UI" panose="020B0502040204020203" pitchFamily="34" charset="0"/>
              </a:rPr>
              <a:t>Baker v. Llano County</a:t>
            </a:r>
            <a:r>
              <a:rPr lang="en-US" sz="2800" dirty="0">
                <a:latin typeface="Segoe UI" panose="020B0502040204020203" pitchFamily="34" charset="0"/>
                <a:cs typeface="Segoe UI" panose="020B0502040204020203" pitchFamily="34" charset="0"/>
              </a:rPr>
              <a:t>, No. 1:24-CV-228-RP, 2024 U.S. Dist. LEXIS 154067, ___ F. Supp. 3d. ___ (</a:t>
            </a:r>
            <a:r>
              <a:rPr lang="en-US" sz="2800" dirty="0" err="1">
                <a:latin typeface="Segoe UI" panose="020B0502040204020203" pitchFamily="34" charset="0"/>
                <a:cs typeface="Segoe UI" panose="020B0502040204020203" pitchFamily="34" charset="0"/>
              </a:rPr>
              <a:t>W.D</a:t>
            </a:r>
            <a:r>
              <a:rPr lang="en-US" sz="2800" dirty="0">
                <a:latin typeface="Segoe UI" panose="020B0502040204020203" pitchFamily="34" charset="0"/>
                <a:cs typeface="Segoe UI" panose="020B0502040204020203" pitchFamily="34" charset="0"/>
              </a:rPr>
              <a:t>. Tex., August 27, 2024).</a:t>
            </a:r>
          </a:p>
          <a:p>
            <a:pPr>
              <a:spcBef>
                <a:spcPts val="1800"/>
              </a:spcBef>
            </a:pPr>
            <a:r>
              <a:rPr lang="en-US" sz="2800" b="1" dirty="0">
                <a:latin typeface="Segoe UI" panose="020B0502040204020203" pitchFamily="34" charset="0"/>
                <a:cs typeface="Segoe UI" panose="020B0502040204020203" pitchFamily="34" charset="0"/>
              </a:rPr>
              <a:t>Title VII &amp; 42 USC 1981</a:t>
            </a:r>
          </a:p>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Forbids discrimination on the basis of association with or advocacy for a protected party. </a:t>
            </a:r>
          </a:p>
          <a:p>
            <a:pPr>
              <a:spcBef>
                <a:spcPts val="1200"/>
              </a:spcBef>
            </a:pPr>
            <a:r>
              <a:rPr lang="en-US" sz="2800" i="1" dirty="0">
                <a:latin typeface="Segoe UI" panose="020B0502040204020203" pitchFamily="34" charset="0"/>
                <a:cs typeface="Segoe UI" panose="020B0502040204020203" pitchFamily="34" charset="0"/>
              </a:rPr>
              <a:t>See</a:t>
            </a:r>
            <a:r>
              <a:rPr lang="en-US" sz="2800" dirty="0">
                <a:latin typeface="Segoe UI" panose="020B0502040204020203" pitchFamily="34" charset="0"/>
                <a:cs typeface="Segoe UI" panose="020B0502040204020203" pitchFamily="34" charset="0"/>
              </a:rPr>
              <a:t> </a:t>
            </a:r>
            <a:r>
              <a:rPr lang="en-US" sz="2800" i="1" dirty="0" err="1">
                <a:latin typeface="Segoe UI" panose="020B0502040204020203" pitchFamily="34" charset="0"/>
                <a:cs typeface="Segoe UI" panose="020B0502040204020203" pitchFamily="34" charset="0"/>
              </a:rPr>
              <a:t>Tetro</a:t>
            </a:r>
            <a:r>
              <a:rPr lang="en-US" sz="2800" i="1" dirty="0">
                <a:latin typeface="Segoe UI" panose="020B0502040204020203" pitchFamily="34" charset="0"/>
                <a:cs typeface="Segoe UI" panose="020B0502040204020203" pitchFamily="34" charset="0"/>
              </a:rPr>
              <a:t> v. Elliott </a:t>
            </a:r>
            <a:r>
              <a:rPr lang="en-US" sz="2800" i="1" dirty="0" err="1">
                <a:latin typeface="Segoe UI" panose="020B0502040204020203" pitchFamily="34" charset="0"/>
                <a:cs typeface="Segoe UI" panose="020B0502040204020203" pitchFamily="34" charset="0"/>
              </a:rPr>
              <a:t>Popham</a:t>
            </a:r>
            <a:r>
              <a:rPr lang="en-US" sz="2800" i="1" dirty="0">
                <a:latin typeface="Segoe UI" panose="020B0502040204020203" pitchFamily="34" charset="0"/>
                <a:cs typeface="Segoe UI" panose="020B0502040204020203" pitchFamily="34" charset="0"/>
              </a:rPr>
              <a:t> Pontiac, Oldsmobile, Buick, &amp; GMC Trucks, Inc.</a:t>
            </a:r>
            <a:r>
              <a:rPr lang="en-US" sz="2800" dirty="0">
                <a:latin typeface="Segoe UI" panose="020B0502040204020203" pitchFamily="34" charset="0"/>
                <a:cs typeface="Segoe UI" panose="020B0502040204020203" pitchFamily="34" charset="0"/>
              </a:rPr>
              <a:t>, 173 F.3d 988, 994 (6th Cir. 1999) (association);  </a:t>
            </a:r>
            <a:r>
              <a:rPr lang="en-US" sz="2800" i="1" dirty="0">
                <a:latin typeface="Segoe UI" panose="020B0502040204020203" pitchFamily="34" charset="0"/>
                <a:cs typeface="Segoe UI" panose="020B0502040204020203" pitchFamily="34" charset="0"/>
              </a:rPr>
              <a:t>Johnson v. Univ. of Cincinnati</a:t>
            </a:r>
            <a:r>
              <a:rPr lang="en-US" sz="2800" dirty="0">
                <a:latin typeface="Segoe UI" panose="020B0502040204020203" pitchFamily="34" charset="0"/>
                <a:cs typeface="Segoe UI" panose="020B0502040204020203" pitchFamily="34" charset="0"/>
              </a:rPr>
              <a:t>, 215 F.3d 561, 575 (6th Cir. 2000) (advocacy).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pic>
        <p:nvPicPr>
          <p:cNvPr id="5" name="Picture 4"/>
          <p:cNvPicPr>
            <a:picLocks noChangeAspect="1"/>
          </p:cNvPicPr>
          <p:nvPr/>
        </p:nvPicPr>
        <p:blipFill>
          <a:blip r:embed="rId3"/>
          <a:stretch>
            <a:fillRect/>
          </a:stretch>
        </p:blipFill>
        <p:spPr>
          <a:xfrm>
            <a:off x="213927" y="5253517"/>
            <a:ext cx="1458119" cy="1410866"/>
          </a:xfrm>
          <a:prstGeom prst="rect">
            <a:avLst/>
          </a:prstGeom>
        </p:spPr>
      </p:pic>
    </p:spTree>
    <p:extLst>
      <p:ext uri="{BB962C8B-B14F-4D97-AF65-F5344CB8AC3E}">
        <p14:creationId xmlns:p14="http://schemas.microsoft.com/office/powerpoint/2010/main" val="76409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82" y="0"/>
            <a:ext cx="11650317" cy="1325563"/>
          </a:xfrm>
        </p:spPr>
        <p:txBody>
          <a:bodyPr/>
          <a:lstStyle/>
          <a:p>
            <a:r>
              <a:rPr lang="en-US" dirty="0">
                <a:latin typeface="Segoe UI" panose="020B0502040204020203" pitchFamily="34" charset="0"/>
                <a:cs typeface="Segoe UI" panose="020B0502040204020203" pitchFamily="34" charset="0"/>
              </a:rPr>
              <a:t>Title VII Claim - Discrimination by Association</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sp>
        <p:nvSpPr>
          <p:cNvPr id="3" name="Rectangle 2"/>
          <p:cNvSpPr/>
          <p:nvPr/>
        </p:nvSpPr>
        <p:spPr>
          <a:xfrm>
            <a:off x="541683" y="1216232"/>
            <a:ext cx="11108633" cy="2123658"/>
          </a:xfrm>
          <a:prstGeom prst="rect">
            <a:avLst/>
          </a:prstGeom>
        </p:spPr>
        <p:txBody>
          <a:bodyPr wrap="square">
            <a:spAutoFit/>
          </a:bodyPr>
          <a:lstStyle/>
          <a:p>
            <a:r>
              <a:rPr lang="en-US" sz="2800" dirty="0">
                <a:latin typeface="Segoe UI" panose="020B0502040204020203" pitchFamily="34" charset="0"/>
                <a:cs typeface="Segoe UI" panose="020B0502040204020203" pitchFamily="34" charset="0"/>
              </a:rPr>
              <a:t>Ginsberg must prove:</a:t>
            </a:r>
          </a:p>
          <a:p>
            <a:pPr marL="514350" indent="-514350">
              <a:spcBef>
                <a:spcPts val="1200"/>
              </a:spcBef>
              <a:buAutoNum type="arabicParenBoth"/>
            </a:pPr>
            <a:r>
              <a:rPr lang="en-US" sz="2800" dirty="0">
                <a:latin typeface="Segoe UI" panose="020B0502040204020203" pitchFamily="34" charset="0"/>
                <a:cs typeface="Segoe UI" panose="020B0502040204020203" pitchFamily="34" charset="0"/>
              </a:rPr>
              <a:t>Whether Ginsberg was discriminated against at work; and</a:t>
            </a:r>
          </a:p>
          <a:p>
            <a:pPr marL="514350" indent="-514350">
              <a:spcBef>
                <a:spcPts val="1200"/>
              </a:spcBef>
              <a:buAutoNum type="arabicParenBoth"/>
            </a:pPr>
            <a:r>
              <a:rPr lang="en-US" sz="2800" dirty="0">
                <a:latin typeface="Segoe UI" panose="020B0502040204020203" pitchFamily="34" charset="0"/>
                <a:cs typeface="Segoe UI" panose="020B0502040204020203" pitchFamily="34" charset="0"/>
              </a:rPr>
              <a:t>Whether the reason for discrimination was Ginsberg’s advocacy for protected employees.</a:t>
            </a:r>
          </a:p>
        </p:txBody>
      </p:sp>
      <p:sp>
        <p:nvSpPr>
          <p:cNvPr id="6" name="Rectangle 5"/>
          <p:cNvSpPr/>
          <p:nvPr/>
        </p:nvSpPr>
        <p:spPr>
          <a:xfrm>
            <a:off x="541682" y="3608850"/>
            <a:ext cx="11108634" cy="2246769"/>
          </a:xfrm>
          <a:prstGeom prst="rect">
            <a:avLst/>
          </a:prstGeom>
        </p:spPr>
        <p:txBody>
          <a:bodyPr wrap="square">
            <a:spAutoFit/>
          </a:bodyPr>
          <a:lstStyle/>
          <a:p>
            <a:r>
              <a:rPr lang="en-US" sz="2800" i="1" dirty="0">
                <a:latin typeface="Segoe UI" panose="020B0502040204020203" pitchFamily="34" charset="0"/>
                <a:cs typeface="Segoe UI" panose="020B0502040204020203" pitchFamily="34" charset="0"/>
              </a:rPr>
              <a:t>See Barrett v. Whirlpool Corp</a:t>
            </a:r>
            <a:r>
              <a:rPr lang="en-US" sz="2800" dirty="0">
                <a:latin typeface="Segoe UI" panose="020B0502040204020203" pitchFamily="34" charset="0"/>
                <a:cs typeface="Segoe UI" panose="020B0502040204020203" pitchFamily="34" charset="0"/>
              </a:rPr>
              <a:t>., 556 F.3d 502, 513-14 (6th Cir. 2009), </a:t>
            </a:r>
            <a:r>
              <a:rPr lang="en-US" sz="2800" i="1" dirty="0">
                <a:latin typeface="Segoe UI" panose="020B0502040204020203" pitchFamily="34" charset="0"/>
                <a:cs typeface="Segoe UI" panose="020B0502040204020203" pitchFamily="34" charset="0"/>
              </a:rPr>
              <a:t>cf. Drake v. 3M</a:t>
            </a:r>
            <a:r>
              <a:rPr lang="en-US" sz="2800" dirty="0">
                <a:latin typeface="Segoe UI" panose="020B0502040204020203" pitchFamily="34" charset="0"/>
                <a:cs typeface="Segoe UI" panose="020B0502040204020203" pitchFamily="34" charset="0"/>
              </a:rPr>
              <a:t>, 134 F.3d 878 (7th Cir. 1998). </a:t>
            </a:r>
            <a:r>
              <a:rPr lang="en-US" sz="2800" i="1" dirty="0">
                <a:latin typeface="Segoe UI" panose="020B0502040204020203" pitchFamily="34" charset="0"/>
                <a:cs typeface="Segoe UI" panose="020B0502040204020203" pitchFamily="34" charset="0"/>
              </a:rPr>
              <a:t>See also, Pitts v. G4S Secure Sols. (USA) Inc</a:t>
            </a:r>
            <a:r>
              <a:rPr lang="en-US" sz="2800" dirty="0">
                <a:latin typeface="Segoe UI" panose="020B0502040204020203" pitchFamily="34" charset="0"/>
                <a:cs typeface="Segoe UI" panose="020B0502040204020203" pitchFamily="34" charset="0"/>
              </a:rPr>
              <a:t>., 3:20-CV-00074-AC, 2020 WL 6333959, at *3 (D Or May 26, 2020), report and recommendation adopted, 3:20-CV-00074-AC, 2020 WL 4495453 (D Or July 31, 2020).</a:t>
            </a:r>
          </a:p>
        </p:txBody>
      </p:sp>
    </p:spTree>
    <p:extLst>
      <p:ext uri="{BB962C8B-B14F-4D97-AF65-F5344CB8AC3E}">
        <p14:creationId xmlns:p14="http://schemas.microsoft.com/office/powerpoint/2010/main" val="599232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82" y="0"/>
            <a:ext cx="11650317" cy="1325563"/>
          </a:xfrm>
        </p:spPr>
        <p:txBody>
          <a:bodyPr/>
          <a:lstStyle/>
          <a:p>
            <a:r>
              <a:rPr lang="en-US" dirty="0">
                <a:latin typeface="Segoe UI" panose="020B0502040204020203" pitchFamily="34" charset="0"/>
                <a:cs typeface="Segoe UI" panose="020B0502040204020203" pitchFamily="34" charset="0"/>
              </a:rPr>
              <a:t>Title VII Claim - Discrimination by Association</a:t>
            </a:r>
          </a:p>
        </p:txBody>
      </p:sp>
      <p:sp>
        <p:nvSpPr>
          <p:cNvPr id="3" name="Rectangle 2"/>
          <p:cNvSpPr/>
          <p:nvPr/>
        </p:nvSpPr>
        <p:spPr>
          <a:xfrm>
            <a:off x="541683" y="1216232"/>
            <a:ext cx="11108633" cy="3108543"/>
          </a:xfrm>
          <a:prstGeom prst="rect">
            <a:avLst/>
          </a:prstGeom>
        </p:spPr>
        <p:txBody>
          <a:bodyPr wrap="square">
            <a:spAutoFit/>
          </a:bodyPr>
          <a:lstStyle/>
          <a:p>
            <a:r>
              <a:rPr lang="en-US" sz="2800" dirty="0">
                <a:solidFill>
                  <a:srgbClr val="000000"/>
                </a:solidFill>
                <a:latin typeface="Segoe UI" panose="020B0502040204020203" pitchFamily="34" charset="0"/>
                <a:cs typeface="Segoe UI" panose="020B0502040204020203" pitchFamily="34" charset="0"/>
              </a:rPr>
              <a:t>Terminated for Cause?</a:t>
            </a:r>
          </a:p>
          <a:p>
            <a:endParaRPr lang="en-US" sz="2800" dirty="0">
              <a:solidFill>
                <a:srgbClr val="000000"/>
              </a:solidFill>
              <a:latin typeface="Segoe UI" panose="020B0502040204020203" pitchFamily="34" charset="0"/>
              <a:cs typeface="Segoe UI" panose="020B0502040204020203" pitchFamily="34" charset="0"/>
            </a:endParaRPr>
          </a:p>
          <a:p>
            <a:r>
              <a:rPr lang="en-US" sz="2800" dirty="0">
                <a:solidFill>
                  <a:srgbClr val="000000"/>
                </a:solidFill>
                <a:latin typeface="Segoe UI" panose="020B0502040204020203" pitchFamily="34" charset="0"/>
                <a:cs typeface="Segoe UI" panose="020B0502040204020203" pitchFamily="34" charset="0"/>
              </a:rPr>
              <a:t>Pretext = Employer’s stated reason for terminating an employee’s employment is claimed to not be credible but rather hides the employer’s true motivations, </a:t>
            </a:r>
            <a:r>
              <a:rPr lang="en-US" sz="2800" i="1" dirty="0">
                <a:solidFill>
                  <a:srgbClr val="000000"/>
                </a:solidFill>
                <a:latin typeface="Segoe UI" panose="020B0502040204020203" pitchFamily="34" charset="0"/>
                <a:cs typeface="Segoe UI" panose="020B0502040204020203" pitchFamily="34" charset="0"/>
              </a:rPr>
              <a:t>e.g.</a:t>
            </a:r>
            <a:r>
              <a:rPr lang="en-US" sz="2800" dirty="0">
                <a:solidFill>
                  <a:srgbClr val="000000"/>
                </a:solidFill>
                <a:latin typeface="Segoe UI" panose="020B0502040204020203" pitchFamily="34" charset="0"/>
                <a:cs typeface="Segoe UI" panose="020B0502040204020203" pitchFamily="34" charset="0"/>
              </a:rPr>
              <a:t>, discrimination or retaliation.</a:t>
            </a:r>
          </a:p>
          <a:p>
            <a:r>
              <a:rPr lang="en-US" sz="2800" dirty="0">
                <a:solidFill>
                  <a:srgbClr val="000000"/>
                </a:solidFill>
                <a:latin typeface="Segoe UI" panose="020B0502040204020203" pitchFamily="34" charset="0"/>
                <a:cs typeface="Segoe UI" panose="020B0502040204020203" pitchFamily="34" charset="0"/>
              </a:rPr>
              <a:t> </a:t>
            </a:r>
          </a:p>
          <a:p>
            <a:r>
              <a:rPr lang="en-US" sz="2800" i="1" dirty="0">
                <a:solidFill>
                  <a:srgbClr val="000000"/>
                </a:solidFill>
                <a:latin typeface="Segoe UI" panose="020B0502040204020203" pitchFamily="34" charset="0"/>
                <a:cs typeface="Segoe UI" panose="020B0502040204020203" pitchFamily="34" charset="0"/>
              </a:rPr>
              <a:t>See McDonnell Douglas Corp. v. Green</a:t>
            </a:r>
            <a:r>
              <a:rPr lang="en-US" sz="2800" dirty="0">
                <a:solidFill>
                  <a:srgbClr val="000000"/>
                </a:solidFill>
                <a:latin typeface="Segoe UI" panose="020B0502040204020203" pitchFamily="34" charset="0"/>
                <a:cs typeface="Segoe UI" panose="020B0502040204020203" pitchFamily="34" charset="0"/>
              </a:rPr>
              <a:t>, 411 U.S. 792, 802-04 (1973).</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pic>
        <p:nvPicPr>
          <p:cNvPr id="5" name="Picture 4"/>
          <p:cNvPicPr>
            <a:picLocks noChangeAspect="1"/>
          </p:cNvPicPr>
          <p:nvPr/>
        </p:nvPicPr>
        <p:blipFill>
          <a:blip r:embed="rId3"/>
          <a:stretch>
            <a:fillRect/>
          </a:stretch>
        </p:blipFill>
        <p:spPr>
          <a:xfrm>
            <a:off x="213927" y="4640634"/>
            <a:ext cx="2091529" cy="2023749"/>
          </a:xfrm>
          <a:prstGeom prst="rect">
            <a:avLst/>
          </a:prstGeom>
        </p:spPr>
      </p:pic>
    </p:spTree>
    <p:extLst>
      <p:ext uri="{BB962C8B-B14F-4D97-AF65-F5344CB8AC3E}">
        <p14:creationId xmlns:p14="http://schemas.microsoft.com/office/powerpoint/2010/main" val="2926032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2050" name="Picture 2" descr="https://upload.wikimedia.org/wikipedia/commons/thumb/3/3f/QinShiHuang19century.jpg/220px-QinShiHuang19centur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31702" y="1558501"/>
            <a:ext cx="3205123" cy="485139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519251" y="529041"/>
            <a:ext cx="3117574" cy="954107"/>
          </a:xfrm>
          <a:prstGeom prst="rect">
            <a:avLst/>
          </a:prstGeom>
        </p:spPr>
        <p:txBody>
          <a:bodyPr wrap="square">
            <a:sp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Qin Shi Huang</a:t>
            </a:r>
          </a:p>
          <a:p>
            <a:pPr algn="ctr"/>
            <a:r>
              <a:rPr lang="ja-JP" alt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秦始皇</a:t>
            </a:r>
          </a:p>
        </p:txBody>
      </p:sp>
      <p:pic>
        <p:nvPicPr>
          <p:cNvPr id="2053" name="Picture 5" descr="https://upload.wikimedia.org/wikipedia/commons/thumb/1/1c/Caligula.Carlsberg_Glyptotek.%28cropped%29.jpg/220px-Caligula.Carlsberg_Glyptotek.%28cropped%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261" y="1558501"/>
            <a:ext cx="3569583" cy="485139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748913" y="744484"/>
            <a:ext cx="3433931" cy="523220"/>
          </a:xfrm>
          <a:prstGeom prst="rect">
            <a:avLst/>
          </a:prstGeom>
        </p:spPr>
        <p:txBody>
          <a:bodyPr wrap="square">
            <a:spAutoFit/>
          </a:bodyPr>
          <a:lstStyle/>
          <a:p>
            <a:pPr algn="ctr"/>
            <a:r>
              <a:rPr lang="en-US" sz="28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Caligula</a:t>
            </a:r>
            <a:endPar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pic>
        <p:nvPicPr>
          <p:cNvPr id="2055" name="Picture 7" descr="Paperback The Odyssey 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2921" y="1905499"/>
            <a:ext cx="2143125" cy="333375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802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82" y="0"/>
            <a:ext cx="11650317" cy="1325563"/>
          </a:xfrm>
        </p:spPr>
        <p:txBody>
          <a:bodyPr/>
          <a:lstStyle/>
          <a:p>
            <a:r>
              <a:rPr lang="en-US" dirty="0">
                <a:latin typeface="Segoe UI" panose="020B0502040204020203" pitchFamily="34" charset="0"/>
                <a:cs typeface="Segoe UI" panose="020B0502040204020203" pitchFamily="34" charset="0"/>
              </a:rPr>
              <a:t>Weeding</a:t>
            </a:r>
          </a:p>
        </p:txBody>
      </p:sp>
      <p:sp>
        <p:nvSpPr>
          <p:cNvPr id="3" name="Rectangle 2"/>
          <p:cNvSpPr/>
          <p:nvPr/>
        </p:nvSpPr>
        <p:spPr>
          <a:xfrm>
            <a:off x="541684" y="1216232"/>
            <a:ext cx="9020327" cy="1969770"/>
          </a:xfrm>
          <a:prstGeom prst="rect">
            <a:avLst/>
          </a:prstGeom>
        </p:spPr>
        <p:txBody>
          <a:bodyPr wrap="square">
            <a:spAutoFit/>
          </a:bodyPr>
          <a:lstStyle/>
          <a:p>
            <a:r>
              <a:rPr lang="en-US" sz="2800" dirty="0">
                <a:latin typeface="Segoe UI" panose="020B0502040204020203" pitchFamily="34" charset="0"/>
                <a:cs typeface="Segoe UI" panose="020B0502040204020203" pitchFamily="34" charset="0"/>
              </a:rPr>
              <a:t>Process of permanently removing an item from a library’s collection.</a:t>
            </a:r>
          </a:p>
          <a:p>
            <a:pPr marL="457200" indent="-457200">
              <a:spcBef>
                <a:spcPts val="1200"/>
              </a:spcBef>
              <a:buFont typeface="Arial" panose="020B0604020202020204" pitchFamily="34" charset="0"/>
              <a:buChar char="•"/>
            </a:pPr>
            <a:r>
              <a:rPr lang="en-US" sz="2800" dirty="0">
                <a:latin typeface="Segoe UI" panose="020B0502040204020203" pitchFamily="34" charset="0"/>
                <a:cs typeface="Segoe UI" panose="020B0502040204020203" pitchFamily="34" charset="0"/>
              </a:rPr>
              <a:t>Purpose – Maintain the usefulness and health of information resources.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pic>
        <p:nvPicPr>
          <p:cNvPr id="5" name="Picture 4"/>
          <p:cNvPicPr>
            <a:picLocks noChangeAspect="1"/>
          </p:cNvPicPr>
          <p:nvPr/>
        </p:nvPicPr>
        <p:blipFill>
          <a:blip r:embed="rId3"/>
          <a:stretch>
            <a:fillRect/>
          </a:stretch>
        </p:blipFill>
        <p:spPr>
          <a:xfrm>
            <a:off x="9892946" y="313688"/>
            <a:ext cx="2091529" cy="2023749"/>
          </a:xfrm>
          <a:prstGeom prst="rect">
            <a:avLst/>
          </a:prstGeom>
        </p:spPr>
      </p:pic>
      <p:sp>
        <p:nvSpPr>
          <p:cNvPr id="6" name="Rectangle 5"/>
          <p:cNvSpPr/>
          <p:nvPr/>
        </p:nvSpPr>
        <p:spPr>
          <a:xfrm>
            <a:off x="541682" y="3311516"/>
            <a:ext cx="8041356" cy="2554545"/>
          </a:xfrm>
          <a:prstGeom prst="rect">
            <a:avLst/>
          </a:prstGeom>
        </p:spPr>
        <p:txBody>
          <a:bodyPr wrap="square">
            <a:spAutoFit/>
          </a:bodyPr>
          <a:lstStyle/>
          <a:p>
            <a:pPr marL="457200" indent="-457200">
              <a:spcBef>
                <a:spcPts val="1200"/>
              </a:spcBef>
              <a:buFont typeface="Arial" panose="020B0604020202020204" pitchFamily="34" charset="0"/>
              <a:buChar char="•"/>
            </a:pPr>
            <a:r>
              <a:rPr lang="en-US" sz="2800" dirty="0">
                <a:latin typeface="Segoe UI" panose="020B0502040204020203" pitchFamily="34" charset="0"/>
                <a:cs typeface="Segoe UI" panose="020B0502040204020203" pitchFamily="34" charset="0"/>
              </a:rPr>
              <a:t>In Practice:</a:t>
            </a:r>
          </a:p>
          <a:p>
            <a:pPr marL="914400" lvl="1" indent="-457200">
              <a:spcBef>
                <a:spcPts val="600"/>
              </a:spcBef>
              <a:buFont typeface="Arial" panose="020B0604020202020204" pitchFamily="34" charset="0"/>
              <a:buChar char="•"/>
            </a:pPr>
            <a:r>
              <a:rPr lang="en-US" sz="2800" dirty="0">
                <a:latin typeface="Segoe UI" panose="020B0502040204020203" pitchFamily="34" charset="0"/>
                <a:cs typeface="Segoe UI" panose="020B0502040204020203" pitchFamily="34" charset="0"/>
              </a:rPr>
              <a:t>books in poor condition</a:t>
            </a:r>
          </a:p>
          <a:p>
            <a:pPr marL="914400" lvl="1" indent="-457200">
              <a:spcBef>
                <a:spcPts val="600"/>
              </a:spcBef>
              <a:buFont typeface="Arial" panose="020B0604020202020204" pitchFamily="34" charset="0"/>
              <a:buChar char="•"/>
            </a:pPr>
            <a:r>
              <a:rPr lang="en-US" sz="2800" dirty="0">
                <a:latin typeface="Segoe UI" panose="020B0502040204020203" pitchFamily="34" charset="0"/>
                <a:cs typeface="Segoe UI" panose="020B0502040204020203" pitchFamily="34" charset="0"/>
              </a:rPr>
              <a:t>usage statistics</a:t>
            </a:r>
          </a:p>
          <a:p>
            <a:pPr marL="914400" lvl="1" indent="-457200">
              <a:spcBef>
                <a:spcPts val="600"/>
              </a:spcBef>
              <a:buFont typeface="Arial" panose="020B0604020202020204" pitchFamily="34" charset="0"/>
              <a:buChar char="•"/>
            </a:pPr>
            <a:r>
              <a:rPr lang="en-US" sz="2800" dirty="0">
                <a:latin typeface="Segoe UI" panose="020B0502040204020203" pitchFamily="34" charset="0"/>
                <a:cs typeface="Segoe UI" panose="020B0502040204020203" pitchFamily="34" charset="0"/>
              </a:rPr>
              <a:t>out-of-date information</a:t>
            </a:r>
          </a:p>
          <a:p>
            <a:pPr marL="914400" lvl="1" indent="-457200">
              <a:spcBef>
                <a:spcPts val="600"/>
              </a:spcBef>
              <a:buFont typeface="Arial" panose="020B0604020202020204" pitchFamily="34" charset="0"/>
              <a:buChar char="•"/>
            </a:pPr>
            <a:r>
              <a:rPr lang="en-US" sz="2800" dirty="0">
                <a:latin typeface="Segoe UI" panose="020B0502040204020203" pitchFamily="34" charset="0"/>
                <a:cs typeface="Segoe UI" panose="020B0502040204020203" pitchFamily="34" charset="0"/>
              </a:rPr>
              <a:t>digital access</a:t>
            </a:r>
          </a:p>
        </p:txBody>
      </p:sp>
    </p:spTree>
    <p:extLst>
      <p:ext uri="{BB962C8B-B14F-4D97-AF65-F5344CB8AC3E}">
        <p14:creationId xmlns:p14="http://schemas.microsoft.com/office/powerpoint/2010/main" val="821105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109" y="2535581"/>
            <a:ext cx="4271554" cy="2677656"/>
          </a:xfrm>
          <a:prstGeom prst="rect">
            <a:avLst/>
          </a:prstGeom>
        </p:spPr>
        <p:txBody>
          <a:bodyPr wrap="square">
            <a:spAutoFit/>
          </a:bodyPr>
          <a:lstStyle/>
          <a:p>
            <a:r>
              <a:rPr lang="en-US" sz="2800" i="1" dirty="0">
                <a:latin typeface="Segoe UI" panose="020B0502040204020203" pitchFamily="34" charset="0"/>
                <a:cs typeface="Segoe UI" panose="020B0502040204020203" pitchFamily="34" charset="0"/>
              </a:rPr>
              <a:t>See Parents &amp; Taxpayers Against Pornography v. Rockford Pub. Sch. Dist., No. 369036</a:t>
            </a:r>
            <a:r>
              <a:rPr lang="en-US" sz="2800" dirty="0">
                <a:latin typeface="Segoe UI" panose="020B0502040204020203" pitchFamily="34" charset="0"/>
                <a:cs typeface="Segoe UI" panose="020B0502040204020203" pitchFamily="34" charset="0"/>
              </a:rPr>
              <a:t>, 2024 Mich. App. LEXIS 4152 (May 29, 2024).</a:t>
            </a:r>
          </a:p>
        </p:txBody>
      </p:sp>
      <p:pic>
        <p:nvPicPr>
          <p:cNvPr id="7" name="Picture 6"/>
          <p:cNvPicPr/>
          <p:nvPr/>
        </p:nvPicPr>
        <p:blipFill rotWithShape="1">
          <a:blip r:embed="rId2"/>
          <a:srcRect l="2536" t="1426" r="3033" b="1464"/>
          <a:stretch/>
        </p:blipFill>
        <p:spPr>
          <a:xfrm>
            <a:off x="4754881" y="1721022"/>
            <a:ext cx="3304740" cy="5002911"/>
          </a:xfrm>
          <a:prstGeom prst="rect">
            <a:avLst/>
          </a:prstGeom>
        </p:spPr>
      </p:pic>
      <p:pic>
        <p:nvPicPr>
          <p:cNvPr id="8" name="Picture 7"/>
          <p:cNvPicPr/>
          <p:nvPr/>
        </p:nvPicPr>
        <p:blipFill rotWithShape="1">
          <a:blip r:embed="rId3"/>
          <a:srcRect l="2292" t="1387" r="1685" b="1098"/>
          <a:stretch/>
        </p:blipFill>
        <p:spPr>
          <a:xfrm>
            <a:off x="8508057" y="1721023"/>
            <a:ext cx="3158242" cy="5002911"/>
          </a:xfrm>
          <a:prstGeom prst="rect">
            <a:avLst/>
          </a:prstGeom>
        </p:spPr>
      </p:pic>
      <p:sp>
        <p:nvSpPr>
          <p:cNvPr id="9" name="Rectangle 8"/>
          <p:cNvSpPr/>
          <p:nvPr/>
        </p:nvSpPr>
        <p:spPr>
          <a:xfrm>
            <a:off x="8508057" y="945608"/>
            <a:ext cx="3089709" cy="677108"/>
          </a:xfrm>
          <a:prstGeom prst="rect">
            <a:avLst/>
          </a:prstGeom>
        </p:spPr>
        <p:txBody>
          <a:bodyPr wrap="square">
            <a:spAutoFit/>
          </a:bodyPr>
          <a:lstStyle/>
          <a:p>
            <a:r>
              <a:rPr lang="en-US" sz="2000" kern="100" dirty="0">
                <a:latin typeface="Segoe UI" panose="020B0502040204020203" pitchFamily="34" charset="0"/>
                <a:ea typeface="Calibri" panose="020F0502020204030204" pitchFamily="34" charset="0"/>
                <a:cs typeface="Segoe UI" panose="020B0502040204020203" pitchFamily="34" charset="0"/>
              </a:rPr>
              <a:t>The Kite Runner</a:t>
            </a:r>
          </a:p>
          <a:p>
            <a:r>
              <a:rPr lang="en-US" kern="100" dirty="0">
                <a:latin typeface="Segoe UI" panose="020B0502040204020203" pitchFamily="34" charset="0"/>
                <a:ea typeface="Calibri" panose="020F0502020204030204" pitchFamily="34" charset="0"/>
                <a:cs typeface="Segoe UI" panose="020B0502040204020203" pitchFamily="34" charset="0"/>
              </a:rPr>
              <a:t>by Khaled Hosseini (2003)</a:t>
            </a:r>
            <a:endParaRPr lang="en-US" dirty="0">
              <a:latin typeface="Segoe UI" panose="020B0502040204020203" pitchFamily="34" charset="0"/>
              <a:cs typeface="Segoe UI" panose="020B0502040204020203" pitchFamily="34" charset="0"/>
            </a:endParaRPr>
          </a:p>
        </p:txBody>
      </p:sp>
      <p:sp>
        <p:nvSpPr>
          <p:cNvPr id="10" name="Rectangle 9"/>
          <p:cNvSpPr/>
          <p:nvPr/>
        </p:nvSpPr>
        <p:spPr>
          <a:xfrm>
            <a:off x="4754881" y="945608"/>
            <a:ext cx="3089709" cy="677108"/>
          </a:xfrm>
          <a:prstGeom prst="rect">
            <a:avLst/>
          </a:prstGeom>
        </p:spPr>
        <p:txBody>
          <a:bodyPr wrap="square">
            <a:spAutoFit/>
          </a:bodyPr>
          <a:lstStyle/>
          <a:p>
            <a:r>
              <a:rPr lang="en-US" sz="2000" kern="100" dirty="0">
                <a:latin typeface="Segoe UI" panose="020B0502040204020203" pitchFamily="34" charset="0"/>
                <a:ea typeface="Calibri" panose="020F0502020204030204" pitchFamily="34" charset="0"/>
                <a:cs typeface="Segoe UI" panose="020B0502040204020203" pitchFamily="34" charset="0"/>
              </a:rPr>
              <a:t>The Bluest Eye</a:t>
            </a:r>
          </a:p>
          <a:p>
            <a:r>
              <a:rPr lang="en-US" kern="100" dirty="0">
                <a:latin typeface="Segoe UI" panose="020B0502040204020203" pitchFamily="34" charset="0"/>
                <a:ea typeface="Calibri" panose="020F0502020204030204" pitchFamily="34" charset="0"/>
                <a:cs typeface="Segoe UI" panose="020B0502040204020203" pitchFamily="34" charset="0"/>
              </a:rPr>
              <a:t>by Toni Morrison (1970)</a:t>
            </a:r>
            <a:endParaRPr lang="en-US" dirty="0">
              <a:latin typeface="Segoe UI" panose="020B0502040204020203" pitchFamily="34" charset="0"/>
              <a:cs typeface="Segoe UI" panose="020B0502040204020203" pitchFamily="34" charset="0"/>
            </a:endParaRPr>
          </a:p>
        </p:txBody>
      </p:sp>
      <p:sp>
        <p:nvSpPr>
          <p:cNvPr id="11" name="Title 1"/>
          <p:cNvSpPr txBox="1">
            <a:spLocks/>
          </p:cNvSpPr>
          <p:nvPr/>
        </p:nvSpPr>
        <p:spPr>
          <a:xfrm>
            <a:off x="0" y="1"/>
            <a:ext cx="12192000" cy="873762"/>
          </a:xfrm>
          <a:prstGeom prst="rect">
            <a:avLst/>
          </a:prstGeom>
          <a:solidFill>
            <a:schemeClr val="accent4">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Segoe UI" panose="020B0502040204020203" pitchFamily="34" charset="0"/>
                <a:cs typeface="Segoe UI" panose="020B0502040204020203" pitchFamily="34" charset="0"/>
              </a:rPr>
              <a:t>Additional Books to Pull</a:t>
            </a:r>
          </a:p>
        </p:txBody>
      </p:sp>
    </p:spTree>
    <p:extLst>
      <p:ext uri="{BB962C8B-B14F-4D97-AF65-F5344CB8AC3E}">
        <p14:creationId xmlns:p14="http://schemas.microsoft.com/office/powerpoint/2010/main" val="2331387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682" y="301976"/>
            <a:ext cx="11650317" cy="1325563"/>
          </a:xfrm>
        </p:spPr>
        <p:txBody>
          <a:bodyPr/>
          <a:lstStyle/>
          <a:p>
            <a:r>
              <a:rPr lang="en-US" dirty="0">
                <a:latin typeface="Segoe UI" panose="020B0502040204020203" pitchFamily="34" charset="0"/>
                <a:cs typeface="Segoe UI" panose="020B0502040204020203" pitchFamily="34" charset="0"/>
              </a:rPr>
              <a:t>First Amendment Protections for Public Employees</a:t>
            </a:r>
          </a:p>
        </p:txBody>
      </p:sp>
      <p:sp>
        <p:nvSpPr>
          <p:cNvPr id="3" name="Rectangle 2"/>
          <p:cNvSpPr/>
          <p:nvPr/>
        </p:nvSpPr>
        <p:spPr>
          <a:xfrm>
            <a:off x="541682" y="1934213"/>
            <a:ext cx="11108633" cy="2400657"/>
          </a:xfrm>
          <a:prstGeom prst="rect">
            <a:avLst/>
          </a:prstGeom>
        </p:spPr>
        <p:txBody>
          <a:bodyPr wrap="square">
            <a:spAutoFit/>
          </a:bodyPr>
          <a:lstStyle/>
          <a:p>
            <a:pPr marL="514350" indent="-514350">
              <a:spcBef>
                <a:spcPts val="1200"/>
              </a:spcBef>
              <a:buAutoNum type="arabicParenBoth"/>
            </a:pPr>
            <a:r>
              <a:rPr lang="en-US" sz="2800" dirty="0">
                <a:latin typeface="Segoe UI" panose="020B0502040204020203" pitchFamily="34" charset="0"/>
                <a:cs typeface="Segoe UI" panose="020B0502040204020203" pitchFamily="34" charset="0"/>
              </a:rPr>
              <a:t>Public employees do not surrender their First Amendment rights just because they are public employees. </a:t>
            </a:r>
            <a:r>
              <a:rPr lang="en-US" sz="2800" i="1" dirty="0" err="1">
                <a:latin typeface="Segoe UI" panose="020B0502040204020203" pitchFamily="34" charset="0"/>
                <a:cs typeface="Segoe UI" panose="020B0502040204020203" pitchFamily="34" charset="0"/>
              </a:rPr>
              <a:t>Garcetti</a:t>
            </a:r>
            <a:r>
              <a:rPr lang="en-US" sz="2800" i="1" dirty="0">
                <a:latin typeface="Segoe UI" panose="020B0502040204020203" pitchFamily="34" charset="0"/>
                <a:cs typeface="Segoe UI" panose="020B0502040204020203" pitchFamily="34" charset="0"/>
              </a:rPr>
              <a:t> v. </a:t>
            </a:r>
            <a:r>
              <a:rPr lang="en-US" sz="2800" i="1" dirty="0" err="1">
                <a:latin typeface="Segoe UI" panose="020B0502040204020203" pitchFamily="34" charset="0"/>
                <a:cs typeface="Segoe UI" panose="020B0502040204020203" pitchFamily="34" charset="0"/>
              </a:rPr>
              <a:t>Ceballows</a:t>
            </a:r>
            <a:r>
              <a:rPr lang="en-US" sz="2800" dirty="0">
                <a:latin typeface="Segoe UI" panose="020B0502040204020203" pitchFamily="34" charset="0"/>
                <a:cs typeface="Segoe UI" panose="020B0502040204020203" pitchFamily="34" charset="0"/>
              </a:rPr>
              <a:t>, 547 US 410, 417 (2006).</a:t>
            </a:r>
          </a:p>
          <a:p>
            <a:pPr marL="514350" indent="-514350">
              <a:spcBef>
                <a:spcPts val="1200"/>
              </a:spcBef>
              <a:buAutoNum type="arabicParenBoth"/>
            </a:pPr>
            <a:r>
              <a:rPr lang="en-US" sz="2800" dirty="0">
                <a:latin typeface="Segoe UI" panose="020B0502040204020203" pitchFamily="34" charset="0"/>
                <a:cs typeface="Segoe UI" panose="020B0502040204020203" pitchFamily="34" charset="0"/>
              </a:rPr>
              <a:t>Public employee is free to speak as a citizen and not as a public employee. </a:t>
            </a:r>
            <a:r>
              <a:rPr lang="en-US" sz="2800" i="1" dirty="0" err="1">
                <a:latin typeface="Segoe UI" panose="020B0502040204020203" pitchFamily="34" charset="0"/>
                <a:cs typeface="Segoe UI" panose="020B0502040204020203" pitchFamily="34" charset="0"/>
              </a:rPr>
              <a:t>Paske</a:t>
            </a:r>
            <a:r>
              <a:rPr lang="en-US" sz="2800" i="1" dirty="0">
                <a:latin typeface="Segoe UI" panose="020B0502040204020203" pitchFamily="34" charset="0"/>
                <a:cs typeface="Segoe UI" panose="020B0502040204020203" pitchFamily="34" charset="0"/>
              </a:rPr>
              <a:t> v. Fitzgerald</a:t>
            </a:r>
            <a:r>
              <a:rPr lang="en-US" sz="2800" dirty="0">
                <a:latin typeface="Segoe UI" panose="020B0502040204020203" pitchFamily="34" charset="0"/>
                <a:cs typeface="Segoe UI" panose="020B0502040204020203" pitchFamily="34" charset="0"/>
              </a:rPr>
              <a:t>, 785 F.3d 977 (5th Cir. 2015).</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3693"/>
          <a:stretch/>
        </p:blipFill>
        <p:spPr>
          <a:xfrm>
            <a:off x="8764620" y="5251176"/>
            <a:ext cx="3219855" cy="1491028"/>
          </a:xfrm>
          <a:prstGeom prst="rect">
            <a:avLst/>
          </a:prstGeom>
        </p:spPr>
      </p:pic>
      <p:pic>
        <p:nvPicPr>
          <p:cNvPr id="5" name="Picture 4"/>
          <p:cNvPicPr>
            <a:picLocks noChangeAspect="1"/>
          </p:cNvPicPr>
          <p:nvPr/>
        </p:nvPicPr>
        <p:blipFill>
          <a:blip r:embed="rId3"/>
          <a:stretch>
            <a:fillRect/>
          </a:stretch>
        </p:blipFill>
        <p:spPr>
          <a:xfrm>
            <a:off x="213927" y="4640634"/>
            <a:ext cx="2091529" cy="2023749"/>
          </a:xfrm>
          <a:prstGeom prst="rect">
            <a:avLst/>
          </a:prstGeom>
        </p:spPr>
      </p:pic>
    </p:spTree>
    <p:extLst>
      <p:ext uri="{BB962C8B-B14F-4D97-AF65-F5344CB8AC3E}">
        <p14:creationId xmlns:p14="http://schemas.microsoft.com/office/powerpoint/2010/main" val="2091101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699" b="18362"/>
          <a:stretch/>
        </p:blipFill>
        <p:spPr>
          <a:xfrm>
            <a:off x="523285" y="-1"/>
            <a:ext cx="10893652" cy="6856460"/>
          </a:xfrm>
          <a:prstGeom prst="rect">
            <a:avLst/>
          </a:prstGeom>
        </p:spPr>
      </p:pic>
    </p:spTree>
    <p:extLst>
      <p:ext uri="{BB962C8B-B14F-4D97-AF65-F5344CB8AC3E}">
        <p14:creationId xmlns:p14="http://schemas.microsoft.com/office/powerpoint/2010/main" val="1770928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565" t="23040" b="18362"/>
          <a:stretch/>
        </p:blipFill>
        <p:spPr>
          <a:xfrm>
            <a:off x="0" y="-13856"/>
            <a:ext cx="3195660" cy="2244436"/>
          </a:xfrm>
          <a:prstGeom prst="rect">
            <a:avLst/>
          </a:prstGeom>
        </p:spPr>
      </p:pic>
      <p:sp>
        <p:nvSpPr>
          <p:cNvPr id="6" name="Rectangle 5"/>
          <p:cNvSpPr/>
          <p:nvPr/>
        </p:nvSpPr>
        <p:spPr>
          <a:xfrm>
            <a:off x="2600327" y="721654"/>
            <a:ext cx="5586294" cy="830997"/>
          </a:xfrm>
          <a:prstGeom prst="rect">
            <a:avLst/>
          </a:prstGeom>
        </p:spPr>
        <p:txBody>
          <a:bodyPr wrap="square">
            <a:spAutoFit/>
          </a:bodyPr>
          <a:lstStyle/>
          <a:p>
            <a:r>
              <a:rPr lang="en-US" sz="4800" b="1" kern="0" spc="1000" dirty="0">
                <a:solidFill>
                  <a:srgbClr val="FF0000"/>
                </a:solidFill>
                <a:latin typeface="Candara" panose="020E0502030303020204" pitchFamily="34" charset="0"/>
                <a:ea typeface="Zilla Slab" pitchFamily="2" charset="0"/>
                <a:cs typeface="Arial" panose="020B0604020202020204" pitchFamily="34" charset="0"/>
              </a:rPr>
              <a:t>Exclusive</a:t>
            </a:r>
          </a:p>
        </p:txBody>
      </p:sp>
      <p:pic>
        <p:nvPicPr>
          <p:cNvPr id="2" name="Picture 1"/>
          <p:cNvPicPr>
            <a:picLocks noChangeAspect="1"/>
          </p:cNvPicPr>
          <p:nvPr/>
        </p:nvPicPr>
        <p:blipFill>
          <a:blip r:embed="rId4"/>
          <a:stretch>
            <a:fillRect/>
          </a:stretch>
        </p:blipFill>
        <p:spPr>
          <a:xfrm>
            <a:off x="2251305" y="1824546"/>
            <a:ext cx="6450591" cy="5010840"/>
          </a:xfrm>
          <a:prstGeom prst="rect">
            <a:avLst/>
          </a:prstGeom>
        </p:spPr>
      </p:pic>
      <p:pic>
        <p:nvPicPr>
          <p:cNvPr id="5" name="Picture 4"/>
          <p:cNvPicPr>
            <a:picLocks noChangeAspect="1"/>
          </p:cNvPicPr>
          <p:nvPr/>
        </p:nvPicPr>
        <p:blipFill>
          <a:blip r:embed="rId5"/>
          <a:stretch>
            <a:fillRect/>
          </a:stretch>
        </p:blipFill>
        <p:spPr>
          <a:xfrm>
            <a:off x="8920764" y="301683"/>
            <a:ext cx="3019846" cy="3000794"/>
          </a:xfrm>
          <a:prstGeom prst="rect">
            <a:avLst/>
          </a:prstGeom>
        </p:spPr>
      </p:pic>
      <p:pic>
        <p:nvPicPr>
          <p:cNvPr id="11" name="Picture 10"/>
          <p:cNvPicPr>
            <a:picLocks noChangeAspect="1"/>
          </p:cNvPicPr>
          <p:nvPr/>
        </p:nvPicPr>
        <p:blipFill>
          <a:blip r:embed="rId6"/>
          <a:stretch>
            <a:fillRect/>
          </a:stretch>
        </p:blipFill>
        <p:spPr>
          <a:xfrm>
            <a:off x="8977922" y="3575078"/>
            <a:ext cx="2962688" cy="3010320"/>
          </a:xfrm>
          <a:prstGeom prst="rect">
            <a:avLst/>
          </a:prstGeom>
        </p:spPr>
      </p:pic>
    </p:spTree>
    <p:extLst>
      <p:ext uri="{BB962C8B-B14F-4D97-AF65-F5344CB8AC3E}">
        <p14:creationId xmlns:p14="http://schemas.microsoft.com/office/powerpoint/2010/main" val="20538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999"/>
                                          </p:stCondLst>
                                        </p:cTn>
                                        <p:tgtEl>
                                          <p:spTgt spid="2"/>
                                        </p:tgtEl>
                                        <p:attrNameLst>
                                          <p:attrName>style.visibility</p:attrName>
                                        </p:attrNameLst>
                                      </p:cBhvr>
                                      <p:to>
                                        <p:strVal val="visible"/>
                                      </p:to>
                                    </p:set>
                                  </p:childTnLst>
                                </p:cTn>
                              </p:par>
                            </p:childTnLst>
                          </p:cTn>
                        </p:par>
                        <p:par>
                          <p:cTn id="7" fill="hold">
                            <p:stCondLst>
                              <p:cond delay="4000"/>
                            </p:stCondLst>
                            <p:childTnLst>
                              <p:par>
                                <p:cTn id="8" presetID="42"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8000"/>
                            </p:stCondLst>
                            <p:childTnLst>
                              <p:par>
                                <p:cTn id="14" presetID="42" presetClass="entr" presetSubtype="0" fill="hold" nodeType="after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81050" y="243882"/>
            <a:ext cx="5169724" cy="1569660"/>
          </a:xfrm>
          <a:prstGeom prst="rect">
            <a:avLst/>
          </a:prstGeom>
        </p:spPr>
        <p:txBody>
          <a:bodyPr wrap="square">
            <a:spAutoFit/>
          </a:bodyPr>
          <a:lstStyle/>
          <a:p>
            <a:pPr>
              <a:spcBef>
                <a:spcPts val="1800"/>
              </a:spcBef>
            </a:pPr>
            <a:r>
              <a:rPr lang="en-US" sz="24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Bd. of Educ., Island Trees Union Free Sch. Dist. No. 26 v. Pico, </a:t>
            </a:r>
            <a:r>
              <a:rPr lang="en-US" sz="24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457 U.S. 853, 102 S. Ct. 2799, 73 L. Ed. 2d 435 (1982)</a:t>
            </a:r>
          </a:p>
        </p:txBody>
      </p:sp>
      <p:sp>
        <p:nvSpPr>
          <p:cNvPr id="3" name="Rectangle 2"/>
          <p:cNvSpPr/>
          <p:nvPr/>
        </p:nvSpPr>
        <p:spPr>
          <a:xfrm>
            <a:off x="281050" y="1946002"/>
            <a:ext cx="4421579" cy="1089529"/>
          </a:xfrm>
          <a:prstGeom prst="rect">
            <a:avLst/>
          </a:prstGeom>
        </p:spPr>
        <p:txBody>
          <a:bodyPr wrap="square">
            <a:spAutoFit/>
          </a:bodyPr>
          <a:lstStyle/>
          <a:p>
            <a:pPr lvl="0">
              <a:lnSpc>
                <a:spcPct val="90000"/>
              </a:lnSpc>
              <a:spcBef>
                <a:spcPts val="2400"/>
              </a:spcBef>
            </a:pPr>
            <a:r>
              <a:rPr lang="en-US" sz="24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Miller v. California, </a:t>
            </a:r>
            <a:r>
              <a:rPr lang="en-US" sz="24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413 U.S. 15, 93 S. Ct. 2607, 37 L. Ed. 2d 419 (1973)</a:t>
            </a:r>
          </a:p>
        </p:txBody>
      </p:sp>
    </p:spTree>
    <p:extLst>
      <p:ext uri="{BB962C8B-B14F-4D97-AF65-F5344CB8AC3E}">
        <p14:creationId xmlns:p14="http://schemas.microsoft.com/office/powerpoint/2010/main" val="111732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63633" y="519339"/>
            <a:ext cx="8217233" cy="4351338"/>
          </a:xfrm>
          <a:prstGeom prst="rect">
            <a:avLst/>
          </a:prstGeom>
        </p:spPr>
      </p:pic>
      <p:sp>
        <p:nvSpPr>
          <p:cNvPr id="5" name="Rectangle 4"/>
          <p:cNvSpPr/>
          <p:nvPr/>
        </p:nvSpPr>
        <p:spPr>
          <a:xfrm>
            <a:off x="890649" y="5464444"/>
            <a:ext cx="10438412" cy="830997"/>
          </a:xfrm>
          <a:prstGeom prst="rect">
            <a:avLst/>
          </a:prstGeom>
        </p:spPr>
        <p:txBody>
          <a:bodyPr wrap="square">
            <a:spAutoFit/>
          </a:bodyPr>
          <a:lstStyle/>
          <a:p>
            <a:r>
              <a:rPr lang="en-US" sz="2400" dirty="0">
                <a:solidFill>
                  <a:srgbClr val="000000"/>
                </a:solidFill>
                <a:latin typeface="Segoe UI" panose="020B0502040204020203" pitchFamily="34" charset="0"/>
                <a:cs typeface="Segoe UI" panose="020B0502040204020203" pitchFamily="34" charset="0"/>
              </a:rPr>
              <a:t>When taken all together, since July 2021, PEN America has recorded </a:t>
            </a:r>
            <a:r>
              <a:rPr lang="en-US" sz="2400" dirty="0">
                <a:solidFill>
                  <a:srgbClr val="FF0000"/>
                </a:solidFill>
                <a:latin typeface="Segoe UI" panose="020B0502040204020203" pitchFamily="34" charset="0"/>
                <a:cs typeface="Segoe UI" panose="020B0502040204020203" pitchFamily="34" charset="0"/>
              </a:rPr>
              <a:t>15,940</a:t>
            </a:r>
            <a:r>
              <a:rPr lang="en-US" sz="2400" dirty="0">
                <a:solidFill>
                  <a:srgbClr val="000000"/>
                </a:solidFill>
                <a:latin typeface="Segoe UI" panose="020B0502040204020203" pitchFamily="34" charset="0"/>
                <a:cs typeface="Segoe UI" panose="020B0502040204020203" pitchFamily="34" charset="0"/>
              </a:rPr>
              <a:t> instances of book bans across 43 states and 415 public school districts.</a:t>
            </a:r>
            <a:r>
              <a:rPr lang="en-US" dirty="0">
                <a:solidFill>
                  <a:srgbClr val="000000"/>
                </a:solidFill>
                <a:latin typeface="Neutraface"/>
              </a:rPr>
              <a:t> </a:t>
            </a:r>
            <a:endParaRPr lang="en-US" dirty="0"/>
          </a:p>
        </p:txBody>
      </p:sp>
      <p:sp>
        <p:nvSpPr>
          <p:cNvPr id="6" name="Rectangle 5"/>
          <p:cNvSpPr/>
          <p:nvPr/>
        </p:nvSpPr>
        <p:spPr>
          <a:xfrm>
            <a:off x="1963633" y="4922183"/>
            <a:ext cx="3180486" cy="276999"/>
          </a:xfrm>
          <a:prstGeom prst="rect">
            <a:avLst/>
          </a:prstGeom>
        </p:spPr>
        <p:txBody>
          <a:bodyPr wrap="none">
            <a:spAutoFit/>
          </a:bodyPr>
          <a:lstStyle/>
          <a:p>
            <a:r>
              <a:rPr lang="en-US" sz="1200" dirty="0">
                <a:latin typeface="Segoe UI" panose="020B0502040204020203" pitchFamily="34" charset="0"/>
                <a:cs typeface="Segoe UI" panose="020B0502040204020203" pitchFamily="34" charset="0"/>
              </a:rPr>
              <a:t>Source: pen.org/report/beyond-the-shelves/</a:t>
            </a:r>
          </a:p>
        </p:txBody>
      </p:sp>
    </p:spTree>
    <p:extLst>
      <p:ext uri="{BB962C8B-B14F-4D97-AF65-F5344CB8AC3E}">
        <p14:creationId xmlns:p14="http://schemas.microsoft.com/office/powerpoint/2010/main" val="369890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3597" y="1757129"/>
            <a:ext cx="10964805" cy="3343742"/>
          </a:xfrm>
          <a:prstGeom prst="rect">
            <a:avLst/>
          </a:prstGeom>
        </p:spPr>
      </p:pic>
      <p:sp>
        <p:nvSpPr>
          <p:cNvPr id="4" name="Rectangle 3"/>
          <p:cNvSpPr/>
          <p:nvPr/>
        </p:nvSpPr>
        <p:spPr>
          <a:xfrm>
            <a:off x="1303505" y="5167312"/>
            <a:ext cx="8657617" cy="276999"/>
          </a:xfrm>
          <a:prstGeom prst="rect">
            <a:avLst/>
          </a:prstGeom>
        </p:spPr>
        <p:txBody>
          <a:bodyPr wrap="square">
            <a:spAutoFit/>
          </a:bodyPr>
          <a:lstStyle/>
          <a:p>
            <a:r>
              <a:rPr lang="en-US" sz="1200" dirty="0">
                <a:latin typeface="Segoe UI" panose="020B0502040204020203" pitchFamily="34" charset="0"/>
                <a:cs typeface="Segoe UI" panose="020B0502040204020203" pitchFamily="34" charset="0"/>
              </a:rPr>
              <a:t>Source:  https://www.koin.com/news/oregon/list-oregon-libraries-see-record-number-of-book-ban-requests-in-2023-2024/</a:t>
            </a:r>
          </a:p>
        </p:txBody>
      </p:sp>
    </p:spTree>
    <p:extLst>
      <p:ext uri="{BB962C8B-B14F-4D97-AF65-F5344CB8AC3E}">
        <p14:creationId xmlns:p14="http://schemas.microsoft.com/office/powerpoint/2010/main" val="3114163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2048477" y="3807771"/>
            <a:ext cx="7829147" cy="1477328"/>
          </a:xfrm>
          <a:prstGeom prst="rect">
            <a:avLst/>
          </a:prstGeom>
          <a:solidFill>
            <a:schemeClr val="bg1"/>
          </a:solidFill>
        </p:spPr>
        <p:txBody>
          <a:bodyPr wrap="square">
            <a:spAutoFit/>
          </a:bodyPr>
          <a:lstStyle/>
          <a:p>
            <a:pPr marL="91440"/>
            <a:endParaRPr lang="en-US" sz="800" dirty="0">
              <a:latin typeface="Segoe UI" panose="020B0502040204020203" pitchFamily="34" charset="0"/>
              <a:cs typeface="Segoe UI" panose="020B0502040204020203" pitchFamily="34" charset="0"/>
            </a:endParaRPr>
          </a:p>
          <a:p>
            <a:pPr marL="91440"/>
            <a:r>
              <a:rPr lang="en-US" sz="2400" dirty="0">
                <a:latin typeface="Segoe UI" panose="020B0502040204020203" pitchFamily="34" charset="0"/>
                <a:cs typeface="Segoe UI" panose="020B0502040204020203" pitchFamily="34" charset="0"/>
              </a:rPr>
              <a:t>Prohibits discrimination when selecting textbooks, instructional materials, program materials or library books that are used in the public schools of this state.</a:t>
            </a:r>
          </a:p>
          <a:p>
            <a:pPr marL="91440"/>
            <a:endParaRPr lang="en-US" sz="800"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rotWithShape="1">
          <a:blip r:embed="rId3"/>
          <a:srcRect l="4566" r="3490"/>
          <a:stretch/>
        </p:blipFill>
        <p:spPr>
          <a:xfrm>
            <a:off x="1527237" y="836577"/>
            <a:ext cx="8871625" cy="2085975"/>
          </a:xfrm>
          <a:prstGeom prst="rect">
            <a:avLst/>
          </a:prstGeom>
        </p:spPr>
      </p:pic>
    </p:spTree>
    <p:extLst>
      <p:ext uri="{BB962C8B-B14F-4D97-AF65-F5344CB8AC3E}">
        <p14:creationId xmlns:p14="http://schemas.microsoft.com/office/powerpoint/2010/main" val="589902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29" t="18500" r="429" b="22288"/>
          <a:stretch/>
        </p:blipFill>
        <p:spPr>
          <a:xfrm>
            <a:off x="3891684" y="2294776"/>
            <a:ext cx="4271554" cy="252928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7086"/>
          <a:stretch/>
        </p:blipFill>
        <p:spPr>
          <a:xfrm>
            <a:off x="554742" y="164343"/>
            <a:ext cx="10945438" cy="1881051"/>
          </a:xfrm>
          <a:prstGeom prst="rect">
            <a:avLst/>
          </a:prstGeom>
        </p:spPr>
      </p:pic>
      <p:sp>
        <p:nvSpPr>
          <p:cNvPr id="6" name="Rectangle 5"/>
          <p:cNvSpPr/>
          <p:nvPr/>
        </p:nvSpPr>
        <p:spPr>
          <a:xfrm>
            <a:off x="2105309" y="1383675"/>
            <a:ext cx="8271816" cy="1323439"/>
          </a:xfrm>
          <a:prstGeom prst="rect">
            <a:avLst/>
          </a:prstGeom>
        </p:spPr>
        <p:txBody>
          <a:bodyPr wrap="none">
            <a:spAutoFit/>
          </a:bodyPr>
          <a:lstStyle/>
          <a:p>
            <a:r>
              <a:rPr lang="en-US" sz="8000" b="1" kern="0" spc="1000" dirty="0">
                <a:latin typeface="Candara" panose="020E0502030303020204" pitchFamily="34" charset="0"/>
                <a:ea typeface="Zilla Slab" pitchFamily="2" charset="0"/>
                <a:cs typeface="Arial" panose="020B0604020202020204" pitchFamily="34" charset="0"/>
              </a:rPr>
              <a:t>News Network</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3454" b="5065"/>
          <a:stretch/>
        </p:blipFill>
        <p:spPr>
          <a:xfrm>
            <a:off x="4201096" y="4824064"/>
            <a:ext cx="3357943" cy="1800206"/>
          </a:xfrm>
          <a:prstGeom prst="rect">
            <a:avLst/>
          </a:prstGeom>
        </p:spPr>
      </p:pic>
    </p:spTree>
    <p:extLst>
      <p:ext uri="{BB962C8B-B14F-4D97-AF65-F5344CB8AC3E}">
        <p14:creationId xmlns:p14="http://schemas.microsoft.com/office/powerpoint/2010/main" val="60212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media-amazon.com/images/I/61qCDvRG8IL._SL1400_.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85569" y="411073"/>
            <a:ext cx="4151935" cy="62569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73754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fficial seal of Quincy, Massachuset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6891" y="3539549"/>
            <a:ext cx="2087216" cy="20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025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4056570" y="316309"/>
            <a:ext cx="4402487" cy="1200329"/>
          </a:xfrm>
          <a:prstGeom prst="rect">
            <a:avLst/>
          </a:prstGeom>
          <a:solidFill>
            <a:schemeClr val="bg1">
              <a:alpha val="35000"/>
            </a:schemeClr>
          </a:solidFill>
        </p:spPr>
        <p:txBody>
          <a:bodyPr wrap="none">
            <a:spAutoFit/>
          </a:bodyPr>
          <a:lstStyle/>
          <a:p>
            <a:r>
              <a:rPr lang="en-US" sz="7200" dirty="0">
                <a:solidFill>
                  <a:srgbClr val="000000"/>
                </a:solidFill>
                <a:latin typeface="Segoe UI" panose="020B0502040204020203" pitchFamily="34" charset="0"/>
                <a:ea typeface="Times New Roman" panose="02020603050405020304" pitchFamily="18" charset="0"/>
                <a:cs typeface="Segoe UI" panose="020B0502040204020203" pitchFamily="34" charset="0"/>
              </a:rPr>
              <a:t>Thank you</a:t>
            </a:r>
            <a:endParaRPr lang="en-US" sz="7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82205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3036" y="2541242"/>
            <a:ext cx="7603434" cy="4127915"/>
          </a:xfrm>
          <a:solidFill>
            <a:schemeClr val="bg1">
              <a:alpha val="65000"/>
            </a:schemeClr>
          </a:solidFill>
        </p:spPr>
        <p:txBody>
          <a:bodyPr>
            <a:noAutofit/>
          </a:bodyPr>
          <a:lstStyle/>
          <a:p>
            <a:pPr marL="0" indent="0">
              <a:buNone/>
            </a:pPr>
            <a:endParaRPr lang="en-US" sz="1000" dirty="0"/>
          </a:p>
          <a:p>
            <a:pPr marL="91440" indent="0">
              <a:buNone/>
            </a:pPr>
            <a:r>
              <a:rPr lang="en-US" dirty="0"/>
              <a:t>“Congress shall make no law respecting an establishment of religion, or prohibiting the free exercise thereof; or abridging the freedom of speech, or of the press; or the right of the people peaceably to assemble, and to petition the Government for a redress of grievances.”</a:t>
            </a:r>
          </a:p>
          <a:p>
            <a:pPr marL="0" indent="0">
              <a:buNone/>
            </a:pPr>
            <a:endParaRPr lang="en-US" dirty="0"/>
          </a:p>
          <a:p>
            <a:pPr marL="91440" indent="0" algn="r">
              <a:buNone/>
            </a:pPr>
            <a:r>
              <a:rPr lang="en-US" sz="2400" dirty="0"/>
              <a:t>—</a:t>
            </a:r>
            <a:r>
              <a:rPr lang="en-US" dirty="0"/>
              <a:t>First Amendment of the U.S. Constitution </a:t>
            </a:r>
            <a:br>
              <a:rPr lang="en-US" sz="2400" dirty="0"/>
            </a:br>
            <a:r>
              <a:rPr lang="en-US" sz="2000" dirty="0"/>
              <a:t>(passed by Congress September 25, 1789; ratified December 15, 1791)</a:t>
            </a:r>
          </a:p>
        </p:txBody>
      </p:sp>
    </p:spTree>
    <p:extLst>
      <p:ext uri="{BB962C8B-B14F-4D97-AF65-F5344CB8AC3E}">
        <p14:creationId xmlns:p14="http://schemas.microsoft.com/office/powerpoint/2010/main" val="2148682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016" y="337293"/>
            <a:ext cx="6760725" cy="2123658"/>
          </a:xfrm>
          <a:prstGeom prst="rect">
            <a:avLst/>
          </a:prstGeom>
        </p:spPr>
        <p:txBody>
          <a:bodyPr wrap="square">
            <a:spAutoFit/>
          </a:bodyPr>
          <a:lstStyle/>
          <a:p>
            <a:r>
              <a:rPr lang="en-US" sz="2800" dirty="0">
                <a:latin typeface="Segoe UI" panose="020B0502040204020203" pitchFamily="34" charset="0"/>
                <a:cs typeface="Segoe UI" panose="020B0502040204020203" pitchFamily="34" charset="0"/>
              </a:rPr>
              <a:t>“It would be a barren marketplace of ideas that had only sellers and no buyers.”</a:t>
            </a:r>
          </a:p>
          <a:p>
            <a:endParaRPr lang="en-US" sz="2800" dirty="0">
              <a:latin typeface="Segoe UI" panose="020B0502040204020203" pitchFamily="34" charset="0"/>
              <a:cs typeface="Segoe UI" panose="020B0502040204020203" pitchFamily="34" charset="0"/>
            </a:endParaRPr>
          </a:p>
          <a:p>
            <a:pPr algn="r"/>
            <a:r>
              <a:rPr lang="en-US" sz="2800" dirty="0">
                <a:latin typeface="Segoe UI" panose="020B0502040204020203" pitchFamily="34" charset="0"/>
                <a:cs typeface="Segoe UI" panose="020B0502040204020203" pitchFamily="34" charset="0"/>
              </a:rPr>
              <a:t>—Louis Brandeis</a:t>
            </a:r>
          </a:p>
          <a:p>
            <a:pPr algn="r"/>
            <a:r>
              <a:rPr lang="en-US" sz="2000" dirty="0">
                <a:latin typeface="Segoe UI" panose="020B0502040204020203" pitchFamily="34" charset="0"/>
                <a:cs typeface="Segoe UI" panose="020B0502040204020203" pitchFamily="34" charset="0"/>
              </a:rPr>
              <a:t>Associate Justice US Supreme Court, 1916-1939</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4995" y="2525810"/>
            <a:ext cx="7801583" cy="4439193"/>
          </a:xfrm>
          <a:prstGeom prst="rect">
            <a:avLst/>
          </a:prstGeom>
          <a:effectLst>
            <a:softEdge rad="63500"/>
          </a:effectLst>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460"/>
            <a:ext cx="4572000" cy="6855540"/>
          </a:xfrm>
          <a:ln>
            <a:solidFill>
              <a:schemeClr val="bg1"/>
            </a:solidFill>
          </a:ln>
        </p:spPr>
      </p:pic>
    </p:spTree>
    <p:extLst>
      <p:ext uri="{BB962C8B-B14F-4D97-AF65-F5344CB8AC3E}">
        <p14:creationId xmlns:p14="http://schemas.microsoft.com/office/powerpoint/2010/main" val="957780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1389"/>
            <a:ext cx="12192000" cy="951915"/>
          </a:xfrm>
        </p:spPr>
        <p:txBody>
          <a:bodyPr>
            <a:normAutofit/>
          </a:bodyPr>
          <a:lstStyle/>
          <a:p>
            <a:pPr algn="ctr"/>
            <a:r>
              <a:rPr lang="en-US" sz="40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No (or only limited) First Amendment protections</a:t>
            </a:r>
          </a:p>
        </p:txBody>
      </p:sp>
      <p:sp>
        <p:nvSpPr>
          <p:cNvPr id="3" name="Content Placeholder 2"/>
          <p:cNvSpPr>
            <a:spLocks noGrp="1"/>
          </p:cNvSpPr>
          <p:nvPr>
            <p:ph idx="1"/>
          </p:nvPr>
        </p:nvSpPr>
        <p:spPr>
          <a:xfrm>
            <a:off x="7772399" y="2176671"/>
            <a:ext cx="3939209" cy="3687417"/>
          </a:xfrm>
        </p:spPr>
        <p:txBody>
          <a:bodyPr/>
          <a:lstStyle/>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obscenity </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child pornography</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defamatory speech</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false advertising</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true threats</a:t>
            </a:r>
          </a:p>
          <a:p>
            <a:pPr marL="457200" indent="-457200"/>
            <a:r>
              <a:rPr lang="en-US"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fighting words</a:t>
            </a:r>
          </a:p>
        </p:txBody>
      </p:sp>
    </p:spTree>
    <p:extLst>
      <p:ext uri="{BB962C8B-B14F-4D97-AF65-F5344CB8AC3E}">
        <p14:creationId xmlns:p14="http://schemas.microsoft.com/office/powerpoint/2010/main" val="3350216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289" y="97277"/>
            <a:ext cx="11498093" cy="3015573"/>
          </a:xfrm>
          <a:solidFill>
            <a:schemeClr val="bg1">
              <a:alpha val="60000"/>
            </a:schemeClr>
          </a:solidFill>
        </p:spPr>
        <p:txBody>
          <a:bodyPr>
            <a:noAutofit/>
          </a:bodyPr>
          <a:lstStyle/>
          <a:p>
            <a:pPr marL="91440" indent="0">
              <a:buNone/>
            </a:pPr>
            <a:endParaRPr lang="en-US" sz="600" dirty="0">
              <a:latin typeface="Segoe UI" panose="020B0502040204020203" pitchFamily="34" charset="0"/>
              <a:cs typeface="Segoe UI" panose="020B0502040204020203" pitchFamily="34" charset="0"/>
            </a:endParaRPr>
          </a:p>
          <a:p>
            <a:pPr marL="548640" indent="-457200">
              <a:spcBef>
                <a:spcPts val="600"/>
              </a:spcBef>
            </a:pPr>
            <a:r>
              <a:rPr lang="en-US" dirty="0">
                <a:latin typeface="Segoe UI" panose="020B0502040204020203" pitchFamily="34" charset="0"/>
                <a:cs typeface="Segoe UI" panose="020B0502040204020203" pitchFamily="34" charset="0"/>
              </a:rPr>
              <a:t>School boards cannot remove books from school library shelves for no better reason than that they dislike the ideas in the books.</a:t>
            </a:r>
          </a:p>
          <a:p>
            <a:pPr marL="548640" indent="-457200">
              <a:spcBef>
                <a:spcPts val="1200"/>
              </a:spcBef>
            </a:pPr>
            <a:r>
              <a:rPr lang="en-US" dirty="0">
                <a:latin typeface="Segoe UI" panose="020B0502040204020203" pitchFamily="34" charset="0"/>
                <a:cs typeface="Segoe UI" panose="020B0502040204020203" pitchFamily="34" charset="0"/>
              </a:rPr>
              <a:t>A school</a:t>
            </a:r>
            <a:r>
              <a:rPr lang="en-US" i="1" dirty="0">
                <a:latin typeface="Segoe UI" panose="020B0502040204020203" pitchFamily="34" charset="0"/>
                <a:cs typeface="Segoe UI" panose="020B0502040204020203" pitchFamily="34" charset="0"/>
              </a:rPr>
              <a:t> </a:t>
            </a:r>
            <a:r>
              <a:rPr lang="en-US" i="1" u="sng" dirty="0">
                <a:latin typeface="Segoe UI" panose="020B0502040204020203" pitchFamily="34" charset="0"/>
                <a:cs typeface="Segoe UI" panose="020B0502040204020203" pitchFamily="34" charset="0"/>
              </a:rPr>
              <a:t>library</a:t>
            </a:r>
            <a:r>
              <a:rPr lang="en-US" i="1" dirty="0">
                <a:latin typeface="Segoe UI" panose="020B0502040204020203" pitchFamily="34" charset="0"/>
                <a:cs typeface="Segoe UI" panose="020B0502040204020203" pitchFamily="34" charset="0"/>
              </a:rPr>
              <a:t> </a:t>
            </a:r>
            <a:r>
              <a:rPr lang="en-US" dirty="0">
                <a:latin typeface="Segoe UI" panose="020B0502040204020203" pitchFamily="34" charset="0"/>
                <a:cs typeface="Segoe UI" panose="020B0502040204020203" pitchFamily="34" charset="0"/>
              </a:rPr>
              <a:t>is separate from a school’s </a:t>
            </a:r>
            <a:r>
              <a:rPr lang="en-US" i="1" u="sng" dirty="0">
                <a:latin typeface="Segoe UI" panose="020B0502040204020203" pitchFamily="34" charset="0"/>
                <a:cs typeface="Segoe UI" panose="020B0502040204020203" pitchFamily="34" charset="0"/>
              </a:rPr>
              <a:t>curriculum</a:t>
            </a:r>
            <a:r>
              <a:rPr lang="en-US" dirty="0">
                <a:latin typeface="Segoe UI" panose="020B0502040204020203" pitchFamily="34" charset="0"/>
                <a:cs typeface="Segoe UI" panose="020B0502040204020203" pitchFamily="34" charset="0"/>
              </a:rPr>
              <a:t> and therefore entitled to greater protection under the First Amendment.</a:t>
            </a:r>
          </a:p>
          <a:p>
            <a:pPr marL="0" indent="0">
              <a:spcBef>
                <a:spcPts val="1800"/>
              </a:spcBef>
              <a:buNone/>
            </a:pPr>
            <a:r>
              <a:rPr lang="en-US" i="1" dirty="0">
                <a:latin typeface="Segoe UI" panose="020B0502040204020203" pitchFamily="34" charset="0"/>
                <a:cs typeface="Segoe UI" panose="020B0502040204020203" pitchFamily="34" charset="0"/>
              </a:rPr>
              <a:t>Bd. of Educ., Island Trees Union Free Sch. Dist. No. 26 v. Pico, </a:t>
            </a:r>
            <a:r>
              <a:rPr lang="en-US" dirty="0">
                <a:latin typeface="Segoe UI" panose="020B0502040204020203" pitchFamily="34" charset="0"/>
                <a:cs typeface="Segoe UI" panose="020B0502040204020203" pitchFamily="34" charset="0"/>
              </a:rPr>
              <a:t>457 U.S. 853, 102 S. Ct. 2799, 73 L. Ed. 2d 435 (1982)</a:t>
            </a:r>
          </a:p>
        </p:txBody>
      </p:sp>
    </p:spTree>
    <p:extLst>
      <p:ext uri="{BB962C8B-B14F-4D97-AF65-F5344CB8AC3E}">
        <p14:creationId xmlns:p14="http://schemas.microsoft.com/office/powerpoint/2010/main" val="1164343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1730</TotalTime>
  <Words>2324</Words>
  <Application>Microsoft Office PowerPoint</Application>
  <PresentationFormat>Widescreen</PresentationFormat>
  <Paragraphs>215</Paragraphs>
  <Slides>50</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Aptos</vt:lpstr>
      <vt:lpstr>Aptos Display</vt:lpstr>
      <vt:lpstr>Arial</vt:lpstr>
      <vt:lpstr>Calibri</vt:lpstr>
      <vt:lpstr>Calibri Light</vt:lpstr>
      <vt:lpstr>Candara</vt:lpstr>
      <vt:lpstr>Engravers MT</vt:lpstr>
      <vt:lpstr>Neutraface</vt:lpstr>
      <vt:lpstr>Segoe UI</vt:lpstr>
      <vt:lpstr>Office Theme</vt:lpstr>
      <vt:lpstr>Custom Design</vt:lpstr>
      <vt:lpstr>Book Bans in America</vt:lpstr>
      <vt:lpstr>PowerPoint Presentation</vt:lpstr>
      <vt:lpstr>PowerPoint Presentation</vt:lpstr>
      <vt:lpstr>PowerPoint Presentation</vt:lpstr>
      <vt:lpstr>PowerPoint Presentation</vt:lpstr>
      <vt:lpstr>PowerPoint Presentation</vt:lpstr>
      <vt:lpstr>PowerPoint Presentation</vt:lpstr>
      <vt:lpstr>No (or only limited) First Amendment protections</vt:lpstr>
      <vt:lpstr>PowerPoint Presentation</vt:lpstr>
      <vt:lpstr>PowerPoint Presentation</vt:lpstr>
      <vt:lpstr>PowerPoint Presentation</vt:lpstr>
      <vt:lpstr>PowerPoint Presentation</vt:lpstr>
      <vt:lpstr>Frequently Banned Books</vt:lpstr>
      <vt:lpstr>Anytown, U.S.A.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Creationism is not scientific, but religious. See e.g.:</vt:lpstr>
      <vt:lpstr>Permissible Restrictions vs. Personal Beliefs</vt:lpstr>
      <vt:lpstr>PowerPoint Presentation</vt:lpstr>
      <vt:lpstr>Cases—in addition to Edwards v. Aguillard— Prohibiting Inclusion of Religious Materials in Public School Settings</vt:lpstr>
      <vt:lpstr>PowerPoint Presentation</vt:lpstr>
      <vt:lpstr>Librarian Employment History</vt:lpstr>
      <vt:lpstr>Miller’s Inappropriate Book List</vt:lpstr>
      <vt:lpstr>Anticipated Claims</vt:lpstr>
      <vt:lpstr>Title VII Claim - Discrimination by Association</vt:lpstr>
      <vt:lpstr>Title VII Claim - Discrimination by Association</vt:lpstr>
      <vt:lpstr>Title VII Claim - Discrimination by Association</vt:lpstr>
      <vt:lpstr>Weeding</vt:lpstr>
      <vt:lpstr>PowerPoint Presentation</vt:lpstr>
      <vt:lpstr>First Amendment Protections for Public Employees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Buchalter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 Bans in America</dc:title>
  <dc:creator>Bevacqua-Lynott, Amber</dc:creator>
  <cp:lastModifiedBy>Sonia Montalbano</cp:lastModifiedBy>
  <cp:revision>115</cp:revision>
  <dcterms:created xsi:type="dcterms:W3CDTF">2024-11-14T02:47:32Z</dcterms:created>
  <dcterms:modified xsi:type="dcterms:W3CDTF">2024-11-19T03:43:22Z</dcterms:modified>
</cp:coreProperties>
</file>