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colors1.xml" ContentType="application/vnd.openxmlformats-officedocument.drawingml.diagramColors+xml"/>
  <Override PartName="/ppt/diagrams/quickStyle1.xml" ContentType="application/vnd.openxmlformats-officedocument.drawingml.diagramStyle+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4" r:id="rId1"/>
  </p:sldMasterIdLst>
  <p:notesMasterIdLst>
    <p:notesMasterId r:id="rId35"/>
  </p:notesMasterIdLst>
  <p:sldIdLst>
    <p:sldId id="278" r:id="rId2"/>
    <p:sldId id="279" r:id="rId3"/>
    <p:sldId id="280" r:id="rId4"/>
    <p:sldId id="261" r:id="rId5"/>
    <p:sldId id="288" r:id="rId6"/>
    <p:sldId id="259" r:id="rId7"/>
    <p:sldId id="281" r:id="rId8"/>
    <p:sldId id="282" r:id="rId9"/>
    <p:sldId id="289" r:id="rId10"/>
    <p:sldId id="283" r:id="rId11"/>
    <p:sldId id="284" r:id="rId12"/>
    <p:sldId id="265" r:id="rId13"/>
    <p:sldId id="285" r:id="rId14"/>
    <p:sldId id="290" r:id="rId15"/>
    <p:sldId id="286" r:id="rId16"/>
    <p:sldId id="287" r:id="rId17"/>
    <p:sldId id="256" r:id="rId18"/>
    <p:sldId id="257" r:id="rId19"/>
    <p:sldId id="258" r:id="rId20"/>
    <p:sldId id="260" r:id="rId21"/>
    <p:sldId id="262" r:id="rId22"/>
    <p:sldId id="277" r:id="rId23"/>
    <p:sldId id="263" r:id="rId24"/>
    <p:sldId id="264" r:id="rId25"/>
    <p:sldId id="266" r:id="rId26"/>
    <p:sldId id="267" r:id="rId27"/>
    <p:sldId id="270" r:id="rId28"/>
    <p:sldId id="268" r:id="rId29"/>
    <p:sldId id="271" r:id="rId30"/>
    <p:sldId id="276" r:id="rId31"/>
    <p:sldId id="273" r:id="rId32"/>
    <p:sldId id="274" r:id="rId33"/>
    <p:sldId id="272"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950619-D602-44CE-A2ED-75EFEC7F989E}"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EC3F8660-7797-4799-AF27-124402F613F5}">
      <dgm:prSet/>
      <dgm:spPr/>
      <dgm:t>
        <a:bodyPr/>
        <a:lstStyle/>
        <a:p>
          <a:r>
            <a:rPr lang="en-US" b="1" dirty="0"/>
            <a:t>Some Examples of Injuries from Vaccines</a:t>
          </a:r>
        </a:p>
        <a:p>
          <a:endParaRPr lang="en-US" b="1" dirty="0"/>
        </a:p>
        <a:p>
          <a:r>
            <a:rPr lang="en-US" i="1" dirty="0"/>
            <a:t>Can be serious and include: </a:t>
          </a:r>
        </a:p>
      </dgm:t>
    </dgm:pt>
    <dgm:pt modelId="{07D74219-FDAB-4E17-832E-5642F36377F2}" type="parTrans" cxnId="{CA8D97EC-D7CD-42F0-B980-126DE2BF0131}">
      <dgm:prSet/>
      <dgm:spPr/>
      <dgm:t>
        <a:bodyPr/>
        <a:lstStyle/>
        <a:p>
          <a:endParaRPr lang="en-US"/>
        </a:p>
      </dgm:t>
    </dgm:pt>
    <dgm:pt modelId="{8E8F0740-6BAE-4AE5-B383-A099D154E33E}" type="sibTrans" cxnId="{CA8D97EC-D7CD-42F0-B980-126DE2BF0131}">
      <dgm:prSet/>
      <dgm:spPr/>
      <dgm:t>
        <a:bodyPr/>
        <a:lstStyle/>
        <a:p>
          <a:endParaRPr lang="en-US"/>
        </a:p>
      </dgm:t>
    </dgm:pt>
    <dgm:pt modelId="{7CEB78B5-22D4-4EC8-B213-FBFF8813A154}">
      <dgm:prSet/>
      <dgm:spPr/>
      <dgm:t>
        <a:bodyPr/>
        <a:lstStyle/>
        <a:p>
          <a:r>
            <a:rPr lang="en-US" dirty="0"/>
            <a:t>Autoimmune conditions such as Guillain Barre (can lead to paralysis) where immune system attacks nerves</a:t>
          </a:r>
        </a:p>
      </dgm:t>
    </dgm:pt>
    <dgm:pt modelId="{9E5017B8-E0ED-4BB1-B54C-E633B3BFBE5C}" type="parTrans" cxnId="{90449403-92A9-4B31-86E3-9849F760697F}">
      <dgm:prSet/>
      <dgm:spPr/>
      <dgm:t>
        <a:bodyPr/>
        <a:lstStyle/>
        <a:p>
          <a:endParaRPr lang="en-US"/>
        </a:p>
      </dgm:t>
    </dgm:pt>
    <dgm:pt modelId="{446D6145-4124-4C0B-9C52-72D2B94A71E5}" type="sibTrans" cxnId="{90449403-92A9-4B31-86E3-9849F760697F}">
      <dgm:prSet/>
      <dgm:spPr/>
      <dgm:t>
        <a:bodyPr/>
        <a:lstStyle/>
        <a:p>
          <a:endParaRPr lang="en-US"/>
        </a:p>
      </dgm:t>
    </dgm:pt>
    <dgm:pt modelId="{9915AF9F-3399-48BD-B375-0830CB43E3AA}">
      <dgm:prSet/>
      <dgm:spPr/>
      <dgm:t>
        <a:bodyPr/>
        <a:lstStyle/>
        <a:p>
          <a:r>
            <a:rPr lang="en-US"/>
            <a:t>Seizure Disorders </a:t>
          </a:r>
        </a:p>
      </dgm:t>
    </dgm:pt>
    <dgm:pt modelId="{1EEA3A77-2EBF-410B-8701-63B88DD4E32A}" type="parTrans" cxnId="{6206F6D8-6BC5-46CB-BF20-360EA857B41C}">
      <dgm:prSet/>
      <dgm:spPr/>
      <dgm:t>
        <a:bodyPr/>
        <a:lstStyle/>
        <a:p>
          <a:endParaRPr lang="en-US"/>
        </a:p>
      </dgm:t>
    </dgm:pt>
    <dgm:pt modelId="{42DFC428-EDBA-4DEF-A54C-4C2F8E8DA582}" type="sibTrans" cxnId="{6206F6D8-6BC5-46CB-BF20-360EA857B41C}">
      <dgm:prSet/>
      <dgm:spPr/>
      <dgm:t>
        <a:bodyPr/>
        <a:lstStyle/>
        <a:p>
          <a:endParaRPr lang="en-US"/>
        </a:p>
      </dgm:t>
    </dgm:pt>
    <dgm:pt modelId="{D4219BBB-63C4-4144-92EC-8247BACB2141}">
      <dgm:prSet/>
      <dgm:spPr/>
      <dgm:t>
        <a:bodyPr/>
        <a:lstStyle/>
        <a:p>
          <a:r>
            <a:rPr lang="en-US" dirty="0"/>
            <a:t>Vasovagal syncope – can lead to serious injuries as in cases where a person passes out, hits his head and suffers serious injuries</a:t>
          </a:r>
        </a:p>
      </dgm:t>
    </dgm:pt>
    <dgm:pt modelId="{8AEFA160-B99F-4958-B245-E49D6FC869C8}" type="parTrans" cxnId="{5457821C-6D3A-48A7-A210-6B761918AE9D}">
      <dgm:prSet/>
      <dgm:spPr/>
      <dgm:t>
        <a:bodyPr/>
        <a:lstStyle/>
        <a:p>
          <a:endParaRPr lang="en-US"/>
        </a:p>
      </dgm:t>
    </dgm:pt>
    <dgm:pt modelId="{5E494131-6379-48BB-8E5C-C210678418F0}" type="sibTrans" cxnId="{5457821C-6D3A-48A7-A210-6B761918AE9D}">
      <dgm:prSet/>
      <dgm:spPr/>
      <dgm:t>
        <a:bodyPr/>
        <a:lstStyle/>
        <a:p>
          <a:endParaRPr lang="en-US"/>
        </a:p>
      </dgm:t>
    </dgm:pt>
    <dgm:pt modelId="{5132E41E-E6D3-44A9-A408-97A94468B236}">
      <dgm:prSet/>
      <dgm:spPr/>
      <dgm:t>
        <a:bodyPr/>
        <a:lstStyle/>
        <a:p>
          <a:r>
            <a:rPr lang="en-US" dirty="0"/>
            <a:t>SIRVA (Shoulder Injury Related to Vaccine Administration) – can lead to rotator cuff tears and surgery</a:t>
          </a:r>
          <a:br>
            <a:rPr lang="en-US" dirty="0"/>
          </a:br>
          <a:endParaRPr lang="en-US" dirty="0"/>
        </a:p>
      </dgm:t>
    </dgm:pt>
    <dgm:pt modelId="{D1A0ADBA-C1EF-4B33-94A6-EE68072C5293}" type="parTrans" cxnId="{25053FA3-FB6F-40F4-A4E8-1E937C4F547F}">
      <dgm:prSet/>
      <dgm:spPr/>
      <dgm:t>
        <a:bodyPr/>
        <a:lstStyle/>
        <a:p>
          <a:endParaRPr lang="en-US"/>
        </a:p>
      </dgm:t>
    </dgm:pt>
    <dgm:pt modelId="{0CF1853B-796F-4C80-8923-A6522B1B2B99}" type="sibTrans" cxnId="{25053FA3-FB6F-40F4-A4E8-1E937C4F547F}">
      <dgm:prSet/>
      <dgm:spPr/>
      <dgm:t>
        <a:bodyPr/>
        <a:lstStyle/>
        <a:p>
          <a:endParaRPr lang="en-US"/>
        </a:p>
      </dgm:t>
    </dgm:pt>
    <dgm:pt modelId="{8450A574-AC2D-4CD0-B2E1-9A48F8A2607D}" type="pres">
      <dgm:prSet presAssocID="{F2950619-D602-44CE-A2ED-75EFEC7F989E}" presName="vert0" presStyleCnt="0">
        <dgm:presLayoutVars>
          <dgm:dir/>
          <dgm:animOne val="branch"/>
          <dgm:animLvl val="lvl"/>
        </dgm:presLayoutVars>
      </dgm:prSet>
      <dgm:spPr/>
    </dgm:pt>
    <dgm:pt modelId="{ED07636C-2DA7-4967-BA30-4E77A12C7340}" type="pres">
      <dgm:prSet presAssocID="{EC3F8660-7797-4799-AF27-124402F613F5}" presName="thickLine" presStyleLbl="alignNode1" presStyleIdx="0" presStyleCnt="1"/>
      <dgm:spPr/>
    </dgm:pt>
    <dgm:pt modelId="{7E6FFEC1-9AD9-4DB4-8B36-4F2688B5B812}" type="pres">
      <dgm:prSet presAssocID="{EC3F8660-7797-4799-AF27-124402F613F5}" presName="horz1" presStyleCnt="0"/>
      <dgm:spPr/>
    </dgm:pt>
    <dgm:pt modelId="{12141E4E-92F6-45B3-8E57-0C2D97857E66}" type="pres">
      <dgm:prSet presAssocID="{EC3F8660-7797-4799-AF27-124402F613F5}" presName="tx1" presStyleLbl="revTx" presStyleIdx="0" presStyleCnt="5"/>
      <dgm:spPr/>
    </dgm:pt>
    <dgm:pt modelId="{38D98EC9-67CB-40A4-A4B4-B2F83B801AD4}" type="pres">
      <dgm:prSet presAssocID="{EC3F8660-7797-4799-AF27-124402F613F5}" presName="vert1" presStyleCnt="0"/>
      <dgm:spPr/>
    </dgm:pt>
    <dgm:pt modelId="{D8CE3317-A5AF-4BD2-AF79-B97F358524FC}" type="pres">
      <dgm:prSet presAssocID="{7CEB78B5-22D4-4EC8-B213-FBFF8813A154}" presName="vertSpace2a" presStyleCnt="0"/>
      <dgm:spPr/>
    </dgm:pt>
    <dgm:pt modelId="{EEB3B36B-20BC-40ED-9BBE-B74BCBF3A243}" type="pres">
      <dgm:prSet presAssocID="{7CEB78B5-22D4-4EC8-B213-FBFF8813A154}" presName="horz2" presStyleCnt="0"/>
      <dgm:spPr/>
    </dgm:pt>
    <dgm:pt modelId="{3C38EE3D-1098-40A4-8A76-EE6209937103}" type="pres">
      <dgm:prSet presAssocID="{7CEB78B5-22D4-4EC8-B213-FBFF8813A154}" presName="horzSpace2" presStyleCnt="0"/>
      <dgm:spPr/>
    </dgm:pt>
    <dgm:pt modelId="{6D784849-3ACB-4125-93FC-A413528C1794}" type="pres">
      <dgm:prSet presAssocID="{7CEB78B5-22D4-4EC8-B213-FBFF8813A154}" presName="tx2" presStyleLbl="revTx" presStyleIdx="1" presStyleCnt="5"/>
      <dgm:spPr/>
    </dgm:pt>
    <dgm:pt modelId="{B6C23182-5735-4776-9E8B-58AD7601E461}" type="pres">
      <dgm:prSet presAssocID="{7CEB78B5-22D4-4EC8-B213-FBFF8813A154}" presName="vert2" presStyleCnt="0"/>
      <dgm:spPr/>
    </dgm:pt>
    <dgm:pt modelId="{3C2BD38B-CEC0-4603-9A19-125EDACBF747}" type="pres">
      <dgm:prSet presAssocID="{7CEB78B5-22D4-4EC8-B213-FBFF8813A154}" presName="thinLine2b" presStyleLbl="callout" presStyleIdx="0" presStyleCnt="4"/>
      <dgm:spPr/>
    </dgm:pt>
    <dgm:pt modelId="{66C1D87D-17C1-45E8-8058-158E3ACFAC2A}" type="pres">
      <dgm:prSet presAssocID="{7CEB78B5-22D4-4EC8-B213-FBFF8813A154}" presName="vertSpace2b" presStyleCnt="0"/>
      <dgm:spPr/>
    </dgm:pt>
    <dgm:pt modelId="{917731A3-1128-4163-B0C5-8EB8024A310F}" type="pres">
      <dgm:prSet presAssocID="{9915AF9F-3399-48BD-B375-0830CB43E3AA}" presName="horz2" presStyleCnt="0"/>
      <dgm:spPr/>
    </dgm:pt>
    <dgm:pt modelId="{8E631EF6-4585-4D35-8551-F7BB313FB491}" type="pres">
      <dgm:prSet presAssocID="{9915AF9F-3399-48BD-B375-0830CB43E3AA}" presName="horzSpace2" presStyleCnt="0"/>
      <dgm:spPr/>
    </dgm:pt>
    <dgm:pt modelId="{C0A55EBA-4248-4259-B07E-2BAB4C5A4D37}" type="pres">
      <dgm:prSet presAssocID="{9915AF9F-3399-48BD-B375-0830CB43E3AA}" presName="tx2" presStyleLbl="revTx" presStyleIdx="2" presStyleCnt="5"/>
      <dgm:spPr/>
    </dgm:pt>
    <dgm:pt modelId="{CA3ABD33-1AF9-4381-8906-A379BE521242}" type="pres">
      <dgm:prSet presAssocID="{9915AF9F-3399-48BD-B375-0830CB43E3AA}" presName="vert2" presStyleCnt="0"/>
      <dgm:spPr/>
    </dgm:pt>
    <dgm:pt modelId="{FAAD4EF4-CFDC-4EDB-9CC2-346429CD6B3F}" type="pres">
      <dgm:prSet presAssocID="{9915AF9F-3399-48BD-B375-0830CB43E3AA}" presName="thinLine2b" presStyleLbl="callout" presStyleIdx="1" presStyleCnt="4"/>
      <dgm:spPr/>
    </dgm:pt>
    <dgm:pt modelId="{88745B2D-95AA-4E7C-9DAB-E228AAF1CF4E}" type="pres">
      <dgm:prSet presAssocID="{9915AF9F-3399-48BD-B375-0830CB43E3AA}" presName="vertSpace2b" presStyleCnt="0"/>
      <dgm:spPr/>
    </dgm:pt>
    <dgm:pt modelId="{57ABD150-DBC9-40E0-93C9-1B3449F7D3F8}" type="pres">
      <dgm:prSet presAssocID="{D4219BBB-63C4-4144-92EC-8247BACB2141}" presName="horz2" presStyleCnt="0"/>
      <dgm:spPr/>
    </dgm:pt>
    <dgm:pt modelId="{86EB5C55-A692-4A13-A774-1F2033D731FA}" type="pres">
      <dgm:prSet presAssocID="{D4219BBB-63C4-4144-92EC-8247BACB2141}" presName="horzSpace2" presStyleCnt="0"/>
      <dgm:spPr/>
    </dgm:pt>
    <dgm:pt modelId="{178E986F-D2D4-4D4B-A6F7-A66201EA51AE}" type="pres">
      <dgm:prSet presAssocID="{D4219BBB-63C4-4144-92EC-8247BACB2141}" presName="tx2" presStyleLbl="revTx" presStyleIdx="3" presStyleCnt="5"/>
      <dgm:spPr/>
    </dgm:pt>
    <dgm:pt modelId="{771106E5-9F90-4477-AAB9-3425B8549F81}" type="pres">
      <dgm:prSet presAssocID="{D4219BBB-63C4-4144-92EC-8247BACB2141}" presName="vert2" presStyleCnt="0"/>
      <dgm:spPr/>
    </dgm:pt>
    <dgm:pt modelId="{B04B7A23-B42F-42B3-AEB3-8F25B16A9338}" type="pres">
      <dgm:prSet presAssocID="{D4219BBB-63C4-4144-92EC-8247BACB2141}" presName="thinLine2b" presStyleLbl="callout" presStyleIdx="2" presStyleCnt="4"/>
      <dgm:spPr/>
    </dgm:pt>
    <dgm:pt modelId="{DDCE1688-D376-468C-999F-17FF4BAF8A1A}" type="pres">
      <dgm:prSet presAssocID="{D4219BBB-63C4-4144-92EC-8247BACB2141}" presName="vertSpace2b" presStyleCnt="0"/>
      <dgm:spPr/>
    </dgm:pt>
    <dgm:pt modelId="{4FD08714-ADC4-4698-8CD2-80423C363DE7}" type="pres">
      <dgm:prSet presAssocID="{5132E41E-E6D3-44A9-A408-97A94468B236}" presName="horz2" presStyleCnt="0"/>
      <dgm:spPr/>
    </dgm:pt>
    <dgm:pt modelId="{73CB2765-8BD6-46E0-B036-1A258955AD7C}" type="pres">
      <dgm:prSet presAssocID="{5132E41E-E6D3-44A9-A408-97A94468B236}" presName="horzSpace2" presStyleCnt="0"/>
      <dgm:spPr/>
    </dgm:pt>
    <dgm:pt modelId="{3D5E0C8A-A29B-4CFE-9829-23A5987546C8}" type="pres">
      <dgm:prSet presAssocID="{5132E41E-E6D3-44A9-A408-97A94468B236}" presName="tx2" presStyleLbl="revTx" presStyleIdx="4" presStyleCnt="5"/>
      <dgm:spPr/>
    </dgm:pt>
    <dgm:pt modelId="{987D444D-4CC2-4857-A396-AEA0D30B8F13}" type="pres">
      <dgm:prSet presAssocID="{5132E41E-E6D3-44A9-A408-97A94468B236}" presName="vert2" presStyleCnt="0"/>
      <dgm:spPr/>
    </dgm:pt>
    <dgm:pt modelId="{B6AC2E9E-B7B9-4649-9409-3C1A1EC4744B}" type="pres">
      <dgm:prSet presAssocID="{5132E41E-E6D3-44A9-A408-97A94468B236}" presName="thinLine2b" presStyleLbl="callout" presStyleIdx="3" presStyleCnt="4"/>
      <dgm:spPr/>
    </dgm:pt>
    <dgm:pt modelId="{59CDA822-61E8-485F-92E0-29B842822876}" type="pres">
      <dgm:prSet presAssocID="{5132E41E-E6D3-44A9-A408-97A94468B236}" presName="vertSpace2b" presStyleCnt="0"/>
      <dgm:spPr/>
    </dgm:pt>
  </dgm:ptLst>
  <dgm:cxnLst>
    <dgm:cxn modelId="{90449403-92A9-4B31-86E3-9849F760697F}" srcId="{EC3F8660-7797-4799-AF27-124402F613F5}" destId="{7CEB78B5-22D4-4EC8-B213-FBFF8813A154}" srcOrd="0" destOrd="0" parTransId="{9E5017B8-E0ED-4BB1-B54C-E633B3BFBE5C}" sibTransId="{446D6145-4124-4C0B-9C52-72D2B94A71E5}"/>
    <dgm:cxn modelId="{ED35A110-0919-47EA-A79D-4CDA6F1325EA}" type="presOf" srcId="{D4219BBB-63C4-4144-92EC-8247BACB2141}" destId="{178E986F-D2D4-4D4B-A6F7-A66201EA51AE}" srcOrd="0" destOrd="0" presId="urn:microsoft.com/office/officeart/2008/layout/LinedList"/>
    <dgm:cxn modelId="{5457821C-6D3A-48A7-A210-6B761918AE9D}" srcId="{EC3F8660-7797-4799-AF27-124402F613F5}" destId="{D4219BBB-63C4-4144-92EC-8247BACB2141}" srcOrd="2" destOrd="0" parTransId="{8AEFA160-B99F-4958-B245-E49D6FC869C8}" sibTransId="{5E494131-6379-48BB-8E5C-C210678418F0}"/>
    <dgm:cxn modelId="{66BE1A68-F661-45C6-B9DC-6386ACE9E3E5}" type="presOf" srcId="{7CEB78B5-22D4-4EC8-B213-FBFF8813A154}" destId="{6D784849-3ACB-4125-93FC-A413528C1794}" srcOrd="0" destOrd="0" presId="urn:microsoft.com/office/officeart/2008/layout/LinedList"/>
    <dgm:cxn modelId="{14C4BE68-1915-45D2-B1E3-AF49FBC62711}" type="presOf" srcId="{EC3F8660-7797-4799-AF27-124402F613F5}" destId="{12141E4E-92F6-45B3-8E57-0C2D97857E66}" srcOrd="0" destOrd="0" presId="urn:microsoft.com/office/officeart/2008/layout/LinedList"/>
    <dgm:cxn modelId="{45C7F28E-69F1-494E-80B9-D58CA4A5BEDF}" type="presOf" srcId="{5132E41E-E6D3-44A9-A408-97A94468B236}" destId="{3D5E0C8A-A29B-4CFE-9829-23A5987546C8}" srcOrd="0" destOrd="0" presId="urn:microsoft.com/office/officeart/2008/layout/LinedList"/>
    <dgm:cxn modelId="{25053FA3-FB6F-40F4-A4E8-1E937C4F547F}" srcId="{EC3F8660-7797-4799-AF27-124402F613F5}" destId="{5132E41E-E6D3-44A9-A408-97A94468B236}" srcOrd="3" destOrd="0" parTransId="{D1A0ADBA-C1EF-4B33-94A6-EE68072C5293}" sibTransId="{0CF1853B-796F-4C80-8923-A6522B1B2B99}"/>
    <dgm:cxn modelId="{6206F6D8-6BC5-46CB-BF20-360EA857B41C}" srcId="{EC3F8660-7797-4799-AF27-124402F613F5}" destId="{9915AF9F-3399-48BD-B375-0830CB43E3AA}" srcOrd="1" destOrd="0" parTransId="{1EEA3A77-2EBF-410B-8701-63B88DD4E32A}" sibTransId="{42DFC428-EDBA-4DEF-A54C-4C2F8E8DA582}"/>
    <dgm:cxn modelId="{900F70DA-A494-4EBE-8E19-726942429D4A}" type="presOf" srcId="{9915AF9F-3399-48BD-B375-0830CB43E3AA}" destId="{C0A55EBA-4248-4259-B07E-2BAB4C5A4D37}" srcOrd="0" destOrd="0" presId="urn:microsoft.com/office/officeart/2008/layout/LinedList"/>
    <dgm:cxn modelId="{CA8D97EC-D7CD-42F0-B980-126DE2BF0131}" srcId="{F2950619-D602-44CE-A2ED-75EFEC7F989E}" destId="{EC3F8660-7797-4799-AF27-124402F613F5}" srcOrd="0" destOrd="0" parTransId="{07D74219-FDAB-4E17-832E-5642F36377F2}" sibTransId="{8E8F0740-6BAE-4AE5-B383-A099D154E33E}"/>
    <dgm:cxn modelId="{384694F8-FEDD-42CC-93A5-6862B5E57B18}" type="presOf" srcId="{F2950619-D602-44CE-A2ED-75EFEC7F989E}" destId="{8450A574-AC2D-4CD0-B2E1-9A48F8A2607D}" srcOrd="0" destOrd="0" presId="urn:microsoft.com/office/officeart/2008/layout/LinedList"/>
    <dgm:cxn modelId="{DDA8E553-F139-40C3-96DB-449A375EFA5D}" type="presParOf" srcId="{8450A574-AC2D-4CD0-B2E1-9A48F8A2607D}" destId="{ED07636C-2DA7-4967-BA30-4E77A12C7340}" srcOrd="0" destOrd="0" presId="urn:microsoft.com/office/officeart/2008/layout/LinedList"/>
    <dgm:cxn modelId="{67B04ABB-BBD8-404B-8521-9ED2DC5DFD55}" type="presParOf" srcId="{8450A574-AC2D-4CD0-B2E1-9A48F8A2607D}" destId="{7E6FFEC1-9AD9-4DB4-8B36-4F2688B5B812}" srcOrd="1" destOrd="0" presId="urn:microsoft.com/office/officeart/2008/layout/LinedList"/>
    <dgm:cxn modelId="{E80D473E-1635-40B6-8BFF-F2E98EE97ACE}" type="presParOf" srcId="{7E6FFEC1-9AD9-4DB4-8B36-4F2688B5B812}" destId="{12141E4E-92F6-45B3-8E57-0C2D97857E66}" srcOrd="0" destOrd="0" presId="urn:microsoft.com/office/officeart/2008/layout/LinedList"/>
    <dgm:cxn modelId="{6395B130-59D2-47B1-8DFA-23ED82E2A76E}" type="presParOf" srcId="{7E6FFEC1-9AD9-4DB4-8B36-4F2688B5B812}" destId="{38D98EC9-67CB-40A4-A4B4-B2F83B801AD4}" srcOrd="1" destOrd="0" presId="urn:microsoft.com/office/officeart/2008/layout/LinedList"/>
    <dgm:cxn modelId="{96A0F260-D7A0-482E-BA1E-7E75CF4476F4}" type="presParOf" srcId="{38D98EC9-67CB-40A4-A4B4-B2F83B801AD4}" destId="{D8CE3317-A5AF-4BD2-AF79-B97F358524FC}" srcOrd="0" destOrd="0" presId="urn:microsoft.com/office/officeart/2008/layout/LinedList"/>
    <dgm:cxn modelId="{D8300C4C-3FE0-4070-9D6C-935364BD8E18}" type="presParOf" srcId="{38D98EC9-67CB-40A4-A4B4-B2F83B801AD4}" destId="{EEB3B36B-20BC-40ED-9BBE-B74BCBF3A243}" srcOrd="1" destOrd="0" presId="urn:microsoft.com/office/officeart/2008/layout/LinedList"/>
    <dgm:cxn modelId="{5A8B96A4-ADEB-48BD-8591-C384E9CA245B}" type="presParOf" srcId="{EEB3B36B-20BC-40ED-9BBE-B74BCBF3A243}" destId="{3C38EE3D-1098-40A4-8A76-EE6209937103}" srcOrd="0" destOrd="0" presId="urn:microsoft.com/office/officeart/2008/layout/LinedList"/>
    <dgm:cxn modelId="{F98A8B80-C334-4004-B19F-C56096288B38}" type="presParOf" srcId="{EEB3B36B-20BC-40ED-9BBE-B74BCBF3A243}" destId="{6D784849-3ACB-4125-93FC-A413528C1794}" srcOrd="1" destOrd="0" presId="urn:microsoft.com/office/officeart/2008/layout/LinedList"/>
    <dgm:cxn modelId="{FB5387B8-0BFD-45F9-8812-CF5271067B0C}" type="presParOf" srcId="{EEB3B36B-20BC-40ED-9BBE-B74BCBF3A243}" destId="{B6C23182-5735-4776-9E8B-58AD7601E461}" srcOrd="2" destOrd="0" presId="urn:microsoft.com/office/officeart/2008/layout/LinedList"/>
    <dgm:cxn modelId="{37EE3552-FE88-4312-BB2E-09DDE4F8DA72}" type="presParOf" srcId="{38D98EC9-67CB-40A4-A4B4-B2F83B801AD4}" destId="{3C2BD38B-CEC0-4603-9A19-125EDACBF747}" srcOrd="2" destOrd="0" presId="urn:microsoft.com/office/officeart/2008/layout/LinedList"/>
    <dgm:cxn modelId="{57F15D3D-6FEC-4C55-8274-59BEB0FD04B4}" type="presParOf" srcId="{38D98EC9-67CB-40A4-A4B4-B2F83B801AD4}" destId="{66C1D87D-17C1-45E8-8058-158E3ACFAC2A}" srcOrd="3" destOrd="0" presId="urn:microsoft.com/office/officeart/2008/layout/LinedList"/>
    <dgm:cxn modelId="{55567488-CF01-4D34-859A-986661E80412}" type="presParOf" srcId="{38D98EC9-67CB-40A4-A4B4-B2F83B801AD4}" destId="{917731A3-1128-4163-B0C5-8EB8024A310F}" srcOrd="4" destOrd="0" presId="urn:microsoft.com/office/officeart/2008/layout/LinedList"/>
    <dgm:cxn modelId="{86F3FBBC-2F0A-4A31-A418-824D114229FE}" type="presParOf" srcId="{917731A3-1128-4163-B0C5-8EB8024A310F}" destId="{8E631EF6-4585-4D35-8551-F7BB313FB491}" srcOrd="0" destOrd="0" presId="urn:microsoft.com/office/officeart/2008/layout/LinedList"/>
    <dgm:cxn modelId="{91356964-16CC-4AD1-B873-4612C3223962}" type="presParOf" srcId="{917731A3-1128-4163-B0C5-8EB8024A310F}" destId="{C0A55EBA-4248-4259-B07E-2BAB4C5A4D37}" srcOrd="1" destOrd="0" presId="urn:microsoft.com/office/officeart/2008/layout/LinedList"/>
    <dgm:cxn modelId="{0B1B214E-5E32-4817-8292-FAA9655D16FA}" type="presParOf" srcId="{917731A3-1128-4163-B0C5-8EB8024A310F}" destId="{CA3ABD33-1AF9-4381-8906-A379BE521242}" srcOrd="2" destOrd="0" presId="urn:microsoft.com/office/officeart/2008/layout/LinedList"/>
    <dgm:cxn modelId="{4C5C312B-A557-41BE-B50D-BC05C230DCCB}" type="presParOf" srcId="{38D98EC9-67CB-40A4-A4B4-B2F83B801AD4}" destId="{FAAD4EF4-CFDC-4EDB-9CC2-346429CD6B3F}" srcOrd="5" destOrd="0" presId="urn:microsoft.com/office/officeart/2008/layout/LinedList"/>
    <dgm:cxn modelId="{BC454325-98FC-4BE8-B2C1-0320434C1943}" type="presParOf" srcId="{38D98EC9-67CB-40A4-A4B4-B2F83B801AD4}" destId="{88745B2D-95AA-4E7C-9DAB-E228AAF1CF4E}" srcOrd="6" destOrd="0" presId="urn:microsoft.com/office/officeart/2008/layout/LinedList"/>
    <dgm:cxn modelId="{823786B1-B4AD-4415-B4A5-D09F6A03E886}" type="presParOf" srcId="{38D98EC9-67CB-40A4-A4B4-B2F83B801AD4}" destId="{57ABD150-DBC9-40E0-93C9-1B3449F7D3F8}" srcOrd="7" destOrd="0" presId="urn:microsoft.com/office/officeart/2008/layout/LinedList"/>
    <dgm:cxn modelId="{AC894723-A1C6-44F8-99A8-A015F7D67292}" type="presParOf" srcId="{57ABD150-DBC9-40E0-93C9-1B3449F7D3F8}" destId="{86EB5C55-A692-4A13-A774-1F2033D731FA}" srcOrd="0" destOrd="0" presId="urn:microsoft.com/office/officeart/2008/layout/LinedList"/>
    <dgm:cxn modelId="{718E9071-67B5-4AEC-B36B-C9AFFC1E2C65}" type="presParOf" srcId="{57ABD150-DBC9-40E0-93C9-1B3449F7D3F8}" destId="{178E986F-D2D4-4D4B-A6F7-A66201EA51AE}" srcOrd="1" destOrd="0" presId="urn:microsoft.com/office/officeart/2008/layout/LinedList"/>
    <dgm:cxn modelId="{DC15CDF4-3BE4-41D3-8C33-853D940CA327}" type="presParOf" srcId="{57ABD150-DBC9-40E0-93C9-1B3449F7D3F8}" destId="{771106E5-9F90-4477-AAB9-3425B8549F81}" srcOrd="2" destOrd="0" presId="urn:microsoft.com/office/officeart/2008/layout/LinedList"/>
    <dgm:cxn modelId="{906D0986-3745-485C-8ACB-C14553FAD969}" type="presParOf" srcId="{38D98EC9-67CB-40A4-A4B4-B2F83B801AD4}" destId="{B04B7A23-B42F-42B3-AEB3-8F25B16A9338}" srcOrd="8" destOrd="0" presId="urn:microsoft.com/office/officeart/2008/layout/LinedList"/>
    <dgm:cxn modelId="{8157186B-AF85-458C-BC8D-1065827A8FC8}" type="presParOf" srcId="{38D98EC9-67CB-40A4-A4B4-B2F83B801AD4}" destId="{DDCE1688-D376-468C-999F-17FF4BAF8A1A}" srcOrd="9" destOrd="0" presId="urn:microsoft.com/office/officeart/2008/layout/LinedList"/>
    <dgm:cxn modelId="{5A454546-CEFF-43A3-B104-7531A42E7453}" type="presParOf" srcId="{38D98EC9-67CB-40A4-A4B4-B2F83B801AD4}" destId="{4FD08714-ADC4-4698-8CD2-80423C363DE7}" srcOrd="10" destOrd="0" presId="urn:microsoft.com/office/officeart/2008/layout/LinedList"/>
    <dgm:cxn modelId="{ACB88611-E54B-446A-960E-375FC3DAEDF0}" type="presParOf" srcId="{4FD08714-ADC4-4698-8CD2-80423C363DE7}" destId="{73CB2765-8BD6-46E0-B036-1A258955AD7C}" srcOrd="0" destOrd="0" presId="urn:microsoft.com/office/officeart/2008/layout/LinedList"/>
    <dgm:cxn modelId="{3CD9F6B9-FE1F-4C59-962A-CC90D14F0DC6}" type="presParOf" srcId="{4FD08714-ADC4-4698-8CD2-80423C363DE7}" destId="{3D5E0C8A-A29B-4CFE-9829-23A5987546C8}" srcOrd="1" destOrd="0" presId="urn:microsoft.com/office/officeart/2008/layout/LinedList"/>
    <dgm:cxn modelId="{4DB566A9-42E3-4948-B85D-C587BD1629DE}" type="presParOf" srcId="{4FD08714-ADC4-4698-8CD2-80423C363DE7}" destId="{987D444D-4CC2-4857-A396-AEA0D30B8F13}" srcOrd="2" destOrd="0" presId="urn:microsoft.com/office/officeart/2008/layout/LinedList"/>
    <dgm:cxn modelId="{A4E23FB4-61B0-471D-A302-62249B091446}" type="presParOf" srcId="{38D98EC9-67CB-40A4-A4B4-B2F83B801AD4}" destId="{B6AC2E9E-B7B9-4649-9409-3C1A1EC4744B}" srcOrd="11" destOrd="0" presId="urn:microsoft.com/office/officeart/2008/layout/LinedList"/>
    <dgm:cxn modelId="{AB0C2159-30C0-409D-8A68-321669FA1252}" type="presParOf" srcId="{38D98EC9-67CB-40A4-A4B4-B2F83B801AD4}" destId="{59CDA822-61E8-485F-92E0-29B842822876}"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07636C-2DA7-4967-BA30-4E77A12C7340}">
      <dsp:nvSpPr>
        <dsp:cNvPr id="0" name=""/>
        <dsp:cNvSpPr/>
      </dsp:nvSpPr>
      <dsp:spPr>
        <a:xfrm>
          <a:off x="0" y="0"/>
          <a:ext cx="9225767" cy="0"/>
        </a:xfrm>
        <a:prstGeom prst="line">
          <a:avLst/>
        </a:prstGeom>
        <a:solidFill>
          <a:schemeClr val="accen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12141E4E-92F6-45B3-8E57-0C2D97857E66}">
      <dsp:nvSpPr>
        <dsp:cNvPr id="0" name=""/>
        <dsp:cNvSpPr/>
      </dsp:nvSpPr>
      <dsp:spPr>
        <a:xfrm>
          <a:off x="0" y="0"/>
          <a:ext cx="1845153" cy="4351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1" kern="1200" dirty="0"/>
            <a:t>Some Examples of Injuries from Vaccines</a:t>
          </a:r>
        </a:p>
        <a:p>
          <a:pPr marL="0" lvl="0" indent="0" algn="l" defTabSz="1111250">
            <a:lnSpc>
              <a:spcPct val="90000"/>
            </a:lnSpc>
            <a:spcBef>
              <a:spcPct val="0"/>
            </a:spcBef>
            <a:spcAft>
              <a:spcPct val="35000"/>
            </a:spcAft>
            <a:buNone/>
          </a:pPr>
          <a:endParaRPr lang="en-US" sz="2500" b="1" kern="1200" dirty="0"/>
        </a:p>
        <a:p>
          <a:pPr marL="0" lvl="0" indent="0" algn="l" defTabSz="1111250">
            <a:lnSpc>
              <a:spcPct val="90000"/>
            </a:lnSpc>
            <a:spcBef>
              <a:spcPct val="0"/>
            </a:spcBef>
            <a:spcAft>
              <a:spcPct val="35000"/>
            </a:spcAft>
            <a:buNone/>
          </a:pPr>
          <a:r>
            <a:rPr lang="en-US" sz="2500" i="1" kern="1200" dirty="0"/>
            <a:t>Can be serious and include: </a:t>
          </a:r>
        </a:p>
      </dsp:txBody>
      <dsp:txXfrm>
        <a:off x="0" y="0"/>
        <a:ext cx="1845153" cy="4351338"/>
      </dsp:txXfrm>
    </dsp:sp>
    <dsp:sp modelId="{6D784849-3ACB-4125-93FC-A413528C1794}">
      <dsp:nvSpPr>
        <dsp:cNvPr id="0" name=""/>
        <dsp:cNvSpPr/>
      </dsp:nvSpPr>
      <dsp:spPr>
        <a:xfrm>
          <a:off x="1983539" y="51151"/>
          <a:ext cx="7242227" cy="1023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Autoimmune conditions such as Guillain Barre (can lead to paralysis) where immune system attacks nerves</a:t>
          </a:r>
        </a:p>
      </dsp:txBody>
      <dsp:txXfrm>
        <a:off x="1983539" y="51151"/>
        <a:ext cx="7242227" cy="1023031"/>
      </dsp:txXfrm>
    </dsp:sp>
    <dsp:sp modelId="{3C2BD38B-CEC0-4603-9A19-125EDACBF747}">
      <dsp:nvSpPr>
        <dsp:cNvPr id="0" name=""/>
        <dsp:cNvSpPr/>
      </dsp:nvSpPr>
      <dsp:spPr>
        <a:xfrm>
          <a:off x="1845153" y="1074183"/>
          <a:ext cx="7380613" cy="0"/>
        </a:xfrm>
        <a:prstGeom prst="line">
          <a:avLst/>
        </a:prstGeom>
        <a:solidFill>
          <a:schemeClr val="accent1">
            <a:hueOff val="0"/>
            <a:satOff val="0"/>
            <a:lumOff val="0"/>
            <a:alphaOff val="0"/>
          </a:schemeClr>
        </a:solidFill>
        <a:ln w="1397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C0A55EBA-4248-4259-B07E-2BAB4C5A4D37}">
      <dsp:nvSpPr>
        <dsp:cNvPr id="0" name=""/>
        <dsp:cNvSpPr/>
      </dsp:nvSpPr>
      <dsp:spPr>
        <a:xfrm>
          <a:off x="1983539" y="1125335"/>
          <a:ext cx="7242227" cy="1023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Seizure Disorders </a:t>
          </a:r>
        </a:p>
      </dsp:txBody>
      <dsp:txXfrm>
        <a:off x="1983539" y="1125335"/>
        <a:ext cx="7242227" cy="1023031"/>
      </dsp:txXfrm>
    </dsp:sp>
    <dsp:sp modelId="{FAAD4EF4-CFDC-4EDB-9CC2-346429CD6B3F}">
      <dsp:nvSpPr>
        <dsp:cNvPr id="0" name=""/>
        <dsp:cNvSpPr/>
      </dsp:nvSpPr>
      <dsp:spPr>
        <a:xfrm>
          <a:off x="1845153" y="2148366"/>
          <a:ext cx="7380613" cy="0"/>
        </a:xfrm>
        <a:prstGeom prst="line">
          <a:avLst/>
        </a:prstGeom>
        <a:solidFill>
          <a:schemeClr val="accent1">
            <a:hueOff val="0"/>
            <a:satOff val="0"/>
            <a:lumOff val="0"/>
            <a:alphaOff val="0"/>
          </a:schemeClr>
        </a:solidFill>
        <a:ln w="1397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178E986F-D2D4-4D4B-A6F7-A66201EA51AE}">
      <dsp:nvSpPr>
        <dsp:cNvPr id="0" name=""/>
        <dsp:cNvSpPr/>
      </dsp:nvSpPr>
      <dsp:spPr>
        <a:xfrm>
          <a:off x="1983539" y="2199518"/>
          <a:ext cx="7242227" cy="1023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Vasovagal syncope – can lead to serious injuries as in cases where a person passes out, hits his head and suffers serious injuries</a:t>
          </a:r>
        </a:p>
      </dsp:txBody>
      <dsp:txXfrm>
        <a:off x="1983539" y="2199518"/>
        <a:ext cx="7242227" cy="1023031"/>
      </dsp:txXfrm>
    </dsp:sp>
    <dsp:sp modelId="{B04B7A23-B42F-42B3-AEB3-8F25B16A9338}">
      <dsp:nvSpPr>
        <dsp:cNvPr id="0" name=""/>
        <dsp:cNvSpPr/>
      </dsp:nvSpPr>
      <dsp:spPr>
        <a:xfrm>
          <a:off x="1845153" y="3222550"/>
          <a:ext cx="7380613" cy="0"/>
        </a:xfrm>
        <a:prstGeom prst="line">
          <a:avLst/>
        </a:prstGeom>
        <a:solidFill>
          <a:schemeClr val="accent1">
            <a:hueOff val="0"/>
            <a:satOff val="0"/>
            <a:lumOff val="0"/>
            <a:alphaOff val="0"/>
          </a:schemeClr>
        </a:solidFill>
        <a:ln w="1397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3D5E0C8A-A29B-4CFE-9829-23A5987546C8}">
      <dsp:nvSpPr>
        <dsp:cNvPr id="0" name=""/>
        <dsp:cNvSpPr/>
      </dsp:nvSpPr>
      <dsp:spPr>
        <a:xfrm>
          <a:off x="1983539" y="3273701"/>
          <a:ext cx="7242227" cy="1023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SIRVA (Shoulder Injury Related to Vaccine Administration) – can lead to rotator cuff tears and surgery</a:t>
          </a:r>
          <a:br>
            <a:rPr lang="en-US" sz="2000" kern="1200" dirty="0"/>
          </a:br>
          <a:endParaRPr lang="en-US" sz="2000" kern="1200" dirty="0"/>
        </a:p>
      </dsp:txBody>
      <dsp:txXfrm>
        <a:off x="1983539" y="3273701"/>
        <a:ext cx="7242227" cy="1023031"/>
      </dsp:txXfrm>
    </dsp:sp>
    <dsp:sp modelId="{B6AC2E9E-B7B9-4649-9409-3C1A1EC4744B}">
      <dsp:nvSpPr>
        <dsp:cNvPr id="0" name=""/>
        <dsp:cNvSpPr/>
      </dsp:nvSpPr>
      <dsp:spPr>
        <a:xfrm>
          <a:off x="1845153" y="4296733"/>
          <a:ext cx="7380613" cy="0"/>
        </a:xfrm>
        <a:prstGeom prst="line">
          <a:avLst/>
        </a:prstGeom>
        <a:solidFill>
          <a:schemeClr val="accent1">
            <a:hueOff val="0"/>
            <a:satOff val="0"/>
            <a:lumOff val="0"/>
            <a:alphaOff val="0"/>
          </a:schemeClr>
        </a:solidFill>
        <a:ln w="1397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526174-E46C-48E0-98EF-CD45479C391E}" type="datetimeFigureOut">
              <a:rPr lang="en-US" smtClean="0"/>
              <a:t>4/5/2022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EEFE96-4DC9-4F45-9042-7FDA87816E34}" type="slidenum">
              <a:rPr lang="en-US" smtClean="0"/>
              <a:t>‹#›</a:t>
            </a:fld>
            <a:endParaRPr lang="en-US"/>
          </a:p>
        </p:txBody>
      </p:sp>
    </p:spTree>
    <p:extLst>
      <p:ext uri="{BB962C8B-B14F-4D97-AF65-F5344CB8AC3E}">
        <p14:creationId xmlns:p14="http://schemas.microsoft.com/office/powerpoint/2010/main" val="2131958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eeoc.gov/wysk/what-you-should-know-about-covid-19-and-ada-rehabilitation-act-and-other-eeo-laws#L"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eeoc.gov/laws/guidance/section-12-religious-discrimination#h_9593682596821610748647076"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eeoc.gov/laws/guidance/section-12-religious-discrimination#h_71848579934051610749830452"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[Discussion here should focus on the distinction between a sincerely held religious belief and a mere personal preference or personal belief also likely some discussion regarding strategies for proving Calvin’s fraudulent claims] Case cite: </a:t>
            </a:r>
            <a:r>
              <a:rPr lang="en-US" sz="1200" i="1" kern="1200" dirty="0" err="1">
                <a:solidFill>
                  <a:schemeClr val="tx1"/>
                </a:solidFill>
                <a:effectLst/>
                <a:latin typeface="+mn-lt"/>
                <a:ea typeface="+mn-ea"/>
                <a:cs typeface="+mn-cs"/>
              </a:rPr>
              <a:t>Cloutier</a:t>
            </a:r>
            <a:r>
              <a:rPr lang="en-US" sz="1200" i="1" kern="1200" dirty="0">
                <a:solidFill>
                  <a:schemeClr val="tx1"/>
                </a:solidFill>
                <a:effectLst/>
                <a:latin typeface="+mn-lt"/>
                <a:ea typeface="+mn-ea"/>
                <a:cs typeface="+mn-cs"/>
              </a:rPr>
              <a:t> v. Costco Wholesale, 311 F. Supp. 2d 190 (D. Ma. 2004) (discussing the distinction between personal preferences and religious beliefs and the “Church of Body Modification” and the challenges faced in distinguishing between preferences and sincerely held beliefs approx. pages 196-197)</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see also</a:t>
            </a:r>
            <a:r>
              <a:rPr lang="en-US" sz="1200"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Mial</a:t>
            </a:r>
            <a:r>
              <a:rPr lang="en-US" sz="1200" i="1" kern="1200" dirty="0">
                <a:solidFill>
                  <a:schemeClr val="tx1"/>
                </a:solidFill>
                <a:effectLst/>
                <a:latin typeface="+mn-lt"/>
                <a:ea typeface="+mn-ea"/>
                <a:cs typeface="+mn-cs"/>
              </a:rPr>
              <a:t> v. </a:t>
            </a:r>
            <a:r>
              <a:rPr lang="en-US" sz="1200" i="1" kern="1200" dirty="0" err="1">
                <a:solidFill>
                  <a:schemeClr val="tx1"/>
                </a:solidFill>
                <a:effectLst/>
                <a:latin typeface="+mn-lt"/>
                <a:ea typeface="+mn-ea"/>
                <a:cs typeface="+mn-cs"/>
              </a:rPr>
              <a:t>Foxhoven</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 305 F. Supp. 3d 984, 991-92 (N.H. Iowa 2018) (discussing ways of establishing the distinction between religious belief and personal preference and factual factors that may be worth considering)</a:t>
            </a:r>
            <a:endParaRPr lang="en-US"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The discussion again should focus on the idea of a sincerely held religious belief and the fact that this does not require it to be a tenant of an organized religion. It also may focus on the intrusive nature of the employer’s inquiry</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See the EEOC Guidance for backup for this</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3"/>
              </a:rPr>
              <a:t>What You Should Know About COVID-19 and the ADA, the Rehabilitation Act, and Other EEO Laws | U.S. Equal Employment Opportunity Commission (eeoc.gov)</a:t>
            </a:r>
            <a:r>
              <a:rPr lang="en-US" sz="1200" kern="1200" dirty="0">
                <a:solidFill>
                  <a:schemeClr val="tx1"/>
                </a:solidFill>
                <a:effectLst/>
                <a:latin typeface="+mn-lt"/>
                <a:ea typeface="+mn-ea"/>
                <a:cs typeface="+mn-cs"/>
              </a:rPr>
              <a:t> and </a:t>
            </a:r>
            <a:r>
              <a:rPr lang="en-US" sz="1200" u="sng" kern="1200" dirty="0">
                <a:solidFill>
                  <a:schemeClr val="tx1"/>
                </a:solidFill>
                <a:effectLst/>
                <a:latin typeface="+mn-lt"/>
                <a:ea typeface="+mn-ea"/>
                <a:cs typeface="+mn-cs"/>
                <a:hlinkClick r:id="rId4"/>
              </a:rPr>
              <a:t>Section 12: Religious Discrimination | U.S. Equal Employment Opportunity Commission (eeoc.gov)</a:t>
            </a:r>
            <a:r>
              <a:rPr lang="en-US" sz="1200" kern="1200" dirty="0">
                <a:solidFill>
                  <a:schemeClr val="tx1"/>
                </a:solidFill>
                <a:effectLst/>
                <a:latin typeface="+mn-lt"/>
                <a:ea typeface="+mn-ea"/>
                <a:cs typeface="+mn-cs"/>
              </a:rPr>
              <a:t> (definition of religion – Examples 2 and 5 regarding religious practices that may be individual)</a:t>
            </a:r>
          </a:p>
        </p:txBody>
      </p:sp>
      <p:sp>
        <p:nvSpPr>
          <p:cNvPr id="4" name="Slide Number Placeholder 3"/>
          <p:cNvSpPr>
            <a:spLocks noGrp="1"/>
          </p:cNvSpPr>
          <p:nvPr>
            <p:ph type="sldNum" sz="quarter" idx="10"/>
          </p:nvPr>
        </p:nvSpPr>
        <p:spPr/>
        <p:txBody>
          <a:bodyPr/>
          <a:lstStyle/>
          <a:p>
            <a:fld id="{C4AF49E5-A097-4BFB-83CC-C54A593FE515}" type="slidenum">
              <a:rPr lang="en-US" smtClean="0"/>
              <a:t>11</a:t>
            </a:fld>
            <a:endParaRPr lang="en-US"/>
          </a:p>
        </p:txBody>
      </p:sp>
    </p:spTree>
    <p:extLst>
      <p:ext uri="{BB962C8B-B14F-4D97-AF65-F5344CB8AC3E}">
        <p14:creationId xmlns:p14="http://schemas.microsoft.com/office/powerpoint/2010/main" val="3249669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The discussion here should focus on reasonable accommodations and what an employer can do. Religious accommodations permit refusing accommodations that place more than a minimal burden on employers. In this context, the employer would be justified in firing Huss</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See Horvath v. City of Leander, 946 F.3d 787, 791-92 (5th Cir. 2020) (discussing the reasonableness of an accommodation in religious discrimination matters); see also </a:t>
            </a:r>
            <a:r>
              <a:rPr lang="en-US" sz="1200" u="sng" kern="1200" dirty="0">
                <a:solidFill>
                  <a:schemeClr val="tx1"/>
                </a:solidFill>
                <a:effectLst/>
                <a:latin typeface="+mn-lt"/>
                <a:ea typeface="+mn-ea"/>
                <a:cs typeface="+mn-cs"/>
                <a:hlinkClick r:id="rId3"/>
              </a:rPr>
              <a:t>Section 12: Religious Discrimination | U.S. Equal Employment Opportunity Commission (eeoc.gov)</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One area of note though is that in some contexts, such as healthcare, there may be an even lower threshold before an employer could require something like a vaccine over a religious accommodation request. See We the Patriots USA, Inc. v. </a:t>
            </a:r>
            <a:r>
              <a:rPr lang="en-US" sz="1200" i="1" kern="1200" dirty="0" err="1">
                <a:solidFill>
                  <a:schemeClr val="tx1"/>
                </a:solidFill>
                <a:effectLst/>
                <a:latin typeface="+mn-lt"/>
                <a:ea typeface="+mn-ea"/>
                <a:cs typeface="+mn-cs"/>
              </a:rPr>
              <a:t>Hochul</a:t>
            </a:r>
            <a:r>
              <a:rPr lang="en-US" sz="1200" kern="1200" dirty="0">
                <a:solidFill>
                  <a:schemeClr val="tx1"/>
                </a:solidFill>
                <a:effectLst/>
                <a:latin typeface="+mn-lt"/>
                <a:ea typeface="+mn-ea"/>
                <a:cs typeface="+mn-cs"/>
              </a:rPr>
              <a:t>, 17 F.4</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368, 370-71 (2d Cir. 2021).</a:t>
            </a:r>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AF49E5-A097-4BFB-83CC-C54A593FE515}" type="slidenum">
              <a:rPr lang="en-US" smtClean="0"/>
              <a:t>12</a:t>
            </a:fld>
            <a:endParaRPr lang="en-US"/>
          </a:p>
        </p:txBody>
      </p:sp>
    </p:spTree>
    <p:extLst>
      <p:ext uri="{BB962C8B-B14F-4D97-AF65-F5344CB8AC3E}">
        <p14:creationId xmlns:p14="http://schemas.microsoft.com/office/powerpoint/2010/main" val="258651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5DB17AB2-7D7A-4056-8437-EC6F8392E491}" type="datetimeFigureOut">
              <a:rPr lang="en-US" smtClean="0"/>
              <a:t>4/5/2022</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EC6D2834-B14F-4B37-B4B4-804F20C0B68D}"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0919931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17AB2-7D7A-4056-8437-EC6F8392E491}"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D2834-B14F-4B37-B4B4-804F20C0B68D}" type="slidenum">
              <a:rPr lang="en-US" smtClean="0"/>
              <a:t>‹#›</a:t>
            </a:fld>
            <a:endParaRPr lang="en-US"/>
          </a:p>
        </p:txBody>
      </p:sp>
    </p:spTree>
    <p:extLst>
      <p:ext uri="{BB962C8B-B14F-4D97-AF65-F5344CB8AC3E}">
        <p14:creationId xmlns:p14="http://schemas.microsoft.com/office/powerpoint/2010/main" val="833577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17AB2-7D7A-4056-8437-EC6F8392E491}"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D2834-B14F-4B37-B4B4-804F20C0B68D}" type="slidenum">
              <a:rPr lang="en-US" smtClean="0"/>
              <a:t>‹#›</a:t>
            </a:fld>
            <a:endParaRPr lang="en-US"/>
          </a:p>
        </p:txBody>
      </p:sp>
    </p:spTree>
    <p:extLst>
      <p:ext uri="{BB962C8B-B14F-4D97-AF65-F5344CB8AC3E}">
        <p14:creationId xmlns:p14="http://schemas.microsoft.com/office/powerpoint/2010/main" val="232027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17AB2-7D7A-4056-8437-EC6F8392E491}"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D2834-B14F-4B37-B4B4-804F20C0B68D}" type="slidenum">
              <a:rPr lang="en-US" smtClean="0"/>
              <a:t>‹#›</a:t>
            </a:fld>
            <a:endParaRPr lang="en-US"/>
          </a:p>
        </p:txBody>
      </p:sp>
    </p:spTree>
    <p:extLst>
      <p:ext uri="{BB962C8B-B14F-4D97-AF65-F5344CB8AC3E}">
        <p14:creationId xmlns:p14="http://schemas.microsoft.com/office/powerpoint/2010/main" val="221385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B17AB2-7D7A-4056-8437-EC6F8392E491}"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D2834-B14F-4B37-B4B4-804F20C0B68D}"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8900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B17AB2-7D7A-4056-8437-EC6F8392E491}"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D2834-B14F-4B37-B4B4-804F20C0B68D}" type="slidenum">
              <a:rPr lang="en-US" smtClean="0"/>
              <a:t>‹#›</a:t>
            </a:fld>
            <a:endParaRPr lang="en-US"/>
          </a:p>
        </p:txBody>
      </p:sp>
    </p:spTree>
    <p:extLst>
      <p:ext uri="{BB962C8B-B14F-4D97-AF65-F5344CB8AC3E}">
        <p14:creationId xmlns:p14="http://schemas.microsoft.com/office/powerpoint/2010/main" val="1818679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B17AB2-7D7A-4056-8437-EC6F8392E491}" type="datetimeFigureOut">
              <a:rPr lang="en-US" smtClean="0"/>
              <a:t>4/5/2022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6D2834-B14F-4B37-B4B4-804F20C0B68D}" type="slidenum">
              <a:rPr lang="en-US" smtClean="0"/>
              <a:t>‹#›</a:t>
            </a:fld>
            <a:endParaRPr lang="en-US"/>
          </a:p>
        </p:txBody>
      </p:sp>
    </p:spTree>
    <p:extLst>
      <p:ext uri="{BB962C8B-B14F-4D97-AF65-F5344CB8AC3E}">
        <p14:creationId xmlns:p14="http://schemas.microsoft.com/office/powerpoint/2010/main" val="3509748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17AB2-7D7A-4056-8437-EC6F8392E491}" type="datetimeFigureOut">
              <a:rPr lang="en-US" smtClean="0"/>
              <a:t>4/5/2022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6D2834-B14F-4B37-B4B4-804F20C0B68D}" type="slidenum">
              <a:rPr lang="en-US" smtClean="0"/>
              <a:t>‹#›</a:t>
            </a:fld>
            <a:endParaRPr lang="en-US"/>
          </a:p>
        </p:txBody>
      </p:sp>
    </p:spTree>
    <p:extLst>
      <p:ext uri="{BB962C8B-B14F-4D97-AF65-F5344CB8AC3E}">
        <p14:creationId xmlns:p14="http://schemas.microsoft.com/office/powerpoint/2010/main" val="3687257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17AB2-7D7A-4056-8437-EC6F8392E491}" type="datetimeFigureOut">
              <a:rPr lang="en-US" smtClean="0"/>
              <a:t>4/5/2022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6D2834-B14F-4B37-B4B4-804F20C0B68D}" type="slidenum">
              <a:rPr lang="en-US" smtClean="0"/>
              <a:t>‹#›</a:t>
            </a:fld>
            <a:endParaRPr lang="en-US"/>
          </a:p>
        </p:txBody>
      </p:sp>
    </p:spTree>
    <p:extLst>
      <p:ext uri="{BB962C8B-B14F-4D97-AF65-F5344CB8AC3E}">
        <p14:creationId xmlns:p14="http://schemas.microsoft.com/office/powerpoint/2010/main" val="946452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B17AB2-7D7A-4056-8437-EC6F8392E491}"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D2834-B14F-4B37-B4B4-804F20C0B68D}" type="slidenum">
              <a:rPr lang="en-US" smtClean="0"/>
              <a:t>‹#›</a:t>
            </a:fld>
            <a:endParaRPr lang="en-US"/>
          </a:p>
        </p:txBody>
      </p:sp>
    </p:spTree>
    <p:extLst>
      <p:ext uri="{BB962C8B-B14F-4D97-AF65-F5344CB8AC3E}">
        <p14:creationId xmlns:p14="http://schemas.microsoft.com/office/powerpoint/2010/main" val="1583435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B17AB2-7D7A-4056-8437-EC6F8392E491}"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6D2834-B14F-4B37-B4B4-804F20C0B68D}" type="slidenum">
              <a:rPr lang="en-US" smtClean="0"/>
              <a:t>‹#›</a:t>
            </a:fld>
            <a:endParaRPr lang="en-US"/>
          </a:p>
        </p:txBody>
      </p:sp>
    </p:spTree>
    <p:extLst>
      <p:ext uri="{BB962C8B-B14F-4D97-AF65-F5344CB8AC3E}">
        <p14:creationId xmlns:p14="http://schemas.microsoft.com/office/powerpoint/2010/main" val="1629507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5DB17AB2-7D7A-4056-8437-EC6F8392E491}" type="datetimeFigureOut">
              <a:rPr lang="en-US" smtClean="0"/>
              <a:t>4/5/2022</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EC6D2834-B14F-4B37-B4B4-804F20C0B68D}" type="slidenum">
              <a:rPr lang="en-US" smtClean="0"/>
              <a:t>‹#›</a:t>
            </a:fld>
            <a:endParaRPr lang="en-US"/>
          </a:p>
        </p:txBody>
      </p:sp>
    </p:spTree>
    <p:extLst>
      <p:ext uri="{BB962C8B-B14F-4D97-AF65-F5344CB8AC3E}">
        <p14:creationId xmlns:p14="http://schemas.microsoft.com/office/powerpoint/2010/main" val="699768570"/>
      </p:ext>
    </p:extLst>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C70ED-64CD-4B1C-878E-C871B3895C24}"/>
              </a:ext>
            </a:extLst>
          </p:cNvPr>
          <p:cNvSpPr>
            <a:spLocks noGrp="1"/>
          </p:cNvSpPr>
          <p:nvPr>
            <p:ph type="ctrTitle"/>
          </p:nvPr>
        </p:nvSpPr>
        <p:spPr/>
        <p:txBody>
          <a:bodyPr>
            <a:normAutofit/>
          </a:bodyPr>
          <a:lstStyle/>
          <a:p>
            <a:pPr algn="ctr"/>
            <a:r>
              <a:rPr lang="en-US" sz="4400" b="1" i="0" u="none" strike="noStrike" baseline="0" dirty="0">
                <a:latin typeface="+mn-lt"/>
              </a:rPr>
              <a:t>Table 7</a:t>
            </a:r>
            <a:br>
              <a:rPr lang="en-US" sz="4400" b="1" i="0" u="none" strike="noStrike" baseline="0" dirty="0">
                <a:latin typeface="+mn-lt"/>
              </a:rPr>
            </a:br>
            <a:br>
              <a:rPr lang="en-US" sz="4400" b="1" i="0" u="none" strike="noStrike" baseline="0" dirty="0">
                <a:latin typeface="+mn-lt"/>
              </a:rPr>
            </a:br>
            <a:r>
              <a:rPr lang="en-US" sz="4400" b="1" i="0" u="none" strike="noStrike" baseline="0" dirty="0">
                <a:latin typeface="+mn-lt"/>
              </a:rPr>
              <a:t>Legal Issues Arising from Vaccines</a:t>
            </a:r>
            <a:br>
              <a:rPr lang="en-US" sz="4400" b="1" i="0" u="none" strike="noStrike" baseline="0" dirty="0">
                <a:latin typeface="+mn-lt"/>
              </a:rPr>
            </a:br>
            <a:br>
              <a:rPr lang="en-US" sz="4400" b="1" i="0" u="none" strike="noStrike" baseline="0" dirty="0">
                <a:latin typeface="+mn-lt"/>
              </a:rPr>
            </a:br>
            <a:r>
              <a:rPr lang="en-US" sz="4400" b="1" i="0" u="none" strike="noStrike" baseline="0" dirty="0">
                <a:latin typeface="+mn-lt"/>
              </a:rPr>
              <a:t>April 6, 2022</a:t>
            </a:r>
            <a:endParaRPr lang="en-US" sz="4400" dirty="0">
              <a:latin typeface="+mn-lt"/>
            </a:endParaRPr>
          </a:p>
        </p:txBody>
      </p:sp>
      <p:sp>
        <p:nvSpPr>
          <p:cNvPr id="3" name="Subtitle 2">
            <a:extLst>
              <a:ext uri="{FF2B5EF4-FFF2-40B4-BE49-F238E27FC236}">
                <a16:creationId xmlns:a16="http://schemas.microsoft.com/office/drawing/2014/main" id="{5D83DC61-EF60-4E16-80B8-1231449A91EB}"/>
              </a:ext>
            </a:extLst>
          </p:cNvPr>
          <p:cNvSpPr>
            <a:spLocks noGrp="1"/>
          </p:cNvSpPr>
          <p:nvPr>
            <p:ph type="subTitle" idx="1"/>
          </p:nvPr>
        </p:nvSpPr>
        <p:spPr/>
        <p:txBody>
          <a:bodyPr>
            <a:normAutofit/>
          </a:bodyPr>
          <a:lstStyle/>
          <a:p>
            <a:endParaRPr lang="en-US" sz="1800" b="0" i="0" u="none" strike="noStrike" baseline="0" dirty="0">
              <a:solidFill>
                <a:srgbClr val="000000"/>
              </a:solidFill>
              <a:latin typeface="Arial" panose="020B0604020202020204" pitchFamily="34" charset="0"/>
            </a:endParaRPr>
          </a:p>
          <a:p>
            <a:endParaRPr lang="en-US" dirty="0"/>
          </a:p>
        </p:txBody>
      </p:sp>
    </p:spTree>
    <p:extLst>
      <p:ext uri="{BB962C8B-B14F-4D97-AF65-F5344CB8AC3E}">
        <p14:creationId xmlns:p14="http://schemas.microsoft.com/office/powerpoint/2010/main" val="280587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368EE-5A6C-493E-8F79-C672CEB53C42}"/>
              </a:ext>
            </a:extLst>
          </p:cNvPr>
          <p:cNvSpPr>
            <a:spLocks noGrp="1"/>
          </p:cNvSpPr>
          <p:nvPr>
            <p:ph type="title"/>
          </p:nvPr>
        </p:nvSpPr>
        <p:spPr/>
        <p:txBody>
          <a:bodyPr>
            <a:normAutofit fontScale="90000"/>
          </a:bodyPr>
          <a:lstStyle/>
          <a:p>
            <a:r>
              <a:rPr lang="en-US" i="1" dirty="0">
                <a:latin typeface="+mn-lt"/>
              </a:rPr>
              <a:t>National Federation of Independent Business v. Department of Labor</a:t>
            </a:r>
            <a:r>
              <a:rPr lang="en-US" dirty="0">
                <a:latin typeface="+mn-lt"/>
              </a:rPr>
              <a:t>, 142 </a:t>
            </a:r>
            <a:r>
              <a:rPr lang="en-US" dirty="0" err="1">
                <a:latin typeface="+mn-lt"/>
              </a:rPr>
              <a:t>S.Ct</a:t>
            </a:r>
            <a:r>
              <a:rPr lang="en-US" dirty="0">
                <a:latin typeface="+mn-lt"/>
              </a:rPr>
              <a:t>. 661 (2022).</a:t>
            </a:r>
          </a:p>
        </p:txBody>
      </p:sp>
      <p:sp>
        <p:nvSpPr>
          <p:cNvPr id="3" name="Content Placeholder 2">
            <a:extLst>
              <a:ext uri="{FF2B5EF4-FFF2-40B4-BE49-F238E27FC236}">
                <a16:creationId xmlns:a16="http://schemas.microsoft.com/office/drawing/2014/main" id="{C4ADF127-7177-4FD5-9824-D01A6A9A5ED7}"/>
              </a:ext>
            </a:extLst>
          </p:cNvPr>
          <p:cNvSpPr>
            <a:spLocks noGrp="1"/>
          </p:cNvSpPr>
          <p:nvPr>
            <p:ph idx="1"/>
          </p:nvPr>
        </p:nvSpPr>
        <p:spPr/>
        <p:txBody>
          <a:bodyPr>
            <a:normAutofit/>
          </a:bodyPr>
          <a:lstStyle/>
          <a:p>
            <a:r>
              <a:rPr lang="en-US" sz="2400" dirty="0"/>
              <a:t>Concurrence (Justice Gorsuch joined by Justices Thomas and Alito).</a:t>
            </a:r>
          </a:p>
          <a:p>
            <a:pPr lvl="1"/>
            <a:r>
              <a:rPr lang="en-US" sz="2400" dirty="0"/>
              <a:t>The Major Questions doctrine: “Congress does not usually ‘hide elephants in mouseholes.’”</a:t>
            </a:r>
          </a:p>
          <a:p>
            <a:pPr lvl="1"/>
            <a:endParaRPr lang="en-US" dirty="0"/>
          </a:p>
          <a:p>
            <a:r>
              <a:rPr lang="en-US" sz="2400" dirty="0"/>
              <a:t>Dissent (Justice Breyer joined by Justices Sotomayor and Kagan).</a:t>
            </a:r>
          </a:p>
          <a:p>
            <a:pPr lvl="1"/>
            <a:r>
              <a:rPr lang="en-US" sz="2400" dirty="0"/>
              <a:t>The vaccine mandate fits the enabling statutes’ plain language, and just because COVID-19 is also dangerous outside the workplace setting, does not mean that OSHA cannot regulate it within the workplace setting.</a:t>
            </a:r>
          </a:p>
        </p:txBody>
      </p:sp>
    </p:spTree>
    <p:extLst>
      <p:ext uri="{BB962C8B-B14F-4D97-AF65-F5344CB8AC3E}">
        <p14:creationId xmlns:p14="http://schemas.microsoft.com/office/powerpoint/2010/main" val="1976459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Part 1: Tables 1, 2, &amp; 3</a:t>
            </a:r>
          </a:p>
        </p:txBody>
      </p:sp>
      <p:sp>
        <p:nvSpPr>
          <p:cNvPr id="3" name="Content Placeholder 2"/>
          <p:cNvSpPr>
            <a:spLocks noGrp="1"/>
          </p:cNvSpPr>
          <p:nvPr>
            <p:ph idx="1"/>
          </p:nvPr>
        </p:nvSpPr>
        <p:spPr>
          <a:xfrm>
            <a:off x="838200" y="1825625"/>
            <a:ext cx="10515600" cy="4547879"/>
          </a:xfrm>
        </p:spPr>
        <p:txBody>
          <a:bodyPr>
            <a:normAutofit fontScale="70000" lnSpcReduction="20000"/>
          </a:bodyPr>
          <a:lstStyle/>
          <a:p>
            <a:pPr marL="0" indent="0">
              <a:buNone/>
            </a:pPr>
            <a:r>
              <a:rPr lang="en-US" sz="2400" dirty="0"/>
              <a:t>Your client is a local police department. Given the regular interaction with members of the public that officers and other staff members must engage in as part of their work, the local government has mandated that all police staff must be vaccinated against COVID-19. The local government has previously mandated that police officers and staff must be vaccinated against other serious diseases, such as meningitis, tetanus, and other conditions. In anticipation of the COVID-19 vaccine requirement, one staff member, John Calvin, has complained very noticeably about the potential requirement. He has stated that the vaccines are ineffective, that COVID-19 is a hoax, and that he does not believe the government should be allowed to tell people to get vaccinated. Calvin has previously received all other required vaccines. </a:t>
            </a:r>
          </a:p>
          <a:p>
            <a:pPr marL="0" indent="0">
              <a:buNone/>
            </a:pPr>
            <a:r>
              <a:rPr lang="en-US" sz="2400" dirty="0"/>
              <a:t>Shortly after the local government passed the vaccine mandate, Calvin told some other employees that he found this website that explains how to seek a religious accommodation and that he plans to follow its instructions to seek an exemption from the COVID-19 vaccine requirement. When asked about his beliefs, he told the other employees that he does not want the government telling him what to do and he will do whatever it takes to avoid getting vaccinated. One of the other employees, Henry Huguenot, upset about Calvin’s abuse of religious freedom informs his supervisor and leadership at the police department of Calvin’s plans. After the mandate takes effect, Calvin submits a request to be exempted from the vaccine requirement because of his sincerely held religious beliefs and your client comes to you for advice. Your client is dubious and wants Calvin to provide information about the church he attends and a letter of support from his minister.</a:t>
            </a:r>
          </a:p>
          <a:p>
            <a:pPr marL="0" indent="0">
              <a:buNone/>
            </a:pPr>
            <a:r>
              <a:rPr lang="en-US" sz="2400" b="1" dirty="0"/>
              <a:t>What advice do you give to your client?</a:t>
            </a:r>
          </a:p>
          <a:p>
            <a:pPr marL="0" indent="0">
              <a:buNone/>
            </a:pPr>
            <a:endParaRPr lang="en-US" sz="2400" dirty="0"/>
          </a:p>
        </p:txBody>
      </p:sp>
    </p:spTree>
    <p:extLst>
      <p:ext uri="{BB962C8B-B14F-4D97-AF65-F5344CB8AC3E}">
        <p14:creationId xmlns:p14="http://schemas.microsoft.com/office/powerpoint/2010/main" val="2048086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Part 2: Tables 4 &amp; 5</a:t>
            </a:r>
          </a:p>
        </p:txBody>
      </p:sp>
      <p:sp>
        <p:nvSpPr>
          <p:cNvPr id="3" name="Content Placeholder 2"/>
          <p:cNvSpPr>
            <a:spLocks noGrp="1"/>
          </p:cNvSpPr>
          <p:nvPr>
            <p:ph idx="1"/>
          </p:nvPr>
        </p:nvSpPr>
        <p:spPr>
          <a:xfrm>
            <a:off x="838200" y="1825625"/>
            <a:ext cx="10515600" cy="4643414"/>
          </a:xfrm>
        </p:spPr>
        <p:txBody>
          <a:bodyPr>
            <a:normAutofit fontScale="62500" lnSpcReduction="20000"/>
          </a:bodyPr>
          <a:lstStyle/>
          <a:p>
            <a:pPr marL="0" indent="0">
              <a:buNone/>
            </a:pPr>
            <a:r>
              <a:rPr lang="en-US" sz="2400" dirty="0"/>
              <a:t>Following the fiasco that was Calvin’s request, your client has decided that the questioning of all those requesting religious accommodations would be too burdensome or risky and has adjusted to make such inquiries sparingly and on a case-by-case basis. They recently received a request from Officer John Huss who is seeking an exemption because receiving the vaccine would violate his beliefs because all variations have used fetal tissue in some form. </a:t>
            </a:r>
          </a:p>
          <a:p>
            <a:pPr marL="0" indent="0">
              <a:buNone/>
            </a:pPr>
            <a:r>
              <a:rPr lang="en-US" sz="2400" dirty="0"/>
              <a:t>Your client has concerns that because Huss regularly interacts in close proximity to members of the public that his duties would put him and the public at risk. Accordingly, your client is prepared to offer the following accommodations to Huss: (1) that he transition to desk work for the foreseeable future to mitigate the spread of COVID-19 or (2) that he wear a mask while out in the community and be tested weekly for COVID-19. </a:t>
            </a:r>
          </a:p>
          <a:p>
            <a:pPr marL="0" indent="0">
              <a:buNone/>
            </a:pPr>
            <a:r>
              <a:rPr lang="en-US" sz="2400" dirty="0"/>
              <a:t>Huss refuses to accept either accommodation, he enjoys being able to work in the community and believes that being outdoors as much as he is will be sufficient to prevent the spread of COVID-19, and asks that he simply be exempted from the vaccine requirement.  Your client explains that he may still have to interact with members of the public indoors and regularly drives around in his cruiser with a colleague and therefore, reoffers the original accommodations. Huss again refuses these accommodations and states that his partner can handle the indoor matters and staff can clean the cruiser after use. </a:t>
            </a:r>
          </a:p>
          <a:p>
            <a:pPr marL="0" indent="0">
              <a:buNone/>
            </a:pPr>
            <a:r>
              <a:rPr lang="en-US" sz="2400" dirty="0"/>
              <a:t>Your client is preparing to discipline or terminate Huss and comes to you for advice on what they can do.</a:t>
            </a:r>
          </a:p>
          <a:p>
            <a:pPr marL="0" indent="0">
              <a:buNone/>
            </a:pPr>
            <a:r>
              <a:rPr lang="en-US" sz="2400" b="1" dirty="0"/>
              <a:t>What advice do you give to your client?</a:t>
            </a:r>
          </a:p>
          <a:p>
            <a:pPr marL="0" indent="0">
              <a:buNone/>
            </a:pPr>
            <a:endParaRPr lang="en-US" sz="2400" b="1" dirty="0"/>
          </a:p>
        </p:txBody>
      </p:sp>
    </p:spTree>
    <p:extLst>
      <p:ext uri="{BB962C8B-B14F-4D97-AF65-F5344CB8AC3E}">
        <p14:creationId xmlns:p14="http://schemas.microsoft.com/office/powerpoint/2010/main" val="3169754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Part 3: Tables 6, 8, &amp; Zoom</a:t>
            </a:r>
          </a:p>
        </p:txBody>
      </p:sp>
      <p:sp>
        <p:nvSpPr>
          <p:cNvPr id="3" name="Content Placeholder 2"/>
          <p:cNvSpPr>
            <a:spLocks noGrp="1"/>
          </p:cNvSpPr>
          <p:nvPr>
            <p:ph idx="1"/>
          </p:nvPr>
        </p:nvSpPr>
        <p:spPr>
          <a:xfrm>
            <a:off x="838200" y="1460310"/>
            <a:ext cx="10515600" cy="5281684"/>
          </a:xfrm>
        </p:spPr>
        <p:txBody>
          <a:bodyPr>
            <a:noAutofit/>
          </a:bodyPr>
          <a:lstStyle/>
          <a:p>
            <a:pPr marL="0" indent="0">
              <a:buNone/>
            </a:pPr>
            <a:endParaRPr lang="en-US" sz="1600" dirty="0"/>
          </a:p>
          <a:p>
            <a:pPr marL="0" indent="0">
              <a:buNone/>
            </a:pPr>
            <a:r>
              <a:rPr lang="en-US" sz="1600" dirty="0"/>
              <a:t>The Pet Vet Jet Set is a mobile veterinary clinic in Manchester, NH. Since inception, the clinic has rapidly expanded, adding many vehicles to their fleet of unmistakable vet vans servicing the greater Manchester area. When the pandemic hit, the owner of Pet Vet Jet Set, Harry Dunne, began to worry about the safety of his employees, customers, and furry clients, as the vans visited multiple locations per day, interacted with a large number of people, and there was mounting evidence that COVID could be passed from humans to dogs and cats. Operations suspended for a few weeks, but slowly Harry got his employees masked and back out in the field, with no COVID cases resulting in both two- and four-legged creatures. When the vaccine became widely available, Harry mandated COVID vaccination for all his employees. Most employees were already vaccinated, and Harry allowed those who had medical exemptions to take a rapid test every day before work to lower the risk of transmission to and from clients. </a:t>
            </a:r>
          </a:p>
          <a:p>
            <a:pPr marL="0" indent="0">
              <a:buNone/>
            </a:pPr>
            <a:r>
              <a:rPr lang="en-US" sz="1600" dirty="0"/>
              <a:t>One employee, Lloyd Christmas, protested Harry’s new rules. Lloyd walked into Harry’s office one day and told him that according to his religious beliefs, Lloyd could only place organic, natural things in his body. Thus, any needle in his arm or cotton swabs in his nose would violate his religious beliefs. Lloyd further explained that he was a member of the Church of the Organic Buffalo. Each Sunday, the congregation gathers at the Puritan, drinks organic beer, reads the works of Thoreau and Kerouac, and proselytizes about the benefits of an organic diet. Any inorganic objects that enter the body are a sin. Lloyd is adamant that his religion will not allow him to be vaccinated or tested, and seems to sincerely believe the Church of the Organic Buffalo demands such faith. Harry calls his trusted legal counsel.</a:t>
            </a:r>
          </a:p>
        </p:txBody>
      </p:sp>
    </p:spTree>
    <p:extLst>
      <p:ext uri="{BB962C8B-B14F-4D97-AF65-F5344CB8AC3E}">
        <p14:creationId xmlns:p14="http://schemas.microsoft.com/office/powerpoint/2010/main" val="2364005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B79DD-4F69-413C-AAEA-B9F23E99EDB8}"/>
              </a:ext>
            </a:extLst>
          </p:cNvPr>
          <p:cNvSpPr>
            <a:spLocks noGrp="1"/>
          </p:cNvSpPr>
          <p:nvPr>
            <p:ph type="title"/>
          </p:nvPr>
        </p:nvSpPr>
        <p:spPr/>
        <p:txBody>
          <a:bodyPr/>
          <a:lstStyle/>
          <a:p>
            <a:r>
              <a:rPr lang="en-US" dirty="0"/>
              <a:t>Hypothetical Part 3: Tables 6, 8, &amp; </a:t>
            </a:r>
            <a:r>
              <a:rPr lang="en-US"/>
              <a:t>Zoom Questions:</a:t>
            </a:r>
            <a:endParaRPr lang="en-US" dirty="0"/>
          </a:p>
        </p:txBody>
      </p:sp>
      <p:sp>
        <p:nvSpPr>
          <p:cNvPr id="3" name="Content Placeholder 2">
            <a:extLst>
              <a:ext uri="{FF2B5EF4-FFF2-40B4-BE49-F238E27FC236}">
                <a16:creationId xmlns:a16="http://schemas.microsoft.com/office/drawing/2014/main" id="{60AF1F8F-ADE1-40CA-93B8-4822758C56C0}"/>
              </a:ext>
            </a:extLst>
          </p:cNvPr>
          <p:cNvSpPr>
            <a:spLocks noGrp="1"/>
          </p:cNvSpPr>
          <p:nvPr>
            <p:ph idx="1"/>
          </p:nvPr>
        </p:nvSpPr>
        <p:spPr/>
        <p:txBody>
          <a:bodyPr/>
          <a:lstStyle/>
          <a:p>
            <a:pPr lvl="0"/>
            <a:r>
              <a:rPr lang="en-US" sz="1800" b="1" dirty="0"/>
              <a:t>Can Lloyd really avoid the vaccine or testing mandate because of the Church of the Organic Buffalo?</a:t>
            </a:r>
          </a:p>
          <a:p>
            <a:pPr lvl="0"/>
            <a:r>
              <a:rPr lang="en-US" sz="1800" b="1" dirty="0"/>
              <a:t>What if Lloyd tells Harry the Church of the Organic Buffalo also allows him to be part of the Church of Mother Nature, which has the same restrictions about foreign objects entering the body, and worships in White Park, believes in the all-powerful Gaia (the Greek goddess of Earth), follows all pagan holidays and some pagan rituals, and espouses a set of beliefs that the morally right way to live is in commune with Gaia?</a:t>
            </a:r>
          </a:p>
          <a:p>
            <a:r>
              <a:rPr lang="en-US" sz="1800" b="1" dirty="0"/>
              <a:t>As counsel for Pet Vet Jet Set, what do you recommend to Harry?</a:t>
            </a:r>
          </a:p>
          <a:p>
            <a:endParaRPr lang="en-US" dirty="0"/>
          </a:p>
        </p:txBody>
      </p:sp>
    </p:spTree>
    <p:extLst>
      <p:ext uri="{BB962C8B-B14F-4D97-AF65-F5344CB8AC3E}">
        <p14:creationId xmlns:p14="http://schemas.microsoft.com/office/powerpoint/2010/main" val="831267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Part 4: Tables 1, 2, 3, &amp; 4 </a:t>
            </a:r>
          </a:p>
        </p:txBody>
      </p:sp>
      <p:sp>
        <p:nvSpPr>
          <p:cNvPr id="3" name="Content Placeholder 2"/>
          <p:cNvSpPr>
            <a:spLocks noGrp="1"/>
          </p:cNvSpPr>
          <p:nvPr>
            <p:ph idx="1"/>
          </p:nvPr>
        </p:nvSpPr>
        <p:spPr>
          <a:xfrm>
            <a:off x="838200" y="1825625"/>
            <a:ext cx="10515600" cy="4657062"/>
          </a:xfrm>
        </p:spPr>
        <p:txBody>
          <a:bodyPr>
            <a:normAutofit/>
          </a:bodyPr>
          <a:lstStyle/>
          <a:p>
            <a:pPr marL="0" indent="0">
              <a:buNone/>
            </a:pPr>
            <a:r>
              <a:rPr lang="en-US" dirty="0" err="1"/>
              <a:t>Jetland</a:t>
            </a:r>
            <a:r>
              <a:rPr lang="en-US" dirty="0"/>
              <a:t> Airlines is a large New York City based U.S. airline employing roughly 50,000 people around the country. The airline has struggled to make ends meet in the pandemic. Recently, the board has decided to require that all employees get vaccinated against COVID-19 within the next 90 days to protect the public and to stop the spread of the contagious virus. </a:t>
            </a:r>
            <a:r>
              <a:rPr lang="en-US" dirty="0" err="1"/>
              <a:t>Jetland</a:t>
            </a:r>
            <a:r>
              <a:rPr lang="en-US" dirty="0"/>
              <a:t> Airlines allows its employees to request exemptions based on medical conditions and religious beliefs.  Jane Heir is a pilot at the company and has been a dedicated employee for over 10 years. Jane has known severe allergies to ingredients in the vaccine. Jane’s doctor has told Jane that she should not get the vaccine because the risks greatly outweigh the benefits. After finding out about the vaccination requirement, Jane scheduled a meeting with HR to discuss a potential exemption from the requirement. </a:t>
            </a:r>
          </a:p>
          <a:p>
            <a:pPr marL="0" indent="0">
              <a:buNone/>
            </a:pPr>
            <a:endParaRPr lang="en-US" dirty="0"/>
          </a:p>
          <a:p>
            <a:r>
              <a:rPr lang="en-US" b="1" dirty="0"/>
              <a:t>How should </a:t>
            </a:r>
            <a:r>
              <a:rPr lang="en-US" b="1" dirty="0" err="1"/>
              <a:t>Jetland</a:t>
            </a:r>
            <a:r>
              <a:rPr lang="en-US" b="1" dirty="0"/>
              <a:t> Airlines handle Jane’s request? What does the company need to verify from Jane? What other considerations should the company keep in mind? How would this differ if Jane had asked for a religious exemption from the vaccine requirement? </a:t>
            </a:r>
          </a:p>
          <a:p>
            <a:pPr marL="0" indent="0">
              <a:buNone/>
            </a:pPr>
            <a:endParaRPr lang="en-US" dirty="0"/>
          </a:p>
        </p:txBody>
      </p:sp>
    </p:spTree>
    <p:extLst>
      <p:ext uri="{BB962C8B-B14F-4D97-AF65-F5344CB8AC3E}">
        <p14:creationId xmlns:p14="http://schemas.microsoft.com/office/powerpoint/2010/main" val="833861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Part 5: Tables 5, 6, 8, &amp; Zoom</a:t>
            </a:r>
          </a:p>
        </p:txBody>
      </p:sp>
      <p:sp>
        <p:nvSpPr>
          <p:cNvPr id="3" name="Content Placeholder 2"/>
          <p:cNvSpPr>
            <a:spLocks noGrp="1"/>
          </p:cNvSpPr>
          <p:nvPr>
            <p:ph idx="1"/>
          </p:nvPr>
        </p:nvSpPr>
        <p:spPr>
          <a:xfrm>
            <a:off x="838200" y="1825624"/>
            <a:ext cx="10515600" cy="4465993"/>
          </a:xfrm>
        </p:spPr>
        <p:txBody>
          <a:bodyPr>
            <a:normAutofit/>
          </a:bodyPr>
          <a:lstStyle/>
          <a:p>
            <a:pPr marL="0" indent="0">
              <a:buNone/>
            </a:pPr>
            <a:r>
              <a:rPr lang="en-US" dirty="0"/>
              <a:t>Another employee with the company, Eric </a:t>
            </a:r>
            <a:r>
              <a:rPr lang="en-US" dirty="0" err="1"/>
              <a:t>Playne</a:t>
            </a:r>
            <a:r>
              <a:rPr lang="en-US" dirty="0"/>
              <a:t>, is fearful of the vaccine. He has had frequent nightmares after hearing on the radio that the vaccine contains an ingredient which will make him grow an extra thumb. He is worried that his partner will leave him in disgust and he will lose his job. He frequently has had panic attacks that leave him struggling to breathe because of his fears of what could happen to him if he gets the vaccine. Eric is a flight attendant with the company. Eric met with his doctor who recommended that Eric get vaccinated as soon as possible.  Eric plans on asking for a medical exemption because he think that it would cause him severe mental anguish and anxiety. </a:t>
            </a:r>
          </a:p>
          <a:p>
            <a:r>
              <a:rPr lang="en-US" b="1" dirty="0"/>
              <a:t>How should </a:t>
            </a:r>
            <a:r>
              <a:rPr lang="en-US" b="1" dirty="0" err="1"/>
              <a:t>Jetland</a:t>
            </a:r>
            <a:r>
              <a:rPr lang="en-US" b="1" dirty="0"/>
              <a:t> Airline’s handle Eric’s request? How will this differ from Jane’s request?</a:t>
            </a:r>
          </a:p>
        </p:txBody>
      </p:sp>
    </p:spTree>
    <p:extLst>
      <p:ext uri="{BB962C8B-B14F-4D97-AF65-F5344CB8AC3E}">
        <p14:creationId xmlns:p14="http://schemas.microsoft.com/office/powerpoint/2010/main" val="1976871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8E34F-A716-479D-8110-223D80E4AEE3}"/>
              </a:ext>
            </a:extLst>
          </p:cNvPr>
          <p:cNvSpPr>
            <a:spLocks noGrp="1"/>
          </p:cNvSpPr>
          <p:nvPr>
            <p:ph type="ctrTitle"/>
          </p:nvPr>
        </p:nvSpPr>
        <p:spPr>
          <a:xfrm>
            <a:off x="1261872" y="1028700"/>
            <a:ext cx="9418320" cy="1834140"/>
          </a:xfrm>
        </p:spPr>
        <p:txBody>
          <a:bodyPr vert="horz" lIns="91440" tIns="45720" rIns="91440" bIns="45720" rtlCol="0" anchor="ctr">
            <a:normAutofit/>
          </a:bodyPr>
          <a:lstStyle/>
          <a:p>
            <a:pPr algn="ctr"/>
            <a:r>
              <a:rPr lang="en-US" sz="6000" b="1" dirty="0"/>
              <a:t>Vaccine Injury</a:t>
            </a:r>
          </a:p>
        </p:txBody>
      </p:sp>
      <p:sp>
        <p:nvSpPr>
          <p:cNvPr id="3" name="Subtitle 2">
            <a:extLst>
              <a:ext uri="{FF2B5EF4-FFF2-40B4-BE49-F238E27FC236}">
                <a16:creationId xmlns:a16="http://schemas.microsoft.com/office/drawing/2014/main" id="{5E2AED87-C2A3-4500-BA22-4D54B1810F51}"/>
              </a:ext>
            </a:extLst>
          </p:cNvPr>
          <p:cNvSpPr>
            <a:spLocks noGrp="1"/>
          </p:cNvSpPr>
          <p:nvPr>
            <p:ph type="subTitle" idx="1"/>
          </p:nvPr>
        </p:nvSpPr>
        <p:spPr>
          <a:xfrm>
            <a:off x="1261872" y="2780146"/>
            <a:ext cx="9418320" cy="3142021"/>
          </a:xfrm>
        </p:spPr>
        <p:txBody>
          <a:bodyPr vert="horz" lIns="91440" tIns="45720" rIns="91440" bIns="45720" rtlCol="0">
            <a:normAutofit/>
          </a:bodyPr>
          <a:lstStyle/>
          <a:p>
            <a:pPr indent="-182880" algn="ctr">
              <a:lnSpc>
                <a:spcPct val="100000"/>
              </a:lnSpc>
              <a:spcBef>
                <a:spcPts val="0"/>
              </a:spcBef>
              <a:spcAft>
                <a:spcPts val="0"/>
              </a:spcAft>
            </a:pPr>
            <a:r>
              <a:rPr lang="en-US" sz="2800" dirty="0"/>
              <a:t>Heather V. Menezes</a:t>
            </a:r>
          </a:p>
          <a:p>
            <a:pPr indent="-182880" algn="ctr">
              <a:lnSpc>
                <a:spcPct val="100000"/>
              </a:lnSpc>
              <a:spcBef>
                <a:spcPts val="0"/>
              </a:spcBef>
              <a:spcAft>
                <a:spcPts val="0"/>
              </a:spcAft>
            </a:pPr>
            <a:r>
              <a:rPr lang="en-US" sz="2800" dirty="0"/>
              <a:t>Shaheen and Gordon</a:t>
            </a:r>
          </a:p>
          <a:p>
            <a:pPr indent="-182880" algn="ctr">
              <a:lnSpc>
                <a:spcPct val="100000"/>
              </a:lnSpc>
              <a:spcBef>
                <a:spcPts val="0"/>
              </a:spcBef>
              <a:spcAft>
                <a:spcPts val="0"/>
              </a:spcAft>
            </a:pPr>
            <a:r>
              <a:rPr lang="en-US" sz="2800" dirty="0"/>
              <a:t>180 Bridge Street</a:t>
            </a:r>
          </a:p>
          <a:p>
            <a:pPr indent="-182880" algn="ctr">
              <a:lnSpc>
                <a:spcPct val="100000"/>
              </a:lnSpc>
              <a:spcBef>
                <a:spcPts val="0"/>
              </a:spcBef>
              <a:spcAft>
                <a:spcPts val="0"/>
              </a:spcAft>
            </a:pPr>
            <a:r>
              <a:rPr lang="en-US" sz="2800" dirty="0"/>
              <a:t>Manchester, NH 03104</a:t>
            </a:r>
          </a:p>
          <a:p>
            <a:pPr indent="-182880" algn="ctr">
              <a:lnSpc>
                <a:spcPct val="100000"/>
              </a:lnSpc>
              <a:spcBef>
                <a:spcPts val="0"/>
              </a:spcBef>
              <a:spcAft>
                <a:spcPts val="0"/>
              </a:spcAft>
            </a:pPr>
            <a:r>
              <a:rPr lang="en-US" sz="2800" dirty="0"/>
              <a:t>hmenezes@shaheengordon.com</a:t>
            </a:r>
          </a:p>
        </p:txBody>
      </p:sp>
      <p:cxnSp>
        <p:nvCxnSpPr>
          <p:cNvPr id="35" name="Straight Connector 34">
            <a:extLst>
              <a:ext uri="{FF2B5EF4-FFF2-40B4-BE49-F238E27FC236}">
                <a16:creationId xmlns:a16="http://schemas.microsoft.com/office/drawing/2014/main" id="{D7E8ECA2-60A0-4D39-817D-F1E982ED7F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51500" y="5097592"/>
            <a:ext cx="596394"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6964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B6D324E-2D03-4162-AF1E-D5E32234E2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Picture 2">
            <a:extLst>
              <a:ext uri="{FF2B5EF4-FFF2-40B4-BE49-F238E27FC236}">
                <a16:creationId xmlns:a16="http://schemas.microsoft.com/office/drawing/2014/main" id="{185A1997-1A49-42F9-BE59-49C11A0A61CF}"/>
              </a:ext>
            </a:extLst>
          </p:cNvPr>
          <p:cNvPicPr>
            <a:picLocks noChangeAspect="1"/>
          </p:cNvPicPr>
          <p:nvPr/>
        </p:nvPicPr>
        <p:blipFill rotWithShape="1">
          <a:blip r:embed="rId2">
            <a:extLst>
              <a:ext uri="{28A0092B-C50C-407E-A947-70E740481C1C}">
                <a14:useLocalDpi xmlns:a14="http://schemas.microsoft.com/office/drawing/2010/main" val="0"/>
              </a:ext>
            </a:extLst>
          </a:blip>
          <a:srcRect l="1471" r="5679" b="1"/>
          <a:stretch/>
        </p:blipFill>
        <p:spPr>
          <a:xfrm>
            <a:off x="633998" y="640080"/>
            <a:ext cx="6927007" cy="5588101"/>
          </a:xfrm>
          <a:prstGeom prst="rect">
            <a:avLst/>
          </a:prstGeom>
        </p:spPr>
      </p:pic>
      <p:sp>
        <p:nvSpPr>
          <p:cNvPr id="4" name="TextBox 3">
            <a:extLst>
              <a:ext uri="{FF2B5EF4-FFF2-40B4-BE49-F238E27FC236}">
                <a16:creationId xmlns:a16="http://schemas.microsoft.com/office/drawing/2014/main" id="{3021E019-D8F8-4C30-A5FD-46421E1FF2D1}"/>
              </a:ext>
            </a:extLst>
          </p:cNvPr>
          <p:cNvSpPr txBox="1"/>
          <p:nvPr/>
        </p:nvSpPr>
        <p:spPr>
          <a:xfrm>
            <a:off x="7889004" y="640080"/>
            <a:ext cx="3129978" cy="5588101"/>
          </a:xfrm>
          <a:prstGeom prst="rect">
            <a:avLst/>
          </a:prstGeom>
        </p:spPr>
        <p:txBody>
          <a:bodyPr vert="horz" lIns="91440" tIns="45720" rIns="91440" bIns="45720" rtlCol="0">
            <a:normAutofit/>
          </a:bodyPr>
          <a:lstStyle/>
          <a:p>
            <a:pPr indent="-182880" algn="ctr" defTabSz="914400">
              <a:spcAft>
                <a:spcPts val="600"/>
              </a:spcAft>
              <a:buClr>
                <a:schemeClr val="accent1"/>
              </a:buClr>
            </a:pPr>
            <a:r>
              <a:rPr lang="en-US" sz="2400" b="1" dirty="0"/>
              <a:t>Vaccine Fun Fact</a:t>
            </a:r>
          </a:p>
          <a:p>
            <a:pPr indent="-182880" defTabSz="914400">
              <a:spcAft>
                <a:spcPts val="600"/>
              </a:spcAft>
              <a:buClr>
                <a:schemeClr val="accent1"/>
              </a:buClr>
            </a:pPr>
            <a:endParaRPr lang="en-US" dirty="0"/>
          </a:p>
          <a:p>
            <a:pPr indent="-182880" defTabSz="914400">
              <a:spcAft>
                <a:spcPts val="600"/>
              </a:spcAft>
              <a:buClr>
                <a:schemeClr val="accent1"/>
              </a:buClr>
            </a:pPr>
            <a:endParaRPr lang="en-US" dirty="0"/>
          </a:p>
          <a:p>
            <a:pPr indent="-182880" defTabSz="914400">
              <a:spcAft>
                <a:spcPts val="600"/>
              </a:spcAft>
              <a:buClr>
                <a:schemeClr val="accent1"/>
              </a:buClr>
            </a:pPr>
            <a:r>
              <a:rPr lang="en-US" dirty="0"/>
              <a:t>In the 1700s, Edward Jenner created a smallpox vaccine by using cowpox pustules and injecting them into a child, James Phipps.  When exposed to smallpox, little James did not contract smallpox!</a:t>
            </a:r>
          </a:p>
          <a:p>
            <a:pPr indent="-182880" defTabSz="914400">
              <a:spcAft>
                <a:spcPts val="600"/>
              </a:spcAft>
              <a:buClr>
                <a:schemeClr val="accent1"/>
              </a:buClr>
            </a:pPr>
            <a:endParaRPr lang="en-US" dirty="0"/>
          </a:p>
          <a:p>
            <a:pPr indent="-182880" defTabSz="914400">
              <a:spcAft>
                <a:spcPts val="600"/>
              </a:spcAft>
              <a:buClr>
                <a:schemeClr val="accent1"/>
              </a:buClr>
            </a:pPr>
            <a:endParaRPr lang="en-US" dirty="0"/>
          </a:p>
          <a:p>
            <a:pPr indent="-182880" defTabSz="914400">
              <a:spcAft>
                <a:spcPts val="600"/>
              </a:spcAft>
              <a:buClr>
                <a:schemeClr val="accent1"/>
              </a:buClr>
            </a:pPr>
            <a:endParaRPr lang="en-US" dirty="0"/>
          </a:p>
          <a:p>
            <a:pPr indent="-182880" algn="ctr" defTabSz="914400">
              <a:spcAft>
                <a:spcPts val="600"/>
              </a:spcAft>
              <a:buClr>
                <a:schemeClr val="accent1"/>
              </a:buClr>
            </a:pPr>
            <a:r>
              <a:rPr lang="en-US" b="1" dirty="0"/>
              <a:t>Vacca = cow = vaccine!  </a:t>
            </a:r>
          </a:p>
        </p:txBody>
      </p:sp>
    </p:spTree>
    <p:extLst>
      <p:ext uri="{BB962C8B-B14F-4D97-AF65-F5344CB8AC3E}">
        <p14:creationId xmlns:p14="http://schemas.microsoft.com/office/powerpoint/2010/main" val="207561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BA3D8AB-075F-4BA0-86FD-E58CCD85B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33801627-6861-4EA9-BE98-E0CE33A894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3466" cy="6858000"/>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3C1483F-490E-4C8A-8765-1F8AF0C67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0"/>
            <a:ext cx="3736189" cy="6858000"/>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2ED7E43-F698-420E-9AF2-9D091D0ED68B}"/>
              </a:ext>
            </a:extLst>
          </p:cNvPr>
          <p:cNvSpPr txBox="1"/>
          <p:nvPr/>
        </p:nvSpPr>
        <p:spPr>
          <a:xfrm>
            <a:off x="965198" y="643466"/>
            <a:ext cx="3092718" cy="5528734"/>
          </a:xfrm>
          <a:prstGeom prst="rect">
            <a:avLst/>
          </a:prstGeom>
          <a:noFill/>
        </p:spPr>
        <p:txBody>
          <a:bodyPr vert="horz" lIns="91440" tIns="45720" rIns="91440" bIns="45720" rtlCol="0" anchor="t">
            <a:normAutofit/>
          </a:bodyPr>
          <a:lstStyle/>
          <a:p>
            <a:pPr defTabSz="914400">
              <a:lnSpc>
                <a:spcPct val="90000"/>
              </a:lnSpc>
              <a:spcBef>
                <a:spcPct val="0"/>
              </a:spcBef>
              <a:spcAft>
                <a:spcPts val="600"/>
              </a:spcAft>
            </a:pPr>
            <a:r>
              <a:rPr lang="en-US" sz="3200" spc="-50" dirty="0">
                <a:solidFill>
                  <a:srgbClr val="FFFFFF"/>
                </a:solidFill>
                <a:latin typeface="+mj-lt"/>
                <a:ea typeface="+mj-ea"/>
                <a:cs typeface="+mj-cs"/>
              </a:rPr>
              <a:t>National Vaccine Injury Compensation Program  </a:t>
            </a:r>
          </a:p>
        </p:txBody>
      </p:sp>
      <p:sp useBgFill="1">
        <p:nvSpPr>
          <p:cNvPr id="25" name="Rectangle 24">
            <a:extLst>
              <a:ext uri="{FF2B5EF4-FFF2-40B4-BE49-F238E27FC236}">
                <a16:creationId xmlns:a16="http://schemas.microsoft.com/office/drawing/2014/main" id="{0249BF42-D05C-4553-9417-7B8695759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654" y="0"/>
            <a:ext cx="691318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268A973-F14D-4A95-9EF6-AB58CAE1D07C}"/>
              </a:ext>
            </a:extLst>
          </p:cNvPr>
          <p:cNvSpPr txBox="1"/>
          <p:nvPr/>
        </p:nvSpPr>
        <p:spPr>
          <a:xfrm>
            <a:off x="4821898" y="643466"/>
            <a:ext cx="5827472" cy="5571067"/>
          </a:xfrm>
          <a:prstGeom prst="rect">
            <a:avLst/>
          </a:prstGeom>
        </p:spPr>
        <p:txBody>
          <a:bodyPr vert="horz" lIns="91440" tIns="45720" rIns="91440" bIns="45720" rtlCol="0">
            <a:normAutofit/>
          </a:bodyPr>
          <a:lstStyle/>
          <a:p>
            <a:pPr indent="-182880" defTabSz="914400">
              <a:lnSpc>
                <a:spcPct val="90000"/>
              </a:lnSpc>
              <a:spcAft>
                <a:spcPts val="600"/>
              </a:spcAft>
              <a:buClr>
                <a:schemeClr val="accent1"/>
              </a:buClr>
            </a:pPr>
            <a:r>
              <a:rPr lang="en-US" sz="2200" b="1"/>
              <a:t>42 USC 300aa-10</a:t>
            </a:r>
          </a:p>
          <a:p>
            <a:pPr indent="-182880" defTabSz="914400">
              <a:lnSpc>
                <a:spcPct val="90000"/>
              </a:lnSpc>
              <a:spcAft>
                <a:spcPts val="600"/>
              </a:spcAft>
              <a:buClr>
                <a:schemeClr val="accent1"/>
              </a:buClr>
            </a:pPr>
            <a:endParaRPr lang="en-US" sz="2200"/>
          </a:p>
          <a:p>
            <a:pPr indent="-182880" defTabSz="914400" fontAlgn="base">
              <a:lnSpc>
                <a:spcPct val="90000"/>
              </a:lnSpc>
              <a:spcAft>
                <a:spcPts val="600"/>
              </a:spcAft>
              <a:buClr>
                <a:schemeClr val="accent1"/>
              </a:buClr>
            </a:pPr>
            <a:r>
              <a:rPr lang="en-US" sz="2200" b="1" i="0">
                <a:effectLst/>
              </a:rPr>
              <a:t>(a)</a:t>
            </a:r>
            <a:r>
              <a:rPr lang="en-US" sz="2200" b="0" i="0">
                <a:effectLst/>
              </a:rPr>
              <a:t> </a:t>
            </a:r>
            <a:r>
              <a:rPr lang="en-US" sz="2200" b="1" i="0">
                <a:effectLst/>
              </a:rPr>
              <a:t>Program established</a:t>
            </a:r>
            <a:endParaRPr lang="en-US" sz="2200" b="0" i="0">
              <a:effectLst/>
            </a:endParaRPr>
          </a:p>
          <a:p>
            <a:pPr indent="-182880" defTabSz="914400" fontAlgn="base">
              <a:lnSpc>
                <a:spcPct val="90000"/>
              </a:lnSpc>
              <a:spcAft>
                <a:spcPts val="600"/>
              </a:spcAft>
              <a:buClr>
                <a:schemeClr val="accent1"/>
              </a:buClr>
            </a:pPr>
            <a:r>
              <a:rPr lang="en-US" sz="2200" b="0" i="0">
                <a:effectLst/>
              </a:rPr>
              <a:t>There is established the National Vaccine Injury Compensation Program to be administered by the Secretary under which compensation may be paid for a vaccine-related injury or death.</a:t>
            </a:r>
          </a:p>
          <a:p>
            <a:pPr indent="-182880" defTabSz="914400" fontAlgn="base">
              <a:lnSpc>
                <a:spcPct val="90000"/>
              </a:lnSpc>
              <a:spcAft>
                <a:spcPts val="600"/>
              </a:spcAft>
              <a:buClr>
                <a:schemeClr val="accent1"/>
              </a:buClr>
            </a:pPr>
            <a:endParaRPr lang="en-US" sz="2200" b="0" i="0">
              <a:effectLst/>
            </a:endParaRPr>
          </a:p>
          <a:p>
            <a:pPr indent="-182880" defTabSz="914400" fontAlgn="base">
              <a:lnSpc>
                <a:spcPct val="90000"/>
              </a:lnSpc>
              <a:spcAft>
                <a:spcPts val="600"/>
              </a:spcAft>
              <a:buClr>
                <a:schemeClr val="accent1"/>
              </a:buClr>
            </a:pPr>
            <a:r>
              <a:rPr lang="en-US" sz="2200" b="1" i="0">
                <a:effectLst/>
                <a:highlight>
                  <a:srgbClr val="FFFF00"/>
                </a:highlight>
              </a:rPr>
              <a:t>(b)</a:t>
            </a:r>
            <a:r>
              <a:rPr lang="en-US" sz="2200" b="0" i="0">
                <a:effectLst/>
                <a:highlight>
                  <a:srgbClr val="FFFF00"/>
                </a:highlight>
              </a:rPr>
              <a:t> </a:t>
            </a:r>
            <a:r>
              <a:rPr lang="en-US" sz="2200" b="1" i="0">
                <a:effectLst/>
                <a:highlight>
                  <a:srgbClr val="FFFF00"/>
                </a:highlight>
              </a:rPr>
              <a:t>Attorney's obligation</a:t>
            </a:r>
            <a:endParaRPr lang="en-US" sz="2200" b="0" i="0">
              <a:effectLst/>
              <a:highlight>
                <a:srgbClr val="FFFF00"/>
              </a:highlight>
            </a:endParaRPr>
          </a:p>
          <a:p>
            <a:pPr indent="-182880" defTabSz="914400" fontAlgn="base">
              <a:lnSpc>
                <a:spcPct val="90000"/>
              </a:lnSpc>
              <a:spcAft>
                <a:spcPts val="600"/>
              </a:spcAft>
              <a:buClr>
                <a:schemeClr val="accent1"/>
              </a:buClr>
            </a:pPr>
            <a:r>
              <a:rPr lang="en-US" sz="2200" b="0" i="0">
                <a:effectLst/>
                <a:highlight>
                  <a:srgbClr val="FFFF00"/>
                </a:highlight>
              </a:rPr>
              <a:t>It shall be the ethical obligation of any attorney who is consulted by an individual with respect to a vaccine-related injury or death to advise such individual that compensation may be available under the program for such injury or death.</a:t>
            </a:r>
          </a:p>
          <a:p>
            <a:pPr indent="-182880" defTabSz="914400">
              <a:lnSpc>
                <a:spcPct val="90000"/>
              </a:lnSpc>
              <a:spcAft>
                <a:spcPts val="600"/>
              </a:spcAft>
              <a:buClr>
                <a:schemeClr val="accent1"/>
              </a:buClr>
            </a:pPr>
            <a:endParaRPr lang="en-US" sz="2200"/>
          </a:p>
          <a:p>
            <a:pPr indent="-182880" defTabSz="914400">
              <a:lnSpc>
                <a:spcPct val="90000"/>
              </a:lnSpc>
              <a:spcAft>
                <a:spcPts val="600"/>
              </a:spcAft>
              <a:buClr>
                <a:schemeClr val="accent1"/>
              </a:buClr>
            </a:pPr>
            <a:endParaRPr lang="en-US" sz="2200"/>
          </a:p>
        </p:txBody>
      </p:sp>
    </p:spTree>
    <p:extLst>
      <p:ext uri="{BB962C8B-B14F-4D97-AF65-F5344CB8AC3E}">
        <p14:creationId xmlns:p14="http://schemas.microsoft.com/office/powerpoint/2010/main" val="2245998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1ED84-A10D-4ABC-9FC7-16D2BE2C8E5E}"/>
              </a:ext>
            </a:extLst>
          </p:cNvPr>
          <p:cNvSpPr>
            <a:spLocks noGrp="1"/>
          </p:cNvSpPr>
          <p:nvPr>
            <p:ph type="title"/>
          </p:nvPr>
        </p:nvSpPr>
        <p:spPr/>
        <p:txBody>
          <a:bodyPr>
            <a:normAutofit fontScale="90000"/>
          </a:bodyPr>
          <a:lstStyle/>
          <a:p>
            <a:pPr algn="ctr"/>
            <a:r>
              <a:rPr lang="en-US" sz="3600" b="1" dirty="0">
                <a:latin typeface="+mn-lt"/>
              </a:rPr>
              <a:t>Notable vaccine mandate decisions from the </a:t>
            </a:r>
            <a:br>
              <a:rPr lang="en-US" sz="3600" b="1" dirty="0">
                <a:latin typeface="+mn-lt"/>
              </a:rPr>
            </a:br>
            <a:r>
              <a:rPr lang="en-US" sz="3600" b="1" dirty="0">
                <a:latin typeface="+mn-lt"/>
              </a:rPr>
              <a:t>Supreme Court of the United States</a:t>
            </a:r>
          </a:p>
        </p:txBody>
      </p:sp>
      <p:sp>
        <p:nvSpPr>
          <p:cNvPr id="3" name="Content Placeholder 2">
            <a:extLst>
              <a:ext uri="{FF2B5EF4-FFF2-40B4-BE49-F238E27FC236}">
                <a16:creationId xmlns:a16="http://schemas.microsoft.com/office/drawing/2014/main" id="{C81B638D-5243-4FCE-B395-CE672054A9B3}"/>
              </a:ext>
            </a:extLst>
          </p:cNvPr>
          <p:cNvSpPr>
            <a:spLocks noGrp="1"/>
          </p:cNvSpPr>
          <p:nvPr>
            <p:ph idx="1"/>
          </p:nvPr>
        </p:nvSpPr>
        <p:spPr/>
        <p:txBody>
          <a:bodyPr>
            <a:noAutofit/>
          </a:bodyPr>
          <a:lstStyle/>
          <a:p>
            <a:pPr lvl="1"/>
            <a:r>
              <a:rPr lang="en-US" i="1" dirty="0"/>
              <a:t>Jacobson v. Massachusetts</a:t>
            </a:r>
            <a:r>
              <a:rPr lang="en-US" dirty="0"/>
              <a:t>, 197 U.S. 11 (1905).</a:t>
            </a:r>
          </a:p>
          <a:p>
            <a:pPr lvl="2"/>
            <a:r>
              <a:rPr lang="en-US" sz="2400" dirty="0"/>
              <a:t>States </a:t>
            </a:r>
            <a:r>
              <a:rPr lang="en-US" sz="2400" u="sng" dirty="0"/>
              <a:t>have</a:t>
            </a:r>
            <a:r>
              <a:rPr lang="en-US" sz="2400" dirty="0"/>
              <a:t> police power to mandate vaccination.</a:t>
            </a:r>
          </a:p>
          <a:p>
            <a:pPr lvl="2"/>
            <a:endParaRPr lang="en-US" sz="2400" dirty="0"/>
          </a:p>
          <a:p>
            <a:pPr lvl="1"/>
            <a:r>
              <a:rPr lang="en-US" i="1" dirty="0"/>
              <a:t>Biden v. Missouri</a:t>
            </a:r>
            <a:r>
              <a:rPr lang="en-US" dirty="0"/>
              <a:t>, 142 </a:t>
            </a:r>
            <a:r>
              <a:rPr lang="en-US" dirty="0" err="1"/>
              <a:t>S.Ct</a:t>
            </a:r>
            <a:r>
              <a:rPr lang="en-US" dirty="0"/>
              <a:t>. 647 (January 13, 2022).</a:t>
            </a:r>
          </a:p>
          <a:p>
            <a:pPr lvl="2"/>
            <a:r>
              <a:rPr lang="en-US" sz="2400" dirty="0"/>
              <a:t>Department of Health and Human Services </a:t>
            </a:r>
            <a:r>
              <a:rPr lang="en-US" sz="2400" u="sng" dirty="0"/>
              <a:t>has</a:t>
            </a:r>
            <a:r>
              <a:rPr lang="en-US" sz="2400" dirty="0"/>
              <a:t> statutory/regulatory power to mandate vaccination at healthcare providers that care for Medicare and Medicaid patients.  </a:t>
            </a:r>
          </a:p>
          <a:p>
            <a:pPr lvl="1"/>
            <a:endParaRPr lang="en-US" dirty="0"/>
          </a:p>
          <a:p>
            <a:pPr lvl="1"/>
            <a:r>
              <a:rPr lang="en-US" i="1" dirty="0"/>
              <a:t>National Federation of Independent Business v. Department of Labor</a:t>
            </a:r>
            <a:r>
              <a:rPr lang="en-US" dirty="0"/>
              <a:t>, 142 </a:t>
            </a:r>
            <a:r>
              <a:rPr lang="en-US" dirty="0" err="1"/>
              <a:t>S.Ct</a:t>
            </a:r>
            <a:r>
              <a:rPr lang="en-US" dirty="0"/>
              <a:t>. 661 (January 13, 2022).</a:t>
            </a:r>
          </a:p>
          <a:p>
            <a:pPr lvl="2"/>
            <a:r>
              <a:rPr lang="en-US" sz="2400" dirty="0"/>
              <a:t>Department of Labor does </a:t>
            </a:r>
            <a:r>
              <a:rPr lang="en-US" sz="2400" u="sng" dirty="0"/>
              <a:t>not</a:t>
            </a:r>
            <a:r>
              <a:rPr lang="en-US" sz="2400" dirty="0"/>
              <a:t> have statutory/regulatory power to mandate vaccination for nation’s workforce.  </a:t>
            </a:r>
          </a:p>
        </p:txBody>
      </p:sp>
    </p:spTree>
    <p:extLst>
      <p:ext uri="{BB962C8B-B14F-4D97-AF65-F5344CB8AC3E}">
        <p14:creationId xmlns:p14="http://schemas.microsoft.com/office/powerpoint/2010/main" val="995914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3801627-6861-4EA9-BE98-E0CE33A894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3466" cy="6858000"/>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3C1483F-490E-4C8A-8765-1F8AF0C67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0"/>
            <a:ext cx="3736189" cy="6858000"/>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E451F16B-D481-41ED-A302-6F844F464EA5}"/>
              </a:ext>
            </a:extLst>
          </p:cNvPr>
          <p:cNvSpPr>
            <a:spLocks noGrp="1"/>
          </p:cNvSpPr>
          <p:nvPr>
            <p:ph type="title"/>
          </p:nvPr>
        </p:nvSpPr>
        <p:spPr>
          <a:xfrm>
            <a:off x="965198" y="643466"/>
            <a:ext cx="3092718" cy="5528734"/>
          </a:xfrm>
          <a:noFill/>
        </p:spPr>
        <p:txBody>
          <a:bodyPr anchor="t">
            <a:normAutofit/>
          </a:bodyPr>
          <a:lstStyle/>
          <a:p>
            <a:r>
              <a:rPr lang="en-US" sz="3200" dirty="0">
                <a:solidFill>
                  <a:srgbClr val="FFFFFF"/>
                </a:solidFill>
              </a:rPr>
              <a:t>Vaccine Injury Compensation Program (VICP)</a:t>
            </a:r>
          </a:p>
        </p:txBody>
      </p:sp>
      <p:sp useBgFill="1">
        <p:nvSpPr>
          <p:cNvPr id="18" name="Rectangle 17">
            <a:extLst>
              <a:ext uri="{FF2B5EF4-FFF2-40B4-BE49-F238E27FC236}">
                <a16:creationId xmlns:a16="http://schemas.microsoft.com/office/drawing/2014/main" id="{0249BF42-D05C-4553-9417-7B8695759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654" y="0"/>
            <a:ext cx="691318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3F56915D-5156-4E98-A06C-D687E4FA7CE9}"/>
              </a:ext>
            </a:extLst>
          </p:cNvPr>
          <p:cNvSpPr>
            <a:spLocks noGrp="1"/>
          </p:cNvSpPr>
          <p:nvPr>
            <p:ph idx="1"/>
          </p:nvPr>
        </p:nvSpPr>
        <p:spPr>
          <a:xfrm>
            <a:off x="4821898" y="643466"/>
            <a:ext cx="5827472" cy="5914352"/>
          </a:xfrm>
        </p:spPr>
        <p:txBody>
          <a:bodyPr>
            <a:normAutofit/>
          </a:bodyPr>
          <a:lstStyle/>
          <a:p>
            <a:pPr marL="285750" indent="-285750"/>
            <a:r>
              <a:rPr lang="en-US" sz="2400" dirty="0"/>
              <a:t>Mandatory for claims related to vaccine injuries for covered vaccines</a:t>
            </a:r>
          </a:p>
          <a:p>
            <a:pPr marL="285750" indent="-285750"/>
            <a:r>
              <a:rPr lang="en-US" sz="2400" dirty="0"/>
              <a:t>Threshold requirements include no prior civil lawsuit and injuries persisting at least 6 months (or surgery) </a:t>
            </a:r>
          </a:p>
          <a:p>
            <a:pPr marL="285750" indent="-285750"/>
            <a:r>
              <a:rPr lang="en-US" sz="2400" dirty="0"/>
              <a:t>Covers only certain vaccines</a:t>
            </a:r>
          </a:p>
          <a:p>
            <a:pPr marL="285750" indent="-285750">
              <a:buFont typeface="Arial" panose="020B0604020202020204" pitchFamily="34" charset="0"/>
              <a:buChar char="•"/>
            </a:pPr>
            <a:r>
              <a:rPr lang="en-US" sz="2400" dirty="0"/>
              <a:t>Funded by an excise tax on those vaccines</a:t>
            </a:r>
          </a:p>
          <a:p>
            <a:pPr marL="285750" indent="-285750">
              <a:buFont typeface="Arial" panose="020B0604020202020204" pitchFamily="34" charset="0"/>
              <a:buChar char="•"/>
            </a:pPr>
            <a:r>
              <a:rPr lang="en-US" sz="2400" dirty="0"/>
              <a:t>Provides damages for vaccine injuries and death</a:t>
            </a:r>
          </a:p>
          <a:p>
            <a:pPr marL="285750" indent="-285750">
              <a:buFont typeface="Arial" panose="020B0604020202020204" pitchFamily="34" charset="0"/>
              <a:buChar char="•"/>
            </a:pPr>
            <a:r>
              <a:rPr lang="en-US" sz="2400" dirty="0"/>
              <a:t>Petitioner may reject judgment and sue the vaccine manufacturer</a:t>
            </a:r>
          </a:p>
          <a:p>
            <a:endParaRPr lang="en-US" sz="2400" dirty="0"/>
          </a:p>
        </p:txBody>
      </p:sp>
    </p:spTree>
    <p:extLst>
      <p:ext uri="{BB962C8B-B14F-4D97-AF65-F5344CB8AC3E}">
        <p14:creationId xmlns:p14="http://schemas.microsoft.com/office/powerpoint/2010/main" val="1911822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6B5D-0F82-4996-A73F-84A77B688830}"/>
              </a:ext>
            </a:extLst>
          </p:cNvPr>
          <p:cNvSpPr>
            <a:spLocks noGrp="1"/>
          </p:cNvSpPr>
          <p:nvPr>
            <p:ph type="title"/>
          </p:nvPr>
        </p:nvSpPr>
        <p:spPr>
          <a:xfrm>
            <a:off x="2634142" y="686568"/>
            <a:ext cx="5022889" cy="682864"/>
          </a:xfrm>
        </p:spPr>
        <p:txBody>
          <a:bodyPr>
            <a:noAutofit/>
          </a:bodyPr>
          <a:lstStyle/>
          <a:p>
            <a:pPr algn="ctr"/>
            <a:r>
              <a:rPr lang="en-US" sz="4000" b="1" u="sng" dirty="0"/>
              <a:t>Covered Vaccines</a:t>
            </a:r>
          </a:p>
        </p:txBody>
      </p:sp>
      <p:sp>
        <p:nvSpPr>
          <p:cNvPr id="3" name="Content Placeholder 2">
            <a:extLst>
              <a:ext uri="{FF2B5EF4-FFF2-40B4-BE49-F238E27FC236}">
                <a16:creationId xmlns:a16="http://schemas.microsoft.com/office/drawing/2014/main" id="{C53C0232-E440-4875-BE5D-7048402BB0AD}"/>
              </a:ext>
            </a:extLst>
          </p:cNvPr>
          <p:cNvSpPr>
            <a:spLocks noGrp="1"/>
          </p:cNvSpPr>
          <p:nvPr>
            <p:ph idx="1"/>
          </p:nvPr>
        </p:nvSpPr>
        <p:spPr>
          <a:xfrm>
            <a:off x="578843" y="1500790"/>
            <a:ext cx="10226178" cy="4765786"/>
          </a:xfrm>
        </p:spPr>
        <p:txBody>
          <a:bodyPr>
            <a:normAutofit/>
          </a:bodyPr>
          <a:lstStyle/>
          <a:p>
            <a:r>
              <a:rPr lang="en-US" sz="4000" dirty="0">
                <a:effectLst/>
                <a:latin typeface="+mj-lt"/>
              </a:rPr>
              <a:t>Generally include vaccines approved for routine use in children or pregnant women.</a:t>
            </a:r>
          </a:p>
          <a:p>
            <a:endParaRPr lang="en-US" sz="4000" dirty="0">
              <a:effectLst/>
              <a:latin typeface="+mj-lt"/>
            </a:endParaRPr>
          </a:p>
          <a:p>
            <a:r>
              <a:rPr lang="en-US" sz="4000" dirty="0">
                <a:latin typeface="+mj-lt"/>
              </a:rPr>
              <a:t>Program is not limited</a:t>
            </a:r>
          </a:p>
          <a:p>
            <a:pPr marL="0" indent="0">
              <a:buNone/>
            </a:pPr>
            <a:r>
              <a:rPr lang="en-US" sz="4000" dirty="0">
                <a:latin typeface="+mj-lt"/>
              </a:rPr>
              <a:t>children or pregnant women. </a:t>
            </a:r>
            <a:endParaRPr lang="en-US" sz="4000" dirty="0">
              <a:effectLst/>
              <a:latin typeface="+mj-lt"/>
            </a:endParaRPr>
          </a:p>
          <a:p>
            <a:endParaRPr lang="en-US" dirty="0"/>
          </a:p>
        </p:txBody>
      </p:sp>
      <p:pic>
        <p:nvPicPr>
          <p:cNvPr id="5" name="Picture 4">
            <a:extLst>
              <a:ext uri="{FF2B5EF4-FFF2-40B4-BE49-F238E27FC236}">
                <a16:creationId xmlns:a16="http://schemas.microsoft.com/office/drawing/2014/main" id="{66935F54-42F5-4851-8EEC-CC4C000E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4492" y="4081592"/>
            <a:ext cx="2533475" cy="2533475"/>
          </a:xfrm>
          <a:prstGeom prst="rect">
            <a:avLst/>
          </a:prstGeom>
        </p:spPr>
      </p:pic>
    </p:spTree>
    <p:extLst>
      <p:ext uri="{BB962C8B-B14F-4D97-AF65-F5344CB8AC3E}">
        <p14:creationId xmlns:p14="http://schemas.microsoft.com/office/powerpoint/2010/main" val="1934581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6B5D-0F82-4996-A73F-84A77B688830}"/>
              </a:ext>
            </a:extLst>
          </p:cNvPr>
          <p:cNvSpPr>
            <a:spLocks noGrp="1"/>
          </p:cNvSpPr>
          <p:nvPr>
            <p:ph type="title"/>
          </p:nvPr>
        </p:nvSpPr>
        <p:spPr>
          <a:xfrm>
            <a:off x="2634143" y="686568"/>
            <a:ext cx="5133984" cy="682864"/>
          </a:xfrm>
        </p:spPr>
        <p:txBody>
          <a:bodyPr>
            <a:noAutofit/>
          </a:bodyPr>
          <a:lstStyle/>
          <a:p>
            <a:pPr algn="ctr"/>
            <a:r>
              <a:rPr lang="en-US" sz="4000" b="1" u="sng" dirty="0"/>
              <a:t>Covered Vaccines</a:t>
            </a:r>
          </a:p>
        </p:txBody>
      </p:sp>
      <p:sp>
        <p:nvSpPr>
          <p:cNvPr id="3" name="Content Placeholder 2">
            <a:extLst>
              <a:ext uri="{FF2B5EF4-FFF2-40B4-BE49-F238E27FC236}">
                <a16:creationId xmlns:a16="http://schemas.microsoft.com/office/drawing/2014/main" id="{C53C0232-E440-4875-BE5D-7048402BB0AD}"/>
              </a:ext>
            </a:extLst>
          </p:cNvPr>
          <p:cNvSpPr>
            <a:spLocks noGrp="1"/>
          </p:cNvSpPr>
          <p:nvPr>
            <p:ph idx="1"/>
          </p:nvPr>
        </p:nvSpPr>
        <p:spPr>
          <a:xfrm>
            <a:off x="578843" y="1500790"/>
            <a:ext cx="10226178" cy="4765786"/>
          </a:xfrm>
        </p:spPr>
        <p:txBody>
          <a:bodyPr/>
          <a:lstStyle/>
          <a:p>
            <a:r>
              <a:rPr lang="en-US" dirty="0">
                <a:effectLst/>
                <a:latin typeface="+mj-lt"/>
              </a:rPr>
              <a:t>I. Vaccines containing tetanus toxoid (e.g., DTaP, DTP, DT, Td, or TT)</a:t>
            </a:r>
          </a:p>
          <a:p>
            <a:r>
              <a:rPr lang="en-US" dirty="0">
                <a:effectLst/>
                <a:latin typeface="+mj-lt"/>
              </a:rPr>
              <a:t>II. Vaccines containing whole cell pertussis bacteria, extracted or partial cell pertussis bacteria, or specific pertussis antigen(s) (e.g., DTP, DTaP, P, DTP-Hib)</a:t>
            </a:r>
          </a:p>
          <a:p>
            <a:r>
              <a:rPr lang="en-US" dirty="0">
                <a:effectLst/>
                <a:latin typeface="+mj-lt"/>
              </a:rPr>
              <a:t>III. Vaccines containing measles, mumps, and rubella virus or any of its components (e.g., MMR, MM, MMRV) </a:t>
            </a:r>
            <a:endParaRPr lang="en-US" dirty="0">
              <a:latin typeface="+mj-lt"/>
            </a:endParaRPr>
          </a:p>
          <a:p>
            <a:r>
              <a:rPr lang="en-US" dirty="0">
                <a:effectLst/>
                <a:latin typeface="+mj-lt"/>
              </a:rPr>
              <a:t>IV. Vaccines containing rubella virus (e.g., MMR, MMRV) </a:t>
            </a:r>
          </a:p>
          <a:p>
            <a:r>
              <a:rPr lang="en-US" dirty="0">
                <a:effectLst/>
                <a:latin typeface="+mj-lt"/>
              </a:rPr>
              <a:t>V. Vaccines containing measles virus (e.g., MMR, MM, MMRV)</a:t>
            </a:r>
          </a:p>
          <a:p>
            <a:r>
              <a:rPr lang="en-US" dirty="0">
                <a:effectLst/>
                <a:latin typeface="+mj-lt"/>
              </a:rPr>
              <a:t>VI. Vaccines containing polio live virus (OPV) </a:t>
            </a:r>
          </a:p>
          <a:p>
            <a:r>
              <a:rPr lang="en-US" dirty="0">
                <a:effectLst/>
                <a:latin typeface="+mj-lt"/>
              </a:rPr>
              <a:t>VI. Vaccines containing polio live virus (OPV)</a:t>
            </a:r>
          </a:p>
          <a:p>
            <a:r>
              <a:rPr lang="en-US" dirty="0">
                <a:effectLst/>
                <a:latin typeface="+mj-lt"/>
              </a:rPr>
              <a:t>VIII. Hepatitis B vaccines</a:t>
            </a:r>
          </a:p>
          <a:p>
            <a:r>
              <a:rPr lang="en-US" dirty="0">
                <a:effectLst/>
                <a:latin typeface="+mj-lt"/>
              </a:rPr>
              <a:t>IX. </a:t>
            </a:r>
            <a:r>
              <a:rPr lang="en-US" dirty="0" err="1">
                <a:effectLst/>
                <a:latin typeface="+mj-lt"/>
              </a:rPr>
              <a:t>Haemophilus</a:t>
            </a:r>
            <a:r>
              <a:rPr lang="en-US" dirty="0">
                <a:effectLst/>
                <a:latin typeface="+mj-lt"/>
              </a:rPr>
              <a:t> influenzae type b (Hib) vaccines </a:t>
            </a:r>
          </a:p>
          <a:p>
            <a:endParaRPr lang="en-US" dirty="0"/>
          </a:p>
        </p:txBody>
      </p:sp>
      <p:pic>
        <p:nvPicPr>
          <p:cNvPr id="5" name="Picture 4">
            <a:extLst>
              <a:ext uri="{FF2B5EF4-FFF2-40B4-BE49-F238E27FC236}">
                <a16:creationId xmlns:a16="http://schemas.microsoft.com/office/drawing/2014/main" id="{66935F54-42F5-4851-8EEC-CC4C000E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4492" y="4081592"/>
            <a:ext cx="2533475" cy="2533475"/>
          </a:xfrm>
          <a:prstGeom prst="rect">
            <a:avLst/>
          </a:prstGeom>
        </p:spPr>
      </p:pic>
    </p:spTree>
    <p:extLst>
      <p:ext uri="{BB962C8B-B14F-4D97-AF65-F5344CB8AC3E}">
        <p14:creationId xmlns:p14="http://schemas.microsoft.com/office/powerpoint/2010/main" val="1481438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118A1-2EDC-4FC4-BB22-03DDB2E3AEA4}"/>
              </a:ext>
            </a:extLst>
          </p:cNvPr>
          <p:cNvSpPr>
            <a:spLocks noGrp="1"/>
          </p:cNvSpPr>
          <p:nvPr>
            <p:ph type="title"/>
          </p:nvPr>
        </p:nvSpPr>
        <p:spPr>
          <a:xfrm>
            <a:off x="1261872" y="365760"/>
            <a:ext cx="9692640" cy="733198"/>
          </a:xfrm>
        </p:spPr>
        <p:txBody>
          <a:bodyPr>
            <a:normAutofit/>
          </a:bodyPr>
          <a:lstStyle/>
          <a:p>
            <a:pPr algn="ctr"/>
            <a:r>
              <a:rPr lang="en-US" sz="4000" b="1" u="sng" dirty="0"/>
              <a:t>Covered Vaccines, cont.</a:t>
            </a:r>
          </a:p>
        </p:txBody>
      </p:sp>
      <p:sp>
        <p:nvSpPr>
          <p:cNvPr id="3" name="Content Placeholder 2">
            <a:extLst>
              <a:ext uri="{FF2B5EF4-FFF2-40B4-BE49-F238E27FC236}">
                <a16:creationId xmlns:a16="http://schemas.microsoft.com/office/drawing/2014/main" id="{D11C6A93-7974-4358-A58F-053F7CCD44C3}"/>
              </a:ext>
            </a:extLst>
          </p:cNvPr>
          <p:cNvSpPr>
            <a:spLocks noGrp="1"/>
          </p:cNvSpPr>
          <p:nvPr>
            <p:ph idx="1"/>
          </p:nvPr>
        </p:nvSpPr>
        <p:spPr>
          <a:xfrm>
            <a:off x="1194760" y="1342239"/>
            <a:ext cx="8595360" cy="4351337"/>
          </a:xfrm>
        </p:spPr>
        <p:txBody>
          <a:bodyPr/>
          <a:lstStyle/>
          <a:p>
            <a:pPr marL="0" indent="0">
              <a:buNone/>
            </a:pPr>
            <a:endParaRPr lang="en-US" dirty="0">
              <a:effectLst/>
              <a:latin typeface="+mj-lt"/>
            </a:endParaRPr>
          </a:p>
          <a:p>
            <a:r>
              <a:rPr lang="en-US" dirty="0">
                <a:effectLst/>
                <a:latin typeface="+mj-lt"/>
              </a:rPr>
              <a:t>X. Varicella vaccines</a:t>
            </a:r>
          </a:p>
          <a:p>
            <a:r>
              <a:rPr lang="en-US" dirty="0">
                <a:effectLst/>
                <a:latin typeface="+mj-lt"/>
              </a:rPr>
              <a:t>XI. Rotavirus vaccines </a:t>
            </a:r>
            <a:endParaRPr lang="en-US" dirty="0">
              <a:latin typeface="+mj-lt"/>
            </a:endParaRPr>
          </a:p>
          <a:p>
            <a:r>
              <a:rPr lang="en-US" dirty="0">
                <a:effectLst/>
                <a:latin typeface="+mj-lt"/>
              </a:rPr>
              <a:t>XII. Pneumococcal conjugate vaccines</a:t>
            </a:r>
          </a:p>
          <a:p>
            <a:r>
              <a:rPr lang="en-US" dirty="0">
                <a:effectLst/>
                <a:latin typeface="+mj-lt"/>
              </a:rPr>
              <a:t>XIII. Hepatitis A vaccines</a:t>
            </a:r>
            <a:endParaRPr lang="en-US" dirty="0">
              <a:latin typeface="+mj-lt"/>
            </a:endParaRPr>
          </a:p>
          <a:p>
            <a:r>
              <a:rPr lang="en-US" dirty="0">
                <a:effectLst/>
                <a:latin typeface="+mj-lt"/>
              </a:rPr>
              <a:t>XIV. Seasonal influenza vaccines </a:t>
            </a:r>
          </a:p>
          <a:p>
            <a:r>
              <a:rPr lang="en-US" dirty="0">
                <a:effectLst/>
                <a:latin typeface="+mj-lt"/>
              </a:rPr>
              <a:t>XV. Meningococcal vaccines</a:t>
            </a:r>
            <a:endParaRPr lang="en-US" dirty="0">
              <a:latin typeface="+mj-lt"/>
            </a:endParaRPr>
          </a:p>
          <a:p>
            <a:r>
              <a:rPr lang="en-US" dirty="0">
                <a:effectLst/>
                <a:latin typeface="+mj-lt"/>
              </a:rPr>
              <a:t>XVI. Human papillomavirus (HPV) vaccines</a:t>
            </a:r>
            <a:endParaRPr lang="en-US" dirty="0">
              <a:latin typeface="+mj-lt"/>
            </a:endParaRPr>
          </a:p>
        </p:txBody>
      </p:sp>
      <p:pic>
        <p:nvPicPr>
          <p:cNvPr id="4" name="Picture 3">
            <a:extLst>
              <a:ext uri="{FF2B5EF4-FFF2-40B4-BE49-F238E27FC236}">
                <a16:creationId xmlns:a16="http://schemas.microsoft.com/office/drawing/2014/main" id="{C61C1C7F-890D-41FB-AFBA-C0E31D55EF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4492" y="4081592"/>
            <a:ext cx="2533475" cy="2533475"/>
          </a:xfrm>
          <a:prstGeom prst="rect">
            <a:avLst/>
          </a:prstGeom>
        </p:spPr>
      </p:pic>
    </p:spTree>
    <p:extLst>
      <p:ext uri="{BB962C8B-B14F-4D97-AF65-F5344CB8AC3E}">
        <p14:creationId xmlns:p14="http://schemas.microsoft.com/office/powerpoint/2010/main" val="260328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3801627-6861-4EA9-BE98-E0CE33A894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3466" cy="6858000"/>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3C1483F-490E-4C8A-8765-1F8AF0C67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0"/>
            <a:ext cx="3736189" cy="6858000"/>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7DD854-C25E-4595-AA25-678D4095B9EA}"/>
              </a:ext>
            </a:extLst>
          </p:cNvPr>
          <p:cNvSpPr>
            <a:spLocks noGrp="1"/>
          </p:cNvSpPr>
          <p:nvPr>
            <p:ph type="title"/>
          </p:nvPr>
        </p:nvSpPr>
        <p:spPr>
          <a:xfrm>
            <a:off x="965198" y="643466"/>
            <a:ext cx="3092718" cy="5528734"/>
          </a:xfrm>
          <a:noFill/>
        </p:spPr>
        <p:txBody>
          <a:bodyPr anchor="t">
            <a:normAutofit/>
          </a:bodyPr>
          <a:lstStyle/>
          <a:p>
            <a:r>
              <a:rPr lang="en-US" sz="2800" dirty="0">
                <a:solidFill>
                  <a:srgbClr val="FFFFFF"/>
                </a:solidFill>
              </a:rPr>
              <a:t>Common Vaccines </a:t>
            </a:r>
            <a:r>
              <a:rPr lang="en-US" sz="2800" u="sng" dirty="0">
                <a:solidFill>
                  <a:srgbClr val="FFFFFF"/>
                </a:solidFill>
              </a:rPr>
              <a:t>Not Covered </a:t>
            </a:r>
            <a:r>
              <a:rPr lang="en-US" sz="2800" dirty="0">
                <a:solidFill>
                  <a:srgbClr val="FFFFFF"/>
                </a:solidFill>
              </a:rPr>
              <a:t>in the VICP </a:t>
            </a:r>
          </a:p>
        </p:txBody>
      </p:sp>
      <p:sp useBgFill="1">
        <p:nvSpPr>
          <p:cNvPr id="16" name="Rectangle 15">
            <a:extLst>
              <a:ext uri="{FF2B5EF4-FFF2-40B4-BE49-F238E27FC236}">
                <a16:creationId xmlns:a16="http://schemas.microsoft.com/office/drawing/2014/main" id="{0249BF42-D05C-4553-9417-7B8695759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654" y="0"/>
            <a:ext cx="691318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A7E441C5-B8B9-4FF0-AF1B-29EFE9369E4C}"/>
              </a:ext>
            </a:extLst>
          </p:cNvPr>
          <p:cNvSpPr>
            <a:spLocks noGrp="1"/>
          </p:cNvSpPr>
          <p:nvPr>
            <p:ph idx="1"/>
          </p:nvPr>
        </p:nvSpPr>
        <p:spPr>
          <a:xfrm>
            <a:off x="4821898" y="643466"/>
            <a:ext cx="5827472" cy="5571067"/>
          </a:xfrm>
        </p:spPr>
        <p:txBody>
          <a:bodyPr>
            <a:normAutofit/>
          </a:bodyPr>
          <a:lstStyle/>
          <a:p>
            <a:r>
              <a:rPr lang="en-US" sz="2400" dirty="0"/>
              <a:t>COVID-19 </a:t>
            </a:r>
          </a:p>
          <a:p>
            <a:r>
              <a:rPr lang="en-US" sz="2400" dirty="0"/>
              <a:t>Non-Seasonal Flu vaccines</a:t>
            </a:r>
          </a:p>
          <a:p>
            <a:r>
              <a:rPr lang="en-US" sz="2400" dirty="0"/>
              <a:t>Shingles Vaccine (Herpes Zoster, Shingrix)</a:t>
            </a:r>
          </a:p>
          <a:p>
            <a:r>
              <a:rPr lang="en-US" sz="2400" dirty="0"/>
              <a:t>Pneumococcal polysaccharide vaccine (PPSV, PPV)</a:t>
            </a:r>
          </a:p>
          <a:p>
            <a:r>
              <a:rPr lang="en-US" sz="2400" dirty="0"/>
              <a:t>Rabies</a:t>
            </a:r>
          </a:p>
          <a:p>
            <a:endParaRPr lang="en-US" sz="2400" dirty="0"/>
          </a:p>
          <a:p>
            <a:endParaRPr lang="en-US" sz="2400" dirty="0"/>
          </a:p>
        </p:txBody>
      </p:sp>
    </p:spTree>
    <p:extLst>
      <p:ext uri="{BB962C8B-B14F-4D97-AF65-F5344CB8AC3E}">
        <p14:creationId xmlns:p14="http://schemas.microsoft.com/office/powerpoint/2010/main" val="1090220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D5E0904-721C-4D68-9EB8-1C9752E329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Rectangle 72">
            <a:extLst>
              <a:ext uri="{FF2B5EF4-FFF2-40B4-BE49-F238E27FC236}">
                <a16:creationId xmlns:a16="http://schemas.microsoft.com/office/drawing/2014/main" id="{7466C88B-B170-4C69-85D3-FD6AD975F9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44"/>
            <a:ext cx="457200" cy="6858000"/>
          </a:xfrm>
          <a:prstGeom prst="rect">
            <a:avLst/>
          </a:prstGeom>
          <a:solidFill>
            <a:srgbClr val="6F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080FE256-DF37-4639-8CB7-2E2F1897A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0"/>
            <a:ext cx="10835640" cy="68580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0FB833EF-82B2-449A-8258-B80A857C2F40}"/>
              </a:ext>
            </a:extLst>
          </p:cNvPr>
          <p:cNvSpPr>
            <a:spLocks noGrp="1"/>
          </p:cNvSpPr>
          <p:nvPr>
            <p:ph type="title"/>
          </p:nvPr>
        </p:nvSpPr>
        <p:spPr>
          <a:xfrm>
            <a:off x="5522600" y="758952"/>
            <a:ext cx="5157591" cy="4041648"/>
          </a:xfrm>
        </p:spPr>
        <p:txBody>
          <a:bodyPr vert="horz" lIns="91440" tIns="45720" rIns="91440" bIns="45720" rtlCol="0" anchor="b">
            <a:normAutofit/>
          </a:bodyPr>
          <a:lstStyle/>
          <a:p>
            <a:pPr>
              <a:lnSpc>
                <a:spcPct val="85000"/>
              </a:lnSpc>
            </a:pPr>
            <a:r>
              <a:rPr lang="en-US" sz="5600" dirty="0">
                <a:solidFill>
                  <a:srgbClr val="FFFFFF"/>
                </a:solidFill>
              </a:rPr>
              <a:t>What if I didn’t know about the VICP and I filed a Civil Lawsuit?</a:t>
            </a:r>
          </a:p>
        </p:txBody>
      </p:sp>
      <p:sp useBgFill="1">
        <p:nvSpPr>
          <p:cNvPr id="77" name="Rectangle 76">
            <a:extLst>
              <a:ext uri="{FF2B5EF4-FFF2-40B4-BE49-F238E27FC236}">
                <a16:creationId xmlns:a16="http://schemas.microsoft.com/office/drawing/2014/main" id="{FDD1039A-772C-4213-A092-0D8A9EF4A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2284" y="0"/>
            <a:ext cx="461996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One line drawing frustrated person continuous hand drawn style 3276181  Vector Art at Vecteezy">
            <a:extLst>
              <a:ext uri="{FF2B5EF4-FFF2-40B4-BE49-F238E27FC236}">
                <a16:creationId xmlns:a16="http://schemas.microsoft.com/office/drawing/2014/main" id="{A706B900-AA3A-402C-8AFB-88CE3339756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02987" y="1566474"/>
            <a:ext cx="3718563" cy="3718563"/>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0B39728D-66CA-4175-956D-FE26F3225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899160" cy="68580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4871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D5E0904-721C-4D68-9EB8-1C9752E329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7466C88B-B170-4C69-85D3-FD6AD975F9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44"/>
            <a:ext cx="457200" cy="6858000"/>
          </a:xfrm>
          <a:prstGeom prst="rect">
            <a:avLst/>
          </a:prstGeom>
          <a:solidFill>
            <a:srgbClr val="6F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80FE256-DF37-4639-8CB7-2E2F1897A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0"/>
            <a:ext cx="10835640" cy="68580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B28D26E-39C9-45E7-94CF-CCBEC6E5E358}"/>
              </a:ext>
            </a:extLst>
          </p:cNvPr>
          <p:cNvSpPr>
            <a:spLocks noGrp="1"/>
          </p:cNvSpPr>
          <p:nvPr>
            <p:ph type="title"/>
          </p:nvPr>
        </p:nvSpPr>
        <p:spPr>
          <a:xfrm>
            <a:off x="5522600" y="758952"/>
            <a:ext cx="5157591" cy="4041648"/>
          </a:xfrm>
        </p:spPr>
        <p:txBody>
          <a:bodyPr vert="horz" lIns="91440" tIns="45720" rIns="91440" bIns="45720" rtlCol="0" anchor="b">
            <a:normAutofit/>
          </a:bodyPr>
          <a:lstStyle/>
          <a:p>
            <a:pPr>
              <a:lnSpc>
                <a:spcPct val="85000"/>
              </a:lnSpc>
            </a:pPr>
            <a:r>
              <a:rPr lang="en-US" sz="7200" dirty="0">
                <a:solidFill>
                  <a:srgbClr val="FFFFFF"/>
                </a:solidFill>
              </a:rPr>
              <a:t>Your civil case will likely be dismissed</a:t>
            </a:r>
          </a:p>
        </p:txBody>
      </p:sp>
      <p:sp useBgFill="1">
        <p:nvSpPr>
          <p:cNvPr id="15" name="Rectangle 14">
            <a:extLst>
              <a:ext uri="{FF2B5EF4-FFF2-40B4-BE49-F238E27FC236}">
                <a16:creationId xmlns:a16="http://schemas.microsoft.com/office/drawing/2014/main" id="{FDD1039A-772C-4213-A092-0D8A9EF4A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2284" y="0"/>
            <a:ext cx="461996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Gavel">
            <a:extLst>
              <a:ext uri="{FF2B5EF4-FFF2-40B4-BE49-F238E27FC236}">
                <a16:creationId xmlns:a16="http://schemas.microsoft.com/office/drawing/2014/main" id="{76CBCA82-66D3-4905-8B2F-482C705717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2987" y="1566474"/>
            <a:ext cx="3718563" cy="3718563"/>
          </a:xfrm>
          <a:prstGeom prst="rect">
            <a:avLst/>
          </a:prstGeom>
        </p:spPr>
      </p:pic>
      <p:sp>
        <p:nvSpPr>
          <p:cNvPr id="17" name="Rectangle 16">
            <a:extLst>
              <a:ext uri="{FF2B5EF4-FFF2-40B4-BE49-F238E27FC236}">
                <a16:creationId xmlns:a16="http://schemas.microsoft.com/office/drawing/2014/main" id="{0B39728D-66CA-4175-956D-FE26F3225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899160" cy="68580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059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700"/>
                                        <p:tgtEl>
                                          <p:spTgt spid="6"/>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801627-6861-4EA9-BE98-E0CE33A894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3466" cy="6858000"/>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3C1483F-490E-4C8A-8765-1F8AF0C67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0"/>
            <a:ext cx="3736189" cy="6858000"/>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91F5CF-C3E8-423B-8577-672C47F55BC8}"/>
              </a:ext>
            </a:extLst>
          </p:cNvPr>
          <p:cNvSpPr>
            <a:spLocks noGrp="1"/>
          </p:cNvSpPr>
          <p:nvPr>
            <p:ph type="title"/>
          </p:nvPr>
        </p:nvSpPr>
        <p:spPr>
          <a:xfrm>
            <a:off x="965198" y="643466"/>
            <a:ext cx="3092718" cy="5528734"/>
          </a:xfrm>
          <a:noFill/>
        </p:spPr>
        <p:txBody>
          <a:bodyPr anchor="t">
            <a:normAutofit/>
          </a:bodyPr>
          <a:lstStyle/>
          <a:p>
            <a:r>
              <a:rPr lang="en-US" sz="4800" dirty="0">
                <a:solidFill>
                  <a:srgbClr val="FFFFFF"/>
                </a:solidFill>
              </a:rPr>
              <a:t>Damages</a:t>
            </a:r>
          </a:p>
        </p:txBody>
      </p:sp>
      <p:sp useBgFill="1">
        <p:nvSpPr>
          <p:cNvPr id="12" name="Rectangle 11">
            <a:extLst>
              <a:ext uri="{FF2B5EF4-FFF2-40B4-BE49-F238E27FC236}">
                <a16:creationId xmlns:a16="http://schemas.microsoft.com/office/drawing/2014/main" id="{0249BF42-D05C-4553-9417-7B8695759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654" y="0"/>
            <a:ext cx="691318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7BD7AE9-2CD3-4B9D-8986-E98B8EF13E6A}"/>
              </a:ext>
            </a:extLst>
          </p:cNvPr>
          <p:cNvSpPr>
            <a:spLocks noGrp="1"/>
          </p:cNvSpPr>
          <p:nvPr>
            <p:ph idx="1"/>
          </p:nvPr>
        </p:nvSpPr>
        <p:spPr>
          <a:xfrm>
            <a:off x="4821898" y="643466"/>
            <a:ext cx="5827472" cy="5571067"/>
          </a:xfrm>
        </p:spPr>
        <p:txBody>
          <a:bodyPr>
            <a:normAutofit/>
          </a:bodyPr>
          <a:lstStyle/>
          <a:p>
            <a:pPr marL="0" indent="0">
              <a:buNone/>
            </a:pPr>
            <a:r>
              <a:rPr lang="en-US" sz="2400" b="1" dirty="0"/>
              <a:t>Available Damages Include:</a:t>
            </a:r>
          </a:p>
          <a:p>
            <a:pPr marL="0" indent="0">
              <a:buNone/>
            </a:pPr>
            <a:endParaRPr lang="en-US" sz="2400" b="1" dirty="0"/>
          </a:p>
          <a:p>
            <a:pPr lvl="1"/>
            <a:r>
              <a:rPr lang="en-US" sz="2400" dirty="0"/>
              <a:t>Past and Future Pain and Suffering (capped at $250K)</a:t>
            </a:r>
          </a:p>
          <a:p>
            <a:pPr lvl="1"/>
            <a:r>
              <a:rPr lang="en-US" sz="2400" dirty="0"/>
              <a:t>Actual </a:t>
            </a:r>
            <a:r>
              <a:rPr lang="en-US" sz="2400" dirty="0" err="1"/>
              <a:t>Unreimbursable</a:t>
            </a:r>
            <a:r>
              <a:rPr lang="en-US" sz="2400" dirty="0"/>
              <a:t> Expenses (no collateral source rule)</a:t>
            </a:r>
          </a:p>
          <a:p>
            <a:pPr lvl="1"/>
            <a:r>
              <a:rPr lang="en-US" sz="2400" dirty="0"/>
              <a:t>Death Benefit (capped at $250K, but may be combined with pain and suffering benefit)</a:t>
            </a:r>
          </a:p>
          <a:p>
            <a:pPr lvl="1"/>
            <a:r>
              <a:rPr lang="en-US" sz="2400" dirty="0"/>
              <a:t>Lost Earnings </a:t>
            </a:r>
          </a:p>
          <a:p>
            <a:pPr lvl="1"/>
            <a:r>
              <a:rPr lang="en-US" sz="2400" dirty="0"/>
              <a:t>Residential and Custodial Care and Service</a:t>
            </a:r>
          </a:p>
          <a:p>
            <a:pPr lvl="1"/>
            <a:endParaRPr lang="en-US" sz="2400" dirty="0"/>
          </a:p>
          <a:p>
            <a:pPr lvl="1"/>
            <a:endParaRPr lang="en-US" sz="2400" dirty="0"/>
          </a:p>
        </p:txBody>
      </p:sp>
    </p:spTree>
    <p:extLst>
      <p:ext uri="{BB962C8B-B14F-4D97-AF65-F5344CB8AC3E}">
        <p14:creationId xmlns:p14="http://schemas.microsoft.com/office/powerpoint/2010/main" val="1684592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3801627-6861-4EA9-BE98-E0CE33A894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3466" cy="6858000"/>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3C1483F-490E-4C8A-8765-1F8AF0C67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0"/>
            <a:ext cx="3736189" cy="6858000"/>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B0CDFA-F1ED-4789-9D4E-0A5A208ED33E}"/>
              </a:ext>
            </a:extLst>
          </p:cNvPr>
          <p:cNvSpPr>
            <a:spLocks noGrp="1"/>
          </p:cNvSpPr>
          <p:nvPr>
            <p:ph type="title"/>
          </p:nvPr>
        </p:nvSpPr>
        <p:spPr>
          <a:xfrm>
            <a:off x="965198" y="643466"/>
            <a:ext cx="3092718" cy="5528734"/>
          </a:xfrm>
          <a:noFill/>
        </p:spPr>
        <p:txBody>
          <a:bodyPr anchor="t">
            <a:normAutofit/>
          </a:bodyPr>
          <a:lstStyle/>
          <a:p>
            <a:r>
              <a:rPr lang="en-US" sz="7200" dirty="0">
                <a:solidFill>
                  <a:srgbClr val="FFFFFF"/>
                </a:solidFill>
              </a:rPr>
              <a:t>Liens in the VICP</a:t>
            </a:r>
          </a:p>
        </p:txBody>
      </p:sp>
      <p:sp useBgFill="1">
        <p:nvSpPr>
          <p:cNvPr id="13" name="Rectangle 12">
            <a:extLst>
              <a:ext uri="{FF2B5EF4-FFF2-40B4-BE49-F238E27FC236}">
                <a16:creationId xmlns:a16="http://schemas.microsoft.com/office/drawing/2014/main" id="{0249BF42-D05C-4553-9417-7B8695759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654" y="0"/>
            <a:ext cx="691318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6ABD83DE-1476-435A-BC97-2D8CAD059AF2}"/>
              </a:ext>
            </a:extLst>
          </p:cNvPr>
          <p:cNvSpPr>
            <a:spLocks noGrp="1"/>
          </p:cNvSpPr>
          <p:nvPr>
            <p:ph idx="1"/>
          </p:nvPr>
        </p:nvSpPr>
        <p:spPr>
          <a:xfrm>
            <a:off x="4821898" y="643466"/>
            <a:ext cx="5827472" cy="5571067"/>
          </a:xfrm>
        </p:spPr>
        <p:txBody>
          <a:bodyPr>
            <a:normAutofit/>
          </a:bodyPr>
          <a:lstStyle/>
          <a:p>
            <a:r>
              <a:rPr lang="en-US" sz="2800" dirty="0"/>
              <a:t>Generally,  no liens in the VICP (Medicaid is the exception)</a:t>
            </a:r>
          </a:p>
          <a:p>
            <a:r>
              <a:rPr lang="en-US" sz="2800" dirty="0"/>
              <a:t>Must use other benefits first, such as workers’ compensation, private health insurance, etc.</a:t>
            </a:r>
          </a:p>
          <a:p>
            <a:r>
              <a:rPr lang="en-US" sz="2800" dirty="0"/>
              <a:t>No offset for SSDI benefits</a:t>
            </a:r>
          </a:p>
        </p:txBody>
      </p:sp>
    </p:spTree>
    <p:extLst>
      <p:ext uri="{BB962C8B-B14F-4D97-AF65-F5344CB8AC3E}">
        <p14:creationId xmlns:p14="http://schemas.microsoft.com/office/powerpoint/2010/main" val="26859674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801627-6861-4EA9-BE98-E0CE33A894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3466" cy="6858000"/>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3C1483F-490E-4C8A-8765-1F8AF0C67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0"/>
            <a:ext cx="3736189" cy="6858000"/>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DBB513-427F-4B53-8CDC-A6C88A26BD78}"/>
              </a:ext>
            </a:extLst>
          </p:cNvPr>
          <p:cNvSpPr>
            <a:spLocks noGrp="1"/>
          </p:cNvSpPr>
          <p:nvPr>
            <p:ph type="title"/>
          </p:nvPr>
        </p:nvSpPr>
        <p:spPr>
          <a:xfrm>
            <a:off x="965198" y="643466"/>
            <a:ext cx="3092718" cy="5528734"/>
          </a:xfrm>
          <a:noFill/>
        </p:spPr>
        <p:txBody>
          <a:bodyPr anchor="t">
            <a:normAutofit/>
          </a:bodyPr>
          <a:lstStyle/>
          <a:p>
            <a:pPr algn="ctr"/>
            <a:r>
              <a:rPr lang="en-US" sz="4800" dirty="0">
                <a:solidFill>
                  <a:srgbClr val="FFFFFF"/>
                </a:solidFill>
              </a:rPr>
              <a:t>Practice in the VICP</a:t>
            </a:r>
          </a:p>
        </p:txBody>
      </p:sp>
      <p:sp useBgFill="1">
        <p:nvSpPr>
          <p:cNvPr id="12" name="Rectangle 11">
            <a:extLst>
              <a:ext uri="{FF2B5EF4-FFF2-40B4-BE49-F238E27FC236}">
                <a16:creationId xmlns:a16="http://schemas.microsoft.com/office/drawing/2014/main" id="{0249BF42-D05C-4553-9417-7B8695759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654" y="0"/>
            <a:ext cx="691318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E126A8E-5998-4BB8-930D-C64492E375D8}"/>
              </a:ext>
            </a:extLst>
          </p:cNvPr>
          <p:cNvSpPr>
            <a:spLocks noGrp="1"/>
          </p:cNvSpPr>
          <p:nvPr>
            <p:ph idx="1"/>
          </p:nvPr>
        </p:nvSpPr>
        <p:spPr>
          <a:xfrm>
            <a:off x="4821898" y="643466"/>
            <a:ext cx="5827472" cy="5571067"/>
          </a:xfrm>
        </p:spPr>
        <p:txBody>
          <a:bodyPr>
            <a:normAutofit/>
          </a:bodyPr>
          <a:lstStyle/>
          <a:p>
            <a:r>
              <a:rPr lang="en-US" sz="2000" dirty="0"/>
              <a:t>Must be Admitted to Practice in the Court of Federal Claims </a:t>
            </a:r>
          </a:p>
          <a:p>
            <a:r>
              <a:rPr lang="en-US" sz="2000" dirty="0"/>
              <a:t>Cases are handled by the Office of Special Masters </a:t>
            </a:r>
          </a:p>
          <a:p>
            <a:r>
              <a:rPr lang="en-US" sz="2000" dirty="0"/>
              <a:t>Cases are defended by Department of Justice Attorneys</a:t>
            </a:r>
          </a:p>
          <a:p>
            <a:r>
              <a:rPr lang="en-US" sz="2000" dirty="0"/>
              <a:t>Department of Health and Human Services must review and approve all settlements </a:t>
            </a:r>
          </a:p>
          <a:p>
            <a:r>
              <a:rPr lang="en-US" sz="2000" dirty="0"/>
              <a:t>Very specialized rules and procedures</a:t>
            </a:r>
          </a:p>
          <a:p>
            <a:r>
              <a:rPr lang="en-US" sz="2000" dirty="0"/>
              <a:t>Decisions of the Special Masters can be appealed to the Court of Federal Claims and the Court of Appeals for the Federal Circuit </a:t>
            </a:r>
          </a:p>
          <a:p>
            <a:r>
              <a:rPr lang="en-US" sz="2000" dirty="0"/>
              <a:t>Attorneys Fees and Costs are covered by the VICP</a:t>
            </a:r>
          </a:p>
        </p:txBody>
      </p:sp>
    </p:spTree>
    <p:extLst>
      <p:ext uri="{BB962C8B-B14F-4D97-AF65-F5344CB8AC3E}">
        <p14:creationId xmlns:p14="http://schemas.microsoft.com/office/powerpoint/2010/main" val="1568124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7D7E2-55FA-4A39-AAD5-5403D124C195}"/>
              </a:ext>
            </a:extLst>
          </p:cNvPr>
          <p:cNvSpPr>
            <a:spLocks noGrp="1"/>
          </p:cNvSpPr>
          <p:nvPr>
            <p:ph type="title"/>
          </p:nvPr>
        </p:nvSpPr>
        <p:spPr/>
        <p:txBody>
          <a:bodyPr>
            <a:normAutofit/>
          </a:bodyPr>
          <a:lstStyle/>
          <a:p>
            <a:pPr algn="ctr"/>
            <a:r>
              <a:rPr lang="en-US" sz="4000" i="1" dirty="0">
                <a:latin typeface="+mn-lt"/>
              </a:rPr>
              <a:t>Jacobson v. Mass.</a:t>
            </a:r>
            <a:r>
              <a:rPr lang="en-US" sz="4000" dirty="0">
                <a:latin typeface="+mn-lt"/>
              </a:rPr>
              <a:t>, 197 U.S. 11 (1905).</a:t>
            </a:r>
          </a:p>
        </p:txBody>
      </p:sp>
      <p:sp>
        <p:nvSpPr>
          <p:cNvPr id="3" name="Content Placeholder 2">
            <a:extLst>
              <a:ext uri="{FF2B5EF4-FFF2-40B4-BE49-F238E27FC236}">
                <a16:creationId xmlns:a16="http://schemas.microsoft.com/office/drawing/2014/main" id="{353D8339-303C-42EC-AC5E-473A508F7252}"/>
              </a:ext>
            </a:extLst>
          </p:cNvPr>
          <p:cNvSpPr>
            <a:spLocks noGrp="1"/>
          </p:cNvSpPr>
          <p:nvPr>
            <p:ph idx="1"/>
          </p:nvPr>
        </p:nvSpPr>
        <p:spPr/>
        <p:txBody>
          <a:bodyPr>
            <a:normAutofit lnSpcReduction="10000"/>
          </a:bodyPr>
          <a:lstStyle/>
          <a:p>
            <a:r>
              <a:rPr lang="en-US" sz="2400" dirty="0"/>
              <a:t>To combat smallpox, Massachusetts enacted a law that delegated to municipal boards of health the power to require adults over 21 years old to be vaccinated subject to criminal penalty (a $5 fine).</a:t>
            </a:r>
          </a:p>
          <a:p>
            <a:pPr marL="0" indent="0">
              <a:buNone/>
            </a:pPr>
            <a:endParaRPr lang="en-US" sz="2400" dirty="0"/>
          </a:p>
          <a:p>
            <a:r>
              <a:rPr lang="en-US" sz="2400" dirty="0"/>
              <a:t>Jacobson challenged the mandate on a variety of grounds, which the Court mostly construed to be in derogation of the rights secured to him by the 14th Amendment.</a:t>
            </a:r>
          </a:p>
          <a:p>
            <a:pPr marL="0" indent="0">
              <a:buNone/>
            </a:pPr>
            <a:endParaRPr lang="en-US" sz="2400" dirty="0"/>
          </a:p>
          <a:p>
            <a:r>
              <a:rPr lang="en-US" sz="2400" dirty="0"/>
              <a:t>The Court held that the States have the police power to mandate vaccination.</a:t>
            </a:r>
          </a:p>
        </p:txBody>
      </p:sp>
    </p:spTree>
    <p:extLst>
      <p:ext uri="{BB962C8B-B14F-4D97-AF65-F5344CB8AC3E}">
        <p14:creationId xmlns:p14="http://schemas.microsoft.com/office/powerpoint/2010/main" val="17514577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extBox 1">
            <a:extLst>
              <a:ext uri="{FF2B5EF4-FFF2-40B4-BE49-F238E27FC236}">
                <a16:creationId xmlns:a16="http://schemas.microsoft.com/office/drawing/2014/main" id="{960B9B8A-1FA3-9FED-32F1-4ADAFDB4749A}"/>
              </a:ext>
            </a:extLst>
          </p:cNvPr>
          <p:cNvGraphicFramePr/>
          <p:nvPr>
            <p:extLst>
              <p:ext uri="{D42A27DB-BD31-4B8C-83A1-F6EECF244321}">
                <p14:modId xmlns:p14="http://schemas.microsoft.com/office/powerpoint/2010/main" val="346514162"/>
              </p:ext>
            </p:extLst>
          </p:nvPr>
        </p:nvGraphicFramePr>
        <p:xfrm>
          <a:off x="1262063" y="462337"/>
          <a:ext cx="922576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3950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D5E0904-721C-4D68-9EB8-1C9752E329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3" name="Rectangle 72">
            <a:extLst>
              <a:ext uri="{FF2B5EF4-FFF2-40B4-BE49-F238E27FC236}">
                <a16:creationId xmlns:a16="http://schemas.microsoft.com/office/drawing/2014/main" id="{D0CDF5D3-7220-42A0-9D37-ECF3BF283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0"/>
            <a:ext cx="10835640" cy="510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75" name="Rectangle 74">
            <a:extLst>
              <a:ext uri="{FF2B5EF4-FFF2-40B4-BE49-F238E27FC236}">
                <a16:creationId xmlns:a16="http://schemas.microsoft.com/office/drawing/2014/main" id="{64BC717F-58B3-4A4E-BC3B-1B11323AD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5105400"/>
            <a:ext cx="10835640" cy="17526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5F30E9A-6F2A-4BE7-934C-9BB8BBC649CF}"/>
              </a:ext>
            </a:extLst>
          </p:cNvPr>
          <p:cNvSpPr>
            <a:spLocks noGrp="1"/>
          </p:cNvSpPr>
          <p:nvPr>
            <p:ph type="title"/>
          </p:nvPr>
        </p:nvSpPr>
        <p:spPr>
          <a:xfrm>
            <a:off x="944183" y="5181600"/>
            <a:ext cx="10156435" cy="1076324"/>
          </a:xfrm>
        </p:spPr>
        <p:txBody>
          <a:bodyPr vert="horz" lIns="91440" tIns="45720" rIns="91440" bIns="45720" rtlCol="0" anchor="b">
            <a:normAutofit/>
          </a:bodyPr>
          <a:lstStyle/>
          <a:p>
            <a:pPr>
              <a:lnSpc>
                <a:spcPct val="85000"/>
              </a:lnSpc>
            </a:pPr>
            <a:r>
              <a:rPr lang="en-US" sz="3800" b="1">
                <a:solidFill>
                  <a:srgbClr val="FFFFFF"/>
                </a:solidFill>
              </a:rPr>
              <a:t>Countermeasures Injury Compensation Program  (CICP)</a:t>
            </a:r>
          </a:p>
        </p:txBody>
      </p:sp>
      <p:sp>
        <p:nvSpPr>
          <p:cNvPr id="77" name="Rectangle 76">
            <a:extLst>
              <a:ext uri="{FF2B5EF4-FFF2-40B4-BE49-F238E27FC236}">
                <a16:creationId xmlns:a16="http://schemas.microsoft.com/office/drawing/2014/main" id="{1EE75710-64C5-4CA8-8A7C-82EE4125C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rgbClr val="6F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The &amp;#39;This Is Fine&amp;#39; dog is back. And creator KC Green wants to show he&amp;#39;s  more than a meme. - The Washington Post">
            <a:extLst>
              <a:ext uri="{FF2B5EF4-FFF2-40B4-BE49-F238E27FC236}">
                <a16:creationId xmlns:a16="http://schemas.microsoft.com/office/drawing/2014/main" id="{C16F24D6-5088-4F17-9325-FE62AC569B8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991335" y="640081"/>
            <a:ext cx="7806612" cy="3825240"/>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435050B1-74E1-4A81-923D-0F5971A3B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899160" cy="68580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1313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801627-6861-4EA9-BE98-E0CE33A894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3466" cy="6858000"/>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3C1483F-490E-4C8A-8765-1F8AF0C67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0"/>
            <a:ext cx="3736189" cy="6858000"/>
          </a:xfrm>
          <a:prstGeom prst="rect">
            <a:avLst/>
          </a:prstGeom>
          <a:solidFill>
            <a:srgbClr val="292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107861-4D26-431C-8DF4-D918AB61A505}"/>
              </a:ext>
            </a:extLst>
          </p:cNvPr>
          <p:cNvSpPr>
            <a:spLocks noGrp="1"/>
          </p:cNvSpPr>
          <p:nvPr>
            <p:ph type="title"/>
          </p:nvPr>
        </p:nvSpPr>
        <p:spPr>
          <a:xfrm>
            <a:off x="965198" y="643466"/>
            <a:ext cx="3092718" cy="5528734"/>
          </a:xfrm>
          <a:noFill/>
        </p:spPr>
        <p:txBody>
          <a:bodyPr anchor="t">
            <a:normAutofit/>
          </a:bodyPr>
          <a:lstStyle/>
          <a:p>
            <a:r>
              <a:rPr lang="en-US" sz="8000" dirty="0">
                <a:solidFill>
                  <a:srgbClr val="FFFFFF"/>
                </a:solidFill>
              </a:rPr>
              <a:t>CICP</a:t>
            </a:r>
          </a:p>
        </p:txBody>
      </p:sp>
      <p:sp useBgFill="1">
        <p:nvSpPr>
          <p:cNvPr id="12" name="Rectangle 11">
            <a:extLst>
              <a:ext uri="{FF2B5EF4-FFF2-40B4-BE49-F238E27FC236}">
                <a16:creationId xmlns:a16="http://schemas.microsoft.com/office/drawing/2014/main" id="{0249BF42-D05C-4553-9417-7B8695759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654" y="0"/>
            <a:ext cx="691318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03F35B-0230-4515-8EAA-34546E57AE20}"/>
              </a:ext>
            </a:extLst>
          </p:cNvPr>
          <p:cNvSpPr>
            <a:spLocks noGrp="1"/>
          </p:cNvSpPr>
          <p:nvPr>
            <p:ph idx="1"/>
          </p:nvPr>
        </p:nvSpPr>
        <p:spPr>
          <a:xfrm>
            <a:off x="4821898" y="643466"/>
            <a:ext cx="5827472" cy="5571067"/>
          </a:xfrm>
        </p:spPr>
        <p:txBody>
          <a:bodyPr>
            <a:normAutofit lnSpcReduction="10000"/>
          </a:bodyPr>
          <a:lstStyle/>
          <a:p>
            <a:r>
              <a:rPr lang="en-US" sz="2000" dirty="0"/>
              <a:t>COVID-19 Vaccine Injuries are NOT covered under the VICP</a:t>
            </a:r>
          </a:p>
          <a:p>
            <a:r>
              <a:rPr lang="en-US" sz="2000" dirty="0"/>
              <a:t>Public Readiness and Emergency Preparedness Act (PREP Act)</a:t>
            </a:r>
          </a:p>
          <a:p>
            <a:pPr lvl="1"/>
            <a:r>
              <a:rPr lang="en-US" sz="1800" dirty="0"/>
              <a:t>Triggered by declaration of a Public Health Emergency</a:t>
            </a:r>
          </a:p>
          <a:p>
            <a:pPr lvl="1"/>
            <a:r>
              <a:rPr lang="en-US" sz="1800" dirty="0"/>
              <a:t>Broad tort immunity for any countermeasure to the pandemic </a:t>
            </a:r>
          </a:p>
          <a:p>
            <a:pPr lvl="1"/>
            <a:r>
              <a:rPr lang="en-US" sz="1800" dirty="0"/>
              <a:t>Vaccine manufacturers/administrators of vaccine are immune from liability</a:t>
            </a:r>
          </a:p>
          <a:p>
            <a:pPr lvl="1"/>
            <a:r>
              <a:rPr lang="en-US" sz="1800" dirty="0"/>
              <a:t>Remedies limited to the CICP</a:t>
            </a:r>
          </a:p>
          <a:p>
            <a:pPr lvl="2"/>
            <a:r>
              <a:rPr lang="en-US" sz="1800" dirty="0"/>
              <a:t>One year SOL from date of the vaccination</a:t>
            </a:r>
          </a:p>
          <a:p>
            <a:pPr lvl="2"/>
            <a:r>
              <a:rPr lang="en-US" sz="1800" dirty="0"/>
              <a:t>No damages for pain and suffering</a:t>
            </a:r>
          </a:p>
          <a:p>
            <a:pPr lvl="2"/>
            <a:r>
              <a:rPr lang="en-US" sz="1800" dirty="0"/>
              <a:t>Heightened burden of proof:  compelling scientific evidence of direct causal connection</a:t>
            </a:r>
          </a:p>
          <a:p>
            <a:pPr lvl="2"/>
            <a:r>
              <a:rPr lang="en-US" sz="1800" dirty="0"/>
              <a:t>No judicial oversight (with a limited exception for willful misconduct proven by clear and convincing evidence)</a:t>
            </a:r>
          </a:p>
          <a:p>
            <a:pPr lvl="2"/>
            <a:r>
              <a:rPr lang="en-US" sz="1800" dirty="0"/>
              <a:t>No attorneys fees</a:t>
            </a:r>
          </a:p>
        </p:txBody>
      </p:sp>
    </p:spTree>
    <p:extLst>
      <p:ext uri="{BB962C8B-B14F-4D97-AF65-F5344CB8AC3E}">
        <p14:creationId xmlns:p14="http://schemas.microsoft.com/office/powerpoint/2010/main" val="18487525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CD0FF873-0D97-4AE7-A97E-539910376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26" name="Picture 2" descr="OhMyGoodness.com | Funny Ecards Animated | Disco-Covid">
            <a:extLst>
              <a:ext uri="{FF2B5EF4-FFF2-40B4-BE49-F238E27FC236}">
                <a16:creationId xmlns:a16="http://schemas.microsoft.com/office/drawing/2014/main" id="{9FA6A6CA-0973-472C-8C90-92A0EE1E66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9858" y="1832718"/>
            <a:ext cx="5524500" cy="48577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BC710AE-6868-43EE-9DD2-BA0D0D3F9B6C}"/>
              </a:ext>
            </a:extLst>
          </p:cNvPr>
          <p:cNvSpPr txBox="1"/>
          <p:nvPr/>
        </p:nvSpPr>
        <p:spPr>
          <a:xfrm>
            <a:off x="2001312" y="632389"/>
            <a:ext cx="8041593" cy="1200329"/>
          </a:xfrm>
          <a:prstGeom prst="rect">
            <a:avLst/>
          </a:prstGeom>
          <a:noFill/>
        </p:spPr>
        <p:txBody>
          <a:bodyPr wrap="square" rtlCol="0">
            <a:spAutoFit/>
          </a:bodyPr>
          <a:lstStyle/>
          <a:p>
            <a:pPr algn="ctr"/>
            <a:r>
              <a:rPr lang="en-US" sz="7200" dirty="0"/>
              <a:t>Any Questions?</a:t>
            </a:r>
          </a:p>
        </p:txBody>
      </p:sp>
    </p:spTree>
    <p:extLst>
      <p:ext uri="{BB962C8B-B14F-4D97-AF65-F5344CB8AC3E}">
        <p14:creationId xmlns:p14="http://schemas.microsoft.com/office/powerpoint/2010/main" val="2083082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CAF50-46B8-49A2-BD6D-8F869CDA92CA}"/>
              </a:ext>
            </a:extLst>
          </p:cNvPr>
          <p:cNvSpPr>
            <a:spLocks noGrp="1"/>
          </p:cNvSpPr>
          <p:nvPr>
            <p:ph type="title"/>
          </p:nvPr>
        </p:nvSpPr>
        <p:spPr/>
        <p:txBody>
          <a:bodyPr>
            <a:normAutofit/>
          </a:bodyPr>
          <a:lstStyle/>
          <a:p>
            <a:pPr algn="ctr"/>
            <a:r>
              <a:rPr lang="en-US" sz="4000" i="1" dirty="0">
                <a:latin typeface="+mn-lt"/>
              </a:rPr>
              <a:t>Jacobson v. Mass.</a:t>
            </a:r>
            <a:r>
              <a:rPr lang="en-US" sz="4000" dirty="0">
                <a:latin typeface="+mn-lt"/>
              </a:rPr>
              <a:t>, 197 U.S. 11 (1905). </a:t>
            </a:r>
          </a:p>
        </p:txBody>
      </p:sp>
      <p:sp>
        <p:nvSpPr>
          <p:cNvPr id="3" name="Content Placeholder 2">
            <a:extLst>
              <a:ext uri="{FF2B5EF4-FFF2-40B4-BE49-F238E27FC236}">
                <a16:creationId xmlns:a16="http://schemas.microsoft.com/office/drawing/2014/main" id="{D6BFA2FB-1C15-4504-A515-97AAFCC61AD8}"/>
              </a:ext>
            </a:extLst>
          </p:cNvPr>
          <p:cNvSpPr>
            <a:spLocks noGrp="1"/>
          </p:cNvSpPr>
          <p:nvPr>
            <p:ph idx="1"/>
          </p:nvPr>
        </p:nvSpPr>
        <p:spPr>
          <a:xfrm>
            <a:off x="1261872" y="1828800"/>
            <a:ext cx="8595360" cy="4845465"/>
          </a:xfrm>
        </p:spPr>
        <p:txBody>
          <a:bodyPr>
            <a:noAutofit/>
          </a:bodyPr>
          <a:lstStyle/>
          <a:p>
            <a:r>
              <a:rPr lang="en-US" sz="2400" dirty="0"/>
              <a:t>Cited:</a:t>
            </a:r>
          </a:p>
          <a:p>
            <a:pPr lvl="1"/>
            <a:r>
              <a:rPr lang="en-US" sz="2400" dirty="0"/>
              <a:t>693 times from 1905 through 2019; and</a:t>
            </a:r>
          </a:p>
          <a:p>
            <a:pPr lvl="1"/>
            <a:r>
              <a:rPr lang="en-US" sz="2400" dirty="0"/>
              <a:t>425 times from 2020 through 2022.</a:t>
            </a:r>
          </a:p>
          <a:p>
            <a:pPr marL="274320" lvl="1" indent="0">
              <a:buNone/>
            </a:pPr>
            <a:endParaRPr lang="en-US" sz="2400" dirty="0"/>
          </a:p>
          <a:p>
            <a:r>
              <a:rPr lang="en-US" sz="2400" dirty="0"/>
              <a:t>Some of Jacobson’s other arguments against the vaccine mandate:</a:t>
            </a:r>
          </a:p>
          <a:p>
            <a:pPr lvl="1"/>
            <a:r>
              <a:rPr lang="en-US" sz="2400" dirty="0"/>
              <a:t>Some people (doctors included) think vaccines are dangerous.  </a:t>
            </a:r>
          </a:p>
          <a:p>
            <a:pPr lvl="1"/>
            <a:r>
              <a:rPr lang="en-US" sz="2400" dirty="0"/>
              <a:t>Vaccines might cause other diseases in children.</a:t>
            </a:r>
          </a:p>
          <a:p>
            <a:pPr lvl="1"/>
            <a:r>
              <a:rPr lang="en-US" sz="2400" dirty="0"/>
              <a:t>What if schools start mandating vaccines for children?</a:t>
            </a:r>
          </a:p>
        </p:txBody>
      </p:sp>
    </p:spTree>
    <p:extLst>
      <p:ext uri="{BB962C8B-B14F-4D97-AF65-F5344CB8AC3E}">
        <p14:creationId xmlns:p14="http://schemas.microsoft.com/office/powerpoint/2010/main" val="882157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E3FB74-E610-4BD6-A0D4-3A56E59F20AB}"/>
              </a:ext>
            </a:extLst>
          </p:cNvPr>
          <p:cNvSpPr txBox="1"/>
          <p:nvPr/>
        </p:nvSpPr>
        <p:spPr>
          <a:xfrm>
            <a:off x="931492" y="922946"/>
            <a:ext cx="9819117" cy="4585871"/>
          </a:xfrm>
          <a:prstGeom prst="rect">
            <a:avLst/>
          </a:prstGeom>
          <a:noFill/>
        </p:spPr>
        <p:txBody>
          <a:bodyPr wrap="square" rtlCol="0">
            <a:spAutoFit/>
          </a:bodyPr>
          <a:lstStyle/>
          <a:p>
            <a:r>
              <a:rPr lang="en-US" sz="4000" i="1" dirty="0">
                <a:latin typeface="+mn-lt"/>
              </a:rPr>
              <a:t>Jacobson v. Mass.</a:t>
            </a:r>
            <a:r>
              <a:rPr lang="en-US" sz="4000" dirty="0">
                <a:latin typeface="+mn-lt"/>
              </a:rPr>
              <a:t>, 197 U.S. 11 (1905). </a:t>
            </a:r>
            <a:endParaRPr lang="en-US" sz="4000" dirty="0"/>
          </a:p>
          <a:p>
            <a:endParaRPr lang="en-US" dirty="0"/>
          </a:p>
          <a:p>
            <a:endParaRPr lang="en-US" sz="1800" dirty="0"/>
          </a:p>
          <a:p>
            <a:pPr marL="285750" indent="-285750">
              <a:buFont typeface="Arial" panose="020B0604020202020204" pitchFamily="34" charset="0"/>
              <a:buChar char="•"/>
            </a:pPr>
            <a:r>
              <a:rPr lang="en-US" sz="1800" dirty="0"/>
              <a:t>“We are not prepared to hold that a minority, residing or remaining in any city or town where smallpox is prevalent, and enjoying the general protection afforded by an organized local government, may thus defy the will of its constituted authorities, acting in good faith for all, under the legislative sanction of the state.  If such be the privilege of the minority, then a like privilege would belong to each individual of the community, and the spectacle would be presented of the welfare and safety of an entire population being subordinated to the notions of a single individual who chooses to remain a part of the population.”</a:t>
            </a:r>
          </a:p>
          <a:p>
            <a:endParaRPr lang="en-US" sz="1800" dirty="0"/>
          </a:p>
          <a:p>
            <a:endParaRPr lang="en-US" sz="1800" dirty="0"/>
          </a:p>
          <a:p>
            <a:pPr marL="285750" indent="-285750">
              <a:buFont typeface="Arial" panose="020B0604020202020204" pitchFamily="34" charset="0"/>
              <a:buChar char="•"/>
            </a:pPr>
            <a:r>
              <a:rPr lang="en-US" dirty="0"/>
              <a:t>F</a:t>
            </a:r>
            <a:r>
              <a:rPr lang="en-US" sz="1800" dirty="0"/>
              <a:t>ootnote 1 provides a history of vaccination mandates from around the world beginning in the early 1800s.</a:t>
            </a:r>
          </a:p>
        </p:txBody>
      </p:sp>
    </p:spTree>
    <p:extLst>
      <p:ext uri="{BB962C8B-B14F-4D97-AF65-F5344CB8AC3E}">
        <p14:creationId xmlns:p14="http://schemas.microsoft.com/office/powerpoint/2010/main" val="262697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D5C9A-6A1F-40C8-AF16-B6B087F668DC}"/>
              </a:ext>
            </a:extLst>
          </p:cNvPr>
          <p:cNvSpPr>
            <a:spLocks noGrp="1"/>
          </p:cNvSpPr>
          <p:nvPr>
            <p:ph type="title"/>
          </p:nvPr>
        </p:nvSpPr>
        <p:spPr/>
        <p:txBody>
          <a:bodyPr>
            <a:normAutofit/>
          </a:bodyPr>
          <a:lstStyle/>
          <a:p>
            <a:pPr algn="ctr"/>
            <a:r>
              <a:rPr lang="en-US" sz="4000" i="1" dirty="0">
                <a:latin typeface="+mn-lt"/>
              </a:rPr>
              <a:t>Biden v. Missouri</a:t>
            </a:r>
            <a:r>
              <a:rPr lang="en-US" sz="4000" dirty="0">
                <a:latin typeface="+mn-lt"/>
              </a:rPr>
              <a:t>, 142 </a:t>
            </a:r>
            <a:r>
              <a:rPr lang="en-US" sz="4000" dirty="0" err="1">
                <a:latin typeface="+mn-lt"/>
              </a:rPr>
              <a:t>S.Ct</a:t>
            </a:r>
            <a:r>
              <a:rPr lang="en-US" sz="4000" dirty="0">
                <a:latin typeface="+mn-lt"/>
              </a:rPr>
              <a:t>. 647 (2022).</a:t>
            </a:r>
          </a:p>
        </p:txBody>
      </p:sp>
      <p:sp>
        <p:nvSpPr>
          <p:cNvPr id="3" name="Content Placeholder 2">
            <a:extLst>
              <a:ext uri="{FF2B5EF4-FFF2-40B4-BE49-F238E27FC236}">
                <a16:creationId xmlns:a16="http://schemas.microsoft.com/office/drawing/2014/main" id="{988D4E4B-8784-41F7-B1F9-EE7412B1C7AB}"/>
              </a:ext>
            </a:extLst>
          </p:cNvPr>
          <p:cNvSpPr>
            <a:spLocks noGrp="1"/>
          </p:cNvSpPr>
          <p:nvPr>
            <p:ph idx="1"/>
          </p:nvPr>
        </p:nvSpPr>
        <p:spPr/>
        <p:txBody>
          <a:bodyPr>
            <a:normAutofit fontScale="92500" lnSpcReduction="10000"/>
          </a:bodyPr>
          <a:lstStyle/>
          <a:p>
            <a:r>
              <a:rPr lang="en-US" sz="2400" dirty="0"/>
              <a:t>To combat COVID-19, the Department of Health and Human Services (Centers for Medicare and Medicaid Services) mandated vaccination of all employees (subject to medical and religious exemptions) of employers that accept Medicare and Medicaid funding.</a:t>
            </a:r>
          </a:p>
          <a:p>
            <a:r>
              <a:rPr lang="en-US" sz="2400" dirty="0"/>
              <a:t>HHS has the authority to promulgate regulations “as may be necessary to the efficient administration of the functions of which [HHS] is charged.” </a:t>
            </a:r>
            <a:r>
              <a:rPr lang="en-US" sz="2400" i="1" dirty="0"/>
              <a:t>See, e.g., </a:t>
            </a:r>
            <a:r>
              <a:rPr lang="en-US" sz="2400" dirty="0"/>
              <a:t>42 U.S.C. 1395x(e)(enabling statutes).</a:t>
            </a:r>
          </a:p>
          <a:p>
            <a:r>
              <a:rPr lang="en-US" sz="2400" dirty="0"/>
              <a:t>The mandate is consistent with HHS’s enabling statutes and its long-established requirements that healthcare providers maintain and enforce infection prevention and control programs.</a:t>
            </a:r>
          </a:p>
        </p:txBody>
      </p:sp>
    </p:spTree>
    <p:extLst>
      <p:ext uri="{BB962C8B-B14F-4D97-AF65-F5344CB8AC3E}">
        <p14:creationId xmlns:p14="http://schemas.microsoft.com/office/powerpoint/2010/main" val="2138970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3DF12-B4E9-4FA2-8725-211D08483181}"/>
              </a:ext>
            </a:extLst>
          </p:cNvPr>
          <p:cNvSpPr>
            <a:spLocks noGrp="1"/>
          </p:cNvSpPr>
          <p:nvPr>
            <p:ph type="title"/>
          </p:nvPr>
        </p:nvSpPr>
        <p:spPr/>
        <p:txBody>
          <a:bodyPr>
            <a:normAutofit/>
          </a:bodyPr>
          <a:lstStyle/>
          <a:p>
            <a:pPr algn="ctr"/>
            <a:r>
              <a:rPr lang="en-US" sz="4000" i="1" dirty="0">
                <a:latin typeface="+mn-lt"/>
              </a:rPr>
              <a:t>Biden v. Missouri</a:t>
            </a:r>
            <a:r>
              <a:rPr lang="en-US" sz="4000" dirty="0">
                <a:latin typeface="+mn-lt"/>
              </a:rPr>
              <a:t>, 142 </a:t>
            </a:r>
            <a:r>
              <a:rPr lang="en-US" sz="4000" dirty="0" err="1">
                <a:latin typeface="+mn-lt"/>
              </a:rPr>
              <a:t>S.Ct</a:t>
            </a:r>
            <a:r>
              <a:rPr lang="en-US" sz="4000" dirty="0">
                <a:latin typeface="+mn-lt"/>
              </a:rPr>
              <a:t>. 647 (2022).</a:t>
            </a:r>
          </a:p>
        </p:txBody>
      </p:sp>
      <p:sp>
        <p:nvSpPr>
          <p:cNvPr id="3" name="Content Placeholder 2">
            <a:extLst>
              <a:ext uri="{FF2B5EF4-FFF2-40B4-BE49-F238E27FC236}">
                <a16:creationId xmlns:a16="http://schemas.microsoft.com/office/drawing/2014/main" id="{B17ECB57-BF0D-41DC-B5D4-4EB74D13160C}"/>
              </a:ext>
            </a:extLst>
          </p:cNvPr>
          <p:cNvSpPr>
            <a:spLocks noGrp="1"/>
          </p:cNvSpPr>
          <p:nvPr>
            <p:ph idx="1"/>
          </p:nvPr>
        </p:nvSpPr>
        <p:spPr/>
        <p:txBody>
          <a:bodyPr>
            <a:normAutofit/>
          </a:bodyPr>
          <a:lstStyle/>
          <a:p>
            <a:r>
              <a:rPr lang="en-US" sz="2400" dirty="0"/>
              <a:t>Dissent (Justice Thomas joined by Justices Alito, Gorsuch and Barrett).</a:t>
            </a:r>
          </a:p>
          <a:p>
            <a:pPr lvl="1"/>
            <a:r>
              <a:rPr lang="en-US" dirty="0"/>
              <a:t>The enabling statutes only allow HHS to impose administrative requirements and bureaucratic rules, not substantive health requirements.</a:t>
            </a:r>
          </a:p>
          <a:p>
            <a:pPr lvl="1"/>
            <a:endParaRPr lang="en-US" dirty="0"/>
          </a:p>
          <a:p>
            <a:r>
              <a:rPr lang="en-US" sz="2400" dirty="0"/>
              <a:t>Dissent (Justice Alito joined by Justices Thomas, Gorsuch and Barrett).</a:t>
            </a:r>
          </a:p>
          <a:p>
            <a:pPr lvl="1"/>
            <a:r>
              <a:rPr lang="en-US" dirty="0"/>
              <a:t>The interim rule was not promulgated in accordance with the necessary notice and comment periods. </a:t>
            </a:r>
          </a:p>
        </p:txBody>
      </p:sp>
    </p:spTree>
    <p:extLst>
      <p:ext uri="{BB962C8B-B14F-4D97-AF65-F5344CB8AC3E}">
        <p14:creationId xmlns:p14="http://schemas.microsoft.com/office/powerpoint/2010/main" val="534791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D5D30-D215-4E52-9AB7-91FE742F1C12}"/>
              </a:ext>
            </a:extLst>
          </p:cNvPr>
          <p:cNvSpPr>
            <a:spLocks noGrp="1"/>
          </p:cNvSpPr>
          <p:nvPr>
            <p:ph type="title"/>
          </p:nvPr>
        </p:nvSpPr>
        <p:spPr/>
        <p:txBody>
          <a:bodyPr>
            <a:noAutofit/>
          </a:bodyPr>
          <a:lstStyle/>
          <a:p>
            <a:pPr algn="ctr"/>
            <a:r>
              <a:rPr lang="en-US" sz="4000" i="1" dirty="0">
                <a:latin typeface="+mn-lt"/>
              </a:rPr>
              <a:t>National Federation of Independent Business v. Department of Labor</a:t>
            </a:r>
            <a:r>
              <a:rPr lang="en-US" sz="4000" dirty="0">
                <a:latin typeface="+mn-lt"/>
              </a:rPr>
              <a:t>, 142 </a:t>
            </a:r>
            <a:r>
              <a:rPr lang="en-US" sz="4000" dirty="0" err="1">
                <a:latin typeface="+mn-lt"/>
              </a:rPr>
              <a:t>S.Ct</a:t>
            </a:r>
            <a:r>
              <a:rPr lang="en-US" sz="4000" dirty="0">
                <a:latin typeface="+mn-lt"/>
              </a:rPr>
              <a:t>. 661 (2022).</a:t>
            </a:r>
          </a:p>
        </p:txBody>
      </p:sp>
      <p:sp>
        <p:nvSpPr>
          <p:cNvPr id="3" name="Content Placeholder 2">
            <a:extLst>
              <a:ext uri="{FF2B5EF4-FFF2-40B4-BE49-F238E27FC236}">
                <a16:creationId xmlns:a16="http://schemas.microsoft.com/office/drawing/2014/main" id="{C033DD53-06D5-4780-A407-B5C2D0813207}"/>
              </a:ext>
            </a:extLst>
          </p:cNvPr>
          <p:cNvSpPr>
            <a:spLocks noGrp="1"/>
          </p:cNvSpPr>
          <p:nvPr>
            <p:ph idx="1"/>
          </p:nvPr>
        </p:nvSpPr>
        <p:spPr/>
        <p:txBody>
          <a:bodyPr>
            <a:noAutofit/>
          </a:bodyPr>
          <a:lstStyle/>
          <a:p>
            <a:r>
              <a:rPr lang="en-US" sz="2400" dirty="0"/>
              <a:t>To combat COVID-19, the Department of Labor (Occupational Health and Safety Administration) mandated vaccination of all employees of employers (subject to medical and religious exemptions) with at least 100 employees.</a:t>
            </a:r>
          </a:p>
          <a:p>
            <a:endParaRPr lang="en-US" sz="2400" dirty="0"/>
          </a:p>
          <a:p>
            <a:r>
              <a:rPr lang="en-US" sz="2400" dirty="0"/>
              <a:t>DOL and OSHA have the power to set </a:t>
            </a:r>
            <a:r>
              <a:rPr lang="en-US" sz="2400" i="1" dirty="0"/>
              <a:t>workplace </a:t>
            </a:r>
            <a:r>
              <a:rPr lang="en-US" sz="2400" dirty="0"/>
              <a:t>and </a:t>
            </a:r>
            <a:r>
              <a:rPr lang="en-US" sz="2400" i="1" dirty="0"/>
              <a:t>occupational </a:t>
            </a:r>
            <a:r>
              <a:rPr lang="en-US" sz="2400" dirty="0"/>
              <a:t>safety standards.  They do not have the power to enact broad public health measures.  </a:t>
            </a:r>
          </a:p>
        </p:txBody>
      </p:sp>
    </p:spTree>
    <p:extLst>
      <p:ext uri="{BB962C8B-B14F-4D97-AF65-F5344CB8AC3E}">
        <p14:creationId xmlns:p14="http://schemas.microsoft.com/office/powerpoint/2010/main" val="2683421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734751-A8F8-4B16-AC0C-57592E56D452}"/>
              </a:ext>
            </a:extLst>
          </p:cNvPr>
          <p:cNvSpPr txBox="1"/>
          <p:nvPr/>
        </p:nvSpPr>
        <p:spPr>
          <a:xfrm>
            <a:off x="880217" y="897308"/>
            <a:ext cx="9793480" cy="5724644"/>
          </a:xfrm>
          <a:prstGeom prst="rect">
            <a:avLst/>
          </a:prstGeom>
          <a:noFill/>
        </p:spPr>
        <p:txBody>
          <a:bodyPr wrap="square" rtlCol="0">
            <a:spAutoFit/>
          </a:bodyPr>
          <a:lstStyle/>
          <a:p>
            <a:pPr algn="l"/>
            <a:r>
              <a:rPr lang="en-US" sz="4000" i="1" dirty="0">
                <a:latin typeface="+mn-lt"/>
              </a:rPr>
              <a:t>National Federation of Independent Business v. Department of Labor</a:t>
            </a:r>
            <a:r>
              <a:rPr lang="en-US" sz="4000" dirty="0">
                <a:latin typeface="+mn-lt"/>
              </a:rPr>
              <a:t>, 142 </a:t>
            </a:r>
            <a:r>
              <a:rPr lang="en-US" sz="4000" dirty="0" err="1">
                <a:latin typeface="+mn-lt"/>
              </a:rPr>
              <a:t>S.Ct</a:t>
            </a:r>
            <a:r>
              <a:rPr lang="en-US" sz="4000" dirty="0">
                <a:latin typeface="+mn-lt"/>
              </a:rPr>
              <a:t>. 661 (2022).</a:t>
            </a:r>
            <a:endParaRPr lang="en-US" sz="4000" b="0" i="0" u="none" strike="noStrike" baseline="0" dirty="0"/>
          </a:p>
          <a:p>
            <a:pPr algn="l"/>
            <a:endParaRPr lang="en-US" sz="2400" dirty="0"/>
          </a:p>
          <a:p>
            <a:pPr algn="l"/>
            <a:endParaRPr lang="en-US" sz="2400" b="0" i="0" u="none" strike="noStrike" baseline="0" dirty="0"/>
          </a:p>
          <a:p>
            <a:pPr algn="l"/>
            <a:r>
              <a:rPr lang="en-US" sz="2200" b="0" i="0" u="none" strike="noStrike" baseline="0" dirty="0"/>
              <a:t>“Although COVID–19 is a risk that occurs in many workplaces, it is not an </a:t>
            </a:r>
            <a:r>
              <a:rPr lang="en-US" sz="2200" b="0" i="1" u="none" strike="noStrike" baseline="0" dirty="0"/>
              <a:t>occupational </a:t>
            </a:r>
            <a:r>
              <a:rPr lang="en-US" sz="2200" b="0" i="0" u="none" strike="noStrike" baseline="0" dirty="0"/>
              <a:t>hazard in most.  COVID–19 can and does spread at home, in schools, during sporting events, and everywhere else that people gather.  That kind of universal risk is no different from the day-to-day dangers that all face from crime, air pollution, or any number of communicable diseases.  Permitting OSHA to regulate the hazards of daily life — simply because most Americans have jobs and face those same risks while on the clock — would significantly expand OSHA's regulatory authority without clear congressional authorization.”  </a:t>
            </a:r>
            <a:endParaRPr lang="en-US" sz="2200" dirty="0"/>
          </a:p>
        </p:txBody>
      </p:sp>
    </p:spTree>
    <p:extLst>
      <p:ext uri="{BB962C8B-B14F-4D97-AF65-F5344CB8AC3E}">
        <p14:creationId xmlns:p14="http://schemas.microsoft.com/office/powerpoint/2010/main" val="1576211176"/>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E97C4453A7FA489277ACE784DCD47F" ma:contentTypeVersion="4" ma:contentTypeDescription="Create a new document." ma:contentTypeScope="" ma:versionID="19843037df61b7e599bce2a5e7cb932a">
  <xsd:schema xmlns:xsd="http://www.w3.org/2001/XMLSchema" xmlns:xs="http://www.w3.org/2001/XMLSchema" xmlns:p="http://schemas.microsoft.com/office/2006/metadata/properties" xmlns:ns2="4238b5ed-037c-4ce6-a24b-8be3fc08e49c" targetNamespace="http://schemas.microsoft.com/office/2006/metadata/properties" ma:root="true" ma:fieldsID="bf01282e8df21841572db24136454ef0" ns2:_="">
    <xsd:import namespace="4238b5ed-037c-4ce6-a24b-8be3fc08e49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38b5ed-037c-4ce6-a24b-8be3fc08e4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C4E05F-A000-4A11-A48A-C3E5D3584A46}"/>
</file>

<file path=customXml/itemProps2.xml><?xml version="1.0" encoding="utf-8"?>
<ds:datastoreItem xmlns:ds="http://schemas.openxmlformats.org/officeDocument/2006/customXml" ds:itemID="{8C41F6EC-CB94-4884-89A8-5B56398A2187}"/>
</file>

<file path=customXml/itemProps3.xml><?xml version="1.0" encoding="utf-8"?>
<ds:datastoreItem xmlns:ds="http://schemas.openxmlformats.org/officeDocument/2006/customXml" ds:itemID="{C17D97FC-989B-440B-BD7B-D5720982C936}"/>
</file>

<file path=docProps/app.xml><?xml version="1.0" encoding="utf-8"?>
<Properties xmlns="http://schemas.openxmlformats.org/officeDocument/2006/extended-properties" xmlns:vt="http://schemas.openxmlformats.org/officeDocument/2006/docPropsVTypes">
  <Template>TM03457515[[fn=View]]</Template>
  <TotalTime>392</TotalTime>
  <Words>3708</Words>
  <Application>Microsoft Office PowerPoint</Application>
  <PresentationFormat>Widescreen</PresentationFormat>
  <Paragraphs>189</Paragraphs>
  <Slides>33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Century Schoolbook</vt:lpstr>
      <vt:lpstr>Wingdings 2</vt:lpstr>
      <vt:lpstr>View</vt:lpstr>
      <vt:lpstr>Table 7  Legal Issues Arising from Vaccines  April 6, 2022</vt:lpstr>
      <vt:lpstr>Notable vaccine mandate decisions from the  Supreme Court of the United States</vt:lpstr>
      <vt:lpstr>Jacobson v. Mass., 197 U.S. 11 (1905).</vt:lpstr>
      <vt:lpstr>Jacobson v. Mass., 197 U.S. 11 (1905). </vt:lpstr>
      <vt:lpstr>PowerPoint Presentation</vt:lpstr>
      <vt:lpstr>Biden v. Missouri, 142 S.Ct. 647 (2022).</vt:lpstr>
      <vt:lpstr>Biden v. Missouri, 142 S.Ct. 647 (2022).</vt:lpstr>
      <vt:lpstr>National Federation of Independent Business v. Department of Labor, 142 S.Ct. 661 (2022).</vt:lpstr>
      <vt:lpstr>PowerPoint Presentation</vt:lpstr>
      <vt:lpstr>National Federation of Independent Business v. Department of Labor, 142 S.Ct. 661 (2022).</vt:lpstr>
      <vt:lpstr>Hypothetical Part 1: Tables 1, 2, &amp; 3</vt:lpstr>
      <vt:lpstr>Hypothetical Part 2: Tables 4 &amp; 5</vt:lpstr>
      <vt:lpstr>Hypothetical Part 3: Tables 6, 8, &amp; Zoom</vt:lpstr>
      <vt:lpstr>Hypothetical Part 3: Tables 6, 8, &amp; Zoom Questions:</vt:lpstr>
      <vt:lpstr>Hypothetical Part 4: Tables 1, 2, 3, &amp; 4 </vt:lpstr>
      <vt:lpstr>Hypothetical Part 5: Tables 5, 6, 8, &amp; Zoom</vt:lpstr>
      <vt:lpstr>Vaccine Injury</vt:lpstr>
      <vt:lpstr>PowerPoint Presentation</vt:lpstr>
      <vt:lpstr>PowerPoint Presentation</vt:lpstr>
      <vt:lpstr>Vaccine Injury Compensation Program (VICP)</vt:lpstr>
      <vt:lpstr>Covered Vaccines</vt:lpstr>
      <vt:lpstr>Covered Vaccines</vt:lpstr>
      <vt:lpstr>Covered Vaccines, cont.</vt:lpstr>
      <vt:lpstr>Common Vaccines Not Covered in the VICP </vt:lpstr>
      <vt:lpstr>What if I didn’t know about the VICP and I filed a Civil Lawsuit?</vt:lpstr>
      <vt:lpstr>Your civil case will likely be dismissed</vt:lpstr>
      <vt:lpstr>Damages</vt:lpstr>
      <vt:lpstr>Liens in the VICP</vt:lpstr>
      <vt:lpstr>Practice in the VICP</vt:lpstr>
      <vt:lpstr>PowerPoint Presentation</vt:lpstr>
      <vt:lpstr>Countermeasures Injury Compensation Program  (CICP)</vt:lpstr>
      <vt:lpstr>CICP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Vaccine Injury 101</dc:title>
  <dc:creator>Ben Menezes</dc:creator>
  <cp:lastModifiedBy>Sara Crisp</cp:lastModifiedBy>
  <cp:revision>31</cp:revision>
  <cp:lastPrinted>2021-11-03T16:14:35Z</cp:lastPrinted>
  <dcterms:created xsi:type="dcterms:W3CDTF">2021-10-18T14:43:35Z</dcterms:created>
  <dcterms:modified xsi:type="dcterms:W3CDTF">2022-04-05T18:56:56Z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0x01010008E97C4453A7FA489277ACE784DCD47F</vt:lpwstr>
  </property>
  <property fmtid="{D5CDD505-2E9C-101B-9397-08002B2CF9AE}" pid="3" name="Order">
    <vt:r8>4422600</vt:r8>
  </property>
</Properties>
</file>