
<file path=[Content_Types].xml><?xml version="1.0" encoding="utf-8"?>
<Types xmlns="http://schemas.openxmlformats.org/package/2006/content-types">
  <Default Extension="fntdata" ContentType="application/x-fontdata"/>
  <Default Extension="jpeg" ContentType="image/jpeg"/>
  <Default Extension="m4a" ContentType="audio/mp4"/>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sldIdLst>
    <p:sldId id="257" r:id="rId2"/>
    <p:sldId id="331" r:id="rId3"/>
    <p:sldId id="288" r:id="rId4"/>
    <p:sldId id="340" r:id="rId5"/>
    <p:sldId id="358" r:id="rId6"/>
    <p:sldId id="330" r:id="rId7"/>
    <p:sldId id="287" r:id="rId8"/>
    <p:sldId id="335" r:id="rId9"/>
    <p:sldId id="336" r:id="rId10"/>
    <p:sldId id="337" r:id="rId11"/>
    <p:sldId id="338" r:id="rId12"/>
    <p:sldId id="341" r:id="rId13"/>
    <p:sldId id="342" r:id="rId14"/>
    <p:sldId id="343" r:id="rId15"/>
    <p:sldId id="332" r:id="rId16"/>
    <p:sldId id="345" r:id="rId17"/>
    <p:sldId id="344" r:id="rId18"/>
    <p:sldId id="346" r:id="rId19"/>
    <p:sldId id="272" r:id="rId20"/>
    <p:sldId id="347" r:id="rId21"/>
    <p:sldId id="349" r:id="rId22"/>
    <p:sldId id="350" r:id="rId23"/>
    <p:sldId id="351" r:id="rId24"/>
    <p:sldId id="285" r:id="rId25"/>
    <p:sldId id="354" r:id="rId26"/>
    <p:sldId id="356" r:id="rId27"/>
  </p:sldIdLst>
  <p:sldSz cx="12192000" cy="6858000"/>
  <p:notesSz cx="6858000" cy="9144000"/>
  <p:embeddedFontLst>
    <p:embeddedFont>
      <p:font typeface="Algerian" panose="04020705040A02060702" pitchFamily="82" charset="0"/>
      <p:regular r:id="rId29"/>
    </p:embeddedFont>
    <p:embeddedFont>
      <p:font typeface="Arial Black" panose="020B0A04020102020204" pitchFamily="34" charset="0"/>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Franklin Gothic Demi Cond" panose="020B0706030402020204" pitchFamily="34" charset="0"/>
      <p:regular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BA0B"/>
    <a:srgbClr val="4981DA"/>
    <a:srgbClr val="135ACF"/>
    <a:srgbClr val="041B39"/>
    <a:srgbClr val="F0F0F0"/>
    <a:srgbClr val="D4D4D4"/>
    <a:srgbClr val="0688A5"/>
    <a:srgbClr val="A23801"/>
    <a:srgbClr val="006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7251" autoAdjust="0"/>
  </p:normalViewPr>
  <p:slideViewPr>
    <p:cSldViewPr snapToGrid="0">
      <p:cViewPr>
        <p:scale>
          <a:sx n="100" d="100"/>
          <a:sy n="100" d="100"/>
        </p:scale>
        <p:origin x="7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DFA0F-8016-4957-83D5-F0421F9D0800}"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D0070-B11C-4C10-A97D-427C2337D144}" type="slidenum">
              <a:rPr lang="en-US" smtClean="0"/>
              <a:t>‹#›</a:t>
            </a:fld>
            <a:endParaRPr lang="en-US"/>
          </a:p>
        </p:txBody>
      </p:sp>
    </p:spTree>
    <p:extLst>
      <p:ext uri="{BB962C8B-B14F-4D97-AF65-F5344CB8AC3E}">
        <p14:creationId xmlns:p14="http://schemas.microsoft.com/office/powerpoint/2010/main" val="308744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RSA chapter 511-A</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Superior Court  Civ. R. 47</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District Div. R. 3.47</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Prob. Div. R. 129</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dirty="0">
                <a:solidFill>
                  <a:schemeClr val="bg1"/>
                </a:solidFill>
                <a:latin typeface="Arial Black" panose="020B0A04020102020204" pitchFamily="34" charset="0"/>
              </a:rPr>
              <a:t>Unfair, Deceptive or Unreasonable Collection Practices Act (RSA chapter 358-C) and The Federal Fair Debt Collection Practices Act (15 U.S.C. §1692-1695)</a:t>
            </a:r>
            <a:endParaRPr kumimoji="0" lang="th-TH"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a:t>
            </a:fld>
            <a:endParaRPr lang="en-US"/>
          </a:p>
        </p:txBody>
      </p:sp>
    </p:spTree>
    <p:extLst>
      <p:ext uri="{BB962C8B-B14F-4D97-AF65-F5344CB8AC3E}">
        <p14:creationId xmlns:p14="http://schemas.microsoft.com/office/powerpoint/2010/main" val="288407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3</a:t>
            </a:r>
          </a:p>
          <a:p>
            <a:endParaRPr lang="en-US" dirty="0"/>
          </a:p>
          <a:p>
            <a:r>
              <a:rPr lang="en-US" dirty="0"/>
              <a:t>2 – 1</a:t>
            </a:r>
          </a:p>
          <a:p>
            <a:endParaRPr lang="en-US" dirty="0"/>
          </a:p>
          <a:p>
            <a:r>
              <a:rPr lang="en-US" dirty="0"/>
              <a:t>3 – 6</a:t>
            </a:r>
          </a:p>
          <a:p>
            <a:endParaRPr lang="en-US" dirty="0"/>
          </a:p>
          <a:p>
            <a:r>
              <a:rPr lang="en-US" dirty="0"/>
              <a:t>4 – 20</a:t>
            </a:r>
          </a:p>
          <a:p>
            <a:endParaRPr lang="en-US" dirty="0"/>
          </a:p>
          <a:p>
            <a:r>
              <a:rPr lang="en-US" dirty="0"/>
              <a:t>5 – “Ad infinitum”</a:t>
            </a:r>
          </a:p>
        </p:txBody>
      </p:sp>
      <p:sp>
        <p:nvSpPr>
          <p:cNvPr id="4" name="Slide Number Placeholder 3"/>
          <p:cNvSpPr>
            <a:spLocks noGrp="1"/>
          </p:cNvSpPr>
          <p:nvPr>
            <p:ph type="sldNum" sz="quarter" idx="5"/>
          </p:nvPr>
        </p:nvSpPr>
        <p:spPr/>
        <p:txBody>
          <a:bodyPr/>
          <a:lstStyle/>
          <a:p>
            <a:fld id="{437D0070-B11C-4C10-A97D-427C2337D144}" type="slidenum">
              <a:rPr lang="en-US" smtClean="0"/>
              <a:t>11</a:t>
            </a:fld>
            <a:endParaRPr lang="en-US"/>
          </a:p>
        </p:txBody>
      </p:sp>
    </p:spTree>
    <p:extLst>
      <p:ext uri="{BB962C8B-B14F-4D97-AF65-F5344CB8AC3E}">
        <p14:creationId xmlns:p14="http://schemas.microsoft.com/office/powerpoint/2010/main" val="93218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511:1 (action in law)</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498:21 (actions in equity)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511-A</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676:17 (Planning and Zoning Board Enforcement Actions)</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kumimoji="0" lang="en-US"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Intellectual Supremacy of the New Hampshire Judiciary</a:t>
            </a:r>
            <a:endParaRPr kumimoji="0" lang="th-TH"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12</a:t>
            </a:fld>
            <a:endParaRPr lang="en-US"/>
          </a:p>
        </p:txBody>
      </p:sp>
    </p:spTree>
    <p:extLst>
      <p:ext uri="{BB962C8B-B14F-4D97-AF65-F5344CB8AC3E}">
        <p14:creationId xmlns:p14="http://schemas.microsoft.com/office/powerpoint/2010/main" val="103627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Jurisdiction over the property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Likelihood of success on the merits</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Insufficiency of the defendant’s assets</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Proper notice and service upon the plaintiff</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Defendant was given an opportunity for a preliminary hearing</a:t>
            </a:r>
            <a:endParaRPr kumimoji="0" lang="th-TH"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13</a:t>
            </a:fld>
            <a:endParaRPr lang="en-US"/>
          </a:p>
        </p:txBody>
      </p:sp>
    </p:spTree>
    <p:extLst>
      <p:ext uri="{BB962C8B-B14F-4D97-AF65-F5344CB8AC3E}">
        <p14:creationId xmlns:p14="http://schemas.microsoft.com/office/powerpoint/2010/main" val="53698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498:21 authorizes trial courts to dissolve or modify improper attachments</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Plaintiffs in equity actions do not possess greater procedural power to attach ex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than plaintiffs in other civil actions.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Repealed by implication the “as a right” language in RSA 498:16</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Because it was enacted later, RSA 511-A controls the attachment process to bring NH’s attachment process within constitutional bounds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NH Supreme Court used to get more things done in fewer pages</a:t>
            </a:r>
            <a:endParaRPr kumimoji="0" lang="th-TH"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14</a:t>
            </a:fld>
            <a:endParaRPr lang="en-US"/>
          </a:p>
        </p:txBody>
      </p:sp>
    </p:spTree>
    <p:extLst>
      <p:ext uri="{BB962C8B-B14F-4D97-AF65-F5344CB8AC3E}">
        <p14:creationId xmlns:p14="http://schemas.microsoft.com/office/powerpoint/2010/main" val="1247680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Wait a ninety-day period after the completion and acceptance of the project by the contracting party or owner.</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Within one year after filing such claim, file a petition in the superior court for the county within which the contract shall be principally performed.</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petition containing the allegation of the nature and subject matter of the claim or contract or indebtedness relied upon, of the execution and delivery of the bond, and of the facts showing compliance by the claimant with the provisions of RSA 447:17.</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r>
              <a:rPr lang="en-US" dirty="0"/>
              <a:t>4 -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Go to the post office to see if the check was lost in the mail</a:t>
            </a:r>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15</a:t>
            </a:fld>
            <a:endParaRPr lang="en-US"/>
          </a:p>
        </p:txBody>
      </p:sp>
    </p:spTree>
    <p:extLst>
      <p:ext uri="{BB962C8B-B14F-4D97-AF65-F5344CB8AC3E}">
        <p14:creationId xmlns:p14="http://schemas.microsoft.com/office/powerpoint/2010/main" val="2046638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Where a mortgagee shows that the proceeds of the mortgage loan were disbursed either toward payment of invoices due subcontractors and suppliers of materials or labor.</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Upon receipt by the mortgagee of an affidavit that the work has been completed and that the subcontractors and suppliers of materials or labor have been paid or will be paid out of such disbursement</a:t>
            </a: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An agreement waiving the precedence with a showing by the mortgagee.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Attachments that are not important.  (incorrect)</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16</a:t>
            </a:fld>
            <a:endParaRPr lang="en-US"/>
          </a:p>
        </p:txBody>
      </p:sp>
    </p:spTree>
    <p:extLst>
      <p:ext uri="{BB962C8B-B14F-4D97-AF65-F5344CB8AC3E}">
        <p14:creationId xmlns:p14="http://schemas.microsoft.com/office/powerpoint/2010/main" val="47621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Vessels (RSA 447:1)</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Buildings, </a:t>
            </a:r>
            <a:r>
              <a:rPr lang="en-US"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etc</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(RSA 447:2)</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Brick (RSA 447:3)</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Lumber (RSA 447:4)</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Railroads (RSA 447:7)</a:t>
            </a:r>
            <a:endParaRPr kumimoji="0" lang="th-TH" sz="12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17</a:t>
            </a:fld>
            <a:endParaRPr lang="en-US"/>
          </a:p>
        </p:txBody>
      </p:sp>
    </p:spTree>
    <p:extLst>
      <p:ext uri="{BB962C8B-B14F-4D97-AF65-F5344CB8AC3E}">
        <p14:creationId xmlns:p14="http://schemas.microsoft.com/office/powerpoint/2010/main" val="3358545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Sufficient security, by bond or otherwise, in an amount equal to at least 100 percent of the contract price.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estimated cost of the work if no aggregate price is agreed upon, conditioned upon the payment by the contractors and subcontractors for all labor performed or furnished, for all equipment hired, and labor and parts furnished in carrying out the contract.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Enough to pay the bills. (incorrect)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least one year’s salary. (incorrect)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18</a:t>
            </a:fld>
            <a:endParaRPr lang="en-US"/>
          </a:p>
        </p:txBody>
      </p:sp>
    </p:spTree>
    <p:extLst>
      <p:ext uri="{BB962C8B-B14F-4D97-AF65-F5344CB8AC3E}">
        <p14:creationId xmlns:p14="http://schemas.microsoft.com/office/powerpoint/2010/main" val="3579106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Sneaky Rodent Antique Co. is a struggling one-member S-Corp that operates out of a fleet of battered box trucks that it owns and has titled in its name, specializing in mid-20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American “folk art.” Sneaky Rodent is one step ahead of several hard money lenders, including Deadeye Reptile Asset Fund and </a:t>
            </a:r>
            <a:r>
              <a:rPr lang="en-US" sz="1200" kern="1200" dirty="0" err="1">
                <a:solidFill>
                  <a:schemeClr val="tx1"/>
                </a:solidFill>
                <a:effectLst/>
                <a:latin typeface="+mn-lt"/>
                <a:ea typeface="+mn-ea"/>
                <a:cs typeface="+mn-cs"/>
              </a:rPr>
              <a:t>Healthfoods</a:t>
            </a:r>
            <a:r>
              <a:rPr lang="en-US" sz="1200" kern="1200" dirty="0">
                <a:solidFill>
                  <a:schemeClr val="tx1"/>
                </a:solidFill>
                <a:effectLst/>
                <a:latin typeface="+mn-lt"/>
                <a:ea typeface="+mn-ea"/>
                <a:cs typeface="+mn-cs"/>
              </a:rPr>
              <a:t> XVII, LLC. Deadeye’s loan documents with Sneaky Rodent give Deadeye a continuing security interest in “all of Sneaky Rodent’s tangible personal property, as well as all present and future: inventory, fixtures, accounts, money, chattel papers, instruments and documents.” The loan agreements are duly executed and valid. </a:t>
            </a:r>
          </a:p>
          <a:p>
            <a:r>
              <a:rPr lang="en-US" sz="1200" kern="1200" dirty="0">
                <a:solidFill>
                  <a:schemeClr val="tx1"/>
                </a:solidFill>
                <a:effectLst/>
                <a:latin typeface="+mn-lt"/>
                <a:ea typeface="+mn-ea"/>
                <a:cs typeface="+mn-cs"/>
              </a:rPr>
              <a:t>Sneaky Rodent, desperate for cash to make the usurious interest payments owed to Deadeye, posts a semi-literate rant on the company Facebook page, offering to sell his unrivaled collection of </a:t>
            </a:r>
            <a:r>
              <a:rPr lang="en-US" sz="1200" kern="1200" dirty="0" err="1">
                <a:solidFill>
                  <a:schemeClr val="tx1"/>
                </a:solidFill>
                <a:effectLst/>
                <a:latin typeface="+mn-lt"/>
                <a:ea typeface="+mn-ea"/>
                <a:cs typeface="+mn-cs"/>
              </a:rPr>
              <a:t>Varujan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Boghosian</a:t>
            </a:r>
            <a:r>
              <a:rPr lang="en-US" sz="1200" kern="1200" dirty="0">
                <a:solidFill>
                  <a:schemeClr val="tx1"/>
                </a:solidFill>
                <a:effectLst/>
                <a:latin typeface="+mn-lt"/>
                <a:ea typeface="+mn-ea"/>
                <a:cs typeface="+mn-cs"/>
              </a:rPr>
              <a:t> “Assemblages” for “way below market because of hard times.” </a:t>
            </a:r>
          </a:p>
          <a:p>
            <a:r>
              <a:rPr lang="en-US" sz="1200" kern="1200" dirty="0">
                <a:solidFill>
                  <a:schemeClr val="tx1"/>
                </a:solidFill>
                <a:effectLst/>
                <a:latin typeface="+mn-lt"/>
                <a:ea typeface="+mn-ea"/>
                <a:cs typeface="+mn-cs"/>
              </a:rPr>
              <a:t>Credulous Sucker Auction House, whose owner has a lot more liquid cash than good taste, immediately calls Sneaky Rodent’s owner. He says he’s sorry that he’s fallen on hard times, but he </a:t>
            </a:r>
            <a:r>
              <a:rPr lang="en-US" sz="1200" i="1" kern="1200" dirty="0">
                <a:solidFill>
                  <a:schemeClr val="tx1"/>
                </a:solidFill>
                <a:effectLst/>
                <a:latin typeface="+mn-lt"/>
                <a:ea typeface="+mn-ea"/>
                <a:cs typeface="+mn-cs"/>
              </a:rPr>
              <a:t>loves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Boghosian</a:t>
            </a:r>
            <a:r>
              <a:rPr lang="en-US" sz="1200" kern="1200" dirty="0">
                <a:solidFill>
                  <a:schemeClr val="tx1"/>
                </a:solidFill>
                <a:effectLst/>
                <a:latin typeface="+mn-lt"/>
                <a:ea typeface="+mn-ea"/>
                <a:cs typeface="+mn-cs"/>
              </a:rPr>
              <a:t> pieces, and he knows several other high-value-low-taste individuals who would probably buy them. He offers a sweetheart deal: He’ll deliver a cashier’s check as an advance for $500k, and Sneaky Rodent will drop off all the </a:t>
            </a:r>
            <a:r>
              <a:rPr lang="en-US" sz="1200" kern="1200" dirty="0" err="1">
                <a:solidFill>
                  <a:schemeClr val="tx1"/>
                </a:solidFill>
                <a:effectLst/>
                <a:latin typeface="+mn-lt"/>
                <a:ea typeface="+mn-ea"/>
                <a:cs typeface="+mn-cs"/>
              </a:rPr>
              <a:t>Bhogosians</a:t>
            </a:r>
            <a:r>
              <a:rPr lang="en-US" sz="1200" kern="1200" dirty="0">
                <a:solidFill>
                  <a:schemeClr val="tx1"/>
                </a:solidFill>
                <a:effectLst/>
                <a:latin typeface="+mn-lt"/>
                <a:ea typeface="+mn-ea"/>
                <a:cs typeface="+mn-cs"/>
              </a:rPr>
              <a:t> at his auction house. He’ll sell the </a:t>
            </a:r>
            <a:r>
              <a:rPr lang="en-US" sz="1200" kern="1200" dirty="0" err="1">
                <a:solidFill>
                  <a:schemeClr val="tx1"/>
                </a:solidFill>
                <a:effectLst/>
                <a:latin typeface="+mn-lt"/>
                <a:ea typeface="+mn-ea"/>
                <a:cs typeface="+mn-cs"/>
              </a:rPr>
              <a:t>Bhogosians</a:t>
            </a:r>
            <a:r>
              <a:rPr lang="en-US" sz="1200" kern="1200" dirty="0">
                <a:solidFill>
                  <a:schemeClr val="tx1"/>
                </a:solidFill>
                <a:effectLst/>
                <a:latin typeface="+mn-lt"/>
                <a:ea typeface="+mn-ea"/>
                <a:cs typeface="+mn-cs"/>
              </a:rPr>
              <a:t>; if he sells them for more than $500k, Sneaky Rodent will keep 50% of the difference and the other 50% will be a commission. Otherwise, Sneaky Rodent can just keep the $500k. Sneaky Rodent’s owner loads up the box trucks, drops off two loads of very hideous assemblages at the auction house; he promptly cashes the cashier’s check at the local branch of his bank, and withdraws the funds as cash, leaving only $25,000 in the account to cover diesel fuel and some antique show costs. The owner puts the cash into a shoebox in the passenger seat of the box truck he is living in. There is never any written agreement memorializing the arrangement. </a:t>
            </a:r>
          </a:p>
          <a:p>
            <a:r>
              <a:rPr lang="en-US" sz="1200" kern="1200" dirty="0">
                <a:solidFill>
                  <a:schemeClr val="tx1"/>
                </a:solidFill>
                <a:effectLst/>
                <a:latin typeface="+mn-lt"/>
                <a:ea typeface="+mn-ea"/>
                <a:cs typeface="+mn-cs"/>
              </a:rPr>
              <a:t>Two days later, after Sneaky Rodent fails to make the </a:t>
            </a:r>
            <a:r>
              <a:rPr lang="en-US" sz="1200" kern="1200" dirty="0" err="1">
                <a:solidFill>
                  <a:schemeClr val="tx1"/>
                </a:solidFill>
                <a:effectLst/>
                <a:latin typeface="+mn-lt"/>
                <a:ea typeface="+mn-ea"/>
                <a:cs typeface="+mn-cs"/>
              </a:rPr>
              <a:t>vig</a:t>
            </a:r>
            <a:r>
              <a:rPr lang="en-US" sz="1200" kern="1200" dirty="0">
                <a:solidFill>
                  <a:schemeClr val="tx1"/>
                </a:solidFill>
                <a:effectLst/>
                <a:latin typeface="+mn-lt"/>
                <a:ea typeface="+mn-ea"/>
                <a:cs typeface="+mn-cs"/>
              </a:rPr>
              <a:t>, Deadeye’s goons show up in the middle of the night with tow trucks. They punch the owner in the stomach, pull him out of the box truck he has been sleeping in, and tow away both box trucks, together with the remaining folk art, the box containing almost $400,000 in cash, several thousand dollars in silver bullion hidden under the seat, and a ream of bearer bonds, along with the owner’s personal clothing and jewelry, and the stock certificates for the S-Corp. Because they have been watching him, they know where to go for the </a:t>
            </a:r>
            <a:r>
              <a:rPr lang="en-US" sz="1200" kern="1200" dirty="0" err="1">
                <a:solidFill>
                  <a:schemeClr val="tx1"/>
                </a:solidFill>
                <a:effectLst/>
                <a:latin typeface="+mn-lt"/>
                <a:ea typeface="+mn-ea"/>
                <a:cs typeface="+mn-cs"/>
              </a:rPr>
              <a:t>Bhogosians</a:t>
            </a:r>
            <a:r>
              <a:rPr lang="en-US" sz="1200" kern="1200" dirty="0">
                <a:solidFill>
                  <a:schemeClr val="tx1"/>
                </a:solidFill>
                <a:effectLst/>
                <a:latin typeface="+mn-lt"/>
                <a:ea typeface="+mn-ea"/>
                <a:cs typeface="+mn-cs"/>
              </a:rPr>
              <a:t>, and they drive to the auction house, stopping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route to pick up their lawyer. Their lawyer tells Credulous Sucker that his client is the rightful owner of the </a:t>
            </a:r>
            <a:r>
              <a:rPr lang="en-US" sz="1200" kern="1200" dirty="0" err="1">
                <a:solidFill>
                  <a:schemeClr val="tx1"/>
                </a:solidFill>
                <a:effectLst/>
                <a:latin typeface="+mn-lt"/>
                <a:ea typeface="+mn-ea"/>
                <a:cs typeface="+mn-cs"/>
              </a:rPr>
              <a:t>Bhogosians</a:t>
            </a:r>
            <a:r>
              <a:rPr lang="en-US" sz="1200" kern="1200" dirty="0">
                <a:solidFill>
                  <a:schemeClr val="tx1"/>
                </a:solidFill>
                <a:effectLst/>
                <a:latin typeface="+mn-lt"/>
                <a:ea typeface="+mn-ea"/>
                <a:cs typeface="+mn-cs"/>
              </a:rPr>
              <a:t>. The owner protests that he has already agreed to sell the sculptures, has a written sales agreement, and the buyer is coming the next morning—he will certainly be sued! </a:t>
            </a:r>
          </a:p>
          <a:p>
            <a:r>
              <a:rPr lang="en-US" sz="1200" kern="1200" dirty="0">
                <a:solidFill>
                  <a:schemeClr val="tx1"/>
                </a:solidFill>
                <a:effectLst/>
                <a:latin typeface="+mn-lt"/>
                <a:ea typeface="+mn-ea"/>
                <a:cs typeface="+mn-cs"/>
              </a:rPr>
              <a:t>Deadeyes’ goons their way past and quickly load all of the hideous little sculptures back up in the box truck anyways, and drive away. </a:t>
            </a:r>
          </a:p>
          <a:p>
            <a:r>
              <a:rPr lang="en-US" sz="1200" kern="1200" dirty="0">
                <a:solidFill>
                  <a:schemeClr val="tx1"/>
                </a:solidFill>
                <a:effectLst/>
                <a:latin typeface="+mn-lt"/>
                <a:ea typeface="+mn-ea"/>
                <a:cs typeface="+mn-cs"/>
              </a:rPr>
              <a:t>Litigation ensues. </a:t>
            </a: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19</a:t>
            </a:fld>
            <a:endParaRPr lang="en-US"/>
          </a:p>
        </p:txBody>
      </p:sp>
    </p:spTree>
    <p:extLst>
      <p:ext uri="{BB962C8B-B14F-4D97-AF65-F5344CB8AC3E}">
        <p14:creationId xmlns:p14="http://schemas.microsoft.com/office/powerpoint/2010/main" val="402467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truck (Need a certificate of title pursuant to RSA 382-A-303)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$25,000 in the bank account (Can only gain a perfected security interest in deposit accounts via ‘control’ pursuant to RSA 382-A:9-314 [no indication of any agreement with the deposit institution or any trustee attachment)</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bearer bonds (No financing statement filed, and even though the security interest “attached” b/c of the security agreement in Deadeye’s loan docs, the requirement of filing under RSA 382-A:9-310(a) was not satisfied and this “instrument” is not within any of the exceptions in 382-A:9-312)</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The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silver (it is not clear to whom that belongs and there is a question as to whether it was adequately described in the security agreement)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clothes and jewelry (Not even covered by a security agreement, as hypo indicates they belonged to owner in personal capacity)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The </a:t>
            </a:r>
            <a:r>
              <a:rPr lang="en-US" sz="1200" b="1" kern="0" dirty="0" err="1">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Bhogosians</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 (although there was no financing statement filed, the lender took possession of the collateral and so perfected its interest by taking possession. RSA 382-A:9-313(a))   </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20</a:t>
            </a:fld>
            <a:endParaRPr lang="en-US"/>
          </a:p>
        </p:txBody>
      </p:sp>
    </p:spTree>
    <p:extLst>
      <p:ext uri="{BB962C8B-B14F-4D97-AF65-F5344CB8AC3E}">
        <p14:creationId xmlns:p14="http://schemas.microsoft.com/office/powerpoint/2010/main" val="380742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Rule 3.47 (b) (2) requires that the ex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motion to attach and copies are to be filed in court along with the Complaint, whereas Rule 47 (b) (2) simply requires that they be filed.</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There is no difference.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Rule 3.47 has a “3.” in the front.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They apply in different courts.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3</a:t>
            </a:fld>
            <a:endParaRPr lang="en-US"/>
          </a:p>
        </p:txBody>
      </p:sp>
    </p:spTree>
    <p:extLst>
      <p:ext uri="{BB962C8B-B14F-4D97-AF65-F5344CB8AC3E}">
        <p14:creationId xmlns:p14="http://schemas.microsoft.com/office/powerpoint/2010/main" val="433512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Deadeye perfected its security interest by taking possession of the collateral and the unknown buyer had no security interest in the collateral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Credulous Sucker held the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Bhogosians</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as a consignee and so Deadeye’s security interest as against them had attached, whether or not it needed to be perfected. (RSA 382-A:9-319(a)</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the unknown buyer had not taken delivery, and so could not have gained an interest in the sculptures free and clear of the security interest held by Deadeye. (RSA 382-A:9-317(b); note RSA 382-A:9-320(a) likely does not apply because of RSA 382-A:9-320(e).</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Anyone with bad enough taste to pay money for these things deserves a bad outcome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She who has the stronger goons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21</a:t>
            </a:fld>
            <a:endParaRPr lang="en-US"/>
          </a:p>
        </p:txBody>
      </p:sp>
    </p:spTree>
    <p:extLst>
      <p:ext uri="{BB962C8B-B14F-4D97-AF65-F5344CB8AC3E}">
        <p14:creationId xmlns:p14="http://schemas.microsoft.com/office/powerpoint/2010/main" val="3219600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Make sure the interest attaches by entering into a valid security agreement or otherwise.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UCC Financing Statement or file your security agreement</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Take possession of the collateral </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Take control of the collateral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Comply with federal or state statutes that preempt the UCC, or comply with vehicle title statutes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Write really </a:t>
            </a:r>
            <a:r>
              <a:rPr lang="en-US" sz="1200" b="1" kern="0" dirty="0" err="1">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really</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 neatly on your financing statement, in your best cursive</a:t>
            </a:r>
            <a:endParaRPr lang="en-US" sz="1200" dirty="0">
              <a:solidFill>
                <a:schemeClr val="bg1"/>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22</a:t>
            </a:fld>
            <a:endParaRPr lang="en-US"/>
          </a:p>
        </p:txBody>
      </p:sp>
    </p:spTree>
    <p:extLst>
      <p:ext uri="{BB962C8B-B14F-4D97-AF65-F5344CB8AC3E}">
        <p14:creationId xmlns:p14="http://schemas.microsoft.com/office/powerpoint/2010/main" val="90655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Prepare a thoughtful loan agreement containing language that clearly creates a security interest in the oven, describing the oven in detail.</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Make sure your security agreement is clearly identifiable as a purchase money security agreement for the oven.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Prepare and file a real property financing statement identifying the landlord (or owner if different) of the real property.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Secure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Hipsterteca’s</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written agreement not to obtain any construction mortgages for the buildout.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Secure the landlord’s written disclaimer of any security interest in the oven.</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Ensure that your office or the client’s business manager have a calendar reminder to refile the financing statement within</a:t>
            </a:r>
            <a:endParaRPr lang="en-US" sz="1200" dirty="0">
              <a:solidFill>
                <a:schemeClr val="bg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regular old UCC-1 financing statement in case the oven is deemed not to be a fixture.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24</a:t>
            </a:fld>
            <a:endParaRPr lang="en-US"/>
          </a:p>
        </p:txBody>
      </p:sp>
    </p:spTree>
    <p:extLst>
      <p:ext uri="{BB962C8B-B14F-4D97-AF65-F5344CB8AC3E}">
        <p14:creationId xmlns:p14="http://schemas.microsoft.com/office/powerpoint/2010/main" val="899036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fontAlgn="base">
              <a:spcBef>
                <a:spcPct val="0"/>
              </a:spcBef>
              <a:spcAft>
                <a:spcPct val="0"/>
              </a:spcAf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State the name(s) of the current owner(s), if known,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orthe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person(s) against whom the tax was assessed.</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lvl="0" algn="l" fontAlgn="base">
              <a:spcBef>
                <a:spcPct val="0"/>
              </a:spcBef>
              <a:spcAft>
                <a:spcPct val="0"/>
              </a:spcAf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Description of the property as committed to the tax collector.</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lvl="0" algn="l" fontAlgn="base">
              <a:spcBef>
                <a:spcPct val="0"/>
              </a:spcBef>
              <a:spcAft>
                <a:spcPct val="0"/>
              </a:spcAf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Date &amp; time on which the last payment shall be accepted.</a:t>
            </a:r>
            <a:endParaRPr lang="en-US" sz="16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pPr lvl="0" algn="l" fontAlgn="base">
              <a:spcBef>
                <a:spcPct val="0"/>
              </a:spcBef>
              <a:spcAft>
                <a:spcPct val="0"/>
              </a:spcAft>
              <a:defRPr/>
            </a:pPr>
            <a:endParaRPr lang="en-US" sz="16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endParaRPr>
          </a:p>
          <a:p>
            <a:pPr lvl="0" algn="l" fontAlgn="base">
              <a:spcBef>
                <a:spcPct val="0"/>
              </a:spcBef>
              <a:spcAft>
                <a:spcPct val="0"/>
              </a:spcAf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Amount of the unpaid tax, interest and costs to the date of execution</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rPr>
              <a:t>Water Rent (RSA 38:22)</a:t>
            </a:r>
            <a:endParaRPr lang="en-US" sz="1200" dirty="0">
              <a:solidFill>
                <a:schemeClr val="bg1"/>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Excavation Taxes a.k.a. Gravel Tax (RSA 72-B:7)</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Discretionary Preservation Easements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a.k.a</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Barn Assessment (RSA 79-D:12)</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25</a:t>
            </a:fld>
            <a:endParaRPr lang="en-US"/>
          </a:p>
        </p:txBody>
      </p:sp>
    </p:spTree>
    <p:extLst>
      <p:ext uri="{BB962C8B-B14F-4D97-AF65-F5344CB8AC3E}">
        <p14:creationId xmlns:p14="http://schemas.microsoft.com/office/powerpoint/2010/main" val="3045647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in the judgment of the municipality’s governing body, taking the property would subject the municipality to undesirable obligations or liability risks.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in the judgment of the municipality’s governing body, taking the property would be contrary to the public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interst</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When taking the property would subject the municipality to potential liability as an owner of property under federal or state environmental statutes which </a:t>
            </a:r>
            <a:r>
              <a:rPr kumimoji="0" lang="en-US" sz="12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ipose</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strict liability on owners for </a:t>
            </a:r>
            <a:r>
              <a:rPr kumimoji="0" lang="en-US" sz="12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enviornemntal</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impairment of the </a:t>
            </a:r>
            <a:r>
              <a:rPr kumimoji="0" lang="en-US" sz="12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involed</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real estate.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the property is owned by a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selectboard</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member’s grandmother. (incorrect)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26</a:t>
            </a:fld>
            <a:endParaRPr lang="en-US"/>
          </a:p>
        </p:txBody>
      </p:sp>
    </p:spTree>
    <p:extLst>
      <p:ext uri="{BB962C8B-B14F-4D97-AF65-F5344CB8AC3E}">
        <p14:creationId xmlns:p14="http://schemas.microsoft.com/office/powerpoint/2010/main" val="35141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an attachment With Notice, a hearing is only required if the Debtor timely objects, but in that event it must be set “within 14 days of the receipt of such objection.”  (RSA 511-A:3)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an attachment which is granted Ex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 hearing is required “as promptly as possible upon the subsequent request of a defendant.”  (RSA 511-A:8, V.)</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Always (incorrect).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Never (incorrect).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4</a:t>
            </a:fld>
            <a:endParaRPr lang="en-US"/>
          </a:p>
        </p:txBody>
      </p:sp>
    </p:spTree>
    <p:extLst>
      <p:ext uri="{BB962C8B-B14F-4D97-AF65-F5344CB8AC3E}">
        <p14:creationId xmlns:p14="http://schemas.microsoft.com/office/powerpoint/2010/main" val="294610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court may appoint a master, referee or magistrate to conduct the hearing if needed and the rules of evidence do not apply.  (RSA 511-A:3)  </a:t>
            </a:r>
          </a:p>
          <a:p>
            <a:pPr lvl="0" fontAlgn="base">
              <a:spcBef>
                <a:spcPct val="0"/>
              </a:spcBef>
              <a:spcAft>
                <a:spcPct val="0"/>
              </a:spcAft>
              <a:defRPr/>
            </a:pPr>
            <a:endPar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pPr lvl="0"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2 - The court may or may not take evidence; offers of proof and affidavits may suffice in some cases, in others, cross-examination may be needed in the interest of fairness.  Thomas v. Finger, 141 N.H. 134 (1996). </a:t>
            </a:r>
          </a:p>
          <a:p>
            <a:pPr lvl="0" fontAlgn="base">
              <a:spcBef>
                <a:spcPct val="0"/>
              </a:spcBef>
              <a:spcAft>
                <a:spcPct val="0"/>
              </a:spcAft>
              <a:defRPr/>
            </a:pPr>
            <a:endPar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3 - </a:t>
            </a: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Plaintiff must demonstrate a reasonable likelihood of recovering judgment in an amount equal to or greater than the amount of the attachment. If the Plaintiff does so, the burden then shifts to the Defendant to show that he has sufficient assets to satisfy any judgment. (RSA 511-A:3;  Applicable to Motions to Attach With Notice)</a:t>
            </a:r>
          </a:p>
          <a:p>
            <a:pPr lvl="0" fontAlgn="base">
              <a:spcBef>
                <a:spcPct val="0"/>
              </a:spcBef>
              <a:spcAft>
                <a:spcPct val="0"/>
              </a:spcAft>
              <a:defRPr/>
            </a:pPr>
            <a:endPar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4 - </a:t>
            </a: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Defendant must demonstrate: (a) that the Plaintiff is not likely to recover; (b) that the special circumstances which supported the issuance of an attachment ex </a:t>
            </a:r>
            <a:r>
              <a:rPr lang="en-US" sz="8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do not exist; (c) that he has sufficient assets to satisfy any judgment. (RSA 511-A:3, :8; Applicable to Motions to Vacate/Dissolve/Release an Attachment.)</a:t>
            </a:r>
          </a:p>
          <a:p>
            <a:pPr lvl="0" fontAlgn="base">
              <a:spcBef>
                <a:spcPct val="0"/>
              </a:spcBef>
              <a:spcAft>
                <a:spcPct val="0"/>
              </a:spcAft>
              <a:defRPr/>
            </a:pPr>
            <a:endPar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If nothing else, the Plaintiff will get some free collection discovery from the Defendant.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5</a:t>
            </a:fld>
            <a:endParaRPr lang="en-US"/>
          </a:p>
        </p:txBody>
      </p:sp>
    </p:spTree>
    <p:extLst>
      <p:ext uri="{BB962C8B-B14F-4D97-AF65-F5344CB8AC3E}">
        <p14:creationId xmlns:p14="http://schemas.microsoft.com/office/powerpoint/2010/main" val="63279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Fill out a writ of attachment and affix to it a certified copy of the Order granting the attachment.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real property, serve the writ and order on the Registry of Deeds for the county in which the land is located.</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personal property, take the writ and order to the sheriff for service upon the Secretary of State and/or so he can seize the property.</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File returns of service with the Court.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Send the client a hefty bill.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 </a:t>
            </a: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Settle the case. </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6</a:t>
            </a:fld>
            <a:endParaRPr lang="en-US"/>
          </a:p>
        </p:txBody>
      </p:sp>
    </p:spTree>
    <p:extLst>
      <p:ext uri="{BB962C8B-B14F-4D97-AF65-F5344CB8AC3E}">
        <p14:creationId xmlns:p14="http://schemas.microsoft.com/office/powerpoint/2010/main" val="108471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Electronics (only computers are covered</a:t>
            </a: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fr-FR"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Luxury</a:t>
            </a:r>
            <a:r>
              <a:rPr lang="fr-FR"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Items (furs, </a:t>
            </a:r>
            <a:r>
              <a:rPr lang="fr-FR"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ornaments</a:t>
            </a:r>
            <a:r>
              <a:rPr lang="fr-FR"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antiques, etc.)</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r>
              <a:rPr lang="en-US" dirty="0"/>
              <a:t>3 -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Household Tools (not tools of a profession</a:t>
            </a:r>
          </a:p>
          <a:p>
            <a:endPar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rPr>
              <a:t>4 -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Motorcycles (not an automobile) </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Butchered Pork (pigs and/or their products are not exempt when one such animal is still alive – a party much choose to exempt either the living pig or butchered pork)</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7</a:t>
            </a:fld>
            <a:endParaRPr lang="en-US"/>
          </a:p>
        </p:txBody>
      </p:sp>
    </p:spTree>
    <p:extLst>
      <p:ext uri="{BB962C8B-B14F-4D97-AF65-F5344CB8AC3E}">
        <p14:creationId xmlns:p14="http://schemas.microsoft.com/office/powerpoint/2010/main" val="2415944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Plaintiff’s Attorney</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kumimoji="0" lang="en-US"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Sheriff’s Office</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Service Agency</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The local neighbor kid you gave $20.00 and looks reliable.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8</a:t>
            </a:fld>
            <a:endParaRPr lang="en-US"/>
          </a:p>
        </p:txBody>
      </p:sp>
    </p:spTree>
    <p:extLst>
      <p:ext uri="{BB962C8B-B14F-4D97-AF65-F5344CB8AC3E}">
        <p14:creationId xmlns:p14="http://schemas.microsoft.com/office/powerpoint/2010/main" val="414278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Seek ex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/expedited relief (for immediate sale and hold the funds in escrow) (RSA 511:34)</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Appoint examiners (to determine a net value in specie) (RSA 511:31 and 511:32)</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Consent to sale (holding the funds in escrow) (RSA 511:30</a:t>
            </a:r>
            <a:r>
              <a:rPr kumimoji="0" lang="en-US"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a:t>
            </a:r>
            <a:endParaRPr kumimoji="0" lang="th-TH"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Trial by champion. (incorrect)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9</a:t>
            </a:fld>
            <a:endParaRPr lang="en-US"/>
          </a:p>
        </p:txBody>
      </p:sp>
    </p:spTree>
    <p:extLst>
      <p:ext uri="{BB962C8B-B14F-4D97-AF65-F5344CB8AC3E}">
        <p14:creationId xmlns:p14="http://schemas.microsoft.com/office/powerpoint/2010/main" val="188060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Further court judgment (RSA 511:45)</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Proceeds from sale of property (RSA 511:46)</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Death of Insolvent Defendant/Estate (RSA 511:47)</a:t>
            </a:r>
            <a:endParaRPr kumimoji="0" lang="th-TH"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kumimoji="0" lang="en-US"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Papal Decree (incorrect)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437D0070-B11C-4C10-A97D-427C2337D144}" type="slidenum">
              <a:rPr lang="en-US" smtClean="0"/>
              <a:t>10</a:t>
            </a:fld>
            <a:endParaRPr lang="en-US"/>
          </a:p>
        </p:txBody>
      </p:sp>
    </p:spTree>
    <p:extLst>
      <p:ext uri="{BB962C8B-B14F-4D97-AF65-F5344CB8AC3E}">
        <p14:creationId xmlns:p14="http://schemas.microsoft.com/office/powerpoint/2010/main" val="294823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D40C4A-CCF0-43D9-AD28-EB80074AF90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361753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40C4A-CCF0-43D9-AD28-EB80074AF90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76701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40C4A-CCF0-43D9-AD28-EB80074AF90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316302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40C4A-CCF0-43D9-AD28-EB80074AF90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1925860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40C4A-CCF0-43D9-AD28-EB80074AF90A}" type="datetimeFigureOut">
              <a:rPr lang="en-US" smtClean="0"/>
              <a:t>12/29/2023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218209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D40C4A-CCF0-43D9-AD28-EB80074AF90A}"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192097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D40C4A-CCF0-43D9-AD28-EB80074AF90A}" type="datetimeFigureOut">
              <a:rPr lang="en-US" smtClean="0"/>
              <a:t>12/29/2023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3154014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40C4A-CCF0-43D9-AD28-EB80074AF90A}" type="datetimeFigureOut">
              <a:rPr lang="en-US" smtClean="0"/>
              <a:t>12/29/2023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2813141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40C4A-CCF0-43D9-AD28-EB80074AF90A}" type="datetimeFigureOut">
              <a:rPr lang="en-US" smtClean="0"/>
              <a:t>12/29/2023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412439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40C4A-CCF0-43D9-AD28-EB80074AF90A}"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182543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D40C4A-CCF0-43D9-AD28-EB80074AF90A}" type="datetimeFigureOut">
              <a:rPr lang="en-US" smtClean="0"/>
              <a:t>12/29/2023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D57DFA-DB0A-4C50-B506-5F5261DE4DD8}" type="slidenum">
              <a:rPr lang="en-US" smtClean="0"/>
              <a:t>‹#›</a:t>
            </a:fld>
            <a:endParaRPr lang="en-US"/>
          </a:p>
        </p:txBody>
      </p:sp>
    </p:spTree>
    <p:extLst>
      <p:ext uri="{BB962C8B-B14F-4D97-AF65-F5344CB8AC3E}">
        <p14:creationId xmlns:p14="http://schemas.microsoft.com/office/powerpoint/2010/main" val="957425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40C4A-CCF0-43D9-AD28-EB80074AF90A}" type="datetimeFigureOut">
              <a:rPr lang="en-US" smtClean="0"/>
              <a:t>12/29/2023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57DFA-DB0A-4C50-B506-5F5261DE4DD8}" type="slidenum">
              <a:rPr lang="en-US" smtClean="0"/>
              <a:t>‹#›</a:t>
            </a:fld>
            <a:endParaRPr lang="en-US"/>
          </a:p>
        </p:txBody>
      </p:sp>
    </p:spTree>
    <p:extLst>
      <p:ext uri="{BB962C8B-B14F-4D97-AF65-F5344CB8AC3E}">
        <p14:creationId xmlns:p14="http://schemas.microsoft.com/office/powerpoint/2010/main" val="2825021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5" name="gameshow.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2746920" y="5118100"/>
            <a:ext cx="1186699" cy="118669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ameTitleGroup">
            <a:extLst>
              <a:ext uri="{FF2B5EF4-FFF2-40B4-BE49-F238E27FC236}">
                <a16:creationId xmlns:a16="http://schemas.microsoft.com/office/drawing/2014/main" id="{7BB62085-3A7F-9E55-0075-E7604E6E4244}"/>
              </a:ext>
            </a:extLst>
          </p:cNvPr>
          <p:cNvGrpSpPr/>
          <p:nvPr/>
        </p:nvGrpSpPr>
        <p:grpSpPr>
          <a:xfrm>
            <a:off x="1651157" y="990522"/>
            <a:ext cx="9109727" cy="4006098"/>
            <a:chOff x="1431132" y="1142922"/>
            <a:chExt cx="9109727" cy="4006098"/>
          </a:xfrm>
        </p:grpSpPr>
        <p:sp>
          <p:nvSpPr>
            <p:cNvPr id="11" name="Oval 10">
              <a:extLst>
                <a:ext uri="{FF2B5EF4-FFF2-40B4-BE49-F238E27FC236}">
                  <a16:creationId xmlns:a16="http://schemas.microsoft.com/office/drawing/2014/main" id="{D057428D-74CB-6E89-0850-AFC3D22489DB}"/>
                </a:ext>
              </a:extLst>
            </p:cNvPr>
            <p:cNvSpPr/>
            <p:nvPr/>
          </p:nvSpPr>
          <p:spPr>
            <a:xfrm>
              <a:off x="2024624" y="1142922"/>
              <a:ext cx="8142753" cy="4006098"/>
            </a:xfrm>
            <a:prstGeom prst="ellipse">
              <a:avLst/>
            </a:prstGeom>
            <a:solidFill>
              <a:srgbClr val="006CC8"/>
            </a:solidFill>
            <a:ln w="76200">
              <a:solidFill>
                <a:srgbClr val="A23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7B4677B-4B49-F065-FD80-FD249CFAF83A}"/>
                </a:ext>
              </a:extLst>
            </p:cNvPr>
            <p:cNvSpPr/>
            <p:nvPr/>
          </p:nvSpPr>
          <p:spPr>
            <a:xfrm>
              <a:off x="1431132" y="1179929"/>
              <a:ext cx="9109727" cy="212365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atin typeface="Algerian" panose="04020705040A02060702" pitchFamily="82" charset="0"/>
                </a:rPr>
                <a:t>Liens, Attachments, And Executions</a:t>
              </a:r>
            </a:p>
          </p:txBody>
        </p:sp>
        <p:sp>
          <p:nvSpPr>
            <p:cNvPr id="18" name="Rectangle 17">
              <a:extLst>
                <a:ext uri="{FF2B5EF4-FFF2-40B4-BE49-F238E27FC236}">
                  <a16:creationId xmlns:a16="http://schemas.microsoft.com/office/drawing/2014/main" id="{B5461B45-7519-6560-A874-15A2AAE6CF59}"/>
                </a:ext>
              </a:extLst>
            </p:cNvPr>
            <p:cNvSpPr/>
            <p:nvPr/>
          </p:nvSpPr>
          <p:spPr>
            <a:xfrm>
              <a:off x="2170116" y="2680235"/>
              <a:ext cx="7377760"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rPr>
                <a:t>FEUD</a:t>
              </a:r>
            </a:p>
          </p:txBody>
        </p:sp>
      </p:grpSp>
      <p:sp>
        <p:nvSpPr>
          <p:cNvPr id="22" name="Start">
            <a:hlinkClick r:id="" action="ppaction://hlinkshowjump?jump=nextslide"/>
            <a:extLst>
              <a:ext uri="{FF2B5EF4-FFF2-40B4-BE49-F238E27FC236}">
                <a16:creationId xmlns:a16="http://schemas.microsoft.com/office/drawing/2014/main" id="{2D4B2D9A-7805-4D14-3CD6-549845C148D9}"/>
              </a:ext>
            </a:extLst>
          </p:cNvPr>
          <p:cNvSpPr/>
          <p:nvPr/>
        </p:nvSpPr>
        <p:spPr>
          <a:xfrm>
            <a:off x="4501243" y="5588187"/>
            <a:ext cx="3189514" cy="716612"/>
          </a:xfrm>
          <a:prstGeom prst="flowChartTerminator">
            <a:avLst/>
          </a:prstGeom>
          <a:solidFill>
            <a:srgbClr val="F4BA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START</a:t>
            </a:r>
          </a:p>
        </p:txBody>
      </p:sp>
    </p:spTree>
    <p:extLst>
      <p:ext uri="{BB962C8B-B14F-4D97-AF65-F5344CB8AC3E}">
        <p14:creationId xmlns:p14="http://schemas.microsoft.com/office/powerpoint/2010/main" val="3214233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 presetClass="mediacall" presetSubtype="0" fill="hold" nodeType="withEffect">
                                  <p:stCondLst>
                                    <p:cond delay="0"/>
                                  </p:stCondLst>
                                  <p:childTnLst>
                                    <p:cmd type="call" cmd="playFrom(0.0)">
                                      <p:cBhvr>
                                        <p:cTn id="12" dur="32830" fill="hold"/>
                                        <p:tgtEl>
                                          <p:spTgt spid="5"/>
                                        </p:tgtEl>
                                      </p:cBhvr>
                                    </p:cmd>
                                  </p:childTnLst>
                                </p:cTn>
                              </p:par>
                            </p:childTnLst>
                          </p:cTn>
                        </p:par>
                      </p:childTnLst>
                    </p:cTn>
                  </p:par>
                  <p:par>
                    <p:cTn id="13" fill="hold">
                      <p:stCondLst>
                        <p:cond delay="indefinite"/>
                      </p:stCondLst>
                      <p:childTnLst>
                        <p:par>
                          <p:cTn id="14" fill="hold">
                            <p:stCondLst>
                              <p:cond delay="0"/>
                            </p:stCondLst>
                            <p:childTnLst>
                              <p:par>
                                <p:cTn id="15" presetID="3" presetClass="mediacall" presetSubtype="0" fill="hold" nodeType="clickEffect">
                                  <p:stCondLst>
                                    <p:cond delay="0"/>
                                  </p:stCondLst>
                                  <p:childTnLst>
                                    <p:cmd type="call" cmd="stop">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7" fill="hold" display="0">
                  <p:stCondLst>
                    <p:cond delay="indefinite"/>
                  </p:stCondLst>
                  <p:endCondLst>
                    <p:cond evt="onPrev" delay="0">
                      <p:tgtEl>
                        <p:sldTgt/>
                      </p:tgtEl>
                    </p:cond>
                    <p:cond evt="onStopAudio" delay="0">
                      <p:tgtEl>
                        <p:sldTgt/>
                      </p:tgtEl>
                    </p:cond>
                  </p:endCondLst>
                </p:cTn>
                <p:tgtEl>
                  <p:spTgt spid="5"/>
                </p:tgtEl>
              </p:cMediaNode>
            </p:audio>
            <p:seq concurrent="1" nextAc="seek">
              <p:cTn id="18" restart="whenNotActive" fill="hold" evtFilter="cancelBubble" nodeType="interactiveSeq">
                <p:stCondLst>
                  <p:cond evt="onClick" delay="0">
                    <p:tgtEl>
                      <p:spTgt spid="22"/>
                    </p:tgtEl>
                  </p:cond>
                </p:stCondLst>
                <p:endSync evt="end" delay="0">
                  <p:rtn val="all"/>
                </p:endSync>
                <p:childTnLst>
                  <p:par>
                    <p:cTn id="19" fill="hold">
                      <p:stCondLst>
                        <p:cond delay="0"/>
                      </p:stCondLst>
                      <p:childTnLst>
                        <p:par>
                          <p:cTn id="20" fill="hold">
                            <p:stCondLst>
                              <p:cond delay="0"/>
                            </p:stCondLst>
                            <p:childTnLst>
                              <p:par>
                                <p:cTn id="21" presetID="3" presetClass="mediacall" presetSubtype="0" fill="hold" nodeType="clickEffect">
                                  <p:stCondLst>
                                    <p:cond delay="0"/>
                                  </p:stCondLst>
                                  <p:childTnLst>
                                    <p:cmd type="call" cmd="stop">
                                      <p:cBhvr>
                                        <p:cTn id="22" dur="1" fill="hold"/>
                                        <p:tgtEl>
                                          <p:spTgt spid="5"/>
                                        </p:tgtEl>
                                      </p:cBhvr>
                                    </p:cmd>
                                  </p:childTnLst>
                                </p:cTn>
                              </p:par>
                            </p:childTnLst>
                          </p:cTn>
                        </p:par>
                      </p:childTnLst>
                    </p:cTn>
                  </p:par>
                </p:childTnLst>
              </p:cTn>
              <p:nextCondLst>
                <p:cond evt="onClick" delay="0">
                  <p:tgtEl>
                    <p:spTgt spid="2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latin typeface="Arial Black" panose="020B0A04020102020204" pitchFamily="34" charset="0"/>
              </a:rPr>
              <a:t>100 New Hampshire attorneys were asked, what actions can </a:t>
            </a:r>
            <a:r>
              <a:rPr lang="en-US" sz="2800" b="1" i="1" dirty="0">
                <a:latin typeface="Arial Black" panose="020B0A04020102020204" pitchFamily="34" charset="0"/>
              </a:rPr>
              <a:t>dissolve</a:t>
            </a:r>
            <a:r>
              <a:rPr lang="en-US" sz="2800" dirty="0">
                <a:latin typeface="Arial Black" panose="020B0A04020102020204" pitchFamily="34" charset="0"/>
              </a:rPr>
              <a:t> an attachment?</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Further court judgment (RSA 511:45)</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24782"/>
              <a:ext cx="3739115" cy="976999"/>
              <a:chOff x="-2324100" y="7038055"/>
              <a:chExt cx="3581400" cy="1077888"/>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38055"/>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Proceeds from sale of property (RSA 511:46)</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kumimoji="0" lang="en-US"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Death of Insolvent Defendant/Estate (RSA 511:47)</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Papal Decree (incorrect)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529898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New Hampshire attorneys were asked, how many times can a plaintiff bring an action on a judgment debt within the 20-year statute scheme of RSA 508 and RSA 511:55? – </a:t>
            </a:r>
            <a:r>
              <a:rPr lang="en-US" i="1" dirty="0">
                <a:latin typeface="Arial Black" panose="020B0A04020102020204" pitchFamily="34" charset="0"/>
              </a:rPr>
              <a:t>See</a:t>
            </a:r>
            <a:r>
              <a:rPr lang="en-US" dirty="0">
                <a:latin typeface="Arial Black" panose="020B0A04020102020204" pitchFamily="34" charset="0"/>
              </a:rPr>
              <a:t> </a:t>
            </a:r>
            <a:r>
              <a:rPr lang="en-US" i="1" dirty="0">
                <a:latin typeface="Arial Black" panose="020B0A04020102020204" pitchFamily="34" charset="0"/>
              </a:rPr>
              <a:t>Trinity EMS v. Coombs</a:t>
            </a:r>
            <a:r>
              <a:rPr lang="en-US" dirty="0">
                <a:latin typeface="Arial Black" panose="020B0A04020102020204" pitchFamily="34" charset="0"/>
              </a:rPr>
              <a:t>, 166 N.H. 523, 527 (2014).</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6</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“Ad infinitum” </a:t>
                </a:r>
                <a:r>
                  <a:rPr lang="en-US"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(so long as the plaintiff keeps paying). </a:t>
                </a:r>
                <a:endParaRPr kumimoji="0" lang="th-TH"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66953" cy="3580558"/>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3738689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NH attorneys were asked, what are the sources or bases for the authority of NH Courts to attach property?</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511:1 (action in law)</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498:21 (actions in equity)</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511-A</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676:17 (Planning and Zoning Board Enforcement Actions)</a:t>
              </a:r>
              <a:endParaRPr kumimoji="0" lang="th-TH"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sz="16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Intellectual Supremacy of the New Hampshire Judiciary</a:t>
                </a:r>
                <a:endParaRPr kumimoji="0" lang="th-TH" sz="16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66953" cy="3580558"/>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3154158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NH attorneys were asked, what factors must a plaintiff show in order to obtain a pre-judgment attachment on a defendant’s property?</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Jurisdiction over the property</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Likelihood of success on the merits</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Insufficiency of the defendant’s assets</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6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Proper notice and service upon the plaintiff</a:t>
              </a:r>
              <a:endParaRPr kumimoji="0" lang="th-TH"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6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Defendant was given an opportunity for a preliminary hearing</a:t>
                </a:r>
                <a:endParaRPr kumimoji="0" lang="th-TH" sz="16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66953" cy="3580558"/>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4054422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NH attorneys who read </a:t>
            </a:r>
            <a:r>
              <a:rPr lang="en-US" i="1" dirty="0" err="1">
                <a:latin typeface="Arial Black" panose="020B0A04020102020204" pitchFamily="34" charset="0"/>
              </a:rPr>
              <a:t>Sindt</a:t>
            </a:r>
            <a:r>
              <a:rPr lang="en-US" i="1" dirty="0">
                <a:latin typeface="Arial Black" panose="020B0A04020102020204" pitchFamily="34" charset="0"/>
              </a:rPr>
              <a:t> v. Gilfoyle</a:t>
            </a:r>
            <a:r>
              <a:rPr lang="en-US" dirty="0">
                <a:latin typeface="Arial Black" panose="020B0A04020102020204" pitchFamily="34" charset="0"/>
              </a:rPr>
              <a:t>, 124 N.H. 315 (1983) were asked, what did the New Hampshire Supreme Court say in that case?</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RSA 498:21 authorizes trial courts to dissolve or modify improper attachments</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Plaintiffs in equity actions do not possess greater procedural power to attach ex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than plaintiffs in other civil actions.</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Repealed by implication the “as a right” language in RSA 498:16</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18</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Because it was enacted later, RSA 511-A controls the attachment process to bring NH’s attachment process within constitutional bounds</a:t>
              </a:r>
              <a:endParaRPr kumimoji="0" lang="th-TH" sz="11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16</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6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NH Supreme Court used to get more things done in fewer pages</a:t>
                </a:r>
                <a:endParaRPr kumimoji="0" lang="th-TH" sz="16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66953" cy="3580558"/>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1201330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what actions should a contractor take if they are not paid for their labor and materials? </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Wait a ninety-day period after the completion and acceptance of the project by the contracting party or owner.</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Within one year after filing such claim, file a petition in the superior court for the county within which the contract shall be principally performed.</a:t>
                </a:r>
                <a:endParaRPr kumimoji="0" lang="th-TH" sz="11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petition containing the allegation of the nature and subject matter of the claim or contract or indebtedness relied upon, of the execution and delivery of the bond, and of the facts showing compliance by the claimant with the provisions of RSA 447:17.</a:t>
              </a:r>
              <a:endParaRPr kumimoji="0" lang="th-TH"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Go to the post office to see if the check was lost in the mail.</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1691388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NH attorneys were asked, when does an attachment under RSA 447 not have priority?</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Where a mortgagee shows that the proceeds of the mortgage loan were disbursed either toward payment of invoices due subcontractors and suppliers of materials or labor.</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Upon receipt by the mortgagee of an affidavit that the work has been completed and that the subcontractors and suppliers of materials or labor have been paid or will be paid out of such disbursement</a:t>
                </a: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An agreement waiving the precedence with a showing by the mortgagee.</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32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Attachments that are not important.  (incorrect)</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313132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NH attorneys were asked, please name the categories outlined in liens for labor and materials (RSA 447).</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Vessels (RSA 447:1)</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Buildings, </a:t>
                </a:r>
                <a:r>
                  <a:rPr lang="en-US"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etc</a:t>
                </a: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(RSA 447:2)</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Brick (RSA 447:3)</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18</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Lumber (RSA 447:4)</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16</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6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Railroads (RSA 447:7)</a:t>
                </a:r>
                <a:endParaRPr kumimoji="0" lang="th-TH" sz="16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66953" cy="3580558"/>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6995587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New Hampshire attorneys were asked, what must be covered under the bond requirement in RSA 447:16 for public buildings, highways, bridges, or other public works involves an expenditure of $75,000 for the state or $125,000 for a political subdivision.</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Sufficient security, by bond or otherwise, in an amount equal to at least 100 percent of the contract price.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estimated cost of the work if no aggregate price is agreed upon, conditioned upon the payment by the contractors and subcontractors for all labor performed or furnished, for all equipment hired, and labor and parts furnished in carrying out the contract.</a:t>
                </a:r>
                <a:endParaRPr kumimoji="0" lang="th-TH"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Enough to pay the bills. (incorrect)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least one year’s salary. (incorrect)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680085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5" name="gameshow.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12746920" y="5118100"/>
            <a:ext cx="1186699" cy="118669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ameTitleGroup">
            <a:extLst>
              <a:ext uri="{FF2B5EF4-FFF2-40B4-BE49-F238E27FC236}">
                <a16:creationId xmlns:a16="http://schemas.microsoft.com/office/drawing/2014/main" id="{7BB62085-3A7F-9E55-0075-E7604E6E4244}"/>
              </a:ext>
            </a:extLst>
          </p:cNvPr>
          <p:cNvGrpSpPr/>
          <p:nvPr/>
        </p:nvGrpSpPr>
        <p:grpSpPr>
          <a:xfrm>
            <a:off x="1651157" y="990522"/>
            <a:ext cx="9109727" cy="4006098"/>
            <a:chOff x="1431132" y="1142922"/>
            <a:chExt cx="9109727" cy="4006098"/>
          </a:xfrm>
        </p:grpSpPr>
        <p:sp>
          <p:nvSpPr>
            <p:cNvPr id="11" name="Oval 10">
              <a:extLst>
                <a:ext uri="{FF2B5EF4-FFF2-40B4-BE49-F238E27FC236}">
                  <a16:creationId xmlns:a16="http://schemas.microsoft.com/office/drawing/2014/main" id="{D057428D-74CB-6E89-0850-AFC3D22489DB}"/>
                </a:ext>
              </a:extLst>
            </p:cNvPr>
            <p:cNvSpPr/>
            <p:nvPr/>
          </p:nvSpPr>
          <p:spPr>
            <a:xfrm>
              <a:off x="2024624" y="1142922"/>
              <a:ext cx="8142753" cy="4006098"/>
            </a:xfrm>
            <a:prstGeom prst="ellipse">
              <a:avLst/>
            </a:prstGeom>
            <a:solidFill>
              <a:srgbClr val="006CC8"/>
            </a:solidFill>
            <a:ln w="76200">
              <a:solidFill>
                <a:srgbClr val="A23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7B4677B-4B49-F065-FD80-FD249CFAF83A}"/>
                </a:ext>
              </a:extLst>
            </p:cNvPr>
            <p:cNvSpPr/>
            <p:nvPr/>
          </p:nvSpPr>
          <p:spPr>
            <a:xfrm>
              <a:off x="1431132" y="1179929"/>
              <a:ext cx="9109727"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atin typeface="Algerian" panose="04020705040A02060702" pitchFamily="82" charset="0"/>
                </a:rPr>
                <a:t>Read</a:t>
              </a:r>
            </a:p>
          </p:txBody>
        </p:sp>
        <p:sp>
          <p:nvSpPr>
            <p:cNvPr id="18" name="Rectangle 17">
              <a:extLst>
                <a:ext uri="{FF2B5EF4-FFF2-40B4-BE49-F238E27FC236}">
                  <a16:creationId xmlns:a16="http://schemas.microsoft.com/office/drawing/2014/main" id="{B5461B45-7519-6560-A874-15A2AAE6CF59}"/>
                </a:ext>
              </a:extLst>
            </p:cNvPr>
            <p:cNvSpPr/>
            <p:nvPr/>
          </p:nvSpPr>
          <p:spPr>
            <a:xfrm>
              <a:off x="2170116" y="2680235"/>
              <a:ext cx="7377760"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rPr>
                <a:t>HYPO #1</a:t>
              </a:r>
            </a:p>
          </p:txBody>
        </p:sp>
      </p:grpSp>
    </p:spTree>
    <p:extLst>
      <p:ext uri="{BB962C8B-B14F-4D97-AF65-F5344CB8AC3E}">
        <p14:creationId xmlns:p14="http://schemas.microsoft.com/office/powerpoint/2010/main" val="2407024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21204" y="36434"/>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what statutes and court rules govern pre-judgment attachment procedures in New Hampshire? </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RSA chapter 511-A</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38</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Superior Court  Civ. R. 47</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District Div. R. 3.47</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28</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Prob. Div. R. 129</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dirty="0">
                    <a:solidFill>
                      <a:schemeClr val="bg1"/>
                    </a:solidFill>
                    <a:latin typeface="Arial Black" panose="020B0A04020102020204" pitchFamily="34" charset="0"/>
                  </a:rPr>
                  <a:t>Unfair, Deceptive or Unreasonable Collection Practices Act (RSA chapter 358-C) and The Federal Fair Debt Collection Practices Act (15 U.S.C. §1692-1695)</a:t>
                </a:r>
                <a:endParaRPr kumimoji="0" lang="th-TH" sz="1000" b="1" i="0" u="none" strike="noStrike" kern="0" cap="none" spc="0" normalizeH="0" baseline="0" noProof="0" dirty="0">
                  <a:ln>
                    <a:solidFill>
                      <a:prstClr val="white">
                        <a:lumMod val="50000"/>
                      </a:prstClr>
                    </a:solid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2103120"/>
            <a:ext cx="9875520" cy="3557016"/>
            <a:chOff x="678320" y="1854533"/>
            <a:chExt cx="9866953" cy="3580558"/>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40117" y="185453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13320485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r>
              <a:rPr lang="en-US" dirty="0">
                <a:latin typeface="Arial Black" panose="020B0A04020102020204" pitchFamily="34" charset="0"/>
              </a:rPr>
              <a:t>100 “Creditors’ rights” lawyers read Hypo #1 and were surveyed, what assets did they say that Deadeye </a:t>
            </a:r>
            <a:r>
              <a:rPr lang="en-US" i="1" u="sng" dirty="0">
                <a:latin typeface="Arial Black" panose="020B0A04020102020204" pitchFamily="34" charset="0"/>
              </a:rPr>
              <a:t>did</a:t>
            </a:r>
            <a:r>
              <a:rPr lang="en-US" dirty="0">
                <a:latin typeface="Arial Black" panose="020B0A04020102020204" pitchFamily="34" charset="0"/>
              </a:rPr>
              <a:t> </a:t>
            </a:r>
            <a:r>
              <a:rPr lang="en-US" i="1" u="sng" dirty="0">
                <a:latin typeface="Arial Black" panose="020B0A04020102020204" pitchFamily="34" charset="0"/>
              </a:rPr>
              <a:t>not</a:t>
            </a:r>
            <a:r>
              <a:rPr lang="en-US" dirty="0">
                <a:latin typeface="Arial Black" panose="020B0A04020102020204" pitchFamily="34" charset="0"/>
              </a:rPr>
              <a:t> have any perfected security interest? </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truck (Need a certificate of title pursuant to RSA 382-A-303)</a:t>
                </a: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$25,000 in the bank account (Can only gain a perfected security interest in deposit accounts via ‘control’ pursuant to RSA 382-A:9-314 [no indication of any agreement with the deposit institution or any trustee attachment)</a:t>
                </a:r>
                <a:endParaRPr lang="th-TH"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bearer bonds (No financing statement filed, and even though the security interest “attached” b/c of the security agreement in Deadeye’s loan docs, the requirement of filing under RSA 382-A:9-310(a) was not satisfied and this “instrument” is not within any of the exceptions in 382-A:9-312)</a:t>
              </a:r>
              <a:endParaRPr lang="th-TH"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01909"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sz="105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The </a:t>
              </a:r>
              <a:r>
                <a:rPr lang="en-US" sz="105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silver (it is not clear to whom that belongs and there is a question as to whether it was adequately described in the security agreement)</a:t>
              </a:r>
              <a:endParaRPr kumimoji="0" lang="th-TH" sz="105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clothes and jewelry (Not even covered by a security agreement, as hypo indicates they belonged to owner in personal capacity)</a:t>
                </a:r>
                <a:endParaRPr kumimoji="0" lang="th-TH" sz="11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9" name="Answer 6 Cover">
            <a:extLst>
              <a:ext uri="{FF2B5EF4-FFF2-40B4-BE49-F238E27FC236}">
                <a16:creationId xmlns:a16="http://schemas.microsoft.com/office/drawing/2014/main" id="{E01CAC51-FC56-9ECF-E2A1-140558051BFF}"/>
              </a:ext>
            </a:extLst>
          </p:cNvPr>
          <p:cNvGrpSpPr/>
          <p:nvPr/>
        </p:nvGrpSpPr>
        <p:grpSpPr>
          <a:xfrm>
            <a:off x="5907492" y="4869433"/>
            <a:ext cx="3892412" cy="1048052"/>
            <a:chOff x="1784245" y="3239698"/>
            <a:chExt cx="3892412" cy="1048052"/>
          </a:xfrm>
        </p:grpSpPr>
        <p:sp>
          <p:nvSpPr>
            <p:cNvPr id="1050" name="Rectangle 5">
              <a:extLst>
                <a:ext uri="{FF2B5EF4-FFF2-40B4-BE49-F238E27FC236}">
                  <a16:creationId xmlns:a16="http://schemas.microsoft.com/office/drawing/2014/main" id="{79EF6D6F-3B8F-9A25-1A17-E62808D09EDC}"/>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51" name="Oval 1">
              <a:hlinkClick r:id="" action="ppaction://macro?name=Correct"/>
              <a:extLst>
                <a:ext uri="{FF2B5EF4-FFF2-40B4-BE49-F238E27FC236}">
                  <a16:creationId xmlns:a16="http://schemas.microsoft.com/office/drawing/2014/main" id="{F0A7DE3B-9AD2-3B39-0021-B7C4C712A28A}"/>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6</a:t>
              </a:r>
            </a:p>
          </p:txBody>
        </p:sp>
      </p:grpSp>
      <p:grpSp>
        <p:nvGrpSpPr>
          <p:cNvPr id="1052" name="Answer 6">
            <a:extLst>
              <a:ext uri="{FF2B5EF4-FFF2-40B4-BE49-F238E27FC236}">
                <a16:creationId xmlns:a16="http://schemas.microsoft.com/office/drawing/2014/main" id="{4105C6A3-3BAA-45E1-044C-4EEDD1B3D458}"/>
              </a:ext>
            </a:extLst>
          </p:cNvPr>
          <p:cNvGrpSpPr/>
          <p:nvPr/>
        </p:nvGrpSpPr>
        <p:grpSpPr>
          <a:xfrm>
            <a:off x="5895035" y="4874009"/>
            <a:ext cx="3892412" cy="1013311"/>
            <a:chOff x="-2362200" y="7254032"/>
            <a:chExt cx="3892412" cy="1124886"/>
          </a:xfrm>
        </p:grpSpPr>
        <p:grpSp>
          <p:nvGrpSpPr>
            <p:cNvPr id="1053" name="Group 1052">
              <a:extLst>
                <a:ext uri="{FF2B5EF4-FFF2-40B4-BE49-F238E27FC236}">
                  <a16:creationId xmlns:a16="http://schemas.microsoft.com/office/drawing/2014/main" id="{C5F5D384-4984-2B52-400C-AC4F7A55FD4A}"/>
                </a:ext>
              </a:extLst>
            </p:cNvPr>
            <p:cNvGrpSpPr/>
            <p:nvPr/>
          </p:nvGrpSpPr>
          <p:grpSpPr>
            <a:xfrm>
              <a:off x="-2286000" y="7334833"/>
              <a:ext cx="3739115" cy="966949"/>
              <a:chOff x="-2324100" y="7049143"/>
              <a:chExt cx="3581400" cy="1066800"/>
            </a:xfrm>
          </p:grpSpPr>
          <p:sp>
            <p:nvSpPr>
              <p:cNvPr id="1055" name="Rectangle 1054">
                <a:extLst>
                  <a:ext uri="{FF2B5EF4-FFF2-40B4-BE49-F238E27FC236}">
                    <a16:creationId xmlns:a16="http://schemas.microsoft.com/office/drawing/2014/main" id="{0418DC53-BC6F-488F-FF2D-AFCA2DE60328}"/>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lIns="91440" tIns="164592" rIns="91440" bIns="45720" rtlCol="0" anchor="ctr"/>
              <a:lstStyle/>
              <a:p>
                <a:pPr algn="ctr">
                  <a:spcBef>
                    <a:spcPct val="0"/>
                  </a:spcBef>
                  <a:spcAft>
                    <a:spcPct val="0"/>
                  </a:spcAft>
                  <a:defRPr/>
                </a:pPr>
                <a:r>
                  <a:rPr lang="en-US" sz="9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The </a:t>
                </a:r>
                <a:r>
                  <a:rPr lang="en-US" sz="900" b="1" kern="0" dirty="0" err="1">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Bhogosians</a:t>
                </a:r>
                <a:r>
                  <a:rPr lang="en-US" sz="9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 (although there was no financing statement filed, the lender took possession of the collateral and so perfected its interest by taking possession. RSA 382-A:9-313(a))   </a:t>
                </a:r>
                <a:endParaRPr lang="en-US" sz="900" dirty="0">
                  <a:solidFill>
                    <a:schemeClr val="bg1"/>
                  </a:solidFill>
                </a:endParaRPr>
              </a:p>
            </p:txBody>
          </p:sp>
          <p:sp>
            <p:nvSpPr>
              <p:cNvPr id="1056" name="Rectangle 1055">
                <a:extLst>
                  <a:ext uri="{FF2B5EF4-FFF2-40B4-BE49-F238E27FC236}">
                    <a16:creationId xmlns:a16="http://schemas.microsoft.com/office/drawing/2014/main" id="{EAA211E1-CC31-1095-F30C-98EEC6B2DB93}"/>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54" name="Rectangle 5">
              <a:extLst>
                <a:ext uri="{FF2B5EF4-FFF2-40B4-BE49-F238E27FC236}">
                  <a16:creationId xmlns:a16="http://schemas.microsoft.com/office/drawing/2014/main" id="{A2B84E0E-13B3-41C3-2742-9FD778CB2B41}"/>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30831336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57" restart="whenNotActive" fill="hold" evtFilter="cancelBubble" nodeType="interactiveSeq">
                <p:stCondLst>
                  <p:cond evt="onClick" delay="0">
                    <p:tgtEl>
                      <p:spTgt spid="104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2"/>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2089" fill="hold"/>
                                        <p:tgtEl>
                                          <p:spTgt spid="4"/>
                                        </p:tgtEl>
                                      </p:cBhvr>
                                    </p:cmd>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9"/>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video>
              <p:cMediaNode vol="80000">
                <p:cTn id="68" fill="remove" display="0">
                  <p:stCondLst>
                    <p:cond delay="indefinite"/>
                  </p:stCondLst>
                </p:cTn>
                <p:tgtEl>
                  <p:spTgt spid="1073"/>
                </p:tgtEl>
              </p:cMediaNode>
            </p:video>
            <p:seq concurrent="1" nextAc="seek">
              <p:cTn id="69" restart="whenNotActive" fill="hold" evtFilter="cancelBubble" nodeType="interactiveSeq">
                <p:stCondLst>
                  <p:cond evt="onClick" delay="0">
                    <p:tgtEl>
                      <p:spTgt spid="107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grpId="1" nodeType="afterEffect">
                                  <p:stCondLst>
                                    <p:cond delay="0"/>
                                  </p:stCondLst>
                                  <p:childTnLst>
                                    <p:set>
                                      <p:cBhvr>
                                        <p:cTn id="78"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79" fill="hold" display="0">
                  <p:stCondLst>
                    <p:cond delay="indefinite"/>
                  </p:stCondLst>
                  <p:endCondLst>
                    <p:cond evt="onStopAudio" delay="0">
                      <p:tgtEl>
                        <p:sldTgt/>
                      </p:tgtEl>
                    </p:cond>
                  </p:endCondLst>
                </p:cTn>
                <p:tgtEl>
                  <p:spTgt spid="4"/>
                </p:tgtEl>
              </p:cMediaNode>
            </p:audio>
            <p:seq concurrent="1" nextAc="seek">
              <p:cTn id="80" restart="whenNotActive" fill="hold" evtFilter="cancelBubble" nodeType="interactiveSeq">
                <p:stCondLst>
                  <p:cond evt="onClick" delay="0">
                    <p:tgtEl>
                      <p:spTgt spid="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788" fill="hold"/>
                                        <p:tgtEl>
                                          <p:spTgt spid="1073"/>
                                        </p:tgtEl>
                                      </p:cBhvr>
                                    </p:cmd>
                                  </p:childTnLst>
                                </p:cTn>
                              </p:par>
                            </p:childTnLst>
                          </p:cTn>
                        </p:par>
                        <p:par>
                          <p:cTn id="87" fill="hold">
                            <p:stCondLst>
                              <p:cond delay="788"/>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mediacall" presetSubtype="0" fill="hold" nodeType="withEffect">
                                  <p:stCondLst>
                                    <p:cond delay="0"/>
                                  </p:stCondLst>
                                  <p:childTnLst>
                                    <p:cmd type="call" cmd="playFrom(0.0)">
                                      <p:cBhvr>
                                        <p:cTn id="96" dur="788" fill="hold"/>
                                        <p:tgtEl>
                                          <p:spTgt spid="1073"/>
                                        </p:tgtEl>
                                      </p:cBhvr>
                                    </p:cmd>
                                  </p:childTnLst>
                                </p:cTn>
                              </p:par>
                            </p:childTnLst>
                          </p:cTn>
                        </p:par>
                        <p:par>
                          <p:cTn id="97" fill="hold">
                            <p:stCondLst>
                              <p:cond delay="788"/>
                            </p:stCondLst>
                            <p:childTnLst>
                              <p:par>
                                <p:cTn id="98" presetID="1" presetClass="exit" presetSubtype="0" fill="hold" nodeType="afterEffect">
                                  <p:stCondLst>
                                    <p:cond delay="0"/>
                                  </p:stCondLst>
                                  <p:childTnLst>
                                    <p:set>
                                      <p:cBhvr>
                                        <p:cTn id="9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r>
              <a:rPr lang="en-US" dirty="0">
                <a:latin typeface="Arial Black" panose="020B0A04020102020204" pitchFamily="34" charset="0"/>
              </a:rPr>
              <a:t>100 “Creditors’ rights” lawyers read Hypo #1 and were surveyed, what are Deadeye’s best arguments in opposition to Credulous Sucker’s (or their buyer’s) claim to a superior interest in the </a:t>
            </a:r>
            <a:r>
              <a:rPr lang="en-US" dirty="0" err="1">
                <a:latin typeface="Arial Black" panose="020B0A04020102020204" pitchFamily="34" charset="0"/>
              </a:rPr>
              <a:t>Bhogosians</a:t>
            </a:r>
            <a:r>
              <a:rPr lang="en-US" dirty="0">
                <a:latin typeface="Arial Black" panose="020B0A04020102020204" pitchFamily="34" charset="0"/>
              </a:rPr>
              <a:t>?</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Deadeye perfected its security interest by taking possession of the collateral and the unknown buyer had no security interest in the collateral</a:t>
                </a: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Credulous Sucker held the </a:t>
                </a:r>
                <a:r>
                  <a:rPr lang="en-US" sz="10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Bhogosians</a:t>
                </a: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as a consignee and so Deadeye’s security interest as against them had attached, whether or not it needed to be perfected. (RSA 382-A:9-319(a)</a:t>
                </a:r>
                <a:endParaRPr lang="th-TH"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That the unknown buyer had not taken delivery, and so could not have gained an interest in the sculptures free and clear of the security interest held by Deadeye. (RSA 382-A:9-317(b); note RSA 382-A:9-320(a) likely does not apply because of RSA 382-A:9-320(e).</a:t>
              </a:r>
              <a:endParaRPr lang="th-TH"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5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Anyone with bad enough taste to pay money for these things deserves a bad outcome</a:t>
              </a:r>
              <a:endParaRPr kumimoji="0" lang="th-TH" sz="105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She who has the stronger goons </a:t>
                </a:r>
                <a:endParaRPr kumimoji="0" lang="th-TH" sz="11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967182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mediacall" presetSubtype="0" fill="hold" nodeType="withEffect">
                                  <p:stCondLst>
                                    <p:cond delay="0"/>
                                  </p:stCondLst>
                                  <p:childTnLst>
                                    <p:cmd type="call" cmd="playFrom(0.0)">
                                      <p:cBhvr>
                                        <p:cTn id="13" dur="2089"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8" restart="whenNotActive" fill="hold" evtFilter="cancelBubble" nodeType="interactiveSeq">
                <p:stCondLst>
                  <p:cond evt="onClick" delay="0">
                    <p:tgtEl>
                      <p:spTgt spid="53"/>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2089" fill="hold"/>
                                        <p:tgtEl>
                                          <p:spTgt spid="4"/>
                                        </p:tgtEl>
                                      </p:cBhvr>
                                    </p:cmd>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103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32"/>
                                        </p:tgtEl>
                                        <p:attrNameLst>
                                          <p:attrName>style.visibility</p:attrName>
                                        </p:attrNameLst>
                                      </p:cBhvr>
                                      <p:to>
                                        <p:strVal val="visible"/>
                                      </p:to>
                                    </p:set>
                                  </p:childTnLst>
                                </p:cTn>
                              </p:par>
                              <p:par>
                                <p:cTn id="34" presetID="1" presetClass="mediacall" presetSubtype="0" fill="hold" nodeType="withEffect">
                                  <p:stCondLst>
                                    <p:cond delay="0"/>
                                  </p:stCondLst>
                                  <p:childTnLst>
                                    <p:cmd type="call" cmd="playFrom(0.0)">
                                      <p:cBhvr>
                                        <p:cTn id="35" dur="2089" fill="hold"/>
                                        <p:tgtEl>
                                          <p:spTgt spid="4"/>
                                        </p:tgtEl>
                                      </p:cBhvr>
                                    </p:cmd>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40" restart="whenNotActive" fill="hold" evtFilter="cancelBubble" nodeType="interactiveSeq">
                <p:stCondLst>
                  <p:cond evt="onClick" delay="0">
                    <p:tgtEl>
                      <p:spTgt spid="103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7"/>
                                        </p:tgtEl>
                                        <p:attrNameLst>
                                          <p:attrName>style.visibility</p:attrName>
                                        </p:attrNameLst>
                                      </p:cBhvr>
                                      <p:to>
                                        <p:strVal val="visible"/>
                                      </p:to>
                                    </p:set>
                                  </p:childTnLst>
                                </p:cTn>
                              </p:par>
                              <p:par>
                                <p:cTn id="45" presetID="1" presetClass="mediacall" presetSubtype="0" fill="hold" nodeType="withEffect">
                                  <p:stCondLst>
                                    <p:cond delay="0"/>
                                  </p:stCondLst>
                                  <p:childTnLst>
                                    <p:cmd type="call" cmd="playFrom(0.0)">
                                      <p:cBhvr>
                                        <p:cTn id="46" dur="2089" fill="hold"/>
                                        <p:tgtEl>
                                          <p:spTgt spid="4"/>
                                        </p:tgtEl>
                                      </p:cBhvr>
                                    </p:cmd>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51" restart="whenNotActive" fill="hold" evtFilter="cancelBubble" nodeType="interactiveSeq">
                <p:stCondLst>
                  <p:cond evt="onClick" delay="0">
                    <p:tgtEl>
                      <p:spTgt spid="1041"/>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44"/>
                                        </p:tgtEl>
                                        <p:attrNameLst>
                                          <p:attrName>style.visibility</p:attrName>
                                        </p:attrNameLst>
                                      </p:cBhvr>
                                      <p:to>
                                        <p:strVal val="visible"/>
                                      </p:to>
                                    </p:set>
                                  </p:childTnLst>
                                </p:cTn>
                              </p:par>
                              <p:par>
                                <p:cTn id="56" presetID="1" presetClass="mediacall" presetSubtype="0" fill="hold" nodeType="withEffect">
                                  <p:stCondLst>
                                    <p:cond delay="0"/>
                                  </p:stCondLst>
                                  <p:childTnLst>
                                    <p:cmd type="call" cmd="playFrom(0.0)">
                                      <p:cBhvr>
                                        <p:cTn id="57" dur="2089" fill="hold"/>
                                        <p:tgtEl>
                                          <p:spTgt spid="4"/>
                                        </p:tgtEl>
                                      </p:cBhvr>
                                    </p:cmd>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62" fill="remove" display="0">
                  <p:stCondLst>
                    <p:cond delay="indefinite"/>
                  </p:stCondLst>
                </p:cTn>
                <p:tgtEl>
                  <p:spTgt spid="1073"/>
                </p:tgtEl>
              </p:cMediaNode>
            </p:video>
            <p:seq concurrent="1" nextAc="seek">
              <p:cTn id="63" restart="whenNotActive" fill="hold" evtFilter="cancelBubble" nodeType="interactiveSeq">
                <p:stCondLst>
                  <p:cond evt="onClick" delay="0">
                    <p:tgtEl>
                      <p:spTgt spid="1074"/>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mediacall" presetSubtype="0" fill="hold" nodeType="withEffect">
                                  <p:stCondLst>
                                    <p:cond delay="0"/>
                                  </p:stCondLst>
                                  <p:childTnLst>
                                    <p:cmd type="call" cmd="playFrom(0.0)">
                                      <p:cBhvr>
                                        <p:cTn id="69" dur="788" fill="hold"/>
                                        <p:tgtEl>
                                          <p:spTgt spid="1073"/>
                                        </p:tgtEl>
                                      </p:cBhvr>
                                    </p:cmd>
                                  </p:childTnLst>
                                </p:cTn>
                              </p:par>
                            </p:childTnLst>
                          </p:cTn>
                        </p:par>
                        <p:par>
                          <p:cTn id="70" fill="hold">
                            <p:stCondLst>
                              <p:cond delay="788"/>
                            </p:stCondLst>
                            <p:childTnLst>
                              <p:par>
                                <p:cTn id="71" presetID="1" presetClass="exit" presetSubtype="0" fill="hold" grpId="1" nodeType="afterEffect">
                                  <p:stCondLst>
                                    <p:cond delay="0"/>
                                  </p:stCondLst>
                                  <p:childTnLst>
                                    <p:set>
                                      <p:cBhvr>
                                        <p:cTn id="7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73" fill="hold" display="0">
                  <p:stCondLst>
                    <p:cond delay="indefinite"/>
                  </p:stCondLst>
                  <p:endCondLst>
                    <p:cond evt="onStopAudio" delay="0">
                      <p:tgtEl>
                        <p:sldTgt/>
                      </p:tgtEl>
                    </p:cond>
                  </p:endCondLst>
                </p:cTn>
                <p:tgtEl>
                  <p:spTgt spid="4"/>
                </p:tgtEl>
              </p:cMediaNode>
            </p:audio>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par>
                                <p:cTn id="79" presetID="1" presetClass="mediacall" presetSubtype="0" fill="hold" nodeType="withEffect">
                                  <p:stCondLst>
                                    <p:cond delay="0"/>
                                  </p:stCondLst>
                                  <p:childTnLst>
                                    <p:cmd type="call" cmd="playFrom(0.0)">
                                      <p:cBhvr>
                                        <p:cTn id="80" dur="788" fill="hold"/>
                                        <p:tgtEl>
                                          <p:spTgt spid="1073"/>
                                        </p:tgtEl>
                                      </p:cBhvr>
                                    </p:cmd>
                                  </p:childTnLst>
                                </p:cTn>
                              </p:par>
                            </p:childTnLst>
                          </p:cTn>
                        </p:par>
                        <p:par>
                          <p:cTn id="81" fill="hold">
                            <p:stCondLst>
                              <p:cond delay="788"/>
                            </p:stCondLst>
                            <p:childTnLst>
                              <p:par>
                                <p:cTn id="82" presetID="1" presetClass="exit" presetSubtype="0" fill="hold" nodeType="afterEffect">
                                  <p:stCondLst>
                                    <p:cond delay="0"/>
                                  </p:stCondLst>
                                  <p:childTnLst>
                                    <p:set>
                                      <p:cBhvr>
                                        <p:cTn id="8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4" restart="whenNotActive" fill="hold" evtFilter="cancelBubble" nodeType="interactiveSeq">
                <p:stCondLst>
                  <p:cond evt="onClick" delay="0">
                    <p:tgtEl>
                      <p:spTgt spid="6"/>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par>
                                <p:cTn id="89" presetID="1" presetClass="mediacall" presetSubtype="0" fill="hold" nodeType="withEffect">
                                  <p:stCondLst>
                                    <p:cond delay="0"/>
                                  </p:stCondLst>
                                  <p:childTnLst>
                                    <p:cmd type="call" cmd="playFrom(0.0)">
                                      <p:cBhvr>
                                        <p:cTn id="90" dur="788" fill="hold"/>
                                        <p:tgtEl>
                                          <p:spTgt spid="1073"/>
                                        </p:tgtEl>
                                      </p:cBhvr>
                                    </p:cmd>
                                  </p:childTnLst>
                                </p:cTn>
                              </p:par>
                            </p:childTnLst>
                          </p:cTn>
                        </p:par>
                        <p:par>
                          <p:cTn id="91" fill="hold">
                            <p:stCondLst>
                              <p:cond delay="788"/>
                            </p:stCondLst>
                            <p:childTnLst>
                              <p:par>
                                <p:cTn id="92" presetID="1" presetClass="exit" presetSubtype="0" fill="hold" nodeType="afterEffect">
                                  <p:stCondLst>
                                    <p:cond delay="0"/>
                                  </p:stCondLst>
                                  <p:childTnLst>
                                    <p:set>
                                      <p:cBhvr>
                                        <p:cTn id="9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r>
              <a:rPr lang="en-US" dirty="0">
                <a:latin typeface="Arial Black" panose="020B0A04020102020204" pitchFamily="34" charset="0"/>
              </a:rPr>
              <a:t>100 New Hampshire lawyers were asked, name things a lender can do in order to perfect a security interest. </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Make sure the interest attaches by entering into a valid security agreement or otherwise.</a:t>
                </a: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UCC Financing Statement or file your security agreement</a:t>
                </a:r>
                <a:endParaRPr lang="th-TH"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Take possession of the collateral </a:t>
              </a:r>
              <a:endParaRPr lang="th-TH"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5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Take control of the collateral </a:t>
              </a:r>
              <a:endParaRPr kumimoji="0" lang="th-TH" sz="105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Comply with federal or state statutes that preempt the UCC, or comply with vehicle title statutes </a:t>
                </a:r>
                <a:endParaRPr kumimoji="0" lang="th-TH" sz="11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9" name="Answer 6 Cover">
            <a:extLst>
              <a:ext uri="{FF2B5EF4-FFF2-40B4-BE49-F238E27FC236}">
                <a16:creationId xmlns:a16="http://schemas.microsoft.com/office/drawing/2014/main" id="{E01CAC51-FC56-9ECF-E2A1-140558051BFF}"/>
              </a:ext>
            </a:extLst>
          </p:cNvPr>
          <p:cNvGrpSpPr/>
          <p:nvPr/>
        </p:nvGrpSpPr>
        <p:grpSpPr>
          <a:xfrm>
            <a:off x="5907492" y="4869433"/>
            <a:ext cx="3892412" cy="1048052"/>
            <a:chOff x="1784245" y="3239698"/>
            <a:chExt cx="3892412" cy="1048052"/>
          </a:xfrm>
        </p:grpSpPr>
        <p:sp>
          <p:nvSpPr>
            <p:cNvPr id="1050" name="Rectangle 5">
              <a:extLst>
                <a:ext uri="{FF2B5EF4-FFF2-40B4-BE49-F238E27FC236}">
                  <a16:creationId xmlns:a16="http://schemas.microsoft.com/office/drawing/2014/main" id="{79EF6D6F-3B8F-9A25-1A17-E62808D09EDC}"/>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51" name="Oval 1">
              <a:hlinkClick r:id="" action="ppaction://macro?name=Correct"/>
              <a:extLst>
                <a:ext uri="{FF2B5EF4-FFF2-40B4-BE49-F238E27FC236}">
                  <a16:creationId xmlns:a16="http://schemas.microsoft.com/office/drawing/2014/main" id="{F0A7DE3B-9AD2-3B39-0021-B7C4C712A28A}"/>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6</a:t>
              </a:r>
            </a:p>
          </p:txBody>
        </p:sp>
      </p:grpSp>
      <p:grpSp>
        <p:nvGrpSpPr>
          <p:cNvPr id="1052" name="Answer 6">
            <a:extLst>
              <a:ext uri="{FF2B5EF4-FFF2-40B4-BE49-F238E27FC236}">
                <a16:creationId xmlns:a16="http://schemas.microsoft.com/office/drawing/2014/main" id="{4105C6A3-3BAA-45E1-044C-4EEDD1B3D458}"/>
              </a:ext>
            </a:extLst>
          </p:cNvPr>
          <p:cNvGrpSpPr/>
          <p:nvPr/>
        </p:nvGrpSpPr>
        <p:grpSpPr>
          <a:xfrm>
            <a:off x="5895035" y="4874009"/>
            <a:ext cx="3892412" cy="1013311"/>
            <a:chOff x="-2362200" y="7254032"/>
            <a:chExt cx="3892412" cy="1124886"/>
          </a:xfrm>
        </p:grpSpPr>
        <p:grpSp>
          <p:nvGrpSpPr>
            <p:cNvPr id="1053" name="Group 1052">
              <a:extLst>
                <a:ext uri="{FF2B5EF4-FFF2-40B4-BE49-F238E27FC236}">
                  <a16:creationId xmlns:a16="http://schemas.microsoft.com/office/drawing/2014/main" id="{C5F5D384-4984-2B52-400C-AC4F7A55FD4A}"/>
                </a:ext>
              </a:extLst>
            </p:cNvPr>
            <p:cNvGrpSpPr/>
            <p:nvPr/>
          </p:nvGrpSpPr>
          <p:grpSpPr>
            <a:xfrm>
              <a:off x="-2286000" y="7334833"/>
              <a:ext cx="3739115" cy="966949"/>
              <a:chOff x="-2324100" y="7049143"/>
              <a:chExt cx="3581400" cy="1066800"/>
            </a:xfrm>
          </p:grpSpPr>
          <p:sp>
            <p:nvSpPr>
              <p:cNvPr id="1055" name="Rectangle 1054">
                <a:extLst>
                  <a:ext uri="{FF2B5EF4-FFF2-40B4-BE49-F238E27FC236}">
                    <a16:creationId xmlns:a16="http://schemas.microsoft.com/office/drawing/2014/main" id="{0418DC53-BC6F-488F-FF2D-AFCA2DE60328}"/>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lIns="91440" tIns="164592" rIns="91440" bIns="45720" rtlCol="0" anchor="ctr"/>
              <a:lstStyle/>
              <a:p>
                <a:pPr algn="ctr">
                  <a:spcBef>
                    <a:spcPct val="0"/>
                  </a:spcBef>
                  <a:spcAft>
                    <a:spcPct val="0"/>
                  </a:spcAft>
                  <a:defRPr/>
                </a:pPr>
                <a:r>
                  <a:rPr lang="en-US" sz="9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Write really </a:t>
                </a:r>
                <a:r>
                  <a:rPr lang="en-US" sz="900" b="1" kern="0" dirty="0" err="1">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really</a:t>
                </a:r>
                <a:r>
                  <a:rPr lang="en-US" sz="9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 neatly on your financing statement, in your best cursive</a:t>
                </a:r>
                <a:endParaRPr lang="en-US" sz="900" dirty="0">
                  <a:solidFill>
                    <a:schemeClr val="bg1"/>
                  </a:solidFill>
                </a:endParaRPr>
              </a:p>
            </p:txBody>
          </p:sp>
          <p:sp>
            <p:nvSpPr>
              <p:cNvPr id="1056" name="Rectangle 1055">
                <a:extLst>
                  <a:ext uri="{FF2B5EF4-FFF2-40B4-BE49-F238E27FC236}">
                    <a16:creationId xmlns:a16="http://schemas.microsoft.com/office/drawing/2014/main" id="{EAA211E1-CC31-1095-F30C-98EEC6B2DB93}"/>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54" name="Rectangle 5">
              <a:extLst>
                <a:ext uri="{FF2B5EF4-FFF2-40B4-BE49-F238E27FC236}">
                  <a16:creationId xmlns:a16="http://schemas.microsoft.com/office/drawing/2014/main" id="{A2B84E0E-13B3-41C3-2742-9FD778CB2B41}"/>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59232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57" restart="whenNotActive" fill="hold" evtFilter="cancelBubble" nodeType="interactiveSeq">
                <p:stCondLst>
                  <p:cond evt="onClick" delay="0">
                    <p:tgtEl>
                      <p:spTgt spid="104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2"/>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2089" fill="hold"/>
                                        <p:tgtEl>
                                          <p:spTgt spid="4"/>
                                        </p:tgtEl>
                                      </p:cBhvr>
                                    </p:cmd>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9"/>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video>
              <p:cMediaNode vol="80000">
                <p:cTn id="68" fill="remove" display="0">
                  <p:stCondLst>
                    <p:cond delay="indefinite"/>
                  </p:stCondLst>
                </p:cTn>
                <p:tgtEl>
                  <p:spTgt spid="1073"/>
                </p:tgtEl>
              </p:cMediaNode>
            </p:video>
            <p:seq concurrent="1" nextAc="seek">
              <p:cTn id="69" restart="whenNotActive" fill="hold" evtFilter="cancelBubble" nodeType="interactiveSeq">
                <p:stCondLst>
                  <p:cond evt="onClick" delay="0">
                    <p:tgtEl>
                      <p:spTgt spid="107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grpId="1" nodeType="afterEffect">
                                  <p:stCondLst>
                                    <p:cond delay="0"/>
                                  </p:stCondLst>
                                  <p:childTnLst>
                                    <p:set>
                                      <p:cBhvr>
                                        <p:cTn id="78"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79" fill="hold" display="0">
                  <p:stCondLst>
                    <p:cond delay="indefinite"/>
                  </p:stCondLst>
                  <p:endCondLst>
                    <p:cond evt="onStopAudio" delay="0">
                      <p:tgtEl>
                        <p:sldTgt/>
                      </p:tgtEl>
                    </p:cond>
                  </p:endCondLst>
                </p:cTn>
                <p:tgtEl>
                  <p:spTgt spid="4"/>
                </p:tgtEl>
              </p:cMediaNode>
            </p:audio>
            <p:seq concurrent="1" nextAc="seek">
              <p:cTn id="80" restart="whenNotActive" fill="hold" evtFilter="cancelBubble" nodeType="interactiveSeq">
                <p:stCondLst>
                  <p:cond evt="onClick" delay="0">
                    <p:tgtEl>
                      <p:spTgt spid="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788" fill="hold"/>
                                        <p:tgtEl>
                                          <p:spTgt spid="1073"/>
                                        </p:tgtEl>
                                      </p:cBhvr>
                                    </p:cmd>
                                  </p:childTnLst>
                                </p:cTn>
                              </p:par>
                            </p:childTnLst>
                          </p:cTn>
                        </p:par>
                        <p:par>
                          <p:cTn id="87" fill="hold">
                            <p:stCondLst>
                              <p:cond delay="788"/>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mediacall" presetSubtype="0" fill="hold" nodeType="withEffect">
                                  <p:stCondLst>
                                    <p:cond delay="0"/>
                                  </p:stCondLst>
                                  <p:childTnLst>
                                    <p:cmd type="call" cmd="playFrom(0.0)">
                                      <p:cBhvr>
                                        <p:cTn id="96" dur="788" fill="hold"/>
                                        <p:tgtEl>
                                          <p:spTgt spid="1073"/>
                                        </p:tgtEl>
                                      </p:cBhvr>
                                    </p:cmd>
                                  </p:childTnLst>
                                </p:cTn>
                              </p:par>
                            </p:childTnLst>
                          </p:cTn>
                        </p:par>
                        <p:par>
                          <p:cTn id="97" fill="hold">
                            <p:stCondLst>
                              <p:cond delay="788"/>
                            </p:stCondLst>
                            <p:childTnLst>
                              <p:par>
                                <p:cTn id="98" presetID="1" presetClass="exit" presetSubtype="0" fill="hold" nodeType="afterEffect">
                                  <p:stCondLst>
                                    <p:cond delay="0"/>
                                  </p:stCondLst>
                                  <p:childTnLst>
                                    <p:set>
                                      <p:cBhvr>
                                        <p:cTn id="9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5" name="gameshow.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2746920" y="5118100"/>
            <a:ext cx="1186699" cy="118669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ameTitleGroup">
            <a:extLst>
              <a:ext uri="{FF2B5EF4-FFF2-40B4-BE49-F238E27FC236}">
                <a16:creationId xmlns:a16="http://schemas.microsoft.com/office/drawing/2014/main" id="{7BB62085-3A7F-9E55-0075-E7604E6E4244}"/>
              </a:ext>
            </a:extLst>
          </p:cNvPr>
          <p:cNvGrpSpPr/>
          <p:nvPr/>
        </p:nvGrpSpPr>
        <p:grpSpPr>
          <a:xfrm>
            <a:off x="1651157" y="990522"/>
            <a:ext cx="9109727" cy="4006098"/>
            <a:chOff x="1431132" y="1142922"/>
            <a:chExt cx="9109727" cy="4006098"/>
          </a:xfrm>
        </p:grpSpPr>
        <p:sp>
          <p:nvSpPr>
            <p:cNvPr id="11" name="Oval 10">
              <a:extLst>
                <a:ext uri="{FF2B5EF4-FFF2-40B4-BE49-F238E27FC236}">
                  <a16:creationId xmlns:a16="http://schemas.microsoft.com/office/drawing/2014/main" id="{D057428D-74CB-6E89-0850-AFC3D22489DB}"/>
                </a:ext>
              </a:extLst>
            </p:cNvPr>
            <p:cNvSpPr/>
            <p:nvPr/>
          </p:nvSpPr>
          <p:spPr>
            <a:xfrm>
              <a:off x="2024624" y="1142922"/>
              <a:ext cx="8142753" cy="4006098"/>
            </a:xfrm>
            <a:prstGeom prst="ellipse">
              <a:avLst/>
            </a:prstGeom>
            <a:solidFill>
              <a:srgbClr val="006CC8"/>
            </a:solidFill>
            <a:ln w="76200">
              <a:solidFill>
                <a:srgbClr val="A238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7B4677B-4B49-F065-FD80-FD249CFAF83A}"/>
                </a:ext>
              </a:extLst>
            </p:cNvPr>
            <p:cNvSpPr/>
            <p:nvPr/>
          </p:nvSpPr>
          <p:spPr>
            <a:xfrm>
              <a:off x="1431132" y="1179929"/>
              <a:ext cx="9109727"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atin typeface="Algerian" panose="04020705040A02060702" pitchFamily="82" charset="0"/>
                </a:rPr>
                <a:t>Read</a:t>
              </a:r>
            </a:p>
          </p:txBody>
        </p:sp>
        <p:sp>
          <p:nvSpPr>
            <p:cNvPr id="18" name="Rectangle 17">
              <a:extLst>
                <a:ext uri="{FF2B5EF4-FFF2-40B4-BE49-F238E27FC236}">
                  <a16:creationId xmlns:a16="http://schemas.microsoft.com/office/drawing/2014/main" id="{B5461B45-7519-6560-A874-15A2AAE6CF59}"/>
                </a:ext>
              </a:extLst>
            </p:cNvPr>
            <p:cNvSpPr/>
            <p:nvPr/>
          </p:nvSpPr>
          <p:spPr>
            <a:xfrm>
              <a:off x="2170116" y="2680235"/>
              <a:ext cx="7377760" cy="240065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tx1"/>
                    </a:solidFill>
                  </a:ln>
                  <a:gradFill flip="none" rotWithShape="1">
                    <a:gsLst>
                      <a:gs pos="70000">
                        <a:srgbClr val="FFC000"/>
                      </a:gs>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rPr>
                <a:t>HYPO #2</a:t>
              </a:r>
            </a:p>
          </p:txBody>
        </p:sp>
      </p:grpSp>
    </p:spTree>
    <p:extLst>
      <p:ext uri="{BB962C8B-B14F-4D97-AF65-F5344CB8AC3E}">
        <p14:creationId xmlns:p14="http://schemas.microsoft.com/office/powerpoint/2010/main" val="1746754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 presetClass="mediacall" presetSubtype="0" fill="hold" nodeType="withEffect">
                                  <p:stCondLst>
                                    <p:cond delay="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latin typeface="Arial Black" panose="020B0A04020102020204" pitchFamily="34" charset="0"/>
              </a:rPr>
              <a:t>100 of New Hampshire’s finest attorneys read Hypo #2 and where asked, what steps should you take to accomplish this client’s goals?</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483460" y="16220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522009" y="16551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Prepare a thoughtful loan agreement containing language that clearly creates a security interest in the oven, describing the oven in detail.</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483460" y="30008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459848" y="30355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Make sure your security agreement is clearly identifiable as a purchase money security agreement for the oven.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483460" y="43795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467137" y="43750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Prepare and file a real property financing statement identifying the landlord (or owner if different) of the real property.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1483460" y="572357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1459914" y="572435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Secure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Hipsterteca’s</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written agreement not to obtain any construction mortgages for the buildout. </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1622043"/>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1660955"/>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Secure the landlord’s written disclaimer of any security interest in the oven.</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9" name="Answer 6 Cover">
            <a:extLst>
              <a:ext uri="{FF2B5EF4-FFF2-40B4-BE49-F238E27FC236}">
                <a16:creationId xmlns:a16="http://schemas.microsoft.com/office/drawing/2014/main" id="{E01CAC51-FC56-9ECF-E2A1-140558051BFF}"/>
              </a:ext>
            </a:extLst>
          </p:cNvPr>
          <p:cNvGrpSpPr/>
          <p:nvPr/>
        </p:nvGrpSpPr>
        <p:grpSpPr>
          <a:xfrm>
            <a:off x="5854838" y="3000801"/>
            <a:ext cx="3892412" cy="1048052"/>
            <a:chOff x="1784245" y="3239698"/>
            <a:chExt cx="3892412" cy="1048052"/>
          </a:xfrm>
        </p:grpSpPr>
        <p:sp>
          <p:nvSpPr>
            <p:cNvPr id="1050" name="Rectangle 5">
              <a:extLst>
                <a:ext uri="{FF2B5EF4-FFF2-40B4-BE49-F238E27FC236}">
                  <a16:creationId xmlns:a16="http://schemas.microsoft.com/office/drawing/2014/main" id="{79EF6D6F-3B8F-9A25-1A17-E62808D09EDC}"/>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51" name="Oval 1">
              <a:hlinkClick r:id="" action="ppaction://macro?name=Correct"/>
              <a:extLst>
                <a:ext uri="{FF2B5EF4-FFF2-40B4-BE49-F238E27FC236}">
                  <a16:creationId xmlns:a16="http://schemas.microsoft.com/office/drawing/2014/main" id="{F0A7DE3B-9AD2-3B39-0021-B7C4C712A28A}"/>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6</a:t>
              </a:r>
            </a:p>
          </p:txBody>
        </p:sp>
      </p:grpSp>
      <p:grpSp>
        <p:nvGrpSpPr>
          <p:cNvPr id="1052" name="Answer 6">
            <a:extLst>
              <a:ext uri="{FF2B5EF4-FFF2-40B4-BE49-F238E27FC236}">
                <a16:creationId xmlns:a16="http://schemas.microsoft.com/office/drawing/2014/main" id="{4105C6A3-3BAA-45E1-044C-4EEDD1B3D458}"/>
              </a:ext>
            </a:extLst>
          </p:cNvPr>
          <p:cNvGrpSpPr/>
          <p:nvPr/>
        </p:nvGrpSpPr>
        <p:grpSpPr>
          <a:xfrm>
            <a:off x="5842381" y="3005377"/>
            <a:ext cx="3892412" cy="1013311"/>
            <a:chOff x="-2362200" y="7254032"/>
            <a:chExt cx="3892412" cy="1124886"/>
          </a:xfrm>
        </p:grpSpPr>
        <p:grpSp>
          <p:nvGrpSpPr>
            <p:cNvPr id="1053" name="Group 1052">
              <a:extLst>
                <a:ext uri="{FF2B5EF4-FFF2-40B4-BE49-F238E27FC236}">
                  <a16:creationId xmlns:a16="http://schemas.microsoft.com/office/drawing/2014/main" id="{C5F5D384-4984-2B52-400C-AC4F7A55FD4A}"/>
                </a:ext>
              </a:extLst>
            </p:cNvPr>
            <p:cNvGrpSpPr/>
            <p:nvPr/>
          </p:nvGrpSpPr>
          <p:grpSpPr>
            <a:xfrm>
              <a:off x="-2286000" y="7334833"/>
              <a:ext cx="3739115" cy="966949"/>
              <a:chOff x="-2324100" y="7049143"/>
              <a:chExt cx="3581400" cy="1066800"/>
            </a:xfrm>
          </p:grpSpPr>
          <p:sp>
            <p:nvSpPr>
              <p:cNvPr id="1055" name="Rectangle 1054">
                <a:extLst>
                  <a:ext uri="{FF2B5EF4-FFF2-40B4-BE49-F238E27FC236}">
                    <a16:creationId xmlns:a16="http://schemas.microsoft.com/office/drawing/2014/main" id="{0418DC53-BC6F-488F-FF2D-AFCA2DE60328}"/>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lIns="91440" tIns="164592" rIns="91440" bIns="45720" rtlCol="0" anchor="ctr"/>
              <a:lstStyle/>
              <a:p>
                <a:pPr algn="ctr">
                  <a:spcBef>
                    <a:spcPct val="0"/>
                  </a:spcBef>
                  <a:spcAft>
                    <a:spcPct val="0"/>
                  </a:spcAft>
                  <a:defRPr/>
                </a:pP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Ensure that your office or the client’s business manager have a calendar reminder to refile the financing statement within</a:t>
                </a:r>
                <a:endParaRPr lang="en-US" sz="1200" dirty="0">
                  <a:solidFill>
                    <a:schemeClr val="bg1"/>
                  </a:solidFill>
                </a:endParaRPr>
              </a:p>
            </p:txBody>
          </p:sp>
          <p:sp>
            <p:nvSpPr>
              <p:cNvPr id="1056" name="Rectangle 1055">
                <a:extLst>
                  <a:ext uri="{FF2B5EF4-FFF2-40B4-BE49-F238E27FC236}">
                    <a16:creationId xmlns:a16="http://schemas.microsoft.com/office/drawing/2014/main" id="{EAA211E1-CC31-1095-F30C-98EEC6B2DB93}"/>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54" name="Rectangle 5">
              <a:extLst>
                <a:ext uri="{FF2B5EF4-FFF2-40B4-BE49-F238E27FC236}">
                  <a16:creationId xmlns:a16="http://schemas.microsoft.com/office/drawing/2014/main" id="{A2B84E0E-13B3-41C3-2742-9FD778CB2B41}"/>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57" name="Answer 7 Cover">
            <a:extLst>
              <a:ext uri="{FF2B5EF4-FFF2-40B4-BE49-F238E27FC236}">
                <a16:creationId xmlns:a16="http://schemas.microsoft.com/office/drawing/2014/main" id="{CC54DEFC-C68B-36AC-2C1F-A2B38832CE3F}"/>
              </a:ext>
            </a:extLst>
          </p:cNvPr>
          <p:cNvGrpSpPr/>
          <p:nvPr/>
        </p:nvGrpSpPr>
        <p:grpSpPr>
          <a:xfrm>
            <a:off x="5854838" y="4379559"/>
            <a:ext cx="3892412" cy="1013311"/>
            <a:chOff x="1561789" y="4494357"/>
            <a:chExt cx="3892412" cy="1013311"/>
          </a:xfrm>
        </p:grpSpPr>
        <p:sp>
          <p:nvSpPr>
            <p:cNvPr id="1058" name="Rectangle 5">
              <a:extLst>
                <a:ext uri="{FF2B5EF4-FFF2-40B4-BE49-F238E27FC236}">
                  <a16:creationId xmlns:a16="http://schemas.microsoft.com/office/drawing/2014/main" id="{F89F9957-64C7-18DB-3EC3-8129DF5902A4}"/>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59" name="Oval 1">
              <a:hlinkClick r:id="" action="ppaction://macro?name=Correct"/>
              <a:extLst>
                <a:ext uri="{FF2B5EF4-FFF2-40B4-BE49-F238E27FC236}">
                  <a16:creationId xmlns:a16="http://schemas.microsoft.com/office/drawing/2014/main" id="{10BA5F11-ACFC-0758-506C-C12B65F48BB1}"/>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7</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60" name="Answer 7">
            <a:extLst>
              <a:ext uri="{FF2B5EF4-FFF2-40B4-BE49-F238E27FC236}">
                <a16:creationId xmlns:a16="http://schemas.microsoft.com/office/drawing/2014/main" id="{94A72F16-AEA8-60C5-0B67-FB58A4DB181F}"/>
              </a:ext>
            </a:extLst>
          </p:cNvPr>
          <p:cNvGrpSpPr/>
          <p:nvPr/>
        </p:nvGrpSpPr>
        <p:grpSpPr>
          <a:xfrm>
            <a:off x="5854838" y="4380916"/>
            <a:ext cx="3892412" cy="1013311"/>
            <a:chOff x="6565832" y="4698277"/>
            <a:chExt cx="3892412" cy="1013311"/>
          </a:xfrm>
        </p:grpSpPr>
        <p:sp>
          <p:nvSpPr>
            <p:cNvPr id="1061" name="Rectangle 1060">
              <a:extLst>
                <a:ext uri="{FF2B5EF4-FFF2-40B4-BE49-F238E27FC236}">
                  <a16:creationId xmlns:a16="http://schemas.microsoft.com/office/drawing/2014/main" id="{4EBE3F50-C9C5-3BE3-29EE-48EF25C71AC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File a regular old UCC-1 financing statement in case the oven is deemed not to be a fixture.</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62" name="Rectangle 1061">
              <a:extLst>
                <a:ext uri="{FF2B5EF4-FFF2-40B4-BE49-F238E27FC236}">
                  <a16:creationId xmlns:a16="http://schemas.microsoft.com/office/drawing/2014/main" id="{61E9E191-6AFB-A99F-4B56-254A124FEC16}"/>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63" name="Rectangle 5">
              <a:extLst>
                <a:ext uri="{FF2B5EF4-FFF2-40B4-BE49-F238E27FC236}">
                  <a16:creationId xmlns:a16="http://schemas.microsoft.com/office/drawing/2014/main" id="{F9BEDF0F-E6A0-D906-728B-511CD24275E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1377452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57" restart="whenNotActive" fill="hold" evtFilter="cancelBubble" nodeType="interactiveSeq">
                <p:stCondLst>
                  <p:cond evt="onClick" delay="0">
                    <p:tgtEl>
                      <p:spTgt spid="104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2"/>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2089" fill="hold"/>
                                        <p:tgtEl>
                                          <p:spTgt spid="4"/>
                                        </p:tgtEl>
                                      </p:cBhvr>
                                    </p:cmd>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9"/>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seq concurrent="1" nextAc="seek">
              <p:cTn id="68" restart="whenNotActive" fill="hold" evtFilter="cancelBubble" nodeType="interactiveSeq">
                <p:stCondLst>
                  <p:cond evt="onClick" delay="0">
                    <p:tgtEl>
                      <p:spTgt spid="105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60"/>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2089" fill="hold"/>
                                        <p:tgtEl>
                                          <p:spTgt spid="4"/>
                                        </p:tgtEl>
                                      </p:cBhvr>
                                    </p:cmd>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057"/>
                                        </p:tgtEl>
                                        <p:attrNameLst>
                                          <p:attrName>style.visibility</p:attrName>
                                        </p:attrNameLst>
                                      </p:cBhvr>
                                      <p:to>
                                        <p:strVal val="hidden"/>
                                      </p:to>
                                    </p:set>
                                  </p:childTnLst>
                                </p:cTn>
                              </p:par>
                            </p:childTnLst>
                          </p:cTn>
                        </p:par>
                      </p:childTnLst>
                    </p:cTn>
                  </p:par>
                </p:childTnLst>
              </p:cTn>
              <p:nextCondLst>
                <p:cond evt="onClick" delay="0">
                  <p:tgtEl>
                    <p:spTgt spid="1057"/>
                  </p:tgtEl>
                </p:cond>
              </p:nextCondLst>
            </p:seq>
            <p:video>
              <p:cMediaNode vol="80000">
                <p:cTn id="79" fill="remove" display="0">
                  <p:stCondLst>
                    <p:cond delay="indefinite"/>
                  </p:stCondLst>
                </p:cTn>
                <p:tgtEl>
                  <p:spTgt spid="1073"/>
                </p:tgtEl>
              </p:cMediaNode>
            </p:video>
            <p:seq concurrent="1" nextAc="seek">
              <p:cTn id="80" restart="whenNotActive" fill="hold" evtFilter="cancelBubble" nodeType="interactiveSeq">
                <p:stCondLst>
                  <p:cond evt="onClick" delay="0">
                    <p:tgtEl>
                      <p:spTgt spid="1074"/>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788" fill="hold"/>
                                        <p:tgtEl>
                                          <p:spTgt spid="1073"/>
                                        </p:tgtEl>
                                      </p:cBhvr>
                                    </p:cmd>
                                  </p:childTnLst>
                                </p:cTn>
                              </p:par>
                            </p:childTnLst>
                          </p:cTn>
                        </p:par>
                        <p:par>
                          <p:cTn id="87" fill="hold">
                            <p:stCondLst>
                              <p:cond delay="788"/>
                            </p:stCondLst>
                            <p:childTnLst>
                              <p:par>
                                <p:cTn id="88" presetID="1" presetClass="exit" presetSubtype="0" fill="hold" grpId="1" nodeType="afterEffect">
                                  <p:stCondLst>
                                    <p:cond delay="0"/>
                                  </p:stCondLst>
                                  <p:childTnLst>
                                    <p:set>
                                      <p:cBhvr>
                                        <p:cTn id="89"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90" fill="hold" display="0">
                  <p:stCondLst>
                    <p:cond delay="indefinite"/>
                  </p:stCondLst>
                  <p:endCondLst>
                    <p:cond evt="onStopAudio" delay="0">
                      <p:tgtEl>
                        <p:sldTgt/>
                      </p:tgtEl>
                    </p:cond>
                  </p:endCondLst>
                </p:cTn>
                <p:tgtEl>
                  <p:spTgt spid="4"/>
                </p:tgtEl>
              </p:cMediaNode>
            </p:audio>
            <p:seq concurrent="1" nextAc="seek">
              <p:cTn id="91" restart="whenNotActive" fill="hold" evtFilter="cancelBubble" nodeType="interactiveSeq">
                <p:stCondLst>
                  <p:cond evt="onClick" delay="0">
                    <p:tgtEl>
                      <p:spTgt spid="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childTnLst>
                                </p:cTn>
                              </p:par>
                              <p:par>
                                <p:cTn id="96" presetID="1" presetClass="mediacall" presetSubtype="0" fill="hold" nodeType="withEffect">
                                  <p:stCondLst>
                                    <p:cond delay="0"/>
                                  </p:stCondLst>
                                  <p:childTnLst>
                                    <p:cmd type="call" cmd="playFrom(0.0)">
                                      <p:cBhvr>
                                        <p:cTn id="97" dur="788" fill="hold"/>
                                        <p:tgtEl>
                                          <p:spTgt spid="1073"/>
                                        </p:tgtEl>
                                      </p:cBhvr>
                                    </p:cmd>
                                  </p:childTnLst>
                                </p:cTn>
                              </p:par>
                            </p:childTnLst>
                          </p:cTn>
                        </p:par>
                        <p:par>
                          <p:cTn id="98" fill="hold">
                            <p:stCondLst>
                              <p:cond delay="788"/>
                            </p:stCondLst>
                            <p:childTnLst>
                              <p:par>
                                <p:cTn id="99" presetID="1" presetClass="exit" presetSubtype="0" fill="hold" nodeType="afterEffect">
                                  <p:stCondLst>
                                    <p:cond delay="0"/>
                                  </p:stCondLst>
                                  <p:childTnLst>
                                    <p:set>
                                      <p:cBhvr>
                                        <p:cTn id="10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1" restart="whenNotActive" fill="hold" evtFilter="cancelBubble" nodeType="interactiveSeq">
                <p:stCondLst>
                  <p:cond evt="onClick" delay="0">
                    <p:tgtEl>
                      <p:spTgt spid="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mediacall" presetSubtype="0" fill="hold" nodeType="withEffect">
                                  <p:stCondLst>
                                    <p:cond delay="0"/>
                                  </p:stCondLst>
                                  <p:childTnLst>
                                    <p:cmd type="call" cmd="playFrom(0.0)">
                                      <p:cBhvr>
                                        <p:cTn id="107" dur="788" fill="hold"/>
                                        <p:tgtEl>
                                          <p:spTgt spid="1073"/>
                                        </p:tgtEl>
                                      </p:cBhvr>
                                    </p:cmd>
                                  </p:childTnLst>
                                </p:cTn>
                              </p:par>
                            </p:childTnLst>
                          </p:cTn>
                        </p:par>
                        <p:par>
                          <p:cTn id="108" fill="hold">
                            <p:stCondLst>
                              <p:cond delay="788"/>
                            </p:stCondLst>
                            <p:childTnLst>
                              <p:par>
                                <p:cTn id="109" presetID="1" presetClass="exit" presetSubtype="0" fill="hold" nodeType="after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latin typeface="Arial Black" panose="020B0A04020102020204" pitchFamily="34" charset="0"/>
              </a:rPr>
              <a:t>100 New Hampshire attorneys were asked, what does a tax collector need to include on a notice of impending lien? (RSA 80:60)</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483460" y="16220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522009" y="16551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State the name(s) of the current owner(s), if known, or</a:t>
                </a:r>
              </a:p>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person(s) against whom the tax was assessed.</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483460" y="30008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459848" y="30355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Description of the property as committed to the</a:t>
                </a:r>
              </a:p>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tax collector.</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483460" y="43795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467137" y="43750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Date &amp; time on which the last payment shall be</a:t>
              </a:r>
            </a:p>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accepted.</a:t>
              </a:r>
              <a:endParaRPr lang="th-TH" sz="16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1483460" y="572357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1459914" y="572435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Amount of the unpaid tax, interest and costs to the date</a:t>
              </a:r>
            </a:p>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of execution</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1622043"/>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1660955"/>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algn="ctr">
                  <a:spcBef>
                    <a:spcPct val="0"/>
                  </a:spcBef>
                  <a:spcAft>
                    <a:spcPct val="0"/>
                  </a:spcAft>
                  <a:defRPr/>
                </a:pPr>
                <a:r>
                  <a:rPr lang="en-US" sz="12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rPr>
                  <a:t>Water Rent (RSA 38:22)</a:t>
                </a:r>
                <a:endParaRPr lang="en-US" sz="1200" dirty="0">
                  <a:solidFill>
                    <a:schemeClr val="bg1"/>
                  </a:solidFill>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9" name="Answer 6 Cover">
            <a:extLst>
              <a:ext uri="{FF2B5EF4-FFF2-40B4-BE49-F238E27FC236}">
                <a16:creationId xmlns:a16="http://schemas.microsoft.com/office/drawing/2014/main" id="{E01CAC51-FC56-9ECF-E2A1-140558051BFF}"/>
              </a:ext>
            </a:extLst>
          </p:cNvPr>
          <p:cNvGrpSpPr/>
          <p:nvPr/>
        </p:nvGrpSpPr>
        <p:grpSpPr>
          <a:xfrm>
            <a:off x="5854838" y="3000801"/>
            <a:ext cx="3892412" cy="1048052"/>
            <a:chOff x="1784245" y="3239698"/>
            <a:chExt cx="3892412" cy="1048052"/>
          </a:xfrm>
        </p:grpSpPr>
        <p:sp>
          <p:nvSpPr>
            <p:cNvPr id="1050" name="Rectangle 5">
              <a:extLst>
                <a:ext uri="{FF2B5EF4-FFF2-40B4-BE49-F238E27FC236}">
                  <a16:creationId xmlns:a16="http://schemas.microsoft.com/office/drawing/2014/main" id="{79EF6D6F-3B8F-9A25-1A17-E62808D09EDC}"/>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51" name="Oval 1">
              <a:hlinkClick r:id="" action="ppaction://macro?name=Correct"/>
              <a:extLst>
                <a:ext uri="{FF2B5EF4-FFF2-40B4-BE49-F238E27FC236}">
                  <a16:creationId xmlns:a16="http://schemas.microsoft.com/office/drawing/2014/main" id="{F0A7DE3B-9AD2-3B39-0021-B7C4C712A28A}"/>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6</a:t>
              </a:r>
            </a:p>
          </p:txBody>
        </p:sp>
      </p:grpSp>
      <p:grpSp>
        <p:nvGrpSpPr>
          <p:cNvPr id="1052" name="Answer 6">
            <a:extLst>
              <a:ext uri="{FF2B5EF4-FFF2-40B4-BE49-F238E27FC236}">
                <a16:creationId xmlns:a16="http://schemas.microsoft.com/office/drawing/2014/main" id="{4105C6A3-3BAA-45E1-044C-4EEDD1B3D458}"/>
              </a:ext>
            </a:extLst>
          </p:cNvPr>
          <p:cNvGrpSpPr/>
          <p:nvPr/>
        </p:nvGrpSpPr>
        <p:grpSpPr>
          <a:xfrm>
            <a:off x="5842381" y="3005377"/>
            <a:ext cx="3892412" cy="1013311"/>
            <a:chOff x="-2362200" y="7254032"/>
            <a:chExt cx="3892412" cy="1124886"/>
          </a:xfrm>
        </p:grpSpPr>
        <p:grpSp>
          <p:nvGrpSpPr>
            <p:cNvPr id="1053" name="Group 1052">
              <a:extLst>
                <a:ext uri="{FF2B5EF4-FFF2-40B4-BE49-F238E27FC236}">
                  <a16:creationId xmlns:a16="http://schemas.microsoft.com/office/drawing/2014/main" id="{C5F5D384-4984-2B52-400C-AC4F7A55FD4A}"/>
                </a:ext>
              </a:extLst>
            </p:cNvPr>
            <p:cNvGrpSpPr/>
            <p:nvPr/>
          </p:nvGrpSpPr>
          <p:grpSpPr>
            <a:xfrm>
              <a:off x="-2286000" y="7334833"/>
              <a:ext cx="3739115" cy="966949"/>
              <a:chOff x="-2324100" y="7049143"/>
              <a:chExt cx="3581400" cy="1066800"/>
            </a:xfrm>
          </p:grpSpPr>
          <p:sp>
            <p:nvSpPr>
              <p:cNvPr id="1055" name="Rectangle 1054">
                <a:extLst>
                  <a:ext uri="{FF2B5EF4-FFF2-40B4-BE49-F238E27FC236}">
                    <a16:creationId xmlns:a16="http://schemas.microsoft.com/office/drawing/2014/main" id="{0418DC53-BC6F-488F-FF2D-AFCA2DE60328}"/>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lIns="91440" tIns="164592" rIns="91440" bIns="45720"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Excavation Taxes a.k.a. Gravel Tax (RSA 72-B:7)</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56" name="Rectangle 1055">
                <a:extLst>
                  <a:ext uri="{FF2B5EF4-FFF2-40B4-BE49-F238E27FC236}">
                    <a16:creationId xmlns:a16="http://schemas.microsoft.com/office/drawing/2014/main" id="{EAA211E1-CC31-1095-F30C-98EEC6B2DB93}"/>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8</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54" name="Rectangle 5">
              <a:extLst>
                <a:ext uri="{FF2B5EF4-FFF2-40B4-BE49-F238E27FC236}">
                  <a16:creationId xmlns:a16="http://schemas.microsoft.com/office/drawing/2014/main" id="{A2B84E0E-13B3-41C3-2742-9FD778CB2B41}"/>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57" name="Answer 7 Cover">
            <a:extLst>
              <a:ext uri="{FF2B5EF4-FFF2-40B4-BE49-F238E27FC236}">
                <a16:creationId xmlns:a16="http://schemas.microsoft.com/office/drawing/2014/main" id="{CC54DEFC-C68B-36AC-2C1F-A2B38832CE3F}"/>
              </a:ext>
            </a:extLst>
          </p:cNvPr>
          <p:cNvGrpSpPr/>
          <p:nvPr/>
        </p:nvGrpSpPr>
        <p:grpSpPr>
          <a:xfrm>
            <a:off x="5854838" y="4379559"/>
            <a:ext cx="3892412" cy="1013311"/>
            <a:chOff x="1561789" y="4494357"/>
            <a:chExt cx="3892412" cy="1013311"/>
          </a:xfrm>
        </p:grpSpPr>
        <p:sp>
          <p:nvSpPr>
            <p:cNvPr id="1058" name="Rectangle 5">
              <a:extLst>
                <a:ext uri="{FF2B5EF4-FFF2-40B4-BE49-F238E27FC236}">
                  <a16:creationId xmlns:a16="http://schemas.microsoft.com/office/drawing/2014/main" id="{F89F9957-64C7-18DB-3EC3-8129DF5902A4}"/>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59" name="Oval 1">
              <a:hlinkClick r:id="" action="ppaction://macro?name=Correct"/>
              <a:extLst>
                <a:ext uri="{FF2B5EF4-FFF2-40B4-BE49-F238E27FC236}">
                  <a16:creationId xmlns:a16="http://schemas.microsoft.com/office/drawing/2014/main" id="{10BA5F11-ACFC-0758-506C-C12B65F48BB1}"/>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7</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60" name="Answer 7">
            <a:extLst>
              <a:ext uri="{FF2B5EF4-FFF2-40B4-BE49-F238E27FC236}">
                <a16:creationId xmlns:a16="http://schemas.microsoft.com/office/drawing/2014/main" id="{94A72F16-AEA8-60C5-0B67-FB58A4DB181F}"/>
              </a:ext>
            </a:extLst>
          </p:cNvPr>
          <p:cNvGrpSpPr/>
          <p:nvPr/>
        </p:nvGrpSpPr>
        <p:grpSpPr>
          <a:xfrm>
            <a:off x="5854838" y="4380916"/>
            <a:ext cx="3892412" cy="1013311"/>
            <a:chOff x="6565832" y="4698277"/>
            <a:chExt cx="3892412" cy="1013311"/>
          </a:xfrm>
        </p:grpSpPr>
        <p:sp>
          <p:nvSpPr>
            <p:cNvPr id="1061" name="Rectangle 1060">
              <a:extLst>
                <a:ext uri="{FF2B5EF4-FFF2-40B4-BE49-F238E27FC236}">
                  <a16:creationId xmlns:a16="http://schemas.microsoft.com/office/drawing/2014/main" id="{4EBE3F50-C9C5-3BE3-29EE-48EF25C71AC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Discretionary Preservation Easements </a:t>
              </a:r>
              <a:r>
                <a:rPr lang="en-US" sz="12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a.k.a</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Barn Assessment (RSA 79-D:12)</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62" name="Rectangle 1061">
              <a:extLst>
                <a:ext uri="{FF2B5EF4-FFF2-40B4-BE49-F238E27FC236}">
                  <a16:creationId xmlns:a16="http://schemas.microsoft.com/office/drawing/2014/main" id="{61E9E191-6AFB-A99F-4B56-254A124FEC16}"/>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7</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63" name="Rectangle 5">
              <a:extLst>
                <a:ext uri="{FF2B5EF4-FFF2-40B4-BE49-F238E27FC236}">
                  <a16:creationId xmlns:a16="http://schemas.microsoft.com/office/drawing/2014/main" id="{F9BEDF0F-E6A0-D906-728B-511CD24275E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1146828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57" restart="whenNotActive" fill="hold" evtFilter="cancelBubble" nodeType="interactiveSeq">
                <p:stCondLst>
                  <p:cond evt="onClick" delay="0">
                    <p:tgtEl>
                      <p:spTgt spid="104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2"/>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2089" fill="hold"/>
                                        <p:tgtEl>
                                          <p:spTgt spid="4"/>
                                        </p:tgtEl>
                                      </p:cBhvr>
                                    </p:cmd>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9"/>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seq concurrent="1" nextAc="seek">
              <p:cTn id="68" restart="whenNotActive" fill="hold" evtFilter="cancelBubble" nodeType="interactiveSeq">
                <p:stCondLst>
                  <p:cond evt="onClick" delay="0">
                    <p:tgtEl>
                      <p:spTgt spid="1057"/>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60"/>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2089" fill="hold"/>
                                        <p:tgtEl>
                                          <p:spTgt spid="4"/>
                                        </p:tgtEl>
                                      </p:cBhvr>
                                    </p:cmd>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057"/>
                                        </p:tgtEl>
                                        <p:attrNameLst>
                                          <p:attrName>style.visibility</p:attrName>
                                        </p:attrNameLst>
                                      </p:cBhvr>
                                      <p:to>
                                        <p:strVal val="hidden"/>
                                      </p:to>
                                    </p:set>
                                  </p:childTnLst>
                                </p:cTn>
                              </p:par>
                            </p:childTnLst>
                          </p:cTn>
                        </p:par>
                      </p:childTnLst>
                    </p:cTn>
                  </p:par>
                </p:childTnLst>
              </p:cTn>
              <p:nextCondLst>
                <p:cond evt="onClick" delay="0">
                  <p:tgtEl>
                    <p:spTgt spid="1057"/>
                  </p:tgtEl>
                </p:cond>
              </p:nextCondLst>
            </p:seq>
            <p:video>
              <p:cMediaNode vol="80000">
                <p:cTn id="79" fill="remove" display="0">
                  <p:stCondLst>
                    <p:cond delay="indefinite"/>
                  </p:stCondLst>
                </p:cTn>
                <p:tgtEl>
                  <p:spTgt spid="1073"/>
                </p:tgtEl>
              </p:cMediaNode>
            </p:video>
            <p:seq concurrent="1" nextAc="seek">
              <p:cTn id="80" restart="whenNotActive" fill="hold" evtFilter="cancelBubble" nodeType="interactiveSeq">
                <p:stCondLst>
                  <p:cond evt="onClick" delay="0">
                    <p:tgtEl>
                      <p:spTgt spid="1074"/>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788" fill="hold"/>
                                        <p:tgtEl>
                                          <p:spTgt spid="1073"/>
                                        </p:tgtEl>
                                      </p:cBhvr>
                                    </p:cmd>
                                  </p:childTnLst>
                                </p:cTn>
                              </p:par>
                            </p:childTnLst>
                          </p:cTn>
                        </p:par>
                        <p:par>
                          <p:cTn id="87" fill="hold">
                            <p:stCondLst>
                              <p:cond delay="788"/>
                            </p:stCondLst>
                            <p:childTnLst>
                              <p:par>
                                <p:cTn id="88" presetID="1" presetClass="exit" presetSubtype="0" fill="hold" grpId="1" nodeType="afterEffect">
                                  <p:stCondLst>
                                    <p:cond delay="0"/>
                                  </p:stCondLst>
                                  <p:childTnLst>
                                    <p:set>
                                      <p:cBhvr>
                                        <p:cTn id="89"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90" fill="hold" display="0">
                  <p:stCondLst>
                    <p:cond delay="indefinite"/>
                  </p:stCondLst>
                  <p:endCondLst>
                    <p:cond evt="onStopAudio" delay="0">
                      <p:tgtEl>
                        <p:sldTgt/>
                      </p:tgtEl>
                    </p:cond>
                  </p:endCondLst>
                </p:cTn>
                <p:tgtEl>
                  <p:spTgt spid="4"/>
                </p:tgtEl>
              </p:cMediaNode>
            </p:audio>
            <p:seq concurrent="1" nextAc="seek">
              <p:cTn id="91" restart="whenNotActive" fill="hold" evtFilter="cancelBubble" nodeType="interactiveSeq">
                <p:stCondLst>
                  <p:cond evt="onClick" delay="0">
                    <p:tgtEl>
                      <p:spTgt spid="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childTnLst>
                                </p:cTn>
                              </p:par>
                              <p:par>
                                <p:cTn id="96" presetID="1" presetClass="mediacall" presetSubtype="0" fill="hold" nodeType="withEffect">
                                  <p:stCondLst>
                                    <p:cond delay="0"/>
                                  </p:stCondLst>
                                  <p:childTnLst>
                                    <p:cmd type="call" cmd="playFrom(0.0)">
                                      <p:cBhvr>
                                        <p:cTn id="97" dur="788" fill="hold"/>
                                        <p:tgtEl>
                                          <p:spTgt spid="1073"/>
                                        </p:tgtEl>
                                      </p:cBhvr>
                                    </p:cmd>
                                  </p:childTnLst>
                                </p:cTn>
                              </p:par>
                            </p:childTnLst>
                          </p:cTn>
                        </p:par>
                        <p:par>
                          <p:cTn id="98" fill="hold">
                            <p:stCondLst>
                              <p:cond delay="788"/>
                            </p:stCondLst>
                            <p:childTnLst>
                              <p:par>
                                <p:cTn id="99" presetID="1" presetClass="exit" presetSubtype="0" fill="hold" nodeType="afterEffect">
                                  <p:stCondLst>
                                    <p:cond delay="0"/>
                                  </p:stCondLst>
                                  <p:childTnLst>
                                    <p:set>
                                      <p:cBhvr>
                                        <p:cTn id="100"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01" restart="whenNotActive" fill="hold" evtFilter="cancelBubble" nodeType="interactiveSeq">
                <p:stCondLst>
                  <p:cond evt="onClick" delay="0">
                    <p:tgtEl>
                      <p:spTgt spid="6"/>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childTnLst>
                                </p:cTn>
                              </p:par>
                              <p:par>
                                <p:cTn id="106" presetID="1" presetClass="mediacall" presetSubtype="0" fill="hold" nodeType="withEffect">
                                  <p:stCondLst>
                                    <p:cond delay="0"/>
                                  </p:stCondLst>
                                  <p:childTnLst>
                                    <p:cmd type="call" cmd="playFrom(0.0)">
                                      <p:cBhvr>
                                        <p:cTn id="107" dur="788" fill="hold"/>
                                        <p:tgtEl>
                                          <p:spTgt spid="1073"/>
                                        </p:tgtEl>
                                      </p:cBhvr>
                                    </p:cmd>
                                  </p:childTnLst>
                                </p:cTn>
                              </p:par>
                            </p:childTnLst>
                          </p:cTn>
                        </p:par>
                        <p:par>
                          <p:cTn id="108" fill="hold">
                            <p:stCondLst>
                              <p:cond delay="788"/>
                            </p:stCondLst>
                            <p:childTnLst>
                              <p:par>
                                <p:cTn id="109" presetID="1" presetClass="exit" presetSubtype="0" fill="hold" nodeType="afterEffect">
                                  <p:stCondLst>
                                    <p:cond delay="0"/>
                                  </p:stCondLst>
                                  <p:childTnLst>
                                    <p:set>
                                      <p:cBhvr>
                                        <p:cTn id="110"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what does a tax collector need to do within 30 days of executing a tax lien?</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in the judgment of the municipality’s governing body, taking the property would subject the municipality to undesirable obligations or liability risks. </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in the judgment of the municipality’s governing body, taking the property would be contrary to the public </a:t>
                </a:r>
                <a:r>
                  <a:rPr lang="en-US" sz="9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interst</a:t>
                </a:r>
                <a:r>
                  <a:rPr lang="en-US" sz="9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When taking the property would subject the municipality to potential liability as an owner of property under federal or state environmental statutes which </a:t>
              </a:r>
              <a:r>
                <a:rPr kumimoji="0" lang="en-US" sz="8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ipose</a:t>
              </a:r>
              <a:r>
                <a:rPr kumimoji="0" lang="en-US"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strict liability on owners for </a:t>
              </a:r>
              <a:r>
                <a:rPr kumimoji="0" lang="en-US" sz="8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enviornemntal</a:t>
              </a:r>
              <a:r>
                <a:rPr kumimoji="0" lang="en-US"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impairment of the </a:t>
              </a:r>
              <a:r>
                <a:rPr kumimoji="0" lang="en-US" sz="800" b="1" i="0" u="none" strike="noStrike" kern="0" cap="none" spc="0" normalizeH="0" baseline="0" noProof="0" dirty="0" err="1">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involed</a:t>
              </a:r>
              <a:r>
                <a:rPr kumimoji="0" lang="en-US"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 real estate.</a:t>
              </a:r>
              <a:endParaRPr kumimoji="0" lang="th-TH" sz="8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32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When the property is owned by a </a:t>
              </a:r>
              <a:r>
                <a:rPr lang="en-US" sz="14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selectboard</a:t>
              </a: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member’s grandmother. (incorrect)</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875418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295060"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what are the differences between Super. Ct. Civ. R. 47 and Dist. Div. R. 3.47?</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Rule 3.47 (b) (2) requires that the ex </a:t>
                </a:r>
                <a:r>
                  <a:rPr lang="en-US" sz="10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motion to attach and copies are to be filed in court along with the Complaint, whereas Rule 47 (b) (2) simply requires that they be filed.</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There is no difference. </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Rule 3.47 has a “3.” in the front.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They apply in different courts. </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77185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when is a hearing required to attach property prior to judgment?</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an attachment With Notice, a hearing is only required if the Debtor timely objects, but in that event it must be set “within 14 days of the receipt of such objection.”  (RSA 511-A:3) </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an attachment which is granted Ex </a:t>
                </a:r>
                <a:r>
                  <a:rPr lang="en-US" sz="10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 hearing is required “as promptly as possible upon the subsequent request of a defendant.”  (RSA 511-A:8, V.)</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Always (incorrect).</a:t>
              </a: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41444" y="4337521"/>
            <a:ext cx="3892412" cy="1017790"/>
            <a:chOff x="-2557157" y="5253222"/>
            <a:chExt cx="3892412" cy="1017790"/>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57157" y="5257701"/>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149528" y="5253222"/>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74173" y="4342000"/>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2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Never (incorrect).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303690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New Hampshire attorneys were asked, what happens at an attachment hearing?</a:t>
            </a:r>
          </a:p>
          <a:p>
            <a:pPr algn="ctr"/>
            <a:endParaRPr lang="en-US"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court may appoint a master, referee or magistrate to conduct the hearing if needed and the rules of evidence do not apply.  (RSA 511-A:3)</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court may or may not take evidence; offers of proof and affidavits may suffice in some cases, in others, cross-examination may be needed in the interest of fairness.  </a:t>
                </a:r>
                <a:r>
                  <a:rPr lang="en-US" sz="800" b="1" i="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Thomas v. Finger</a:t>
                </a: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141 N.H. 134 (1996).</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Plaintiff must demonstrate a reasonable likelihood of recovering judgment in an amount equal to or greater than the amount of the attachment. If the Plaintiff does so, the burden then shifts to the Defendant to show that he has sufficient assets to satisfy any judgment. (RSA 511-A:3)</a:t>
              </a: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The Defendant must demonstrate: (a) that the Plaintiff is not likely to recover; (b) that the special circumstances which supported the issuance of an attachment ex </a:t>
              </a:r>
              <a:r>
                <a:rPr lang="en-US" sz="8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8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do not exist; (c) that he has sufficient assets to satisfy any judgment. (RSA 511-A:3, :8)</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4"/>
              <a:ext cx="3739115" cy="966950"/>
              <a:chOff x="-2324100" y="7049143"/>
              <a:chExt cx="3581400" cy="1066801"/>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If nothing else, the Plaintiff will get some free collection discovery from the Defendant.</a:t>
                </a:r>
                <a:endParaRPr lang="th-TH"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9649805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6202" y="39749"/>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a:latin typeface="Arial Black" panose="020B0A04020102020204" pitchFamily="34" charset="0"/>
              </a:rPr>
              <a:t>100 New Hampshire attorneys were asked, what should a plaintiff’s attorney do immediately after a motion to attach is granted?</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Fill out a writ of attachment and affix to it a certified copy of the Order granting the attachment. </a:t>
                </a: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real property, serve the writ and order on the Registry of Deeds for the county in which the land is located.</a:t>
                </a:r>
                <a:endParaRPr lang="th-TH"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For personal property, take the writ and order to the sheriff for service upon the Secretary of State and/or so he can seize the property.</a:t>
              </a:r>
              <a:endParaRPr lang="th-TH" sz="11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File returns of service with the Court. </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3"/>
              <a:ext cx="3739115" cy="966949"/>
              <a:chOff x="-2324100" y="7049143"/>
              <a:chExt cx="3581400" cy="1066800"/>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Send the client a hefty bill. </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9" name="Answer 6 Cover">
            <a:extLst>
              <a:ext uri="{FF2B5EF4-FFF2-40B4-BE49-F238E27FC236}">
                <a16:creationId xmlns:a16="http://schemas.microsoft.com/office/drawing/2014/main" id="{E01CAC51-FC56-9ECF-E2A1-140558051BFF}"/>
              </a:ext>
            </a:extLst>
          </p:cNvPr>
          <p:cNvGrpSpPr/>
          <p:nvPr/>
        </p:nvGrpSpPr>
        <p:grpSpPr>
          <a:xfrm>
            <a:off x="5907492" y="4869433"/>
            <a:ext cx="3892412" cy="1048052"/>
            <a:chOff x="1784245" y="3239698"/>
            <a:chExt cx="3892412" cy="1048052"/>
          </a:xfrm>
        </p:grpSpPr>
        <p:sp>
          <p:nvSpPr>
            <p:cNvPr id="1050" name="Rectangle 5">
              <a:extLst>
                <a:ext uri="{FF2B5EF4-FFF2-40B4-BE49-F238E27FC236}">
                  <a16:creationId xmlns:a16="http://schemas.microsoft.com/office/drawing/2014/main" id="{79EF6D6F-3B8F-9A25-1A17-E62808D09EDC}"/>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51" name="Oval 1">
              <a:hlinkClick r:id="" action="ppaction://macro?name=Correct"/>
              <a:extLst>
                <a:ext uri="{FF2B5EF4-FFF2-40B4-BE49-F238E27FC236}">
                  <a16:creationId xmlns:a16="http://schemas.microsoft.com/office/drawing/2014/main" id="{F0A7DE3B-9AD2-3B39-0021-B7C4C712A28A}"/>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6</a:t>
              </a:r>
            </a:p>
          </p:txBody>
        </p:sp>
      </p:grpSp>
      <p:grpSp>
        <p:nvGrpSpPr>
          <p:cNvPr id="1052" name="Answer 6">
            <a:extLst>
              <a:ext uri="{FF2B5EF4-FFF2-40B4-BE49-F238E27FC236}">
                <a16:creationId xmlns:a16="http://schemas.microsoft.com/office/drawing/2014/main" id="{4105C6A3-3BAA-45E1-044C-4EEDD1B3D458}"/>
              </a:ext>
            </a:extLst>
          </p:cNvPr>
          <p:cNvGrpSpPr/>
          <p:nvPr/>
        </p:nvGrpSpPr>
        <p:grpSpPr>
          <a:xfrm>
            <a:off x="5895035" y="4874009"/>
            <a:ext cx="3892412" cy="1013311"/>
            <a:chOff x="-2362200" y="7254032"/>
            <a:chExt cx="3892412" cy="1124886"/>
          </a:xfrm>
        </p:grpSpPr>
        <p:grpSp>
          <p:nvGrpSpPr>
            <p:cNvPr id="1053" name="Group 1052">
              <a:extLst>
                <a:ext uri="{FF2B5EF4-FFF2-40B4-BE49-F238E27FC236}">
                  <a16:creationId xmlns:a16="http://schemas.microsoft.com/office/drawing/2014/main" id="{C5F5D384-4984-2B52-400C-AC4F7A55FD4A}"/>
                </a:ext>
              </a:extLst>
            </p:cNvPr>
            <p:cNvGrpSpPr/>
            <p:nvPr/>
          </p:nvGrpSpPr>
          <p:grpSpPr>
            <a:xfrm>
              <a:off x="-2286000" y="7334833"/>
              <a:ext cx="3739115" cy="966949"/>
              <a:chOff x="-2324100" y="7049143"/>
              <a:chExt cx="3581400" cy="1066800"/>
            </a:xfrm>
          </p:grpSpPr>
          <p:sp>
            <p:nvSpPr>
              <p:cNvPr id="1055" name="Rectangle 1054">
                <a:extLst>
                  <a:ext uri="{FF2B5EF4-FFF2-40B4-BE49-F238E27FC236}">
                    <a16:creationId xmlns:a16="http://schemas.microsoft.com/office/drawing/2014/main" id="{0418DC53-BC6F-488F-FF2D-AFCA2DE60328}"/>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lIns="91440" tIns="164592" rIns="91440" bIns="45720" rtlCol="0" anchor="ctr"/>
              <a:lstStyle/>
              <a:p>
                <a:pPr algn="ctr">
                  <a:spcBef>
                    <a:spcPct val="0"/>
                  </a:spcBef>
                  <a:spcAft>
                    <a:spcPct val="0"/>
                  </a:spcAft>
                  <a:defRPr/>
                </a:pPr>
                <a:r>
                  <a:rPr lang="en-US" sz="2000" b="1" kern="0" dirty="0">
                    <a:ln>
                      <a:solidFill>
                        <a:prstClr val="white">
                          <a:lumMod val="50000"/>
                        </a:prstClr>
                      </a:solidFill>
                    </a:ln>
                    <a:solidFill>
                      <a:schemeClr val="bg1"/>
                    </a:solidFill>
                    <a:effectLst>
                      <a:outerShdw blurRad="38100" dist="38100" dir="2700000" algn="tl">
                        <a:srgbClr val="000000">
                          <a:alpha val="43137"/>
                        </a:srgbClr>
                      </a:outerShdw>
                    </a:effectLst>
                    <a:latin typeface="Arial Black"/>
                    <a:cs typeface="Arial Unicode MS"/>
                  </a:rPr>
                  <a:t>Settle the case. </a:t>
                </a:r>
                <a:endParaRPr lang="en-US" sz="2000" dirty="0">
                  <a:solidFill>
                    <a:schemeClr val="bg1"/>
                  </a:solidFill>
                </a:endParaRPr>
              </a:p>
            </p:txBody>
          </p:sp>
          <p:sp>
            <p:nvSpPr>
              <p:cNvPr id="1056" name="Rectangle 1055">
                <a:extLst>
                  <a:ext uri="{FF2B5EF4-FFF2-40B4-BE49-F238E27FC236}">
                    <a16:creationId xmlns:a16="http://schemas.microsoft.com/office/drawing/2014/main" id="{EAA211E1-CC31-1095-F30C-98EEC6B2DB93}"/>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54" name="Rectangle 5">
              <a:extLst>
                <a:ext uri="{FF2B5EF4-FFF2-40B4-BE49-F238E27FC236}">
                  <a16:creationId xmlns:a16="http://schemas.microsoft.com/office/drawing/2014/main" id="{A2B84E0E-13B3-41C3-2742-9FD778CB2B41}"/>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934174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seq concurrent="1" nextAc="seek">
              <p:cTn id="57" restart="whenNotActive" fill="hold" evtFilter="cancelBubble" nodeType="interactiveSeq">
                <p:stCondLst>
                  <p:cond evt="onClick" delay="0">
                    <p:tgtEl>
                      <p:spTgt spid="104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2"/>
                                        </p:tgtEl>
                                        <p:attrNameLst>
                                          <p:attrName>style.visibility</p:attrName>
                                        </p:attrNameLst>
                                      </p:cBhvr>
                                      <p:to>
                                        <p:strVal val="visible"/>
                                      </p:to>
                                    </p:set>
                                  </p:childTnLst>
                                </p:cTn>
                              </p:par>
                              <p:par>
                                <p:cTn id="62" presetID="1" presetClass="mediacall" presetSubtype="0" fill="hold" nodeType="withEffect">
                                  <p:stCondLst>
                                    <p:cond delay="0"/>
                                  </p:stCondLst>
                                  <p:childTnLst>
                                    <p:cmd type="call" cmd="playFrom(0.0)">
                                      <p:cBhvr>
                                        <p:cTn id="63" dur="2089" fill="hold"/>
                                        <p:tgtEl>
                                          <p:spTgt spid="4"/>
                                        </p:tgtEl>
                                      </p:cBhvr>
                                    </p:cmd>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049"/>
                                        </p:tgtEl>
                                        <p:attrNameLst>
                                          <p:attrName>style.visibility</p:attrName>
                                        </p:attrNameLst>
                                      </p:cBhvr>
                                      <p:to>
                                        <p:strVal val="hidden"/>
                                      </p:to>
                                    </p:set>
                                  </p:childTnLst>
                                </p:cTn>
                              </p:par>
                            </p:childTnLst>
                          </p:cTn>
                        </p:par>
                      </p:childTnLst>
                    </p:cTn>
                  </p:par>
                </p:childTnLst>
              </p:cTn>
              <p:nextCondLst>
                <p:cond evt="onClick" delay="0">
                  <p:tgtEl>
                    <p:spTgt spid="1049"/>
                  </p:tgtEl>
                </p:cond>
              </p:nextCondLst>
            </p:seq>
            <p:video>
              <p:cMediaNode vol="80000">
                <p:cTn id="68" fill="remove" display="0">
                  <p:stCondLst>
                    <p:cond delay="indefinite"/>
                  </p:stCondLst>
                </p:cTn>
                <p:tgtEl>
                  <p:spTgt spid="1073"/>
                </p:tgtEl>
              </p:cMediaNode>
            </p:video>
            <p:seq concurrent="1" nextAc="seek">
              <p:cTn id="69" restart="whenNotActive" fill="hold" evtFilter="cancelBubble" nodeType="interactiveSeq">
                <p:stCondLst>
                  <p:cond evt="onClick" delay="0">
                    <p:tgtEl>
                      <p:spTgt spid="1074"/>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grpId="1" nodeType="afterEffect">
                                  <p:stCondLst>
                                    <p:cond delay="0"/>
                                  </p:stCondLst>
                                  <p:childTnLst>
                                    <p:set>
                                      <p:cBhvr>
                                        <p:cTn id="78"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79" fill="hold" display="0">
                  <p:stCondLst>
                    <p:cond delay="indefinite"/>
                  </p:stCondLst>
                  <p:endCondLst>
                    <p:cond evt="onStopAudio" delay="0">
                      <p:tgtEl>
                        <p:sldTgt/>
                      </p:tgtEl>
                    </p:cond>
                  </p:endCondLst>
                </p:cTn>
                <p:tgtEl>
                  <p:spTgt spid="4"/>
                </p:tgtEl>
              </p:cMediaNode>
            </p:audio>
            <p:seq concurrent="1" nextAc="seek">
              <p:cTn id="80" restart="whenNotActive" fill="hold" evtFilter="cancelBubble" nodeType="interactiveSeq">
                <p:stCondLst>
                  <p:cond evt="onClick" delay="0">
                    <p:tgtEl>
                      <p:spTgt spid="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mediacall" presetSubtype="0" fill="hold" nodeType="withEffect">
                                  <p:stCondLst>
                                    <p:cond delay="0"/>
                                  </p:stCondLst>
                                  <p:childTnLst>
                                    <p:cmd type="call" cmd="playFrom(0.0)">
                                      <p:cBhvr>
                                        <p:cTn id="86" dur="788" fill="hold"/>
                                        <p:tgtEl>
                                          <p:spTgt spid="1073"/>
                                        </p:tgtEl>
                                      </p:cBhvr>
                                    </p:cmd>
                                  </p:childTnLst>
                                </p:cTn>
                              </p:par>
                            </p:childTnLst>
                          </p:cTn>
                        </p:par>
                        <p:par>
                          <p:cTn id="87" fill="hold">
                            <p:stCondLst>
                              <p:cond delay="788"/>
                            </p:stCondLst>
                            <p:childTnLst>
                              <p:par>
                                <p:cTn id="88" presetID="1" presetClass="exit" presetSubtype="0" fill="hold" nodeType="afterEffect">
                                  <p:stCondLst>
                                    <p:cond delay="0"/>
                                  </p:stCondLst>
                                  <p:childTnLst>
                                    <p:set>
                                      <p:cBhvr>
                                        <p:cTn id="8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0" restart="whenNotActive" fill="hold" evtFilter="cancelBubble" nodeType="interactiveSeq">
                <p:stCondLst>
                  <p:cond evt="onClick" delay="0">
                    <p:tgtEl>
                      <p:spTgt spid="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mediacall" presetSubtype="0" fill="hold" nodeType="withEffect">
                                  <p:stCondLst>
                                    <p:cond delay="0"/>
                                  </p:stCondLst>
                                  <p:childTnLst>
                                    <p:cmd type="call" cmd="playFrom(0.0)">
                                      <p:cBhvr>
                                        <p:cTn id="96" dur="788" fill="hold"/>
                                        <p:tgtEl>
                                          <p:spTgt spid="1073"/>
                                        </p:tgtEl>
                                      </p:cBhvr>
                                    </p:cmd>
                                  </p:childTnLst>
                                </p:cTn>
                              </p:par>
                            </p:childTnLst>
                          </p:cTn>
                        </p:par>
                        <p:par>
                          <p:cTn id="97" fill="hold">
                            <p:stCondLst>
                              <p:cond delay="788"/>
                            </p:stCondLst>
                            <p:childTnLst>
                              <p:par>
                                <p:cTn id="98" presetID="1" presetClass="exit" presetSubtype="0" fill="hold" nodeType="afterEffect">
                                  <p:stCondLst>
                                    <p:cond delay="0"/>
                                  </p:stCondLst>
                                  <p:childTnLst>
                                    <p:set>
                                      <p:cBhvr>
                                        <p:cTn id="9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r>
              <a:rPr lang="en-US" dirty="0">
                <a:latin typeface="Arial Black" panose="020B0A04020102020204" pitchFamily="34" charset="0"/>
              </a:rPr>
              <a:t>There are exceptions as to what real and person property can receive lien in New Hampshire; 100 New Hampshire attorneys were surveyed and asked what kinds of property must utilize the “catch-all” provision of RSA 511:2 in order to be exempted from a lien, despite their being a similar situated statute?</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Electronics (only computers are covered</a:t>
                </a:r>
                <a:r>
                  <a:rPr lang="en-US" sz="12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33</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fr-FR"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Luxury</a:t>
                </a:r>
                <a:r>
                  <a:rPr lang="fr-FR"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Items (furs, </a:t>
                </a:r>
                <a:r>
                  <a:rPr lang="fr-FR"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ornaments</a:t>
                </a:r>
                <a:r>
                  <a:rPr lang="fr-FR"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 antiques, etc.)</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Household Tools (not tools of a profession)</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Motorcycles (not an automobile) </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4"/>
              <a:ext cx="3739115" cy="966950"/>
              <a:chOff x="-2324100" y="7049143"/>
              <a:chExt cx="3581400" cy="1066801"/>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just" fontAlgn="base">
                  <a:spcBef>
                    <a:spcPct val="0"/>
                  </a:spcBef>
                  <a:spcAft>
                    <a:spcPct val="0"/>
                  </a:spcAft>
                  <a:defRPr/>
                </a:pPr>
                <a:r>
                  <a:rPr lang="en-US" sz="10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Butchered Pork (pigs and/or their products are not exempt when one such animal is still alive – a party much choose to exempt either the living pig or butchered pork)</a:t>
                </a:r>
                <a:endParaRPr kumimoji="0" lang="th-TH" sz="1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492044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4872" y="36576"/>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r>
              <a:rPr lang="en-US" dirty="0">
                <a:latin typeface="Arial Black" panose="020B0A04020102020204" pitchFamily="34" charset="0"/>
              </a:rPr>
              <a:t>We surveyed 100 New Hampshire attorneys and asked them, which party is responsible for attaching a writ of mesne process for real estate to the registry of deeds? (RSA 511:3)</a:t>
            </a: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73181" y="2077743"/>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11730" y="2110832"/>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Plaintiff’s Attorney</a:t>
                </a:r>
                <a:endParaRPr kumimoji="0" lang="th-TH" sz="12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36</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73181" y="3456501"/>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49569" y="3491241"/>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34833"/>
              <a:ext cx="3739115" cy="966949"/>
              <a:chOff x="-2324100" y="7049143"/>
              <a:chExt cx="3581400" cy="1066800"/>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49143"/>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Sheriff’s Office</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25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1373181" y="4835259"/>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1356858" y="4830780"/>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Plaintiff</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20</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2086297"/>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2087075"/>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lang="en-US"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Service Agency</a:t>
              </a:r>
              <a:endParaRPr kumimoji="0" lang="th-TH"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41" name="Answer 5 Cover">
            <a:extLst>
              <a:ext uri="{FF2B5EF4-FFF2-40B4-BE49-F238E27FC236}">
                <a16:creationId xmlns:a16="http://schemas.microsoft.com/office/drawing/2014/main" id="{55930084-F058-6549-F59F-D80D6FC791C5}"/>
              </a:ext>
            </a:extLst>
          </p:cNvPr>
          <p:cNvGrpSpPr/>
          <p:nvPr/>
        </p:nvGrpSpPr>
        <p:grpSpPr>
          <a:xfrm>
            <a:off x="5854838" y="3460884"/>
            <a:ext cx="3892412" cy="1048052"/>
            <a:chOff x="1784245" y="3239698"/>
            <a:chExt cx="3892412" cy="1048052"/>
          </a:xfrm>
        </p:grpSpPr>
        <p:sp>
          <p:nvSpPr>
            <p:cNvPr id="1042" name="Rectangle 5">
              <a:extLst>
                <a:ext uri="{FF2B5EF4-FFF2-40B4-BE49-F238E27FC236}">
                  <a16:creationId xmlns:a16="http://schemas.microsoft.com/office/drawing/2014/main" id="{DD5CC3F2-5E26-AE62-0889-E96FE66FEC99}"/>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1043" name="Oval 1">
              <a:hlinkClick r:id="" action="ppaction://macro?name=Correct"/>
              <a:extLst>
                <a:ext uri="{FF2B5EF4-FFF2-40B4-BE49-F238E27FC236}">
                  <a16:creationId xmlns:a16="http://schemas.microsoft.com/office/drawing/2014/main" id="{8419BDDE-0751-85E5-A148-B812F20699C6}"/>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5</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44" name="Answer 5">
            <a:extLst>
              <a:ext uri="{FF2B5EF4-FFF2-40B4-BE49-F238E27FC236}">
                <a16:creationId xmlns:a16="http://schemas.microsoft.com/office/drawing/2014/main" id="{8FB4DF63-6240-19E4-7143-C6F95EB28CB4}"/>
              </a:ext>
            </a:extLst>
          </p:cNvPr>
          <p:cNvGrpSpPr/>
          <p:nvPr/>
        </p:nvGrpSpPr>
        <p:grpSpPr>
          <a:xfrm>
            <a:off x="5893387" y="3499796"/>
            <a:ext cx="3892412" cy="1013311"/>
            <a:chOff x="-2362200" y="7254029"/>
            <a:chExt cx="3892412" cy="1124886"/>
          </a:xfrm>
        </p:grpSpPr>
        <p:grpSp>
          <p:nvGrpSpPr>
            <p:cNvPr id="1045" name="Group 1044">
              <a:extLst>
                <a:ext uri="{FF2B5EF4-FFF2-40B4-BE49-F238E27FC236}">
                  <a16:creationId xmlns:a16="http://schemas.microsoft.com/office/drawing/2014/main" id="{2B72BF54-679B-2806-8028-7703AC757BC5}"/>
                </a:ext>
              </a:extLst>
            </p:cNvPr>
            <p:cNvGrpSpPr/>
            <p:nvPr/>
          </p:nvGrpSpPr>
          <p:grpSpPr>
            <a:xfrm>
              <a:off x="-2286000" y="7334834"/>
              <a:ext cx="3739115" cy="966950"/>
              <a:chOff x="-2324100" y="7049143"/>
              <a:chExt cx="3581400" cy="1066801"/>
            </a:xfrm>
          </p:grpSpPr>
          <p:sp>
            <p:nvSpPr>
              <p:cNvPr id="1047" name="Rectangle 1046">
                <a:extLst>
                  <a:ext uri="{FF2B5EF4-FFF2-40B4-BE49-F238E27FC236}">
                    <a16:creationId xmlns:a16="http://schemas.microsoft.com/office/drawing/2014/main" id="{0B15FB63-DC01-BF6F-4DB5-30C8AC544F87}"/>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algn="ctr" fontAlgn="base">
                  <a:spcBef>
                    <a:spcPct val="0"/>
                  </a:spcBef>
                  <a:spcAft>
                    <a:spcPct val="0"/>
                  </a:spcAft>
                  <a:defRPr/>
                </a:pPr>
                <a:r>
                  <a:rPr kumimoji="0" lang="en-US"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The local neighbor kid you gave $20.00 and looks reliable. </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8" name="Rectangle 1047">
                <a:extLst>
                  <a:ext uri="{FF2B5EF4-FFF2-40B4-BE49-F238E27FC236}">
                    <a16:creationId xmlns:a16="http://schemas.microsoft.com/office/drawing/2014/main" id="{3E223E87-1B80-E6B4-5352-C76FF48A650E}"/>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4</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1046" name="Rectangle 5">
              <a:extLst>
                <a:ext uri="{FF2B5EF4-FFF2-40B4-BE49-F238E27FC236}">
                  <a16:creationId xmlns:a16="http://schemas.microsoft.com/office/drawing/2014/main" id="{84F2332D-7E14-ED50-A8D7-FE0BB101447A}"/>
                </a:ext>
              </a:extLst>
            </p:cNvPr>
            <p:cNvSpPr>
              <a:spLocks noChangeArrowheads="1"/>
            </p:cNvSpPr>
            <p:nvPr/>
          </p:nvSpPr>
          <p:spPr bwMode="auto">
            <a:xfrm>
              <a:off x="-2362200" y="7254029"/>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85145"/>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2084865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46" restart="whenNotActive" fill="hold" evtFilter="cancelBubble" nodeType="interactiveSeq">
                <p:stCondLst>
                  <p:cond evt="onClick" delay="0">
                    <p:tgtEl>
                      <p:spTgt spid="104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gtEl>
                                        <p:attrNameLst>
                                          <p:attrName>style.visibility</p:attrName>
                                        </p:attrNameLst>
                                      </p:cBhvr>
                                      <p:to>
                                        <p:strVal val="visible"/>
                                      </p:to>
                                    </p:set>
                                  </p:childTnLst>
                                </p:cTn>
                              </p:par>
                              <p:par>
                                <p:cTn id="51" presetID="1" presetClass="mediacall" presetSubtype="0" fill="hold" nodeType="withEffect">
                                  <p:stCondLst>
                                    <p:cond delay="0"/>
                                  </p:stCondLst>
                                  <p:childTnLst>
                                    <p:cmd type="call" cmd="playFrom(0.0)">
                                      <p:cBhvr>
                                        <p:cTn id="52" dur="2089" fill="hold"/>
                                        <p:tgtEl>
                                          <p:spTgt spid="4"/>
                                        </p:tgtEl>
                                      </p:cBhvr>
                                    </p:cmd>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video>
              <p:cMediaNode vol="80000">
                <p:cTn id="57" fill="remove" display="0">
                  <p:stCondLst>
                    <p:cond delay="indefinite"/>
                  </p:stCondLst>
                </p:cTn>
                <p:tgtEl>
                  <p:spTgt spid="1073"/>
                </p:tgtEl>
              </p:cMediaNode>
            </p:video>
            <p:seq concurrent="1" nextAc="seek">
              <p:cTn id="58" restart="whenNotActive" fill="hold" evtFilter="cancelBubble" nodeType="interactiveSeq">
                <p:stCondLst>
                  <p:cond evt="onClick" delay="0">
                    <p:tgtEl>
                      <p:spTgt spid="1074"/>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grpId="1" nodeType="afterEffect">
                                  <p:stCondLst>
                                    <p:cond delay="0"/>
                                  </p:stCondLst>
                                  <p:childTnLst>
                                    <p:set>
                                      <p:cBhvr>
                                        <p:cTn id="67"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68" fill="hold" display="0">
                  <p:stCondLst>
                    <p:cond delay="indefinite"/>
                  </p:stCondLst>
                  <p:endCondLst>
                    <p:cond evt="onStopAudio" delay="0">
                      <p:tgtEl>
                        <p:sldTgt/>
                      </p:tgtEl>
                    </p:cond>
                  </p:endCondLst>
                </p:cTn>
                <p:tgtEl>
                  <p:spTgt spid="4"/>
                </p:tgtEl>
              </p:cMediaNode>
            </p:audio>
            <p:seq concurrent="1" nextAc="seek">
              <p:cTn id="69" restart="whenNotActive" fill="hold" evtFilter="cancelBubble" nodeType="interactiveSeq">
                <p:stCondLst>
                  <p:cond evt="onClick" delay="0">
                    <p:tgtEl>
                      <p:spTgt spid="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childTnLst>
                                </p:cTn>
                              </p:par>
                              <p:par>
                                <p:cTn id="74" presetID="1" presetClass="mediacall" presetSubtype="0" fill="hold" nodeType="withEffect">
                                  <p:stCondLst>
                                    <p:cond delay="0"/>
                                  </p:stCondLst>
                                  <p:childTnLst>
                                    <p:cmd type="call" cmd="playFrom(0.0)">
                                      <p:cBhvr>
                                        <p:cTn id="75" dur="788" fill="hold"/>
                                        <p:tgtEl>
                                          <p:spTgt spid="1073"/>
                                        </p:tgtEl>
                                      </p:cBhvr>
                                    </p:cmd>
                                  </p:childTnLst>
                                </p:cTn>
                              </p:par>
                            </p:childTnLst>
                          </p:cTn>
                        </p:par>
                        <p:par>
                          <p:cTn id="76" fill="hold">
                            <p:stCondLst>
                              <p:cond delay="788"/>
                            </p:stCondLst>
                            <p:childTnLst>
                              <p:par>
                                <p:cTn id="77" presetID="1" presetClass="exit" presetSubtype="0" fill="hold" nodeType="afterEffect">
                                  <p:stCondLst>
                                    <p:cond delay="0"/>
                                  </p:stCondLst>
                                  <p:childTnLst>
                                    <p:set>
                                      <p:cBhvr>
                                        <p:cTn id="7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childTnLst>
                                </p:cTn>
                              </p:par>
                              <p:par>
                                <p:cTn id="84" presetID="1" presetClass="mediacall" presetSubtype="0" fill="hold" nodeType="withEffect">
                                  <p:stCondLst>
                                    <p:cond delay="0"/>
                                  </p:stCondLst>
                                  <p:childTnLst>
                                    <p:cmd type="call" cmd="playFrom(0.0)">
                                      <p:cBhvr>
                                        <p:cTn id="85" dur="788" fill="hold"/>
                                        <p:tgtEl>
                                          <p:spTgt spid="1073"/>
                                        </p:tgtEl>
                                      </p:cBhvr>
                                    </p:cmd>
                                  </p:childTnLst>
                                </p:cTn>
                              </p:par>
                            </p:childTnLst>
                          </p:cTn>
                        </p:par>
                        <p:par>
                          <p:cTn id="86" fill="hold">
                            <p:stCondLst>
                              <p:cond delay="788"/>
                            </p:stCondLst>
                            <p:childTnLst>
                              <p:par>
                                <p:cTn id="87" presetID="1" presetClass="exit" presetSubtype="0" fill="hold" nodeType="afterEffect">
                                  <p:stCondLst>
                                    <p:cond delay="0"/>
                                  </p:stCondLst>
                                  <p:childTnLst>
                                    <p:set>
                                      <p:cBhvr>
                                        <p:cTn id="8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0688A5"/>
            </a:gs>
            <a:gs pos="52000">
              <a:schemeClr val="tx1"/>
            </a:gs>
            <a:gs pos="86000">
              <a:srgbClr val="0688A5"/>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A1F00E-C5FA-A5A0-5BE6-126E6792B844}"/>
              </a:ext>
            </a:extLst>
          </p:cNvPr>
          <p:cNvSpPr/>
          <p:nvPr/>
        </p:nvSpPr>
        <p:spPr>
          <a:xfrm>
            <a:off x="2407810" y="31900"/>
            <a:ext cx="7302500" cy="1587500"/>
          </a:xfrm>
          <a:prstGeom prst="roundRect">
            <a:avLst/>
          </a:prstGeom>
          <a:solidFill>
            <a:srgbClr val="041B39"/>
          </a:solidFill>
          <a:ln w="57150"/>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Arial Black" panose="020B0A04020102020204" pitchFamily="34" charset="0"/>
              </a:rPr>
              <a:t>100 New Hampshire attorneys were asked, for personal property liable to significantly reduce in value, incur storage costs greater than their value, or otherwise perish before the end of litigation, what can the parties due to preserve the property value once an attachment is rendered?</a:t>
            </a:r>
            <a:endParaRPr lang="en-US" sz="2000" dirty="0">
              <a:latin typeface="Arial Black" panose="020B0A04020102020204" pitchFamily="34" charset="0"/>
            </a:endParaRPr>
          </a:p>
        </p:txBody>
      </p:sp>
      <p:grpSp>
        <p:nvGrpSpPr>
          <p:cNvPr id="52" name="Answer 1 Cover">
            <a:extLst>
              <a:ext uri="{FF2B5EF4-FFF2-40B4-BE49-F238E27FC236}">
                <a16:creationId xmlns:a16="http://schemas.microsoft.com/office/drawing/2014/main" id="{FD9BC423-2D08-F2F6-424C-27BC0F817941}"/>
              </a:ext>
            </a:extLst>
          </p:cNvPr>
          <p:cNvGrpSpPr/>
          <p:nvPr/>
        </p:nvGrpSpPr>
        <p:grpSpPr>
          <a:xfrm>
            <a:off x="1362959" y="2909234"/>
            <a:ext cx="3892412" cy="1048052"/>
            <a:chOff x="1784245" y="3239698"/>
            <a:chExt cx="3892412" cy="1048052"/>
          </a:xfrm>
        </p:grpSpPr>
        <p:sp>
          <p:nvSpPr>
            <p:cNvPr id="41" name="Rectangle 5">
              <a:extLst>
                <a:ext uri="{FF2B5EF4-FFF2-40B4-BE49-F238E27FC236}">
                  <a16:creationId xmlns:a16="http://schemas.microsoft.com/office/drawing/2014/main" id="{51B8585B-AB27-459B-FC83-FEE11BC0958D}"/>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48" name="Oval 1">
              <a:hlinkClick r:id="" action="ppaction://macro?name=Correct"/>
              <a:extLst>
                <a:ext uri="{FF2B5EF4-FFF2-40B4-BE49-F238E27FC236}">
                  <a16:creationId xmlns:a16="http://schemas.microsoft.com/office/drawing/2014/main" id="{37E116E0-BFA0-C0E1-8F0D-1454FA174F4E}"/>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1</a:t>
              </a:r>
            </a:p>
          </p:txBody>
        </p:sp>
      </p:grpSp>
      <p:grpSp>
        <p:nvGrpSpPr>
          <p:cNvPr id="43" name="Answer 1">
            <a:extLst>
              <a:ext uri="{FF2B5EF4-FFF2-40B4-BE49-F238E27FC236}">
                <a16:creationId xmlns:a16="http://schemas.microsoft.com/office/drawing/2014/main" id="{B6A591F1-8B28-AC66-81AE-F1A753C10A95}"/>
              </a:ext>
            </a:extLst>
          </p:cNvPr>
          <p:cNvGrpSpPr/>
          <p:nvPr/>
        </p:nvGrpSpPr>
        <p:grpSpPr>
          <a:xfrm>
            <a:off x="1401508" y="2942323"/>
            <a:ext cx="3892412" cy="1013311"/>
            <a:chOff x="-2362200" y="7254032"/>
            <a:chExt cx="3892412" cy="1124886"/>
          </a:xfrm>
        </p:grpSpPr>
        <p:grpSp>
          <p:nvGrpSpPr>
            <p:cNvPr id="45" name="Group 44">
              <a:extLst>
                <a:ext uri="{FF2B5EF4-FFF2-40B4-BE49-F238E27FC236}">
                  <a16:creationId xmlns:a16="http://schemas.microsoft.com/office/drawing/2014/main" id="{437E68E7-E32D-7A1D-6014-C93A446C2C55}"/>
                </a:ext>
              </a:extLst>
            </p:cNvPr>
            <p:cNvGrpSpPr/>
            <p:nvPr/>
          </p:nvGrpSpPr>
          <p:grpSpPr>
            <a:xfrm>
              <a:off x="-2286000" y="7334834"/>
              <a:ext cx="3739115" cy="966950"/>
              <a:chOff x="-2324100" y="7049143"/>
              <a:chExt cx="3581400" cy="1066801"/>
            </a:xfrm>
          </p:grpSpPr>
          <p:sp>
            <p:nvSpPr>
              <p:cNvPr id="46" name="Rectangle 45">
                <a:extLst>
                  <a:ext uri="{FF2B5EF4-FFF2-40B4-BE49-F238E27FC236}">
                    <a16:creationId xmlns:a16="http://schemas.microsoft.com/office/drawing/2014/main" id="{41F170F9-3D22-0BC4-84B6-78F5EA7E1CE5}"/>
                  </a:ext>
                </a:extLst>
              </p:cNvPr>
              <p:cNvSpPr/>
              <p:nvPr/>
            </p:nvSpPr>
            <p:spPr>
              <a:xfrm>
                <a:off x="-2324100" y="7049144"/>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Seek ex </a:t>
                </a:r>
                <a:r>
                  <a:rPr lang="en-US" sz="1400" b="1" kern="0" dirty="0" err="1">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parte</a:t>
                </a: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/expedited relief (for immediate sale and hold the funds in escrow) (RSA 511:34)</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47" name="Rectangle 46">
                <a:extLst>
                  <a:ext uri="{FF2B5EF4-FFF2-40B4-BE49-F238E27FC236}">
                    <a16:creationId xmlns:a16="http://schemas.microsoft.com/office/drawing/2014/main" id="{4E51CB7F-D9DE-F44C-B285-B53869C42A44}"/>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75</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44" name="Rectangle 5">
              <a:extLst>
                <a:ext uri="{FF2B5EF4-FFF2-40B4-BE49-F238E27FC236}">
                  <a16:creationId xmlns:a16="http://schemas.microsoft.com/office/drawing/2014/main" id="{AE1005CF-BEEA-2095-2C21-05C614401814}"/>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grpSp>
      <p:grpSp>
        <p:nvGrpSpPr>
          <p:cNvPr id="53" name="Answer 2 Cover">
            <a:extLst>
              <a:ext uri="{FF2B5EF4-FFF2-40B4-BE49-F238E27FC236}">
                <a16:creationId xmlns:a16="http://schemas.microsoft.com/office/drawing/2014/main" id="{2CD38B1B-61D1-20D1-5BB4-BC7DFE0A6610}"/>
              </a:ext>
            </a:extLst>
          </p:cNvPr>
          <p:cNvGrpSpPr/>
          <p:nvPr/>
        </p:nvGrpSpPr>
        <p:grpSpPr>
          <a:xfrm>
            <a:off x="1362959" y="4287992"/>
            <a:ext cx="3892412" cy="1048052"/>
            <a:chOff x="1784245" y="3239698"/>
            <a:chExt cx="3892412" cy="1048052"/>
          </a:xfrm>
        </p:grpSpPr>
        <p:sp>
          <p:nvSpPr>
            <p:cNvPr id="54" name="Rectangle 5">
              <a:extLst>
                <a:ext uri="{FF2B5EF4-FFF2-40B4-BE49-F238E27FC236}">
                  <a16:creationId xmlns:a16="http://schemas.microsoft.com/office/drawing/2014/main" id="{70C13B42-9166-113F-6480-1EBD9C1CC966}"/>
                </a:ext>
              </a:extLst>
            </p:cNvPr>
            <p:cNvSpPr>
              <a:spLocks noChangeArrowheads="1"/>
            </p:cNvSpPr>
            <p:nvPr/>
          </p:nvSpPr>
          <p:spPr bwMode="auto">
            <a:xfrm>
              <a:off x="1784245" y="3274439"/>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sp>
          <p:nvSpPr>
            <p:cNvPr id="55" name="Oval 1">
              <a:hlinkClick r:id="" action="ppaction://macro?name=Correct"/>
              <a:extLst>
                <a:ext uri="{FF2B5EF4-FFF2-40B4-BE49-F238E27FC236}">
                  <a16:creationId xmlns:a16="http://schemas.microsoft.com/office/drawing/2014/main" id="{B02CA76B-265A-3CA3-D665-06B51EAA793F}"/>
                </a:ext>
              </a:extLst>
            </p:cNvPr>
            <p:cNvSpPr>
              <a:spLocks noChangeArrowheads="1"/>
            </p:cNvSpPr>
            <p:nvPr/>
          </p:nvSpPr>
          <p:spPr bwMode="auto">
            <a:xfrm>
              <a:off x="3174615" y="323969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2</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56" name="Answer 2">
            <a:extLst>
              <a:ext uri="{FF2B5EF4-FFF2-40B4-BE49-F238E27FC236}">
                <a16:creationId xmlns:a16="http://schemas.microsoft.com/office/drawing/2014/main" id="{127133BC-BBEF-5719-185E-31DCB60F09A3}"/>
              </a:ext>
            </a:extLst>
          </p:cNvPr>
          <p:cNvGrpSpPr/>
          <p:nvPr/>
        </p:nvGrpSpPr>
        <p:grpSpPr>
          <a:xfrm>
            <a:off x="1339347" y="4322732"/>
            <a:ext cx="3892412" cy="1013311"/>
            <a:chOff x="-2362200" y="7254032"/>
            <a:chExt cx="3892412" cy="1124886"/>
          </a:xfrm>
        </p:grpSpPr>
        <p:grpSp>
          <p:nvGrpSpPr>
            <p:cNvPr id="57" name="Group 56">
              <a:extLst>
                <a:ext uri="{FF2B5EF4-FFF2-40B4-BE49-F238E27FC236}">
                  <a16:creationId xmlns:a16="http://schemas.microsoft.com/office/drawing/2014/main" id="{8374D5D7-66FC-E070-6815-D68CD6220C6E}"/>
                </a:ext>
              </a:extLst>
            </p:cNvPr>
            <p:cNvGrpSpPr/>
            <p:nvPr/>
          </p:nvGrpSpPr>
          <p:grpSpPr>
            <a:xfrm>
              <a:off x="-2286000" y="7324782"/>
              <a:ext cx="3739115" cy="976999"/>
              <a:chOff x="-2324100" y="7038055"/>
              <a:chExt cx="3581400" cy="1077888"/>
            </a:xfrm>
          </p:grpSpPr>
          <p:sp>
            <p:nvSpPr>
              <p:cNvPr id="59" name="Rectangle 58">
                <a:extLst>
                  <a:ext uri="{FF2B5EF4-FFF2-40B4-BE49-F238E27FC236}">
                    <a16:creationId xmlns:a16="http://schemas.microsoft.com/office/drawing/2014/main" id="{765F4F67-8EFA-B010-FDB9-402EE774B49D}"/>
                  </a:ext>
                </a:extLst>
              </p:cNvPr>
              <p:cNvSpPr/>
              <p:nvPr/>
            </p:nvSpPr>
            <p:spPr>
              <a:xfrm>
                <a:off x="-2324100" y="7038055"/>
                <a:ext cx="2743200" cy="1066800"/>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lang="en-US" sz="1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Appoint examiners (to determine a net value in specie) (RSA 511:31 and 511:32)</a:t>
                </a:r>
                <a:endParaRPr kumimoji="0" lang="th-TH" sz="1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60" name="Rectangle 59">
                <a:extLst>
                  <a:ext uri="{FF2B5EF4-FFF2-40B4-BE49-F238E27FC236}">
                    <a16:creationId xmlns:a16="http://schemas.microsoft.com/office/drawing/2014/main" id="{11CEDAC7-0C08-E971-E0F2-EE6C255DBB9D}"/>
                  </a:ext>
                </a:extLst>
              </p:cNvPr>
              <p:cNvSpPr/>
              <p:nvPr/>
            </p:nvSpPr>
            <p:spPr>
              <a:xfrm>
                <a:off x="319596" y="7049143"/>
                <a:ext cx="937704" cy="1066800"/>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grpSp>
        <p:sp>
          <p:nvSpPr>
            <p:cNvPr id="58" name="Rectangle 5">
              <a:extLst>
                <a:ext uri="{FF2B5EF4-FFF2-40B4-BE49-F238E27FC236}">
                  <a16:creationId xmlns:a16="http://schemas.microsoft.com/office/drawing/2014/main" id="{792B3E3A-DD95-6984-015F-28F65153024D}"/>
                </a:ext>
              </a:extLst>
            </p:cNvPr>
            <p:cNvSpPr>
              <a:spLocks noChangeArrowheads="1"/>
            </p:cNvSpPr>
            <p:nvPr/>
          </p:nvSpPr>
          <p:spPr bwMode="auto">
            <a:xfrm>
              <a:off x="-2362200" y="7254032"/>
              <a:ext cx="3892412" cy="1124886"/>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3" name="Answer 3 Cover">
            <a:extLst>
              <a:ext uri="{FF2B5EF4-FFF2-40B4-BE49-F238E27FC236}">
                <a16:creationId xmlns:a16="http://schemas.microsoft.com/office/drawing/2014/main" id="{C5BFADAA-9AF4-371B-445E-D2ED991CBAD7}"/>
              </a:ext>
            </a:extLst>
          </p:cNvPr>
          <p:cNvGrpSpPr/>
          <p:nvPr/>
        </p:nvGrpSpPr>
        <p:grpSpPr>
          <a:xfrm>
            <a:off x="5871161" y="2946802"/>
            <a:ext cx="3892412" cy="1013311"/>
            <a:chOff x="1561789" y="4494357"/>
            <a:chExt cx="3892412" cy="1013311"/>
          </a:xfrm>
        </p:grpSpPr>
        <p:sp>
          <p:nvSpPr>
            <p:cNvPr id="63" name="Rectangle 5">
              <a:extLst>
                <a:ext uri="{FF2B5EF4-FFF2-40B4-BE49-F238E27FC236}">
                  <a16:creationId xmlns:a16="http://schemas.microsoft.com/office/drawing/2014/main" id="{712E57C1-79E5-3820-BEFA-3820B5FAFD18}"/>
                </a:ext>
              </a:extLst>
            </p:cNvPr>
            <p:cNvSpPr>
              <a:spLocks noChangeArrowheads="1"/>
            </p:cNvSpPr>
            <p:nvPr/>
          </p:nvSpPr>
          <p:spPr bwMode="auto">
            <a:xfrm>
              <a:off x="1561789" y="4494357"/>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24" name="Oval 1">
              <a:hlinkClick r:id="" action="ppaction://macro?name=Correct"/>
              <a:extLst>
                <a:ext uri="{FF2B5EF4-FFF2-40B4-BE49-F238E27FC236}">
                  <a16:creationId xmlns:a16="http://schemas.microsoft.com/office/drawing/2014/main" id="{360B0DA5-8B6B-E95E-BD38-B33647274B5F}"/>
                </a:ext>
              </a:extLst>
            </p:cNvPr>
            <p:cNvSpPr>
              <a:spLocks noChangeArrowheads="1"/>
            </p:cNvSpPr>
            <p:nvPr/>
          </p:nvSpPr>
          <p:spPr bwMode="auto">
            <a:xfrm>
              <a:off x="2939702" y="4494358"/>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rPr>
                <a:t>3</a:t>
              </a:r>
            </a:p>
          </p:txBody>
        </p:sp>
      </p:grpSp>
      <p:grpSp>
        <p:nvGrpSpPr>
          <p:cNvPr id="1032" name="Answer 3">
            <a:extLst>
              <a:ext uri="{FF2B5EF4-FFF2-40B4-BE49-F238E27FC236}">
                <a16:creationId xmlns:a16="http://schemas.microsoft.com/office/drawing/2014/main" id="{E9B00094-74BE-8F6F-5227-2A1CF1BA262A}"/>
              </a:ext>
            </a:extLst>
          </p:cNvPr>
          <p:cNvGrpSpPr/>
          <p:nvPr/>
        </p:nvGrpSpPr>
        <p:grpSpPr>
          <a:xfrm>
            <a:off x="5854838" y="2942323"/>
            <a:ext cx="3892412" cy="1013311"/>
            <a:chOff x="6565832" y="4698277"/>
            <a:chExt cx="3892412" cy="1013311"/>
          </a:xfrm>
        </p:grpSpPr>
        <p:sp>
          <p:nvSpPr>
            <p:cNvPr id="1029" name="Rectangle 1028">
              <a:extLst>
                <a:ext uri="{FF2B5EF4-FFF2-40B4-BE49-F238E27FC236}">
                  <a16:creationId xmlns:a16="http://schemas.microsoft.com/office/drawing/2014/main" id="{27E75C84-E0C2-82F0-7A3A-DF1D53F0DD97}"/>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lvl="0" fontAlgn="base">
                <a:spcBef>
                  <a:spcPct val="0"/>
                </a:spcBef>
                <a:spcAft>
                  <a:spcPct val="0"/>
                </a:spcAft>
                <a:defRPr/>
              </a:pPr>
              <a:r>
                <a:rPr kumimoji="0" lang="en-US" sz="16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Consent to sale (holding the funds in escrow) (RSA 511:30</a:t>
              </a: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0" name="Rectangle 1029">
              <a:extLst>
                <a:ext uri="{FF2B5EF4-FFF2-40B4-BE49-F238E27FC236}">
                  <a16:creationId xmlns:a16="http://schemas.microsoft.com/office/drawing/2014/main" id="{BB8696D8-BCD7-CFBA-6955-7848D23822A7}"/>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12</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28" name="Rectangle 5">
              <a:extLst>
                <a:ext uri="{FF2B5EF4-FFF2-40B4-BE49-F238E27FC236}">
                  <a16:creationId xmlns:a16="http://schemas.microsoft.com/office/drawing/2014/main" id="{36D37B95-A388-D64E-E505-3FEB3B6F3E34}"/>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grpSp>
        <p:nvGrpSpPr>
          <p:cNvPr id="1034" name="Answer 4 Cover">
            <a:extLst>
              <a:ext uri="{FF2B5EF4-FFF2-40B4-BE49-F238E27FC236}">
                <a16:creationId xmlns:a16="http://schemas.microsoft.com/office/drawing/2014/main" id="{65AC7CCB-17D9-C83C-E449-27EC28DD63AA}"/>
              </a:ext>
            </a:extLst>
          </p:cNvPr>
          <p:cNvGrpSpPr/>
          <p:nvPr/>
        </p:nvGrpSpPr>
        <p:grpSpPr>
          <a:xfrm>
            <a:off x="5854838" y="4337126"/>
            <a:ext cx="3892412" cy="1013311"/>
            <a:chOff x="-2565341" y="5257446"/>
            <a:chExt cx="3892412" cy="1013311"/>
          </a:xfrm>
        </p:grpSpPr>
        <p:sp>
          <p:nvSpPr>
            <p:cNvPr id="1035" name="Rectangle 5">
              <a:extLst>
                <a:ext uri="{FF2B5EF4-FFF2-40B4-BE49-F238E27FC236}">
                  <a16:creationId xmlns:a16="http://schemas.microsoft.com/office/drawing/2014/main" id="{C9CEDC8D-A5D1-E569-D7FA-FDD59C462102}"/>
                </a:ext>
              </a:extLst>
            </p:cNvPr>
            <p:cNvSpPr>
              <a:spLocks noChangeArrowheads="1"/>
            </p:cNvSpPr>
            <p:nvPr/>
          </p:nvSpPr>
          <p:spPr bwMode="auto">
            <a:xfrm>
              <a:off x="-2565341" y="5257446"/>
              <a:ext cx="3892412" cy="1013311"/>
            </a:xfrm>
            <a:prstGeom prst="rect">
              <a:avLst/>
            </a:prstGeom>
            <a:gradFill>
              <a:gsLst>
                <a:gs pos="0">
                  <a:srgbClr val="3399FF"/>
                </a:gs>
                <a:gs pos="100000">
                  <a:srgbClr val="0000FF"/>
                </a:gs>
              </a:gsLst>
              <a:lin ang="5400000" scaled="1"/>
            </a:grad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prstClr val="white"/>
                </a:solidFill>
                <a:effectLst/>
                <a:uLnTx/>
                <a:uFillTx/>
                <a:latin typeface="Arial" panose="020B0604020202020204" pitchFamily="34" charset="0"/>
              </a:endParaRPr>
            </a:p>
          </p:txBody>
        </p:sp>
        <p:sp>
          <p:nvSpPr>
            <p:cNvPr id="1036" name="Oval 1">
              <a:hlinkClick r:id="" action="ppaction://macro?name=Correct"/>
              <a:extLst>
                <a:ext uri="{FF2B5EF4-FFF2-40B4-BE49-F238E27FC236}">
                  <a16:creationId xmlns:a16="http://schemas.microsoft.com/office/drawing/2014/main" id="{6F64B6FA-ED9F-2703-BA97-9BE106B64259}"/>
                </a:ext>
              </a:extLst>
            </p:cNvPr>
            <p:cNvSpPr>
              <a:spLocks noChangeArrowheads="1"/>
            </p:cNvSpPr>
            <p:nvPr/>
          </p:nvSpPr>
          <p:spPr bwMode="auto">
            <a:xfrm>
              <a:off x="-1340198" y="5257447"/>
              <a:ext cx="1111672" cy="1013310"/>
            </a:xfrm>
            <a:prstGeom prst="ellipse">
              <a:avLst/>
            </a:prstGeom>
            <a:gradFill flip="none" rotWithShape="1">
              <a:gsLst>
                <a:gs pos="71000">
                  <a:srgbClr val="002060"/>
                </a:gs>
                <a:gs pos="0">
                  <a:srgbClr val="0000FF"/>
                </a:gs>
              </a:gsLst>
              <a:path path="circle">
                <a:fillToRect l="50000" t="50000" r="50000" b="50000"/>
              </a:path>
              <a:tileRect/>
            </a:gradFill>
            <a:ln w="19050">
              <a:solidFill>
                <a:sysClr val="window" lastClr="FFFFFF"/>
              </a:solidFill>
              <a:round/>
              <a:headEnd/>
              <a:tailEnd/>
            </a:ln>
            <a:effectLst>
              <a:softEdge rad="63500"/>
            </a:effectLst>
          </p:spPr>
          <p:txBody>
            <a:bodyPr wrap="none" anchor="ctr">
              <a:scene3d>
                <a:camera prst="orthographicFront"/>
                <a:lightRig rig="threePt" dir="t"/>
              </a:scene3d>
              <a:sp3d extrusionH="57150">
                <a:bevelT w="38100" h="38100"/>
              </a:sp3d>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6600" kern="0" dirty="0">
                  <a:ln w="12700">
                    <a:solidFill>
                      <a:prstClr val="black"/>
                    </a:solidFill>
                  </a:ln>
                  <a:solidFill>
                    <a:prstClr val="white"/>
                  </a:solidFill>
                  <a:effectLst>
                    <a:outerShdw blurRad="50800" dist="38100" dir="2700000" sx="110000" sy="110000" algn="br" rotWithShape="0">
                      <a:prstClr val="black">
                        <a:alpha val="40000"/>
                      </a:prstClr>
                    </a:outerShdw>
                  </a:effectLst>
                  <a:latin typeface="Arial Black" panose="020B0A04020102020204" pitchFamily="34" charset="0"/>
                </a:rPr>
                <a:t>4</a:t>
              </a:r>
              <a:endParaRPr kumimoji="0" lang="en-US" altLang="en-US" sz="6600" b="0" i="0" u="none" strike="noStrike" kern="0" cap="none" spc="0" normalizeH="0" baseline="0" noProof="0" dirty="0">
                <a:ln w="12700">
                  <a:solidFill>
                    <a:prstClr val="black"/>
                  </a:solidFill>
                </a:ln>
                <a:solidFill>
                  <a:prstClr val="white"/>
                </a:solidFill>
                <a:effectLst>
                  <a:outerShdw blurRad="50800" dist="38100" dir="2700000" sx="110000" sy="110000" algn="br" rotWithShape="0">
                    <a:prstClr val="black">
                      <a:alpha val="40000"/>
                    </a:prstClr>
                  </a:outerShdw>
                </a:effectLst>
                <a:uLnTx/>
                <a:uFillTx/>
                <a:latin typeface="Arial Black" panose="020B0A04020102020204" pitchFamily="34" charset="0"/>
              </a:endParaRPr>
            </a:p>
          </p:txBody>
        </p:sp>
      </p:grpSp>
      <p:grpSp>
        <p:nvGrpSpPr>
          <p:cNvPr id="1037" name="Answer 4">
            <a:extLst>
              <a:ext uri="{FF2B5EF4-FFF2-40B4-BE49-F238E27FC236}">
                <a16:creationId xmlns:a16="http://schemas.microsoft.com/office/drawing/2014/main" id="{28CAF229-E5D2-E136-80D4-DCDE01A906BD}"/>
              </a:ext>
            </a:extLst>
          </p:cNvPr>
          <p:cNvGrpSpPr/>
          <p:nvPr/>
        </p:nvGrpSpPr>
        <p:grpSpPr>
          <a:xfrm>
            <a:off x="5831292" y="4337904"/>
            <a:ext cx="3892412" cy="1013311"/>
            <a:chOff x="6565832" y="4698277"/>
            <a:chExt cx="3892412" cy="1013311"/>
          </a:xfrm>
        </p:grpSpPr>
        <p:sp>
          <p:nvSpPr>
            <p:cNvPr id="1038" name="Rectangle 1037">
              <a:extLst>
                <a:ext uri="{FF2B5EF4-FFF2-40B4-BE49-F238E27FC236}">
                  <a16:creationId xmlns:a16="http://schemas.microsoft.com/office/drawing/2014/main" id="{4D6D8745-1F4C-8BF6-2638-1139C549773F}"/>
                </a:ext>
              </a:extLst>
            </p:cNvPr>
            <p:cNvSpPr/>
            <p:nvPr/>
          </p:nvSpPr>
          <p:spPr>
            <a:xfrm>
              <a:off x="6642032" y="4771064"/>
              <a:ext cx="2864003" cy="871039"/>
            </a:xfrm>
            <a:prstGeom prst="rect">
              <a:avLst/>
            </a:prstGeom>
            <a:gradFill>
              <a:gsLst>
                <a:gs pos="0">
                  <a:srgbClr val="002060"/>
                </a:gs>
                <a:gs pos="100000">
                  <a:sysClr val="windowText" lastClr="000000"/>
                </a:gs>
              </a:gsLst>
              <a:lin ang="5400000" scaled="1"/>
            </a:gradFill>
            <a:ln w="57150" cap="flat" cmpd="sng" algn="ctr">
              <a:solidFill>
                <a:sysClr val="windowText" lastClr="000000"/>
              </a:solidFill>
              <a:prstDash val="solid"/>
              <a:miter lim="800000"/>
            </a:ln>
            <a:effectLst/>
          </p:spPr>
          <p:txBody>
            <a:bodyPr tIns="164592"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rPr>
                <a:t>Trial by champion. (incorrect) </a:t>
              </a:r>
              <a:endParaRPr kumimoji="0" lang="th-TH" sz="20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39" name="Rectangle 1038">
              <a:extLst>
                <a:ext uri="{FF2B5EF4-FFF2-40B4-BE49-F238E27FC236}">
                  <a16:creationId xmlns:a16="http://schemas.microsoft.com/office/drawing/2014/main" id="{0E693A62-4BDF-4C6A-9C45-A768CBCC1C88}"/>
                </a:ext>
              </a:extLst>
            </p:cNvPr>
            <p:cNvSpPr/>
            <p:nvPr/>
          </p:nvSpPr>
          <p:spPr>
            <a:xfrm>
              <a:off x="9465852" y="4769412"/>
              <a:ext cx="978998" cy="871039"/>
            </a:xfrm>
            <a:prstGeom prst="rect">
              <a:avLst/>
            </a:prstGeom>
            <a:solidFill>
              <a:srgbClr val="0000FF"/>
            </a:solidFill>
            <a:ln w="57150" cap="flat" cmpd="sng" algn="ctr">
              <a:solidFill>
                <a:sysClr val="windowText" lastClr="000000"/>
              </a:solidFill>
              <a:prstDash val="solid"/>
              <a:miter lim="800000"/>
            </a:ln>
            <a:effectLst/>
          </p:spPr>
          <p:txBody>
            <a:bodyPr tIns="18288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4400" b="1" kern="0" dirty="0">
                  <a:ln>
                    <a:solidFill>
                      <a:prstClr val="white">
                        <a:lumMod val="50000"/>
                      </a:prstClr>
                    </a:solidFill>
                  </a:ln>
                  <a:solidFill>
                    <a:prstClr val="white"/>
                  </a:solidFill>
                  <a:effectLst>
                    <a:outerShdw blurRad="38100" dist="38100" dir="2700000" algn="tl">
                      <a:srgbClr val="000000">
                        <a:alpha val="43137"/>
                      </a:srgbClr>
                    </a:outerShdw>
                  </a:effectLst>
                  <a:latin typeface="Arial Black" panose="020B0A04020102020204" pitchFamily="34" charset="0"/>
                  <a:cs typeface="Arial Unicode MS" panose="020B0604020202020204" pitchFamily="34" charset="-128"/>
                </a:rPr>
                <a:t>1</a:t>
              </a:r>
              <a:endParaRPr kumimoji="0" lang="th-TH" sz="4400" b="1" i="0" u="none" strike="noStrike" kern="0" cap="none" spc="0" normalizeH="0" baseline="0" noProof="0" dirty="0">
                <a:ln>
                  <a:solidFill>
                    <a:prstClr val="white">
                      <a:lumMod val="50000"/>
                    </a:prstClr>
                  </a:solid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Unicode MS" panose="020B0604020202020204" pitchFamily="34" charset="-128"/>
              </a:endParaRPr>
            </a:p>
          </p:txBody>
        </p:sp>
        <p:sp>
          <p:nvSpPr>
            <p:cNvPr id="1040" name="Rectangle 5">
              <a:extLst>
                <a:ext uri="{FF2B5EF4-FFF2-40B4-BE49-F238E27FC236}">
                  <a16:creationId xmlns:a16="http://schemas.microsoft.com/office/drawing/2014/main" id="{10B2A8F8-AA4A-654C-2D5C-72642D93BD50}"/>
                </a:ext>
              </a:extLst>
            </p:cNvPr>
            <p:cNvSpPr>
              <a:spLocks noChangeArrowheads="1"/>
            </p:cNvSpPr>
            <p:nvPr/>
          </p:nvSpPr>
          <p:spPr bwMode="auto">
            <a:xfrm>
              <a:off x="6565832" y="4698277"/>
              <a:ext cx="3892412" cy="1013311"/>
            </a:xfrm>
            <a:prstGeom prst="rect">
              <a:avLst/>
            </a:prstGeom>
            <a:noFill/>
            <a:ln w="69850">
              <a:solidFill>
                <a:sysClr val="window" lastClr="FFFFFF"/>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a:ln>
                  <a:noFill/>
                </a:ln>
                <a:solidFill>
                  <a:prstClr val="white"/>
                </a:solidFill>
                <a:effectLst/>
                <a:uLnTx/>
                <a:uFillTx/>
                <a:latin typeface="Arial" panose="020B0604020202020204" pitchFamily="34" charset="0"/>
              </a:endParaRPr>
            </a:p>
          </p:txBody>
        </p:sp>
      </p:grpSp>
      <p:sp>
        <p:nvSpPr>
          <p:cNvPr id="61" name="Strike1">
            <a:extLst>
              <a:ext uri="{FF2B5EF4-FFF2-40B4-BE49-F238E27FC236}">
                <a16:creationId xmlns:a16="http://schemas.microsoft.com/office/drawing/2014/main" id="{3514D20F-A2C0-D0FC-B995-FAA30806CCAD}"/>
              </a:ext>
            </a:extLst>
          </p:cNvPr>
          <p:cNvSpPr/>
          <p:nvPr/>
        </p:nvSpPr>
        <p:spPr>
          <a:xfrm>
            <a:off x="3977640" y="2002536"/>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pic>
        <p:nvPicPr>
          <p:cNvPr id="1073" name="buzzer">
            <a:hlinkClick r:id="" action="ppaction://media"/>
            <a:extLst>
              <a:ext uri="{FF2B5EF4-FFF2-40B4-BE49-F238E27FC236}">
                <a16:creationId xmlns:a16="http://schemas.microsoft.com/office/drawing/2014/main" id="{6290D89A-FF7C-8438-FE63-827135DEEE15}"/>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734753" y="1699614"/>
            <a:ext cx="3444724" cy="1937657"/>
          </a:xfrm>
          <a:prstGeom prst="rect">
            <a:avLst/>
          </a:prstGeom>
        </p:spPr>
      </p:pic>
      <p:sp>
        <p:nvSpPr>
          <p:cNvPr id="1074" name="StrikeButton1">
            <a:extLst>
              <a:ext uri="{FF2B5EF4-FFF2-40B4-BE49-F238E27FC236}">
                <a16:creationId xmlns:a16="http://schemas.microsoft.com/office/drawing/2014/main" id="{6E28963A-2A35-4FCE-E948-A0E25E714BDD}"/>
              </a:ext>
            </a:extLst>
          </p:cNvPr>
          <p:cNvSpPr/>
          <p:nvPr/>
        </p:nvSpPr>
        <p:spPr>
          <a:xfrm>
            <a:off x="10350861" y="2296977"/>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a:t>
            </a:r>
          </a:p>
        </p:txBody>
      </p:sp>
      <p:sp>
        <p:nvSpPr>
          <p:cNvPr id="1075" name="Rectangle: Rounded Corners 1074">
            <a:hlinkClick r:id="rId8" action="ppaction://hlinksldjump"/>
            <a:extLst>
              <a:ext uri="{FF2B5EF4-FFF2-40B4-BE49-F238E27FC236}">
                <a16:creationId xmlns:a16="http://schemas.microsoft.com/office/drawing/2014/main" id="{1050B629-7D6B-4877-221B-F6B61AB98C3C}"/>
              </a:ext>
            </a:extLst>
          </p:cNvPr>
          <p:cNvSpPr/>
          <p:nvPr/>
        </p:nvSpPr>
        <p:spPr>
          <a:xfrm>
            <a:off x="10273515" y="5952651"/>
            <a:ext cx="1502228" cy="552444"/>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Game Over</a:t>
            </a:r>
          </a:p>
        </p:txBody>
      </p:sp>
      <p:sp>
        <p:nvSpPr>
          <p:cNvPr id="3" name="Arrow: Right 2">
            <a:hlinkClick r:id="" action="ppaction://hlinkshowjump?jump=nextslide"/>
            <a:extLst>
              <a:ext uri="{FF2B5EF4-FFF2-40B4-BE49-F238E27FC236}">
                <a16:creationId xmlns:a16="http://schemas.microsoft.com/office/drawing/2014/main" id="{5BB65BEB-130A-2328-52B9-066EBD715F78}"/>
              </a:ext>
            </a:extLst>
          </p:cNvPr>
          <p:cNvSpPr/>
          <p:nvPr/>
        </p:nvSpPr>
        <p:spPr>
          <a:xfrm>
            <a:off x="10253067" y="4317928"/>
            <a:ext cx="1791694" cy="1127429"/>
          </a:xfrm>
          <a:prstGeom prst="rightArrow">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effectLst>
            <a:glow rad="139700">
              <a:schemeClr val="accent4">
                <a:satMod val="175000"/>
                <a:alpha val="40000"/>
              </a:schemeClr>
            </a:glo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Next Question</a:t>
            </a:r>
          </a:p>
        </p:txBody>
      </p:sp>
      <p:pic>
        <p:nvPicPr>
          <p:cNvPr id="4" name="Ding">
            <a:hlinkClick r:id="" action="ppaction://media"/>
            <a:extLst>
              <a:ext uri="{FF2B5EF4-FFF2-40B4-BE49-F238E27FC236}">
                <a16:creationId xmlns:a16="http://schemas.microsoft.com/office/drawing/2014/main" id="{0B8490DF-32F7-1CB9-2495-2145B3AFAEF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1256" y="4637960"/>
            <a:ext cx="487363" cy="487363"/>
          </a:xfrm>
          <a:prstGeom prst="rect">
            <a:avLst/>
          </a:prstGeom>
        </p:spPr>
      </p:pic>
      <p:sp>
        <p:nvSpPr>
          <p:cNvPr id="5" name="StrikeButton 2">
            <a:extLst>
              <a:ext uri="{FF2B5EF4-FFF2-40B4-BE49-F238E27FC236}">
                <a16:creationId xmlns:a16="http://schemas.microsoft.com/office/drawing/2014/main" id="{DD745B8C-5CBC-F98F-3BDE-DB377A7E06A6}"/>
              </a:ext>
            </a:extLst>
          </p:cNvPr>
          <p:cNvSpPr/>
          <p:nvPr/>
        </p:nvSpPr>
        <p:spPr>
          <a:xfrm>
            <a:off x="10346989" y="2888149"/>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a:t>
            </a:r>
          </a:p>
        </p:txBody>
      </p:sp>
      <p:sp>
        <p:nvSpPr>
          <p:cNvPr id="6" name="StrikeButton3">
            <a:extLst>
              <a:ext uri="{FF2B5EF4-FFF2-40B4-BE49-F238E27FC236}">
                <a16:creationId xmlns:a16="http://schemas.microsoft.com/office/drawing/2014/main" id="{FB4D0B91-05A4-2440-AC7F-EB5BEA92005E}"/>
              </a:ext>
            </a:extLst>
          </p:cNvPr>
          <p:cNvSpPr/>
          <p:nvPr/>
        </p:nvSpPr>
        <p:spPr>
          <a:xfrm>
            <a:off x="10346989" y="3473923"/>
            <a:ext cx="1355280" cy="486190"/>
          </a:xfrm>
          <a:prstGeom prst="roundRect">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XXX</a:t>
            </a:r>
          </a:p>
        </p:txBody>
      </p:sp>
      <p:grpSp>
        <p:nvGrpSpPr>
          <p:cNvPr id="9" name="Strike 2">
            <a:extLst>
              <a:ext uri="{FF2B5EF4-FFF2-40B4-BE49-F238E27FC236}">
                <a16:creationId xmlns:a16="http://schemas.microsoft.com/office/drawing/2014/main" id="{7BF1BA17-237A-0FF6-879A-C08716A8AC4C}"/>
              </a:ext>
            </a:extLst>
          </p:cNvPr>
          <p:cNvGrpSpPr/>
          <p:nvPr/>
        </p:nvGrpSpPr>
        <p:grpSpPr>
          <a:xfrm>
            <a:off x="2542032" y="2103120"/>
            <a:ext cx="6579143" cy="3554343"/>
            <a:chOff x="2537716" y="2098874"/>
            <a:chExt cx="6579143" cy="3554343"/>
          </a:xfrm>
        </p:grpSpPr>
        <p:sp>
          <p:nvSpPr>
            <p:cNvPr id="7" name="Strike2a">
              <a:extLst>
                <a:ext uri="{FF2B5EF4-FFF2-40B4-BE49-F238E27FC236}">
                  <a16:creationId xmlns:a16="http://schemas.microsoft.com/office/drawing/2014/main" id="{A177D386-7F60-E208-FE5F-3DE863EC231F}"/>
                </a:ext>
              </a:extLst>
            </p:cNvPr>
            <p:cNvSpPr/>
            <p:nvPr/>
          </p:nvSpPr>
          <p:spPr>
            <a:xfrm>
              <a:off x="2537716" y="2101009"/>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8" name="Strike2b">
              <a:extLst>
                <a:ext uri="{FF2B5EF4-FFF2-40B4-BE49-F238E27FC236}">
                  <a16:creationId xmlns:a16="http://schemas.microsoft.com/office/drawing/2014/main" id="{FA707294-A2CA-E233-72CA-D050E824B6A3}"/>
                </a:ext>
              </a:extLst>
            </p:cNvPr>
            <p:cNvSpPr/>
            <p:nvPr/>
          </p:nvSpPr>
          <p:spPr>
            <a:xfrm>
              <a:off x="6111703" y="2098874"/>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grpSp>
        <p:nvGrpSpPr>
          <p:cNvPr id="13" name="Strike 3">
            <a:extLst>
              <a:ext uri="{FF2B5EF4-FFF2-40B4-BE49-F238E27FC236}">
                <a16:creationId xmlns:a16="http://schemas.microsoft.com/office/drawing/2014/main" id="{E9E1FA87-8E09-2294-91CA-0B9BF582A254}"/>
              </a:ext>
            </a:extLst>
          </p:cNvPr>
          <p:cNvGrpSpPr/>
          <p:nvPr/>
        </p:nvGrpSpPr>
        <p:grpSpPr>
          <a:xfrm>
            <a:off x="676656" y="1856232"/>
            <a:ext cx="9876886" cy="3557016"/>
            <a:chOff x="678320" y="1858305"/>
            <a:chExt cx="9876886" cy="3585145"/>
          </a:xfrm>
        </p:grpSpPr>
        <p:sp>
          <p:nvSpPr>
            <p:cNvPr id="10" name="Strike3a">
              <a:extLst>
                <a:ext uri="{FF2B5EF4-FFF2-40B4-BE49-F238E27FC236}">
                  <a16:creationId xmlns:a16="http://schemas.microsoft.com/office/drawing/2014/main" id="{B2893A2F-B75C-A851-18B3-EAB0847F72B9}"/>
                </a:ext>
              </a:extLst>
            </p:cNvPr>
            <p:cNvSpPr/>
            <p:nvPr/>
          </p:nvSpPr>
          <p:spPr>
            <a:xfrm>
              <a:off x="678320" y="1882883"/>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1" name="Strike3b">
              <a:extLst>
                <a:ext uri="{FF2B5EF4-FFF2-40B4-BE49-F238E27FC236}">
                  <a16:creationId xmlns:a16="http://schemas.microsoft.com/office/drawing/2014/main" id="{90626247-22C5-3770-6E23-2208C99C408D}"/>
                </a:ext>
              </a:extLst>
            </p:cNvPr>
            <p:cNvSpPr/>
            <p:nvPr/>
          </p:nvSpPr>
          <p:spPr>
            <a:xfrm>
              <a:off x="4114185" y="1858305"/>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sp>
          <p:nvSpPr>
            <p:cNvPr id="12" name="Strike3c">
              <a:extLst>
                <a:ext uri="{FF2B5EF4-FFF2-40B4-BE49-F238E27FC236}">
                  <a16:creationId xmlns:a16="http://schemas.microsoft.com/office/drawing/2014/main" id="{BACB72E9-DAE8-99CB-307B-3C1315B4B83C}"/>
                </a:ext>
              </a:extLst>
            </p:cNvPr>
            <p:cNvSpPr/>
            <p:nvPr/>
          </p:nvSpPr>
          <p:spPr>
            <a:xfrm>
              <a:off x="7550050" y="1891242"/>
              <a:ext cx="3005156" cy="3552208"/>
            </a:xfrm>
            <a:custGeom>
              <a:avLst/>
              <a:gdLst>
                <a:gd name="connsiteX0" fmla="*/ 1502579 w 3005156"/>
                <a:gd name="connsiteY0" fmla="*/ 2415176 h 3552208"/>
                <a:gd name="connsiteX1" fmla="*/ 969097 w 3005156"/>
                <a:gd name="connsiteY1" fmla="*/ 3439444 h 3552208"/>
                <a:gd name="connsiteX2" fmla="*/ 2036060 w 3005156"/>
                <a:gd name="connsiteY2" fmla="*/ 3439444 h 3552208"/>
                <a:gd name="connsiteX3" fmla="*/ 335656 w 3005156"/>
                <a:gd name="connsiteY3" fmla="*/ 174720 h 3552208"/>
                <a:gd name="connsiteX4" fmla="*/ 302207 w 3005156"/>
                <a:gd name="connsiteY4" fmla="*/ 192875 h 3552208"/>
                <a:gd name="connsiteX5" fmla="*/ 95399 w 3005156"/>
                <a:gd name="connsiteY5" fmla="*/ 581834 h 3552208"/>
                <a:gd name="connsiteX6" fmla="*/ 95399 w 3005156"/>
                <a:gd name="connsiteY6" fmla="*/ 2970375 h 3552208"/>
                <a:gd name="connsiteX7" fmla="*/ 302207 w 3005156"/>
                <a:gd name="connsiteY7" fmla="*/ 3359335 h 3552208"/>
                <a:gd name="connsiteX8" fmla="*/ 335656 w 3005156"/>
                <a:gd name="connsiteY8" fmla="*/ 3377490 h 3552208"/>
                <a:gd name="connsiteX9" fmla="*/ 1169724 w 3005156"/>
                <a:gd name="connsiteY9" fmla="*/ 1776105 h 3552208"/>
                <a:gd name="connsiteX10" fmla="*/ 2669502 w 3005156"/>
                <a:gd name="connsiteY10" fmla="*/ 174719 h 3552208"/>
                <a:gd name="connsiteX11" fmla="*/ 1835434 w 3005156"/>
                <a:gd name="connsiteY11" fmla="*/ 1776104 h 3552208"/>
                <a:gd name="connsiteX12" fmla="*/ 2669502 w 3005156"/>
                <a:gd name="connsiteY12" fmla="*/ 3377490 h 3552208"/>
                <a:gd name="connsiteX13" fmla="*/ 2702950 w 3005156"/>
                <a:gd name="connsiteY13" fmla="*/ 3359335 h 3552208"/>
                <a:gd name="connsiteX14" fmla="*/ 2909758 w 3005156"/>
                <a:gd name="connsiteY14" fmla="*/ 2970375 h 3552208"/>
                <a:gd name="connsiteX15" fmla="*/ 2909758 w 3005156"/>
                <a:gd name="connsiteY15" fmla="*/ 581834 h 3552208"/>
                <a:gd name="connsiteX16" fmla="*/ 2702950 w 3005156"/>
                <a:gd name="connsiteY16" fmla="*/ 192875 h 3552208"/>
                <a:gd name="connsiteX17" fmla="*/ 969097 w 3005156"/>
                <a:gd name="connsiteY17" fmla="*/ 112765 h 3552208"/>
                <a:gd name="connsiteX18" fmla="*/ 1502579 w 3005156"/>
                <a:gd name="connsiteY18" fmla="*/ 1137033 h 3552208"/>
                <a:gd name="connsiteX19" fmla="*/ 2036060 w 3005156"/>
                <a:gd name="connsiteY19" fmla="*/ 112765 h 3552208"/>
                <a:gd name="connsiteX20" fmla="*/ 500869 w 3005156"/>
                <a:gd name="connsiteY20" fmla="*/ 0 h 3552208"/>
                <a:gd name="connsiteX21" fmla="*/ 2504287 w 3005156"/>
                <a:gd name="connsiteY21" fmla="*/ 0 h 3552208"/>
                <a:gd name="connsiteX22" fmla="*/ 3005156 w 3005156"/>
                <a:gd name="connsiteY22" fmla="*/ 500869 h 3552208"/>
                <a:gd name="connsiteX23" fmla="*/ 3005156 w 3005156"/>
                <a:gd name="connsiteY23" fmla="*/ 3051339 h 3552208"/>
                <a:gd name="connsiteX24" fmla="*/ 2504287 w 3005156"/>
                <a:gd name="connsiteY24" fmla="*/ 3552208 h 3552208"/>
                <a:gd name="connsiteX25" fmla="*/ 500869 w 3005156"/>
                <a:gd name="connsiteY25" fmla="*/ 3552208 h 3552208"/>
                <a:gd name="connsiteX26" fmla="*/ 0 w 3005156"/>
                <a:gd name="connsiteY26" fmla="*/ 3051339 h 3552208"/>
                <a:gd name="connsiteX27" fmla="*/ 0 w 3005156"/>
                <a:gd name="connsiteY27" fmla="*/ 500869 h 3552208"/>
                <a:gd name="connsiteX28" fmla="*/ 500869 w 3005156"/>
                <a:gd name="connsiteY28" fmla="*/ 0 h 355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156" h="3552208">
                  <a:moveTo>
                    <a:pt x="1502579" y="2415176"/>
                  </a:moveTo>
                  <a:lnTo>
                    <a:pt x="969097" y="3439444"/>
                  </a:lnTo>
                  <a:lnTo>
                    <a:pt x="2036060" y="3439444"/>
                  </a:lnTo>
                  <a:close/>
                  <a:moveTo>
                    <a:pt x="335656" y="174720"/>
                  </a:moveTo>
                  <a:lnTo>
                    <a:pt x="302207" y="192875"/>
                  </a:lnTo>
                  <a:cubicBezTo>
                    <a:pt x="177434" y="277170"/>
                    <a:pt x="95399" y="419922"/>
                    <a:pt x="95399" y="581834"/>
                  </a:cubicBezTo>
                  <a:lnTo>
                    <a:pt x="95399" y="2970375"/>
                  </a:lnTo>
                  <a:cubicBezTo>
                    <a:pt x="95399" y="3132288"/>
                    <a:pt x="177434" y="3275040"/>
                    <a:pt x="302207" y="3359335"/>
                  </a:cubicBezTo>
                  <a:lnTo>
                    <a:pt x="335656" y="3377490"/>
                  </a:lnTo>
                  <a:lnTo>
                    <a:pt x="1169724" y="1776105"/>
                  </a:lnTo>
                  <a:close/>
                  <a:moveTo>
                    <a:pt x="2669502" y="174719"/>
                  </a:moveTo>
                  <a:lnTo>
                    <a:pt x="1835434" y="1776104"/>
                  </a:lnTo>
                  <a:lnTo>
                    <a:pt x="2669502" y="3377490"/>
                  </a:lnTo>
                  <a:lnTo>
                    <a:pt x="2702950" y="3359335"/>
                  </a:lnTo>
                  <a:cubicBezTo>
                    <a:pt x="2827723" y="3275040"/>
                    <a:pt x="2909758" y="3132288"/>
                    <a:pt x="2909758" y="2970375"/>
                  </a:cubicBezTo>
                  <a:lnTo>
                    <a:pt x="2909758" y="581834"/>
                  </a:lnTo>
                  <a:cubicBezTo>
                    <a:pt x="2909758" y="419922"/>
                    <a:pt x="2827723" y="277170"/>
                    <a:pt x="2702950" y="192875"/>
                  </a:cubicBezTo>
                  <a:close/>
                  <a:moveTo>
                    <a:pt x="969097" y="112765"/>
                  </a:moveTo>
                  <a:lnTo>
                    <a:pt x="1502579" y="1137033"/>
                  </a:lnTo>
                  <a:lnTo>
                    <a:pt x="2036060" y="112765"/>
                  </a:lnTo>
                  <a:close/>
                  <a:moveTo>
                    <a:pt x="500869" y="0"/>
                  </a:moveTo>
                  <a:lnTo>
                    <a:pt x="2504287" y="0"/>
                  </a:lnTo>
                  <a:cubicBezTo>
                    <a:pt x="2780909" y="0"/>
                    <a:pt x="3005156" y="224247"/>
                    <a:pt x="3005156" y="500869"/>
                  </a:cubicBezTo>
                  <a:lnTo>
                    <a:pt x="3005156" y="3051339"/>
                  </a:lnTo>
                  <a:cubicBezTo>
                    <a:pt x="3005156" y="3327961"/>
                    <a:pt x="2780909" y="3552208"/>
                    <a:pt x="2504287" y="3552208"/>
                  </a:cubicBezTo>
                  <a:lnTo>
                    <a:pt x="500869" y="3552208"/>
                  </a:lnTo>
                  <a:cubicBezTo>
                    <a:pt x="224247" y="3552208"/>
                    <a:pt x="0" y="3327961"/>
                    <a:pt x="0" y="3051339"/>
                  </a:cubicBezTo>
                  <a:lnTo>
                    <a:pt x="0" y="500869"/>
                  </a:lnTo>
                  <a:cubicBezTo>
                    <a:pt x="0" y="224247"/>
                    <a:pt x="224247" y="0"/>
                    <a:pt x="500869" y="0"/>
                  </a:cubicBezTo>
                  <a:close/>
                </a:path>
              </a:pathLst>
            </a:custGeom>
            <a:solidFill>
              <a:srgbClr val="FF0000"/>
            </a:solidFill>
            <a:ln w="254000" cap="rnd" cmpd="sng" algn="ctr">
              <a:solidFill>
                <a:srgbClr val="FF0000"/>
              </a:solidFill>
              <a:prstDash val="solid"/>
              <a:round/>
            </a:ln>
            <a:effectLst/>
            <a:scene3d>
              <a:camera prst="obliqueTopLeft"/>
              <a:lightRig rig="sunset" dir="t"/>
            </a:scene3d>
            <a:sp3d extrusionH="152400" contourW="88900">
              <a:bevelT w="292100" h="203200" prst="coolSlant"/>
              <a:extrusionClr>
                <a:srgbClr val="C00000"/>
              </a:extrusionClr>
              <a:contourClr>
                <a:schemeClr val="tx1"/>
              </a:contourClr>
            </a:sp3d>
          </p:spPr>
          <p:txBody>
            <a:bodyPr wrap="square" tIns="0" bIns="182880" rtlCol="0" anchor="ctr">
              <a:noAutofit/>
            </a:bodyPr>
            <a:lstStyle/>
            <a:p>
              <a:pPr algn="ctr" fontAlgn="base">
                <a:spcBef>
                  <a:spcPct val="0"/>
                </a:spcBef>
                <a:spcAft>
                  <a:spcPct val="0"/>
                </a:spcAft>
              </a:pPr>
              <a:endParaRPr lang="en-US" sz="21800" b="1" kern="0" dirty="0">
                <a:solidFill>
                  <a:srgbClr val="FF0000"/>
                </a:solidFill>
                <a:latin typeface="Franklin Gothic Demi Cond" panose="020B0706030402020204" pitchFamily="34" charset="0"/>
              </a:endParaRPr>
            </a:p>
          </p:txBody>
        </p:sp>
      </p:grpSp>
    </p:spTree>
    <p:extLst>
      <p:ext uri="{BB962C8B-B14F-4D97-AF65-F5344CB8AC3E}">
        <p14:creationId xmlns:p14="http://schemas.microsoft.com/office/powerpoint/2010/main" val="472584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2089"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3" restart="whenNotActive" fill="hold" evtFilter="cancelBubble" nodeType="interactiveSeq">
                <p:stCondLst>
                  <p:cond evt="onClick" delay="0">
                    <p:tgtEl>
                      <p:spTgt spid="5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2089" fill="hold"/>
                                        <p:tgtEl>
                                          <p:spTgt spid="4"/>
                                        </p:tgtEl>
                                      </p:cBhvr>
                                    </p:cmd>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4" restart="whenNotActive" fill="hold" evtFilter="cancelBubble" nodeType="interactiveSeq">
                <p:stCondLst>
                  <p:cond evt="onClick" delay="0">
                    <p:tgtEl>
                      <p:spTgt spid="1033"/>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mediacall" presetSubtype="0" fill="hold" nodeType="withEffect">
                                  <p:stCondLst>
                                    <p:cond delay="0"/>
                                  </p:stCondLst>
                                  <p:childTnLst>
                                    <p:cmd type="call" cmd="playFrom(0.0)">
                                      <p:cBhvr>
                                        <p:cTn id="30" dur="2089" fill="hold"/>
                                        <p:tgtEl>
                                          <p:spTgt spid="4"/>
                                        </p:tgtEl>
                                      </p:cBhvr>
                                    </p:cmd>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35" restart="whenNotActive" fill="hold" evtFilter="cancelBubble" nodeType="interactiveSeq">
                <p:stCondLst>
                  <p:cond evt="onClick" delay="0">
                    <p:tgtEl>
                      <p:spTgt spid="1034"/>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par>
                                <p:cTn id="40" presetID="1" presetClass="mediacall" presetSubtype="0" fill="hold" nodeType="withEffect">
                                  <p:stCondLst>
                                    <p:cond delay="0"/>
                                  </p:stCondLst>
                                  <p:childTnLst>
                                    <p:cmd type="call" cmd="playFrom(0.0)">
                                      <p:cBhvr>
                                        <p:cTn id="41" dur="2089" fill="hold"/>
                                        <p:tgtEl>
                                          <p:spTgt spid="4"/>
                                        </p:tgtEl>
                                      </p:cBhvr>
                                    </p:cmd>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video>
              <p:cMediaNode vol="80000">
                <p:cTn id="46" fill="remove" display="0">
                  <p:stCondLst>
                    <p:cond delay="indefinite"/>
                  </p:stCondLst>
                </p:cTn>
                <p:tgtEl>
                  <p:spTgt spid="1073"/>
                </p:tgtEl>
              </p:cMediaNode>
            </p:video>
            <p:seq concurrent="1" nextAc="seek">
              <p:cTn id="47" restart="whenNotActive" fill="hold" evtFilter="cancelBubble" nodeType="interactiveSeq">
                <p:stCondLst>
                  <p:cond evt="onClick" delay="0">
                    <p:tgtEl>
                      <p:spTgt spid="1074"/>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788" fill="hold"/>
                                        <p:tgtEl>
                                          <p:spTgt spid="1073"/>
                                        </p:tgtEl>
                                      </p:cBhvr>
                                    </p:cmd>
                                  </p:childTnLst>
                                </p:cTn>
                              </p:par>
                            </p:childTnLst>
                          </p:cTn>
                        </p:par>
                        <p:par>
                          <p:cTn id="54" fill="hold">
                            <p:stCondLst>
                              <p:cond delay="788"/>
                            </p:stCondLst>
                            <p:childTnLst>
                              <p:par>
                                <p:cTn id="55" presetID="1" presetClass="exit" presetSubtype="0" fill="hold" grpId="1" nodeType="afterEffect">
                                  <p:stCondLst>
                                    <p:cond delay="0"/>
                                  </p:stCondLst>
                                  <p:childTnLst>
                                    <p:set>
                                      <p:cBhvr>
                                        <p:cTn id="56"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1074"/>
                  </p:tgtEl>
                </p:cond>
              </p:nextCondLst>
            </p:seq>
            <p:audio>
              <p:cMediaNode vol="80000">
                <p:cTn id="57" fill="hold" display="0">
                  <p:stCondLst>
                    <p:cond delay="indefinite"/>
                  </p:stCondLst>
                  <p:endCondLst>
                    <p:cond evt="onStopAudio" delay="0">
                      <p:tgtEl>
                        <p:sldTgt/>
                      </p:tgtEl>
                    </p:cond>
                  </p:endCondLst>
                </p:cTn>
                <p:tgtEl>
                  <p:spTgt spid="4"/>
                </p:tgtEl>
              </p:cMediaNode>
            </p:audio>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mediacall" presetSubtype="0" fill="hold" nodeType="withEffect">
                                  <p:stCondLst>
                                    <p:cond delay="0"/>
                                  </p:stCondLst>
                                  <p:childTnLst>
                                    <p:cmd type="call" cmd="playFrom(0.0)">
                                      <p:cBhvr>
                                        <p:cTn id="64" dur="788" fill="hold"/>
                                        <p:tgtEl>
                                          <p:spTgt spid="1073"/>
                                        </p:tgtEl>
                                      </p:cBhvr>
                                    </p:cmd>
                                  </p:childTnLst>
                                </p:cTn>
                              </p:par>
                            </p:childTnLst>
                          </p:cTn>
                        </p:par>
                        <p:par>
                          <p:cTn id="65" fill="hold">
                            <p:stCondLst>
                              <p:cond delay="788"/>
                            </p:stCondLst>
                            <p:childTnLst>
                              <p:par>
                                <p:cTn id="66" presetID="1" presetClass="exit" presetSubtype="0" fill="hold" nodeType="after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mediacall" presetSubtype="0" fill="hold" nodeType="withEffect">
                                  <p:stCondLst>
                                    <p:cond delay="0"/>
                                  </p:stCondLst>
                                  <p:childTnLst>
                                    <p:cmd type="call" cmd="playFrom(0.0)">
                                      <p:cBhvr>
                                        <p:cTn id="74" dur="788" fill="hold"/>
                                        <p:tgtEl>
                                          <p:spTgt spid="1073"/>
                                        </p:tgtEl>
                                      </p:cBhvr>
                                    </p:cmd>
                                  </p:childTnLst>
                                </p:cTn>
                              </p:par>
                            </p:childTnLst>
                          </p:cTn>
                        </p:par>
                        <p:par>
                          <p:cTn id="75" fill="hold">
                            <p:stCondLst>
                              <p:cond delay="788"/>
                            </p:stCondLst>
                            <p:childTnLst>
                              <p:par>
                                <p:cTn id="76" presetID="1" presetClass="exit" presetSubtype="0" fill="hold" nodeType="afterEffect">
                                  <p:stCondLst>
                                    <p:cond delay="0"/>
                                  </p:stCondLst>
                                  <p:childTnLst>
                                    <p:set>
                                      <p:cBhvr>
                                        <p:cTn id="77"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1" grpId="0" animBg="1"/>
      <p:bldP spid="6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97C4453A7FA489277ACE784DCD47F" ma:contentTypeVersion="14" ma:contentTypeDescription="Create a new document." ma:contentTypeScope="" ma:versionID="bc756e8d53f89b4f2a7913b9c529a638">
  <xsd:schema xmlns:xsd="http://www.w3.org/2001/XMLSchema" xmlns:xs="http://www.w3.org/2001/XMLSchema" xmlns:p="http://schemas.microsoft.com/office/2006/metadata/properties" xmlns:ns2="4238b5ed-037c-4ce6-a24b-8be3fc08e49c" xmlns:ns3="79889578-43d6-4445-9ce6-54b3a0210c03" targetNamespace="http://schemas.microsoft.com/office/2006/metadata/properties" ma:root="true" ma:fieldsID="a725fbc9a79b5800996fb898d569257e" ns2:_="" ns3:_="">
    <xsd:import namespace="4238b5ed-037c-4ce6-a24b-8be3fc08e49c"/>
    <xsd:import namespace="79889578-43d6-4445-9ce6-54b3a0210c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8b5ed-037c-4ce6-a24b-8be3fc08e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5a0697d-dd59-489e-abc8-0fe9da776a8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89578-43d6-4445-9ce6-54b3a0210c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10080b-9619-447c-8d7d-a00dee03574d}" ma:internalName="TaxCatchAll" ma:showField="CatchAllData" ma:web="79889578-43d6-4445-9ce6-54b3a0210c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75C57-0DAE-49B8-B9FF-065ADE5D3A9E}"/>
</file>

<file path=customXml/itemProps2.xml><?xml version="1.0" encoding="utf-8"?>
<ds:datastoreItem xmlns:ds="http://schemas.openxmlformats.org/officeDocument/2006/customXml" ds:itemID="{6B917BB3-5E56-4445-B78B-0BAA797506B4}"/>
</file>

<file path=docProps/app.xml><?xml version="1.0" encoding="utf-8"?>
<Properties xmlns="http://schemas.openxmlformats.org/officeDocument/2006/extended-properties" xmlns:vt="http://schemas.openxmlformats.org/officeDocument/2006/docPropsVTypes">
  <TotalTime>11262</TotalTime>
  <Words>5707</Words>
  <Application>Microsoft Office PowerPoint</Application>
  <PresentationFormat>Widescreen</PresentationFormat>
  <Paragraphs>729</Paragraphs>
  <Slides>26</Slides>
  <Notes>24</Notes>
  <HiddenSlides>0</HiddenSlides>
  <MMClips>49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Algerian</vt:lpstr>
      <vt:lpstr>Calibri Light</vt:lpstr>
      <vt:lpstr>Franklin Gothic Demi Cond</vt:lpstr>
      <vt:lpstr>Arial Black</vt:lpstr>
      <vt:lpstr>Arial Unicode MS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Gallagher, Geoffrey M.</dc:creator>
  <cp:lastModifiedBy>Gallagher, Geoffrey M.</cp:lastModifiedBy>
  <cp:revision>46</cp:revision>
  <dcterms:created xsi:type="dcterms:W3CDTF">2018-08-10T02:50:45Z</dcterms:created>
  <dcterms:modified xsi:type="dcterms:W3CDTF">2023-12-29T19:14:19Z</dcterms:modified>
</cp:coreProperties>
</file>