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51" r:id="rId1"/>
  </p:sldMasterIdLst>
  <p:notesMasterIdLst>
    <p:notesMasterId r:id="rId27"/>
  </p:notesMasterIdLst>
  <p:handoutMasterIdLst>
    <p:handoutMasterId r:id="rId28"/>
  </p:handoutMasterIdLst>
  <p:sldIdLst>
    <p:sldId id="673" r:id="rId2"/>
    <p:sldId id="699" r:id="rId3"/>
    <p:sldId id="678" r:id="rId4"/>
    <p:sldId id="680" r:id="rId5"/>
    <p:sldId id="687" r:id="rId6"/>
    <p:sldId id="679" r:id="rId7"/>
    <p:sldId id="681" r:id="rId8"/>
    <p:sldId id="688" r:id="rId9"/>
    <p:sldId id="689" r:id="rId10"/>
    <p:sldId id="690" r:id="rId11"/>
    <p:sldId id="692" r:id="rId12"/>
    <p:sldId id="693" r:id="rId13"/>
    <p:sldId id="674" r:id="rId14"/>
    <p:sldId id="676" r:id="rId15"/>
    <p:sldId id="677" r:id="rId16"/>
    <p:sldId id="694" r:id="rId17"/>
    <p:sldId id="695" r:id="rId18"/>
    <p:sldId id="696" r:id="rId19"/>
    <p:sldId id="697" r:id="rId20"/>
    <p:sldId id="698" r:id="rId21"/>
    <p:sldId id="675" r:id="rId22"/>
    <p:sldId id="683" r:id="rId23"/>
    <p:sldId id="684" r:id="rId24"/>
    <p:sldId id="685" r:id="rId25"/>
    <p:sldId id="686" r:id="rId26"/>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a:defRPr lang="en-US"/>
    </a:defPPr>
    <a:lvl1pPr algn="l" rtl="0" fontAlgn="base">
      <a:spcBef>
        <a:spcPct val="0"/>
      </a:spcBef>
      <a:spcAft>
        <a:spcPct val="0"/>
      </a:spcAft>
      <a:defRPr sz="2400" kern="1200">
        <a:solidFill>
          <a:schemeClr val="tx1"/>
        </a:solidFill>
        <a:latin typeface="Helvetica"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Helvetica"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Helvetica"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Helvetica"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Helvetica"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Helvetica"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Helvetica"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Helvetica"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Helvetica" charset="0"/>
        <a:ea typeface="ヒラギノ角ゴ Pro W3" charset="0"/>
        <a:cs typeface="ヒラギノ角ゴ Pro W3" charset="0"/>
      </a:defRPr>
    </a:lvl9pPr>
  </p:defaultTextStyle>
  <p:extLst>
    <p:ext uri="{521415D9-36F7-43E2-AB2F-B90AF26B5E84}">
      <p14:sectionLst xmlns:p14="http://schemas.microsoft.com/office/powerpoint/2010/main">
        <p14:section name="Cover" id="{A11D567A-CC1F-FE49-BD25-E9F6436E8379}">
          <p14:sldIdLst>
            <p14:sldId id="673"/>
            <p14:sldId id="699"/>
            <p14:sldId id="678"/>
            <p14:sldId id="680"/>
            <p14:sldId id="687"/>
            <p14:sldId id="679"/>
            <p14:sldId id="681"/>
            <p14:sldId id="688"/>
            <p14:sldId id="689"/>
            <p14:sldId id="690"/>
            <p14:sldId id="692"/>
          </p14:sldIdLst>
        </p14:section>
        <p14:section name="Communications" id="{3F0E0FB9-468D-E247-A496-4DC1D065119C}">
          <p14:sldIdLst>
            <p14:sldId id="693"/>
            <p14:sldId id="674"/>
            <p14:sldId id="676"/>
            <p14:sldId id="677"/>
          </p14:sldIdLst>
        </p14:section>
        <p14:section name="CIVIILITY IN AND OUT COURTROOMS" id="{50C953C3-4635-465D-A599-8312267B7FE9}">
          <p14:sldIdLst>
            <p14:sldId id="694"/>
            <p14:sldId id="695"/>
            <p14:sldId id="696"/>
            <p14:sldId id="697"/>
            <p14:sldId id="698"/>
          </p14:sldIdLst>
        </p14:section>
        <p14:section name="About Our Inns/Inns Generally" id="{71D0BE3B-7BF1-A347-B99B-61555647C5AC}">
          <p14:sldIdLst>
            <p14:sldId id="675"/>
            <p14:sldId id="683"/>
            <p14:sldId id="684"/>
            <p14:sldId id="685"/>
            <p14:sldId id="686"/>
          </p14:sldIdLst>
        </p14:section>
      </p14:sectionLst>
    </p:ext>
    <p:ext uri="{EFAFB233-063F-42B5-8137-9DF3F51BA10A}">
      <p15:sldGuideLst xmlns:p15="http://schemas.microsoft.com/office/powerpoint/2012/main">
        <p15:guide id="1" orient="horz" pos="2184">
          <p15:clr>
            <a:srgbClr val="A4A3A4"/>
          </p15:clr>
        </p15:guide>
        <p15:guide id="2" pos="319">
          <p15:clr>
            <a:srgbClr val="A4A3A4"/>
          </p15:clr>
        </p15:guide>
        <p15:guide id="3" orient="horz" pos="1080" userDrawn="1">
          <p15:clr>
            <a:srgbClr val="A4A3A4"/>
          </p15:clr>
        </p15:guide>
        <p15:guide id="4" orient="horz" pos="672"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1">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F"/>
    <a:srgbClr val="FFFFFF"/>
    <a:srgbClr val="D64500"/>
    <a:srgbClr val="FFD3CC"/>
    <a:srgbClr val="EAEDF0"/>
    <a:srgbClr val="D2D9E0"/>
    <a:srgbClr val="F2F6F8"/>
    <a:srgbClr val="DAE4EA"/>
    <a:srgbClr val="5D87A1"/>
    <a:srgbClr val="FFEEE7"/>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7" autoAdjust="0"/>
    <p:restoredTop sz="82865" autoAdjust="0"/>
  </p:normalViewPr>
  <p:slideViewPr>
    <p:cSldViewPr snapToGrid="0">
      <p:cViewPr varScale="1">
        <p:scale>
          <a:sx n="99" d="100"/>
          <a:sy n="99" d="100"/>
        </p:scale>
        <p:origin x="1932" y="78"/>
      </p:cViewPr>
      <p:guideLst>
        <p:guide orient="horz" pos="2184"/>
        <p:guide pos="319"/>
        <p:guide orient="horz" pos="1080"/>
        <p:guide orient="horz"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768" y="-90"/>
      </p:cViewPr>
      <p:guideLst>
        <p:guide orient="horz" pos="2924"/>
        <p:guide pos="220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466831" y="416495"/>
            <a:ext cx="5998671" cy="44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957" tIns="49980" rIns="99957" bIns="49980">
            <a:spAutoFit/>
          </a:bodyPr>
          <a:lstStyle>
            <a:lvl1pPr defTabSz="981075">
              <a:tabLst>
                <a:tab pos="6943725" algn="r"/>
              </a:tabLst>
              <a:defRPr>
                <a:solidFill>
                  <a:schemeClr val="tx1"/>
                </a:solidFill>
                <a:latin typeface="Arial" charset="0"/>
              </a:defRPr>
            </a:lvl1pPr>
            <a:lvl2pPr marL="490538" defTabSz="981075">
              <a:tabLst>
                <a:tab pos="6943725" algn="r"/>
              </a:tabLst>
              <a:defRPr>
                <a:solidFill>
                  <a:schemeClr val="tx1"/>
                </a:solidFill>
                <a:latin typeface="Arial" charset="0"/>
              </a:defRPr>
            </a:lvl2pPr>
            <a:lvl3pPr marL="981075" defTabSz="981075">
              <a:tabLst>
                <a:tab pos="6943725" algn="r"/>
              </a:tabLst>
              <a:defRPr>
                <a:solidFill>
                  <a:schemeClr val="tx1"/>
                </a:solidFill>
                <a:latin typeface="Arial" charset="0"/>
              </a:defRPr>
            </a:lvl3pPr>
            <a:lvl4pPr marL="1470025" defTabSz="981075">
              <a:tabLst>
                <a:tab pos="6943725" algn="r"/>
              </a:tabLst>
              <a:defRPr>
                <a:solidFill>
                  <a:schemeClr val="tx1"/>
                </a:solidFill>
                <a:latin typeface="Arial" charset="0"/>
              </a:defRPr>
            </a:lvl4pPr>
            <a:lvl5pPr marL="1963738" defTabSz="981075">
              <a:tabLst>
                <a:tab pos="6943725" algn="r"/>
              </a:tabLst>
              <a:defRPr>
                <a:solidFill>
                  <a:schemeClr val="tx1"/>
                </a:solidFill>
                <a:latin typeface="Arial" charset="0"/>
              </a:defRPr>
            </a:lvl5pPr>
            <a:lvl6pPr marL="2420938" defTabSz="981075" fontAlgn="base">
              <a:spcBef>
                <a:spcPct val="0"/>
              </a:spcBef>
              <a:spcAft>
                <a:spcPct val="0"/>
              </a:spcAft>
              <a:tabLst>
                <a:tab pos="6943725" algn="r"/>
              </a:tabLst>
              <a:defRPr>
                <a:solidFill>
                  <a:schemeClr val="tx1"/>
                </a:solidFill>
                <a:latin typeface="Arial" charset="0"/>
              </a:defRPr>
            </a:lvl6pPr>
            <a:lvl7pPr marL="2878138" defTabSz="981075" fontAlgn="base">
              <a:spcBef>
                <a:spcPct val="0"/>
              </a:spcBef>
              <a:spcAft>
                <a:spcPct val="0"/>
              </a:spcAft>
              <a:tabLst>
                <a:tab pos="6943725" algn="r"/>
              </a:tabLst>
              <a:defRPr>
                <a:solidFill>
                  <a:schemeClr val="tx1"/>
                </a:solidFill>
                <a:latin typeface="Arial" charset="0"/>
              </a:defRPr>
            </a:lvl7pPr>
            <a:lvl8pPr marL="3335338" defTabSz="981075" fontAlgn="base">
              <a:spcBef>
                <a:spcPct val="0"/>
              </a:spcBef>
              <a:spcAft>
                <a:spcPct val="0"/>
              </a:spcAft>
              <a:tabLst>
                <a:tab pos="6943725" algn="r"/>
              </a:tabLst>
              <a:defRPr>
                <a:solidFill>
                  <a:schemeClr val="tx1"/>
                </a:solidFill>
                <a:latin typeface="Arial" charset="0"/>
              </a:defRPr>
            </a:lvl8pPr>
            <a:lvl9pPr marL="3792538" defTabSz="981075" fontAlgn="base">
              <a:spcBef>
                <a:spcPct val="0"/>
              </a:spcBef>
              <a:spcAft>
                <a:spcPct val="0"/>
              </a:spcAft>
              <a:tabLst>
                <a:tab pos="6943725" algn="r"/>
              </a:tabLst>
              <a:defRPr>
                <a:solidFill>
                  <a:schemeClr val="tx1"/>
                </a:solidFill>
                <a:latin typeface="Arial" charset="0"/>
              </a:defRPr>
            </a:lvl9pPr>
          </a:lstStyle>
          <a:p>
            <a:pPr eaLnBrk="0" hangingPunct="0">
              <a:spcBef>
                <a:spcPct val="50000"/>
              </a:spcBef>
              <a:defRPr/>
            </a:pPr>
            <a:r>
              <a:rPr lang="en-US" sz="1100" b="1" dirty="0">
                <a:ea typeface="+mn-ea"/>
                <a:cs typeface="+mn-cs"/>
              </a:rPr>
              <a:t>Document Retention Issues</a:t>
            </a:r>
            <a:r>
              <a:rPr lang="en-US" sz="1100" dirty="0">
                <a:ea typeface="+mn-ea"/>
                <a:cs typeface="+mn-cs"/>
              </a:rPr>
              <a:t>	April 25, 2006</a:t>
            </a:r>
            <a:br>
              <a:rPr lang="en-US" sz="1100" dirty="0">
                <a:ea typeface="+mn-ea"/>
                <a:cs typeface="+mn-cs"/>
              </a:rPr>
            </a:br>
            <a:r>
              <a:rPr lang="en-US" sz="1100" b="1" dirty="0">
                <a:ea typeface="+mn-ea"/>
                <a:cs typeface="+mn-cs"/>
              </a:rPr>
              <a:t>Drafting a Policy and Responding to Litigation</a:t>
            </a:r>
          </a:p>
        </p:txBody>
      </p:sp>
      <p:sp>
        <p:nvSpPr>
          <p:cNvPr id="65539" name="Rectangle 7"/>
          <p:cNvSpPr>
            <a:spLocks noChangeArrowheads="1"/>
          </p:cNvSpPr>
          <p:nvPr/>
        </p:nvSpPr>
        <p:spPr bwMode="auto">
          <a:xfrm>
            <a:off x="466831" y="8522231"/>
            <a:ext cx="2805753" cy="49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96" tIns="48748" rIns="97496" bIns="48748" anchor="b"/>
          <a:lstStyle>
            <a:lvl1pPr defTabSz="1009650" eaLnBrk="0" hangingPunct="0">
              <a:defRPr>
                <a:solidFill>
                  <a:schemeClr val="tx1"/>
                </a:solidFill>
                <a:latin typeface="Helvetica" pitchFamily="34" charset="0"/>
                <a:ea typeface="ヒラギノ角ゴ Pro W3" pitchFamily="-84" charset="-128"/>
              </a:defRPr>
            </a:lvl1pPr>
            <a:lvl2pPr marL="742950" indent="-285750" defTabSz="1009650" eaLnBrk="0" hangingPunct="0">
              <a:defRPr>
                <a:solidFill>
                  <a:schemeClr val="tx1"/>
                </a:solidFill>
                <a:latin typeface="Helvetica" pitchFamily="34" charset="0"/>
                <a:ea typeface="ヒラギノ角ゴ Pro W3" pitchFamily="-84" charset="-128"/>
              </a:defRPr>
            </a:lvl2pPr>
            <a:lvl3pPr marL="1143000" indent="-228600" defTabSz="1009650" eaLnBrk="0" hangingPunct="0">
              <a:defRPr>
                <a:solidFill>
                  <a:schemeClr val="tx1"/>
                </a:solidFill>
                <a:latin typeface="Helvetica" pitchFamily="34" charset="0"/>
                <a:ea typeface="ヒラギノ角ゴ Pro W3" pitchFamily="-84" charset="-128"/>
              </a:defRPr>
            </a:lvl3pPr>
            <a:lvl4pPr marL="1600200" indent="-228600" defTabSz="1009650" eaLnBrk="0" hangingPunct="0">
              <a:defRPr>
                <a:solidFill>
                  <a:schemeClr val="tx1"/>
                </a:solidFill>
                <a:latin typeface="Helvetica" pitchFamily="34" charset="0"/>
                <a:ea typeface="ヒラギノ角ゴ Pro W3" pitchFamily="-84" charset="-128"/>
              </a:defRPr>
            </a:lvl4pPr>
            <a:lvl5pPr marL="2057400" indent="-228600" defTabSz="1009650" eaLnBrk="0" hangingPunct="0">
              <a:defRPr>
                <a:solidFill>
                  <a:schemeClr val="tx1"/>
                </a:solidFill>
                <a:latin typeface="Helvetica" pitchFamily="34" charset="0"/>
                <a:ea typeface="ヒラギノ角ゴ Pro W3" pitchFamily="-84" charset="-128"/>
              </a:defRPr>
            </a:lvl5pPr>
            <a:lvl6pPr marL="25146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6pPr>
            <a:lvl7pPr marL="29718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7pPr>
            <a:lvl8pPr marL="34290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8pPr>
            <a:lvl9pPr marL="38862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9pPr>
          </a:lstStyle>
          <a:p>
            <a:pPr>
              <a:defRPr/>
            </a:pPr>
            <a:r>
              <a:rPr lang="en-US" altLang="en-US" sz="600" dirty="0">
                <a:latin typeface="Tahoma" pitchFamily="34" charset="0"/>
                <a:cs typeface="+mn-cs"/>
              </a:rPr>
              <a:t>Copyright 2006, O’Melveny &amp; Myers LLP</a:t>
            </a:r>
          </a:p>
        </p:txBody>
      </p:sp>
      <p:sp>
        <p:nvSpPr>
          <p:cNvPr id="65540" name="Rectangle 8"/>
          <p:cNvSpPr>
            <a:spLocks noChangeArrowheads="1"/>
          </p:cNvSpPr>
          <p:nvPr/>
        </p:nvSpPr>
        <p:spPr bwMode="auto">
          <a:xfrm>
            <a:off x="3656561" y="8522231"/>
            <a:ext cx="2804160" cy="49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96" tIns="48748" rIns="97496" bIns="48748" anchor="b"/>
          <a:lstStyle>
            <a:lvl1pPr defTabSz="1009650" eaLnBrk="0" hangingPunct="0">
              <a:defRPr>
                <a:solidFill>
                  <a:schemeClr val="tx1"/>
                </a:solidFill>
                <a:latin typeface="Helvetica" pitchFamily="34" charset="0"/>
                <a:ea typeface="ヒラギノ角ゴ Pro W3" pitchFamily="-84" charset="-128"/>
              </a:defRPr>
            </a:lvl1pPr>
            <a:lvl2pPr marL="742950" indent="-285750" defTabSz="1009650" eaLnBrk="0" hangingPunct="0">
              <a:defRPr>
                <a:solidFill>
                  <a:schemeClr val="tx1"/>
                </a:solidFill>
                <a:latin typeface="Helvetica" pitchFamily="34" charset="0"/>
                <a:ea typeface="ヒラギノ角ゴ Pro W3" pitchFamily="-84" charset="-128"/>
              </a:defRPr>
            </a:lvl2pPr>
            <a:lvl3pPr marL="1143000" indent="-228600" defTabSz="1009650" eaLnBrk="0" hangingPunct="0">
              <a:defRPr>
                <a:solidFill>
                  <a:schemeClr val="tx1"/>
                </a:solidFill>
                <a:latin typeface="Helvetica" pitchFamily="34" charset="0"/>
                <a:ea typeface="ヒラギノ角ゴ Pro W3" pitchFamily="-84" charset="-128"/>
              </a:defRPr>
            </a:lvl3pPr>
            <a:lvl4pPr marL="1600200" indent="-228600" defTabSz="1009650" eaLnBrk="0" hangingPunct="0">
              <a:defRPr>
                <a:solidFill>
                  <a:schemeClr val="tx1"/>
                </a:solidFill>
                <a:latin typeface="Helvetica" pitchFamily="34" charset="0"/>
                <a:ea typeface="ヒラギノ角ゴ Pro W3" pitchFamily="-84" charset="-128"/>
              </a:defRPr>
            </a:lvl4pPr>
            <a:lvl5pPr marL="2057400" indent="-228600" defTabSz="1009650" eaLnBrk="0" hangingPunct="0">
              <a:defRPr>
                <a:solidFill>
                  <a:schemeClr val="tx1"/>
                </a:solidFill>
                <a:latin typeface="Helvetica" pitchFamily="34" charset="0"/>
                <a:ea typeface="ヒラギノ角ゴ Pro W3" pitchFamily="-84" charset="-128"/>
              </a:defRPr>
            </a:lvl5pPr>
            <a:lvl6pPr marL="25146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6pPr>
            <a:lvl7pPr marL="29718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7pPr>
            <a:lvl8pPr marL="34290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8pPr>
            <a:lvl9pPr marL="3886200" indent="-228600" defTabSz="1009650" eaLnBrk="0" fontAlgn="base" hangingPunct="0">
              <a:spcBef>
                <a:spcPct val="0"/>
              </a:spcBef>
              <a:spcAft>
                <a:spcPct val="0"/>
              </a:spcAft>
              <a:defRPr>
                <a:solidFill>
                  <a:schemeClr val="tx1"/>
                </a:solidFill>
                <a:latin typeface="Helvetica" pitchFamily="34" charset="0"/>
                <a:ea typeface="ヒラギノ角ゴ Pro W3" pitchFamily="-84" charset="-128"/>
              </a:defRPr>
            </a:lvl9pPr>
          </a:lstStyle>
          <a:p>
            <a:pPr algn="r">
              <a:defRPr/>
            </a:pPr>
            <a:fld id="{81EFAA09-F2D7-EC4D-8135-7D5D75E3763B}" type="slidenum">
              <a:rPr lang="en-US" altLang="en-US" sz="600">
                <a:latin typeface="Tahoma" pitchFamily="34" charset="0"/>
                <a:cs typeface="+mn-cs"/>
              </a:rPr>
              <a:pPr algn="r">
                <a:defRPr/>
              </a:pPr>
              <a:t>‹#›</a:t>
            </a:fld>
            <a:endParaRPr lang="en-US" altLang="en-US" sz="600" dirty="0">
              <a:latin typeface="Tahoma" pitchFamily="34" charset="0"/>
              <a:cs typeface="+mn-cs"/>
            </a:endParaRPr>
          </a:p>
        </p:txBody>
      </p:sp>
    </p:spTree>
    <p:extLst>
      <p:ext uri="{BB962C8B-B14F-4D97-AF65-F5344CB8AC3E}">
        <p14:creationId xmlns:p14="http://schemas.microsoft.com/office/powerpoint/2010/main" val="383630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37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t" anchorCtr="0" compatLnSpc="1">
            <a:prstTxWarp prst="textNoShape">
              <a:avLst/>
            </a:prstTxWarp>
          </a:bodyPr>
          <a:lstStyle>
            <a:lvl1pPr>
              <a:defRPr sz="1300">
                <a:latin typeface="Arial" pitchFamily="34" charset="0"/>
                <a:ea typeface="ヒラギノ角ゴ Pro W3" pitchFamily="-84" charset="-128"/>
                <a:cs typeface="+mn-cs"/>
              </a:defRPr>
            </a:lvl1pPr>
          </a:lstStyle>
          <a:p>
            <a:pPr>
              <a:defRPr/>
            </a:pPr>
            <a:endParaRPr lang="en-US"/>
          </a:p>
        </p:txBody>
      </p:sp>
      <p:sp>
        <p:nvSpPr>
          <p:cNvPr id="33795" name="Rectangle 3"/>
          <p:cNvSpPr>
            <a:spLocks noGrp="1" noChangeArrowheads="1"/>
          </p:cNvSpPr>
          <p:nvPr>
            <p:ph type="dt" idx="1"/>
          </p:nvPr>
        </p:nvSpPr>
        <p:spPr bwMode="auto">
          <a:xfrm>
            <a:off x="3970437" y="0"/>
            <a:ext cx="303837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t" anchorCtr="0" compatLnSpc="1">
            <a:prstTxWarp prst="textNoShape">
              <a:avLst/>
            </a:prstTxWarp>
          </a:bodyPr>
          <a:lstStyle>
            <a:lvl1pPr algn="r">
              <a:defRPr sz="1300">
                <a:latin typeface="Arial" pitchFamily="34" charset="0"/>
                <a:ea typeface="ヒラギノ角ゴ Pro W3" pitchFamily="-84" charset="-128"/>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33797" name="Rectangle 5"/>
          <p:cNvSpPr>
            <a:spLocks noGrp="1" noChangeArrowheads="1"/>
          </p:cNvSpPr>
          <p:nvPr>
            <p:ph type="body" sz="quarter" idx="3"/>
          </p:nvPr>
        </p:nvSpPr>
        <p:spPr bwMode="auto">
          <a:xfrm>
            <a:off x="701040" y="4416109"/>
            <a:ext cx="5608320" cy="41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8830628"/>
            <a:ext cx="303837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b" anchorCtr="0" compatLnSpc="1">
            <a:prstTxWarp prst="textNoShape">
              <a:avLst/>
            </a:prstTxWarp>
          </a:bodyPr>
          <a:lstStyle>
            <a:lvl1pPr>
              <a:defRPr sz="1300">
                <a:latin typeface="Arial" pitchFamily="34" charset="0"/>
                <a:ea typeface="ヒラギノ角ゴ Pro W3" pitchFamily="-84" charset="-128"/>
                <a:cs typeface="+mn-cs"/>
              </a:defRPr>
            </a:lvl1pPr>
          </a:lstStyle>
          <a:p>
            <a:pPr>
              <a:defRPr/>
            </a:pPr>
            <a:endParaRPr lang="en-US"/>
          </a:p>
        </p:txBody>
      </p:sp>
      <p:sp>
        <p:nvSpPr>
          <p:cNvPr id="33799" name="Rectangle 7"/>
          <p:cNvSpPr>
            <a:spLocks noGrp="1" noChangeArrowheads="1"/>
          </p:cNvSpPr>
          <p:nvPr>
            <p:ph type="sldNum" sz="quarter" idx="5"/>
          </p:nvPr>
        </p:nvSpPr>
        <p:spPr bwMode="auto">
          <a:xfrm>
            <a:off x="3970437" y="8830628"/>
            <a:ext cx="303837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b" anchorCtr="0" compatLnSpc="1">
            <a:prstTxWarp prst="textNoShape">
              <a:avLst/>
            </a:prstTxWarp>
          </a:bodyPr>
          <a:lstStyle>
            <a:lvl1pPr algn="r">
              <a:defRPr sz="1300">
                <a:latin typeface="Arial" pitchFamily="34" charset="0"/>
                <a:ea typeface="ヒラギノ角ゴ Pro W3" pitchFamily="-84" charset="-128"/>
                <a:cs typeface="+mn-cs"/>
              </a:defRPr>
            </a:lvl1pPr>
          </a:lstStyle>
          <a:p>
            <a:pPr>
              <a:defRPr/>
            </a:pPr>
            <a:fld id="{94DBFAA1-922C-E542-AF35-ABB7F903E59F}" type="slidenum">
              <a:rPr lang="en-US"/>
              <a:pPr>
                <a:defRPr/>
              </a:pPr>
              <a:t>‹#›</a:t>
            </a:fld>
            <a:endParaRPr lang="en-US" dirty="0"/>
          </a:p>
        </p:txBody>
      </p:sp>
    </p:spTree>
    <p:extLst>
      <p:ext uri="{BB962C8B-B14F-4D97-AF65-F5344CB8AC3E}">
        <p14:creationId xmlns:p14="http://schemas.microsoft.com/office/powerpoint/2010/main" val="191564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DBFAA1-922C-E542-AF35-ABB7F903E59F}" type="slidenum">
              <a:rPr lang="en-US" smtClean="0"/>
              <a:pPr>
                <a:defRPr/>
              </a:pPr>
              <a:t>0</a:t>
            </a:fld>
            <a:endParaRPr lang="en-US" dirty="0"/>
          </a:p>
        </p:txBody>
      </p:sp>
    </p:spTree>
    <p:extLst>
      <p:ext uri="{BB962C8B-B14F-4D97-AF65-F5344CB8AC3E}">
        <p14:creationId xmlns:p14="http://schemas.microsoft.com/office/powerpoint/2010/main" val="271607602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DBFAA1-922C-E542-AF35-ABB7F903E59F}" type="slidenum">
              <a:rPr lang="en-US" smtClean="0"/>
              <a:pPr>
                <a:defRPr/>
              </a:pPr>
              <a:t>10</a:t>
            </a:fld>
            <a:endParaRPr lang="en-US" dirty="0"/>
          </a:p>
        </p:txBody>
      </p:sp>
    </p:spTree>
    <p:extLst>
      <p:ext uri="{BB962C8B-B14F-4D97-AF65-F5344CB8AC3E}">
        <p14:creationId xmlns:p14="http://schemas.microsoft.com/office/powerpoint/2010/main" val="98172784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DBFAA1-922C-E542-AF35-ABB7F903E59F}" type="slidenum">
              <a:rPr lang="en-US" smtClean="0"/>
              <a:pPr>
                <a:defRPr/>
              </a:pPr>
              <a:t>11</a:t>
            </a:fld>
            <a:endParaRPr lang="en-US" dirty="0"/>
          </a:p>
        </p:txBody>
      </p:sp>
    </p:spTree>
    <p:extLst>
      <p:ext uri="{BB962C8B-B14F-4D97-AF65-F5344CB8AC3E}">
        <p14:creationId xmlns:p14="http://schemas.microsoft.com/office/powerpoint/2010/main" val="216886766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C6BC-128F-42D6-AA8C-5D53726A85D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6820672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DBFAA1-922C-E542-AF35-ABB7F903E59F}" type="slidenum">
              <a:rPr lang="en-US" smtClean="0"/>
              <a:pPr>
                <a:defRPr/>
              </a:pPr>
              <a:t>15</a:t>
            </a:fld>
            <a:endParaRPr lang="en-US" dirty="0"/>
          </a:p>
        </p:txBody>
      </p:sp>
    </p:spTree>
    <p:extLst>
      <p:ext uri="{BB962C8B-B14F-4D97-AF65-F5344CB8AC3E}">
        <p14:creationId xmlns:p14="http://schemas.microsoft.com/office/powerpoint/2010/main" val="271607602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C6BC-128F-42D6-AA8C-5D53726A85D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6820672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C6BC-128F-42D6-AA8C-5D53726A85D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977270"/>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C6BC-128F-42D6-AA8C-5D53726A85D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1506417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C6BC-128F-42D6-AA8C-5D53726A85D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68392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956310"/>
            <a:ext cx="9144000" cy="5901690"/>
          </a:xfrm>
          <a:prstGeom prst="rect">
            <a:avLst/>
          </a:prstGeom>
        </p:spPr>
      </p:pic>
      <p:sp>
        <p:nvSpPr>
          <p:cNvPr id="4" name="Rectangle 3"/>
          <p:cNvSpPr/>
          <p:nvPr userDrawn="1"/>
        </p:nvSpPr>
        <p:spPr>
          <a:xfrm>
            <a:off x="0" y="1700213"/>
            <a:ext cx="5454650" cy="3763962"/>
          </a:xfrm>
          <a:prstGeom prst="rect">
            <a:avLst/>
          </a:prstGeom>
          <a:solidFill>
            <a:srgbClr val="FF6600">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latin typeface="Arial"/>
              <a:cs typeface="Arial"/>
            </a:endParaRPr>
          </a:p>
        </p:txBody>
      </p:sp>
      <p:sp>
        <p:nvSpPr>
          <p:cNvPr id="102403" name="Text Placeholder 2"/>
          <p:cNvSpPr>
            <a:spLocks noGrp="1"/>
          </p:cNvSpPr>
          <p:nvPr>
            <p:ph type="subTitle" idx="1"/>
          </p:nvPr>
        </p:nvSpPr>
        <p:spPr>
          <a:xfrm>
            <a:off x="452714" y="3918797"/>
            <a:ext cx="4113212" cy="1183622"/>
          </a:xfrm>
          <a:prstGeom prst="rect">
            <a:avLst/>
          </a:prstGeom>
        </p:spPr>
        <p:txBody>
          <a:bodyPr lIns="0" tIns="0" rIns="0" bIns="0"/>
          <a:lstStyle>
            <a:lvl1pPr marL="0" indent="0">
              <a:buFont typeface="Arial" charset="0"/>
              <a:buNone/>
              <a:defRPr>
                <a:solidFill>
                  <a:schemeClr val="bg1"/>
                </a:solidFill>
                <a:latin typeface="Arial"/>
                <a:cs typeface="Arial"/>
              </a:defRPr>
            </a:lvl1pPr>
          </a:lstStyle>
          <a:p>
            <a:pPr lvl="0"/>
            <a:r>
              <a:rPr lang="en-US" noProof="0"/>
              <a:t>Click to edit Master subtitle style</a:t>
            </a:r>
            <a:endParaRPr lang="en-US" noProof="0" dirty="0"/>
          </a:p>
        </p:txBody>
      </p:sp>
      <p:sp>
        <p:nvSpPr>
          <p:cNvPr id="102402" name="Title Placeholder 1"/>
          <p:cNvSpPr>
            <a:spLocks noGrp="1"/>
          </p:cNvSpPr>
          <p:nvPr>
            <p:ph type="ctrTitle"/>
          </p:nvPr>
        </p:nvSpPr>
        <p:spPr>
          <a:xfrm>
            <a:off x="452714" y="2314115"/>
            <a:ext cx="4343400" cy="1488421"/>
          </a:xfrm>
        </p:spPr>
        <p:txBody>
          <a:bodyPr lIns="0" tIns="0" rIns="0" bIns="0" anchor="t"/>
          <a:lstStyle>
            <a:lvl1pPr>
              <a:defRPr sz="3600">
                <a:solidFill>
                  <a:schemeClr val="bg1"/>
                </a:solidFill>
                <a:latin typeface="Arial"/>
                <a:cs typeface="Arial"/>
              </a:defRPr>
            </a:lvl1pPr>
          </a:lstStyle>
          <a:p>
            <a:pPr lvl="0"/>
            <a:r>
              <a:rPr lang="en-US" noProof="0"/>
              <a:t>Click to edit Master title style</a:t>
            </a:r>
            <a:endParaRPr lang="en-US" noProof="0" dirty="0"/>
          </a:p>
        </p:txBody>
      </p:sp>
      <p:sp>
        <p:nvSpPr>
          <p:cNvPr id="7" name="Text Placeholder 6"/>
          <p:cNvSpPr>
            <a:spLocks noGrp="1"/>
          </p:cNvSpPr>
          <p:nvPr>
            <p:ph type="body" sz="quarter" idx="11" hasCustomPrompt="1"/>
          </p:nvPr>
        </p:nvSpPr>
        <p:spPr>
          <a:xfrm>
            <a:off x="453717" y="1771090"/>
            <a:ext cx="1987550" cy="302767"/>
          </a:xfrm>
        </p:spPr>
        <p:txBody>
          <a:bodyPr lIns="0" tIns="0" rIns="0" bIns="0" anchor="ctr" anchorCtr="0"/>
          <a:lstStyle>
            <a:lvl1pPr marL="0" indent="0">
              <a:buNone/>
              <a:defRPr sz="1200">
                <a:solidFill>
                  <a:schemeClr val="bg1"/>
                </a:solidFill>
                <a:latin typeface="Arial"/>
                <a:cs typeface="Arial"/>
              </a:defRPr>
            </a:lvl1pPr>
          </a:lstStyle>
          <a:p>
            <a:pPr lvl="0"/>
            <a:r>
              <a:rPr lang="en-US" dirty="0"/>
              <a:t>Date</a:t>
            </a:r>
          </a:p>
        </p:txBody>
      </p:sp>
    </p:spTree>
    <p:extLst>
      <p:ext uri="{BB962C8B-B14F-4D97-AF65-F5344CB8AC3E}">
        <p14:creationId xmlns:p14="http://schemas.microsoft.com/office/powerpoint/2010/main" val="426604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11188"/>
            <a:ext cx="2057400" cy="5376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11188"/>
            <a:ext cx="6019800" cy="53768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2514600" y="6096000"/>
            <a:ext cx="4038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32295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11188"/>
            <a:ext cx="8229600" cy="612775"/>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457200" y="1600200"/>
            <a:ext cx="4038600" cy="2117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17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870325"/>
            <a:ext cx="4038600" cy="2117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70325"/>
            <a:ext cx="4038600" cy="2117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2514600" y="6096000"/>
            <a:ext cx="4038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52275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orney Bio">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460375" y="3051486"/>
            <a:ext cx="1247775" cy="1487487"/>
          </a:xfrm>
        </p:spPr>
        <p:txBody>
          <a:bodyPr/>
          <a:lstStyle>
            <a:lvl1pPr marL="0" marR="0" indent="0" algn="l" defTabSz="457200" rtl="0" eaLnBrk="1" fontAlgn="base" latinLnBrk="0" hangingPunct="1">
              <a:lnSpc>
                <a:spcPct val="100000"/>
              </a:lnSpc>
              <a:spcBef>
                <a:spcPct val="20000"/>
              </a:spcBef>
              <a:spcAft>
                <a:spcPts val="800"/>
              </a:spcAft>
              <a:buClr>
                <a:srgbClr val="FF671F"/>
              </a:buClr>
              <a:buSzTx/>
              <a:buFont typeface="Arial" charset="0"/>
              <a:buNone/>
              <a:tabLst/>
              <a:defRPr sz="1000" b="1">
                <a:solidFill>
                  <a:schemeClr val="accent4"/>
                </a:solidFill>
              </a:defRPr>
            </a:lvl1pPr>
            <a:lvl2pPr marL="457200" indent="0">
              <a:buNone/>
              <a:defRPr sz="1000" b="0"/>
            </a:lvl2pPr>
            <a:lvl3pPr marL="914400" indent="0">
              <a:buNone/>
              <a:defRPr sz="1000" b="0"/>
            </a:lvl3pPr>
            <a:lvl4pPr marL="1371600" indent="0">
              <a:buNone/>
              <a:defRPr sz="1000"/>
            </a:lvl4pPr>
            <a:lvl5pPr marL="1828800" indent="0">
              <a:buNone/>
              <a:defRPr sz="1000"/>
            </a:lvl5pPr>
          </a:lstStyle>
          <a:p>
            <a:pPr lvl="0"/>
            <a:r>
              <a:rPr lang="en-US" dirty="0"/>
              <a:t>Title</a:t>
            </a:r>
            <a:br>
              <a:rPr lang="en-US" dirty="0"/>
            </a:br>
            <a:r>
              <a:rPr lang="en-US" dirty="0"/>
              <a:t>Practice</a:t>
            </a:r>
          </a:p>
          <a:p>
            <a:pPr eaLnBrk="1" hangingPunct="1">
              <a:spcAft>
                <a:spcPts val="1200"/>
              </a:spcAft>
              <a:buFont typeface="Arial" charset="0"/>
              <a:buNone/>
            </a:pPr>
            <a:r>
              <a:rPr lang="en-US" sz="1000" b="1" dirty="0">
                <a:solidFill>
                  <a:srgbClr val="174A7C"/>
                </a:solidFill>
                <a:latin typeface="Arial"/>
                <a:cs typeface="Arial"/>
              </a:rPr>
              <a:t>Office Info</a:t>
            </a:r>
            <a:br>
              <a:rPr lang="en-US" sz="1000" b="1" dirty="0">
                <a:solidFill>
                  <a:srgbClr val="174A7C"/>
                </a:solidFill>
                <a:latin typeface="Arial"/>
                <a:cs typeface="Arial"/>
              </a:rPr>
            </a:br>
            <a:r>
              <a:rPr lang="en-US" sz="1000" b="0" dirty="0">
                <a:solidFill>
                  <a:srgbClr val="174A7C"/>
                </a:solidFill>
                <a:latin typeface="Arial"/>
                <a:cs typeface="Arial"/>
              </a:rPr>
              <a:t>Address</a:t>
            </a:r>
            <a:br>
              <a:rPr lang="en-US" sz="1000" b="0" dirty="0">
                <a:solidFill>
                  <a:srgbClr val="174A7C"/>
                </a:solidFill>
                <a:latin typeface="Arial"/>
                <a:cs typeface="Arial"/>
              </a:rPr>
            </a:br>
            <a:r>
              <a:rPr lang="en-US" sz="1000" b="0" dirty="0">
                <a:solidFill>
                  <a:srgbClr val="174A7C"/>
                </a:solidFill>
                <a:latin typeface="Arial"/>
                <a:cs typeface="Arial"/>
              </a:rPr>
              <a:t>City, State</a:t>
            </a:r>
            <a:r>
              <a:rPr lang="en-US" sz="1000" b="0" baseline="0" dirty="0">
                <a:solidFill>
                  <a:srgbClr val="174A7C"/>
                </a:solidFill>
                <a:latin typeface="Arial"/>
                <a:cs typeface="Arial"/>
              </a:rPr>
              <a:t> Zip</a:t>
            </a:r>
            <a:endParaRPr lang="en-US" sz="1000" b="0" dirty="0">
              <a:solidFill>
                <a:srgbClr val="174A7C"/>
              </a:solidFill>
              <a:latin typeface="Arial"/>
              <a:cs typeface="Arial"/>
            </a:endParaRPr>
          </a:p>
          <a:p>
            <a:pPr eaLnBrk="1" hangingPunct="1">
              <a:spcAft>
                <a:spcPts val="1200"/>
              </a:spcAft>
              <a:buFont typeface="Arial" charset="0"/>
              <a:buNone/>
            </a:pPr>
            <a:r>
              <a:rPr lang="en-US" sz="1000" b="0" dirty="0">
                <a:solidFill>
                  <a:srgbClr val="174A7C"/>
                </a:solidFill>
                <a:latin typeface="Arial"/>
                <a:cs typeface="Arial"/>
              </a:rPr>
              <a:t>+1-xxx-xxx-xxxx</a:t>
            </a:r>
            <a:br>
              <a:rPr lang="en-US" sz="1000" b="0" dirty="0">
                <a:solidFill>
                  <a:srgbClr val="174A7C"/>
                </a:solidFill>
                <a:latin typeface="Arial"/>
                <a:cs typeface="Arial"/>
              </a:rPr>
            </a:br>
            <a:r>
              <a:rPr lang="en-US" sz="1000" b="0" dirty="0" err="1">
                <a:solidFill>
                  <a:srgbClr val="174A7C"/>
                </a:solidFill>
                <a:latin typeface="Arial"/>
                <a:cs typeface="Arial"/>
              </a:rPr>
              <a:t>email@omm.com</a:t>
            </a:r>
            <a:endParaRPr lang="en-US" sz="1000" b="0" dirty="0">
              <a:solidFill>
                <a:srgbClr val="174A7C"/>
              </a:solidFill>
              <a:latin typeface="Arial"/>
              <a:cs typeface="Arial"/>
            </a:endParaRPr>
          </a:p>
        </p:txBody>
      </p:sp>
      <p:sp>
        <p:nvSpPr>
          <p:cNvPr id="5" name="Picture Placeholder 4"/>
          <p:cNvSpPr>
            <a:spLocks noGrp="1"/>
          </p:cNvSpPr>
          <p:nvPr>
            <p:ph type="pic" sz="quarter" idx="12" hasCustomPrompt="1"/>
          </p:nvPr>
        </p:nvSpPr>
        <p:spPr>
          <a:xfrm>
            <a:off x="457200" y="1339470"/>
            <a:ext cx="1254125" cy="1601787"/>
          </a:xfrm>
        </p:spPr>
        <p:txBody>
          <a:bodyPr/>
          <a:lstStyle>
            <a:lvl1pPr marL="0" indent="0">
              <a:buNone/>
              <a:defRPr/>
            </a:lvl1pPr>
          </a:lstStyle>
          <a:p>
            <a:r>
              <a:rPr lang="en-US" dirty="0"/>
              <a:t>Insert Photo</a:t>
            </a:r>
            <a:br>
              <a:rPr lang="en-US" dirty="0"/>
            </a:br>
            <a:r>
              <a:rPr lang="en-US" dirty="0"/>
              <a:t>Here</a:t>
            </a:r>
          </a:p>
        </p:txBody>
      </p:sp>
      <p:sp>
        <p:nvSpPr>
          <p:cNvPr id="8" name="Title 1"/>
          <p:cNvSpPr>
            <a:spLocks noGrp="1"/>
          </p:cNvSpPr>
          <p:nvPr>
            <p:ph type="title" sz="quarter"/>
          </p:nvPr>
        </p:nvSpPr>
        <p:spPr>
          <a:xfrm>
            <a:off x="457200" y="611188"/>
            <a:ext cx="8229600" cy="612775"/>
          </a:xfrm>
        </p:spPr>
        <p:txBody>
          <a:bodyPr/>
          <a:lstStyle/>
          <a:p>
            <a:r>
              <a:rPr lang="en-US"/>
              <a:t>Click to edit Master title style</a:t>
            </a:r>
            <a:endParaRPr lang="en-US" dirty="0"/>
          </a:p>
        </p:txBody>
      </p:sp>
      <p:sp>
        <p:nvSpPr>
          <p:cNvPr id="12" name="Text Placeholder 11"/>
          <p:cNvSpPr>
            <a:spLocks noGrp="1"/>
          </p:cNvSpPr>
          <p:nvPr>
            <p:ph type="body" sz="quarter" idx="18" hasCustomPrompt="1"/>
          </p:nvPr>
        </p:nvSpPr>
        <p:spPr>
          <a:xfrm>
            <a:off x="2051050" y="1339470"/>
            <a:ext cx="6627813" cy="3152775"/>
          </a:xfrm>
        </p:spPr>
        <p:txBody>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Attorney bio</a:t>
            </a:r>
          </a:p>
        </p:txBody>
      </p:sp>
    </p:spTree>
    <p:extLst>
      <p:ext uri="{BB962C8B-B14F-4D97-AF65-F5344CB8AC3E}">
        <p14:creationId xmlns:p14="http://schemas.microsoft.com/office/powerpoint/2010/main" val="21799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387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2466975" y="6604000"/>
            <a:ext cx="4210050" cy="153988"/>
          </a:xfrm>
        </p:spPr>
        <p:txBody>
          <a:bodyPr lIns="0" tIns="0" rIns="0" bIns="0"/>
          <a:lstStyle>
            <a:lvl1pPr marL="0" indent="0" algn="ctr">
              <a:buNone/>
              <a:defRPr sz="800"/>
            </a:lvl1pPr>
          </a:lstStyle>
          <a:p>
            <a:pPr lvl="0"/>
            <a:r>
              <a:rPr lang="en-US" altLang="en-US" sz="700" i="1" spc="150" dirty="0">
                <a:solidFill>
                  <a:schemeClr val="tx1">
                    <a:lumMod val="50000"/>
                    <a:lumOff val="50000"/>
                  </a:schemeClr>
                </a:solidFill>
                <a:latin typeface="Arial"/>
                <a:cs typeface="Arial"/>
              </a:rPr>
              <a:t>Footer</a:t>
            </a:r>
            <a:endParaRPr lang="en-US" dirty="0"/>
          </a:p>
        </p:txBody>
      </p:sp>
    </p:spTree>
    <p:extLst>
      <p:ext uri="{BB962C8B-B14F-4D97-AF65-F5344CB8AC3E}">
        <p14:creationId xmlns:p14="http://schemas.microsoft.com/office/powerpoint/2010/main" val="426511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457200" y="3163887"/>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6" name="Text Placeholder 2"/>
          <p:cNvSpPr>
            <a:spLocks noGrp="1"/>
          </p:cNvSpPr>
          <p:nvPr>
            <p:ph type="body" idx="1"/>
          </p:nvPr>
        </p:nvSpPr>
        <p:spPr>
          <a:xfrm>
            <a:off x="457200" y="16002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7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4038600" cy="4387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878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2514600" y="6096000"/>
            <a:ext cx="4038600" cy="2682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9116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4"/>
          <p:cNvSpPr>
            <a:spLocks noGrp="1"/>
          </p:cNvSpPr>
          <p:nvPr>
            <p:ph type="ftr" sz="quarter" idx="10"/>
          </p:nvPr>
        </p:nvSpPr>
        <p:spPr>
          <a:xfrm>
            <a:off x="2514600" y="6096000"/>
            <a:ext cx="4038600" cy="2682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87834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514600" y="6096000"/>
            <a:ext cx="4038600" cy="2682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88567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2514600" y="6096000"/>
            <a:ext cx="4038600" cy="2682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047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2514600" y="6096000"/>
            <a:ext cx="4038600" cy="2682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96056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2514600" y="6096000"/>
            <a:ext cx="4038600" cy="365125"/>
          </a:xfrm>
          <a:prstGeom prst="rect">
            <a:avLst/>
          </a:prstGeom>
        </p:spPr>
        <p:txBody>
          <a:bodyPr/>
          <a:lstStyle>
            <a:lvl1pPr>
              <a:defRPr dirty="0"/>
            </a:lvl1pPr>
          </a:lstStyle>
          <a:p>
            <a:pPr>
              <a:defRPr/>
            </a:pPr>
            <a:endParaRPr lang="en-US"/>
          </a:p>
        </p:txBody>
      </p:sp>
    </p:spTree>
    <p:extLst>
      <p:ext uri="{BB962C8B-B14F-4D97-AF65-F5344CB8AC3E}">
        <p14:creationId xmlns:p14="http://schemas.microsoft.com/office/powerpoint/2010/main" val="357166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11188"/>
            <a:ext cx="8229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12"/>
          <p:cNvSpPr/>
          <p:nvPr/>
        </p:nvSpPr>
        <p:spPr>
          <a:xfrm>
            <a:off x="1" y="6423025"/>
            <a:ext cx="7558390" cy="142875"/>
          </a:xfrm>
          <a:prstGeom prst="rect">
            <a:avLst/>
          </a:prstGeom>
          <a:solidFill>
            <a:srgbClr val="FF67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8" name="Picture 1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bwMode="auto">
          <a:xfrm>
            <a:off x="7621454" y="6228429"/>
            <a:ext cx="1217665"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49263" y="6592888"/>
            <a:ext cx="708025" cy="122237"/>
          </a:xfrm>
          <a:prstGeom prst="rect">
            <a:avLst/>
          </a:prstGeom>
          <a:noFill/>
        </p:spPr>
        <p:txBody>
          <a:bodyPr lIns="0" tIns="0" rIns="0" bIns="0">
            <a:spAutoFit/>
          </a:bodyPr>
          <a:lstStyle/>
          <a:p>
            <a:pPr>
              <a:defRPr/>
            </a:pPr>
            <a:fld id="{85BB0E3F-FA68-AE40-AC92-F91337720C13}" type="slidenum">
              <a:rPr lang="en-US" altLang="en-US" sz="800" i="1">
                <a:solidFill>
                  <a:schemeClr val="tx1">
                    <a:lumMod val="65000"/>
                    <a:lumOff val="35000"/>
                  </a:schemeClr>
                </a:solidFill>
                <a:latin typeface="Arial"/>
                <a:cs typeface="Arial"/>
              </a:rPr>
              <a:pPr>
                <a:defRPr/>
              </a:pPr>
              <a:t>‹#›</a:t>
            </a:fld>
            <a:endParaRPr lang="en-US" altLang="en-US" sz="800" i="1" dirty="0">
              <a:solidFill>
                <a:schemeClr val="bg1"/>
              </a:solidFill>
              <a:effectLst>
                <a:outerShdw blurRad="38100" dist="38100" dir="2700000" algn="tl">
                  <a:srgbClr val="000000">
                    <a:alpha val="43137"/>
                  </a:srgbClr>
                </a:outerShdw>
              </a:effectLst>
              <a:latin typeface="Arial"/>
              <a:cs typeface="Arial"/>
            </a:endParaRPr>
          </a:p>
        </p:txBody>
      </p:sp>
      <p:sp>
        <p:nvSpPr>
          <p:cNvPr id="8" name="Text Placeholder 2"/>
          <p:cNvSpPr>
            <a:spLocks noGrp="1"/>
          </p:cNvSpPr>
          <p:nvPr>
            <p:ph type="body" idx="1"/>
          </p:nvPr>
        </p:nvSpPr>
        <p:spPr bwMode="auto">
          <a:xfrm>
            <a:off x="457200" y="1600200"/>
            <a:ext cx="82296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AutoShape 2" descr="Image result for shionogi"/>
          <p:cNvSpPr>
            <a:spLocks noChangeAspect="1" noChangeArrowheads="1"/>
          </p:cNvSpPr>
          <p:nvPr userDrawn="1"/>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94604" r:id="rId1"/>
    <p:sldLayoutId id="2147494526" r:id="rId2"/>
    <p:sldLayoutId id="2147494527" r:id="rId3"/>
    <p:sldLayoutId id="2147494528" r:id="rId4"/>
    <p:sldLayoutId id="2147494530" r:id="rId5"/>
    <p:sldLayoutId id="2147494531" r:id="rId6"/>
    <p:sldLayoutId id="2147494532" r:id="rId7"/>
    <p:sldLayoutId id="2147494533" r:id="rId8"/>
    <p:sldLayoutId id="2147494605" r:id="rId9"/>
    <p:sldLayoutId id="2147494606" r:id="rId10"/>
    <p:sldLayoutId id="2147494607" r:id="rId11"/>
    <p:sldLayoutId id="2147494616" r:id="rId12"/>
  </p:sldLayoutIdLst>
  <p:hf hdr="0" dt="0"/>
  <p:txStyles>
    <p:titleStyle>
      <a:lvl1pPr algn="l" defTabSz="457200" rtl="0" eaLnBrk="1" fontAlgn="base" hangingPunct="1">
        <a:spcBef>
          <a:spcPct val="0"/>
        </a:spcBef>
        <a:spcAft>
          <a:spcPct val="0"/>
        </a:spcAft>
        <a:defRPr sz="3200">
          <a:solidFill>
            <a:srgbClr val="FF671F"/>
          </a:solidFill>
          <a:latin typeface="Arial"/>
          <a:ea typeface="+mj-ea"/>
          <a:cs typeface="Arial"/>
        </a:defRPr>
      </a:lvl1pPr>
      <a:lvl2pPr algn="l" defTabSz="457200" rtl="0" eaLnBrk="1" fontAlgn="base" hangingPunct="1">
        <a:spcBef>
          <a:spcPct val="0"/>
        </a:spcBef>
        <a:spcAft>
          <a:spcPct val="0"/>
        </a:spcAft>
        <a:defRPr sz="2800">
          <a:solidFill>
            <a:srgbClr val="FF671F"/>
          </a:solidFill>
          <a:latin typeface="Helvetica" pitchFamily="34" charset="0"/>
          <a:ea typeface="ヒラギノ角ゴ Pro W3" pitchFamily="-97" charset="-128"/>
          <a:cs typeface="ヒラギノ角ゴ Pro W3" charset="0"/>
        </a:defRPr>
      </a:lvl2pPr>
      <a:lvl3pPr algn="l" defTabSz="457200" rtl="0" eaLnBrk="1" fontAlgn="base" hangingPunct="1">
        <a:spcBef>
          <a:spcPct val="0"/>
        </a:spcBef>
        <a:spcAft>
          <a:spcPct val="0"/>
        </a:spcAft>
        <a:defRPr sz="2800">
          <a:solidFill>
            <a:srgbClr val="FF671F"/>
          </a:solidFill>
          <a:latin typeface="Helvetica" pitchFamily="34" charset="0"/>
          <a:ea typeface="ヒラギノ角ゴ Pro W3" pitchFamily="-97" charset="-128"/>
          <a:cs typeface="ヒラギノ角ゴ Pro W3" charset="0"/>
        </a:defRPr>
      </a:lvl3pPr>
      <a:lvl4pPr algn="l" defTabSz="457200" rtl="0" eaLnBrk="1" fontAlgn="base" hangingPunct="1">
        <a:spcBef>
          <a:spcPct val="0"/>
        </a:spcBef>
        <a:spcAft>
          <a:spcPct val="0"/>
        </a:spcAft>
        <a:defRPr sz="2800">
          <a:solidFill>
            <a:srgbClr val="FF671F"/>
          </a:solidFill>
          <a:latin typeface="Helvetica" pitchFamily="34" charset="0"/>
          <a:ea typeface="ヒラギノ角ゴ Pro W3" pitchFamily="-97" charset="-128"/>
          <a:cs typeface="ヒラギノ角ゴ Pro W3" charset="0"/>
        </a:defRPr>
      </a:lvl4pPr>
      <a:lvl5pPr algn="l" defTabSz="457200" rtl="0" eaLnBrk="1" fontAlgn="base" hangingPunct="1">
        <a:spcBef>
          <a:spcPct val="0"/>
        </a:spcBef>
        <a:spcAft>
          <a:spcPct val="0"/>
        </a:spcAft>
        <a:defRPr sz="2800">
          <a:solidFill>
            <a:srgbClr val="FF671F"/>
          </a:solidFill>
          <a:latin typeface="Helvetica" pitchFamily="34" charset="0"/>
          <a:ea typeface="ヒラギノ角ゴ Pro W3" pitchFamily="-97" charset="-128"/>
          <a:cs typeface="ヒラギノ角ゴ Pro W3" charset="0"/>
        </a:defRPr>
      </a:lvl5pPr>
      <a:lvl6pPr marL="457200" algn="l" defTabSz="457200" rtl="0" eaLnBrk="1" fontAlgn="base" hangingPunct="1">
        <a:spcBef>
          <a:spcPct val="0"/>
        </a:spcBef>
        <a:spcAft>
          <a:spcPct val="0"/>
        </a:spcAft>
        <a:defRPr sz="2800">
          <a:solidFill>
            <a:schemeClr val="tx1"/>
          </a:solidFill>
          <a:latin typeface="Helvetica" pitchFamily="34" charset="0"/>
          <a:ea typeface="ヒラギノ角ゴ Pro W3" pitchFamily="-97" charset="-128"/>
        </a:defRPr>
      </a:lvl6pPr>
      <a:lvl7pPr marL="914400" algn="l" defTabSz="457200" rtl="0" eaLnBrk="1" fontAlgn="base" hangingPunct="1">
        <a:spcBef>
          <a:spcPct val="0"/>
        </a:spcBef>
        <a:spcAft>
          <a:spcPct val="0"/>
        </a:spcAft>
        <a:defRPr sz="2800">
          <a:solidFill>
            <a:schemeClr val="tx1"/>
          </a:solidFill>
          <a:latin typeface="Helvetica" pitchFamily="34" charset="0"/>
          <a:ea typeface="ヒラギノ角ゴ Pro W3" pitchFamily="-97" charset="-128"/>
        </a:defRPr>
      </a:lvl7pPr>
      <a:lvl8pPr marL="1371600" algn="l" defTabSz="457200" rtl="0" eaLnBrk="1" fontAlgn="base" hangingPunct="1">
        <a:spcBef>
          <a:spcPct val="0"/>
        </a:spcBef>
        <a:spcAft>
          <a:spcPct val="0"/>
        </a:spcAft>
        <a:defRPr sz="2800">
          <a:solidFill>
            <a:schemeClr val="tx1"/>
          </a:solidFill>
          <a:latin typeface="Helvetica" pitchFamily="34" charset="0"/>
          <a:ea typeface="ヒラギノ角ゴ Pro W3" pitchFamily="-97" charset="-128"/>
        </a:defRPr>
      </a:lvl8pPr>
      <a:lvl9pPr marL="1828800" algn="l" defTabSz="457200" rtl="0" eaLnBrk="1" fontAlgn="base" hangingPunct="1">
        <a:spcBef>
          <a:spcPct val="0"/>
        </a:spcBef>
        <a:spcAft>
          <a:spcPct val="0"/>
        </a:spcAft>
        <a:defRPr sz="2800">
          <a:solidFill>
            <a:schemeClr val="tx1"/>
          </a:solidFill>
          <a:latin typeface="Helvetica" pitchFamily="34" charset="0"/>
          <a:ea typeface="ヒラギノ角ゴ Pro W3" pitchFamily="-97" charset="-128"/>
        </a:defRPr>
      </a:lvl9pPr>
    </p:titleStyle>
    <p:bodyStyle>
      <a:lvl1pPr marL="342900" indent="-342900" algn="l" defTabSz="457200" rtl="0" eaLnBrk="1" fontAlgn="base" hangingPunct="1">
        <a:spcBef>
          <a:spcPct val="20000"/>
        </a:spcBef>
        <a:spcAft>
          <a:spcPct val="0"/>
        </a:spcAft>
        <a:buClr>
          <a:srgbClr val="FF671F"/>
        </a:buClr>
        <a:buFont typeface="Wingdings" charset="0"/>
        <a:buChar char="§"/>
        <a:defRPr>
          <a:solidFill>
            <a:schemeClr val="tx1"/>
          </a:solidFill>
          <a:latin typeface="Arial"/>
          <a:ea typeface="+mn-ea"/>
          <a:cs typeface="Arial"/>
        </a:defRPr>
      </a:lvl1pPr>
      <a:lvl2pPr marL="742950" indent="-285750" algn="l" defTabSz="457200" rtl="0" eaLnBrk="1" fontAlgn="base" hangingPunct="1">
        <a:spcBef>
          <a:spcPct val="20000"/>
        </a:spcBef>
        <a:spcAft>
          <a:spcPct val="0"/>
        </a:spcAft>
        <a:buClr>
          <a:srgbClr val="FF671F"/>
        </a:buClr>
        <a:buFont typeface="Arial" charset="0"/>
        <a:buChar char="–"/>
        <a:defRPr sz="1600">
          <a:solidFill>
            <a:schemeClr val="tx1"/>
          </a:solidFill>
          <a:latin typeface="Arial"/>
          <a:ea typeface="+mn-ea"/>
          <a:cs typeface="Arial"/>
        </a:defRPr>
      </a:lvl2pPr>
      <a:lvl3pPr marL="1143000" indent="-228600" algn="l" defTabSz="457200" rtl="0" eaLnBrk="1" fontAlgn="base" hangingPunct="1">
        <a:spcBef>
          <a:spcPct val="20000"/>
        </a:spcBef>
        <a:spcAft>
          <a:spcPct val="0"/>
        </a:spcAft>
        <a:buClr>
          <a:srgbClr val="FF671F"/>
        </a:buClr>
        <a:buFont typeface="Arial" charset="0"/>
        <a:buChar char="•"/>
        <a:defRPr sz="1400">
          <a:solidFill>
            <a:schemeClr val="tx1"/>
          </a:solidFill>
          <a:latin typeface="Arial"/>
          <a:ea typeface="+mn-ea"/>
          <a:cs typeface="Arial"/>
        </a:defRPr>
      </a:lvl3pPr>
      <a:lvl4pPr marL="1600200" indent="-228600" algn="l" defTabSz="457200" rtl="0" eaLnBrk="1" fontAlgn="base" hangingPunct="1">
        <a:spcBef>
          <a:spcPct val="20000"/>
        </a:spcBef>
        <a:spcAft>
          <a:spcPct val="0"/>
        </a:spcAft>
        <a:buClr>
          <a:srgbClr val="FF671F"/>
        </a:buClr>
        <a:buFont typeface="Arial" charset="0"/>
        <a:buChar char="–"/>
        <a:defRPr sz="1200">
          <a:solidFill>
            <a:schemeClr val="tx1"/>
          </a:solidFill>
          <a:latin typeface="Arial"/>
          <a:ea typeface="+mn-ea"/>
          <a:cs typeface="Arial"/>
        </a:defRPr>
      </a:lvl4pPr>
      <a:lvl5pPr marL="2057400" indent="-228600" algn="l" defTabSz="457200" rtl="0" eaLnBrk="1" fontAlgn="base" hangingPunct="1">
        <a:spcBef>
          <a:spcPct val="20000"/>
        </a:spcBef>
        <a:spcAft>
          <a:spcPct val="0"/>
        </a:spcAft>
        <a:buClr>
          <a:srgbClr val="FF671F"/>
        </a:buClr>
        <a:buFont typeface="Arial" charset="0"/>
        <a:buChar char="»"/>
        <a:defRPr sz="1200">
          <a:solidFill>
            <a:schemeClr val="tx1"/>
          </a:solidFill>
          <a:latin typeface="Arial"/>
          <a:ea typeface="+mn-ea"/>
          <a:cs typeface="Arial"/>
        </a:defRPr>
      </a:lvl5pPr>
      <a:lvl6pPr marL="2514600" indent="-228600" algn="l" defTabSz="457200" rtl="0" eaLnBrk="1" fontAlgn="base" hangingPunct="1">
        <a:spcBef>
          <a:spcPct val="20000"/>
        </a:spcBef>
        <a:spcAft>
          <a:spcPct val="0"/>
        </a:spcAft>
        <a:buFont typeface="Arial" charset="0"/>
        <a:buChar char="»"/>
        <a:defRPr sz="12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12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12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cbar.org/Portals/0/pdf/docs/civility_guidelines.pdf" TargetMode="External"/><Relationship Id="rId2" Type="http://schemas.openxmlformats.org/officeDocument/2006/relationships/hyperlink" Target="https://www.cacd.uscourts.gov/attorneys/admissions/civility-and-professionalism-guidelin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064" y="1224727"/>
            <a:ext cx="7772400" cy="1362075"/>
          </a:xfrm>
        </p:spPr>
        <p:txBody>
          <a:bodyPr/>
          <a:lstStyle/>
          <a:p>
            <a:r>
              <a:rPr lang="en-US" sz="3600" i="1" cap="none" dirty="0"/>
              <a:t>Civility in the Legal Profession</a:t>
            </a:r>
          </a:p>
        </p:txBody>
      </p:sp>
      <p:sp>
        <p:nvSpPr>
          <p:cNvPr id="5" name="Text Placeholder 2"/>
          <p:cNvSpPr>
            <a:spLocks noGrp="1"/>
          </p:cNvSpPr>
          <p:nvPr>
            <p:ph type="body" idx="1"/>
          </p:nvPr>
        </p:nvSpPr>
        <p:spPr>
          <a:xfrm>
            <a:off x="457200" y="3086100"/>
            <a:ext cx="7772400" cy="1849457"/>
          </a:xfrm>
        </p:spPr>
        <p:txBody>
          <a:bodyPr/>
          <a:lstStyle/>
          <a:p>
            <a:pPr lvl="0"/>
            <a:r>
              <a:rPr lang="en-US" b="1" dirty="0">
                <a:solidFill>
                  <a:schemeClr val="accent1"/>
                </a:solidFill>
              </a:rPr>
              <a:t>Markey Inn of Court Group 5</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710440"/>
            <a:ext cx="3532735" cy="141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20152" y="6154057"/>
            <a:ext cx="1497724" cy="56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177866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D28B2A-4643-20E3-398C-766F0E33A412}"/>
              </a:ext>
            </a:extLst>
          </p:cNvPr>
          <p:cNvSpPr>
            <a:spLocks noGrp="1"/>
          </p:cNvSpPr>
          <p:nvPr>
            <p:ph type="title"/>
          </p:nvPr>
        </p:nvSpPr>
        <p:spPr>
          <a:xfrm>
            <a:off x="457200" y="611188"/>
            <a:ext cx="8229600" cy="612775"/>
          </a:xfrm>
        </p:spPr>
        <p:txBody>
          <a:bodyPr/>
          <a:lstStyle/>
          <a:p>
            <a:endParaRPr lang="en-US"/>
          </a:p>
        </p:txBody>
      </p:sp>
      <p:pic>
        <p:nvPicPr>
          <p:cNvPr id="6" name="Content Placeholder 5" descr="A letter with text on it&#10;&#10;Description automatically generated">
            <a:extLst>
              <a:ext uri="{FF2B5EF4-FFF2-40B4-BE49-F238E27FC236}">
                <a16:creationId xmlns:a16="http://schemas.microsoft.com/office/drawing/2014/main" id="{E689E818-F963-67EC-9EFD-058981D3F98E}"/>
              </a:ext>
            </a:extLst>
          </p:cNvPr>
          <p:cNvPicPr>
            <a:picLocks noGrp="1" noChangeAspect="1"/>
          </p:cNvPicPr>
          <p:nvPr>
            <p:ph idx="1"/>
          </p:nvPr>
        </p:nvPicPr>
        <p:blipFill>
          <a:blip r:embed="rId2"/>
          <a:stretch>
            <a:fillRect/>
          </a:stretch>
        </p:blipFill>
        <p:spPr>
          <a:xfrm>
            <a:off x="654277" y="1600200"/>
            <a:ext cx="7835446" cy="4387850"/>
          </a:xfrm>
          <a:noFill/>
        </p:spPr>
      </p:pic>
      <p:sp>
        <p:nvSpPr>
          <p:cNvPr id="13" name="Text Placeholder 3">
            <a:extLst>
              <a:ext uri="{FF2B5EF4-FFF2-40B4-BE49-F238E27FC236}">
                <a16:creationId xmlns:a16="http://schemas.microsoft.com/office/drawing/2014/main" id="{921BFA00-17DF-9FA8-BE12-919A7D32500F}"/>
              </a:ext>
            </a:extLst>
          </p:cNvPr>
          <p:cNvSpPr>
            <a:spLocks noGrp="1"/>
          </p:cNvSpPr>
          <p:nvPr>
            <p:ph type="body" sz="quarter" idx="11"/>
          </p:nvPr>
        </p:nvSpPr>
        <p:spPr>
          <a:xfrm>
            <a:off x="2466975" y="6604000"/>
            <a:ext cx="4210050" cy="153988"/>
          </a:xfrm>
        </p:spPr>
        <p:txBody>
          <a:bodyPr/>
          <a:lstStyle/>
          <a:p>
            <a:endParaRPr lang="en-US"/>
          </a:p>
        </p:txBody>
      </p:sp>
    </p:spTree>
    <p:extLst>
      <p:ext uri="{BB962C8B-B14F-4D97-AF65-F5344CB8AC3E}">
        <p14:creationId xmlns:p14="http://schemas.microsoft.com/office/powerpoint/2010/main" val="3510801153"/>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438-E24F-009D-D647-899A2149BB14}"/>
              </a:ext>
            </a:extLst>
          </p:cNvPr>
          <p:cNvSpPr>
            <a:spLocks noGrp="1"/>
          </p:cNvSpPr>
          <p:nvPr>
            <p:ph type="title"/>
          </p:nvPr>
        </p:nvSpPr>
        <p:spPr/>
        <p:txBody>
          <a:bodyPr/>
          <a:lstStyle/>
          <a:p>
            <a:r>
              <a:rPr lang="en-US" dirty="0"/>
              <a:t>In 2023, State Bar Accepts Reproval Stipulation Following Referral</a:t>
            </a:r>
          </a:p>
        </p:txBody>
      </p:sp>
      <p:pic>
        <p:nvPicPr>
          <p:cNvPr id="6" name="Content Placeholder 5">
            <a:extLst>
              <a:ext uri="{FF2B5EF4-FFF2-40B4-BE49-F238E27FC236}">
                <a16:creationId xmlns:a16="http://schemas.microsoft.com/office/drawing/2014/main" id="{E4833CE9-1C0E-F1A3-B328-56BBF1D871D7}"/>
              </a:ext>
            </a:extLst>
          </p:cNvPr>
          <p:cNvPicPr>
            <a:picLocks noGrp="1" noChangeAspect="1"/>
          </p:cNvPicPr>
          <p:nvPr>
            <p:ph idx="1"/>
          </p:nvPr>
        </p:nvPicPr>
        <p:blipFill rotWithShape="1">
          <a:blip r:embed="rId3"/>
          <a:srcRect t="5163" b="-1"/>
          <a:stretch/>
        </p:blipFill>
        <p:spPr>
          <a:xfrm>
            <a:off x="658817" y="1645920"/>
            <a:ext cx="7192379" cy="1192568"/>
          </a:xfrm>
        </p:spPr>
      </p:pic>
      <p:sp>
        <p:nvSpPr>
          <p:cNvPr id="4" name="Text Placeholder 3">
            <a:extLst>
              <a:ext uri="{FF2B5EF4-FFF2-40B4-BE49-F238E27FC236}">
                <a16:creationId xmlns:a16="http://schemas.microsoft.com/office/drawing/2014/main" id="{1E8B59DC-440B-88B7-1B5E-6D65E9E5B723}"/>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50D511D2-9871-D84E-CAFB-CB411273FC12}"/>
              </a:ext>
            </a:extLst>
          </p:cNvPr>
          <p:cNvPicPr>
            <a:picLocks noChangeAspect="1"/>
          </p:cNvPicPr>
          <p:nvPr/>
        </p:nvPicPr>
        <p:blipFill>
          <a:blip r:embed="rId4"/>
          <a:stretch>
            <a:fillRect/>
          </a:stretch>
        </p:blipFill>
        <p:spPr>
          <a:xfrm>
            <a:off x="478736" y="3106126"/>
            <a:ext cx="7552542" cy="2962599"/>
          </a:xfrm>
          <a:prstGeom prst="rect">
            <a:avLst/>
          </a:prstGeom>
        </p:spPr>
      </p:pic>
    </p:spTree>
    <p:extLst>
      <p:ext uri="{BB962C8B-B14F-4D97-AF65-F5344CB8AC3E}">
        <p14:creationId xmlns:p14="http://schemas.microsoft.com/office/powerpoint/2010/main" val="3472426893"/>
      </p:ext>
    </p:extLst>
  </p:cSld>
  <p:clrMapOvr>
    <a:masterClrMapping/>
  </p:clrMapOvr>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064" y="1224727"/>
            <a:ext cx="7772400" cy="1362075"/>
          </a:xfrm>
        </p:spPr>
        <p:txBody>
          <a:bodyPr/>
          <a:lstStyle/>
          <a:p>
            <a:r>
              <a:rPr lang="en-US" sz="3600" i="1" cap="none" dirty="0"/>
              <a:t>Communicating Civilly in Litigation</a:t>
            </a:r>
          </a:p>
        </p:txBody>
      </p:sp>
      <p:sp>
        <p:nvSpPr>
          <p:cNvPr id="5" name="Text Placeholder 2"/>
          <p:cNvSpPr>
            <a:spLocks noGrp="1"/>
          </p:cNvSpPr>
          <p:nvPr>
            <p:ph type="body" idx="1"/>
          </p:nvPr>
        </p:nvSpPr>
        <p:spPr>
          <a:xfrm>
            <a:off x="457200" y="3086100"/>
            <a:ext cx="7772400" cy="1849457"/>
          </a:xfrm>
        </p:spPr>
        <p:txBody>
          <a:bodyPr/>
          <a:lstStyle/>
          <a:p>
            <a:pPr lvl="0"/>
            <a:endParaRPr lang="en-US" b="1" dirty="0">
              <a:solidFill>
                <a:schemeClr val="accent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710440"/>
            <a:ext cx="3532735" cy="141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20152" y="6154057"/>
            <a:ext cx="1497724" cy="56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56538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C1FA-1E7F-FAD6-3686-112DD34CD747}"/>
              </a:ext>
            </a:extLst>
          </p:cNvPr>
          <p:cNvSpPr>
            <a:spLocks noGrp="1"/>
          </p:cNvSpPr>
          <p:nvPr>
            <p:ph type="title"/>
          </p:nvPr>
        </p:nvSpPr>
        <p:spPr/>
        <p:txBody>
          <a:bodyPr/>
          <a:lstStyle/>
          <a:p>
            <a:r>
              <a:rPr lang="en-US" dirty="0"/>
              <a:t>Communicating Civilly in Litigation</a:t>
            </a:r>
          </a:p>
        </p:txBody>
      </p:sp>
      <p:sp>
        <p:nvSpPr>
          <p:cNvPr id="3" name="Content Placeholder 2">
            <a:extLst>
              <a:ext uri="{FF2B5EF4-FFF2-40B4-BE49-F238E27FC236}">
                <a16:creationId xmlns:a16="http://schemas.microsoft.com/office/drawing/2014/main" id="{79EAC2B6-FF73-8E51-963C-CA7A9F507AB5}"/>
              </a:ext>
            </a:extLst>
          </p:cNvPr>
          <p:cNvSpPr>
            <a:spLocks noGrp="1"/>
          </p:cNvSpPr>
          <p:nvPr>
            <p:ph idx="1"/>
          </p:nvPr>
        </p:nvSpPr>
        <p:spPr/>
        <p:txBody>
          <a:bodyPr/>
          <a:lstStyle/>
          <a:p>
            <a:r>
              <a:rPr lang="en-US" dirty="0"/>
              <a:t>Problem: Most of the Communication is Done by Email</a:t>
            </a:r>
          </a:p>
          <a:p>
            <a:pPr lvl="1"/>
            <a:r>
              <a:rPr lang="en-US" dirty="0"/>
              <a:t>Less chance to speak in person or by phone to work out a solution.</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All nonverbal communication lost when not in person.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Tone and nuances lost when not on the phone.</a:t>
            </a:r>
          </a:p>
          <a:p>
            <a:pPr lvl="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 likely to say things you would not say in person or in a letter.</a:t>
            </a:r>
          </a:p>
          <a:p>
            <a:pPr lvl="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Less likely to ever develop any relationship with opposing counsel.</a:t>
            </a:r>
          </a:p>
          <a:p>
            <a:pPr lvl="1"/>
            <a:endParaRPr lang="en-US" dirty="0"/>
          </a:p>
        </p:txBody>
      </p:sp>
      <p:sp>
        <p:nvSpPr>
          <p:cNvPr id="6" name="Content Placeholder 5"/>
          <p:cNvSpPr>
            <a:spLocks noGrp="1"/>
          </p:cNvSpPr>
          <p:nvPr>
            <p:ph type="body" sz="quarter" idx="11"/>
          </p:nvPr>
        </p:nvSpPr>
        <p:spPr/>
        <p:txBody>
          <a:bodyPr/>
          <a:lstStyle/>
          <a:p>
            <a:pPr marL="457200" lvl="1" indent="0">
              <a:buNone/>
            </a:pPr>
            <a:endParaRPr lang="en-US" dirty="0"/>
          </a:p>
          <a:p>
            <a:pPr lvl="1"/>
            <a:endParaRPr lang="en-US" dirty="0"/>
          </a:p>
        </p:txBody>
      </p:sp>
    </p:spTree>
    <p:extLst>
      <p:ext uri="{BB962C8B-B14F-4D97-AF65-F5344CB8AC3E}">
        <p14:creationId xmlns:p14="http://schemas.microsoft.com/office/powerpoint/2010/main" val="22398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E7BBD-E42D-B86E-A9E4-45C79D8DC184}"/>
              </a:ext>
            </a:extLst>
          </p:cNvPr>
          <p:cNvSpPr>
            <a:spLocks noGrp="1"/>
          </p:cNvSpPr>
          <p:nvPr>
            <p:ph type="title"/>
          </p:nvPr>
        </p:nvSpPr>
        <p:spPr/>
        <p:txBody>
          <a:bodyPr/>
          <a:lstStyle/>
          <a:p>
            <a:r>
              <a:rPr lang="en-US" dirty="0"/>
              <a:t>Solutions to The Communication Problem</a:t>
            </a:r>
          </a:p>
        </p:txBody>
      </p:sp>
      <p:sp>
        <p:nvSpPr>
          <p:cNvPr id="5" name="Content Placeholder 4">
            <a:extLst>
              <a:ext uri="{FF2B5EF4-FFF2-40B4-BE49-F238E27FC236}">
                <a16:creationId xmlns:a16="http://schemas.microsoft.com/office/drawing/2014/main" id="{F28BA123-7DDC-3755-0069-9FA011634DC9}"/>
              </a:ext>
            </a:extLst>
          </p:cNvPr>
          <p:cNvSpPr>
            <a:spLocks noGrp="1"/>
          </p:cNvSpPr>
          <p:nvPr>
            <p:ph idx="1"/>
          </p:nvPr>
        </p:nvSpPr>
        <p:spPr/>
        <p:txBody>
          <a:bodyPr/>
          <a:lstStyle/>
          <a:p>
            <a:pPr marR="0">
              <a:lnSpc>
                <a:spcPct val="107000"/>
              </a:lnSpc>
            </a:pPr>
            <a:r>
              <a:rPr lang="en-US" dirty="0"/>
              <a:t>Use email with a purpose in mind.</a:t>
            </a:r>
          </a:p>
          <a:p>
            <a:pPr marR="0">
              <a:lnSpc>
                <a:spcPct val="107000"/>
              </a:lnSpc>
            </a:pPr>
            <a:r>
              <a:rPr lang="en-US" dirty="0"/>
              <a:t>Assume it will be an exhibit in your case.</a:t>
            </a:r>
          </a:p>
          <a:p>
            <a:pPr marR="0">
              <a:lnSpc>
                <a:spcPct val="107000"/>
              </a:lnSpc>
            </a:pPr>
            <a:r>
              <a:rPr lang="en-US" dirty="0"/>
              <a:t>Start and end the email in a friendly tone.</a:t>
            </a:r>
          </a:p>
          <a:p>
            <a:pPr marR="0">
              <a:lnSpc>
                <a:spcPct val="107000"/>
              </a:lnSpc>
            </a:pPr>
            <a:r>
              <a:rPr lang="en-US" dirty="0"/>
              <a:t>Be accurate, especially when confirming a prior conversation.</a:t>
            </a:r>
          </a:p>
          <a:p>
            <a:pPr marR="0">
              <a:lnSpc>
                <a:spcPct val="107000"/>
              </a:lnSpc>
            </a:pPr>
            <a:r>
              <a:rPr lang="en-US" dirty="0"/>
              <a:t>Give the recipient a chance to clarify, confirm, or disagree.</a:t>
            </a:r>
          </a:p>
          <a:p>
            <a:pPr marR="0">
              <a:lnSpc>
                <a:spcPct val="107000"/>
              </a:lnSpc>
            </a:pPr>
            <a:r>
              <a:rPr lang="en-US" dirty="0"/>
              <a:t>Be reasonable and explain when setting a responsive deadline.  </a:t>
            </a:r>
          </a:p>
          <a:p>
            <a:endParaRPr lang="en-US" dirty="0"/>
          </a:p>
        </p:txBody>
      </p:sp>
      <p:sp>
        <p:nvSpPr>
          <p:cNvPr id="6" name="Text Placeholder 5">
            <a:extLst>
              <a:ext uri="{FF2B5EF4-FFF2-40B4-BE49-F238E27FC236}">
                <a16:creationId xmlns:a16="http://schemas.microsoft.com/office/drawing/2014/main" id="{CDB9CCFD-29CB-23AC-4F11-7F4822ED0B4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71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E7BBD-E42D-B86E-A9E4-45C79D8DC184}"/>
              </a:ext>
            </a:extLst>
          </p:cNvPr>
          <p:cNvSpPr>
            <a:spLocks noGrp="1"/>
          </p:cNvSpPr>
          <p:nvPr>
            <p:ph type="title"/>
          </p:nvPr>
        </p:nvSpPr>
        <p:spPr/>
        <p:txBody>
          <a:bodyPr/>
          <a:lstStyle/>
          <a:p>
            <a:r>
              <a:rPr lang="en-US" dirty="0"/>
              <a:t>Solutions to The Communication Problem</a:t>
            </a:r>
          </a:p>
        </p:txBody>
      </p:sp>
      <p:sp>
        <p:nvSpPr>
          <p:cNvPr id="5" name="Content Placeholder 4">
            <a:extLst>
              <a:ext uri="{FF2B5EF4-FFF2-40B4-BE49-F238E27FC236}">
                <a16:creationId xmlns:a16="http://schemas.microsoft.com/office/drawing/2014/main" id="{F28BA123-7DDC-3755-0069-9FA011634DC9}"/>
              </a:ext>
            </a:extLst>
          </p:cNvPr>
          <p:cNvSpPr>
            <a:spLocks noGrp="1"/>
          </p:cNvSpPr>
          <p:nvPr>
            <p:ph idx="1"/>
          </p:nvPr>
        </p:nvSpPr>
        <p:spPr/>
        <p:txBody>
          <a:bodyPr/>
          <a:lstStyle/>
          <a:p>
            <a:pPr>
              <a:lnSpc>
                <a:spcPct val="107000"/>
              </a:lnSpc>
            </a:pPr>
            <a:r>
              <a:rPr lang="en-US" dirty="0"/>
              <a:t>Type and delete to get out any frustration.  </a:t>
            </a:r>
          </a:p>
          <a:p>
            <a:pPr>
              <a:lnSpc>
                <a:spcPct val="107000"/>
              </a:lnSpc>
            </a:pPr>
            <a:r>
              <a:rPr lang="en-US" dirty="0"/>
              <a:t>Take a night to think about the draft response.</a:t>
            </a:r>
          </a:p>
          <a:p>
            <a:pPr>
              <a:lnSpc>
                <a:spcPct val="107000"/>
              </a:lnSpc>
            </a:pPr>
            <a:r>
              <a:rPr lang="en-US" dirty="0"/>
              <a:t>Always avoid ad hominem attacks</a:t>
            </a:r>
          </a:p>
          <a:p>
            <a:pPr lvl="1">
              <a:lnSpc>
                <a:spcPct val="107000"/>
              </a:lnSpc>
            </a:pPr>
            <a:r>
              <a:rPr lang="en-US" sz="1800" kern="100" dirty="0">
                <a:latin typeface="Calibri" panose="020F0502020204030204" pitchFamily="34" charset="0"/>
                <a:ea typeface="Calibri" panose="020F0502020204030204" pitchFamily="34" charset="0"/>
                <a:cs typeface="Times New Roman" panose="02020603050405020304" pitchFamily="18" charset="0"/>
              </a:rPr>
              <a:t>Avoid “I and you” but use client names.</a:t>
            </a:r>
          </a:p>
          <a:p>
            <a:pPr lvl="1">
              <a:lnSpc>
                <a:spcPct val="107000"/>
              </a:lnSpc>
            </a:pPr>
            <a:r>
              <a:rPr lang="en-US" sz="1800" kern="100" dirty="0">
                <a:latin typeface="Calibri" panose="020F0502020204030204" pitchFamily="34" charset="0"/>
                <a:ea typeface="Calibri" panose="020F0502020204030204" pitchFamily="34" charset="0"/>
                <a:cs typeface="Times New Roman" panose="02020603050405020304" pitchFamily="18" charset="0"/>
              </a:rPr>
              <a:t>Stick to the subject at hand.</a:t>
            </a:r>
          </a:p>
          <a:p>
            <a:pPr lvl="1">
              <a:lnSpc>
                <a:spcPct val="107000"/>
              </a:lnSpc>
            </a:pPr>
            <a:r>
              <a:rPr lang="en-US" sz="1800" kern="100" dirty="0">
                <a:latin typeface="Calibri" panose="020F0502020204030204" pitchFamily="34" charset="0"/>
                <a:ea typeface="Calibri" panose="020F0502020204030204" pitchFamily="34" charset="0"/>
                <a:cs typeface="Times New Roman" panose="02020603050405020304" pitchFamily="18" charset="0"/>
              </a:rPr>
              <a:t>Avoid attributing an intent to opposing counsel’s actions.</a:t>
            </a:r>
          </a:p>
          <a:p>
            <a:endParaRPr lang="en-US" dirty="0"/>
          </a:p>
        </p:txBody>
      </p:sp>
      <p:sp>
        <p:nvSpPr>
          <p:cNvPr id="6" name="Text Placeholder 5">
            <a:extLst>
              <a:ext uri="{FF2B5EF4-FFF2-40B4-BE49-F238E27FC236}">
                <a16:creationId xmlns:a16="http://schemas.microsoft.com/office/drawing/2014/main" id="{CDB9CCFD-29CB-23AC-4F11-7F4822ED0B4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53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064" y="1224727"/>
            <a:ext cx="7772400" cy="1362075"/>
          </a:xfrm>
        </p:spPr>
        <p:txBody>
          <a:bodyPr/>
          <a:lstStyle/>
          <a:p>
            <a:r>
              <a:rPr lang="en-US" sz="3600" i="1" cap="none"/>
              <a:t>Civility In and Out of Courtroom</a:t>
            </a:r>
            <a:endParaRPr lang="en-US" sz="3600" i="1" cap="none" dirty="0"/>
          </a:p>
        </p:txBody>
      </p:sp>
      <p:sp>
        <p:nvSpPr>
          <p:cNvPr id="5" name="Text Placeholder 2"/>
          <p:cNvSpPr>
            <a:spLocks noGrp="1"/>
          </p:cNvSpPr>
          <p:nvPr>
            <p:ph type="body" idx="1"/>
          </p:nvPr>
        </p:nvSpPr>
        <p:spPr>
          <a:xfrm>
            <a:off x="457200" y="3086100"/>
            <a:ext cx="7772400" cy="1849457"/>
          </a:xfrm>
        </p:spPr>
        <p:txBody>
          <a:bodyPr/>
          <a:lstStyle/>
          <a:p>
            <a:pPr lvl="0"/>
            <a:endParaRPr lang="en-US" b="1" dirty="0">
              <a:solidFill>
                <a:schemeClr val="accent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710440"/>
            <a:ext cx="3532735" cy="141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20152" y="6154057"/>
            <a:ext cx="1497724" cy="56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1958025"/>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602673" y="238125"/>
            <a:ext cx="7772400" cy="1362075"/>
          </a:xfrm>
        </p:spPr>
        <p:txBody>
          <a:bodyPr/>
          <a:lstStyle/>
          <a:p>
            <a:r>
              <a:rPr lang="en-US" altLang="en-US" sz="3600" b="1">
                <a:latin typeface="Arial" panose="020B0604020202020204" pitchFamily="34" charset="0"/>
                <a:cs typeface="Arial" panose="020B0604020202020204" pitchFamily="34" charset="0"/>
              </a:rPr>
              <a:t>In a Courtroom</a:t>
            </a:r>
            <a:endParaRPr lang="en-US" altLang="en-US" sz="3600" b="1" dirty="0">
              <a:latin typeface="Arial" panose="020B0604020202020204" pitchFamily="34" charset="0"/>
              <a:cs typeface="Arial" panose="020B0604020202020204" pitchFamily="34" charset="0"/>
            </a:endParaRPr>
          </a:p>
        </p:txBody>
      </p:sp>
      <p:sp>
        <p:nvSpPr>
          <p:cNvPr id="6" name="Content Placeholder 5"/>
          <p:cNvSpPr>
            <a:spLocks noGrp="1"/>
          </p:cNvSpPr>
          <p:nvPr>
            <p:ph type="body" idx="1"/>
          </p:nvPr>
        </p:nvSpPr>
        <p:spPr>
          <a:xfrm>
            <a:off x="839857" y="1560443"/>
            <a:ext cx="7280413" cy="3304761"/>
          </a:xfrm>
        </p:spPr>
        <p:txBody>
          <a:bodyPr/>
          <a:lstStyle/>
          <a:p>
            <a:pPr marL="742950" lvl="1" indent="-285750">
              <a:buFont typeface="Arial" panose="020B0604020202020204" pitchFamily="34" charset="0"/>
              <a:buChar char="•"/>
            </a:pPr>
            <a:r>
              <a:rPr lang="en-US" sz="2000"/>
              <a:t>What were the most outrageous, uncivil behaviors among attorneys who appeared before you? </a:t>
            </a:r>
          </a:p>
          <a:p>
            <a:pPr marL="1200150" lvl="2" indent="-285750">
              <a:buFont typeface="Arial" panose="020B0604020202020204" pitchFamily="34" charset="0"/>
              <a:buChar char="•"/>
            </a:pPr>
            <a:r>
              <a:rPr lang="en-US" sz="1800"/>
              <a:t>Courtroom</a:t>
            </a:r>
          </a:p>
          <a:p>
            <a:pPr marL="1200150" lvl="2" indent="-285750">
              <a:buFont typeface="Arial" panose="020B0604020202020204" pitchFamily="34" charset="0"/>
              <a:buChar char="•"/>
            </a:pPr>
            <a:r>
              <a:rPr lang="en-US" sz="1800"/>
              <a:t>Deposition </a:t>
            </a:r>
          </a:p>
          <a:p>
            <a:pPr marL="1200150" lvl="2" indent="-285750">
              <a:buFont typeface="Arial" panose="020B0604020202020204" pitchFamily="34" charset="0"/>
              <a:buChar char="•"/>
            </a:pPr>
            <a:r>
              <a:rPr lang="en-US" sz="1800"/>
              <a:t>Email correspondence</a:t>
            </a:r>
          </a:p>
          <a:p>
            <a:pPr marL="1200150" lvl="2" indent="-285750">
              <a:buFont typeface="Arial" panose="020B0604020202020204" pitchFamily="34" charset="0"/>
              <a:buChar char="•"/>
            </a:pPr>
            <a:r>
              <a:rPr lang="en-US" sz="1800"/>
              <a:t>Meet and confer</a:t>
            </a:r>
          </a:p>
          <a:p>
            <a:pPr lvl="2"/>
            <a:endParaRPr lang="en-US" sz="1800"/>
          </a:p>
          <a:p>
            <a:pPr marL="742950" lvl="1" indent="-285750">
              <a:buFont typeface="Arial" panose="020B0604020202020204" pitchFamily="34" charset="0"/>
              <a:buChar char="•"/>
            </a:pPr>
            <a:r>
              <a:rPr lang="en-US" sz="2000"/>
              <a:t>The problems of </a:t>
            </a:r>
            <a:r>
              <a:rPr lang="en-US" sz="2000" i="1"/>
              <a:t>pro se</a:t>
            </a:r>
            <a:r>
              <a:rPr lang="en-US" sz="2000"/>
              <a:t>?</a:t>
            </a:r>
            <a:endParaRPr lang="en-US" dirty="0"/>
          </a:p>
        </p:txBody>
      </p:sp>
    </p:spTree>
    <p:extLst>
      <p:ext uri="{BB962C8B-B14F-4D97-AF65-F5344CB8AC3E}">
        <p14:creationId xmlns:p14="http://schemas.microsoft.com/office/powerpoint/2010/main" val="223128999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602673" y="238125"/>
            <a:ext cx="7772400" cy="1362075"/>
          </a:xfrm>
        </p:spPr>
        <p:txBody>
          <a:bodyPr/>
          <a:lstStyle/>
          <a:p>
            <a:r>
              <a:rPr lang="en-US" altLang="en-US" sz="3600">
                <a:latin typeface="Arial" panose="020B0604020202020204" pitchFamily="34" charset="0"/>
                <a:cs typeface="Arial" panose="020B0604020202020204" pitchFamily="34" charset="0"/>
              </a:rPr>
              <a:t>Alternative Dispute Resolution</a:t>
            </a:r>
            <a:endParaRPr lang="en-US" altLang="en-US" sz="3600" b="1" dirty="0">
              <a:latin typeface="Arial" panose="020B0604020202020204" pitchFamily="34" charset="0"/>
              <a:cs typeface="Arial" panose="020B0604020202020204" pitchFamily="34" charset="0"/>
            </a:endParaRPr>
          </a:p>
        </p:txBody>
      </p:sp>
      <p:sp>
        <p:nvSpPr>
          <p:cNvPr id="4" name="Content Placeholder 5">
            <a:extLst>
              <a:ext uri="{FF2B5EF4-FFF2-40B4-BE49-F238E27FC236}">
                <a16:creationId xmlns:a16="http://schemas.microsoft.com/office/drawing/2014/main" id="{178C5205-0B15-4840-80BE-DC0AB692854A}"/>
              </a:ext>
            </a:extLst>
          </p:cNvPr>
          <p:cNvSpPr>
            <a:spLocks noGrp="1"/>
          </p:cNvSpPr>
          <p:nvPr>
            <p:ph type="body" idx="1"/>
          </p:nvPr>
        </p:nvSpPr>
        <p:spPr>
          <a:xfrm>
            <a:off x="1249198" y="1600200"/>
            <a:ext cx="6953777" cy="2777651"/>
          </a:xfrm>
        </p:spPr>
        <p:txBody>
          <a:bodyPr/>
          <a:lstStyle/>
          <a:p>
            <a:pPr marL="285750" indent="-285750">
              <a:buFont typeface="Arial" panose="020B0604020202020204" pitchFamily="34" charset="0"/>
              <a:buChar char="•"/>
            </a:pPr>
            <a:r>
              <a:rPr lang="en-US"/>
              <a:t>Are the parties less civil in mediation or arbitration compared to before a court?  </a:t>
            </a:r>
          </a:p>
          <a:p>
            <a:pPr lvl="1"/>
            <a:endParaRPr lang="en-US"/>
          </a:p>
          <a:p>
            <a:pPr marL="285750" indent="-285750">
              <a:buFont typeface="Arial" panose="020B0604020202020204" pitchFamily="34" charset="0"/>
              <a:buChar char="•"/>
            </a:pPr>
            <a:r>
              <a:rPr lang="en-US"/>
              <a:t>Special ADR issues with </a:t>
            </a:r>
            <a:r>
              <a:rPr lang="en-US" i="1"/>
              <a:t>clients</a:t>
            </a:r>
            <a:r>
              <a:rPr lang="en-US"/>
              <a:t>? </a:t>
            </a:r>
          </a:p>
          <a:p>
            <a:r>
              <a:rPr lang="en-US"/>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31972660"/>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602673" y="238125"/>
            <a:ext cx="7772400" cy="1362075"/>
          </a:xfrm>
        </p:spPr>
        <p:txBody>
          <a:bodyPr/>
          <a:lstStyle/>
          <a:p>
            <a:r>
              <a:rPr lang="en-US" altLang="en-US" sz="3600" b="1">
                <a:latin typeface="Arial" panose="020B0604020202020204" pitchFamily="34" charset="0"/>
                <a:cs typeface="Arial" panose="020B0604020202020204" pitchFamily="34" charset="0"/>
              </a:rPr>
              <a:t>Safeguards</a:t>
            </a:r>
            <a:endParaRPr lang="en-US" altLang="en-US" sz="3600" b="1" dirty="0">
              <a:latin typeface="Arial" panose="020B0604020202020204" pitchFamily="34" charset="0"/>
              <a:cs typeface="Arial" panose="020B0604020202020204" pitchFamily="34" charset="0"/>
            </a:endParaRPr>
          </a:p>
        </p:txBody>
      </p:sp>
      <p:sp>
        <p:nvSpPr>
          <p:cNvPr id="4" name="Content Placeholder 5">
            <a:extLst>
              <a:ext uri="{FF2B5EF4-FFF2-40B4-BE49-F238E27FC236}">
                <a16:creationId xmlns:a16="http://schemas.microsoft.com/office/drawing/2014/main" id="{178C5205-0B15-4840-80BE-DC0AB692854A}"/>
              </a:ext>
            </a:extLst>
          </p:cNvPr>
          <p:cNvSpPr>
            <a:spLocks noGrp="1"/>
          </p:cNvSpPr>
          <p:nvPr>
            <p:ph type="body" idx="1"/>
          </p:nvPr>
        </p:nvSpPr>
        <p:spPr>
          <a:xfrm>
            <a:off x="535303" y="1753021"/>
            <a:ext cx="8089510" cy="3232950"/>
          </a:xfrm>
        </p:spPr>
        <p:txBody>
          <a:bodyPr/>
          <a:lstStyle/>
          <a:p>
            <a:pPr marL="742950" lvl="1" indent="-285750">
              <a:buFont typeface="Arial" panose="020B0604020202020204" pitchFamily="34" charset="0"/>
              <a:buChar char="•"/>
            </a:pPr>
            <a:r>
              <a:rPr lang="en-US" sz="2000"/>
              <a:t>Other than sanctions, what steps have you taken to ensure that the parties are civil to one another?</a:t>
            </a:r>
          </a:p>
          <a:p>
            <a:pPr marL="1200150" lvl="2" indent="-285750">
              <a:buFont typeface="Arial" panose="020B0604020202020204" pitchFamily="34" charset="0"/>
              <a:buChar char="•"/>
            </a:pPr>
            <a:r>
              <a:rPr lang="en-US" sz="1800"/>
              <a:t>Escalating warnings leading up to a statement to the jury</a:t>
            </a:r>
          </a:p>
          <a:p>
            <a:pPr marL="1200150" lvl="2" indent="-285750">
              <a:buFont typeface="Arial" panose="020B0604020202020204" pitchFamily="34" charset="0"/>
              <a:buChar char="•"/>
            </a:pPr>
            <a:r>
              <a:rPr lang="en-US" sz="1800"/>
              <a:t>Consideration of civility in determining reasonable fees</a:t>
            </a:r>
          </a:p>
          <a:p>
            <a:pPr marL="1200150" lvl="2" indent="-285750">
              <a:buFont typeface="Arial" panose="020B0604020202020204" pitchFamily="34" charset="0"/>
              <a:buChar char="•"/>
            </a:pPr>
            <a:r>
              <a:rPr lang="en-US" sz="1800"/>
              <a:t>Attorney fee award in exceptional cases under Section 285 and </a:t>
            </a:r>
            <a:r>
              <a:rPr lang="en-US" sz="1800" i="1"/>
              <a:t>Octane Fitness  </a:t>
            </a:r>
          </a:p>
          <a:p>
            <a:pPr lvl="2"/>
            <a:endParaRPr lang="en-US" sz="1800" i="1"/>
          </a:p>
          <a:p>
            <a:pPr marL="742950" lvl="1" indent="-285750">
              <a:buFont typeface="Arial" panose="020B0604020202020204" pitchFamily="34" charset="0"/>
              <a:buChar char="•"/>
            </a:pPr>
            <a:r>
              <a:rPr lang="en-US" sz="2000"/>
              <a:t>Should a judge reference an attorney’s aggressive advertising? </a:t>
            </a:r>
            <a:endParaRPr lang="en-US" sz="1800" i="1"/>
          </a:p>
          <a:p>
            <a:pPr lvl="1"/>
            <a:endParaRPr lang="en-US" sz="2000"/>
          </a:p>
        </p:txBody>
      </p:sp>
    </p:spTree>
    <p:extLst>
      <p:ext uri="{BB962C8B-B14F-4D97-AF65-F5344CB8AC3E}">
        <p14:creationId xmlns:p14="http://schemas.microsoft.com/office/powerpoint/2010/main" val="4141381975"/>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7FBCD-695D-160C-F15A-24C7CC054458}"/>
              </a:ext>
            </a:extLst>
          </p:cNvPr>
          <p:cNvSpPr>
            <a:spLocks noGrp="1"/>
          </p:cNvSpPr>
          <p:nvPr>
            <p:ph type="title"/>
          </p:nvPr>
        </p:nvSpPr>
        <p:spPr/>
        <p:txBody>
          <a:bodyPr/>
          <a:lstStyle/>
          <a:p>
            <a:r>
              <a:rPr lang="en-US" dirty="0"/>
              <a:t>Outline of Discussion</a:t>
            </a:r>
          </a:p>
        </p:txBody>
      </p:sp>
      <p:sp>
        <p:nvSpPr>
          <p:cNvPr id="5" name="Content Placeholder 4">
            <a:extLst>
              <a:ext uri="{FF2B5EF4-FFF2-40B4-BE49-F238E27FC236}">
                <a16:creationId xmlns:a16="http://schemas.microsoft.com/office/drawing/2014/main" id="{EECE07E4-50AB-D34D-01DE-D7A7A61C7E79}"/>
              </a:ext>
            </a:extLst>
          </p:cNvPr>
          <p:cNvSpPr>
            <a:spLocks noGrp="1"/>
          </p:cNvSpPr>
          <p:nvPr>
            <p:ph idx="1"/>
          </p:nvPr>
        </p:nvSpPr>
        <p:spPr/>
        <p:txBody>
          <a:bodyPr/>
          <a:lstStyle/>
          <a:p>
            <a:r>
              <a:rPr lang="en-US" dirty="0"/>
              <a:t>Introduction and Case Exemplars: Ahmad Takouche</a:t>
            </a:r>
          </a:p>
          <a:p>
            <a:r>
              <a:rPr lang="en-US" dirty="0"/>
              <a:t>Communicating Civilly: Joe Re</a:t>
            </a:r>
          </a:p>
          <a:p>
            <a:r>
              <a:rPr lang="en-US" dirty="0"/>
              <a:t>Judge Q&amp;A: Anne Brody, Judge Guilford, and Judge Holcomb</a:t>
            </a:r>
          </a:p>
          <a:p>
            <a:r>
              <a:rPr lang="en-US" dirty="0"/>
              <a:t>Our Inn and its Role in a More Civil Practice: Mariam </a:t>
            </a:r>
            <a:r>
              <a:rPr lang="en-US" dirty="0" err="1"/>
              <a:t>Ghapantsyan</a:t>
            </a:r>
            <a:r>
              <a:rPr lang="en-US" dirty="0"/>
              <a:t> and Kevin Schraven </a:t>
            </a:r>
          </a:p>
          <a:p>
            <a:endParaRPr lang="en-US" dirty="0"/>
          </a:p>
          <a:p>
            <a:endParaRPr lang="en-US" dirty="0"/>
          </a:p>
        </p:txBody>
      </p:sp>
      <p:sp>
        <p:nvSpPr>
          <p:cNvPr id="6" name="Text Placeholder 5">
            <a:extLst>
              <a:ext uri="{FF2B5EF4-FFF2-40B4-BE49-F238E27FC236}">
                <a16:creationId xmlns:a16="http://schemas.microsoft.com/office/drawing/2014/main" id="{04827BD8-51F7-0572-F4D0-8FD635179FF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428710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4C265-EF08-4D0B-97F7-CCB72FC98115}"/>
              </a:ext>
            </a:extLst>
          </p:cNvPr>
          <p:cNvSpPr/>
          <p:nvPr/>
        </p:nvSpPr>
        <p:spPr>
          <a:xfrm>
            <a:off x="416958" y="1023205"/>
            <a:ext cx="4029104" cy="5087368"/>
          </a:xfrm>
          <a:prstGeom prst="rect">
            <a:avLst/>
          </a:prstGeom>
          <a:solidFill>
            <a:schemeClr val="bg1">
              <a:lumMod val="9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Title 1"/>
          <p:cNvSpPr>
            <a:spLocks noGrp="1"/>
          </p:cNvSpPr>
          <p:nvPr>
            <p:ph type="title"/>
          </p:nvPr>
        </p:nvSpPr>
        <p:spPr>
          <a:xfrm>
            <a:off x="602673" y="238125"/>
            <a:ext cx="7772400" cy="1362075"/>
          </a:xfrm>
        </p:spPr>
        <p:txBody>
          <a:bodyPr/>
          <a:lstStyle/>
          <a:p>
            <a:r>
              <a:rPr lang="en-US" altLang="en-US" sz="3600" b="1">
                <a:latin typeface="Arial" panose="020B0604020202020204" pitchFamily="34" charset="0"/>
                <a:cs typeface="Arial" panose="020B0604020202020204" pitchFamily="34" charset="0"/>
              </a:rPr>
              <a:t>Best Practices</a:t>
            </a:r>
            <a:endParaRPr lang="en-US" altLang="en-US" sz="36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73A3E2-B0F3-4B82-9580-BF54318F7019}"/>
              </a:ext>
            </a:extLst>
          </p:cNvPr>
          <p:cNvPicPr>
            <a:picLocks noChangeAspect="1"/>
          </p:cNvPicPr>
          <p:nvPr/>
        </p:nvPicPr>
        <p:blipFill>
          <a:blip r:embed="rId3"/>
          <a:stretch>
            <a:fillRect/>
          </a:stretch>
        </p:blipFill>
        <p:spPr>
          <a:xfrm>
            <a:off x="534884" y="1127238"/>
            <a:ext cx="3795171" cy="4838910"/>
          </a:xfrm>
          <a:prstGeom prst="rect">
            <a:avLst/>
          </a:prstGeom>
        </p:spPr>
      </p:pic>
      <p:sp>
        <p:nvSpPr>
          <p:cNvPr id="6" name="Content Placeholder 5">
            <a:extLst>
              <a:ext uri="{FF2B5EF4-FFF2-40B4-BE49-F238E27FC236}">
                <a16:creationId xmlns:a16="http://schemas.microsoft.com/office/drawing/2014/main" id="{2E6AD62E-702B-4089-9BDD-F4652954E5DE}"/>
              </a:ext>
            </a:extLst>
          </p:cNvPr>
          <p:cNvSpPr>
            <a:spLocks noGrp="1"/>
          </p:cNvSpPr>
          <p:nvPr>
            <p:ph type="body" idx="1"/>
          </p:nvPr>
        </p:nvSpPr>
        <p:spPr>
          <a:xfrm>
            <a:off x="4631776" y="1802330"/>
            <a:ext cx="4029103" cy="3082491"/>
          </a:xfrm>
        </p:spPr>
        <p:txBody>
          <a:bodyPr/>
          <a:lstStyle/>
          <a:p>
            <a:pPr marL="285750" indent="-285750">
              <a:buFont typeface="Arial" panose="020B0604020202020204" pitchFamily="34" charset="0"/>
              <a:buChar char="•"/>
            </a:pPr>
            <a:r>
              <a:rPr lang="en-US"/>
              <a:t>Does every jurisdiction have its own civility guidelines? </a:t>
            </a:r>
          </a:p>
          <a:p>
            <a:endParaRPr lang="en-US"/>
          </a:p>
          <a:p>
            <a:pPr marL="285750" indent="-285750">
              <a:buFont typeface="Arial" panose="020B0604020202020204" pitchFamily="34" charset="0"/>
              <a:buChar char="•"/>
            </a:pPr>
            <a:r>
              <a:rPr lang="en-US"/>
              <a:t>Why are local views of reasonableness important?  </a:t>
            </a:r>
          </a:p>
          <a:p>
            <a:pPr lvl="1"/>
            <a:endParaRPr lang="en-US"/>
          </a:p>
          <a:p>
            <a:r>
              <a:rPr lang="en-US"/>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272909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D73E-E1B3-4E86-7CF7-D3C92E6B9CA4}"/>
              </a:ext>
            </a:extLst>
          </p:cNvPr>
          <p:cNvSpPr>
            <a:spLocks noGrp="1"/>
          </p:cNvSpPr>
          <p:nvPr>
            <p:ph type="title"/>
          </p:nvPr>
        </p:nvSpPr>
        <p:spPr>
          <a:xfrm>
            <a:off x="685800" y="1910274"/>
            <a:ext cx="7772400" cy="1362075"/>
          </a:xfrm>
        </p:spPr>
        <p:txBody>
          <a:bodyPr/>
          <a:lstStyle/>
          <a:p>
            <a:r>
              <a:rPr lang="en-US" i="1" dirty="0"/>
              <a:t>Inns and Civility </a:t>
            </a:r>
          </a:p>
        </p:txBody>
      </p:sp>
    </p:spTree>
    <p:extLst>
      <p:ext uri="{BB962C8B-B14F-4D97-AF65-F5344CB8AC3E}">
        <p14:creationId xmlns:p14="http://schemas.microsoft.com/office/powerpoint/2010/main" val="1230990607"/>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3E19C-8BCC-D205-92B1-E7974A5C64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4CA73D-E495-6E2C-E8BA-692A82F04EB1}"/>
              </a:ext>
            </a:extLst>
          </p:cNvPr>
          <p:cNvSpPr>
            <a:spLocks noGrp="1"/>
          </p:cNvSpPr>
          <p:nvPr>
            <p:ph type="title"/>
          </p:nvPr>
        </p:nvSpPr>
        <p:spPr>
          <a:xfrm>
            <a:off x="339213" y="1452716"/>
            <a:ext cx="8229600" cy="612775"/>
          </a:xfrm>
        </p:spPr>
        <p:txBody>
          <a:bodyPr/>
          <a:lstStyle/>
          <a:p>
            <a:r>
              <a:rPr lang="en-US" dirty="0"/>
              <a:t>The Origins</a:t>
            </a:r>
          </a:p>
        </p:txBody>
      </p:sp>
      <p:sp>
        <p:nvSpPr>
          <p:cNvPr id="5" name="Content Placeholder 4">
            <a:extLst>
              <a:ext uri="{FF2B5EF4-FFF2-40B4-BE49-F238E27FC236}">
                <a16:creationId xmlns:a16="http://schemas.microsoft.com/office/drawing/2014/main" id="{517407B8-C21B-5C14-B777-4F0AFCA69FBE}"/>
              </a:ext>
            </a:extLst>
          </p:cNvPr>
          <p:cNvSpPr>
            <a:spLocks noGrp="1"/>
          </p:cNvSpPr>
          <p:nvPr>
            <p:ph idx="1"/>
          </p:nvPr>
        </p:nvSpPr>
        <p:spPr>
          <a:xfrm>
            <a:off x="339213" y="1452716"/>
            <a:ext cx="8229600" cy="4387850"/>
          </a:xfrm>
        </p:spPr>
        <p:txBody>
          <a:bodyPr/>
          <a:lstStyle/>
          <a:p>
            <a:endParaRPr lang="en-US" dirty="0"/>
          </a:p>
          <a:p>
            <a:endParaRPr lang="en-US" dirty="0"/>
          </a:p>
          <a:p>
            <a:endParaRPr lang="en-US" dirty="0"/>
          </a:p>
          <a:p>
            <a:r>
              <a:rPr lang="en-US" dirty="0"/>
              <a:t>American Inns of Court are based on English Inns</a:t>
            </a:r>
          </a:p>
          <a:p>
            <a:pPr lvl="1"/>
            <a:r>
              <a:rPr lang="en-US" dirty="0"/>
              <a:t>Four English Inns</a:t>
            </a:r>
          </a:p>
          <a:p>
            <a:pPr lvl="1"/>
            <a:r>
              <a:rPr lang="en-US" dirty="0"/>
              <a:t>Must be a member to become a barrister, part of training</a:t>
            </a:r>
          </a:p>
          <a:p>
            <a:pPr marL="0" indent="0">
              <a:buNone/>
            </a:pPr>
            <a:endParaRPr lang="en-US" dirty="0"/>
          </a:p>
          <a:p>
            <a:r>
              <a:rPr lang="en-US" dirty="0"/>
              <a:t>American Inns began with intention to provide practical guidance to law students</a:t>
            </a:r>
          </a:p>
          <a:p>
            <a:pPr lvl="1"/>
            <a:r>
              <a:rPr lang="en-US" dirty="0"/>
              <a:t>First Inn founded in 1980 </a:t>
            </a:r>
          </a:p>
          <a:p>
            <a:pPr marL="457200" lvl="1" indent="0">
              <a:buNone/>
            </a:pPr>
            <a:endParaRPr lang="en-US" dirty="0"/>
          </a:p>
          <a:p>
            <a:r>
              <a:rPr lang="en-US" dirty="0"/>
              <a:t>In 1985 American Inns of Court Foundation organized to support the Inns + promote the goals of legal excellence, </a:t>
            </a:r>
            <a:r>
              <a:rPr lang="en-US" i="1" dirty="0"/>
              <a:t>civility</a:t>
            </a:r>
            <a:r>
              <a:rPr lang="en-US" dirty="0"/>
              <a:t>, professionalism and ethics on a national level</a:t>
            </a:r>
          </a:p>
          <a:p>
            <a:pPr lvl="1"/>
            <a:r>
              <a:rPr lang="en-US" dirty="0"/>
              <a:t>Today, nearly 400 Inns with 30,000 active members</a:t>
            </a:r>
          </a:p>
        </p:txBody>
      </p:sp>
      <p:sp>
        <p:nvSpPr>
          <p:cNvPr id="6" name="Text Placeholder 5">
            <a:extLst>
              <a:ext uri="{FF2B5EF4-FFF2-40B4-BE49-F238E27FC236}">
                <a16:creationId xmlns:a16="http://schemas.microsoft.com/office/drawing/2014/main" id="{96F20009-731F-C9AD-D254-F31CB29F5847}"/>
              </a:ext>
            </a:extLst>
          </p:cNvPr>
          <p:cNvSpPr>
            <a:spLocks noGrp="1"/>
          </p:cNvSpPr>
          <p:nvPr>
            <p:ph type="body" sz="quarter" idx="11"/>
          </p:nvPr>
        </p:nvSpPr>
        <p:spPr/>
        <p:txBody>
          <a:bodyPr/>
          <a:lstStyle/>
          <a:p>
            <a:endParaRPr lang="en-US"/>
          </a:p>
        </p:txBody>
      </p:sp>
      <p:pic>
        <p:nvPicPr>
          <p:cNvPr id="1030" name="Picture 6" descr="Inns of Court - Wikipedia">
            <a:extLst>
              <a:ext uri="{FF2B5EF4-FFF2-40B4-BE49-F238E27FC236}">
                <a16:creationId xmlns:a16="http://schemas.microsoft.com/office/drawing/2014/main" id="{1A116D15-C763-741C-166D-309A39E1BDD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2914" y="298624"/>
            <a:ext cx="2589607" cy="19984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imary Sources: Archives &amp; Records - Warren E. Burger: U.S. Supreme Court  Chief Justice - LibGuides at Minnesota Historical Society Library">
            <a:extLst>
              <a:ext uri="{FF2B5EF4-FFF2-40B4-BE49-F238E27FC236}">
                <a16:creationId xmlns:a16="http://schemas.microsoft.com/office/drawing/2014/main" id="{35036124-6821-A356-3B28-B2BFC313EBD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04039" y="202988"/>
            <a:ext cx="1761570" cy="243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4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80A1-973B-D716-F1A1-E533BAEC8B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15A7DC-2678-F272-47BE-8D355652D3A7}"/>
              </a:ext>
            </a:extLst>
          </p:cNvPr>
          <p:cNvSpPr>
            <a:spLocks noGrp="1"/>
          </p:cNvSpPr>
          <p:nvPr>
            <p:ph type="title"/>
          </p:nvPr>
        </p:nvSpPr>
        <p:spPr>
          <a:xfrm>
            <a:off x="221225" y="473830"/>
            <a:ext cx="8495072" cy="612775"/>
          </a:xfrm>
        </p:spPr>
        <p:txBody>
          <a:bodyPr/>
          <a:lstStyle/>
          <a:p>
            <a:r>
              <a:rPr lang="en-US" dirty="0"/>
              <a:t>The Howard T. Markey IP Inn of Court</a:t>
            </a:r>
          </a:p>
        </p:txBody>
      </p:sp>
      <p:sp>
        <p:nvSpPr>
          <p:cNvPr id="5" name="Content Placeholder 4">
            <a:extLst>
              <a:ext uri="{FF2B5EF4-FFF2-40B4-BE49-F238E27FC236}">
                <a16:creationId xmlns:a16="http://schemas.microsoft.com/office/drawing/2014/main" id="{070A5AAE-1A78-C9D7-6CFC-45F0708BB916}"/>
              </a:ext>
            </a:extLst>
          </p:cNvPr>
          <p:cNvSpPr>
            <a:spLocks noGrp="1"/>
          </p:cNvSpPr>
          <p:nvPr>
            <p:ph idx="1"/>
          </p:nvPr>
        </p:nvSpPr>
        <p:spPr>
          <a:xfrm>
            <a:off x="0" y="1159139"/>
            <a:ext cx="6017342" cy="3967316"/>
          </a:xfrm>
        </p:spPr>
        <p:txBody>
          <a:bodyPr/>
          <a:lstStyle/>
          <a:p>
            <a:pPr marL="0" indent="0">
              <a:buNone/>
            </a:pPr>
            <a:endParaRPr lang="en-US" sz="2400" dirty="0"/>
          </a:p>
          <a:p>
            <a:r>
              <a:rPr lang="en-US" sz="2400" dirty="0"/>
              <a:t>Judge Howard T. Markey</a:t>
            </a:r>
          </a:p>
          <a:p>
            <a:pPr lvl="1"/>
            <a:r>
              <a:rPr lang="en-US" sz="2000" dirty="0"/>
              <a:t>Chief Justice of Federal Circuit Court of Appeals</a:t>
            </a:r>
          </a:p>
          <a:p>
            <a:pPr lvl="1"/>
            <a:r>
              <a:rPr lang="en-US" sz="2000" dirty="0"/>
              <a:t>Part of Ad Hoc Committee that developed the American Inns concept</a:t>
            </a:r>
          </a:p>
          <a:p>
            <a:pPr lvl="1"/>
            <a:r>
              <a:rPr lang="en-US" sz="1800" dirty="0"/>
              <a:t>“I harbor a fervent, fevered hope, and an unquenchable belief, that when the American Inns of Court have reached their full potential, there will be accepted though-out our society another unchallenged accolade. I believe that day will come when our total society will accept as a given and use daily as a measure, the phrase, ‘ethical as a lawyer’”.</a:t>
            </a:r>
          </a:p>
          <a:p>
            <a:pPr lvl="1"/>
            <a:endParaRPr lang="en-US" dirty="0"/>
          </a:p>
          <a:p>
            <a:pPr lvl="1"/>
            <a:endParaRPr lang="en-US" dirty="0"/>
          </a:p>
        </p:txBody>
      </p:sp>
      <p:sp>
        <p:nvSpPr>
          <p:cNvPr id="6" name="Text Placeholder 5">
            <a:extLst>
              <a:ext uri="{FF2B5EF4-FFF2-40B4-BE49-F238E27FC236}">
                <a16:creationId xmlns:a16="http://schemas.microsoft.com/office/drawing/2014/main" id="{91CB705D-96F7-81D1-91E1-31469F7264E1}"/>
              </a:ext>
            </a:extLst>
          </p:cNvPr>
          <p:cNvSpPr>
            <a:spLocks noGrp="1"/>
          </p:cNvSpPr>
          <p:nvPr>
            <p:ph type="body" sz="quarter" idx="11"/>
          </p:nvPr>
        </p:nvSpPr>
        <p:spPr/>
        <p:txBody>
          <a:bodyPr/>
          <a:lstStyle/>
          <a:p>
            <a:endParaRPr lang="en-US"/>
          </a:p>
        </p:txBody>
      </p:sp>
      <p:pic>
        <p:nvPicPr>
          <p:cNvPr id="2050" name="Picture 2">
            <a:extLst>
              <a:ext uri="{FF2B5EF4-FFF2-40B4-BE49-F238E27FC236}">
                <a16:creationId xmlns:a16="http://schemas.microsoft.com/office/drawing/2014/main" id="{5098D341-F572-CF11-2737-027F6D505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057" y="1159139"/>
            <a:ext cx="2641227" cy="33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2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C324-629D-E292-C11D-D55D90FC8BC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EA39754-5014-F7FF-B327-4B193E6CABD4}"/>
              </a:ext>
            </a:extLst>
          </p:cNvPr>
          <p:cNvSpPr>
            <a:spLocks noGrp="1"/>
          </p:cNvSpPr>
          <p:nvPr>
            <p:ph idx="1"/>
          </p:nvPr>
        </p:nvSpPr>
        <p:spPr>
          <a:xfrm>
            <a:off x="280220" y="294967"/>
            <a:ext cx="7890387" cy="4999703"/>
          </a:xfrm>
        </p:spPr>
        <p:txBody>
          <a:bodyPr/>
          <a:lstStyle/>
          <a:p>
            <a:r>
              <a:rPr lang="en-US" sz="2400" dirty="0"/>
              <a:t>Our Inn founded in 2013</a:t>
            </a:r>
          </a:p>
          <a:p>
            <a:pPr lvl="1"/>
            <a:r>
              <a:rPr lang="en-US" sz="2000" dirty="0"/>
              <a:t>Founding officers: Ronald </a:t>
            </a:r>
            <a:r>
              <a:rPr lang="en-US" sz="2000" dirty="0" err="1"/>
              <a:t>Oines</a:t>
            </a:r>
            <a:r>
              <a:rPr lang="en-US" sz="2000" dirty="0"/>
              <a:t>, Steven </a:t>
            </a:r>
            <a:r>
              <a:rPr lang="en-US" sz="2000" dirty="0" err="1"/>
              <a:t>Hanle</a:t>
            </a:r>
            <a:r>
              <a:rPr lang="en-US" sz="2000" dirty="0"/>
              <a:t>, Joseph Re, Hon. Andrew J. Guilford, Christy Von der </a:t>
            </a:r>
            <a:r>
              <a:rPr lang="en-US" sz="2000" dirty="0" err="1"/>
              <a:t>Ahe</a:t>
            </a:r>
            <a:r>
              <a:rPr lang="en-US" sz="2000" dirty="0"/>
              <a:t> Rayburn, Mark Wine, and John </a:t>
            </a:r>
            <a:r>
              <a:rPr lang="en-US" sz="2000" dirty="0" err="1"/>
              <a:t>Sganga</a:t>
            </a:r>
            <a:endParaRPr lang="en-US" sz="2000" dirty="0"/>
          </a:p>
          <a:p>
            <a:pPr lvl="1"/>
            <a:r>
              <a:rPr lang="en-US" sz="2000" dirty="0"/>
              <a:t>Dedicated to upholding the standards of the legal profession, practicing law with dignity and respect, and encouraging respect for our system of justice through strong mentoring</a:t>
            </a:r>
          </a:p>
          <a:p>
            <a:pPr lvl="1"/>
            <a:endParaRPr lang="en-US" dirty="0"/>
          </a:p>
        </p:txBody>
      </p:sp>
      <p:sp>
        <p:nvSpPr>
          <p:cNvPr id="6" name="Text Placeholder 5">
            <a:extLst>
              <a:ext uri="{FF2B5EF4-FFF2-40B4-BE49-F238E27FC236}">
                <a16:creationId xmlns:a16="http://schemas.microsoft.com/office/drawing/2014/main" id="{58E07BB7-263D-FD05-88B8-A604FC2D0D4C}"/>
              </a:ext>
            </a:extLst>
          </p:cNvPr>
          <p:cNvSpPr>
            <a:spLocks noGrp="1"/>
          </p:cNvSpPr>
          <p:nvPr>
            <p:ph type="body" sz="quarter" idx="11"/>
          </p:nvPr>
        </p:nvSpPr>
        <p:spPr/>
        <p:txBody>
          <a:bodyPr/>
          <a:lstStyle/>
          <a:p>
            <a:endParaRPr lang="en-US"/>
          </a:p>
        </p:txBody>
      </p:sp>
      <p:pic>
        <p:nvPicPr>
          <p:cNvPr id="4098" name="Picture 2">
            <a:extLst>
              <a:ext uri="{FF2B5EF4-FFF2-40B4-BE49-F238E27FC236}">
                <a16:creationId xmlns:a16="http://schemas.microsoft.com/office/drawing/2014/main" id="{956E0475-070F-A0D8-5C28-2255A523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72" y="2794818"/>
            <a:ext cx="62738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ocument with text on it&#10;&#10;Description automatically generated">
            <a:extLst>
              <a:ext uri="{FF2B5EF4-FFF2-40B4-BE49-F238E27FC236}">
                <a16:creationId xmlns:a16="http://schemas.microsoft.com/office/drawing/2014/main" id="{8A767748-4B35-CC30-9348-5148295FEB7C}"/>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361739" y="100012"/>
            <a:ext cx="4420522" cy="6111572"/>
          </a:xfrm>
        </p:spPr>
      </p:pic>
      <p:sp>
        <p:nvSpPr>
          <p:cNvPr id="4" name="Text Placeholder 3">
            <a:extLst>
              <a:ext uri="{FF2B5EF4-FFF2-40B4-BE49-F238E27FC236}">
                <a16:creationId xmlns:a16="http://schemas.microsoft.com/office/drawing/2014/main" id="{FF2D0850-7B14-09A7-BF05-30C0EB1C66D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0114812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0277F7-815A-5678-686E-39BE3C8D471B}"/>
              </a:ext>
            </a:extLst>
          </p:cNvPr>
          <p:cNvSpPr>
            <a:spLocks noGrp="1"/>
          </p:cNvSpPr>
          <p:nvPr>
            <p:ph type="title"/>
          </p:nvPr>
        </p:nvSpPr>
        <p:spPr/>
        <p:txBody>
          <a:bodyPr/>
          <a:lstStyle/>
          <a:p>
            <a:r>
              <a:rPr lang="en-US" dirty="0"/>
              <a:t>Why Do We Need to Talk About Civility?</a:t>
            </a:r>
          </a:p>
        </p:txBody>
      </p:sp>
      <p:sp>
        <p:nvSpPr>
          <p:cNvPr id="5" name="Content Placeholder 4">
            <a:extLst>
              <a:ext uri="{FF2B5EF4-FFF2-40B4-BE49-F238E27FC236}">
                <a16:creationId xmlns:a16="http://schemas.microsoft.com/office/drawing/2014/main" id="{D5B3C087-2D9E-917B-9E8C-D772A2F90DB2}"/>
              </a:ext>
            </a:extLst>
          </p:cNvPr>
          <p:cNvSpPr>
            <a:spLocks noGrp="1"/>
          </p:cNvSpPr>
          <p:nvPr>
            <p:ph idx="1"/>
          </p:nvPr>
        </p:nvSpPr>
        <p:spPr/>
        <p:txBody>
          <a:bodyPr/>
          <a:lstStyle/>
          <a:p>
            <a:r>
              <a:rPr lang="en-US" dirty="0"/>
              <a:t>Ethical Rules</a:t>
            </a:r>
          </a:p>
          <a:p>
            <a:r>
              <a:rPr lang="en-US" dirty="0"/>
              <a:t>State Bar Oath</a:t>
            </a:r>
          </a:p>
          <a:p>
            <a:r>
              <a:rPr lang="en-US" dirty="0"/>
              <a:t>C.D. Cal Civility Guidelines</a:t>
            </a:r>
          </a:p>
          <a:p>
            <a:r>
              <a:rPr lang="en-US" dirty="0"/>
              <a:t>OCBA Civility Guidelines</a:t>
            </a:r>
          </a:p>
          <a:p>
            <a:r>
              <a:rPr lang="en-US" dirty="0"/>
              <a:t>Incivility Can Lead to Sanctions, State Bar Discipline, and Embarrassment</a:t>
            </a:r>
          </a:p>
          <a:p>
            <a:r>
              <a:rPr lang="en-US" dirty="0"/>
              <a:t>New Required MCLE!</a:t>
            </a:r>
          </a:p>
          <a:p>
            <a:endParaRPr lang="en-US" dirty="0"/>
          </a:p>
          <a:p>
            <a:endParaRPr lang="en-US" dirty="0"/>
          </a:p>
        </p:txBody>
      </p:sp>
      <p:sp>
        <p:nvSpPr>
          <p:cNvPr id="6" name="Text Placeholder 5">
            <a:extLst>
              <a:ext uri="{FF2B5EF4-FFF2-40B4-BE49-F238E27FC236}">
                <a16:creationId xmlns:a16="http://schemas.microsoft.com/office/drawing/2014/main" id="{10DBB293-A47E-5FC9-F43E-CAD68491C2D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5169240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FD1B-5385-77EA-6EE0-98084E3F028D}"/>
              </a:ext>
            </a:extLst>
          </p:cNvPr>
          <p:cNvSpPr>
            <a:spLocks noGrp="1"/>
          </p:cNvSpPr>
          <p:nvPr>
            <p:ph type="title"/>
          </p:nvPr>
        </p:nvSpPr>
        <p:spPr/>
        <p:txBody>
          <a:bodyPr/>
          <a:lstStyle/>
          <a:p>
            <a:r>
              <a:rPr lang="en-US" dirty="0"/>
              <a:t>Civility Oath</a:t>
            </a:r>
          </a:p>
        </p:txBody>
      </p:sp>
      <p:sp>
        <p:nvSpPr>
          <p:cNvPr id="3" name="Content Placeholder 2">
            <a:extLst>
              <a:ext uri="{FF2B5EF4-FFF2-40B4-BE49-F238E27FC236}">
                <a16:creationId xmlns:a16="http://schemas.microsoft.com/office/drawing/2014/main" id="{62B9AA7A-6BD7-5EAA-772B-CD99F7A417BE}"/>
              </a:ext>
            </a:extLst>
          </p:cNvPr>
          <p:cNvSpPr>
            <a:spLocks noGrp="1"/>
          </p:cNvSpPr>
          <p:nvPr>
            <p:ph idx="1"/>
          </p:nvPr>
        </p:nvSpPr>
        <p:spPr/>
        <p:txBody>
          <a:bodyPr/>
          <a:lstStyle/>
          <a:p>
            <a:r>
              <a:rPr lang="en-US" dirty="0"/>
              <a:t>California Rule of Court 9.7, adopted in 2014</a:t>
            </a:r>
          </a:p>
          <a:p>
            <a:r>
              <a:rPr lang="en-US" b="0" i="0" dirty="0">
                <a:solidFill>
                  <a:srgbClr val="333333"/>
                </a:solidFill>
                <a:effectLst/>
                <a:latin typeface="Arial" panose="020B0604020202020204" pitchFamily="34" charset="0"/>
              </a:rPr>
              <a:t>“In addition to the language required by Business and Professions Code section 6067, the oath to be taken by every person on admission to practice law is to conclude with the following:  ‘As an officer of the court, I will strive to </a:t>
            </a:r>
            <a:r>
              <a:rPr lang="en-US" b="1" i="0" u="sng" dirty="0">
                <a:solidFill>
                  <a:srgbClr val="333333"/>
                </a:solidFill>
                <a:effectLst/>
                <a:latin typeface="Arial" panose="020B0604020202020204" pitchFamily="34" charset="0"/>
              </a:rPr>
              <a:t>conduct myself at all times </a:t>
            </a:r>
            <a:r>
              <a:rPr lang="en-US" b="0" i="0" dirty="0">
                <a:solidFill>
                  <a:srgbClr val="333333"/>
                </a:solidFill>
                <a:effectLst/>
                <a:latin typeface="Arial" panose="020B0604020202020204" pitchFamily="34" charset="0"/>
              </a:rPr>
              <a:t>with </a:t>
            </a:r>
            <a:r>
              <a:rPr lang="en-US" b="1" i="0" u="sng" dirty="0">
                <a:solidFill>
                  <a:srgbClr val="333333"/>
                </a:solidFill>
                <a:effectLst/>
                <a:latin typeface="Arial" panose="020B0604020202020204" pitchFamily="34" charset="0"/>
              </a:rPr>
              <a:t>dignity, courtesy, and integrity</a:t>
            </a:r>
            <a:r>
              <a:rPr lang="en-US" b="0" i="0" dirty="0">
                <a:solidFill>
                  <a:srgbClr val="333333"/>
                </a:solidFill>
                <a:effectLst/>
                <a:latin typeface="Arial" panose="020B0604020202020204" pitchFamily="34" charset="0"/>
              </a:rPr>
              <a:t>.’”</a:t>
            </a:r>
          </a:p>
          <a:p>
            <a:r>
              <a:rPr lang="en-US" dirty="0">
                <a:solidFill>
                  <a:srgbClr val="333333"/>
                </a:solidFill>
                <a:latin typeface="Arial" panose="020B0604020202020204" pitchFamily="34" charset="0"/>
              </a:rPr>
              <a:t>Public Comment period to amend Rule of Court 9.7 to Require Annual Certification of Civility Oath for All Attorneys</a:t>
            </a:r>
          </a:p>
          <a:p>
            <a:endParaRPr lang="en-US" dirty="0"/>
          </a:p>
        </p:txBody>
      </p:sp>
      <p:sp>
        <p:nvSpPr>
          <p:cNvPr id="4" name="Text Placeholder 3">
            <a:extLst>
              <a:ext uri="{FF2B5EF4-FFF2-40B4-BE49-F238E27FC236}">
                <a16:creationId xmlns:a16="http://schemas.microsoft.com/office/drawing/2014/main" id="{145D0CE9-647B-A007-46E6-4790F804465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184242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7F5C-038A-DBE4-8A2D-1EEA204AC89A}"/>
              </a:ext>
            </a:extLst>
          </p:cNvPr>
          <p:cNvSpPr>
            <a:spLocks noGrp="1"/>
          </p:cNvSpPr>
          <p:nvPr>
            <p:ph type="title"/>
          </p:nvPr>
        </p:nvSpPr>
        <p:spPr/>
        <p:txBody>
          <a:bodyPr/>
          <a:lstStyle/>
          <a:p>
            <a:r>
              <a:rPr lang="en-US" dirty="0"/>
              <a:t>Cal. Rules of Prof. Conduct</a:t>
            </a:r>
          </a:p>
        </p:txBody>
      </p:sp>
      <p:sp>
        <p:nvSpPr>
          <p:cNvPr id="3" name="Content Placeholder 2">
            <a:extLst>
              <a:ext uri="{FF2B5EF4-FFF2-40B4-BE49-F238E27FC236}">
                <a16:creationId xmlns:a16="http://schemas.microsoft.com/office/drawing/2014/main" id="{6A0EB6C5-33C5-8F16-6B81-11E3677E27FD}"/>
              </a:ext>
            </a:extLst>
          </p:cNvPr>
          <p:cNvSpPr>
            <a:spLocks noGrp="1"/>
          </p:cNvSpPr>
          <p:nvPr>
            <p:ph idx="1"/>
          </p:nvPr>
        </p:nvSpPr>
        <p:spPr/>
        <p:txBody>
          <a:bodyPr/>
          <a:lstStyle/>
          <a:p>
            <a:r>
              <a:rPr lang="en-US" dirty="0"/>
              <a:t>Right now, no Rule specific to Civility</a:t>
            </a:r>
          </a:p>
          <a:p>
            <a:r>
              <a:rPr lang="en-US" dirty="0"/>
              <a:t>But see the spirit of the Rules, e.g.:</a:t>
            </a:r>
          </a:p>
          <a:p>
            <a:pPr lvl="1"/>
            <a:r>
              <a:rPr lang="en-US" dirty="0"/>
              <a:t>Rule 3.2 Delay of Litigation;</a:t>
            </a:r>
          </a:p>
          <a:p>
            <a:pPr lvl="1"/>
            <a:r>
              <a:rPr lang="en-US" dirty="0"/>
              <a:t>Rule 3.3 Candor Toward the Tribunal;</a:t>
            </a:r>
          </a:p>
          <a:p>
            <a:pPr lvl="1"/>
            <a:r>
              <a:rPr lang="en-US" dirty="0"/>
              <a:t>Rule 3.4 Fairness to Opposing Party and Counsel;</a:t>
            </a:r>
          </a:p>
          <a:p>
            <a:pPr lvl="1"/>
            <a:r>
              <a:rPr lang="en-US" dirty="0"/>
              <a:t>Rule 3.10 Threatening Criminal, Administrative, or Disciplinary Charges;</a:t>
            </a:r>
          </a:p>
          <a:p>
            <a:pPr lvl="1"/>
            <a:r>
              <a:rPr lang="en-US" dirty="0"/>
              <a:t>Rule 8.3 Reporting Professional Misconduct;</a:t>
            </a:r>
          </a:p>
          <a:p>
            <a:pPr lvl="1"/>
            <a:r>
              <a:rPr lang="en-US" dirty="0"/>
              <a:t>Rule 8.4 Misconduct.</a:t>
            </a:r>
          </a:p>
          <a:p>
            <a:r>
              <a:rPr lang="en-US" dirty="0"/>
              <a:t>State Bar Considering New Rule Directed to Civility</a:t>
            </a:r>
          </a:p>
          <a:p>
            <a:pPr lvl="1"/>
            <a:r>
              <a:rPr lang="en-US" dirty="0"/>
              <a:t>2021 Civility Report Recommending to Amend California’s Rules of Professional Conduct 1.2 and 8.4 and adopt proposed new rule 8.4.2, to make incivility (as defined) a disciplinary offense. Proposed rule 8.4.2 defines incivility as “significantly unprofessional conduct that is abusive or harassing and shall be determined on the basis of all the facts and circumstances surrounding the conduct.”</a:t>
            </a:r>
          </a:p>
          <a:p>
            <a:pPr lvl="1"/>
            <a:endParaRPr lang="en-US" dirty="0"/>
          </a:p>
          <a:p>
            <a:pPr lvl="1"/>
            <a:endParaRPr lang="en-US" dirty="0"/>
          </a:p>
          <a:p>
            <a:pPr lvl="1"/>
            <a:endParaRPr lang="en-US" dirty="0"/>
          </a:p>
        </p:txBody>
      </p:sp>
      <p:sp>
        <p:nvSpPr>
          <p:cNvPr id="4" name="Text Placeholder 3">
            <a:extLst>
              <a:ext uri="{FF2B5EF4-FFF2-40B4-BE49-F238E27FC236}">
                <a16:creationId xmlns:a16="http://schemas.microsoft.com/office/drawing/2014/main" id="{C8C7EAE9-4AA4-F058-4A37-73BF1E5C526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36992115"/>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6F1C-A8B3-F11C-5E95-CFB8182AF1C5}"/>
              </a:ext>
            </a:extLst>
          </p:cNvPr>
          <p:cNvSpPr>
            <a:spLocks noGrp="1"/>
          </p:cNvSpPr>
          <p:nvPr>
            <p:ph type="title"/>
          </p:nvPr>
        </p:nvSpPr>
        <p:spPr/>
        <p:txBody>
          <a:bodyPr/>
          <a:lstStyle/>
          <a:p>
            <a:r>
              <a:rPr lang="en-US" dirty="0"/>
              <a:t>Rule 8.3: Reporting Professional Misconduct</a:t>
            </a:r>
          </a:p>
        </p:txBody>
      </p:sp>
      <p:sp>
        <p:nvSpPr>
          <p:cNvPr id="3" name="Content Placeholder 2">
            <a:extLst>
              <a:ext uri="{FF2B5EF4-FFF2-40B4-BE49-F238E27FC236}">
                <a16:creationId xmlns:a16="http://schemas.microsoft.com/office/drawing/2014/main" id="{F21072FD-BC69-66B3-AA0F-F93256980E32}"/>
              </a:ext>
            </a:extLst>
          </p:cNvPr>
          <p:cNvSpPr>
            <a:spLocks noGrp="1"/>
          </p:cNvSpPr>
          <p:nvPr>
            <p:ph idx="1"/>
          </p:nvPr>
        </p:nvSpPr>
        <p:spPr/>
        <p:txBody>
          <a:bodyPr/>
          <a:lstStyle/>
          <a:p>
            <a:r>
              <a:rPr lang="en-US" dirty="0"/>
              <a:t>A lawyer shall, without undue delay, inform the State Bar, or a tribunal . . . when the lawyer knows of credible evidence that another lawyer has . . . </a:t>
            </a:r>
            <a:r>
              <a:rPr lang="en-US" b="1" u="sng" dirty="0"/>
              <a:t>engaged in conduct involving dishonesty, fraud, deceit, or reckless or intentional misrepresentation</a:t>
            </a:r>
            <a:r>
              <a:rPr lang="en-US" dirty="0"/>
              <a:t> . . . that raises a substantial question as to that lawyer's </a:t>
            </a:r>
            <a:r>
              <a:rPr lang="en-US" b="1" u="sng" dirty="0"/>
              <a:t>honesty, trustworthiness, or fitness as a lawyer </a:t>
            </a:r>
            <a:r>
              <a:rPr lang="en-US" dirty="0"/>
              <a:t>in other respects. </a:t>
            </a:r>
          </a:p>
        </p:txBody>
      </p:sp>
      <p:sp>
        <p:nvSpPr>
          <p:cNvPr id="4" name="Text Placeholder 3">
            <a:extLst>
              <a:ext uri="{FF2B5EF4-FFF2-40B4-BE49-F238E27FC236}">
                <a16:creationId xmlns:a16="http://schemas.microsoft.com/office/drawing/2014/main" id="{B1A72AE4-4C41-683F-ADF4-2E65D7F9B21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9288311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55E6-2A1C-EAFE-6295-54A558DE720F}"/>
              </a:ext>
            </a:extLst>
          </p:cNvPr>
          <p:cNvSpPr>
            <a:spLocks noGrp="1"/>
          </p:cNvSpPr>
          <p:nvPr>
            <p:ph type="title"/>
          </p:nvPr>
        </p:nvSpPr>
        <p:spPr/>
        <p:txBody>
          <a:bodyPr/>
          <a:lstStyle/>
          <a:p>
            <a:r>
              <a:rPr lang="en-US" dirty="0"/>
              <a:t>C.D. Cal. and OCBA Civility Guidelines and their Commonalities</a:t>
            </a:r>
          </a:p>
        </p:txBody>
      </p:sp>
      <p:sp>
        <p:nvSpPr>
          <p:cNvPr id="3" name="Content Placeholder 2">
            <a:extLst>
              <a:ext uri="{FF2B5EF4-FFF2-40B4-BE49-F238E27FC236}">
                <a16:creationId xmlns:a16="http://schemas.microsoft.com/office/drawing/2014/main" id="{19464D38-E18D-BA1C-EBB6-923CFD571B11}"/>
              </a:ext>
            </a:extLst>
          </p:cNvPr>
          <p:cNvSpPr>
            <a:spLocks noGrp="1"/>
          </p:cNvSpPr>
          <p:nvPr>
            <p:ph idx="1"/>
          </p:nvPr>
        </p:nvSpPr>
        <p:spPr/>
        <p:txBody>
          <a:bodyPr/>
          <a:lstStyle/>
          <a:p>
            <a:r>
              <a:rPr lang="en-US" dirty="0">
                <a:hlinkClick r:id="rId2"/>
              </a:rPr>
              <a:t>https://www.cacd.uscourts.gov/attorneys/admissions/civility-and-professionalism-guidelines</a:t>
            </a:r>
            <a:r>
              <a:rPr lang="en-US" dirty="0"/>
              <a:t>; </a:t>
            </a:r>
            <a:r>
              <a:rPr lang="en-US" dirty="0">
                <a:hlinkClick r:id="rId3"/>
              </a:rPr>
              <a:t>https://www.ocbar.org/Portals/0/pdf/docs/civility_guidelines.pdf</a:t>
            </a:r>
            <a:r>
              <a:rPr lang="en-US" dirty="0"/>
              <a:t> </a:t>
            </a:r>
          </a:p>
          <a:p>
            <a:r>
              <a:rPr lang="en-US" dirty="0"/>
              <a:t>Be Professional</a:t>
            </a:r>
          </a:p>
          <a:p>
            <a:pPr lvl="1"/>
            <a:r>
              <a:rPr lang="en-US" dirty="0"/>
              <a:t>Be courteous with deadlines, don’t play discovery games, be conscious of your communications</a:t>
            </a:r>
          </a:p>
          <a:p>
            <a:r>
              <a:rPr lang="en-US" dirty="0"/>
              <a:t>Avoid Burdening Parties, Counsel, and Court</a:t>
            </a:r>
          </a:p>
          <a:p>
            <a:pPr lvl="1"/>
            <a:r>
              <a:rPr lang="en-US" dirty="0"/>
              <a:t>Be Smart and Targeted With Discovery</a:t>
            </a:r>
          </a:p>
          <a:p>
            <a:pPr lvl="1"/>
            <a:r>
              <a:rPr lang="en-US" dirty="0"/>
              <a:t>Avoid Hiding the Ball in Depositions; State Targeted, Meritorious Objections</a:t>
            </a:r>
          </a:p>
          <a:p>
            <a:pPr lvl="2"/>
            <a:r>
              <a:rPr lang="en-US" dirty="0"/>
              <a:t>Conversely, Don’t Ask Unnecessary, Harassing Questions</a:t>
            </a:r>
          </a:p>
          <a:p>
            <a:pPr lvl="1"/>
            <a:r>
              <a:rPr lang="en-US" dirty="0"/>
              <a:t>Avoid Filing Motions for the Sake of Filing Motions</a:t>
            </a:r>
          </a:p>
          <a:p>
            <a:pPr lvl="1"/>
            <a:r>
              <a:rPr lang="en-US" dirty="0"/>
              <a:t>Utilize the meet and Confer Process</a:t>
            </a:r>
          </a:p>
          <a:p>
            <a:r>
              <a:rPr lang="en-US" dirty="0"/>
              <a:t>Remind Clients and Witnesses Of Their Duties</a:t>
            </a:r>
          </a:p>
          <a:p>
            <a:pPr lvl="1"/>
            <a:r>
              <a:rPr lang="en-US" dirty="0"/>
              <a:t>Be honest and respectful towards counsel and Court</a:t>
            </a:r>
          </a:p>
          <a:p>
            <a:pPr lvl="1"/>
            <a:endParaRPr lang="en-US" dirty="0"/>
          </a:p>
        </p:txBody>
      </p:sp>
      <p:sp>
        <p:nvSpPr>
          <p:cNvPr id="4" name="Text Placeholder 3">
            <a:extLst>
              <a:ext uri="{FF2B5EF4-FFF2-40B4-BE49-F238E27FC236}">
                <a16:creationId xmlns:a16="http://schemas.microsoft.com/office/drawing/2014/main" id="{EBB2A5EF-64BB-BE07-7CEF-734383607FA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41524424"/>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5A4E1-7374-30B9-FC5C-C2FDB597E77B}"/>
              </a:ext>
            </a:extLst>
          </p:cNvPr>
          <p:cNvSpPr>
            <a:spLocks noGrp="1"/>
          </p:cNvSpPr>
          <p:nvPr>
            <p:ph type="title"/>
          </p:nvPr>
        </p:nvSpPr>
        <p:spPr/>
        <p:txBody>
          <a:bodyPr/>
          <a:lstStyle/>
          <a:p>
            <a:r>
              <a:rPr lang="en-US" dirty="0"/>
              <a:t>Sanctions</a:t>
            </a:r>
          </a:p>
        </p:txBody>
      </p:sp>
      <p:sp>
        <p:nvSpPr>
          <p:cNvPr id="5" name="Content Placeholder 4">
            <a:extLst>
              <a:ext uri="{FF2B5EF4-FFF2-40B4-BE49-F238E27FC236}">
                <a16:creationId xmlns:a16="http://schemas.microsoft.com/office/drawing/2014/main" id="{D72BD88C-1D96-9AF1-A7DC-C9B647C14D5D}"/>
              </a:ext>
            </a:extLst>
          </p:cNvPr>
          <p:cNvSpPr>
            <a:spLocks noGrp="1"/>
          </p:cNvSpPr>
          <p:nvPr>
            <p:ph idx="1"/>
          </p:nvPr>
        </p:nvSpPr>
        <p:spPr/>
        <p:txBody>
          <a:bodyPr/>
          <a:lstStyle/>
          <a:p>
            <a:r>
              <a:rPr lang="en-US" dirty="0"/>
              <a:t>Anger Spills Over in Coffee Incident</a:t>
            </a:r>
          </a:p>
          <a:p>
            <a:pPr lvl="1"/>
            <a:r>
              <a:rPr lang="en-US" dirty="0"/>
              <a:t>“At 10:27 a.m., there was an exchange of colloquy on the record (Page 40-41), following which I witnessed Attorney Calafiore Healy stand up and then start to exit the conference room. She then threw a large cup of iced coffee across the room. It landed on a chair beside Attorney Wallerstein. I saw that the coffee was all over the chair, the rug, dripping down Mr. Wallerstein's suitcase, across the width of the suitcase, on his phone, computer, and on the table. I saw that the side of his shirt and his pants were also wet.” </a:t>
            </a:r>
            <a:r>
              <a:rPr lang="en-US" i="1" dirty="0"/>
              <a:t>Loop AI Labs Inc. v. </a:t>
            </a:r>
            <a:r>
              <a:rPr lang="en-US" i="1" dirty="0" err="1"/>
              <a:t>Gatti</a:t>
            </a:r>
            <a:r>
              <a:rPr lang="en-US" dirty="0"/>
              <a:t>, No. 15-cv-00798-HSG (</a:t>
            </a:r>
            <a:r>
              <a:rPr lang="en-US" dirty="0" err="1"/>
              <a:t>DMR</a:t>
            </a:r>
            <a:r>
              <a:rPr lang="en-US" dirty="0"/>
              <a:t>), 2017 U.S. Dist. LEXIS 62021, at *5-6 (N.D. Cal. Apr. 24, 2017).</a:t>
            </a:r>
          </a:p>
          <a:p>
            <a:pPr lvl="1"/>
            <a:r>
              <a:rPr lang="en-US" dirty="0"/>
              <a:t>Attorney sanctioned $250 for outburst, capped with existing discovery abuses and failure to acknowledge or accept responsibility for actions. </a:t>
            </a:r>
          </a:p>
          <a:p>
            <a:pPr lvl="1"/>
            <a:r>
              <a:rPr lang="en-US" dirty="0"/>
              <a:t>Further referred to District Judge to analyze whether further sanctions warranted.</a:t>
            </a:r>
          </a:p>
          <a:p>
            <a:r>
              <a:rPr lang="en-US" dirty="0"/>
              <a:t>Nasty Emails Lead to State Bar Reproval </a:t>
            </a:r>
          </a:p>
          <a:p>
            <a:pPr lvl="1"/>
            <a:r>
              <a:rPr lang="en-US" i="1" dirty="0"/>
              <a:t>Alan Baker et al v. Allstate Insurance Company et al.</a:t>
            </a:r>
            <a:r>
              <a:rPr lang="en-US" dirty="0"/>
              <a:t>, 2:19-cv-08024-ODW-JC (C.D. Cal.).</a:t>
            </a:r>
            <a:endParaRPr lang="en-US" i="1" dirty="0"/>
          </a:p>
          <a:p>
            <a:pPr lvl="1"/>
            <a:endParaRPr lang="en-US" dirty="0"/>
          </a:p>
        </p:txBody>
      </p:sp>
      <p:sp>
        <p:nvSpPr>
          <p:cNvPr id="6" name="Text Placeholder 5">
            <a:extLst>
              <a:ext uri="{FF2B5EF4-FFF2-40B4-BE49-F238E27FC236}">
                <a16:creationId xmlns:a16="http://schemas.microsoft.com/office/drawing/2014/main" id="{8D15C1DF-1DEE-C405-BD96-531A84A6A0A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357122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5A499BB4-C5AE-A773-0153-F4F97CDE3E90}"/>
              </a:ext>
            </a:extLst>
          </p:cNvPr>
          <p:cNvPicPr>
            <a:picLocks noGrp="1" noChangeAspect="1"/>
          </p:cNvPicPr>
          <p:nvPr>
            <p:ph idx="1"/>
          </p:nvPr>
        </p:nvPicPr>
        <p:blipFill>
          <a:blip r:embed="rId2"/>
          <a:stretch>
            <a:fillRect/>
          </a:stretch>
        </p:blipFill>
        <p:spPr>
          <a:xfrm>
            <a:off x="395288" y="1743798"/>
            <a:ext cx="8658225" cy="2900504"/>
          </a:xfrm>
          <a:noFill/>
        </p:spPr>
      </p:pic>
    </p:spTree>
    <p:extLst>
      <p:ext uri="{BB962C8B-B14F-4D97-AF65-F5344CB8AC3E}">
        <p14:creationId xmlns:p14="http://schemas.microsoft.com/office/powerpoint/2010/main" val="3561613558"/>
      </p:ext>
    </p:extLst>
  </p:cSld>
  <p:clrMapOvr>
    <a:masterClrMapping/>
  </p:clrMapOvr>
</p:sld>
</file>

<file path=ppt/theme/theme1.xml><?xml version="1.0" encoding="utf-8"?>
<a:theme xmlns:a="http://schemas.openxmlformats.org/drawingml/2006/main" name="OMM_Firm_Powerpoint_Template_v2dp">
  <a:themeElements>
    <a:clrScheme name="O'Melveny Color Palette">
      <a:dk1>
        <a:srgbClr val="4C4C4C"/>
      </a:dk1>
      <a:lt1>
        <a:srgbClr val="FFFFFF"/>
      </a:lt1>
      <a:dk2>
        <a:srgbClr val="4B4B4B"/>
      </a:dk2>
      <a:lt2>
        <a:srgbClr val="EBEBEB"/>
      </a:lt2>
      <a:accent1>
        <a:srgbClr val="FF671F"/>
      </a:accent1>
      <a:accent2>
        <a:srgbClr val="789D4A"/>
      </a:accent2>
      <a:accent3>
        <a:srgbClr val="FFFFFF"/>
      </a:accent3>
      <a:accent4>
        <a:srgbClr val="1F60AA"/>
      </a:accent4>
      <a:accent5>
        <a:srgbClr val="646464"/>
      </a:accent5>
      <a:accent6>
        <a:srgbClr val="6F2B62"/>
      </a:accent6>
      <a:hlink>
        <a:srgbClr val="007DC3"/>
      </a:hlink>
      <a:folHlink>
        <a:srgbClr val="579F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 Template 1">
        <a:dk1>
          <a:srgbClr val="000000"/>
        </a:dk1>
        <a:lt1>
          <a:srgbClr val="FFFFFF"/>
        </a:lt1>
        <a:dk2>
          <a:srgbClr val="1F497D"/>
        </a:dk2>
        <a:lt2>
          <a:srgbClr val="EEECE1"/>
        </a:lt2>
        <a:accent1>
          <a:srgbClr val="5D87A1"/>
        </a:accent1>
        <a:accent2>
          <a:srgbClr val="174A7C"/>
        </a:accent2>
        <a:accent3>
          <a:srgbClr val="FFFFFF"/>
        </a:accent3>
        <a:accent4>
          <a:srgbClr val="000000"/>
        </a:accent4>
        <a:accent5>
          <a:srgbClr val="B6C3CD"/>
        </a:accent5>
        <a:accent6>
          <a:srgbClr val="144270"/>
        </a:accent6>
        <a:hlink>
          <a:srgbClr val="007DC3"/>
        </a:hlink>
        <a:folHlink>
          <a:srgbClr val="579F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modified xsi:type="dcterms:W3CDTF">1900-01-01T06:00:00.0000000Z</dcterms:modified>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eDOCS AutoSave">
    <vt:lpwstr/>
  </op:property>
</op:Properties>
</file>