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2" d="100"/>
          <a:sy n="132" d="100"/>
        </p:scale>
        <p:origin x="82" y="54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crsreports.congress.gov/product/pdf/LSB/LSB11052#:~:text=Consideration%20of%20a%20Federal%20Right%20of%20Publicity,-September%2029%2C%202023&amp;text=The%20ROP%20is%20often%20defined,(such%20as%20one%27s%20voice)."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urldefense.com/v3/__https:/www.nprillinois.org/2023-04-21/when-you-realize-your-favorite-new-song-was-written-and-performed-by-ai__;!!KzIVK9q-m3Ij!MICHfuPHHJm5jj-9fJMzTccxuqO5WLkXKrbFxHklwnrmlpJmyy4bTQJgrKvM8l3sbHRwzfiRQrvn4Yz1JtzqXGI98b5M$"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law.com/legaltechnews/2023/05/12/legal-professionals-trust-generative-ai-but-maybe-too-much/"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law.com/therecorder/2023/05/22/california-state-bar-to-craft-guidance-on-ai-in-the-legal-professio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americanbar.org/groups/cybersecurity/aba-policy-initiative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americanbar.org/groups/leadership/office_of_the_president/artificial-intelligenc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americanbar.org/groups/professional_responsibility/publications/professional_lawyer/27/1/ethical-obligations-protect-client-data-when-building-artificial-intelligence-tools-wigmore-meets-ai/"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9a46c39d04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29a46c39d0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98e5db3a8f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298e5db3a8f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9a66a120bc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29a66a120bc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98e5db3a8f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298e5db3a8f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9b2cb3e8ef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9b2cb3e8ef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9b2cb3e8e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29b2cb3e8e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9a22c39942_1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9a22c39942_1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9b47cfd49c_7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29b47cfd49c_7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9b47cfd49c_7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29b47cfd49c_7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98e5db3a8f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298e5db3a8f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98e5db3a8f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298e5db3a8f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As comment 1 of rule 1.1 states, part of a lawyers duty of competence includes keeping up with the benefits and risks of associated technology. Whether this be fax, email, cloud based servers, or whatever relevant technology, you should learn its benefits and risks prior to using it. </a:t>
            </a:r>
            <a:r>
              <a:rPr lang="en"/>
              <a:t>While AI may be a new tool and lawyers may not be aware of the risks associated, once you learn the risks you’ll recognize that the risks aren’t exactly new. As we’ll discuss, the CA Rules of Professional Conduct as they exist today regarding competence, diligence, confidentiality, and candor provide guidance regarding how to use AI without mentioning AI explicitly.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9b47cfd49c_7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29b47cfd49c_7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9b47cfd49c_7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29b47cfd49c_7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9b47cfd49c_7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29b47cfd49c_7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9b47cfd49c_7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29b47cfd49c_7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98e5db3a8f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298e5db3a8f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98e5db3a8f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298e5db3a8f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have already seen how the use of AI may implicate multiple potential ethical rules, such as: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9b47cfd49c_3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29b47cfd49c_3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98e5db3a8f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298e5db3a8f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u="sng">
                <a:solidFill>
                  <a:schemeClr val="hlink"/>
                </a:solidFill>
                <a:hlinkClick r:id="rId3"/>
              </a:rPr>
              <a:t>https://crsreports.congress.gov/product/pdf/LSB/LSB11052#:~:text=Consideration%20of%20a%20Federal%20Right%20of%20Publicity,-September%2029%2C%202023&amp;text=The%20ROP%20is%20often%20defined,(such%20as%20one%27s%20voice).</a:t>
            </a:r>
            <a:endParaRPr sz="1000"/>
          </a:p>
          <a:p>
            <a:pPr marL="0" lvl="0" indent="0" algn="l" rtl="0">
              <a:lnSpc>
                <a:spcPct val="115000"/>
              </a:lnSpc>
              <a:spcBef>
                <a:spcPts val="0"/>
              </a:spcBef>
              <a:spcAft>
                <a:spcPts val="0"/>
              </a:spcAft>
              <a:buNone/>
            </a:pPr>
            <a:r>
              <a:rPr lang="en" sz="1000" u="sng">
                <a:solidFill>
                  <a:srgbClr val="800080"/>
                </a:solidFill>
                <a:hlinkClick r:id="rId4">
                  <a:extLst>
                    <a:ext uri="{A12FA001-AC4F-418D-AE19-62706E023703}">
                      <ahyp:hlinkClr xmlns:ahyp="http://schemas.microsoft.com/office/drawing/2018/hyperlinkcolor" val="tx"/>
                    </a:ext>
                  </a:extLst>
                </a:hlinkClick>
              </a:rPr>
              <a:t>When you realize your favorite new song was written and performed by ... AI | NPR Illinois</a:t>
            </a:r>
            <a:endParaRPr sz="1000">
              <a:solidFill>
                <a:schemeClr val="dk1"/>
              </a:solidFill>
            </a:endParaRPr>
          </a:p>
          <a:p>
            <a:pPr marL="0" lvl="0" indent="0" algn="l" rtl="0">
              <a:lnSpc>
                <a:spcPct val="115000"/>
              </a:lnSpc>
              <a:spcBef>
                <a:spcPts val="0"/>
              </a:spcBef>
              <a:spcAft>
                <a:spcPts val="0"/>
              </a:spcAft>
              <a:buNone/>
            </a:pPr>
            <a:r>
              <a:rPr lang="en" sz="1000">
                <a:solidFill>
                  <a:schemeClr val="dk1"/>
                </a:solidFill>
              </a:rPr>
              <a:t>Andrea, feel free to take this slide any direction you’d like</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700">
                <a:solidFill>
                  <a:srgbClr val="595959"/>
                </a:solidFill>
              </a:rPr>
              <a:t> </a:t>
            </a:r>
            <a:endParaRPr sz="1700">
              <a:solidFill>
                <a:srgbClr val="595959"/>
              </a:solidFil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98e5db3a8f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298e5db3a8f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 over how some recent headlines could be avoided if lawyers did this.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29b47cfd49c_3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29b47cfd49c_3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9a22c39942_1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9a22c39942_1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https://www.law.com/legaltechnews/2023/05/12/legal-professionals-trust-generative-ai-but-maybe-too-much/</a:t>
            </a:r>
            <a:endParaRPr sz="15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A survey of 800 legal professionals by data analytics firm Outsell found a large majority of respondents consider AI to be “generally reliable” or “extremely reliable.”</a:t>
            </a:r>
            <a:endParaRPr sz="10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000">
                <a:solidFill>
                  <a:schemeClr val="dk1"/>
                </a:solidFill>
              </a:rPr>
              <a:t>From a subset of 200 legal professionals, nearly 44% said they found generative AI technology to be “generally reliable,” followed by 30% who said they found it “extremely reliable.” About 15% were neutral on the subject and a little over 5% found it unreliable.</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For Logue, the 30% who said it was “extremely reliable” is a slightly concerning number, since the technology is known to have its inaccuracies and pitfalls, and some experts have advised against using it for legal tasks at this stage.</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“Something that may have been underestimated that the survey shows is that the problem isn’t about attorneys being risk-averse, it’s perhaps a little bit about having too much sort of blind faith in the emerging technology.”</a:t>
            </a:r>
            <a:endParaRPr sz="1000">
              <a:solidFill>
                <a:schemeClr val="dk1"/>
              </a:solidFill>
            </a:endParaRPr>
          </a:p>
          <a:p>
            <a:pPr marL="0" lvl="0" indent="0" algn="l" rtl="0">
              <a:spcBef>
                <a:spcPts val="1200"/>
              </a:spcBef>
              <a:spcAft>
                <a:spcPts val="0"/>
              </a:spcAft>
              <a:buNone/>
            </a:pPr>
            <a:endParaRPr sz="1000"/>
          </a:p>
          <a:p>
            <a:pPr marL="0" lvl="0" indent="0" algn="l" rtl="0">
              <a:lnSpc>
                <a:spcPct val="115000"/>
              </a:lnSpc>
              <a:spcBef>
                <a:spcPts val="0"/>
              </a:spcBef>
              <a:spcAft>
                <a:spcPts val="0"/>
              </a:spcAft>
              <a:buNone/>
            </a:pPr>
            <a:r>
              <a:rPr lang="en" sz="1000">
                <a:solidFill>
                  <a:schemeClr val="dk1"/>
                </a:solidFill>
              </a:rPr>
              <a:t>About 81% of respondents from another subgroup of 200, said they had level 7 to 10 range of confidence in GPT technology for legal work on a scale of 1 being the least and 10 being the most. About 19% stated their confidence was 6 or below.</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The next subset, 69.5% of respondents said they believe generative AI will have a positive impact on the legal profession, while 25% predicted a neutral impact, and 5% who said there will be a negative impact.</a:t>
            </a:r>
            <a:endParaRPr sz="1000">
              <a:solidFill>
                <a:schemeClr val="dk1"/>
              </a:solidFill>
            </a:endParaRPr>
          </a:p>
          <a:p>
            <a:pPr marL="0" lvl="0" indent="0" algn="l" rtl="0">
              <a:spcBef>
                <a:spcPts val="0"/>
              </a:spcBef>
              <a:spcAft>
                <a:spcPts val="0"/>
              </a:spcAft>
              <a:buNone/>
            </a:pPr>
            <a:endParaRPr sz="1000"/>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9a22c39942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29a22c39942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https://www.law.com/therecorder/2023/05/22/california-state-bar-to-craft-guidance-on-ai-in-the-legal-profession/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9a22c39942_1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29a22c39942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https://www.americanbar.org/groups/cybersecurity/aba-policy-initiatives/</a:t>
            </a:r>
            <a:r>
              <a:rPr lang="en"/>
              <a:t> </a:t>
            </a:r>
            <a:endParaRPr/>
          </a:p>
          <a:p>
            <a:pPr marL="0" lvl="0" indent="0" algn="l" rtl="0">
              <a:spcBef>
                <a:spcPts val="0"/>
              </a:spcBef>
              <a:spcAft>
                <a:spcPts val="0"/>
              </a:spcAft>
              <a:buNone/>
            </a:pPr>
            <a:r>
              <a:rPr lang="en"/>
              <a:t>In addition to the State bar taking initiative, the ABA </a:t>
            </a:r>
            <a:r>
              <a:rPr lang="en">
                <a:solidFill>
                  <a:schemeClr val="dk1"/>
                </a:solidFill>
              </a:rPr>
              <a:t>Cybersecurity Legal Task Force </a:t>
            </a:r>
            <a:r>
              <a:rPr lang="en"/>
              <a:t>has adopted resolutions 604 and 609</a:t>
            </a:r>
            <a:endParaRPr/>
          </a:p>
          <a:p>
            <a:pPr marL="0" lvl="0" indent="0" algn="l" rtl="0">
              <a:spcBef>
                <a:spcPts val="0"/>
              </a:spcBef>
              <a:spcAft>
                <a:spcPts val="0"/>
              </a:spcAft>
              <a:buNone/>
            </a:pPr>
            <a:r>
              <a:rPr lang="en"/>
              <a:t>The overall focus on the resolution is to encourage lawyers enhancing cyber security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9b47cfd49c_6_7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29b47cfd49c_6_7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late August of this year, the ABA also formed a the Task Force on Law and AI </a:t>
            </a:r>
            <a:r>
              <a:rPr lang="en">
                <a:solidFill>
                  <a:schemeClr val="dk1"/>
                </a:solidFill>
              </a:rPr>
              <a:t>to study impact of artificial intelligence on the legal profession.</a:t>
            </a:r>
            <a:endParaRPr>
              <a:solidFill>
                <a:schemeClr val="dk1"/>
              </a:solidFill>
            </a:endParaRPr>
          </a:p>
          <a:p>
            <a:pPr marL="0" lvl="0" indent="0" algn="l" rtl="0">
              <a:spcBef>
                <a:spcPts val="0"/>
              </a:spcBef>
              <a:spcAft>
                <a:spcPts val="0"/>
              </a:spcAft>
              <a:buNone/>
            </a:pPr>
            <a:r>
              <a:rPr lang="en">
                <a:solidFill>
                  <a:schemeClr val="dk1"/>
                </a:solidFill>
              </a:rPr>
              <a:t>AI Task force will focus on:</a:t>
            </a:r>
            <a:endParaRPr>
              <a:solidFill>
                <a:schemeClr val="dk1"/>
              </a:solidFill>
            </a:endParaRPr>
          </a:p>
          <a:p>
            <a:pPr marL="0" lvl="0" indent="0" algn="l" rtl="0">
              <a:spcBef>
                <a:spcPts val="0"/>
              </a:spcBef>
              <a:spcAft>
                <a:spcPts val="0"/>
              </a:spcAft>
              <a:buNone/>
            </a:pPr>
            <a:r>
              <a:rPr lang="en">
                <a:solidFill>
                  <a:schemeClr val="dk1"/>
                </a:solidFill>
              </a:rPr>
              <a:t>Risks (bias, cybersecurity, privacy, and uses of AI such as spreading disinformation and undermining intellectual property protections) and how to mitigate them</a:t>
            </a:r>
            <a:endParaRPr>
              <a:solidFill>
                <a:schemeClr val="dk1"/>
              </a:solidFill>
            </a:endParaRPr>
          </a:p>
          <a:p>
            <a:pPr marL="0" lvl="0" indent="0" algn="l" rtl="0">
              <a:spcBef>
                <a:spcPts val="0"/>
              </a:spcBef>
              <a:spcAft>
                <a:spcPts val="0"/>
              </a:spcAft>
              <a:buNone/>
            </a:pPr>
            <a:r>
              <a:rPr lang="en">
                <a:solidFill>
                  <a:schemeClr val="dk1"/>
                </a:solidFill>
              </a:rPr>
              <a:t>Emergent issues with generative AI</a:t>
            </a:r>
            <a:endParaRPr>
              <a:solidFill>
                <a:schemeClr val="dk1"/>
              </a:solidFill>
            </a:endParaRPr>
          </a:p>
          <a:p>
            <a:pPr marL="0" lvl="0" indent="0" algn="l" rtl="0">
              <a:spcBef>
                <a:spcPts val="0"/>
              </a:spcBef>
              <a:spcAft>
                <a:spcPts val="0"/>
              </a:spcAft>
              <a:buNone/>
            </a:pPr>
            <a:r>
              <a:rPr lang="en">
                <a:solidFill>
                  <a:schemeClr val="dk1"/>
                </a:solidFill>
              </a:rPr>
              <a:t>Utilization of AI to increase access to justice</a:t>
            </a:r>
            <a:endParaRPr>
              <a:solidFill>
                <a:schemeClr val="dk1"/>
              </a:solidFill>
            </a:endParaRPr>
          </a:p>
          <a:p>
            <a:pPr marL="0" lvl="0" indent="0" algn="l" rtl="0">
              <a:spcBef>
                <a:spcPts val="0"/>
              </a:spcBef>
              <a:spcAft>
                <a:spcPts val="0"/>
              </a:spcAft>
              <a:buNone/>
            </a:pPr>
            <a:r>
              <a:rPr lang="en">
                <a:solidFill>
                  <a:schemeClr val="dk1"/>
                </a:solidFill>
              </a:rPr>
              <a:t>AI governance (the role of laws and regulations, industry standards, and best practices)</a:t>
            </a:r>
            <a:endParaRPr>
              <a:solidFill>
                <a:schemeClr val="dk1"/>
              </a:solidFill>
            </a:endParaRPr>
          </a:p>
          <a:p>
            <a:pPr marL="0" lvl="0" indent="0" algn="l" rtl="0">
              <a:spcBef>
                <a:spcPts val="0"/>
              </a:spcBef>
              <a:spcAft>
                <a:spcPts val="0"/>
              </a:spcAft>
              <a:buNone/>
            </a:pPr>
            <a:r>
              <a:rPr lang="en">
                <a:solidFill>
                  <a:schemeClr val="dk1"/>
                </a:solidFill>
              </a:rPr>
              <a:t>AI in legal education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The AI Task Force will identify important work and reports by government agencies, universities, think-tanks, and industry leaders and inform lawyers about how AI can affect a lawyer’s ethical responsibilities, pose threats to confidential client data, and risk inadvertent waiver of attorney-client and attorney work product privileges. It also will look at how AI can increase access to justice and develop resources to make this technology understandable to lawyers and judges.</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You can look out for webinars on the topic on the ABA website </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3"/>
              </a:rPr>
              <a:t>https://www.americanbar.org/groups/leadership/office_of_the_president/artificial-intelligence/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98e5db3a8f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298e5db3a8f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Prejudice: preconceived opinion that is not based on reason or actual experience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98e5db3a8f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98e5db3a8f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98e5db3a8f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298e5db3a8f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hlink"/>
                </a:solidFill>
                <a:hlinkClick r:id="rId3"/>
              </a:rPr>
              <a:t>https://www.americanbar.org/groups/professional_responsibility/publications/professional_lawyer/27/1/ethical-obligations-protect-client-data-when-building-artificial-intelligence-tools-wigmore-meets-ai/</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Google Shape;36;p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normAutofit/>
          </a:bodyPr>
          <a:lstStyle>
            <a:lvl1pPr marL="457200" lvl="0" indent="-311150" algn="ctr">
              <a:spcBef>
                <a:spcPts val="0"/>
              </a:spcBef>
              <a:spcAft>
                <a:spcPts val="0"/>
              </a:spcAft>
              <a:buSzPts val="1300"/>
              <a:buChar char="●"/>
              <a:defRPr/>
            </a:lvl1pPr>
            <a:lvl2pPr marL="914400" lvl="1" indent="-298450" algn="ctr">
              <a:spcBef>
                <a:spcPts val="0"/>
              </a:spcBef>
              <a:spcAft>
                <a:spcPts val="0"/>
              </a:spcAft>
              <a:buSzPts val="1100"/>
              <a:buChar char="○"/>
              <a:defRPr/>
            </a:lvl2pPr>
            <a:lvl3pPr marL="1371600" lvl="2" indent="-298450" algn="ctr">
              <a:spcBef>
                <a:spcPts val="0"/>
              </a:spcBef>
              <a:spcAft>
                <a:spcPts val="0"/>
              </a:spcAft>
              <a:buSzPts val="1100"/>
              <a:buChar char="■"/>
              <a:defRPr/>
            </a:lvl3pPr>
            <a:lvl4pPr marL="1828800" lvl="3" indent="-298450" algn="ctr">
              <a:spcBef>
                <a:spcPts val="0"/>
              </a:spcBef>
              <a:spcAft>
                <a:spcPts val="0"/>
              </a:spcAft>
              <a:buSzPts val="1100"/>
              <a:buChar char="●"/>
              <a:defRPr/>
            </a:lvl4pPr>
            <a:lvl5pPr marL="2286000" lvl="4" indent="-298450" algn="ctr">
              <a:spcBef>
                <a:spcPts val="0"/>
              </a:spcBef>
              <a:spcAft>
                <a:spcPts val="0"/>
              </a:spcAft>
              <a:buSzPts val="1100"/>
              <a:buChar char="○"/>
              <a:defRPr/>
            </a:lvl5pPr>
            <a:lvl6pPr marL="2743200" lvl="5" indent="-298450" algn="ctr">
              <a:spcBef>
                <a:spcPts val="0"/>
              </a:spcBef>
              <a:spcAft>
                <a:spcPts val="0"/>
              </a:spcAft>
              <a:buSzPts val="1100"/>
              <a:buChar char="■"/>
              <a:defRPr/>
            </a:lvl6pPr>
            <a:lvl7pPr marL="3200400" lvl="6" indent="-298450" algn="ctr">
              <a:spcBef>
                <a:spcPts val="0"/>
              </a:spcBef>
              <a:spcAft>
                <a:spcPts val="0"/>
              </a:spcAft>
              <a:buSzPts val="1100"/>
              <a:buChar char="●"/>
              <a:defRPr/>
            </a:lvl7pPr>
            <a:lvl8pPr marL="3657600" lvl="7" indent="-298450" algn="ctr">
              <a:spcBef>
                <a:spcPts val="0"/>
              </a:spcBef>
              <a:spcAft>
                <a:spcPts val="0"/>
              </a:spcAft>
              <a:buSzPts val="1100"/>
              <a:buChar char="○"/>
              <a:defRPr/>
            </a:lvl8pPr>
            <a:lvl9pPr marL="4114800" lvl="8" indent="-298450" algn="ctr">
              <a:spcBef>
                <a:spcPts val="0"/>
              </a:spcBef>
              <a:spcAft>
                <a:spcPts val="0"/>
              </a:spcAft>
              <a:buSzPts val="1100"/>
              <a:buChar char="■"/>
              <a:defRPr/>
            </a:lvl9pPr>
          </a:lstStyle>
          <a:p>
            <a:endParaRPr/>
          </a:p>
        </p:txBody>
      </p:sp>
      <p:sp>
        <p:nvSpPr>
          <p:cNvPr id="121" name="Google Shape;121;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48" name="Google Shape;48;p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5" name="Google Shape;55;p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1" name="Google Shape;61;p5"/>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2" name="Google Shape;62;p5"/>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3" name="Google Shape;63;p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9" name="Google Shape;69;p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76" name="Google Shape;76;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4" name="Google Shape;94;p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 name="Google Shape;100;p9"/>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Google Shape;101;p9"/>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02" name="Google Shape;102;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normAutofit/>
          </a:bodyPr>
          <a:lstStyle>
            <a:lvl1pPr marL="457200" lvl="0" indent="-228600">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google.com/search?sca_esv=582142208&amp;q=oversimplified&amp;si=ALGXSlbQCIOU20FLZs4ZL1lOUz6oy6692Xbiw7HZJQ2VQZf861UTFneFaZQjTWyJN6-0bQoO3KDiQYe9YHMMjdXRHp6LBV3t5bDLhpkpNJo1r3EEZHwxnws%3D&amp;expnd=1"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www.law360.com/articles/1567985/evaluating-the-legal-ethics-of-a-chatgpt-authored-motion"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s://www.reuters.com/legal/transactional/lawyer-used-chatgpt-cite-bogus-cases-what-are-ethics-2023-05-30/" TargetMode="External"/><Relationship Id="rId5" Type="http://schemas.openxmlformats.org/officeDocument/2006/relationships/hyperlink" Target="https://www.reuters.com/legal/transactional/lawyer-who-cited-cases-concocted-by-ai-asks-judge-spare-sanctions-2023-06-08/" TargetMode="External"/><Relationship Id="rId4" Type="http://schemas.openxmlformats.org/officeDocument/2006/relationships/hyperlink" Target="https://arstechnica.com/tech-policy/2023/06/lawyers-have-real-bad-day-in-court-after-citing-fake-cases-made-up-by-chatgpt/#:~:text=Lawyers%20fined%20%245K%20and,chatbot%20%22gibberish%22%20in%20filings.&amp;text=A%20federal%20judge%20tossed%20a,intelligence%20tool%20made%20by%20OpenAI."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hyperlink" Target="https://themarkup.org/denied/2021/08/25/the-secret-bias-hidden-in-mortgage-approval-algorithms" TargetMode="External"/><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13"/>
          <p:cNvPicPr preferRelativeResize="0"/>
          <p:nvPr/>
        </p:nvPicPr>
        <p:blipFill rotWithShape="1">
          <a:blip r:embed="rId3">
            <a:alphaModFix/>
          </a:blip>
          <a:srcRect l="1458" t="1446" r="4450" b="1446"/>
          <a:stretch/>
        </p:blipFill>
        <p:spPr>
          <a:xfrm rot="10800000">
            <a:off x="5246300" y="0"/>
            <a:ext cx="3897700" cy="5143500"/>
          </a:xfrm>
          <a:prstGeom prst="rect">
            <a:avLst/>
          </a:prstGeom>
          <a:noFill/>
          <a:ln>
            <a:noFill/>
          </a:ln>
        </p:spPr>
      </p:pic>
      <p:pic>
        <p:nvPicPr>
          <p:cNvPr id="129" name="Google Shape;129;p13"/>
          <p:cNvPicPr preferRelativeResize="0"/>
          <p:nvPr/>
        </p:nvPicPr>
        <p:blipFill rotWithShape="1">
          <a:blip r:embed="rId3">
            <a:alphaModFix/>
          </a:blip>
          <a:srcRect l="1458" t="1446" r="4450" b="1446"/>
          <a:stretch/>
        </p:blipFill>
        <p:spPr>
          <a:xfrm>
            <a:off x="0" y="0"/>
            <a:ext cx="3205251" cy="5143500"/>
          </a:xfrm>
          <a:prstGeom prst="rect">
            <a:avLst/>
          </a:prstGeom>
          <a:noFill/>
          <a:ln>
            <a:noFill/>
          </a:ln>
        </p:spPr>
      </p:pic>
      <p:pic>
        <p:nvPicPr>
          <p:cNvPr id="130" name="Google Shape;130;p13"/>
          <p:cNvPicPr preferRelativeResize="0"/>
          <p:nvPr/>
        </p:nvPicPr>
        <p:blipFill rotWithShape="1">
          <a:blip r:embed="rId3">
            <a:alphaModFix/>
          </a:blip>
          <a:srcRect l="1458" t="1446" r="4450" b="1446"/>
          <a:stretch/>
        </p:blipFill>
        <p:spPr>
          <a:xfrm flipH="1">
            <a:off x="2691200" y="0"/>
            <a:ext cx="3520925" cy="5143500"/>
          </a:xfrm>
          <a:prstGeom prst="rect">
            <a:avLst/>
          </a:prstGeom>
          <a:noFill/>
          <a:ln>
            <a:noFill/>
          </a:ln>
        </p:spPr>
      </p:pic>
      <p:sp>
        <p:nvSpPr>
          <p:cNvPr id="131" name="Google Shape;131;p13"/>
          <p:cNvSpPr txBox="1">
            <a:spLocks noGrp="1"/>
          </p:cNvSpPr>
          <p:nvPr>
            <p:ph type="ctrTitle"/>
          </p:nvPr>
        </p:nvSpPr>
        <p:spPr>
          <a:xfrm>
            <a:off x="180850" y="1649350"/>
            <a:ext cx="6181800" cy="2026200"/>
          </a:xfrm>
          <a:prstGeom prst="rect">
            <a:avLst/>
          </a:prstGeom>
          <a:solidFill>
            <a:schemeClr val="dk1"/>
          </a:solid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4000">
                <a:solidFill>
                  <a:srgbClr val="222222"/>
                </a:solidFill>
                <a:latin typeface="Georgia"/>
                <a:ea typeface="Georgia"/>
                <a:cs typeface="Georgia"/>
                <a:sym typeface="Georgia"/>
              </a:rPr>
              <a:t>Bias and Ethics in AI-Enabled Legal Technology</a:t>
            </a:r>
            <a:endParaRPr sz="4000">
              <a:solidFill>
                <a:srgbClr val="222222"/>
              </a:solidFill>
              <a:latin typeface="Georgia"/>
              <a:ea typeface="Georgia"/>
              <a:cs typeface="Georgia"/>
              <a:sym typeface="Georgia"/>
            </a:endParaRPr>
          </a:p>
        </p:txBody>
      </p:sp>
      <p:sp>
        <p:nvSpPr>
          <p:cNvPr id="132" name="Google Shape;132;p13"/>
          <p:cNvSpPr txBox="1">
            <a:spLocks noGrp="1"/>
          </p:cNvSpPr>
          <p:nvPr>
            <p:ph type="subTitle" idx="1"/>
          </p:nvPr>
        </p:nvSpPr>
        <p:spPr>
          <a:xfrm>
            <a:off x="180850" y="3781374"/>
            <a:ext cx="6181800" cy="1295407"/>
          </a:xfrm>
          <a:prstGeom prst="rect">
            <a:avLst/>
          </a:prstGeom>
          <a:solidFill>
            <a:schemeClr val="dk1"/>
          </a:solidFill>
          <a:ln w="28575" cap="flat" cmpd="sng">
            <a:solidFill>
              <a:srgbClr val="FF00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SzPts val="688"/>
              <a:buNone/>
            </a:pPr>
            <a:r>
              <a:rPr lang="en" sz="1850" dirty="0">
                <a:solidFill>
                  <a:srgbClr val="222222"/>
                </a:solidFill>
                <a:latin typeface="Alfa Slab One"/>
                <a:ea typeface="Alfa Slab One"/>
                <a:cs typeface="Alfa Slab One"/>
                <a:sym typeface="Alfa Slab One"/>
              </a:rPr>
              <a:t>Examining the Role and Impact of Human Inputs on AI-Rendered Results in Legal Matters</a:t>
            </a:r>
          </a:p>
          <a:p>
            <a:pPr marL="0" lvl="0" indent="0" algn="ctr" rtl="0">
              <a:spcBef>
                <a:spcPts val="0"/>
              </a:spcBef>
              <a:spcAft>
                <a:spcPts val="0"/>
              </a:spcAft>
              <a:buSzPts val="688"/>
              <a:buNone/>
            </a:pPr>
            <a:r>
              <a:rPr lang="en" sz="1850" dirty="0">
                <a:solidFill>
                  <a:srgbClr val="222222"/>
                </a:solidFill>
                <a:latin typeface="Alfa Slab One"/>
                <a:ea typeface="Alfa Slab One"/>
                <a:cs typeface="Alfa Slab One"/>
                <a:sym typeface="Alfa Slab One"/>
              </a:rPr>
              <a:t>11/14/2023 – 6:40 to 7:40 PM</a:t>
            </a:r>
          </a:p>
          <a:p>
            <a:pPr marL="0" lvl="0" indent="0" algn="ctr" rtl="0">
              <a:spcBef>
                <a:spcPts val="0"/>
              </a:spcBef>
              <a:spcAft>
                <a:spcPts val="0"/>
              </a:spcAft>
              <a:buSzPts val="688"/>
              <a:buNone/>
            </a:pPr>
            <a:r>
              <a:rPr lang="en" sz="1200" dirty="0">
                <a:solidFill>
                  <a:srgbClr val="222222"/>
                </a:solidFill>
                <a:latin typeface="Alfa Slab One"/>
                <a:ea typeface="Alfa Slab One"/>
                <a:cs typeface="Alfa Slab One"/>
                <a:sym typeface="Alfa Slab One"/>
              </a:rPr>
              <a:t>Presenters:Alex Kerr, Michael Brandt, Johannes Hsu, and Andrea Levenson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2"/>
          <p:cNvSpPr txBox="1">
            <a:spLocks noGrp="1"/>
          </p:cNvSpPr>
          <p:nvPr>
            <p:ph type="title"/>
          </p:nvPr>
        </p:nvSpPr>
        <p:spPr>
          <a:xfrm>
            <a:off x="311700" y="334325"/>
            <a:ext cx="5259300" cy="5451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sz="2800" u="sng">
                <a:solidFill>
                  <a:srgbClr val="222222"/>
                </a:solidFill>
                <a:latin typeface="Georgia"/>
                <a:ea typeface="Georgia"/>
                <a:cs typeface="Georgia"/>
                <a:sym typeface="Georgia"/>
              </a:rPr>
              <a:t>Removing Bias from AI Systems?</a:t>
            </a:r>
            <a:endParaRPr sz="2800" u="sng">
              <a:solidFill>
                <a:srgbClr val="222222"/>
              </a:solidFill>
              <a:latin typeface="Georgia"/>
              <a:ea typeface="Georgia"/>
              <a:cs typeface="Georgia"/>
              <a:sym typeface="Georgia"/>
            </a:endParaRPr>
          </a:p>
        </p:txBody>
      </p:sp>
      <p:sp>
        <p:nvSpPr>
          <p:cNvPr id="201" name="Google Shape;201;p22"/>
          <p:cNvSpPr txBox="1">
            <a:spLocks noGrp="1"/>
          </p:cNvSpPr>
          <p:nvPr>
            <p:ph type="body" idx="1"/>
          </p:nvPr>
        </p:nvSpPr>
        <p:spPr>
          <a:xfrm>
            <a:off x="311700" y="984125"/>
            <a:ext cx="5403300" cy="37209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523"/>
              <a:buNone/>
            </a:pPr>
            <a:r>
              <a:rPr lang="en" sz="1200">
                <a:solidFill>
                  <a:srgbClr val="222222"/>
                </a:solidFill>
                <a:latin typeface="Georgia"/>
                <a:ea typeface="Georgia"/>
                <a:cs typeface="Georgia"/>
                <a:sym typeface="Georgia"/>
              </a:rPr>
              <a:t>Limitations of AI systems</a:t>
            </a:r>
            <a:endParaRPr sz="1200">
              <a:solidFill>
                <a:srgbClr val="222222"/>
              </a:solidFill>
              <a:latin typeface="Georgia"/>
              <a:ea typeface="Georgia"/>
              <a:cs typeface="Georgia"/>
              <a:sym typeface="Georgia"/>
            </a:endParaRPr>
          </a:p>
          <a:p>
            <a:pPr marL="457200" lvl="0" indent="0" algn="l" rtl="0">
              <a:lnSpc>
                <a:spcPct val="150000"/>
              </a:lnSpc>
              <a:spcBef>
                <a:spcPts val="0"/>
              </a:spcBef>
              <a:spcAft>
                <a:spcPts val="0"/>
              </a:spcAft>
              <a:buSzPts val="523"/>
              <a:buNone/>
            </a:pPr>
            <a:r>
              <a:rPr lang="en" sz="1200">
                <a:solidFill>
                  <a:srgbClr val="222222"/>
                </a:solidFill>
                <a:latin typeface="Georgia"/>
                <a:ea typeface="Georgia"/>
                <a:cs typeface="Georgia"/>
                <a:sym typeface="Georgia"/>
              </a:rPr>
              <a:t>1) created by (imperfect and biased) humans</a:t>
            </a:r>
            <a:endParaRPr sz="1200">
              <a:solidFill>
                <a:srgbClr val="222222"/>
              </a:solidFill>
              <a:latin typeface="Georgia"/>
              <a:ea typeface="Georgia"/>
              <a:cs typeface="Georgia"/>
              <a:sym typeface="Georgia"/>
            </a:endParaRPr>
          </a:p>
          <a:p>
            <a:pPr marL="457200" lvl="0" indent="0" algn="l" rtl="0">
              <a:lnSpc>
                <a:spcPct val="150000"/>
              </a:lnSpc>
              <a:spcBef>
                <a:spcPts val="0"/>
              </a:spcBef>
              <a:spcAft>
                <a:spcPts val="0"/>
              </a:spcAft>
              <a:buSzPts val="523"/>
              <a:buNone/>
            </a:pPr>
            <a:r>
              <a:rPr lang="en" sz="1200">
                <a:solidFill>
                  <a:srgbClr val="222222"/>
                </a:solidFill>
                <a:latin typeface="Georgia"/>
                <a:ea typeface="Georgia"/>
                <a:cs typeface="Georgia"/>
                <a:sym typeface="Georgia"/>
              </a:rPr>
              <a:t>2) quality of input data</a:t>
            </a:r>
            <a:endParaRPr sz="1200">
              <a:solidFill>
                <a:srgbClr val="222222"/>
              </a:solidFill>
              <a:latin typeface="Georgia"/>
              <a:ea typeface="Georgia"/>
              <a:cs typeface="Georgia"/>
              <a:sym typeface="Georgia"/>
            </a:endParaRPr>
          </a:p>
          <a:p>
            <a:pPr marL="457200" lvl="0" indent="0" algn="l" rtl="0">
              <a:lnSpc>
                <a:spcPct val="150000"/>
              </a:lnSpc>
              <a:spcBef>
                <a:spcPts val="0"/>
              </a:spcBef>
              <a:spcAft>
                <a:spcPts val="0"/>
              </a:spcAft>
              <a:buSzPts val="523"/>
              <a:buNone/>
            </a:pPr>
            <a:r>
              <a:rPr lang="en" sz="1200">
                <a:solidFill>
                  <a:srgbClr val="222222"/>
                </a:solidFill>
                <a:latin typeface="Georgia"/>
                <a:ea typeface="Georgia"/>
                <a:cs typeface="Georgia"/>
                <a:sym typeface="Georgia"/>
              </a:rPr>
              <a:t>3) asking for stereotypes? (a widely held but fixed and </a:t>
            </a:r>
            <a:r>
              <a:rPr lang="en" sz="1200">
                <a:solidFill>
                  <a:srgbClr val="222222"/>
                </a:solidFill>
                <a:uFill>
                  <a:noFill/>
                </a:uFill>
                <a:latin typeface="Georgia"/>
                <a:ea typeface="Georgia"/>
                <a:cs typeface="Georgia"/>
                <a:sym typeface="Georgia"/>
                <a:hlinkClick r:id="rId3">
                  <a:extLst>
                    <a:ext uri="{A12FA001-AC4F-418D-AE19-62706E023703}">
                      <ahyp:hlinkClr xmlns:ahyp="http://schemas.microsoft.com/office/drawing/2018/hyperlinkcolor" val="tx"/>
                    </a:ext>
                  </a:extLst>
                </a:hlinkClick>
              </a:rPr>
              <a:t>oversimplified</a:t>
            </a:r>
            <a:r>
              <a:rPr lang="en" sz="1200">
                <a:solidFill>
                  <a:srgbClr val="222222"/>
                </a:solidFill>
                <a:latin typeface="Georgia"/>
                <a:ea typeface="Georgia"/>
                <a:cs typeface="Georgia"/>
                <a:sym typeface="Georgia"/>
              </a:rPr>
              <a:t> image or idea of a particular type of person or thing)</a:t>
            </a:r>
            <a:endParaRPr sz="1200">
              <a:solidFill>
                <a:srgbClr val="222222"/>
              </a:solidFill>
              <a:latin typeface="Georgia"/>
              <a:ea typeface="Georgia"/>
              <a:cs typeface="Georgia"/>
              <a:sym typeface="Georgia"/>
            </a:endParaRPr>
          </a:p>
          <a:p>
            <a:pPr marL="0" lvl="0" indent="0" algn="l" rtl="0">
              <a:lnSpc>
                <a:spcPct val="150000"/>
              </a:lnSpc>
              <a:spcBef>
                <a:spcPts val="0"/>
              </a:spcBef>
              <a:spcAft>
                <a:spcPts val="0"/>
              </a:spcAft>
              <a:buSzPts val="523"/>
              <a:buNone/>
            </a:pPr>
            <a:r>
              <a:rPr lang="en" sz="1200">
                <a:solidFill>
                  <a:srgbClr val="222222"/>
                </a:solidFill>
                <a:latin typeface="Georgia"/>
                <a:ea typeface="Georgia"/>
                <a:cs typeface="Georgia"/>
                <a:sym typeface="Georgia"/>
              </a:rPr>
              <a:t>NYT Article: Using AI to Find Bias in AI</a:t>
            </a:r>
            <a:endParaRPr sz="1200">
              <a:solidFill>
                <a:srgbClr val="222222"/>
              </a:solidFill>
              <a:latin typeface="Georgia"/>
              <a:ea typeface="Georgia"/>
              <a:cs typeface="Georgia"/>
              <a:sym typeface="Georgia"/>
            </a:endParaRPr>
          </a:p>
          <a:p>
            <a:pPr marL="457200" lvl="0" indent="-304800" algn="l" rtl="0">
              <a:lnSpc>
                <a:spcPct val="150000"/>
              </a:lnSpc>
              <a:spcBef>
                <a:spcPts val="0"/>
              </a:spcBef>
              <a:spcAft>
                <a:spcPts val="0"/>
              </a:spcAft>
              <a:buClr>
                <a:srgbClr val="222222"/>
              </a:buClr>
              <a:buSzPts val="1200"/>
              <a:buFont typeface="Georgia"/>
              <a:buChar char="●"/>
            </a:pPr>
            <a:r>
              <a:rPr lang="en" sz="1200">
                <a:solidFill>
                  <a:srgbClr val="222222"/>
                </a:solidFill>
                <a:latin typeface="Georgia"/>
                <a:ea typeface="Georgia"/>
                <a:cs typeface="Georgia"/>
                <a:sym typeface="Georgia"/>
              </a:rPr>
              <a:t>FTC has warned against sale of AI systems that are racially biased </a:t>
            </a:r>
            <a:endParaRPr sz="1200">
              <a:solidFill>
                <a:srgbClr val="222222"/>
              </a:solidFill>
              <a:latin typeface="Georgia"/>
              <a:ea typeface="Georgia"/>
              <a:cs typeface="Georgia"/>
              <a:sym typeface="Georgia"/>
            </a:endParaRPr>
          </a:p>
          <a:p>
            <a:pPr marL="457200" lvl="0" indent="-304800" algn="l" rtl="0">
              <a:lnSpc>
                <a:spcPct val="150000"/>
              </a:lnSpc>
              <a:spcBef>
                <a:spcPts val="0"/>
              </a:spcBef>
              <a:spcAft>
                <a:spcPts val="0"/>
              </a:spcAft>
              <a:buClr>
                <a:srgbClr val="222222"/>
              </a:buClr>
              <a:buSzPts val="1200"/>
              <a:buFont typeface="Georgia"/>
              <a:buChar char="●"/>
            </a:pPr>
            <a:r>
              <a:rPr lang="en" sz="1200">
                <a:solidFill>
                  <a:srgbClr val="222222"/>
                </a:solidFill>
                <a:latin typeface="Georgia"/>
                <a:ea typeface="Georgia"/>
                <a:cs typeface="Georgia"/>
                <a:sym typeface="Georgia"/>
              </a:rPr>
              <a:t>EU working on world’s first comprehensive AI law (classification system in which amount of regulation is commensurate with amount of risk to consumers)</a:t>
            </a:r>
            <a:endParaRPr sz="1200">
              <a:solidFill>
                <a:srgbClr val="222222"/>
              </a:solidFill>
              <a:latin typeface="Georgia"/>
              <a:ea typeface="Georgia"/>
              <a:cs typeface="Georgia"/>
              <a:sym typeface="Georgia"/>
            </a:endParaRPr>
          </a:p>
          <a:p>
            <a:pPr marL="0" lvl="0" indent="0" algn="l" rtl="0">
              <a:lnSpc>
                <a:spcPct val="150000"/>
              </a:lnSpc>
              <a:spcBef>
                <a:spcPts val="0"/>
              </a:spcBef>
              <a:spcAft>
                <a:spcPts val="0"/>
              </a:spcAft>
              <a:buSzPts val="523"/>
              <a:buNone/>
            </a:pPr>
            <a:r>
              <a:rPr lang="en" sz="1200">
                <a:solidFill>
                  <a:srgbClr val="222222"/>
                </a:solidFill>
                <a:latin typeface="Georgia"/>
                <a:ea typeface="Georgia"/>
                <a:cs typeface="Georgia"/>
                <a:sym typeface="Georgia"/>
              </a:rPr>
              <a:t>Responsible AI: designing, developing, and deploying AI with good intention to power employees and businesses and fairly impact customers and society</a:t>
            </a:r>
            <a:endParaRPr sz="1200">
              <a:solidFill>
                <a:srgbClr val="222222"/>
              </a:solidFill>
              <a:latin typeface="Georgia"/>
              <a:ea typeface="Georgia"/>
              <a:cs typeface="Georgia"/>
              <a:sym typeface="Georgia"/>
            </a:endParaRPr>
          </a:p>
          <a:p>
            <a:pPr marL="457200" lvl="0" indent="0" algn="l" rtl="0">
              <a:lnSpc>
                <a:spcPct val="150000"/>
              </a:lnSpc>
              <a:spcBef>
                <a:spcPts val="0"/>
              </a:spcBef>
              <a:spcAft>
                <a:spcPts val="0"/>
              </a:spcAft>
              <a:buSzPts val="523"/>
              <a:buNone/>
            </a:pPr>
            <a:r>
              <a:rPr lang="en" sz="1200">
                <a:solidFill>
                  <a:srgbClr val="222222"/>
                </a:solidFill>
                <a:latin typeface="Georgia"/>
                <a:ea typeface="Georgia"/>
                <a:cs typeface="Georgia"/>
                <a:sym typeface="Georgia"/>
              </a:rPr>
              <a:t>Pillars: empathy, fairness, transparency, and accountability</a:t>
            </a:r>
            <a:endParaRPr sz="1200">
              <a:solidFill>
                <a:srgbClr val="222222"/>
              </a:solidFill>
              <a:latin typeface="Georgia"/>
              <a:ea typeface="Georgia"/>
              <a:cs typeface="Georgia"/>
              <a:sym typeface="Georgia"/>
            </a:endParaRPr>
          </a:p>
        </p:txBody>
      </p:sp>
      <p:pic>
        <p:nvPicPr>
          <p:cNvPr id="202" name="Google Shape;202;p22"/>
          <p:cNvPicPr preferRelativeResize="0"/>
          <p:nvPr/>
        </p:nvPicPr>
        <p:blipFill rotWithShape="1">
          <a:blip r:embed="rId4">
            <a:alphaModFix/>
          </a:blip>
          <a:srcRect l="5749"/>
          <a:stretch/>
        </p:blipFill>
        <p:spPr>
          <a:xfrm>
            <a:off x="5763650" y="243200"/>
            <a:ext cx="3184300" cy="46936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3"/>
          <p:cNvSpPr txBox="1">
            <a:spLocks noGrp="1"/>
          </p:cNvSpPr>
          <p:nvPr>
            <p:ph type="title"/>
          </p:nvPr>
        </p:nvSpPr>
        <p:spPr>
          <a:xfrm>
            <a:off x="1434825" y="453425"/>
            <a:ext cx="62256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SzPts val="990"/>
              <a:buNone/>
            </a:pPr>
            <a:r>
              <a:rPr lang="en" sz="2400" u="sng">
                <a:solidFill>
                  <a:srgbClr val="222222"/>
                </a:solidFill>
                <a:latin typeface="Georgia"/>
                <a:ea typeface="Georgia"/>
                <a:cs typeface="Georgia"/>
                <a:sym typeface="Georgia"/>
              </a:rPr>
              <a:t>Expect Developments in AI Regulation</a:t>
            </a:r>
            <a:endParaRPr sz="2400" u="sng">
              <a:solidFill>
                <a:srgbClr val="222222"/>
              </a:solidFill>
              <a:latin typeface="Georgia"/>
              <a:ea typeface="Georgia"/>
              <a:cs typeface="Georgia"/>
              <a:sym typeface="Georgia"/>
            </a:endParaRPr>
          </a:p>
        </p:txBody>
      </p:sp>
      <p:sp>
        <p:nvSpPr>
          <p:cNvPr id="208" name="Google Shape;208;p23"/>
          <p:cNvSpPr txBox="1">
            <a:spLocks noGrp="1"/>
          </p:cNvSpPr>
          <p:nvPr>
            <p:ph type="body" idx="1"/>
          </p:nvPr>
        </p:nvSpPr>
        <p:spPr>
          <a:xfrm>
            <a:off x="1495300" y="1118675"/>
            <a:ext cx="6112800" cy="3769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sz="1100" b="1">
                <a:solidFill>
                  <a:srgbClr val="222222"/>
                </a:solidFill>
                <a:latin typeface="Georgia"/>
                <a:ea typeface="Georgia"/>
                <a:cs typeface="Georgia"/>
                <a:sym typeface="Georgia"/>
              </a:rPr>
              <a:t>October 30, 2023 Executive Order</a:t>
            </a:r>
            <a:endParaRPr sz="1100" b="1">
              <a:solidFill>
                <a:srgbClr val="222222"/>
              </a:solidFill>
              <a:latin typeface="Georgia"/>
              <a:ea typeface="Georgia"/>
              <a:cs typeface="Georgia"/>
              <a:sym typeface="Georgia"/>
            </a:endParaRPr>
          </a:p>
          <a:p>
            <a:pPr marL="0" lvl="0" indent="0" algn="l" rtl="0">
              <a:spcBef>
                <a:spcPts val="1200"/>
              </a:spcBef>
              <a:spcAft>
                <a:spcPts val="0"/>
              </a:spcAft>
              <a:buClr>
                <a:schemeClr val="dk1"/>
              </a:buClr>
              <a:buSzPts val="1100"/>
              <a:buFont typeface="Arial"/>
              <a:buNone/>
            </a:pPr>
            <a:r>
              <a:rPr lang="en" sz="1100" b="1">
                <a:solidFill>
                  <a:srgbClr val="222222"/>
                </a:solidFill>
                <a:latin typeface="Georgia"/>
                <a:ea typeface="Georgia"/>
                <a:cs typeface="Georgia"/>
                <a:sym typeface="Georgia"/>
              </a:rPr>
              <a:t>Advancing Equity and Civil Rights</a:t>
            </a:r>
            <a:endParaRPr sz="1100" b="1">
              <a:solidFill>
                <a:srgbClr val="222222"/>
              </a:solidFill>
              <a:latin typeface="Georgia"/>
              <a:ea typeface="Georgia"/>
              <a:cs typeface="Georgia"/>
              <a:sym typeface="Georgia"/>
            </a:endParaRPr>
          </a:p>
          <a:p>
            <a:pPr marL="457200" lvl="0" indent="-298450" algn="l" rtl="0">
              <a:spcBef>
                <a:spcPts val="1200"/>
              </a:spcBef>
              <a:spcAft>
                <a:spcPts val="0"/>
              </a:spcAft>
              <a:buClr>
                <a:srgbClr val="222222"/>
              </a:buClr>
              <a:buSzPts val="1100"/>
              <a:buFont typeface="Georgia"/>
              <a:buChar char="●"/>
            </a:pPr>
            <a:r>
              <a:rPr lang="en" sz="1100">
                <a:solidFill>
                  <a:srgbClr val="222222"/>
                </a:solidFill>
                <a:latin typeface="Georgia"/>
                <a:ea typeface="Georgia"/>
                <a:cs typeface="Georgia"/>
                <a:sym typeface="Georgia"/>
              </a:rPr>
              <a:t>“Irresponsible uses of AI can lead to and deepen discrimination, bias, &amp; other abuses”</a:t>
            </a:r>
            <a:endParaRPr sz="1100">
              <a:solidFill>
                <a:srgbClr val="222222"/>
              </a:solidFill>
              <a:latin typeface="Georgia"/>
              <a:ea typeface="Georgia"/>
              <a:cs typeface="Georgia"/>
              <a:sym typeface="Georgia"/>
            </a:endParaRPr>
          </a:p>
          <a:p>
            <a:pPr marL="457200" lvl="0" indent="-298450" algn="l" rtl="0">
              <a:spcBef>
                <a:spcPts val="0"/>
              </a:spcBef>
              <a:spcAft>
                <a:spcPts val="0"/>
              </a:spcAft>
              <a:buClr>
                <a:srgbClr val="222222"/>
              </a:buClr>
              <a:buSzPts val="1100"/>
              <a:buFont typeface="Georgia"/>
              <a:buChar char="●"/>
            </a:pPr>
            <a:r>
              <a:rPr lang="en" sz="1100">
                <a:solidFill>
                  <a:srgbClr val="222222"/>
                </a:solidFill>
                <a:latin typeface="Georgia"/>
                <a:ea typeface="Georgia"/>
                <a:cs typeface="Georgia"/>
                <a:sym typeface="Georgia"/>
              </a:rPr>
              <a:t>Address algorithmic discrimination</a:t>
            </a:r>
            <a:endParaRPr sz="1100">
              <a:solidFill>
                <a:srgbClr val="222222"/>
              </a:solidFill>
              <a:latin typeface="Georgia"/>
              <a:ea typeface="Georgia"/>
              <a:cs typeface="Georgia"/>
              <a:sym typeface="Georgia"/>
            </a:endParaRPr>
          </a:p>
          <a:p>
            <a:pPr marL="457200" lvl="0" indent="-298450" algn="l" rtl="0">
              <a:spcBef>
                <a:spcPts val="0"/>
              </a:spcBef>
              <a:spcAft>
                <a:spcPts val="0"/>
              </a:spcAft>
              <a:buClr>
                <a:srgbClr val="222222"/>
              </a:buClr>
              <a:buSzPts val="1100"/>
              <a:buFont typeface="Georgia"/>
              <a:buChar char="●"/>
            </a:pPr>
            <a:r>
              <a:rPr lang="en" sz="1100">
                <a:solidFill>
                  <a:srgbClr val="222222"/>
                </a:solidFill>
                <a:latin typeface="Georgia"/>
                <a:ea typeface="Georgia"/>
                <a:cs typeface="Georgia"/>
                <a:sym typeface="Georgia"/>
              </a:rPr>
              <a:t>Ensure fairness throughout the criminal justice system</a:t>
            </a:r>
            <a:endParaRPr sz="1100">
              <a:solidFill>
                <a:srgbClr val="222222"/>
              </a:solidFill>
              <a:latin typeface="Georgia"/>
              <a:ea typeface="Georgia"/>
              <a:cs typeface="Georgia"/>
              <a:sym typeface="Georgia"/>
            </a:endParaRPr>
          </a:p>
          <a:p>
            <a:pPr marL="0" lvl="0" indent="0" algn="l" rtl="0">
              <a:spcBef>
                <a:spcPts val="1200"/>
              </a:spcBef>
              <a:spcAft>
                <a:spcPts val="0"/>
              </a:spcAft>
              <a:buNone/>
            </a:pPr>
            <a:r>
              <a:rPr lang="en" sz="1100" b="1">
                <a:solidFill>
                  <a:srgbClr val="222222"/>
                </a:solidFill>
                <a:latin typeface="Georgia"/>
                <a:ea typeface="Georgia"/>
                <a:cs typeface="Georgia"/>
                <a:sym typeface="Georgia"/>
              </a:rPr>
              <a:t>Supporting Workers</a:t>
            </a:r>
            <a:endParaRPr sz="1100" b="1">
              <a:solidFill>
                <a:srgbClr val="222222"/>
              </a:solidFill>
              <a:latin typeface="Georgia"/>
              <a:ea typeface="Georgia"/>
              <a:cs typeface="Georgia"/>
              <a:sym typeface="Georgia"/>
            </a:endParaRPr>
          </a:p>
          <a:p>
            <a:pPr marL="457200" lvl="0" indent="-298450" algn="l" rtl="0">
              <a:spcBef>
                <a:spcPts val="1200"/>
              </a:spcBef>
              <a:spcAft>
                <a:spcPts val="0"/>
              </a:spcAft>
              <a:buClr>
                <a:srgbClr val="222222"/>
              </a:buClr>
              <a:buSzPts val="1100"/>
              <a:buFont typeface="Georgia"/>
              <a:buChar char="●"/>
            </a:pPr>
            <a:r>
              <a:rPr lang="en" sz="1100">
                <a:solidFill>
                  <a:srgbClr val="222222"/>
                </a:solidFill>
                <a:latin typeface="Georgia"/>
                <a:ea typeface="Georgia"/>
                <a:cs typeface="Georgia"/>
                <a:sym typeface="Georgia"/>
              </a:rPr>
              <a:t>“. . . dangers of increased workplace surveillance, bias, and job displacement . . .”</a:t>
            </a:r>
            <a:endParaRPr sz="1100">
              <a:solidFill>
                <a:srgbClr val="222222"/>
              </a:solidFill>
              <a:latin typeface="Georgia"/>
              <a:ea typeface="Georgia"/>
              <a:cs typeface="Georgia"/>
              <a:sym typeface="Georgia"/>
            </a:endParaRPr>
          </a:p>
          <a:p>
            <a:pPr marL="457200" lvl="0" indent="-298450" algn="l" rtl="0">
              <a:spcBef>
                <a:spcPts val="0"/>
              </a:spcBef>
              <a:spcAft>
                <a:spcPts val="0"/>
              </a:spcAft>
              <a:buClr>
                <a:srgbClr val="222222"/>
              </a:buClr>
              <a:buSzPts val="1100"/>
              <a:buFont typeface="Georgia"/>
              <a:buChar char="●"/>
            </a:pPr>
            <a:r>
              <a:rPr lang="en" sz="1100">
                <a:solidFill>
                  <a:srgbClr val="222222"/>
                </a:solidFill>
                <a:latin typeface="Georgia"/>
                <a:ea typeface="Georgia"/>
                <a:cs typeface="Georgia"/>
                <a:sym typeface="Georgia"/>
              </a:rPr>
              <a:t>Develop principles and best practices to mitigate the harms and maximize the benefits of AI for workers by addressing job displacement; labor standards; workplace equity, health, and safety; and data collection</a:t>
            </a:r>
            <a:endParaRPr sz="1100">
              <a:solidFill>
                <a:srgbClr val="222222"/>
              </a:solidFill>
              <a:latin typeface="Georgia"/>
              <a:ea typeface="Georgia"/>
              <a:cs typeface="Georgia"/>
              <a:sym typeface="Georgia"/>
            </a:endParaRPr>
          </a:p>
          <a:p>
            <a:pPr marL="0" lvl="0" indent="0" algn="l" rtl="0">
              <a:spcBef>
                <a:spcPts val="1200"/>
              </a:spcBef>
              <a:spcAft>
                <a:spcPts val="0"/>
              </a:spcAft>
              <a:buClr>
                <a:schemeClr val="dk1"/>
              </a:buClr>
              <a:buSzPts val="1100"/>
              <a:buFont typeface="Arial"/>
              <a:buNone/>
            </a:pPr>
            <a:r>
              <a:rPr lang="en" sz="1100" b="1">
                <a:solidFill>
                  <a:srgbClr val="222222"/>
                </a:solidFill>
                <a:latin typeface="Georgia"/>
                <a:ea typeface="Georgia"/>
                <a:cs typeface="Georgia"/>
                <a:sym typeface="Georgia"/>
              </a:rPr>
              <a:t>Ensuring Responsible and Effective Government Use of AI</a:t>
            </a:r>
            <a:endParaRPr sz="1100" b="1">
              <a:solidFill>
                <a:srgbClr val="222222"/>
              </a:solidFill>
              <a:latin typeface="Georgia"/>
              <a:ea typeface="Georgia"/>
              <a:cs typeface="Georgia"/>
              <a:sym typeface="Georgia"/>
            </a:endParaRPr>
          </a:p>
          <a:p>
            <a:pPr marL="457200" lvl="0" indent="-298450" algn="l" rtl="0">
              <a:spcBef>
                <a:spcPts val="1200"/>
              </a:spcBef>
              <a:spcAft>
                <a:spcPts val="0"/>
              </a:spcAft>
              <a:buClr>
                <a:srgbClr val="222222"/>
              </a:buClr>
              <a:buSzPts val="1100"/>
              <a:buFont typeface="Georgia"/>
              <a:buChar char="●"/>
            </a:pPr>
            <a:r>
              <a:rPr lang="en" sz="1100">
                <a:solidFill>
                  <a:srgbClr val="222222"/>
                </a:solidFill>
                <a:latin typeface="Georgia"/>
                <a:ea typeface="Georgia"/>
                <a:cs typeface="Georgia"/>
                <a:sym typeface="Georgia"/>
              </a:rPr>
              <a:t>Issue guidance for agencies’ use of AI</a:t>
            </a:r>
            <a:endParaRPr sz="1100">
              <a:solidFill>
                <a:srgbClr val="222222"/>
              </a:solidFill>
              <a:latin typeface="Georgia"/>
              <a:ea typeface="Georgia"/>
              <a:cs typeface="Georgia"/>
              <a:sym typeface="Georgia"/>
            </a:endParaRPr>
          </a:p>
          <a:p>
            <a:pPr marL="457200" lvl="0" indent="-298450" algn="l" rtl="0">
              <a:spcBef>
                <a:spcPts val="0"/>
              </a:spcBef>
              <a:spcAft>
                <a:spcPts val="0"/>
              </a:spcAft>
              <a:buClr>
                <a:srgbClr val="222222"/>
              </a:buClr>
              <a:buSzPts val="1100"/>
              <a:buFont typeface="Georgia"/>
              <a:buChar char="●"/>
            </a:pPr>
            <a:r>
              <a:rPr lang="en" sz="1100">
                <a:solidFill>
                  <a:srgbClr val="222222"/>
                </a:solidFill>
                <a:latin typeface="Georgia"/>
                <a:ea typeface="Georgia"/>
                <a:cs typeface="Georgia"/>
                <a:sym typeface="Georgia"/>
              </a:rPr>
              <a:t>Help agencies acquire AI products and services more effectively</a:t>
            </a:r>
            <a:endParaRPr sz="1100">
              <a:solidFill>
                <a:srgbClr val="222222"/>
              </a:solidFill>
              <a:latin typeface="Georgia"/>
              <a:ea typeface="Georgia"/>
              <a:cs typeface="Georgia"/>
              <a:sym typeface="Georgia"/>
            </a:endParaRPr>
          </a:p>
        </p:txBody>
      </p:sp>
      <p:pic>
        <p:nvPicPr>
          <p:cNvPr id="209" name="Google Shape;209;p23"/>
          <p:cNvPicPr preferRelativeResize="0"/>
          <p:nvPr/>
        </p:nvPicPr>
        <p:blipFill rotWithShape="1">
          <a:blip r:embed="rId3">
            <a:alphaModFix/>
          </a:blip>
          <a:srcRect r="74025"/>
          <a:stretch/>
        </p:blipFill>
        <p:spPr>
          <a:xfrm>
            <a:off x="194550" y="158075"/>
            <a:ext cx="1240274" cy="4803026"/>
          </a:xfrm>
          <a:prstGeom prst="rect">
            <a:avLst/>
          </a:prstGeom>
          <a:noFill/>
          <a:ln>
            <a:noFill/>
          </a:ln>
        </p:spPr>
      </p:pic>
      <p:pic>
        <p:nvPicPr>
          <p:cNvPr id="210" name="Google Shape;210;p23"/>
          <p:cNvPicPr preferRelativeResize="0"/>
          <p:nvPr/>
        </p:nvPicPr>
        <p:blipFill rotWithShape="1">
          <a:blip r:embed="rId3">
            <a:alphaModFix/>
          </a:blip>
          <a:srcRect l="71790"/>
          <a:stretch/>
        </p:blipFill>
        <p:spPr>
          <a:xfrm>
            <a:off x="7660525" y="158075"/>
            <a:ext cx="1317174" cy="4803026"/>
          </a:xfrm>
          <a:prstGeom prst="rect">
            <a:avLst/>
          </a:prstGeom>
          <a:noFill/>
          <a:ln>
            <a:noFill/>
          </a:ln>
        </p:spPr>
      </p:pic>
      <p:pic>
        <p:nvPicPr>
          <p:cNvPr id="211" name="Google Shape;211;p23"/>
          <p:cNvPicPr preferRelativeResize="0"/>
          <p:nvPr/>
        </p:nvPicPr>
        <p:blipFill>
          <a:blip r:embed="rId4">
            <a:alphaModFix/>
          </a:blip>
          <a:stretch>
            <a:fillRect/>
          </a:stretch>
        </p:blipFill>
        <p:spPr>
          <a:xfrm>
            <a:off x="6185404" y="3606726"/>
            <a:ext cx="1162225" cy="116277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4"/>
          <p:cNvSpPr txBox="1">
            <a:spLocks noGrp="1"/>
          </p:cNvSpPr>
          <p:nvPr>
            <p:ph type="title"/>
          </p:nvPr>
        </p:nvSpPr>
        <p:spPr>
          <a:xfrm>
            <a:off x="311700" y="342775"/>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u="sng">
                <a:solidFill>
                  <a:srgbClr val="222222"/>
                </a:solidFill>
                <a:latin typeface="Georgia"/>
                <a:ea typeface="Georgia"/>
                <a:cs typeface="Georgia"/>
                <a:sym typeface="Georgia"/>
              </a:rPr>
              <a:t>What About the USPTO?</a:t>
            </a:r>
            <a:endParaRPr u="sng">
              <a:solidFill>
                <a:srgbClr val="222222"/>
              </a:solidFill>
              <a:latin typeface="Georgia"/>
              <a:ea typeface="Georgia"/>
              <a:cs typeface="Georgia"/>
              <a:sym typeface="Georgia"/>
            </a:endParaRPr>
          </a:p>
        </p:txBody>
      </p:sp>
      <p:sp>
        <p:nvSpPr>
          <p:cNvPr id="217" name="Google Shape;217;p24"/>
          <p:cNvSpPr txBox="1">
            <a:spLocks noGrp="1"/>
          </p:cNvSpPr>
          <p:nvPr>
            <p:ph type="body" idx="1"/>
          </p:nvPr>
        </p:nvSpPr>
        <p:spPr>
          <a:xfrm>
            <a:off x="311700" y="928425"/>
            <a:ext cx="5534400" cy="1989600"/>
          </a:xfrm>
          <a:prstGeom prst="rect">
            <a:avLst/>
          </a:prstGeom>
        </p:spPr>
        <p:txBody>
          <a:bodyPr spcFirstLastPara="1" wrap="square" lIns="91425" tIns="91425" rIns="91425" bIns="91425" anchor="t" anchorCtr="0">
            <a:noAutofit/>
          </a:bodyPr>
          <a:lstStyle/>
          <a:p>
            <a:pPr marL="457200" lvl="0" indent="-311150" algn="l" rtl="0">
              <a:lnSpc>
                <a:spcPct val="95000"/>
              </a:lnSpc>
              <a:spcBef>
                <a:spcPts val="0"/>
              </a:spcBef>
              <a:spcAft>
                <a:spcPts val="0"/>
              </a:spcAft>
              <a:buClr>
                <a:srgbClr val="222222"/>
              </a:buClr>
              <a:buSzPts val="1300"/>
              <a:buChar char="●"/>
            </a:pPr>
            <a:r>
              <a:rPr lang="en">
                <a:solidFill>
                  <a:srgbClr val="222222"/>
                </a:solidFill>
              </a:rPr>
              <a:t>120 days: craft guidance for examiners and applicants about who should be considered an inventor when an invention is developed using AI</a:t>
            </a:r>
            <a:endParaRPr>
              <a:solidFill>
                <a:srgbClr val="222222"/>
              </a:solidFill>
            </a:endParaRPr>
          </a:p>
          <a:p>
            <a:pPr marL="914400" lvl="1" indent="-311150" algn="l" rtl="0">
              <a:lnSpc>
                <a:spcPct val="95000"/>
              </a:lnSpc>
              <a:spcBef>
                <a:spcPts val="0"/>
              </a:spcBef>
              <a:spcAft>
                <a:spcPts val="0"/>
              </a:spcAft>
              <a:buClr>
                <a:srgbClr val="222222"/>
              </a:buClr>
              <a:buSzPts val="1300"/>
              <a:buChar char="○"/>
            </a:pPr>
            <a:r>
              <a:rPr lang="en" sz="1300">
                <a:solidFill>
                  <a:srgbClr val="222222"/>
                </a:solidFill>
              </a:rPr>
              <a:t>General consensus: AI cannot be listed as the sole inventor because it is not human</a:t>
            </a:r>
            <a:endParaRPr sz="1300">
              <a:solidFill>
                <a:srgbClr val="222222"/>
              </a:solidFill>
            </a:endParaRPr>
          </a:p>
          <a:p>
            <a:pPr marL="914400" lvl="1" indent="-311150" algn="l" rtl="0">
              <a:lnSpc>
                <a:spcPct val="95000"/>
              </a:lnSpc>
              <a:spcBef>
                <a:spcPts val="0"/>
              </a:spcBef>
              <a:spcAft>
                <a:spcPts val="0"/>
              </a:spcAft>
              <a:buClr>
                <a:srgbClr val="222222"/>
              </a:buClr>
              <a:buSzPts val="1300"/>
              <a:buChar char="○"/>
            </a:pPr>
            <a:r>
              <a:rPr lang="en" sz="1300">
                <a:solidFill>
                  <a:srgbClr val="222222"/>
                </a:solidFill>
              </a:rPr>
              <a:t>But what about co-inventorship?</a:t>
            </a:r>
            <a:endParaRPr sz="1300">
              <a:solidFill>
                <a:srgbClr val="222222"/>
              </a:solidFill>
            </a:endParaRPr>
          </a:p>
          <a:p>
            <a:pPr marL="0" lvl="0" indent="0" algn="l" rtl="0">
              <a:lnSpc>
                <a:spcPct val="95000"/>
              </a:lnSpc>
              <a:spcBef>
                <a:spcPts val="1200"/>
              </a:spcBef>
              <a:spcAft>
                <a:spcPts val="0"/>
              </a:spcAft>
              <a:buNone/>
            </a:pPr>
            <a:endParaRPr sz="300">
              <a:solidFill>
                <a:srgbClr val="222222"/>
              </a:solidFill>
            </a:endParaRPr>
          </a:p>
          <a:p>
            <a:pPr marL="457200" lvl="0" indent="-311150" algn="l" rtl="0">
              <a:lnSpc>
                <a:spcPct val="95000"/>
              </a:lnSpc>
              <a:spcBef>
                <a:spcPts val="0"/>
              </a:spcBef>
              <a:spcAft>
                <a:spcPts val="0"/>
              </a:spcAft>
              <a:buClr>
                <a:srgbClr val="222222"/>
              </a:buClr>
              <a:buSzPts val="1300"/>
              <a:buChar char="●"/>
            </a:pPr>
            <a:r>
              <a:rPr lang="en">
                <a:solidFill>
                  <a:srgbClr val="222222"/>
                </a:solidFill>
              </a:rPr>
              <a:t>270 days: produce guidance on other issues dealing with the intersection of AI and IP, including “updated guidance on patent eligibility to address innovation in AI and critical and emerging technologies”</a:t>
            </a:r>
            <a:endParaRPr>
              <a:solidFill>
                <a:srgbClr val="222222"/>
              </a:solidFill>
            </a:endParaRPr>
          </a:p>
          <a:p>
            <a:pPr marL="914400" lvl="1" indent="-311150" algn="l" rtl="0">
              <a:lnSpc>
                <a:spcPct val="95000"/>
              </a:lnSpc>
              <a:spcBef>
                <a:spcPts val="0"/>
              </a:spcBef>
              <a:spcAft>
                <a:spcPts val="0"/>
              </a:spcAft>
              <a:buClr>
                <a:srgbClr val="222222"/>
              </a:buClr>
              <a:buSzPts val="1300"/>
              <a:buChar char="○"/>
            </a:pPr>
            <a:r>
              <a:rPr lang="en" sz="1300">
                <a:solidFill>
                  <a:srgbClr val="222222"/>
                </a:solidFill>
              </a:rPr>
              <a:t>Seems less promising</a:t>
            </a:r>
            <a:endParaRPr sz="1200">
              <a:solidFill>
                <a:srgbClr val="222222"/>
              </a:solidFill>
            </a:endParaRPr>
          </a:p>
        </p:txBody>
      </p:sp>
      <p:pic>
        <p:nvPicPr>
          <p:cNvPr id="218" name="Google Shape;218;p24"/>
          <p:cNvPicPr preferRelativeResize="0"/>
          <p:nvPr/>
        </p:nvPicPr>
        <p:blipFill>
          <a:blip r:embed="rId3">
            <a:alphaModFix/>
          </a:blip>
          <a:stretch>
            <a:fillRect/>
          </a:stretch>
        </p:blipFill>
        <p:spPr>
          <a:xfrm>
            <a:off x="5816950" y="1094400"/>
            <a:ext cx="3025751" cy="1700875"/>
          </a:xfrm>
          <a:prstGeom prst="rect">
            <a:avLst/>
          </a:prstGeom>
          <a:noFill/>
          <a:ln>
            <a:noFill/>
          </a:ln>
        </p:spPr>
      </p:pic>
      <p:sp>
        <p:nvSpPr>
          <p:cNvPr id="219" name="Google Shape;219;p24"/>
          <p:cNvSpPr txBox="1"/>
          <p:nvPr/>
        </p:nvSpPr>
        <p:spPr>
          <a:xfrm>
            <a:off x="311700" y="2917975"/>
            <a:ext cx="8408100" cy="1493700"/>
          </a:xfrm>
          <a:prstGeom prst="rect">
            <a:avLst/>
          </a:prstGeom>
          <a:noFill/>
          <a:ln>
            <a:noFill/>
          </a:ln>
        </p:spPr>
        <p:txBody>
          <a:bodyPr spcFirstLastPara="1" wrap="square" lIns="91425" tIns="91425" rIns="91425" bIns="91425" anchor="t" anchorCtr="0">
            <a:noAutofit/>
          </a:bodyPr>
          <a:lstStyle/>
          <a:p>
            <a:pPr marL="457200" lvl="0" indent="-311150" algn="l" rtl="0">
              <a:lnSpc>
                <a:spcPct val="95000"/>
              </a:lnSpc>
              <a:spcBef>
                <a:spcPts val="0"/>
              </a:spcBef>
              <a:spcAft>
                <a:spcPts val="0"/>
              </a:spcAft>
              <a:buClr>
                <a:srgbClr val="222222"/>
              </a:buClr>
              <a:buSzPts val="1300"/>
              <a:buFont typeface="Calibri"/>
              <a:buChar char="●"/>
            </a:pPr>
            <a:r>
              <a:rPr lang="en" sz="1300">
                <a:solidFill>
                  <a:srgbClr val="222222"/>
                </a:solidFill>
                <a:latin typeface="Calibri"/>
                <a:ea typeface="Calibri"/>
                <a:cs typeface="Calibri"/>
                <a:sym typeface="Calibri"/>
              </a:rPr>
              <a:t>Other possibilities</a:t>
            </a:r>
            <a:endParaRPr sz="1300">
              <a:solidFill>
                <a:srgbClr val="222222"/>
              </a:solidFill>
              <a:latin typeface="Calibri"/>
              <a:ea typeface="Calibri"/>
              <a:cs typeface="Calibri"/>
              <a:sym typeface="Calibri"/>
            </a:endParaRPr>
          </a:p>
          <a:p>
            <a:pPr marL="914400" lvl="1" indent="-311150" algn="l" rtl="0">
              <a:lnSpc>
                <a:spcPct val="95000"/>
              </a:lnSpc>
              <a:spcBef>
                <a:spcPts val="0"/>
              </a:spcBef>
              <a:spcAft>
                <a:spcPts val="0"/>
              </a:spcAft>
              <a:buClr>
                <a:srgbClr val="222222"/>
              </a:buClr>
              <a:buSzPts val="1300"/>
              <a:buFont typeface="Calibri"/>
              <a:buChar char="○"/>
            </a:pPr>
            <a:r>
              <a:rPr lang="en" sz="1300">
                <a:solidFill>
                  <a:srgbClr val="222222"/>
                </a:solidFill>
                <a:latin typeface="Calibri"/>
                <a:ea typeface="Calibri"/>
                <a:cs typeface="Calibri"/>
                <a:sym typeface="Calibri"/>
              </a:rPr>
              <a:t>Disclosure requirement if AI was used to create the invention (37 C.F.R. § 1.56 tie-in)</a:t>
            </a:r>
            <a:endParaRPr sz="1300">
              <a:solidFill>
                <a:srgbClr val="222222"/>
              </a:solidFill>
              <a:latin typeface="Calibri"/>
              <a:ea typeface="Calibri"/>
              <a:cs typeface="Calibri"/>
              <a:sym typeface="Calibri"/>
            </a:endParaRPr>
          </a:p>
          <a:p>
            <a:pPr marL="914400" lvl="1" indent="-311150" algn="l" rtl="0">
              <a:lnSpc>
                <a:spcPct val="95000"/>
              </a:lnSpc>
              <a:spcBef>
                <a:spcPts val="0"/>
              </a:spcBef>
              <a:spcAft>
                <a:spcPts val="0"/>
              </a:spcAft>
              <a:buClr>
                <a:srgbClr val="222222"/>
              </a:buClr>
              <a:buSzPts val="1300"/>
              <a:buFont typeface="Calibri"/>
              <a:buChar char="○"/>
            </a:pPr>
            <a:r>
              <a:rPr lang="en" sz="1300">
                <a:solidFill>
                  <a:srgbClr val="222222"/>
                </a:solidFill>
                <a:latin typeface="Calibri"/>
                <a:ea typeface="Calibri"/>
                <a:cs typeface="Calibri"/>
                <a:sym typeface="Calibri"/>
              </a:rPr>
              <a:t>Role of AI in evaluating obviousness (</a:t>
            </a:r>
            <a:r>
              <a:rPr lang="en" sz="1300" i="1">
                <a:solidFill>
                  <a:srgbClr val="222222"/>
                </a:solidFill>
                <a:latin typeface="Calibri"/>
                <a:ea typeface="Calibri"/>
                <a:cs typeface="Calibri"/>
                <a:sym typeface="Calibri"/>
              </a:rPr>
              <a:t>Winslow</a:t>
            </a:r>
            <a:r>
              <a:rPr lang="en" sz="1300">
                <a:solidFill>
                  <a:srgbClr val="222222"/>
                </a:solidFill>
                <a:latin typeface="Calibri"/>
                <a:ea typeface="Calibri"/>
                <a:cs typeface="Calibri"/>
                <a:sym typeface="Calibri"/>
              </a:rPr>
              <a:t> Tableau)</a:t>
            </a:r>
            <a:endParaRPr sz="1300">
              <a:solidFill>
                <a:srgbClr val="222222"/>
              </a:solidFill>
              <a:latin typeface="Calibri"/>
              <a:ea typeface="Calibri"/>
              <a:cs typeface="Calibri"/>
              <a:sym typeface="Calibri"/>
            </a:endParaRPr>
          </a:p>
          <a:p>
            <a:pPr marL="457200" lvl="0" indent="-311150" algn="l" rtl="0">
              <a:lnSpc>
                <a:spcPct val="95000"/>
              </a:lnSpc>
              <a:spcBef>
                <a:spcPts val="1000"/>
              </a:spcBef>
              <a:spcAft>
                <a:spcPts val="0"/>
              </a:spcAft>
              <a:buClr>
                <a:srgbClr val="222222"/>
              </a:buClr>
              <a:buSzPts val="1300"/>
              <a:buFont typeface="Calibri"/>
              <a:buChar char="●"/>
            </a:pPr>
            <a:r>
              <a:rPr lang="en" sz="1300">
                <a:solidFill>
                  <a:srgbClr val="222222"/>
                </a:solidFill>
                <a:latin typeface="Calibri"/>
                <a:ea typeface="Calibri"/>
                <a:cs typeface="Calibri"/>
                <a:sym typeface="Calibri"/>
              </a:rPr>
              <a:t>USPTO Director Kathi Vidal: AI has “enormous potential” for supporting inclusive innovation and solving the world’s problems, “but we must move thoughtfully and carefully to mitigate risk and to ensure AI adoption is </a:t>
            </a:r>
            <a:r>
              <a:rPr lang="en" sz="1300" i="1">
                <a:solidFill>
                  <a:srgbClr val="222222"/>
                </a:solidFill>
                <a:latin typeface="Calibri"/>
                <a:ea typeface="Calibri"/>
                <a:cs typeface="Calibri"/>
                <a:sym typeface="Calibri"/>
              </a:rPr>
              <a:t>responsible</a:t>
            </a:r>
            <a:r>
              <a:rPr lang="en" sz="1300">
                <a:solidFill>
                  <a:srgbClr val="222222"/>
                </a:solidFill>
                <a:latin typeface="Calibri"/>
                <a:ea typeface="Calibri"/>
                <a:cs typeface="Calibri"/>
                <a:sym typeface="Calibri"/>
              </a:rPr>
              <a:t>”</a:t>
            </a:r>
            <a:endParaRPr sz="1300">
              <a:solidFill>
                <a:srgbClr val="222222"/>
              </a:solidFill>
              <a:latin typeface="Calibri"/>
              <a:ea typeface="Calibri"/>
              <a:cs typeface="Calibri"/>
              <a:sym typeface="Calibri"/>
            </a:endParaRPr>
          </a:p>
          <a:p>
            <a:pPr marL="914400" lvl="1" indent="-298450" algn="l" rtl="0">
              <a:lnSpc>
                <a:spcPct val="95000"/>
              </a:lnSpc>
              <a:spcBef>
                <a:spcPts val="0"/>
              </a:spcBef>
              <a:spcAft>
                <a:spcPts val="0"/>
              </a:spcAft>
              <a:buClr>
                <a:srgbClr val="222222"/>
              </a:buClr>
              <a:buSzPts val="1100"/>
              <a:buFont typeface="Calibri"/>
              <a:buChar char="○"/>
            </a:pPr>
            <a:r>
              <a:rPr lang="en" sz="1300">
                <a:solidFill>
                  <a:srgbClr val="222222"/>
                </a:solidFill>
                <a:latin typeface="Calibri"/>
                <a:ea typeface="Calibri"/>
                <a:cs typeface="Calibri"/>
                <a:sym typeface="Calibri"/>
              </a:rPr>
              <a:t>2020 blog post (predating the current focus on AI): 80,000 utility patent applications that year involved AI (18% of all utility patent applications and a more than 150% increase from 2002)</a:t>
            </a:r>
            <a:endParaRPr sz="1300">
              <a:solidFill>
                <a:srgbClr val="222222"/>
              </a:solidFill>
              <a:latin typeface="Calibri"/>
              <a:ea typeface="Calibri"/>
              <a:cs typeface="Calibri"/>
              <a:sym typeface="Calibri"/>
            </a:endParaRPr>
          </a:p>
          <a:p>
            <a:pPr marL="914400" lvl="1" indent="-311150" algn="l" rtl="0">
              <a:lnSpc>
                <a:spcPct val="95000"/>
              </a:lnSpc>
              <a:spcBef>
                <a:spcPts val="0"/>
              </a:spcBef>
              <a:spcAft>
                <a:spcPts val="0"/>
              </a:spcAft>
              <a:buClr>
                <a:srgbClr val="222222"/>
              </a:buClr>
              <a:buSzPts val="1300"/>
              <a:buFont typeface="Calibri"/>
              <a:buChar char="○"/>
            </a:pPr>
            <a:r>
              <a:rPr lang="en" sz="1300">
                <a:solidFill>
                  <a:srgbClr val="222222"/>
                </a:solidFill>
                <a:latin typeface="Calibri"/>
                <a:ea typeface="Calibri"/>
                <a:cs typeface="Calibri"/>
                <a:sym typeface="Calibri"/>
              </a:rPr>
              <a:t>Think what that number might be today</a:t>
            </a:r>
            <a:endParaRPr sz="1300">
              <a:solidFill>
                <a:srgbClr val="222222"/>
              </a:solidFill>
              <a:latin typeface="Calibri"/>
              <a:ea typeface="Calibri"/>
              <a:cs typeface="Calibri"/>
              <a:sym typeface="Calibri"/>
            </a:endParaRPr>
          </a:p>
          <a:p>
            <a:pPr marL="0" lvl="0" indent="0" algn="l" rtl="0">
              <a:lnSpc>
                <a:spcPct val="95000"/>
              </a:lnSpc>
              <a:spcBef>
                <a:spcPts val="1200"/>
              </a:spcBef>
              <a:spcAft>
                <a:spcPts val="1200"/>
              </a:spcAft>
              <a:buNone/>
            </a:pPr>
            <a:endParaRPr sz="1300">
              <a:solidFill>
                <a:srgbClr val="222222"/>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222222"/>
                </a:solidFill>
                <a:latin typeface="Georgia"/>
                <a:ea typeface="Georgia"/>
                <a:cs typeface="Georgia"/>
                <a:sym typeface="Georgia"/>
              </a:rPr>
              <a:t>1.1 and 1.2 Competence and Diligence Issues?</a:t>
            </a:r>
            <a:endParaRPr>
              <a:solidFill>
                <a:srgbClr val="222222"/>
              </a:solidFill>
              <a:latin typeface="Georgia"/>
              <a:ea typeface="Georgia"/>
              <a:cs typeface="Georgia"/>
              <a:sym typeface="Georgia"/>
            </a:endParaRPr>
          </a:p>
        </p:txBody>
      </p:sp>
      <p:sp>
        <p:nvSpPr>
          <p:cNvPr id="225" name="Google Shape;225;p25"/>
          <p:cNvSpPr txBox="1">
            <a:spLocks noGrp="1"/>
          </p:cNvSpPr>
          <p:nvPr>
            <p:ph type="body" idx="1"/>
          </p:nvPr>
        </p:nvSpPr>
        <p:spPr>
          <a:xfrm>
            <a:off x="819150" y="1495625"/>
            <a:ext cx="7505700" cy="2943000"/>
          </a:xfrm>
          <a:prstGeom prst="rect">
            <a:avLst/>
          </a:prstGeom>
        </p:spPr>
        <p:txBody>
          <a:bodyPr spcFirstLastPara="1" wrap="square" lIns="91425" tIns="91425" rIns="91425" bIns="91425" anchor="t" anchorCtr="0">
            <a:normAutofit fontScale="55000" lnSpcReduction="20000"/>
          </a:bodyPr>
          <a:lstStyle/>
          <a:p>
            <a:pPr marL="0" lvl="0" indent="0" algn="l" rtl="0">
              <a:spcBef>
                <a:spcPts val="0"/>
              </a:spcBef>
              <a:spcAft>
                <a:spcPts val="0"/>
              </a:spcAft>
              <a:buNone/>
            </a:pPr>
            <a:r>
              <a:rPr lang="en" sz="1700" u="sng">
                <a:solidFill>
                  <a:schemeClr val="hlink"/>
                </a:solidFill>
                <a:latin typeface="Georgia"/>
                <a:ea typeface="Georgia"/>
                <a:cs typeface="Georgia"/>
                <a:sym typeface="Georgia"/>
                <a:hlinkClick r:id="rId3"/>
              </a:rPr>
              <a:t>https://www.law360.com/articles/1567985/evaluating-the-legal-ethics-of-a-chatgpt-authored-motion</a:t>
            </a:r>
            <a:endParaRPr sz="1700">
              <a:latin typeface="Georgia"/>
              <a:ea typeface="Georgia"/>
              <a:cs typeface="Georgia"/>
              <a:sym typeface="Georgia"/>
            </a:endParaRPr>
          </a:p>
          <a:p>
            <a:pPr marL="0" lvl="0" indent="0" algn="l" rtl="0">
              <a:spcBef>
                <a:spcPts val="1200"/>
              </a:spcBef>
              <a:spcAft>
                <a:spcPts val="0"/>
              </a:spcAft>
              <a:buNone/>
            </a:pPr>
            <a:r>
              <a:rPr lang="en" sz="1700">
                <a:latin typeface="Georgia"/>
                <a:ea typeface="Georgia"/>
                <a:cs typeface="Georgia"/>
                <a:sym typeface="Georgia"/>
              </a:rPr>
              <a:t>Generative AI outputs can have false information and have even made up cases</a:t>
            </a:r>
            <a:endParaRPr sz="1700">
              <a:latin typeface="Georgia"/>
              <a:ea typeface="Georgia"/>
              <a:cs typeface="Georgia"/>
              <a:sym typeface="Georgia"/>
            </a:endParaRPr>
          </a:p>
          <a:p>
            <a:pPr marL="0" lvl="0" indent="0" algn="l" rtl="0">
              <a:spcBef>
                <a:spcPts val="1200"/>
              </a:spcBef>
              <a:spcAft>
                <a:spcPts val="0"/>
              </a:spcAft>
              <a:buNone/>
            </a:pPr>
            <a:r>
              <a:rPr lang="en" sz="1700" u="sng">
                <a:solidFill>
                  <a:schemeClr val="hlink"/>
                </a:solidFill>
                <a:latin typeface="Georgia"/>
                <a:ea typeface="Georgia"/>
                <a:cs typeface="Georgia"/>
                <a:sym typeface="Georgia"/>
                <a:hlinkClick r:id="rId4"/>
              </a:rPr>
              <a:t>https://arstechnica.com/tech-policy/2023/06/lawyers-have-real-bad-day-in-court-after-citing-fake-cases-made-up-by-chatgpt/#:~:text=Lawyers%20fined%20%245K%20and,chatbot%20%22gibberish%22%20in%20filings.&amp;text=A%20federal%20judge%20tossed%20a,intelligence%20tool%20made%20by%20OpenAI.</a:t>
            </a:r>
            <a:endParaRPr sz="1700">
              <a:latin typeface="Georgia"/>
              <a:ea typeface="Georgia"/>
              <a:cs typeface="Georgia"/>
              <a:sym typeface="Georgia"/>
            </a:endParaRPr>
          </a:p>
          <a:p>
            <a:pPr marL="0" lvl="0" indent="0" algn="l" rtl="0">
              <a:spcBef>
                <a:spcPts val="1200"/>
              </a:spcBef>
              <a:spcAft>
                <a:spcPts val="0"/>
              </a:spcAft>
              <a:buNone/>
            </a:pPr>
            <a:endParaRPr sz="1700">
              <a:latin typeface="Georgia"/>
              <a:ea typeface="Georgia"/>
              <a:cs typeface="Georgia"/>
              <a:sym typeface="Georgia"/>
            </a:endParaRPr>
          </a:p>
          <a:p>
            <a:pPr marL="0" lvl="0" indent="0" algn="l" rtl="0">
              <a:spcBef>
                <a:spcPts val="1200"/>
              </a:spcBef>
              <a:spcAft>
                <a:spcPts val="0"/>
              </a:spcAft>
              <a:buNone/>
            </a:pPr>
            <a:r>
              <a:rPr lang="en" sz="1700" u="sng">
                <a:solidFill>
                  <a:schemeClr val="hlink"/>
                </a:solidFill>
                <a:latin typeface="Georgia"/>
                <a:ea typeface="Georgia"/>
                <a:cs typeface="Georgia"/>
                <a:sym typeface="Georgia"/>
                <a:hlinkClick r:id="rId5"/>
              </a:rPr>
              <a:t>https://www.reuters.com/legal/transactional/lawyer-who-cited-cases-concocted-by-ai-asks-judge-spare-sanctions-2023-06-08/</a:t>
            </a:r>
            <a:endParaRPr sz="1700">
              <a:latin typeface="Georgia"/>
              <a:ea typeface="Georgia"/>
              <a:cs typeface="Georgia"/>
              <a:sym typeface="Georgia"/>
            </a:endParaRPr>
          </a:p>
          <a:p>
            <a:pPr marL="0" lvl="0" indent="0" algn="l" rtl="0">
              <a:spcBef>
                <a:spcPts val="1200"/>
              </a:spcBef>
              <a:spcAft>
                <a:spcPts val="0"/>
              </a:spcAft>
              <a:buNone/>
            </a:pPr>
            <a:r>
              <a:rPr lang="en" sz="1700">
                <a:solidFill>
                  <a:srgbClr val="404040"/>
                </a:solidFill>
                <a:latin typeface="Georgia"/>
                <a:ea typeface="Georgia"/>
                <a:cs typeface="Georgia"/>
                <a:sym typeface="Georgia"/>
              </a:rPr>
              <a:t>“A New York lawyer on Thursday asked a Manhattan federal judge not to sanction him after he included </a:t>
            </a:r>
            <a:r>
              <a:rPr lang="en" sz="1700" u="sng">
                <a:solidFill>
                  <a:schemeClr val="hlink"/>
                </a:solidFill>
                <a:latin typeface="Georgia"/>
                <a:ea typeface="Georgia"/>
                <a:cs typeface="Georgia"/>
                <a:sym typeface="Georgia"/>
                <a:hlinkClick r:id="rId6"/>
              </a:rPr>
              <a:t>made-up case citations</a:t>
            </a:r>
            <a:r>
              <a:rPr lang="en" sz="1700">
                <a:solidFill>
                  <a:srgbClr val="404040"/>
                </a:solidFill>
                <a:latin typeface="Georgia"/>
                <a:ea typeface="Georgia"/>
                <a:cs typeface="Georgia"/>
                <a:sym typeface="Georgia"/>
              </a:rPr>
              <a:t> generated by an artificial intelligence chatbot in a legal brief.</a:t>
            </a:r>
            <a:endParaRPr sz="1700">
              <a:solidFill>
                <a:srgbClr val="404040"/>
              </a:solidFill>
              <a:latin typeface="Georgia"/>
              <a:ea typeface="Georgia"/>
              <a:cs typeface="Georgia"/>
              <a:sym typeface="Georgia"/>
            </a:endParaRPr>
          </a:p>
          <a:p>
            <a:pPr marL="0" lvl="0" indent="0" algn="l" rtl="0">
              <a:lnSpc>
                <a:spcPct val="163636"/>
              </a:lnSpc>
              <a:spcBef>
                <a:spcPts val="1200"/>
              </a:spcBef>
              <a:spcAft>
                <a:spcPts val="0"/>
              </a:spcAft>
              <a:buClr>
                <a:schemeClr val="dk1"/>
              </a:buClr>
              <a:buSzPct val="64705"/>
              <a:buFont typeface="Arial"/>
              <a:buNone/>
            </a:pPr>
            <a:r>
              <a:rPr lang="en" sz="1700">
                <a:solidFill>
                  <a:srgbClr val="404040"/>
                </a:solidFill>
                <a:latin typeface="Georgia"/>
                <a:ea typeface="Georgia"/>
                <a:cs typeface="Georgia"/>
                <a:sym typeface="Georgia"/>
              </a:rPr>
              <a:t>The lawyer, Steven Schwartz, admitted in May that he had used OpenAI's ChatGPT program to help research the brief, which cited six non-existent court decisions, in a client's personal injury case against Avianca Airlines.”</a:t>
            </a:r>
            <a:endParaRPr sz="1700">
              <a:solidFill>
                <a:srgbClr val="404040"/>
              </a:solidFill>
              <a:latin typeface="Georgia"/>
              <a:ea typeface="Georgia"/>
              <a:cs typeface="Georgia"/>
              <a:sym typeface="Georgia"/>
            </a:endParaRPr>
          </a:p>
          <a:p>
            <a:pPr marL="0" lvl="0" indent="0" algn="l" rtl="0">
              <a:spcBef>
                <a:spcPts val="900"/>
              </a:spcBef>
              <a:spcAft>
                <a:spcPts val="120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6"/>
          <p:cNvSpPr txBox="1">
            <a:spLocks noGrp="1"/>
          </p:cNvSpPr>
          <p:nvPr>
            <p:ph type="body" idx="1"/>
          </p:nvPr>
        </p:nvSpPr>
        <p:spPr>
          <a:xfrm>
            <a:off x="2811675" y="3792500"/>
            <a:ext cx="5997600" cy="605100"/>
          </a:xfrm>
          <a:prstGeom prst="rect">
            <a:avLst/>
          </a:prstGeom>
        </p:spPr>
        <p:txBody>
          <a:bodyPr spcFirstLastPara="1" wrap="square" lIns="91425" tIns="91425" rIns="91425" bIns="91425" anchor="b" anchorCtr="0">
            <a:normAutofit fontScale="92500"/>
          </a:bodyPr>
          <a:lstStyle/>
          <a:p>
            <a:pPr marL="0" lvl="0" indent="0" algn="l" rtl="0">
              <a:spcBef>
                <a:spcPts val="0"/>
              </a:spcBef>
              <a:spcAft>
                <a:spcPts val="0"/>
              </a:spcAft>
              <a:buNone/>
            </a:pPr>
            <a:r>
              <a:rPr lang="en">
                <a:solidFill>
                  <a:srgbClr val="0000FF"/>
                </a:solidFill>
                <a:latin typeface="Georgia"/>
                <a:ea typeface="Georgia"/>
                <a:cs typeface="Georgia"/>
                <a:sym typeface="Georgia"/>
              </a:rPr>
              <a:t>https://www.nytimes.com/2023/11/06/technology/chatbots-hallucination-rates.html</a:t>
            </a:r>
            <a:endParaRPr>
              <a:solidFill>
                <a:srgbClr val="0000FF"/>
              </a:solidFill>
              <a:latin typeface="Georgia"/>
              <a:ea typeface="Georgia"/>
              <a:cs typeface="Georgia"/>
              <a:sym typeface="Georgia"/>
            </a:endParaRPr>
          </a:p>
          <a:p>
            <a:pPr marL="0" lvl="0" indent="0" algn="l" rtl="0">
              <a:spcBef>
                <a:spcPts val="0"/>
              </a:spcBef>
              <a:spcAft>
                <a:spcPts val="0"/>
              </a:spcAft>
              <a:buNone/>
            </a:pPr>
            <a:endParaRPr>
              <a:latin typeface="Georgia"/>
              <a:ea typeface="Georgia"/>
              <a:cs typeface="Georgia"/>
              <a:sym typeface="Georgia"/>
            </a:endParaRPr>
          </a:p>
        </p:txBody>
      </p:sp>
      <p:pic>
        <p:nvPicPr>
          <p:cNvPr id="231" name="Google Shape;231;p26"/>
          <p:cNvPicPr preferRelativeResize="0"/>
          <p:nvPr/>
        </p:nvPicPr>
        <p:blipFill>
          <a:blip r:embed="rId3">
            <a:alphaModFix/>
          </a:blip>
          <a:stretch>
            <a:fillRect/>
          </a:stretch>
        </p:blipFill>
        <p:spPr>
          <a:xfrm>
            <a:off x="1493900" y="1330450"/>
            <a:ext cx="6249226" cy="23248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27"/>
          <p:cNvSpPr txBox="1">
            <a:spLocks noGrp="1"/>
          </p:cNvSpPr>
          <p:nvPr>
            <p:ph type="title"/>
          </p:nvPr>
        </p:nvSpPr>
        <p:spPr>
          <a:xfrm>
            <a:off x="819150" y="526375"/>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rgbClr val="222222"/>
                </a:solidFill>
                <a:latin typeface="Georgia"/>
                <a:ea typeface="Georgia"/>
                <a:cs typeface="Georgia"/>
                <a:sym typeface="Georgia"/>
              </a:rPr>
              <a:t>The infamous </a:t>
            </a:r>
            <a:r>
              <a:rPr lang="en" i="1">
                <a:solidFill>
                  <a:srgbClr val="222222"/>
                </a:solidFill>
                <a:latin typeface="Georgia"/>
                <a:ea typeface="Georgia"/>
                <a:cs typeface="Georgia"/>
                <a:sym typeface="Georgia"/>
              </a:rPr>
              <a:t>Mata v. Avianca, Inc.</a:t>
            </a:r>
            <a:endParaRPr i="1">
              <a:solidFill>
                <a:srgbClr val="222222"/>
              </a:solidFill>
              <a:latin typeface="Georgia"/>
              <a:ea typeface="Georgia"/>
              <a:cs typeface="Georgia"/>
              <a:sym typeface="Georgia"/>
            </a:endParaRPr>
          </a:p>
        </p:txBody>
      </p:sp>
      <p:pic>
        <p:nvPicPr>
          <p:cNvPr id="237" name="Google Shape;237;p27"/>
          <p:cNvPicPr preferRelativeResize="0"/>
          <p:nvPr/>
        </p:nvPicPr>
        <p:blipFill>
          <a:blip r:embed="rId3">
            <a:alphaModFix/>
          </a:blip>
          <a:stretch>
            <a:fillRect/>
          </a:stretch>
        </p:blipFill>
        <p:spPr>
          <a:xfrm>
            <a:off x="819150" y="1480975"/>
            <a:ext cx="7638287" cy="3038501"/>
          </a:xfrm>
          <a:prstGeom prst="rect">
            <a:avLst/>
          </a:prstGeom>
          <a:noFill/>
          <a:ln>
            <a:noFill/>
          </a:ln>
        </p:spPr>
      </p:pic>
      <p:pic>
        <p:nvPicPr>
          <p:cNvPr id="238" name="Google Shape;238;p27"/>
          <p:cNvPicPr preferRelativeResize="0"/>
          <p:nvPr/>
        </p:nvPicPr>
        <p:blipFill rotWithShape="1">
          <a:blip r:embed="rId4">
            <a:alphaModFix/>
          </a:blip>
          <a:srcRect/>
          <a:stretch/>
        </p:blipFill>
        <p:spPr>
          <a:xfrm>
            <a:off x="2866725" y="4519476"/>
            <a:ext cx="6060111" cy="3192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8"/>
          <p:cNvSpPr txBox="1">
            <a:spLocks noGrp="1"/>
          </p:cNvSpPr>
          <p:nvPr>
            <p:ph type="body" idx="1"/>
          </p:nvPr>
        </p:nvSpPr>
        <p:spPr>
          <a:xfrm>
            <a:off x="444350" y="539350"/>
            <a:ext cx="8520600" cy="4221000"/>
          </a:xfrm>
          <a:prstGeom prst="rect">
            <a:avLst/>
          </a:prstGeom>
        </p:spPr>
        <p:txBody>
          <a:bodyPr spcFirstLastPara="1" wrap="square" lIns="91425" tIns="91425" rIns="91425" bIns="91425" anchor="t" anchorCtr="0">
            <a:normAutofit fontScale="85000" lnSpcReduction="20000"/>
          </a:bodyPr>
          <a:lstStyle/>
          <a:p>
            <a:pPr marL="0" lvl="0" indent="0" algn="l" rtl="0">
              <a:spcBef>
                <a:spcPts val="1200"/>
              </a:spcBef>
              <a:spcAft>
                <a:spcPts val="0"/>
              </a:spcAft>
              <a:buNone/>
            </a:pPr>
            <a:r>
              <a:rPr lang="en" sz="2162">
                <a:solidFill>
                  <a:schemeClr val="dk1"/>
                </a:solidFill>
                <a:latin typeface="Georgia"/>
                <a:ea typeface="Georgia"/>
                <a:cs typeface="Georgia"/>
                <a:sym typeface="Georgia"/>
              </a:rPr>
              <a:t>Lawyers can effectively leverage artificial intelligence (AI) in their practice by following these best practices</a:t>
            </a:r>
            <a:endParaRPr sz="2162">
              <a:solidFill>
                <a:schemeClr val="dk1"/>
              </a:solidFill>
              <a:latin typeface="Georgia"/>
              <a:ea typeface="Georgia"/>
              <a:cs typeface="Georgia"/>
              <a:sym typeface="Georgia"/>
            </a:endParaRPr>
          </a:p>
          <a:p>
            <a:pPr marL="0" lvl="0" indent="0" algn="l" rtl="0">
              <a:spcBef>
                <a:spcPts val="1200"/>
              </a:spcBef>
              <a:spcAft>
                <a:spcPts val="0"/>
              </a:spcAft>
              <a:buNone/>
            </a:pPr>
            <a:r>
              <a:rPr lang="en" sz="2162">
                <a:solidFill>
                  <a:schemeClr val="dk1"/>
                </a:solidFill>
                <a:latin typeface="Georgia"/>
                <a:ea typeface="Georgia"/>
                <a:cs typeface="Georgia"/>
                <a:sym typeface="Georgia"/>
              </a:rPr>
              <a:t>1. </a:t>
            </a:r>
            <a:r>
              <a:rPr lang="en" sz="2162" b="1">
                <a:solidFill>
                  <a:schemeClr val="dk1"/>
                </a:solidFill>
                <a:latin typeface="Georgia"/>
                <a:ea typeface="Georgia"/>
                <a:cs typeface="Georgia"/>
                <a:sym typeface="Georgia"/>
              </a:rPr>
              <a:t>Understand AI Technologies</a:t>
            </a:r>
            <a:r>
              <a:rPr lang="en" sz="2162">
                <a:solidFill>
                  <a:schemeClr val="dk1"/>
                </a:solidFill>
                <a:latin typeface="Georgia"/>
                <a:ea typeface="Georgia"/>
                <a:cs typeface="Georgia"/>
                <a:sym typeface="Georgia"/>
              </a:rPr>
              <a:t>: Develop a solid understanding of the various AI technologies available, including machine learning, natural language processing, and predictive analytics.</a:t>
            </a:r>
            <a:endParaRPr sz="2162">
              <a:solidFill>
                <a:schemeClr val="dk1"/>
              </a:solidFill>
              <a:latin typeface="Georgia"/>
              <a:ea typeface="Georgia"/>
              <a:cs typeface="Georgia"/>
              <a:sym typeface="Georgia"/>
            </a:endParaRPr>
          </a:p>
          <a:p>
            <a:pPr marL="0" lvl="0" indent="0" algn="l" rtl="0">
              <a:spcBef>
                <a:spcPts val="0"/>
              </a:spcBef>
              <a:spcAft>
                <a:spcPts val="0"/>
              </a:spcAft>
              <a:buNone/>
            </a:pPr>
            <a:r>
              <a:rPr lang="en" sz="2162">
                <a:solidFill>
                  <a:schemeClr val="dk1"/>
                </a:solidFill>
                <a:latin typeface="Georgia"/>
                <a:ea typeface="Georgia"/>
                <a:cs typeface="Georgia"/>
                <a:sym typeface="Georgia"/>
              </a:rPr>
              <a:t>2. </a:t>
            </a:r>
            <a:r>
              <a:rPr lang="en" sz="2162" b="1">
                <a:solidFill>
                  <a:schemeClr val="dk1"/>
                </a:solidFill>
                <a:latin typeface="Georgia"/>
                <a:ea typeface="Georgia"/>
                <a:cs typeface="Georgia"/>
                <a:sym typeface="Georgia"/>
              </a:rPr>
              <a:t>Identify Appropriate Use Cases</a:t>
            </a:r>
            <a:r>
              <a:rPr lang="en" sz="2162">
                <a:solidFill>
                  <a:schemeClr val="dk1"/>
                </a:solidFill>
                <a:latin typeface="Georgia"/>
                <a:ea typeface="Georgia"/>
                <a:cs typeface="Georgia"/>
                <a:sym typeface="Georgia"/>
              </a:rPr>
              <a:t>: Determine specific areas within legal practice where AI can add value, such as legal research, contract review, due diligence, or document analysis.</a:t>
            </a:r>
            <a:endParaRPr sz="2162">
              <a:solidFill>
                <a:schemeClr val="dk1"/>
              </a:solidFill>
              <a:latin typeface="Georgia"/>
              <a:ea typeface="Georgia"/>
              <a:cs typeface="Georgia"/>
              <a:sym typeface="Georgia"/>
            </a:endParaRPr>
          </a:p>
          <a:p>
            <a:pPr marL="0" lvl="0" indent="0" algn="l" rtl="0">
              <a:spcBef>
                <a:spcPts val="0"/>
              </a:spcBef>
              <a:spcAft>
                <a:spcPts val="0"/>
              </a:spcAft>
              <a:buNone/>
            </a:pPr>
            <a:r>
              <a:rPr lang="en" sz="2162">
                <a:solidFill>
                  <a:schemeClr val="dk1"/>
                </a:solidFill>
                <a:latin typeface="Georgia"/>
                <a:ea typeface="Georgia"/>
                <a:cs typeface="Georgia"/>
                <a:sym typeface="Georgia"/>
              </a:rPr>
              <a:t>3. </a:t>
            </a:r>
            <a:r>
              <a:rPr lang="en" sz="2162" b="1">
                <a:solidFill>
                  <a:schemeClr val="dk1"/>
                </a:solidFill>
                <a:latin typeface="Georgia"/>
                <a:ea typeface="Georgia"/>
                <a:cs typeface="Georgia"/>
                <a:sym typeface="Georgia"/>
              </a:rPr>
              <a:t>Data Quality and Security</a:t>
            </a:r>
            <a:r>
              <a:rPr lang="en" sz="2162">
                <a:solidFill>
                  <a:schemeClr val="dk1"/>
                </a:solidFill>
                <a:latin typeface="Georgia"/>
                <a:ea typeface="Georgia"/>
                <a:cs typeface="Georgia"/>
                <a:sym typeface="Georgia"/>
              </a:rPr>
              <a:t>: Ensure the quality and security of the data used to train AI models. Maintaining confidentiality and compliance with data protection regulations is crucial.</a:t>
            </a:r>
            <a:endParaRPr sz="2162">
              <a:solidFill>
                <a:schemeClr val="dk1"/>
              </a:solidFill>
              <a:latin typeface="Georgia"/>
              <a:ea typeface="Georgia"/>
              <a:cs typeface="Georgia"/>
              <a:sym typeface="Georgia"/>
            </a:endParaRPr>
          </a:p>
          <a:p>
            <a:pPr marL="0" lvl="0" indent="0" algn="l" rtl="0">
              <a:spcBef>
                <a:spcPts val="0"/>
              </a:spcBef>
              <a:spcAft>
                <a:spcPts val="0"/>
              </a:spcAft>
              <a:buClr>
                <a:schemeClr val="dk1"/>
              </a:buClr>
              <a:buSzPct val="50857"/>
              <a:buFont typeface="Arial"/>
              <a:buNone/>
            </a:pPr>
            <a:r>
              <a:rPr lang="en" sz="2162">
                <a:solidFill>
                  <a:schemeClr val="dk1"/>
                </a:solidFill>
                <a:latin typeface="Georgia"/>
                <a:ea typeface="Georgia"/>
                <a:cs typeface="Georgia"/>
                <a:sym typeface="Georgia"/>
              </a:rPr>
              <a:t>4. </a:t>
            </a:r>
            <a:r>
              <a:rPr lang="en" sz="2162" b="1">
                <a:solidFill>
                  <a:schemeClr val="dk1"/>
                </a:solidFill>
                <a:latin typeface="Georgia"/>
                <a:ea typeface="Georgia"/>
                <a:cs typeface="Georgia"/>
                <a:sym typeface="Georgia"/>
              </a:rPr>
              <a:t>Collaborate with IT Professionals</a:t>
            </a:r>
            <a:r>
              <a:rPr lang="en" sz="2162">
                <a:solidFill>
                  <a:schemeClr val="dk1"/>
                </a:solidFill>
                <a:latin typeface="Georgia"/>
                <a:ea typeface="Georgia"/>
                <a:cs typeface="Georgia"/>
                <a:sym typeface="Georgia"/>
              </a:rPr>
              <a:t>: Work closely with IT professionals to integrate AI tools seamlessly into existing workflows and ensure compatibility with existing systems.</a:t>
            </a:r>
            <a:endParaRPr sz="1644">
              <a:solidFill>
                <a:schemeClr val="dk1"/>
              </a:solidFill>
              <a:latin typeface="Georgia"/>
              <a:ea typeface="Georgia"/>
              <a:cs typeface="Georgia"/>
              <a:sym typeface="Georgia"/>
            </a:endParaRPr>
          </a:p>
        </p:txBody>
      </p:sp>
      <p:sp>
        <p:nvSpPr>
          <p:cNvPr id="244" name="Google Shape;244;p28"/>
          <p:cNvSpPr txBox="1"/>
          <p:nvPr/>
        </p:nvSpPr>
        <p:spPr>
          <a:xfrm>
            <a:off x="282575" y="181300"/>
            <a:ext cx="6696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b="1">
                <a:solidFill>
                  <a:srgbClr val="FF0000"/>
                </a:solidFill>
                <a:latin typeface="Georgia"/>
                <a:ea typeface="Georgia"/>
                <a:cs typeface="Georgia"/>
                <a:sym typeface="Georgia"/>
              </a:rPr>
              <a:t>Rule Violation!</a:t>
            </a:r>
            <a:endParaRPr sz="2800"/>
          </a:p>
        </p:txBody>
      </p:sp>
      <p:sp>
        <p:nvSpPr>
          <p:cNvPr id="245" name="Google Shape;245;p28"/>
          <p:cNvSpPr txBox="1"/>
          <p:nvPr/>
        </p:nvSpPr>
        <p:spPr>
          <a:xfrm>
            <a:off x="282575" y="748250"/>
            <a:ext cx="5979300" cy="2696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b="1">
                <a:latin typeface="Georgia"/>
                <a:ea typeface="Georgia"/>
                <a:cs typeface="Georgia"/>
                <a:sym typeface="Georgia"/>
              </a:rPr>
              <a:t>Rule 1.1 Competence</a:t>
            </a:r>
            <a:endParaRPr sz="1600" b="1">
              <a:latin typeface="Georgia"/>
              <a:ea typeface="Georgia"/>
              <a:cs typeface="Georgia"/>
              <a:sym typeface="Georgia"/>
            </a:endParaRPr>
          </a:p>
          <a:p>
            <a:pPr marL="0" lvl="0" indent="0" algn="l" rtl="0">
              <a:lnSpc>
                <a:spcPct val="115000"/>
              </a:lnSpc>
              <a:spcBef>
                <a:spcPts val="0"/>
              </a:spcBef>
              <a:spcAft>
                <a:spcPts val="0"/>
              </a:spcAft>
              <a:buNone/>
            </a:pPr>
            <a:r>
              <a:rPr lang="en" sz="1600">
                <a:latin typeface="Georgia"/>
                <a:ea typeface="Georgia"/>
                <a:cs typeface="Georgia"/>
                <a:sym typeface="Georgia"/>
              </a:rPr>
              <a:t>(a) A lawyer shall not intentionally, </a:t>
            </a:r>
            <a:r>
              <a:rPr lang="en" sz="1600">
                <a:solidFill>
                  <a:srgbClr val="FF0000"/>
                </a:solidFill>
                <a:latin typeface="Georgia"/>
                <a:ea typeface="Georgia"/>
                <a:cs typeface="Georgia"/>
                <a:sym typeface="Georgia"/>
              </a:rPr>
              <a:t>recklessly</a:t>
            </a:r>
            <a:r>
              <a:rPr lang="en" sz="1600">
                <a:latin typeface="Georgia"/>
                <a:ea typeface="Georgia"/>
                <a:cs typeface="Georgia"/>
                <a:sym typeface="Georgia"/>
              </a:rPr>
              <a:t>, with gross negligence, or repeatedly fail to perform legal services with competence.</a:t>
            </a:r>
            <a:endParaRPr sz="1600">
              <a:latin typeface="Georgia"/>
              <a:ea typeface="Georgia"/>
              <a:cs typeface="Georgia"/>
              <a:sym typeface="Georgia"/>
            </a:endParaRPr>
          </a:p>
          <a:p>
            <a:pPr marL="0" lvl="0" indent="0" algn="l" rtl="0">
              <a:lnSpc>
                <a:spcPct val="115000"/>
              </a:lnSpc>
              <a:spcBef>
                <a:spcPts val="0"/>
              </a:spcBef>
              <a:spcAft>
                <a:spcPts val="0"/>
              </a:spcAft>
              <a:buNone/>
            </a:pPr>
            <a:r>
              <a:rPr lang="en" sz="1600">
                <a:latin typeface="Georgia"/>
                <a:ea typeface="Georgia"/>
                <a:cs typeface="Georgia"/>
                <a:sym typeface="Georgia"/>
              </a:rPr>
              <a:t>Rule 8.4 Misconduct</a:t>
            </a:r>
            <a:endParaRPr sz="1600">
              <a:latin typeface="Georgia"/>
              <a:ea typeface="Georgia"/>
              <a:cs typeface="Georgia"/>
              <a:sym typeface="Georgia"/>
            </a:endParaRPr>
          </a:p>
          <a:p>
            <a:pPr marL="0" lvl="0" indent="0" algn="l" rtl="0">
              <a:lnSpc>
                <a:spcPct val="115000"/>
              </a:lnSpc>
              <a:spcBef>
                <a:spcPts val="0"/>
              </a:spcBef>
              <a:spcAft>
                <a:spcPts val="0"/>
              </a:spcAft>
              <a:buNone/>
            </a:pPr>
            <a:r>
              <a:rPr lang="en" sz="1600">
                <a:latin typeface="Georgia"/>
                <a:ea typeface="Georgia"/>
                <a:cs typeface="Georgia"/>
                <a:sym typeface="Georgia"/>
              </a:rPr>
              <a:t>It is professional misconduct for a lawyer to:</a:t>
            </a:r>
            <a:endParaRPr sz="1600">
              <a:latin typeface="Georgia"/>
              <a:ea typeface="Georgia"/>
              <a:cs typeface="Georgia"/>
              <a:sym typeface="Georgia"/>
            </a:endParaRPr>
          </a:p>
          <a:p>
            <a:pPr marL="0" lvl="0" indent="0" algn="l" rtl="0">
              <a:lnSpc>
                <a:spcPct val="115000"/>
              </a:lnSpc>
              <a:spcBef>
                <a:spcPts val="0"/>
              </a:spcBef>
              <a:spcAft>
                <a:spcPts val="0"/>
              </a:spcAft>
              <a:buNone/>
            </a:pPr>
            <a:r>
              <a:rPr lang="en" sz="1600">
                <a:latin typeface="Georgia"/>
                <a:ea typeface="Georgia"/>
                <a:cs typeface="Georgia"/>
                <a:sym typeface="Georgia"/>
              </a:rPr>
              <a:t>...</a:t>
            </a:r>
            <a:endParaRPr sz="1600">
              <a:latin typeface="Georgia"/>
              <a:ea typeface="Georgia"/>
              <a:cs typeface="Georgia"/>
              <a:sym typeface="Georgia"/>
            </a:endParaRPr>
          </a:p>
          <a:p>
            <a:pPr marL="0" lvl="0" indent="0" algn="l" rtl="0">
              <a:lnSpc>
                <a:spcPct val="115000"/>
              </a:lnSpc>
              <a:spcBef>
                <a:spcPts val="0"/>
              </a:spcBef>
              <a:spcAft>
                <a:spcPts val="0"/>
              </a:spcAft>
              <a:buNone/>
            </a:pPr>
            <a:r>
              <a:rPr lang="en" sz="1600">
                <a:latin typeface="Georgia"/>
                <a:ea typeface="Georgia"/>
                <a:cs typeface="Georgia"/>
                <a:sym typeface="Georgia"/>
              </a:rPr>
              <a:t>(c) engage in conduct involving dishonesty, fraud, deceit, or </a:t>
            </a:r>
            <a:r>
              <a:rPr lang="en" sz="1600">
                <a:solidFill>
                  <a:srgbClr val="FF0000"/>
                </a:solidFill>
                <a:latin typeface="Georgia"/>
                <a:ea typeface="Georgia"/>
                <a:cs typeface="Georgia"/>
                <a:sym typeface="Georgia"/>
              </a:rPr>
              <a:t>reckless</a:t>
            </a:r>
            <a:r>
              <a:rPr lang="en" sz="1600">
                <a:latin typeface="Georgia"/>
                <a:ea typeface="Georgia"/>
                <a:cs typeface="Georgia"/>
                <a:sym typeface="Georgia"/>
              </a:rPr>
              <a:t> or intentional </a:t>
            </a:r>
            <a:r>
              <a:rPr lang="en" sz="1600">
                <a:solidFill>
                  <a:srgbClr val="FF0000"/>
                </a:solidFill>
                <a:latin typeface="Georgia"/>
                <a:ea typeface="Georgia"/>
                <a:cs typeface="Georgia"/>
                <a:sym typeface="Georgia"/>
              </a:rPr>
              <a:t>misrepresentation</a:t>
            </a:r>
            <a:r>
              <a:rPr lang="en" sz="1600">
                <a:latin typeface="Georgia"/>
                <a:ea typeface="Georgia"/>
                <a:cs typeface="Georgia"/>
                <a:sym typeface="Georgia"/>
              </a:rPr>
              <a:t>;</a:t>
            </a:r>
            <a:endParaRPr sz="1600">
              <a:latin typeface="Georgia"/>
              <a:ea typeface="Georgia"/>
              <a:cs typeface="Georgia"/>
              <a:sym typeface="Georgia"/>
            </a:endParaRPr>
          </a:p>
        </p:txBody>
      </p:sp>
      <p:sp>
        <p:nvSpPr>
          <p:cNvPr id="246" name="Google Shape;246;p28"/>
          <p:cNvSpPr txBox="1"/>
          <p:nvPr/>
        </p:nvSpPr>
        <p:spPr>
          <a:xfrm>
            <a:off x="4335750" y="3085750"/>
            <a:ext cx="4268100" cy="1674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b="1">
                <a:latin typeface="Georgia"/>
                <a:ea typeface="Georgia"/>
                <a:cs typeface="Georgia"/>
                <a:sym typeface="Georgia"/>
              </a:rPr>
              <a:t>Rule 3.3 Candor Toward the Tribunal</a:t>
            </a:r>
            <a:endParaRPr sz="1600" b="1">
              <a:latin typeface="Georgia"/>
              <a:ea typeface="Georgia"/>
              <a:cs typeface="Georgia"/>
              <a:sym typeface="Georgia"/>
            </a:endParaRPr>
          </a:p>
          <a:p>
            <a:pPr marL="0" lvl="0" indent="0" algn="l" rtl="0">
              <a:lnSpc>
                <a:spcPct val="115000"/>
              </a:lnSpc>
              <a:spcBef>
                <a:spcPts val="0"/>
              </a:spcBef>
              <a:spcAft>
                <a:spcPts val="0"/>
              </a:spcAft>
              <a:buNone/>
            </a:pPr>
            <a:r>
              <a:rPr lang="en">
                <a:latin typeface="Georgia"/>
                <a:ea typeface="Georgia"/>
                <a:cs typeface="Georgia"/>
                <a:sym typeface="Georgia"/>
              </a:rPr>
              <a:t>(a)A lawyer shall not:</a:t>
            </a:r>
            <a:endParaRPr>
              <a:latin typeface="Georgia"/>
              <a:ea typeface="Georgia"/>
              <a:cs typeface="Georgia"/>
              <a:sym typeface="Georgia"/>
            </a:endParaRPr>
          </a:p>
          <a:p>
            <a:pPr marL="457200" lvl="0" indent="0" algn="l" rtl="0">
              <a:lnSpc>
                <a:spcPct val="115000"/>
              </a:lnSpc>
              <a:spcBef>
                <a:spcPts val="0"/>
              </a:spcBef>
              <a:spcAft>
                <a:spcPts val="0"/>
              </a:spcAft>
              <a:buNone/>
            </a:pPr>
            <a:r>
              <a:rPr lang="en">
                <a:latin typeface="Georgia"/>
                <a:ea typeface="Georgia"/>
                <a:cs typeface="Georgia"/>
                <a:sym typeface="Georgia"/>
              </a:rPr>
              <a:t>(1) </a:t>
            </a:r>
            <a:r>
              <a:rPr lang="en">
                <a:solidFill>
                  <a:srgbClr val="00B050"/>
                </a:solidFill>
                <a:latin typeface="Georgia"/>
                <a:ea typeface="Georgia"/>
                <a:cs typeface="Georgia"/>
                <a:sym typeface="Georgia"/>
              </a:rPr>
              <a:t>knowingly</a:t>
            </a:r>
            <a:r>
              <a:rPr lang="en">
                <a:latin typeface="Georgia"/>
                <a:ea typeface="Georgia"/>
                <a:cs typeface="Georgia"/>
                <a:sym typeface="Georgia"/>
              </a:rPr>
              <a:t> make a false statement of fact or law to a tribunal or fail to correct a false statement of material fact or law previously made to the tribunal by the lawyer; </a:t>
            </a:r>
            <a:endParaRPr>
              <a:latin typeface="Georgia"/>
              <a:ea typeface="Georgia"/>
              <a:cs typeface="Georgia"/>
              <a:sym typeface="Georgia"/>
            </a:endParaRPr>
          </a:p>
        </p:txBody>
      </p:sp>
      <p:pic>
        <p:nvPicPr>
          <p:cNvPr id="247" name="Google Shape;247;p28"/>
          <p:cNvPicPr preferRelativeResize="0"/>
          <p:nvPr/>
        </p:nvPicPr>
        <p:blipFill rotWithShape="1">
          <a:blip r:embed="rId3">
            <a:alphaModFix/>
          </a:blip>
          <a:srcRect l="3130" t="-2580" r="-3130" b="2579"/>
          <a:stretch/>
        </p:blipFill>
        <p:spPr>
          <a:xfrm>
            <a:off x="6072800" y="375825"/>
            <a:ext cx="2411400" cy="2505974"/>
          </a:xfrm>
          <a:prstGeom prst="rect">
            <a:avLst/>
          </a:prstGeom>
          <a:noFill/>
          <a:ln>
            <a:noFill/>
          </a:ln>
        </p:spPr>
      </p:pic>
      <p:sp>
        <p:nvSpPr>
          <p:cNvPr id="248" name="Google Shape;248;p28"/>
          <p:cNvSpPr txBox="1"/>
          <p:nvPr/>
        </p:nvSpPr>
        <p:spPr>
          <a:xfrm>
            <a:off x="2492850" y="3773250"/>
            <a:ext cx="1842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b="1">
                <a:solidFill>
                  <a:srgbClr val="FF0000"/>
                </a:solidFill>
                <a:latin typeface="Georgia"/>
                <a:ea typeface="Georgia"/>
                <a:cs typeface="Georgia"/>
                <a:sym typeface="Georgia"/>
              </a:rPr>
              <a:t>Danger!</a:t>
            </a:r>
            <a:endParaRPr sz="28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9"/>
          <p:cNvSpPr txBox="1">
            <a:spLocks noGrp="1"/>
          </p:cNvSpPr>
          <p:nvPr>
            <p:ph type="body" idx="1"/>
          </p:nvPr>
        </p:nvSpPr>
        <p:spPr>
          <a:xfrm>
            <a:off x="444350" y="539350"/>
            <a:ext cx="8520600" cy="4221000"/>
          </a:xfrm>
          <a:prstGeom prst="rect">
            <a:avLst/>
          </a:prstGeom>
        </p:spPr>
        <p:txBody>
          <a:bodyPr spcFirstLastPara="1" wrap="square" lIns="91425" tIns="91425" rIns="91425" bIns="91425" anchor="t" anchorCtr="0">
            <a:normAutofit fontScale="85000" lnSpcReduction="20000"/>
          </a:bodyPr>
          <a:lstStyle/>
          <a:p>
            <a:pPr marL="0" lvl="0" indent="0" algn="l" rtl="0">
              <a:spcBef>
                <a:spcPts val="1200"/>
              </a:spcBef>
              <a:spcAft>
                <a:spcPts val="0"/>
              </a:spcAft>
              <a:buNone/>
            </a:pPr>
            <a:r>
              <a:rPr lang="en" sz="2162">
                <a:solidFill>
                  <a:schemeClr val="dk1"/>
                </a:solidFill>
                <a:latin typeface="Georgia"/>
                <a:ea typeface="Georgia"/>
                <a:cs typeface="Georgia"/>
                <a:sym typeface="Georgia"/>
              </a:rPr>
              <a:t>Lawyers can effectively leverage artificial intelligence (AI) in their practice by following these best practices</a:t>
            </a:r>
            <a:endParaRPr sz="2162">
              <a:solidFill>
                <a:schemeClr val="dk1"/>
              </a:solidFill>
              <a:latin typeface="Georgia"/>
              <a:ea typeface="Georgia"/>
              <a:cs typeface="Georgia"/>
              <a:sym typeface="Georgia"/>
            </a:endParaRPr>
          </a:p>
          <a:p>
            <a:pPr marL="0" lvl="0" indent="0" algn="l" rtl="0">
              <a:spcBef>
                <a:spcPts val="1200"/>
              </a:spcBef>
              <a:spcAft>
                <a:spcPts val="0"/>
              </a:spcAft>
              <a:buNone/>
            </a:pPr>
            <a:r>
              <a:rPr lang="en" sz="2162">
                <a:solidFill>
                  <a:schemeClr val="dk1"/>
                </a:solidFill>
                <a:latin typeface="Georgia"/>
                <a:ea typeface="Georgia"/>
                <a:cs typeface="Georgia"/>
                <a:sym typeface="Georgia"/>
              </a:rPr>
              <a:t>1. </a:t>
            </a:r>
            <a:r>
              <a:rPr lang="en" sz="2162" b="1">
                <a:solidFill>
                  <a:schemeClr val="dk1"/>
                </a:solidFill>
                <a:latin typeface="Georgia"/>
                <a:ea typeface="Georgia"/>
                <a:cs typeface="Georgia"/>
                <a:sym typeface="Georgia"/>
              </a:rPr>
              <a:t>Understand AI Technologies</a:t>
            </a:r>
            <a:r>
              <a:rPr lang="en" sz="2162">
                <a:solidFill>
                  <a:schemeClr val="dk1"/>
                </a:solidFill>
                <a:latin typeface="Georgia"/>
                <a:ea typeface="Georgia"/>
                <a:cs typeface="Georgia"/>
                <a:sym typeface="Georgia"/>
              </a:rPr>
              <a:t>: Develop a solid understanding of the various AI technologies available, including machine learning, natural language processing, and predictive analytics.</a:t>
            </a:r>
            <a:endParaRPr sz="2162">
              <a:solidFill>
                <a:schemeClr val="dk1"/>
              </a:solidFill>
              <a:latin typeface="Georgia"/>
              <a:ea typeface="Georgia"/>
              <a:cs typeface="Georgia"/>
              <a:sym typeface="Georgia"/>
            </a:endParaRPr>
          </a:p>
          <a:p>
            <a:pPr marL="0" lvl="0" indent="0" algn="l" rtl="0">
              <a:spcBef>
                <a:spcPts val="0"/>
              </a:spcBef>
              <a:spcAft>
                <a:spcPts val="0"/>
              </a:spcAft>
              <a:buNone/>
            </a:pPr>
            <a:r>
              <a:rPr lang="en" sz="2162">
                <a:solidFill>
                  <a:schemeClr val="dk1"/>
                </a:solidFill>
                <a:latin typeface="Georgia"/>
                <a:ea typeface="Georgia"/>
                <a:cs typeface="Georgia"/>
                <a:sym typeface="Georgia"/>
              </a:rPr>
              <a:t>2. </a:t>
            </a:r>
            <a:r>
              <a:rPr lang="en" sz="2162" b="1">
                <a:solidFill>
                  <a:schemeClr val="dk1"/>
                </a:solidFill>
                <a:latin typeface="Georgia"/>
                <a:ea typeface="Georgia"/>
                <a:cs typeface="Georgia"/>
                <a:sym typeface="Georgia"/>
              </a:rPr>
              <a:t>Identify Appropriate Use Cases</a:t>
            </a:r>
            <a:r>
              <a:rPr lang="en" sz="2162">
                <a:solidFill>
                  <a:schemeClr val="dk1"/>
                </a:solidFill>
                <a:latin typeface="Georgia"/>
                <a:ea typeface="Georgia"/>
                <a:cs typeface="Georgia"/>
                <a:sym typeface="Georgia"/>
              </a:rPr>
              <a:t>: Determine specific areas within legal practice where AI can add value, such as legal research, contract review, due diligence, or document analysis.</a:t>
            </a:r>
            <a:endParaRPr sz="2162">
              <a:solidFill>
                <a:schemeClr val="dk1"/>
              </a:solidFill>
              <a:latin typeface="Georgia"/>
              <a:ea typeface="Georgia"/>
              <a:cs typeface="Georgia"/>
              <a:sym typeface="Georgia"/>
            </a:endParaRPr>
          </a:p>
          <a:p>
            <a:pPr marL="0" lvl="0" indent="0" algn="l" rtl="0">
              <a:spcBef>
                <a:spcPts val="0"/>
              </a:spcBef>
              <a:spcAft>
                <a:spcPts val="0"/>
              </a:spcAft>
              <a:buNone/>
            </a:pPr>
            <a:r>
              <a:rPr lang="en" sz="2162">
                <a:solidFill>
                  <a:schemeClr val="dk1"/>
                </a:solidFill>
                <a:latin typeface="Georgia"/>
                <a:ea typeface="Georgia"/>
                <a:cs typeface="Georgia"/>
                <a:sym typeface="Georgia"/>
              </a:rPr>
              <a:t>3. </a:t>
            </a:r>
            <a:r>
              <a:rPr lang="en" sz="2162" b="1">
                <a:solidFill>
                  <a:schemeClr val="dk1"/>
                </a:solidFill>
                <a:latin typeface="Georgia"/>
                <a:ea typeface="Georgia"/>
                <a:cs typeface="Georgia"/>
                <a:sym typeface="Georgia"/>
              </a:rPr>
              <a:t>Data Quality and Security</a:t>
            </a:r>
            <a:r>
              <a:rPr lang="en" sz="2162">
                <a:solidFill>
                  <a:schemeClr val="dk1"/>
                </a:solidFill>
                <a:latin typeface="Georgia"/>
                <a:ea typeface="Georgia"/>
                <a:cs typeface="Georgia"/>
                <a:sym typeface="Georgia"/>
              </a:rPr>
              <a:t>: Ensure the quality and security of the data used to train AI models. Maintaining confidentiality and compliance with data protection regulations is crucial.</a:t>
            </a:r>
            <a:endParaRPr sz="2162">
              <a:solidFill>
                <a:schemeClr val="dk1"/>
              </a:solidFill>
              <a:latin typeface="Georgia"/>
              <a:ea typeface="Georgia"/>
              <a:cs typeface="Georgia"/>
              <a:sym typeface="Georgia"/>
            </a:endParaRPr>
          </a:p>
          <a:p>
            <a:pPr marL="0" lvl="0" indent="0" algn="l" rtl="0">
              <a:spcBef>
                <a:spcPts val="0"/>
              </a:spcBef>
              <a:spcAft>
                <a:spcPts val="0"/>
              </a:spcAft>
              <a:buClr>
                <a:schemeClr val="dk1"/>
              </a:buClr>
              <a:buSzPct val="50857"/>
              <a:buFont typeface="Arial"/>
              <a:buNone/>
            </a:pPr>
            <a:r>
              <a:rPr lang="en" sz="2162">
                <a:solidFill>
                  <a:schemeClr val="dk1"/>
                </a:solidFill>
                <a:latin typeface="Georgia"/>
                <a:ea typeface="Georgia"/>
                <a:cs typeface="Georgia"/>
                <a:sym typeface="Georgia"/>
              </a:rPr>
              <a:t>4. </a:t>
            </a:r>
            <a:r>
              <a:rPr lang="en" sz="2162" b="1">
                <a:solidFill>
                  <a:schemeClr val="dk1"/>
                </a:solidFill>
                <a:latin typeface="Georgia"/>
                <a:ea typeface="Georgia"/>
                <a:cs typeface="Georgia"/>
                <a:sym typeface="Georgia"/>
              </a:rPr>
              <a:t>Collaborate with IT Professionals</a:t>
            </a:r>
            <a:r>
              <a:rPr lang="en" sz="2162">
                <a:solidFill>
                  <a:schemeClr val="dk1"/>
                </a:solidFill>
                <a:latin typeface="Georgia"/>
                <a:ea typeface="Georgia"/>
                <a:cs typeface="Georgia"/>
                <a:sym typeface="Georgia"/>
              </a:rPr>
              <a:t>: Work closely with IT professionals to integrate AI tools seamlessly into existing workflows and ensure compatibility with existing systems.</a:t>
            </a:r>
            <a:endParaRPr sz="1644">
              <a:solidFill>
                <a:schemeClr val="dk1"/>
              </a:solidFill>
              <a:latin typeface="Georgia"/>
              <a:ea typeface="Georgia"/>
              <a:cs typeface="Georgia"/>
              <a:sym typeface="Georgia"/>
            </a:endParaRPr>
          </a:p>
        </p:txBody>
      </p:sp>
      <p:sp>
        <p:nvSpPr>
          <p:cNvPr id="254" name="Google Shape;254;p29"/>
          <p:cNvSpPr txBox="1"/>
          <p:nvPr/>
        </p:nvSpPr>
        <p:spPr>
          <a:xfrm>
            <a:off x="282575" y="117900"/>
            <a:ext cx="7929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b="1">
                <a:latin typeface="Georgia"/>
                <a:ea typeface="Georgia"/>
                <a:cs typeface="Georgia"/>
                <a:sym typeface="Georgia"/>
              </a:rPr>
              <a:t>When your associates use AI</a:t>
            </a:r>
            <a:endParaRPr sz="2800">
              <a:latin typeface="Georgia"/>
              <a:ea typeface="Georgia"/>
              <a:cs typeface="Georgia"/>
              <a:sym typeface="Georgia"/>
            </a:endParaRPr>
          </a:p>
        </p:txBody>
      </p:sp>
      <p:sp>
        <p:nvSpPr>
          <p:cNvPr id="255" name="Google Shape;255;p29"/>
          <p:cNvSpPr txBox="1"/>
          <p:nvPr/>
        </p:nvSpPr>
        <p:spPr>
          <a:xfrm>
            <a:off x="149100" y="841100"/>
            <a:ext cx="8845800" cy="2055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b="1">
                <a:latin typeface="Calibri"/>
                <a:ea typeface="Calibri"/>
                <a:cs typeface="Calibri"/>
                <a:sym typeface="Calibri"/>
              </a:rPr>
              <a:t>Rule 5.1 Responsibilities of Managerial and Supervisory Lawyers</a:t>
            </a:r>
            <a:endParaRPr sz="1800" b="1">
              <a:latin typeface="Calibri"/>
              <a:ea typeface="Calibri"/>
              <a:cs typeface="Calibri"/>
              <a:sym typeface="Calibri"/>
            </a:endParaRPr>
          </a:p>
          <a:p>
            <a:pPr marL="0" lvl="0" indent="0" algn="l" rtl="0">
              <a:lnSpc>
                <a:spcPct val="115000"/>
              </a:lnSpc>
              <a:spcBef>
                <a:spcPts val="0"/>
              </a:spcBef>
              <a:spcAft>
                <a:spcPts val="0"/>
              </a:spcAft>
              <a:buNone/>
            </a:pPr>
            <a:r>
              <a:rPr lang="en" sz="1800">
                <a:latin typeface="Calibri"/>
                <a:ea typeface="Calibri"/>
                <a:cs typeface="Calibri"/>
                <a:sym typeface="Calibri"/>
              </a:rPr>
              <a:t>(a)A lawyer who individually or together with other lawyers possesses managerial authority in a law firm, shall make </a:t>
            </a:r>
            <a:r>
              <a:rPr lang="en" sz="1800">
                <a:solidFill>
                  <a:srgbClr val="FF0000"/>
                </a:solidFill>
                <a:latin typeface="Calibri"/>
                <a:ea typeface="Calibri"/>
                <a:cs typeface="Calibri"/>
                <a:sym typeface="Calibri"/>
              </a:rPr>
              <a:t>reasonable efforts </a:t>
            </a:r>
            <a:r>
              <a:rPr lang="en" sz="1800">
                <a:latin typeface="Calibri"/>
                <a:ea typeface="Calibri"/>
                <a:cs typeface="Calibri"/>
                <a:sym typeface="Calibri"/>
              </a:rPr>
              <a:t>to ensure that the firm has in effect </a:t>
            </a:r>
            <a:r>
              <a:rPr lang="en" sz="1800">
                <a:solidFill>
                  <a:srgbClr val="FF0000"/>
                </a:solidFill>
                <a:latin typeface="Calibri"/>
                <a:ea typeface="Calibri"/>
                <a:cs typeface="Calibri"/>
                <a:sym typeface="Calibri"/>
              </a:rPr>
              <a:t>measures giving reasonable assurance </a:t>
            </a:r>
            <a:r>
              <a:rPr lang="en" sz="1800">
                <a:latin typeface="Calibri"/>
                <a:ea typeface="Calibri"/>
                <a:cs typeface="Calibri"/>
                <a:sym typeface="Calibri"/>
              </a:rPr>
              <a:t>that all lawyers in the firm comply with these rules and the State Bar Act.</a:t>
            </a:r>
            <a:endParaRPr sz="1800">
              <a:latin typeface="Calibri"/>
              <a:ea typeface="Calibri"/>
              <a:cs typeface="Calibri"/>
              <a:sym typeface="Calibri"/>
            </a:endParaRPr>
          </a:p>
          <a:p>
            <a:pPr marL="0" lvl="0" indent="0" algn="l" rtl="0">
              <a:lnSpc>
                <a:spcPct val="115000"/>
              </a:lnSpc>
              <a:spcBef>
                <a:spcPts val="0"/>
              </a:spcBef>
              <a:spcAft>
                <a:spcPts val="0"/>
              </a:spcAft>
              <a:buNone/>
            </a:pPr>
            <a:endParaRPr sz="1800" b="1">
              <a:latin typeface="Georgia"/>
              <a:ea typeface="Georgia"/>
              <a:cs typeface="Georgia"/>
              <a:sym typeface="Georgia"/>
            </a:endParaRPr>
          </a:p>
        </p:txBody>
      </p:sp>
      <p:sp>
        <p:nvSpPr>
          <p:cNvPr id="256" name="Google Shape;256;p29"/>
          <p:cNvSpPr txBox="1"/>
          <p:nvPr/>
        </p:nvSpPr>
        <p:spPr>
          <a:xfrm>
            <a:off x="149100" y="2490700"/>
            <a:ext cx="8845800" cy="237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b="1">
                <a:latin typeface="Calibri"/>
                <a:ea typeface="Calibri"/>
                <a:cs typeface="Calibri"/>
                <a:sym typeface="Calibri"/>
              </a:rPr>
              <a:t>Comment</a:t>
            </a:r>
            <a:endParaRPr sz="1800" b="1">
              <a:latin typeface="Calibri"/>
              <a:ea typeface="Calibri"/>
              <a:cs typeface="Calibri"/>
              <a:sym typeface="Calibri"/>
            </a:endParaRPr>
          </a:p>
          <a:p>
            <a:pPr marL="0" lvl="0" indent="0" algn="l" rtl="0">
              <a:lnSpc>
                <a:spcPct val="115000"/>
              </a:lnSpc>
              <a:spcBef>
                <a:spcPts val="0"/>
              </a:spcBef>
              <a:spcAft>
                <a:spcPts val="0"/>
              </a:spcAft>
              <a:buNone/>
            </a:pPr>
            <a:r>
              <a:rPr lang="en" sz="1800">
                <a:latin typeface="Calibri"/>
                <a:ea typeface="Calibri"/>
                <a:cs typeface="Calibri"/>
                <a:sym typeface="Calibri"/>
              </a:rPr>
              <a:t>[1] Paragraph (a) requires lawyers with managerial authority within a law firm to make reasonable efforts </a:t>
            </a:r>
            <a:r>
              <a:rPr lang="en" sz="1800">
                <a:solidFill>
                  <a:srgbClr val="FF0000"/>
                </a:solidFill>
                <a:latin typeface="Calibri"/>
                <a:ea typeface="Calibri"/>
                <a:cs typeface="Calibri"/>
                <a:sym typeface="Calibri"/>
              </a:rPr>
              <a:t>to establish internal policies and procedures </a:t>
            </a:r>
            <a:r>
              <a:rPr lang="en" sz="1800">
                <a:latin typeface="Calibri"/>
                <a:ea typeface="Calibri"/>
                <a:cs typeface="Calibri"/>
                <a:sym typeface="Calibri"/>
              </a:rPr>
              <a:t>designed, for example, to detect and resolve conflicts of interest, identify dates by which actions must be taken in pending matters, account for client funds and property, and ensure that inexperienced lawyers are properly supervised.</a:t>
            </a:r>
            <a:endParaRPr sz="1800">
              <a:latin typeface="Calibri"/>
              <a:ea typeface="Calibri"/>
              <a:cs typeface="Calibri"/>
              <a:sym typeface="Calibri"/>
            </a:endParaRPr>
          </a:p>
          <a:p>
            <a:pPr marL="457200" lvl="0" indent="0" algn="l" rtl="0">
              <a:lnSpc>
                <a:spcPct val="115000"/>
              </a:lnSpc>
              <a:spcBef>
                <a:spcPts val="0"/>
              </a:spcBef>
              <a:spcAft>
                <a:spcPts val="0"/>
              </a:spcAft>
              <a:buNone/>
            </a:pPr>
            <a:endParaRPr sz="1800" b="1">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0"/>
          <p:cNvSpPr txBox="1">
            <a:spLocks noGrp="1"/>
          </p:cNvSpPr>
          <p:nvPr>
            <p:ph type="body" idx="1"/>
          </p:nvPr>
        </p:nvSpPr>
        <p:spPr>
          <a:xfrm>
            <a:off x="444350" y="539350"/>
            <a:ext cx="8520600" cy="4221000"/>
          </a:xfrm>
          <a:prstGeom prst="rect">
            <a:avLst/>
          </a:prstGeom>
        </p:spPr>
        <p:txBody>
          <a:bodyPr spcFirstLastPara="1" wrap="square" lIns="91425" tIns="91425" rIns="91425" bIns="91425" anchor="t" anchorCtr="0">
            <a:normAutofit fontScale="85000" lnSpcReduction="20000"/>
          </a:bodyPr>
          <a:lstStyle/>
          <a:p>
            <a:pPr marL="0" lvl="0" indent="0" algn="l" rtl="0">
              <a:spcBef>
                <a:spcPts val="1200"/>
              </a:spcBef>
              <a:spcAft>
                <a:spcPts val="0"/>
              </a:spcAft>
              <a:buNone/>
            </a:pPr>
            <a:r>
              <a:rPr lang="en" sz="2162">
                <a:solidFill>
                  <a:schemeClr val="dk1"/>
                </a:solidFill>
                <a:latin typeface="Georgia"/>
                <a:ea typeface="Georgia"/>
                <a:cs typeface="Georgia"/>
                <a:sym typeface="Georgia"/>
              </a:rPr>
              <a:t>Lawyers can effectively leverage artificial intelligence (AI) in their practice by following these best practices</a:t>
            </a:r>
            <a:endParaRPr sz="2162">
              <a:solidFill>
                <a:schemeClr val="dk1"/>
              </a:solidFill>
              <a:latin typeface="Georgia"/>
              <a:ea typeface="Georgia"/>
              <a:cs typeface="Georgia"/>
              <a:sym typeface="Georgia"/>
            </a:endParaRPr>
          </a:p>
          <a:p>
            <a:pPr marL="0" lvl="0" indent="0" algn="l" rtl="0">
              <a:spcBef>
                <a:spcPts val="1200"/>
              </a:spcBef>
              <a:spcAft>
                <a:spcPts val="0"/>
              </a:spcAft>
              <a:buNone/>
            </a:pPr>
            <a:r>
              <a:rPr lang="en" sz="2162">
                <a:solidFill>
                  <a:schemeClr val="dk1"/>
                </a:solidFill>
                <a:latin typeface="Georgia"/>
                <a:ea typeface="Georgia"/>
                <a:cs typeface="Georgia"/>
                <a:sym typeface="Georgia"/>
              </a:rPr>
              <a:t>1. </a:t>
            </a:r>
            <a:r>
              <a:rPr lang="en" sz="2162" b="1">
                <a:solidFill>
                  <a:schemeClr val="dk1"/>
                </a:solidFill>
                <a:latin typeface="Georgia"/>
                <a:ea typeface="Georgia"/>
                <a:cs typeface="Georgia"/>
                <a:sym typeface="Georgia"/>
              </a:rPr>
              <a:t>Understand AI Technologies</a:t>
            </a:r>
            <a:r>
              <a:rPr lang="en" sz="2162">
                <a:solidFill>
                  <a:schemeClr val="dk1"/>
                </a:solidFill>
                <a:latin typeface="Georgia"/>
                <a:ea typeface="Georgia"/>
                <a:cs typeface="Georgia"/>
                <a:sym typeface="Georgia"/>
              </a:rPr>
              <a:t>: Develop a solid understanding of the various AI technologies available, including machine learning, natural language processing, and predictive analytics.</a:t>
            </a:r>
            <a:endParaRPr sz="2162">
              <a:solidFill>
                <a:schemeClr val="dk1"/>
              </a:solidFill>
              <a:latin typeface="Georgia"/>
              <a:ea typeface="Georgia"/>
              <a:cs typeface="Georgia"/>
              <a:sym typeface="Georgia"/>
            </a:endParaRPr>
          </a:p>
          <a:p>
            <a:pPr marL="0" lvl="0" indent="0" algn="l" rtl="0">
              <a:spcBef>
                <a:spcPts val="0"/>
              </a:spcBef>
              <a:spcAft>
                <a:spcPts val="0"/>
              </a:spcAft>
              <a:buNone/>
            </a:pPr>
            <a:r>
              <a:rPr lang="en" sz="2162">
                <a:solidFill>
                  <a:schemeClr val="dk1"/>
                </a:solidFill>
                <a:latin typeface="Georgia"/>
                <a:ea typeface="Georgia"/>
                <a:cs typeface="Georgia"/>
                <a:sym typeface="Georgia"/>
              </a:rPr>
              <a:t>2. </a:t>
            </a:r>
            <a:r>
              <a:rPr lang="en" sz="2162" b="1">
                <a:solidFill>
                  <a:schemeClr val="dk1"/>
                </a:solidFill>
                <a:latin typeface="Georgia"/>
                <a:ea typeface="Georgia"/>
                <a:cs typeface="Georgia"/>
                <a:sym typeface="Georgia"/>
              </a:rPr>
              <a:t>Identify Appropriate Use Cases</a:t>
            </a:r>
            <a:r>
              <a:rPr lang="en" sz="2162">
                <a:solidFill>
                  <a:schemeClr val="dk1"/>
                </a:solidFill>
                <a:latin typeface="Georgia"/>
                <a:ea typeface="Georgia"/>
                <a:cs typeface="Georgia"/>
                <a:sym typeface="Georgia"/>
              </a:rPr>
              <a:t>: Determine specific areas within legal practice where AI can add value, such as legal research, contract review, due diligence, or document analysis.</a:t>
            </a:r>
            <a:endParaRPr sz="2162">
              <a:solidFill>
                <a:schemeClr val="dk1"/>
              </a:solidFill>
              <a:latin typeface="Georgia"/>
              <a:ea typeface="Georgia"/>
              <a:cs typeface="Georgia"/>
              <a:sym typeface="Georgia"/>
            </a:endParaRPr>
          </a:p>
          <a:p>
            <a:pPr marL="0" lvl="0" indent="0" algn="l" rtl="0">
              <a:spcBef>
                <a:spcPts val="0"/>
              </a:spcBef>
              <a:spcAft>
                <a:spcPts val="0"/>
              </a:spcAft>
              <a:buNone/>
            </a:pPr>
            <a:r>
              <a:rPr lang="en" sz="2162">
                <a:solidFill>
                  <a:schemeClr val="dk1"/>
                </a:solidFill>
                <a:latin typeface="Georgia"/>
                <a:ea typeface="Georgia"/>
                <a:cs typeface="Georgia"/>
                <a:sym typeface="Georgia"/>
              </a:rPr>
              <a:t>3. </a:t>
            </a:r>
            <a:r>
              <a:rPr lang="en" sz="2162" b="1">
                <a:solidFill>
                  <a:schemeClr val="dk1"/>
                </a:solidFill>
                <a:latin typeface="Georgia"/>
                <a:ea typeface="Georgia"/>
                <a:cs typeface="Georgia"/>
                <a:sym typeface="Georgia"/>
              </a:rPr>
              <a:t>Data Quality and Security</a:t>
            </a:r>
            <a:r>
              <a:rPr lang="en" sz="2162">
                <a:solidFill>
                  <a:schemeClr val="dk1"/>
                </a:solidFill>
                <a:latin typeface="Georgia"/>
                <a:ea typeface="Georgia"/>
                <a:cs typeface="Georgia"/>
                <a:sym typeface="Georgia"/>
              </a:rPr>
              <a:t>: Ensure the quality and security of the data used to train AI models. Maintaining confidentiality and compliance with data protection regulations is crucial.</a:t>
            </a:r>
            <a:endParaRPr sz="2162">
              <a:solidFill>
                <a:schemeClr val="dk1"/>
              </a:solidFill>
              <a:latin typeface="Georgia"/>
              <a:ea typeface="Georgia"/>
              <a:cs typeface="Georgia"/>
              <a:sym typeface="Georgia"/>
            </a:endParaRPr>
          </a:p>
          <a:p>
            <a:pPr marL="0" lvl="0" indent="0" algn="l" rtl="0">
              <a:spcBef>
                <a:spcPts val="0"/>
              </a:spcBef>
              <a:spcAft>
                <a:spcPts val="0"/>
              </a:spcAft>
              <a:buClr>
                <a:schemeClr val="dk1"/>
              </a:buClr>
              <a:buSzPct val="50857"/>
              <a:buFont typeface="Arial"/>
              <a:buNone/>
            </a:pPr>
            <a:r>
              <a:rPr lang="en" sz="2162">
                <a:solidFill>
                  <a:schemeClr val="dk1"/>
                </a:solidFill>
                <a:latin typeface="Georgia"/>
                <a:ea typeface="Georgia"/>
                <a:cs typeface="Georgia"/>
                <a:sym typeface="Georgia"/>
              </a:rPr>
              <a:t>4. </a:t>
            </a:r>
            <a:r>
              <a:rPr lang="en" sz="2162" b="1">
                <a:solidFill>
                  <a:schemeClr val="dk1"/>
                </a:solidFill>
                <a:latin typeface="Georgia"/>
                <a:ea typeface="Georgia"/>
                <a:cs typeface="Georgia"/>
                <a:sym typeface="Georgia"/>
              </a:rPr>
              <a:t>Collaborate with IT Professionals</a:t>
            </a:r>
            <a:r>
              <a:rPr lang="en" sz="2162">
                <a:solidFill>
                  <a:schemeClr val="dk1"/>
                </a:solidFill>
                <a:latin typeface="Georgia"/>
                <a:ea typeface="Georgia"/>
                <a:cs typeface="Georgia"/>
                <a:sym typeface="Georgia"/>
              </a:rPr>
              <a:t>: Work closely with IT professionals to integrate AI tools seamlessly into existing workflows and ensure compatibility with existing systems.</a:t>
            </a:r>
            <a:endParaRPr sz="1644">
              <a:solidFill>
                <a:schemeClr val="dk1"/>
              </a:solidFill>
              <a:latin typeface="Georgia"/>
              <a:ea typeface="Georgia"/>
              <a:cs typeface="Georgia"/>
              <a:sym typeface="Georgia"/>
            </a:endParaRPr>
          </a:p>
        </p:txBody>
      </p:sp>
      <p:sp>
        <p:nvSpPr>
          <p:cNvPr id="262" name="Google Shape;262;p30"/>
          <p:cNvSpPr txBox="1"/>
          <p:nvPr/>
        </p:nvSpPr>
        <p:spPr>
          <a:xfrm>
            <a:off x="282575" y="117900"/>
            <a:ext cx="8682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b="1">
                <a:latin typeface="Georgia"/>
                <a:ea typeface="Georgia"/>
                <a:cs typeface="Georgia"/>
                <a:sym typeface="Georgia"/>
              </a:rPr>
              <a:t>What if we treat AI like a junior associate?</a:t>
            </a:r>
            <a:endParaRPr sz="2800">
              <a:latin typeface="Georgia"/>
              <a:ea typeface="Georgia"/>
              <a:cs typeface="Georgia"/>
              <a:sym typeface="Georgia"/>
            </a:endParaRPr>
          </a:p>
        </p:txBody>
      </p:sp>
      <p:sp>
        <p:nvSpPr>
          <p:cNvPr id="263" name="Google Shape;263;p30"/>
          <p:cNvSpPr txBox="1"/>
          <p:nvPr/>
        </p:nvSpPr>
        <p:spPr>
          <a:xfrm>
            <a:off x="200825" y="733500"/>
            <a:ext cx="8845800" cy="4285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b="1">
                <a:latin typeface="Calibri"/>
                <a:ea typeface="Calibri"/>
                <a:cs typeface="Calibri"/>
                <a:sym typeface="Calibri"/>
              </a:rPr>
              <a:t>Rule 5.1 Responsibilities of Managerial and Supervisory Lawyers</a:t>
            </a:r>
            <a:endParaRPr sz="1800" b="1">
              <a:latin typeface="Calibri"/>
              <a:ea typeface="Calibri"/>
              <a:cs typeface="Calibri"/>
              <a:sym typeface="Calibri"/>
            </a:endParaRPr>
          </a:p>
          <a:p>
            <a:pPr marL="0" lvl="0" indent="0" algn="l" rtl="0">
              <a:lnSpc>
                <a:spcPct val="115000"/>
              </a:lnSpc>
              <a:spcBef>
                <a:spcPts val="0"/>
              </a:spcBef>
              <a:spcAft>
                <a:spcPts val="0"/>
              </a:spcAft>
              <a:buNone/>
            </a:pPr>
            <a:r>
              <a:rPr lang="en" sz="1800">
                <a:latin typeface="Calibri"/>
                <a:ea typeface="Calibri"/>
                <a:cs typeface="Calibri"/>
                <a:sym typeface="Calibri"/>
              </a:rPr>
              <a:t>(b) A lawyer having direct supervisory authority over another lawyer, whether or not a member or employee of the same law firm, shall make </a:t>
            </a:r>
            <a:r>
              <a:rPr lang="en" sz="1800">
                <a:solidFill>
                  <a:srgbClr val="FF0000"/>
                </a:solidFill>
                <a:latin typeface="Calibri"/>
                <a:ea typeface="Calibri"/>
                <a:cs typeface="Calibri"/>
                <a:sym typeface="Calibri"/>
              </a:rPr>
              <a:t>reasonable efforts to ensure </a:t>
            </a:r>
            <a:r>
              <a:rPr lang="en" sz="1800">
                <a:latin typeface="Calibri"/>
                <a:ea typeface="Calibri"/>
                <a:cs typeface="Calibri"/>
                <a:sym typeface="Calibri"/>
              </a:rPr>
              <a:t>that the other lawyer </a:t>
            </a:r>
            <a:r>
              <a:rPr lang="en" sz="1800">
                <a:solidFill>
                  <a:srgbClr val="FF0000"/>
                </a:solidFill>
                <a:latin typeface="Calibri"/>
                <a:ea typeface="Calibri"/>
                <a:cs typeface="Calibri"/>
                <a:sym typeface="Calibri"/>
              </a:rPr>
              <a:t>complies</a:t>
            </a:r>
            <a:r>
              <a:rPr lang="en" sz="1800">
                <a:latin typeface="Calibri"/>
                <a:ea typeface="Calibri"/>
                <a:cs typeface="Calibri"/>
                <a:sym typeface="Calibri"/>
              </a:rPr>
              <a:t> with these rules and the State Bar Act.</a:t>
            </a:r>
            <a:endParaRPr sz="1800">
              <a:latin typeface="Calibri"/>
              <a:ea typeface="Calibri"/>
              <a:cs typeface="Calibri"/>
              <a:sym typeface="Calibri"/>
            </a:endParaRPr>
          </a:p>
          <a:p>
            <a:pPr marL="0" lvl="0" indent="0" algn="l" rtl="0">
              <a:lnSpc>
                <a:spcPct val="115000"/>
              </a:lnSpc>
              <a:spcBef>
                <a:spcPts val="0"/>
              </a:spcBef>
              <a:spcAft>
                <a:spcPts val="0"/>
              </a:spcAft>
              <a:buNone/>
            </a:pPr>
            <a:r>
              <a:rPr lang="en" sz="1800">
                <a:latin typeface="Calibri"/>
                <a:ea typeface="Calibri"/>
                <a:cs typeface="Calibri"/>
                <a:sym typeface="Calibri"/>
              </a:rPr>
              <a:t>(c) A lawyer shall be responsible for another lawyer’s violation of these rules and the State Bar Act if:</a:t>
            </a:r>
            <a:endParaRPr sz="1800">
              <a:latin typeface="Calibri"/>
              <a:ea typeface="Calibri"/>
              <a:cs typeface="Calibri"/>
              <a:sym typeface="Calibri"/>
            </a:endParaRPr>
          </a:p>
          <a:p>
            <a:pPr marL="457200" lvl="0" indent="0" algn="l" rtl="0">
              <a:lnSpc>
                <a:spcPct val="115000"/>
              </a:lnSpc>
              <a:spcBef>
                <a:spcPts val="0"/>
              </a:spcBef>
              <a:spcAft>
                <a:spcPts val="0"/>
              </a:spcAft>
              <a:buNone/>
            </a:pPr>
            <a:r>
              <a:rPr lang="en" sz="1800">
                <a:latin typeface="Calibri"/>
                <a:ea typeface="Calibri"/>
                <a:cs typeface="Calibri"/>
                <a:sym typeface="Calibri"/>
              </a:rPr>
              <a:t>(1) the lawyer </a:t>
            </a:r>
            <a:r>
              <a:rPr lang="en" sz="1800">
                <a:solidFill>
                  <a:srgbClr val="FF0000"/>
                </a:solidFill>
                <a:latin typeface="Calibri"/>
                <a:ea typeface="Calibri"/>
                <a:cs typeface="Calibri"/>
                <a:sym typeface="Calibri"/>
              </a:rPr>
              <a:t>orders or</a:t>
            </a:r>
            <a:r>
              <a:rPr lang="en" sz="1800">
                <a:latin typeface="Calibri"/>
                <a:ea typeface="Calibri"/>
                <a:cs typeface="Calibri"/>
                <a:sym typeface="Calibri"/>
              </a:rPr>
              <a:t>, with knowledge of the relevant facts and of the specific conduct, </a:t>
            </a:r>
            <a:r>
              <a:rPr lang="en" sz="1800">
                <a:solidFill>
                  <a:srgbClr val="FF0000"/>
                </a:solidFill>
                <a:latin typeface="Calibri"/>
                <a:ea typeface="Calibri"/>
                <a:cs typeface="Calibri"/>
                <a:sym typeface="Calibri"/>
              </a:rPr>
              <a:t>ratifies the conduct involved</a:t>
            </a:r>
            <a:r>
              <a:rPr lang="en" sz="1800">
                <a:latin typeface="Calibri"/>
                <a:ea typeface="Calibri"/>
                <a:cs typeface="Calibri"/>
                <a:sym typeface="Calibri"/>
              </a:rPr>
              <a:t>; or</a:t>
            </a:r>
            <a:endParaRPr sz="1800">
              <a:latin typeface="Calibri"/>
              <a:ea typeface="Calibri"/>
              <a:cs typeface="Calibri"/>
              <a:sym typeface="Calibri"/>
            </a:endParaRPr>
          </a:p>
          <a:p>
            <a:pPr marL="457200" lvl="0" indent="0" algn="l" rtl="0">
              <a:lnSpc>
                <a:spcPct val="115000"/>
              </a:lnSpc>
              <a:spcBef>
                <a:spcPts val="0"/>
              </a:spcBef>
              <a:spcAft>
                <a:spcPts val="0"/>
              </a:spcAft>
              <a:buNone/>
            </a:pPr>
            <a:r>
              <a:rPr lang="en" sz="1800">
                <a:latin typeface="Calibri"/>
                <a:ea typeface="Calibri"/>
                <a:cs typeface="Calibri"/>
                <a:sym typeface="Calibri"/>
              </a:rPr>
              <a:t>(2) the lawyer, individually or together with other lawyers, possesses managerial authority in the law firm in which the other lawyer practices, or has direct supervisory authority over the other lawyer, whether or not a member or employee of the same law firm, and </a:t>
            </a:r>
            <a:r>
              <a:rPr lang="en" sz="1800">
                <a:solidFill>
                  <a:srgbClr val="FF0000"/>
                </a:solidFill>
                <a:latin typeface="Calibri"/>
                <a:ea typeface="Calibri"/>
                <a:cs typeface="Calibri"/>
                <a:sym typeface="Calibri"/>
              </a:rPr>
              <a:t>knows of the conduct </a:t>
            </a:r>
            <a:r>
              <a:rPr lang="en" sz="1800">
                <a:latin typeface="Calibri"/>
                <a:ea typeface="Calibri"/>
                <a:cs typeface="Calibri"/>
                <a:sym typeface="Calibri"/>
              </a:rPr>
              <a:t>at a time when its consequences can be avoided or mitigated but </a:t>
            </a:r>
            <a:r>
              <a:rPr lang="en" sz="1800">
                <a:solidFill>
                  <a:srgbClr val="FF0000"/>
                </a:solidFill>
                <a:latin typeface="Calibri"/>
                <a:ea typeface="Calibri"/>
                <a:cs typeface="Calibri"/>
                <a:sym typeface="Calibri"/>
              </a:rPr>
              <a:t>fails to take reasonable remedial action</a:t>
            </a:r>
            <a:r>
              <a:rPr lang="en" sz="1800">
                <a:latin typeface="Calibri"/>
                <a:ea typeface="Calibri"/>
                <a:cs typeface="Calibri"/>
                <a:sym typeface="Calibri"/>
              </a:rPr>
              <a:t>.</a:t>
            </a:r>
            <a:endParaRPr sz="1800" b="1">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31"/>
          <p:cNvPicPr preferRelativeResize="0"/>
          <p:nvPr/>
        </p:nvPicPr>
        <p:blipFill>
          <a:blip r:embed="rId3">
            <a:alphaModFix/>
          </a:blip>
          <a:stretch>
            <a:fillRect/>
          </a:stretch>
        </p:blipFill>
        <p:spPr>
          <a:xfrm>
            <a:off x="4572000" y="781200"/>
            <a:ext cx="4362299" cy="4362299"/>
          </a:xfrm>
          <a:prstGeom prst="rect">
            <a:avLst/>
          </a:prstGeom>
          <a:noFill/>
          <a:ln>
            <a:noFill/>
          </a:ln>
        </p:spPr>
      </p:pic>
      <p:pic>
        <p:nvPicPr>
          <p:cNvPr id="269" name="Google Shape;269;p31"/>
          <p:cNvPicPr preferRelativeResize="0"/>
          <p:nvPr/>
        </p:nvPicPr>
        <p:blipFill>
          <a:blip r:embed="rId4">
            <a:alphaModFix/>
          </a:blip>
          <a:stretch>
            <a:fillRect/>
          </a:stretch>
        </p:blipFill>
        <p:spPr>
          <a:xfrm>
            <a:off x="209725" y="0"/>
            <a:ext cx="3687324" cy="3687324"/>
          </a:xfrm>
          <a:prstGeom prst="rect">
            <a:avLst/>
          </a:prstGeom>
          <a:noFill/>
          <a:ln>
            <a:noFill/>
          </a:ln>
        </p:spPr>
      </p:pic>
      <p:sp>
        <p:nvSpPr>
          <p:cNvPr id="270" name="Google Shape;270;p31"/>
          <p:cNvSpPr/>
          <p:nvPr/>
        </p:nvSpPr>
        <p:spPr>
          <a:xfrm>
            <a:off x="343875" y="2908450"/>
            <a:ext cx="4871275" cy="1991500"/>
          </a:xfrm>
          <a:prstGeom prst="flowChartPunchedTape">
            <a:avLst/>
          </a:prstGeom>
          <a:solidFill>
            <a:srgbClr val="D9D2E9"/>
          </a:solidFill>
          <a:ln w="762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1" name="Google Shape;271;p31"/>
          <p:cNvSpPr txBox="1">
            <a:spLocks noGrp="1"/>
          </p:cNvSpPr>
          <p:nvPr>
            <p:ph type="title"/>
          </p:nvPr>
        </p:nvSpPr>
        <p:spPr>
          <a:xfrm>
            <a:off x="548263" y="3483300"/>
            <a:ext cx="44625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latin typeface="Merriweather"/>
                <a:ea typeface="Merriweather"/>
                <a:cs typeface="Merriweather"/>
                <a:sym typeface="Merriweather"/>
              </a:rPr>
              <a:t>How to Best Use AI?? </a:t>
            </a:r>
            <a:endParaRPr>
              <a:latin typeface="Merriweather"/>
              <a:ea typeface="Merriweather"/>
              <a:cs typeface="Merriweather"/>
              <a:sym typeface="Merriweather"/>
            </a:endParaRPr>
          </a:p>
        </p:txBody>
      </p:sp>
      <p:sp>
        <p:nvSpPr>
          <p:cNvPr id="272" name="Google Shape;272;p31"/>
          <p:cNvSpPr/>
          <p:nvPr/>
        </p:nvSpPr>
        <p:spPr>
          <a:xfrm flipH="1">
            <a:off x="5456550" y="85975"/>
            <a:ext cx="2593200" cy="1060200"/>
          </a:xfrm>
          <a:prstGeom prst="wedgeEllipseCallout">
            <a:avLst>
              <a:gd name="adj1" fmla="val -20833"/>
              <a:gd name="adj2" fmla="val 62500"/>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3" name="Google Shape;273;p31"/>
          <p:cNvSpPr txBox="1"/>
          <p:nvPr/>
        </p:nvSpPr>
        <p:spPr>
          <a:xfrm>
            <a:off x="6036775" y="85975"/>
            <a:ext cx="1776600" cy="106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222222"/>
                </a:solidFill>
                <a:latin typeface="Alfa Slab One"/>
                <a:ea typeface="Alfa Slab One"/>
                <a:cs typeface="Alfa Slab One"/>
                <a:sym typeface="Alfa Slab One"/>
              </a:rPr>
              <a:t>BEEP boOP </a:t>
            </a:r>
            <a:endParaRPr sz="1800">
              <a:solidFill>
                <a:srgbClr val="222222"/>
              </a:solidFill>
              <a:latin typeface="Alfa Slab One"/>
              <a:ea typeface="Alfa Slab One"/>
              <a:cs typeface="Alfa Slab One"/>
              <a:sym typeface="Alfa Slab One"/>
            </a:endParaRPr>
          </a:p>
          <a:p>
            <a:pPr marL="0" lvl="0" indent="0" algn="l" rtl="0">
              <a:spcBef>
                <a:spcPts val="0"/>
              </a:spcBef>
              <a:spcAft>
                <a:spcPts val="0"/>
              </a:spcAft>
              <a:buNone/>
            </a:pPr>
            <a:r>
              <a:rPr lang="en" sz="1800">
                <a:solidFill>
                  <a:srgbClr val="222222"/>
                </a:solidFill>
                <a:latin typeface="Alfa Slab One"/>
                <a:ea typeface="Alfa Slab One"/>
                <a:cs typeface="Alfa Slab One"/>
                <a:sym typeface="Alfa Slab One"/>
              </a:rPr>
              <a:t>I am the lawyeR now !!!</a:t>
            </a:r>
            <a:endParaRPr sz="1800">
              <a:solidFill>
                <a:srgbClr val="222222"/>
              </a:solidFill>
              <a:latin typeface="Alfa Slab One"/>
              <a:ea typeface="Alfa Slab One"/>
              <a:cs typeface="Alfa Slab One"/>
              <a:sym typeface="Alfa Slab One"/>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14"/>
          <p:cNvPicPr preferRelativeResize="0"/>
          <p:nvPr/>
        </p:nvPicPr>
        <p:blipFill>
          <a:blip r:embed="rId3">
            <a:alphaModFix/>
          </a:blip>
          <a:stretch>
            <a:fillRect/>
          </a:stretch>
        </p:blipFill>
        <p:spPr>
          <a:xfrm>
            <a:off x="4181875" y="194700"/>
            <a:ext cx="4754076" cy="4754076"/>
          </a:xfrm>
          <a:prstGeom prst="rect">
            <a:avLst/>
          </a:prstGeom>
          <a:noFill/>
          <a:ln>
            <a:noFill/>
          </a:ln>
        </p:spPr>
      </p:pic>
      <p:sp>
        <p:nvSpPr>
          <p:cNvPr id="138" name="Google Shape;138;p14"/>
          <p:cNvSpPr txBox="1">
            <a:spLocks noGrp="1"/>
          </p:cNvSpPr>
          <p:nvPr>
            <p:ph type="body" idx="1"/>
          </p:nvPr>
        </p:nvSpPr>
        <p:spPr>
          <a:xfrm>
            <a:off x="471525" y="1106375"/>
            <a:ext cx="3518400" cy="3684600"/>
          </a:xfrm>
          <a:prstGeom prst="rect">
            <a:avLst/>
          </a:prstGeom>
          <a:noFill/>
        </p:spPr>
        <p:txBody>
          <a:bodyPr spcFirstLastPara="1" wrap="square" lIns="91425" tIns="91425" rIns="91425" bIns="91425" anchor="t" anchorCtr="0">
            <a:normAutofit fontScale="77500" lnSpcReduction="10000"/>
          </a:bodyPr>
          <a:lstStyle/>
          <a:p>
            <a:pPr marL="0" lvl="0" indent="0" algn="l" rtl="0">
              <a:spcBef>
                <a:spcPts val="0"/>
              </a:spcBef>
              <a:spcAft>
                <a:spcPts val="0"/>
              </a:spcAft>
              <a:buNone/>
            </a:pPr>
            <a:r>
              <a:rPr lang="en" sz="2200">
                <a:solidFill>
                  <a:srgbClr val="222222"/>
                </a:solidFill>
                <a:latin typeface="Georgia"/>
                <a:ea typeface="Georgia"/>
                <a:cs typeface="Georgia"/>
                <a:sym typeface="Georgia"/>
              </a:rPr>
              <a:t>Lawyers have a </a:t>
            </a:r>
            <a:r>
              <a:rPr lang="en" sz="2200" b="1" u="sng">
                <a:solidFill>
                  <a:srgbClr val="222222"/>
                </a:solidFill>
                <a:latin typeface="Georgia"/>
                <a:ea typeface="Georgia"/>
                <a:cs typeface="Georgia"/>
                <a:sym typeface="Georgia"/>
              </a:rPr>
              <a:t>duty of competence</a:t>
            </a:r>
            <a:r>
              <a:rPr lang="en" sz="2200" b="1">
                <a:solidFill>
                  <a:srgbClr val="222222"/>
                </a:solidFill>
                <a:latin typeface="Georgia"/>
                <a:ea typeface="Georgia"/>
                <a:cs typeface="Georgia"/>
                <a:sym typeface="Georgia"/>
              </a:rPr>
              <a:t> (Rule 1.1) </a:t>
            </a:r>
            <a:r>
              <a:rPr lang="en" sz="2200">
                <a:solidFill>
                  <a:srgbClr val="222222"/>
                </a:solidFill>
                <a:latin typeface="Georgia"/>
                <a:ea typeface="Georgia"/>
                <a:cs typeface="Georgia"/>
                <a:sym typeface="Georgia"/>
              </a:rPr>
              <a:t>that extends to being knowledgeable of the benefits and risks associated with using AI in practice.</a:t>
            </a:r>
            <a:endParaRPr sz="2200">
              <a:solidFill>
                <a:srgbClr val="222222"/>
              </a:solidFill>
              <a:latin typeface="Georgia"/>
              <a:ea typeface="Georgia"/>
              <a:cs typeface="Georgia"/>
              <a:sym typeface="Georgia"/>
            </a:endParaRPr>
          </a:p>
          <a:p>
            <a:pPr marL="0" lvl="0" indent="0" algn="l" rtl="0">
              <a:spcBef>
                <a:spcPts val="1200"/>
              </a:spcBef>
              <a:spcAft>
                <a:spcPts val="0"/>
              </a:spcAft>
              <a:buNone/>
            </a:pPr>
            <a:r>
              <a:rPr lang="en" sz="2200">
                <a:solidFill>
                  <a:srgbClr val="222222"/>
                </a:solidFill>
                <a:latin typeface="Georgia"/>
                <a:ea typeface="Georgia"/>
                <a:cs typeface="Georgia"/>
                <a:sym typeface="Georgia"/>
              </a:rPr>
              <a:t>Comment [1] “The duties set forth in this rule include the duty to keep abreast of the changes in the law and its practice, </a:t>
            </a:r>
            <a:r>
              <a:rPr lang="en" sz="2200" b="1" u="sng">
                <a:solidFill>
                  <a:srgbClr val="222222"/>
                </a:solidFill>
                <a:latin typeface="Georgia"/>
                <a:ea typeface="Georgia"/>
                <a:cs typeface="Georgia"/>
                <a:sym typeface="Georgia"/>
              </a:rPr>
              <a:t>including the benefits and risks associated with relevant technology</a:t>
            </a:r>
            <a:r>
              <a:rPr lang="en" sz="2200">
                <a:solidFill>
                  <a:srgbClr val="222222"/>
                </a:solidFill>
                <a:latin typeface="Georgia"/>
                <a:ea typeface="Georgia"/>
                <a:cs typeface="Georgia"/>
                <a:sym typeface="Georgia"/>
              </a:rPr>
              <a:t>.” </a:t>
            </a:r>
            <a:endParaRPr/>
          </a:p>
        </p:txBody>
      </p:sp>
      <p:sp>
        <p:nvSpPr>
          <p:cNvPr id="139" name="Google Shape;139;p14"/>
          <p:cNvSpPr txBox="1"/>
          <p:nvPr/>
        </p:nvSpPr>
        <p:spPr>
          <a:xfrm>
            <a:off x="279675" y="437675"/>
            <a:ext cx="3902100" cy="668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200"/>
              </a:spcAft>
              <a:buNone/>
            </a:pPr>
            <a:r>
              <a:rPr lang="en" sz="3000" u="sng">
                <a:solidFill>
                  <a:srgbClr val="222222"/>
                </a:solidFill>
                <a:latin typeface="Georgia"/>
                <a:ea typeface="Georgia"/>
                <a:cs typeface="Georgia"/>
                <a:sym typeface="Georgia"/>
              </a:rPr>
              <a:t>Why Discuss AI?</a:t>
            </a:r>
            <a:endParaRPr sz="3000">
              <a:solidFill>
                <a:schemeClr val="dk2"/>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2"/>
          <p:cNvSpPr txBox="1">
            <a:spLocks noGrp="1"/>
          </p:cNvSpPr>
          <p:nvPr>
            <p:ph type="body" idx="1"/>
          </p:nvPr>
        </p:nvSpPr>
        <p:spPr>
          <a:xfrm>
            <a:off x="444350" y="539350"/>
            <a:ext cx="8520600" cy="4221000"/>
          </a:xfrm>
          <a:prstGeom prst="rect">
            <a:avLst/>
          </a:prstGeom>
        </p:spPr>
        <p:txBody>
          <a:bodyPr spcFirstLastPara="1" wrap="square" lIns="91425" tIns="91425" rIns="91425" bIns="91425" anchor="t" anchorCtr="0">
            <a:normAutofit fontScale="85000" lnSpcReduction="20000"/>
          </a:bodyPr>
          <a:lstStyle/>
          <a:p>
            <a:pPr marL="0" lvl="0" indent="0" algn="l" rtl="0">
              <a:spcBef>
                <a:spcPts val="1200"/>
              </a:spcBef>
              <a:spcAft>
                <a:spcPts val="0"/>
              </a:spcAft>
              <a:buNone/>
            </a:pPr>
            <a:r>
              <a:rPr lang="en" sz="2162">
                <a:solidFill>
                  <a:schemeClr val="dk1"/>
                </a:solidFill>
                <a:latin typeface="Georgia"/>
                <a:ea typeface="Georgia"/>
                <a:cs typeface="Georgia"/>
                <a:sym typeface="Georgia"/>
              </a:rPr>
              <a:t>Lawyers can effectively leverage artificial intelligence (AI) in their practice by following these best practices</a:t>
            </a:r>
            <a:endParaRPr sz="2162">
              <a:solidFill>
                <a:schemeClr val="dk1"/>
              </a:solidFill>
              <a:latin typeface="Georgia"/>
              <a:ea typeface="Georgia"/>
              <a:cs typeface="Georgia"/>
              <a:sym typeface="Georgia"/>
            </a:endParaRPr>
          </a:p>
          <a:p>
            <a:pPr marL="0" lvl="0" indent="0" algn="l" rtl="0">
              <a:spcBef>
                <a:spcPts val="1200"/>
              </a:spcBef>
              <a:spcAft>
                <a:spcPts val="0"/>
              </a:spcAft>
              <a:buNone/>
            </a:pPr>
            <a:r>
              <a:rPr lang="en" sz="2162">
                <a:solidFill>
                  <a:schemeClr val="dk1"/>
                </a:solidFill>
                <a:latin typeface="Georgia"/>
                <a:ea typeface="Georgia"/>
                <a:cs typeface="Georgia"/>
                <a:sym typeface="Georgia"/>
              </a:rPr>
              <a:t>1. </a:t>
            </a:r>
            <a:r>
              <a:rPr lang="en" sz="2162" b="1">
                <a:solidFill>
                  <a:schemeClr val="dk1"/>
                </a:solidFill>
                <a:latin typeface="Georgia"/>
                <a:ea typeface="Georgia"/>
                <a:cs typeface="Georgia"/>
                <a:sym typeface="Georgia"/>
              </a:rPr>
              <a:t>Understand AI Technologies</a:t>
            </a:r>
            <a:r>
              <a:rPr lang="en" sz="2162">
                <a:solidFill>
                  <a:schemeClr val="dk1"/>
                </a:solidFill>
                <a:latin typeface="Georgia"/>
                <a:ea typeface="Georgia"/>
                <a:cs typeface="Georgia"/>
                <a:sym typeface="Georgia"/>
              </a:rPr>
              <a:t>: Develop a solid understanding of the various AI technologies available, including machine learning, natural language processing, and predictive analytics.</a:t>
            </a:r>
            <a:endParaRPr sz="2162">
              <a:solidFill>
                <a:schemeClr val="dk1"/>
              </a:solidFill>
              <a:latin typeface="Georgia"/>
              <a:ea typeface="Georgia"/>
              <a:cs typeface="Georgia"/>
              <a:sym typeface="Georgia"/>
            </a:endParaRPr>
          </a:p>
          <a:p>
            <a:pPr marL="0" lvl="0" indent="0" algn="l" rtl="0">
              <a:spcBef>
                <a:spcPts val="0"/>
              </a:spcBef>
              <a:spcAft>
                <a:spcPts val="0"/>
              </a:spcAft>
              <a:buNone/>
            </a:pPr>
            <a:r>
              <a:rPr lang="en" sz="2162">
                <a:solidFill>
                  <a:schemeClr val="dk1"/>
                </a:solidFill>
                <a:latin typeface="Georgia"/>
                <a:ea typeface="Georgia"/>
                <a:cs typeface="Georgia"/>
                <a:sym typeface="Georgia"/>
              </a:rPr>
              <a:t>2. </a:t>
            </a:r>
            <a:r>
              <a:rPr lang="en" sz="2162" b="1">
                <a:solidFill>
                  <a:schemeClr val="dk1"/>
                </a:solidFill>
                <a:latin typeface="Georgia"/>
                <a:ea typeface="Georgia"/>
                <a:cs typeface="Georgia"/>
                <a:sym typeface="Georgia"/>
              </a:rPr>
              <a:t>Identify Appropriate Use Cases</a:t>
            </a:r>
            <a:r>
              <a:rPr lang="en" sz="2162">
                <a:solidFill>
                  <a:schemeClr val="dk1"/>
                </a:solidFill>
                <a:latin typeface="Georgia"/>
                <a:ea typeface="Georgia"/>
                <a:cs typeface="Georgia"/>
                <a:sym typeface="Georgia"/>
              </a:rPr>
              <a:t>: Determine specific areas within legal practice where AI can add value, such as legal research, contract review, due diligence, or document analysis.</a:t>
            </a:r>
            <a:endParaRPr sz="2162">
              <a:solidFill>
                <a:schemeClr val="dk1"/>
              </a:solidFill>
              <a:latin typeface="Georgia"/>
              <a:ea typeface="Georgia"/>
              <a:cs typeface="Georgia"/>
              <a:sym typeface="Georgia"/>
            </a:endParaRPr>
          </a:p>
          <a:p>
            <a:pPr marL="0" lvl="0" indent="0" algn="l" rtl="0">
              <a:spcBef>
                <a:spcPts val="0"/>
              </a:spcBef>
              <a:spcAft>
                <a:spcPts val="0"/>
              </a:spcAft>
              <a:buNone/>
            </a:pPr>
            <a:r>
              <a:rPr lang="en" sz="2162">
                <a:solidFill>
                  <a:schemeClr val="dk1"/>
                </a:solidFill>
                <a:latin typeface="Georgia"/>
                <a:ea typeface="Georgia"/>
                <a:cs typeface="Georgia"/>
                <a:sym typeface="Georgia"/>
              </a:rPr>
              <a:t>3. </a:t>
            </a:r>
            <a:r>
              <a:rPr lang="en" sz="2162" b="1">
                <a:solidFill>
                  <a:schemeClr val="dk1"/>
                </a:solidFill>
                <a:latin typeface="Georgia"/>
                <a:ea typeface="Georgia"/>
                <a:cs typeface="Georgia"/>
                <a:sym typeface="Georgia"/>
              </a:rPr>
              <a:t>Data Quality and Security</a:t>
            </a:r>
            <a:r>
              <a:rPr lang="en" sz="2162">
                <a:solidFill>
                  <a:schemeClr val="dk1"/>
                </a:solidFill>
                <a:latin typeface="Georgia"/>
                <a:ea typeface="Georgia"/>
                <a:cs typeface="Georgia"/>
                <a:sym typeface="Georgia"/>
              </a:rPr>
              <a:t>: Ensure the quality and security of the data used to train AI models. Maintaining confidentiality and compliance with data protection regulations is crucial.</a:t>
            </a:r>
            <a:endParaRPr sz="2162">
              <a:solidFill>
                <a:schemeClr val="dk1"/>
              </a:solidFill>
              <a:latin typeface="Georgia"/>
              <a:ea typeface="Georgia"/>
              <a:cs typeface="Georgia"/>
              <a:sym typeface="Georgia"/>
            </a:endParaRPr>
          </a:p>
          <a:p>
            <a:pPr marL="0" lvl="0" indent="0" algn="l" rtl="0">
              <a:spcBef>
                <a:spcPts val="0"/>
              </a:spcBef>
              <a:spcAft>
                <a:spcPts val="0"/>
              </a:spcAft>
              <a:buClr>
                <a:schemeClr val="dk1"/>
              </a:buClr>
              <a:buSzPct val="50857"/>
              <a:buFont typeface="Arial"/>
              <a:buNone/>
            </a:pPr>
            <a:r>
              <a:rPr lang="en" sz="2162">
                <a:solidFill>
                  <a:schemeClr val="dk1"/>
                </a:solidFill>
                <a:latin typeface="Georgia"/>
                <a:ea typeface="Georgia"/>
                <a:cs typeface="Georgia"/>
                <a:sym typeface="Georgia"/>
              </a:rPr>
              <a:t>4. </a:t>
            </a:r>
            <a:r>
              <a:rPr lang="en" sz="2162" b="1">
                <a:solidFill>
                  <a:schemeClr val="dk1"/>
                </a:solidFill>
                <a:latin typeface="Georgia"/>
                <a:ea typeface="Georgia"/>
                <a:cs typeface="Georgia"/>
                <a:sym typeface="Georgia"/>
              </a:rPr>
              <a:t>Collaborate with IT Professionals</a:t>
            </a:r>
            <a:r>
              <a:rPr lang="en" sz="2162">
                <a:solidFill>
                  <a:schemeClr val="dk1"/>
                </a:solidFill>
                <a:latin typeface="Georgia"/>
                <a:ea typeface="Georgia"/>
                <a:cs typeface="Georgia"/>
                <a:sym typeface="Georgia"/>
              </a:rPr>
              <a:t>: Work closely with IT professionals to integrate AI tools seamlessly into existing workflows and ensure compatibility with existing systems.</a:t>
            </a:r>
            <a:endParaRPr sz="1644">
              <a:solidFill>
                <a:schemeClr val="dk1"/>
              </a:solidFill>
              <a:latin typeface="Georgia"/>
              <a:ea typeface="Georgia"/>
              <a:cs typeface="Georgia"/>
              <a:sym typeface="Georgia"/>
            </a:endParaRPr>
          </a:p>
        </p:txBody>
      </p:sp>
      <p:sp>
        <p:nvSpPr>
          <p:cNvPr id="279" name="Google Shape;279;p32"/>
          <p:cNvSpPr txBox="1"/>
          <p:nvPr/>
        </p:nvSpPr>
        <p:spPr>
          <a:xfrm>
            <a:off x="282650" y="324625"/>
            <a:ext cx="8682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b="1">
                <a:latin typeface="Georgia"/>
                <a:ea typeface="Georgia"/>
                <a:cs typeface="Georgia"/>
                <a:sym typeface="Georgia"/>
              </a:rPr>
              <a:t>AI Best Practices: Use a Tailored System</a:t>
            </a:r>
            <a:endParaRPr sz="2800">
              <a:latin typeface="Georgia"/>
              <a:ea typeface="Georgia"/>
              <a:cs typeface="Georgia"/>
              <a:sym typeface="Georgia"/>
            </a:endParaRPr>
          </a:p>
        </p:txBody>
      </p:sp>
      <p:sp>
        <p:nvSpPr>
          <p:cNvPr id="280" name="Google Shape;280;p32"/>
          <p:cNvSpPr txBox="1"/>
          <p:nvPr/>
        </p:nvSpPr>
        <p:spPr>
          <a:xfrm>
            <a:off x="200825" y="940225"/>
            <a:ext cx="8322900" cy="3601800"/>
          </a:xfrm>
          <a:prstGeom prst="rect">
            <a:avLst/>
          </a:prstGeom>
          <a:noFill/>
          <a:ln>
            <a:noFill/>
          </a:ln>
        </p:spPr>
        <p:txBody>
          <a:bodyPr spcFirstLastPara="1" wrap="square" lIns="91425" tIns="91425" rIns="91425" bIns="91425" anchor="t" anchorCtr="0">
            <a:spAutoFit/>
          </a:bodyPr>
          <a:lstStyle/>
          <a:p>
            <a:pPr marL="457200" lvl="0" indent="-393700" algn="l" rtl="0">
              <a:lnSpc>
                <a:spcPct val="90000"/>
              </a:lnSpc>
              <a:spcBef>
                <a:spcPts val="1000"/>
              </a:spcBef>
              <a:spcAft>
                <a:spcPts val="0"/>
              </a:spcAft>
              <a:buSzPts val="2600"/>
              <a:buFont typeface="Georgia"/>
              <a:buChar char="●"/>
            </a:pPr>
            <a:r>
              <a:rPr lang="en" sz="2600">
                <a:latin typeface="Georgia"/>
                <a:ea typeface="Georgia"/>
                <a:cs typeface="Georgia"/>
                <a:sym typeface="Georgia"/>
              </a:rPr>
              <a:t>For legal research, the system should be fine tuned using datasets for legal use cases</a:t>
            </a:r>
            <a:endParaRPr sz="2600">
              <a:latin typeface="Georgia"/>
              <a:ea typeface="Georgia"/>
              <a:cs typeface="Georgia"/>
              <a:sym typeface="Georgia"/>
            </a:endParaRPr>
          </a:p>
          <a:p>
            <a:pPr marL="1371600" lvl="2" indent="-393700" algn="l" rtl="0">
              <a:lnSpc>
                <a:spcPct val="90000"/>
              </a:lnSpc>
              <a:spcBef>
                <a:spcPts val="0"/>
              </a:spcBef>
              <a:spcAft>
                <a:spcPts val="0"/>
              </a:spcAft>
              <a:buSzPts val="2600"/>
              <a:buFont typeface="Georgia"/>
              <a:buChar char="■"/>
            </a:pPr>
            <a:r>
              <a:rPr lang="en" sz="2200">
                <a:latin typeface="Georgia"/>
                <a:ea typeface="Georgia"/>
                <a:cs typeface="Georgia"/>
                <a:sym typeface="Georgia"/>
              </a:rPr>
              <a:t>ChatGPT: "I do not have access to databases of legal cases, statutes, or specific legal documents."</a:t>
            </a:r>
            <a:endParaRPr sz="2600">
              <a:latin typeface="Georgia"/>
              <a:ea typeface="Georgia"/>
              <a:cs typeface="Georgia"/>
              <a:sym typeface="Georgia"/>
            </a:endParaRPr>
          </a:p>
          <a:p>
            <a:pPr marL="457200" lvl="0" indent="-393700" algn="l" rtl="0">
              <a:lnSpc>
                <a:spcPct val="90000"/>
              </a:lnSpc>
              <a:spcBef>
                <a:spcPts val="0"/>
              </a:spcBef>
              <a:spcAft>
                <a:spcPts val="0"/>
              </a:spcAft>
              <a:buSzPts val="2600"/>
              <a:buFont typeface="Georgia"/>
              <a:buChar char="●"/>
            </a:pPr>
            <a:r>
              <a:rPr lang="en" sz="2600">
                <a:latin typeface="Georgia"/>
                <a:ea typeface="Georgia"/>
                <a:cs typeface="Georgia"/>
                <a:sym typeface="Georgia"/>
              </a:rPr>
              <a:t>Configure the system to facilitate review, e.g., providing links to cited opinions</a:t>
            </a:r>
            <a:endParaRPr sz="2600">
              <a:latin typeface="Georgia"/>
              <a:ea typeface="Georgia"/>
              <a:cs typeface="Georgia"/>
              <a:sym typeface="Georgia"/>
            </a:endParaRPr>
          </a:p>
          <a:p>
            <a:pPr marL="457200" lvl="0" indent="-393700" algn="l" rtl="0">
              <a:lnSpc>
                <a:spcPct val="90000"/>
              </a:lnSpc>
              <a:spcBef>
                <a:spcPts val="0"/>
              </a:spcBef>
              <a:spcAft>
                <a:spcPts val="0"/>
              </a:spcAft>
              <a:buSzPts val="2600"/>
              <a:buFont typeface="Georgia"/>
              <a:buChar char="●"/>
            </a:pPr>
            <a:r>
              <a:rPr lang="en" sz="2600">
                <a:latin typeface="Georgia"/>
                <a:ea typeface="Georgia"/>
                <a:cs typeface="Georgia"/>
                <a:sym typeface="Georgia"/>
              </a:rPr>
              <a:t>Steer the system using a reasonable number of examples</a:t>
            </a:r>
            <a:endParaRPr sz="2600">
              <a:latin typeface="Georgia"/>
              <a:ea typeface="Georgia"/>
              <a:cs typeface="Georgia"/>
              <a:sym typeface="Georgia"/>
            </a:endParaRPr>
          </a:p>
          <a:p>
            <a:pPr marL="457200" lvl="0" indent="0" algn="l" rtl="0">
              <a:lnSpc>
                <a:spcPct val="115000"/>
              </a:lnSpc>
              <a:spcBef>
                <a:spcPts val="0"/>
              </a:spcBef>
              <a:spcAft>
                <a:spcPts val="0"/>
              </a:spcAft>
              <a:buNone/>
            </a:pPr>
            <a:endParaRPr sz="1800" b="1">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3"/>
          <p:cNvSpPr txBox="1"/>
          <p:nvPr/>
        </p:nvSpPr>
        <p:spPr>
          <a:xfrm>
            <a:off x="282575" y="117900"/>
            <a:ext cx="86823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Georgia"/>
                <a:ea typeface="Georgia"/>
                <a:cs typeface="Georgia"/>
                <a:sym typeface="Georgia"/>
              </a:rPr>
              <a:t>Prompt: summarize </a:t>
            </a:r>
            <a:r>
              <a:rPr lang="en" sz="2400" b="1" i="1">
                <a:latin typeface="Georgia"/>
                <a:ea typeface="Georgia"/>
                <a:cs typeface="Georgia"/>
                <a:sym typeface="Georgia"/>
              </a:rPr>
              <a:t>Toyanga Assn. for a Scenic Community v. County of Los Angeles</a:t>
            </a:r>
            <a:r>
              <a:rPr lang="en" sz="2400" b="1">
                <a:latin typeface="Georgia"/>
                <a:ea typeface="Georgia"/>
                <a:cs typeface="Georgia"/>
                <a:sym typeface="Georgia"/>
              </a:rPr>
              <a:t>, 11 Cal. 3d 506</a:t>
            </a:r>
            <a:endParaRPr sz="2400">
              <a:latin typeface="Georgia"/>
              <a:ea typeface="Georgia"/>
              <a:cs typeface="Georgia"/>
              <a:sym typeface="Georgia"/>
            </a:endParaRPr>
          </a:p>
        </p:txBody>
      </p:sp>
      <p:pic>
        <p:nvPicPr>
          <p:cNvPr id="286" name="Google Shape;286;p33"/>
          <p:cNvPicPr preferRelativeResize="0"/>
          <p:nvPr/>
        </p:nvPicPr>
        <p:blipFill>
          <a:blip r:embed="rId3">
            <a:alphaModFix/>
          </a:blip>
          <a:stretch>
            <a:fillRect/>
          </a:stretch>
        </p:blipFill>
        <p:spPr>
          <a:xfrm>
            <a:off x="639675" y="913700"/>
            <a:ext cx="7968088" cy="37974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4"/>
          <p:cNvSpPr txBox="1">
            <a:spLocks noGrp="1"/>
          </p:cNvSpPr>
          <p:nvPr>
            <p:ph type="body" idx="1"/>
          </p:nvPr>
        </p:nvSpPr>
        <p:spPr>
          <a:xfrm>
            <a:off x="444350" y="539350"/>
            <a:ext cx="8520600" cy="4221000"/>
          </a:xfrm>
          <a:prstGeom prst="rect">
            <a:avLst/>
          </a:prstGeom>
        </p:spPr>
        <p:txBody>
          <a:bodyPr spcFirstLastPara="1" wrap="square" lIns="91425" tIns="91425" rIns="91425" bIns="91425" anchor="t" anchorCtr="0">
            <a:normAutofit fontScale="85000" lnSpcReduction="20000"/>
          </a:bodyPr>
          <a:lstStyle/>
          <a:p>
            <a:pPr marL="0" lvl="0" indent="0" algn="l" rtl="0">
              <a:spcBef>
                <a:spcPts val="1200"/>
              </a:spcBef>
              <a:spcAft>
                <a:spcPts val="0"/>
              </a:spcAft>
              <a:buNone/>
            </a:pPr>
            <a:r>
              <a:rPr lang="en" sz="2162">
                <a:solidFill>
                  <a:schemeClr val="dk1"/>
                </a:solidFill>
                <a:latin typeface="Georgia"/>
                <a:ea typeface="Georgia"/>
                <a:cs typeface="Georgia"/>
                <a:sym typeface="Georgia"/>
              </a:rPr>
              <a:t>Lawyers can effectively leverage artificial intelligence (AI) in their practice by following these best practices</a:t>
            </a:r>
            <a:endParaRPr sz="2162">
              <a:solidFill>
                <a:schemeClr val="dk1"/>
              </a:solidFill>
              <a:latin typeface="Georgia"/>
              <a:ea typeface="Georgia"/>
              <a:cs typeface="Georgia"/>
              <a:sym typeface="Georgia"/>
            </a:endParaRPr>
          </a:p>
          <a:p>
            <a:pPr marL="0" lvl="0" indent="0" algn="l" rtl="0">
              <a:spcBef>
                <a:spcPts val="1200"/>
              </a:spcBef>
              <a:spcAft>
                <a:spcPts val="0"/>
              </a:spcAft>
              <a:buNone/>
            </a:pPr>
            <a:r>
              <a:rPr lang="en" sz="2162">
                <a:solidFill>
                  <a:schemeClr val="dk1"/>
                </a:solidFill>
                <a:latin typeface="Georgia"/>
                <a:ea typeface="Georgia"/>
                <a:cs typeface="Georgia"/>
                <a:sym typeface="Georgia"/>
              </a:rPr>
              <a:t>1. </a:t>
            </a:r>
            <a:r>
              <a:rPr lang="en" sz="2162" b="1">
                <a:solidFill>
                  <a:schemeClr val="dk1"/>
                </a:solidFill>
                <a:latin typeface="Georgia"/>
                <a:ea typeface="Georgia"/>
                <a:cs typeface="Georgia"/>
                <a:sym typeface="Georgia"/>
              </a:rPr>
              <a:t>Understand AI Technologies</a:t>
            </a:r>
            <a:r>
              <a:rPr lang="en" sz="2162">
                <a:solidFill>
                  <a:schemeClr val="dk1"/>
                </a:solidFill>
                <a:latin typeface="Georgia"/>
                <a:ea typeface="Georgia"/>
                <a:cs typeface="Georgia"/>
                <a:sym typeface="Georgia"/>
              </a:rPr>
              <a:t>: Develop a solid understanding of the various AI technologies available, including machine learning, natural language processing, and predictive analytics.</a:t>
            </a:r>
            <a:endParaRPr sz="2162">
              <a:solidFill>
                <a:schemeClr val="dk1"/>
              </a:solidFill>
              <a:latin typeface="Georgia"/>
              <a:ea typeface="Georgia"/>
              <a:cs typeface="Georgia"/>
              <a:sym typeface="Georgia"/>
            </a:endParaRPr>
          </a:p>
          <a:p>
            <a:pPr marL="0" lvl="0" indent="0" algn="l" rtl="0">
              <a:spcBef>
                <a:spcPts val="0"/>
              </a:spcBef>
              <a:spcAft>
                <a:spcPts val="0"/>
              </a:spcAft>
              <a:buNone/>
            </a:pPr>
            <a:r>
              <a:rPr lang="en" sz="2162">
                <a:solidFill>
                  <a:schemeClr val="dk1"/>
                </a:solidFill>
                <a:latin typeface="Georgia"/>
                <a:ea typeface="Georgia"/>
                <a:cs typeface="Georgia"/>
                <a:sym typeface="Georgia"/>
              </a:rPr>
              <a:t>2. </a:t>
            </a:r>
            <a:r>
              <a:rPr lang="en" sz="2162" b="1">
                <a:solidFill>
                  <a:schemeClr val="dk1"/>
                </a:solidFill>
                <a:latin typeface="Georgia"/>
                <a:ea typeface="Georgia"/>
                <a:cs typeface="Georgia"/>
                <a:sym typeface="Georgia"/>
              </a:rPr>
              <a:t>Identify Appropriate Use Cases</a:t>
            </a:r>
            <a:r>
              <a:rPr lang="en" sz="2162">
                <a:solidFill>
                  <a:schemeClr val="dk1"/>
                </a:solidFill>
                <a:latin typeface="Georgia"/>
                <a:ea typeface="Georgia"/>
                <a:cs typeface="Georgia"/>
                <a:sym typeface="Georgia"/>
              </a:rPr>
              <a:t>: Determine specific areas within legal practice where AI can add value, such as legal research, contract review, due diligence, or document analysis.</a:t>
            </a:r>
            <a:endParaRPr sz="2162">
              <a:solidFill>
                <a:schemeClr val="dk1"/>
              </a:solidFill>
              <a:latin typeface="Georgia"/>
              <a:ea typeface="Georgia"/>
              <a:cs typeface="Georgia"/>
              <a:sym typeface="Georgia"/>
            </a:endParaRPr>
          </a:p>
          <a:p>
            <a:pPr marL="0" lvl="0" indent="0" algn="l" rtl="0">
              <a:spcBef>
                <a:spcPts val="0"/>
              </a:spcBef>
              <a:spcAft>
                <a:spcPts val="0"/>
              </a:spcAft>
              <a:buNone/>
            </a:pPr>
            <a:r>
              <a:rPr lang="en" sz="2162">
                <a:solidFill>
                  <a:schemeClr val="dk1"/>
                </a:solidFill>
                <a:latin typeface="Georgia"/>
                <a:ea typeface="Georgia"/>
                <a:cs typeface="Georgia"/>
                <a:sym typeface="Georgia"/>
              </a:rPr>
              <a:t>3. </a:t>
            </a:r>
            <a:r>
              <a:rPr lang="en" sz="2162" b="1">
                <a:solidFill>
                  <a:schemeClr val="dk1"/>
                </a:solidFill>
                <a:latin typeface="Georgia"/>
                <a:ea typeface="Georgia"/>
                <a:cs typeface="Georgia"/>
                <a:sym typeface="Georgia"/>
              </a:rPr>
              <a:t>Data Quality and Security</a:t>
            </a:r>
            <a:r>
              <a:rPr lang="en" sz="2162">
                <a:solidFill>
                  <a:schemeClr val="dk1"/>
                </a:solidFill>
                <a:latin typeface="Georgia"/>
                <a:ea typeface="Georgia"/>
                <a:cs typeface="Georgia"/>
                <a:sym typeface="Georgia"/>
              </a:rPr>
              <a:t>: Ensure the quality and security of the data used to train AI models. Maintaining confidentiality and compliance with data protection regulations is crucial.</a:t>
            </a:r>
            <a:endParaRPr sz="2162">
              <a:solidFill>
                <a:schemeClr val="dk1"/>
              </a:solidFill>
              <a:latin typeface="Georgia"/>
              <a:ea typeface="Georgia"/>
              <a:cs typeface="Georgia"/>
              <a:sym typeface="Georgia"/>
            </a:endParaRPr>
          </a:p>
          <a:p>
            <a:pPr marL="0" lvl="0" indent="0" algn="l" rtl="0">
              <a:spcBef>
                <a:spcPts val="0"/>
              </a:spcBef>
              <a:spcAft>
                <a:spcPts val="0"/>
              </a:spcAft>
              <a:buClr>
                <a:schemeClr val="dk1"/>
              </a:buClr>
              <a:buSzPct val="50857"/>
              <a:buFont typeface="Arial"/>
              <a:buNone/>
            </a:pPr>
            <a:r>
              <a:rPr lang="en" sz="2162">
                <a:solidFill>
                  <a:schemeClr val="dk1"/>
                </a:solidFill>
                <a:latin typeface="Georgia"/>
                <a:ea typeface="Georgia"/>
                <a:cs typeface="Georgia"/>
                <a:sym typeface="Georgia"/>
              </a:rPr>
              <a:t>4. </a:t>
            </a:r>
            <a:r>
              <a:rPr lang="en" sz="2162" b="1">
                <a:solidFill>
                  <a:schemeClr val="dk1"/>
                </a:solidFill>
                <a:latin typeface="Georgia"/>
                <a:ea typeface="Georgia"/>
                <a:cs typeface="Georgia"/>
                <a:sym typeface="Georgia"/>
              </a:rPr>
              <a:t>Collaborate with IT Professionals</a:t>
            </a:r>
            <a:r>
              <a:rPr lang="en" sz="2162">
                <a:solidFill>
                  <a:schemeClr val="dk1"/>
                </a:solidFill>
                <a:latin typeface="Georgia"/>
                <a:ea typeface="Georgia"/>
                <a:cs typeface="Georgia"/>
                <a:sym typeface="Georgia"/>
              </a:rPr>
              <a:t>: Work closely with IT professionals to integrate AI tools seamlessly into existing workflows and ensure compatibility with existing systems.</a:t>
            </a:r>
            <a:endParaRPr sz="1644">
              <a:solidFill>
                <a:schemeClr val="dk1"/>
              </a:solidFill>
              <a:latin typeface="Georgia"/>
              <a:ea typeface="Georgia"/>
              <a:cs typeface="Georgia"/>
              <a:sym typeface="Georgia"/>
            </a:endParaRPr>
          </a:p>
        </p:txBody>
      </p:sp>
      <p:sp>
        <p:nvSpPr>
          <p:cNvPr id="292" name="Google Shape;292;p34"/>
          <p:cNvSpPr txBox="1"/>
          <p:nvPr/>
        </p:nvSpPr>
        <p:spPr>
          <a:xfrm>
            <a:off x="282650" y="312450"/>
            <a:ext cx="8682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b="1">
                <a:latin typeface="Georgia"/>
                <a:ea typeface="Georgia"/>
                <a:cs typeface="Georgia"/>
                <a:sym typeface="Georgia"/>
              </a:rPr>
              <a:t>AI Best Practices: Human in the Loop</a:t>
            </a:r>
            <a:endParaRPr sz="2800">
              <a:latin typeface="Georgia"/>
              <a:ea typeface="Georgia"/>
              <a:cs typeface="Georgia"/>
              <a:sym typeface="Georgia"/>
            </a:endParaRPr>
          </a:p>
        </p:txBody>
      </p:sp>
      <p:sp>
        <p:nvSpPr>
          <p:cNvPr id="293" name="Google Shape;293;p34"/>
          <p:cNvSpPr txBox="1"/>
          <p:nvPr/>
        </p:nvSpPr>
        <p:spPr>
          <a:xfrm>
            <a:off x="200825" y="984925"/>
            <a:ext cx="4784700" cy="3694200"/>
          </a:xfrm>
          <a:prstGeom prst="rect">
            <a:avLst/>
          </a:prstGeom>
          <a:noFill/>
          <a:ln>
            <a:noFill/>
          </a:ln>
        </p:spPr>
        <p:txBody>
          <a:bodyPr spcFirstLastPara="1" wrap="square" lIns="91425" tIns="91425" rIns="91425" bIns="91425" anchor="t" anchorCtr="0">
            <a:spAutoFit/>
          </a:bodyPr>
          <a:lstStyle/>
          <a:p>
            <a:pPr marL="457200" lvl="0" indent="-368300" algn="l" rtl="0">
              <a:lnSpc>
                <a:spcPct val="90000"/>
              </a:lnSpc>
              <a:spcBef>
                <a:spcPts val="1000"/>
              </a:spcBef>
              <a:spcAft>
                <a:spcPts val="0"/>
              </a:spcAft>
              <a:buSzPts val="2200"/>
              <a:buFont typeface="Georgia"/>
              <a:buChar char="●"/>
            </a:pPr>
            <a:r>
              <a:rPr lang="en" sz="2200">
                <a:latin typeface="Georgia"/>
                <a:ea typeface="Georgia"/>
                <a:cs typeface="Georgia"/>
                <a:sym typeface="Georgia"/>
              </a:rPr>
              <a:t>Structure the prompt to direct AI query</a:t>
            </a:r>
            <a:endParaRPr sz="2200">
              <a:latin typeface="Georgia"/>
              <a:ea typeface="Georgia"/>
              <a:cs typeface="Georgia"/>
              <a:sym typeface="Georgia"/>
            </a:endParaRPr>
          </a:p>
          <a:p>
            <a:pPr marL="1371600" lvl="2" indent="-368300" algn="l" rtl="0">
              <a:lnSpc>
                <a:spcPct val="90000"/>
              </a:lnSpc>
              <a:spcBef>
                <a:spcPts val="0"/>
              </a:spcBef>
              <a:spcAft>
                <a:spcPts val="0"/>
              </a:spcAft>
              <a:buSzPts val="2200"/>
              <a:buFont typeface="Georgia"/>
              <a:buChar char="■"/>
            </a:pPr>
            <a:r>
              <a:rPr lang="en" sz="1800">
                <a:latin typeface="Georgia"/>
                <a:ea typeface="Georgia"/>
                <a:cs typeface="Georgia"/>
                <a:sym typeface="Georgia"/>
              </a:rPr>
              <a:t>Be specific about what you are asking</a:t>
            </a:r>
            <a:endParaRPr sz="1800">
              <a:latin typeface="Georgia"/>
              <a:ea typeface="Georgia"/>
              <a:cs typeface="Georgia"/>
              <a:sym typeface="Georgia"/>
            </a:endParaRPr>
          </a:p>
          <a:p>
            <a:pPr marL="1371600" lvl="2" indent="-368300" algn="l" rtl="0">
              <a:lnSpc>
                <a:spcPct val="90000"/>
              </a:lnSpc>
              <a:spcBef>
                <a:spcPts val="0"/>
              </a:spcBef>
              <a:spcAft>
                <a:spcPts val="0"/>
              </a:spcAft>
              <a:buSzPts val="2200"/>
              <a:buFont typeface="Georgia"/>
              <a:buChar char="■"/>
            </a:pPr>
            <a:r>
              <a:rPr lang="en" sz="1800">
                <a:latin typeface="Georgia"/>
                <a:ea typeface="Georgia"/>
                <a:cs typeface="Georgia"/>
                <a:sym typeface="Georgia"/>
              </a:rPr>
              <a:t>Ask follow-up questions</a:t>
            </a:r>
            <a:endParaRPr sz="1800">
              <a:latin typeface="Georgia"/>
              <a:ea typeface="Georgia"/>
              <a:cs typeface="Georgia"/>
              <a:sym typeface="Georgia"/>
            </a:endParaRPr>
          </a:p>
          <a:p>
            <a:pPr marL="1371600" lvl="2" indent="-368300" algn="l" rtl="0">
              <a:lnSpc>
                <a:spcPct val="90000"/>
              </a:lnSpc>
              <a:spcBef>
                <a:spcPts val="0"/>
              </a:spcBef>
              <a:spcAft>
                <a:spcPts val="0"/>
              </a:spcAft>
              <a:buSzPts val="2200"/>
              <a:buFont typeface="Georgia"/>
              <a:buChar char="■"/>
            </a:pPr>
            <a:r>
              <a:rPr lang="en" sz="1800">
                <a:latin typeface="Georgia"/>
                <a:ea typeface="Georgia"/>
                <a:cs typeface="Georgia"/>
                <a:sym typeface="Georgia"/>
              </a:rPr>
              <a:t>Provide feedback or correction</a:t>
            </a:r>
            <a:endParaRPr sz="1800">
              <a:latin typeface="Georgia"/>
              <a:ea typeface="Georgia"/>
              <a:cs typeface="Georgia"/>
              <a:sym typeface="Georgia"/>
            </a:endParaRPr>
          </a:p>
          <a:p>
            <a:pPr marL="457200" lvl="0" indent="-368300" algn="l" rtl="0">
              <a:lnSpc>
                <a:spcPct val="90000"/>
              </a:lnSpc>
              <a:spcBef>
                <a:spcPts val="0"/>
              </a:spcBef>
              <a:spcAft>
                <a:spcPts val="0"/>
              </a:spcAft>
              <a:buSzPts val="2200"/>
              <a:buFont typeface="Georgia"/>
              <a:buChar char="●"/>
            </a:pPr>
            <a:r>
              <a:rPr lang="en" sz="2200">
                <a:latin typeface="Georgia"/>
                <a:ea typeface="Georgia"/>
                <a:cs typeface="Georgia"/>
                <a:sym typeface="Georgia"/>
              </a:rPr>
              <a:t>Treat AI as you would a first-year associate</a:t>
            </a:r>
            <a:endParaRPr sz="2200">
              <a:latin typeface="Georgia"/>
              <a:ea typeface="Georgia"/>
              <a:cs typeface="Georgia"/>
              <a:sym typeface="Georgia"/>
            </a:endParaRPr>
          </a:p>
          <a:p>
            <a:pPr marL="1371600" lvl="2" indent="-368300" algn="l" rtl="0">
              <a:lnSpc>
                <a:spcPct val="90000"/>
              </a:lnSpc>
              <a:spcBef>
                <a:spcPts val="0"/>
              </a:spcBef>
              <a:spcAft>
                <a:spcPts val="0"/>
              </a:spcAft>
              <a:buSzPts val="2200"/>
              <a:buFont typeface="Georgia"/>
              <a:buChar char="■"/>
            </a:pPr>
            <a:r>
              <a:rPr lang="en" sz="1800">
                <a:latin typeface="Georgia"/>
                <a:ea typeface="Georgia"/>
                <a:cs typeface="Georgia"/>
                <a:sym typeface="Georgia"/>
              </a:rPr>
              <a:t>Provide directions</a:t>
            </a:r>
            <a:endParaRPr sz="1800">
              <a:latin typeface="Georgia"/>
              <a:ea typeface="Georgia"/>
              <a:cs typeface="Georgia"/>
              <a:sym typeface="Georgia"/>
            </a:endParaRPr>
          </a:p>
          <a:p>
            <a:pPr marL="1371600" lvl="2" indent="-368300" algn="l" rtl="0">
              <a:lnSpc>
                <a:spcPct val="90000"/>
              </a:lnSpc>
              <a:spcBef>
                <a:spcPts val="0"/>
              </a:spcBef>
              <a:spcAft>
                <a:spcPts val="0"/>
              </a:spcAft>
              <a:buSzPts val="2200"/>
              <a:buFont typeface="Georgia"/>
              <a:buChar char="■"/>
            </a:pPr>
            <a:r>
              <a:rPr lang="en" sz="1800">
                <a:latin typeface="Georgia"/>
                <a:ea typeface="Georgia"/>
                <a:cs typeface="Georgia"/>
                <a:sym typeface="Georgia"/>
              </a:rPr>
              <a:t>Review the work product</a:t>
            </a:r>
            <a:endParaRPr sz="2200">
              <a:latin typeface="Georgia"/>
              <a:ea typeface="Georgia"/>
              <a:cs typeface="Georgia"/>
              <a:sym typeface="Georgia"/>
            </a:endParaRPr>
          </a:p>
          <a:p>
            <a:pPr marL="457200" lvl="0" indent="0" algn="l" rtl="0">
              <a:lnSpc>
                <a:spcPct val="115000"/>
              </a:lnSpc>
              <a:spcBef>
                <a:spcPts val="0"/>
              </a:spcBef>
              <a:spcAft>
                <a:spcPts val="0"/>
              </a:spcAft>
              <a:buNone/>
            </a:pPr>
            <a:endParaRPr sz="1200" b="1">
              <a:latin typeface="Calibri"/>
              <a:ea typeface="Calibri"/>
              <a:cs typeface="Calibri"/>
              <a:sym typeface="Calibri"/>
            </a:endParaRPr>
          </a:p>
        </p:txBody>
      </p:sp>
      <p:pic>
        <p:nvPicPr>
          <p:cNvPr id="294" name="Google Shape;294;p34"/>
          <p:cNvPicPr preferRelativeResize="0"/>
          <p:nvPr/>
        </p:nvPicPr>
        <p:blipFill>
          <a:blip r:embed="rId3">
            <a:alphaModFix/>
          </a:blip>
          <a:stretch>
            <a:fillRect/>
          </a:stretch>
        </p:blipFill>
        <p:spPr>
          <a:xfrm>
            <a:off x="5052350" y="984925"/>
            <a:ext cx="3694200" cy="36942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35"/>
          <p:cNvPicPr preferRelativeResize="0"/>
          <p:nvPr/>
        </p:nvPicPr>
        <p:blipFill>
          <a:blip r:embed="rId3">
            <a:alphaModFix/>
          </a:blip>
          <a:stretch>
            <a:fillRect/>
          </a:stretch>
        </p:blipFill>
        <p:spPr>
          <a:xfrm>
            <a:off x="630337" y="730950"/>
            <a:ext cx="8119125" cy="4322825"/>
          </a:xfrm>
          <a:prstGeom prst="rect">
            <a:avLst/>
          </a:prstGeom>
          <a:noFill/>
          <a:ln>
            <a:noFill/>
          </a:ln>
        </p:spPr>
      </p:pic>
      <p:sp>
        <p:nvSpPr>
          <p:cNvPr id="300" name="Google Shape;300;p35"/>
          <p:cNvSpPr txBox="1"/>
          <p:nvPr/>
        </p:nvSpPr>
        <p:spPr>
          <a:xfrm>
            <a:off x="0" y="176850"/>
            <a:ext cx="4394700" cy="5541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 sz="2400" b="1">
                <a:latin typeface="Calibri"/>
                <a:ea typeface="Calibri"/>
                <a:cs typeface="Calibri"/>
                <a:sym typeface="Calibri"/>
              </a:rPr>
              <a:t>What is patent infringement?</a:t>
            </a:r>
            <a:endParaRPr sz="2400" b="1">
              <a:latin typeface="Calibri"/>
              <a:ea typeface="Calibri"/>
              <a:cs typeface="Calibri"/>
              <a:sym typeface="Calibri"/>
            </a:endParaRPr>
          </a:p>
        </p:txBody>
      </p:sp>
      <p:sp>
        <p:nvSpPr>
          <p:cNvPr id="301" name="Google Shape;301;p35"/>
          <p:cNvSpPr txBox="1"/>
          <p:nvPr/>
        </p:nvSpPr>
        <p:spPr>
          <a:xfrm>
            <a:off x="3982150" y="99900"/>
            <a:ext cx="4893000" cy="7389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 sz="1800" b="1">
                <a:latin typeface="Calibri"/>
                <a:ea typeface="Calibri"/>
                <a:cs typeface="Calibri"/>
                <a:sym typeface="Calibri"/>
              </a:rPr>
              <a:t>What is required to prove someone infringes a patent?</a:t>
            </a:r>
            <a:endParaRPr sz="1800" b="1">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36"/>
          <p:cNvSpPr txBox="1">
            <a:spLocks noGrp="1"/>
          </p:cNvSpPr>
          <p:nvPr>
            <p:ph type="title"/>
          </p:nvPr>
        </p:nvSpPr>
        <p:spPr>
          <a:xfrm>
            <a:off x="5112975" y="2154775"/>
            <a:ext cx="37410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b="1">
                <a:latin typeface="Georgia"/>
                <a:ea typeface="Georgia"/>
                <a:cs typeface="Georgia"/>
                <a:sym typeface="Georgia"/>
              </a:rPr>
              <a:t>Takeaways</a:t>
            </a:r>
            <a:endParaRPr b="1">
              <a:latin typeface="Georgia"/>
              <a:ea typeface="Georgia"/>
              <a:cs typeface="Georgia"/>
              <a:sym typeface="Georgia"/>
            </a:endParaRPr>
          </a:p>
        </p:txBody>
      </p:sp>
      <p:pic>
        <p:nvPicPr>
          <p:cNvPr id="307" name="Google Shape;307;p36"/>
          <p:cNvPicPr preferRelativeResize="0"/>
          <p:nvPr/>
        </p:nvPicPr>
        <p:blipFill>
          <a:blip r:embed="rId3">
            <a:alphaModFix/>
          </a:blip>
          <a:stretch>
            <a:fillRect/>
          </a:stretch>
        </p:blipFill>
        <p:spPr>
          <a:xfrm>
            <a:off x="0" y="7850"/>
            <a:ext cx="5112975" cy="51129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37"/>
          <p:cNvPicPr preferRelativeResize="0"/>
          <p:nvPr/>
        </p:nvPicPr>
        <p:blipFill>
          <a:blip r:embed="rId3">
            <a:alphaModFix/>
          </a:blip>
          <a:stretch>
            <a:fillRect/>
          </a:stretch>
        </p:blipFill>
        <p:spPr>
          <a:xfrm>
            <a:off x="12665" y="0"/>
            <a:ext cx="9118669" cy="5143499"/>
          </a:xfrm>
          <a:prstGeom prst="rect">
            <a:avLst/>
          </a:prstGeom>
          <a:noFill/>
          <a:ln>
            <a:noFill/>
          </a:ln>
        </p:spPr>
      </p:pic>
      <p:sp>
        <p:nvSpPr>
          <p:cNvPr id="313" name="Google Shape;313;p37"/>
          <p:cNvSpPr txBox="1">
            <a:spLocks noGrp="1"/>
          </p:cNvSpPr>
          <p:nvPr>
            <p:ph type="title"/>
          </p:nvPr>
        </p:nvSpPr>
        <p:spPr>
          <a:xfrm>
            <a:off x="3567500" y="316075"/>
            <a:ext cx="5398200" cy="572700"/>
          </a:xfrm>
          <a:prstGeom prst="rect">
            <a:avLst/>
          </a:prstGeom>
          <a:solidFill>
            <a:srgbClr val="FCFCFC"/>
          </a:solidFill>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rgbClr val="222222"/>
                </a:solidFill>
                <a:latin typeface="Georgia"/>
                <a:ea typeface="Georgia"/>
                <a:cs typeface="Georgia"/>
                <a:sym typeface="Georgia"/>
              </a:rPr>
              <a:t>Ethical Rules</a:t>
            </a:r>
            <a:endParaRPr b="1">
              <a:solidFill>
                <a:srgbClr val="222222"/>
              </a:solidFill>
              <a:latin typeface="Georgia"/>
              <a:ea typeface="Georgia"/>
              <a:cs typeface="Georgia"/>
              <a:sym typeface="Georgia"/>
            </a:endParaRPr>
          </a:p>
        </p:txBody>
      </p:sp>
      <p:sp>
        <p:nvSpPr>
          <p:cNvPr id="314" name="Google Shape;314;p37"/>
          <p:cNvSpPr txBox="1">
            <a:spLocks noGrp="1"/>
          </p:cNvSpPr>
          <p:nvPr>
            <p:ph type="body" idx="1"/>
          </p:nvPr>
        </p:nvSpPr>
        <p:spPr>
          <a:xfrm>
            <a:off x="3567500" y="1230950"/>
            <a:ext cx="5398200" cy="3240900"/>
          </a:xfrm>
          <a:prstGeom prst="rect">
            <a:avLst/>
          </a:prstGeom>
          <a:solidFill>
            <a:schemeClr val="dk1"/>
          </a:solidFill>
        </p:spPr>
        <p:txBody>
          <a:bodyPr spcFirstLastPara="1" wrap="square" lIns="91425" tIns="91425" rIns="91425" bIns="91425" anchor="t" anchorCtr="0">
            <a:normAutofit/>
          </a:bodyPr>
          <a:lstStyle/>
          <a:p>
            <a:pPr marL="0" lvl="0" indent="0" algn="l" rtl="0">
              <a:lnSpc>
                <a:spcPct val="100000"/>
              </a:lnSpc>
              <a:spcBef>
                <a:spcPts val="0"/>
              </a:spcBef>
              <a:spcAft>
                <a:spcPts val="0"/>
              </a:spcAft>
              <a:buClr>
                <a:schemeClr val="dk1"/>
              </a:buClr>
              <a:buSzPts val="1100"/>
              <a:buFont typeface="Arial"/>
              <a:buNone/>
            </a:pPr>
            <a:r>
              <a:rPr lang="en" sz="2000" b="1">
                <a:solidFill>
                  <a:srgbClr val="222222"/>
                </a:solidFill>
                <a:latin typeface="Georgia"/>
                <a:ea typeface="Georgia"/>
                <a:cs typeface="Georgia"/>
                <a:sym typeface="Georgia"/>
              </a:rPr>
              <a:t>Rule 1.1 (Duty of Competence)</a:t>
            </a:r>
            <a:endParaRPr sz="2000" b="1">
              <a:solidFill>
                <a:srgbClr val="222222"/>
              </a:solidFill>
              <a:latin typeface="Georgia"/>
              <a:ea typeface="Georgia"/>
              <a:cs typeface="Georgia"/>
              <a:sym typeface="Georgia"/>
            </a:endParaRPr>
          </a:p>
          <a:p>
            <a:pPr marL="0" lvl="0" indent="0" algn="l" rtl="0">
              <a:lnSpc>
                <a:spcPct val="100000"/>
              </a:lnSpc>
              <a:spcBef>
                <a:spcPts val="0"/>
              </a:spcBef>
              <a:spcAft>
                <a:spcPts val="0"/>
              </a:spcAft>
              <a:buClr>
                <a:schemeClr val="dk1"/>
              </a:buClr>
              <a:buSzPts val="1100"/>
              <a:buFont typeface="Arial"/>
              <a:buNone/>
            </a:pPr>
            <a:r>
              <a:rPr lang="en" sz="2000" b="1">
                <a:solidFill>
                  <a:srgbClr val="222222"/>
                </a:solidFill>
                <a:latin typeface="Georgia"/>
                <a:ea typeface="Georgia"/>
                <a:cs typeface="Georgia"/>
                <a:sym typeface="Georgia"/>
              </a:rPr>
              <a:t>Rule 1.2 (Duty of Diligence) </a:t>
            </a:r>
            <a:endParaRPr sz="2000" b="1">
              <a:solidFill>
                <a:srgbClr val="222222"/>
              </a:solidFill>
              <a:latin typeface="Georgia"/>
              <a:ea typeface="Georgia"/>
              <a:cs typeface="Georgia"/>
              <a:sym typeface="Georgia"/>
            </a:endParaRPr>
          </a:p>
          <a:p>
            <a:pPr marL="0" lvl="0" indent="0" algn="l" rtl="0">
              <a:lnSpc>
                <a:spcPct val="100000"/>
              </a:lnSpc>
              <a:spcBef>
                <a:spcPts val="0"/>
              </a:spcBef>
              <a:spcAft>
                <a:spcPts val="0"/>
              </a:spcAft>
              <a:buClr>
                <a:schemeClr val="dk1"/>
              </a:buClr>
              <a:buSzPts val="1100"/>
              <a:buFont typeface="Arial"/>
              <a:buNone/>
            </a:pPr>
            <a:r>
              <a:rPr lang="en" sz="2000" b="1">
                <a:solidFill>
                  <a:srgbClr val="222222"/>
                </a:solidFill>
                <a:latin typeface="Georgia"/>
                <a:ea typeface="Georgia"/>
                <a:cs typeface="Georgia"/>
                <a:sym typeface="Georgia"/>
              </a:rPr>
              <a:t>Rule 1.6 (Duty of Confidentiality)</a:t>
            </a:r>
            <a:endParaRPr sz="2000" b="1">
              <a:solidFill>
                <a:srgbClr val="222222"/>
              </a:solidFill>
              <a:latin typeface="Georgia"/>
              <a:ea typeface="Georgia"/>
              <a:cs typeface="Georgia"/>
              <a:sym typeface="Georgia"/>
            </a:endParaRPr>
          </a:p>
          <a:p>
            <a:pPr marL="0" lvl="0" indent="0" algn="l" rtl="0">
              <a:lnSpc>
                <a:spcPct val="100000"/>
              </a:lnSpc>
              <a:spcBef>
                <a:spcPts val="0"/>
              </a:spcBef>
              <a:spcAft>
                <a:spcPts val="0"/>
              </a:spcAft>
              <a:buClr>
                <a:schemeClr val="dk1"/>
              </a:buClr>
              <a:buSzPts val="1100"/>
              <a:buFont typeface="Arial"/>
              <a:buNone/>
            </a:pPr>
            <a:endParaRPr sz="2000" b="1">
              <a:solidFill>
                <a:srgbClr val="222222"/>
              </a:solidFill>
              <a:latin typeface="Georgia"/>
              <a:ea typeface="Georgia"/>
              <a:cs typeface="Georgia"/>
              <a:sym typeface="Georgia"/>
            </a:endParaRPr>
          </a:p>
          <a:p>
            <a:pPr marL="0" lvl="0" indent="0" algn="l" rtl="0">
              <a:lnSpc>
                <a:spcPct val="100000"/>
              </a:lnSpc>
              <a:spcBef>
                <a:spcPts val="0"/>
              </a:spcBef>
              <a:spcAft>
                <a:spcPts val="0"/>
              </a:spcAft>
              <a:buClr>
                <a:schemeClr val="dk1"/>
              </a:buClr>
              <a:buSzPts val="1100"/>
              <a:buFont typeface="Arial"/>
              <a:buNone/>
            </a:pPr>
            <a:r>
              <a:rPr lang="en" sz="2000" b="1">
                <a:solidFill>
                  <a:srgbClr val="222222"/>
                </a:solidFill>
                <a:latin typeface="Georgia"/>
                <a:ea typeface="Georgia"/>
                <a:cs typeface="Georgia"/>
                <a:sym typeface="Georgia"/>
              </a:rPr>
              <a:t>Potentially even:</a:t>
            </a:r>
            <a:endParaRPr sz="2000" b="1">
              <a:solidFill>
                <a:srgbClr val="222222"/>
              </a:solidFill>
              <a:latin typeface="Georgia"/>
              <a:ea typeface="Georgia"/>
              <a:cs typeface="Georgia"/>
              <a:sym typeface="Georgia"/>
            </a:endParaRPr>
          </a:p>
          <a:p>
            <a:pPr marL="457200" lvl="0" indent="-311150" algn="l" rtl="0">
              <a:spcBef>
                <a:spcPts val="0"/>
              </a:spcBef>
              <a:spcAft>
                <a:spcPts val="0"/>
              </a:spcAft>
              <a:buClr>
                <a:srgbClr val="222222"/>
              </a:buClr>
              <a:buSzPts val="1300"/>
              <a:buFont typeface="Georgia"/>
              <a:buChar char="●"/>
            </a:pPr>
            <a:r>
              <a:rPr lang="en">
                <a:solidFill>
                  <a:srgbClr val="222222"/>
                </a:solidFill>
                <a:latin typeface="Georgia"/>
                <a:ea typeface="Georgia"/>
                <a:cs typeface="Georgia"/>
                <a:sym typeface="Georgia"/>
              </a:rPr>
              <a:t>Rule 1.4 (Duty to Communicate)</a:t>
            </a:r>
            <a:endParaRPr>
              <a:solidFill>
                <a:srgbClr val="222222"/>
              </a:solidFill>
              <a:latin typeface="Georgia"/>
              <a:ea typeface="Georgia"/>
              <a:cs typeface="Georgia"/>
              <a:sym typeface="Georgia"/>
            </a:endParaRPr>
          </a:p>
          <a:p>
            <a:pPr marL="457200" lvl="0" indent="-311150" algn="l" rtl="0">
              <a:spcBef>
                <a:spcPts val="0"/>
              </a:spcBef>
              <a:spcAft>
                <a:spcPts val="0"/>
              </a:spcAft>
              <a:buClr>
                <a:srgbClr val="222222"/>
              </a:buClr>
              <a:buSzPts val="1300"/>
              <a:buFont typeface="Georgia"/>
              <a:buChar char="●"/>
            </a:pPr>
            <a:r>
              <a:rPr lang="en">
                <a:solidFill>
                  <a:srgbClr val="222222"/>
                </a:solidFill>
                <a:latin typeface="Georgia"/>
                <a:ea typeface="Georgia"/>
                <a:cs typeface="Georgia"/>
                <a:sym typeface="Georgia"/>
              </a:rPr>
              <a:t>Rules 5.1 and 5.3 (Duty to Supervise)</a:t>
            </a:r>
            <a:endParaRPr>
              <a:solidFill>
                <a:srgbClr val="222222"/>
              </a:solidFill>
              <a:latin typeface="Georgia"/>
              <a:ea typeface="Georgia"/>
              <a:cs typeface="Georgia"/>
              <a:sym typeface="Georgi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38"/>
          <p:cNvSpPr txBox="1">
            <a:spLocks noGrp="1"/>
          </p:cNvSpPr>
          <p:nvPr>
            <p:ph type="body" idx="1"/>
          </p:nvPr>
        </p:nvSpPr>
        <p:spPr>
          <a:xfrm>
            <a:off x="279675" y="378900"/>
            <a:ext cx="4503600" cy="4385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200" b="1">
                <a:latin typeface="Georgia"/>
                <a:ea typeface="Georgia"/>
                <a:cs typeface="Georgia"/>
                <a:sym typeface="Georgia"/>
              </a:rPr>
              <a:t>But we’ve also seen that AI can offer many advantages</a:t>
            </a:r>
            <a:endParaRPr sz="2200" b="1">
              <a:latin typeface="Georgia"/>
              <a:ea typeface="Georgia"/>
              <a:cs typeface="Georgia"/>
              <a:sym typeface="Georgia"/>
            </a:endParaRPr>
          </a:p>
          <a:p>
            <a:pPr marL="457200" lvl="0" indent="-358775" algn="l" rtl="0">
              <a:lnSpc>
                <a:spcPct val="115000"/>
              </a:lnSpc>
              <a:spcBef>
                <a:spcPts val="1200"/>
              </a:spcBef>
              <a:spcAft>
                <a:spcPts val="0"/>
              </a:spcAft>
              <a:buClr>
                <a:srgbClr val="333333"/>
              </a:buClr>
              <a:buSzPts val="2050"/>
              <a:buFont typeface="Georgia"/>
              <a:buChar char="●"/>
            </a:pPr>
            <a:r>
              <a:rPr lang="en" sz="2050">
                <a:solidFill>
                  <a:srgbClr val="333333"/>
                </a:solidFill>
                <a:highlight>
                  <a:srgbClr val="FCFCFC"/>
                </a:highlight>
                <a:latin typeface="Georgia"/>
                <a:ea typeface="Georgia"/>
                <a:cs typeface="Georgia"/>
                <a:sym typeface="Georgia"/>
              </a:rPr>
              <a:t>Modern firms are rapidly weaving AI into their workflows</a:t>
            </a:r>
            <a:endParaRPr sz="2050">
              <a:solidFill>
                <a:srgbClr val="333333"/>
              </a:solidFill>
              <a:highlight>
                <a:srgbClr val="FCFCFC"/>
              </a:highlight>
              <a:latin typeface="Georgia"/>
              <a:ea typeface="Georgia"/>
              <a:cs typeface="Georgia"/>
              <a:sym typeface="Georgia"/>
            </a:endParaRPr>
          </a:p>
          <a:p>
            <a:pPr marL="457200" lvl="0" indent="-358775" algn="l" rtl="0">
              <a:lnSpc>
                <a:spcPct val="150000"/>
              </a:lnSpc>
              <a:spcBef>
                <a:spcPts val="1000"/>
              </a:spcBef>
              <a:spcAft>
                <a:spcPts val="0"/>
              </a:spcAft>
              <a:buClr>
                <a:srgbClr val="333333"/>
              </a:buClr>
              <a:buSzPts val="2050"/>
              <a:buFont typeface="Georgia"/>
              <a:buChar char="●"/>
            </a:pPr>
            <a:r>
              <a:rPr lang="en" sz="2050">
                <a:solidFill>
                  <a:srgbClr val="333333"/>
                </a:solidFill>
                <a:highlight>
                  <a:srgbClr val="FCFCFC"/>
                </a:highlight>
                <a:latin typeface="Georgia"/>
                <a:ea typeface="Georgia"/>
                <a:cs typeface="Georgia"/>
                <a:sym typeface="Georgia"/>
              </a:rPr>
              <a:t>It seems like every law firm has an “AI Practice” now</a:t>
            </a:r>
            <a:endParaRPr sz="2050">
              <a:solidFill>
                <a:srgbClr val="333333"/>
              </a:solidFill>
              <a:highlight>
                <a:srgbClr val="FCFCFC"/>
              </a:highlight>
              <a:latin typeface="Georgia"/>
              <a:ea typeface="Georgia"/>
              <a:cs typeface="Georgia"/>
              <a:sym typeface="Georgia"/>
            </a:endParaRPr>
          </a:p>
          <a:p>
            <a:pPr marL="457200" lvl="0" indent="-358775" algn="l" rtl="0">
              <a:lnSpc>
                <a:spcPct val="150000"/>
              </a:lnSpc>
              <a:spcBef>
                <a:spcPts val="1000"/>
              </a:spcBef>
              <a:spcAft>
                <a:spcPts val="0"/>
              </a:spcAft>
              <a:buClr>
                <a:srgbClr val="333333"/>
              </a:buClr>
              <a:buSzPts val="2050"/>
              <a:buFont typeface="Georgia"/>
              <a:buChar char="●"/>
            </a:pPr>
            <a:r>
              <a:rPr lang="en" sz="2050">
                <a:solidFill>
                  <a:srgbClr val="333333"/>
                </a:solidFill>
                <a:highlight>
                  <a:srgbClr val="FCFCFC"/>
                </a:highlight>
                <a:latin typeface="Georgia"/>
                <a:ea typeface="Georgia"/>
                <a:cs typeface="Georgia"/>
                <a:sym typeface="Georgia"/>
              </a:rPr>
              <a:t>Rules and regulations are trickling in from everywhere</a:t>
            </a:r>
            <a:endParaRPr sz="2050">
              <a:solidFill>
                <a:srgbClr val="333333"/>
              </a:solidFill>
              <a:highlight>
                <a:srgbClr val="FCFCFC"/>
              </a:highlight>
              <a:latin typeface="Georgia"/>
              <a:ea typeface="Georgia"/>
              <a:cs typeface="Georgia"/>
              <a:sym typeface="Georgia"/>
            </a:endParaRPr>
          </a:p>
          <a:p>
            <a:pPr marL="0" lvl="0" indent="0" algn="l" rtl="0">
              <a:spcBef>
                <a:spcPts val="1000"/>
              </a:spcBef>
              <a:spcAft>
                <a:spcPts val="1200"/>
              </a:spcAft>
              <a:buNone/>
            </a:pPr>
            <a:endParaRPr sz="1350">
              <a:solidFill>
                <a:srgbClr val="333333"/>
              </a:solidFill>
              <a:highlight>
                <a:srgbClr val="FCFCFC"/>
              </a:highlight>
              <a:latin typeface="Georgia"/>
              <a:ea typeface="Georgia"/>
              <a:cs typeface="Georgia"/>
              <a:sym typeface="Georgia"/>
            </a:endParaRPr>
          </a:p>
        </p:txBody>
      </p:sp>
      <p:pic>
        <p:nvPicPr>
          <p:cNvPr id="320" name="Google Shape;320;p38"/>
          <p:cNvPicPr preferRelativeResize="0"/>
          <p:nvPr/>
        </p:nvPicPr>
        <p:blipFill>
          <a:blip r:embed="rId3">
            <a:alphaModFix/>
          </a:blip>
          <a:stretch>
            <a:fillRect/>
          </a:stretch>
        </p:blipFill>
        <p:spPr>
          <a:xfrm>
            <a:off x="4954425" y="953925"/>
            <a:ext cx="3934226" cy="393422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39"/>
          <p:cNvSpPr txBox="1">
            <a:spLocks noGrp="1"/>
          </p:cNvSpPr>
          <p:nvPr>
            <p:ph type="title"/>
          </p:nvPr>
        </p:nvSpPr>
        <p:spPr>
          <a:xfrm>
            <a:off x="222425" y="402275"/>
            <a:ext cx="40005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u="sng">
                <a:solidFill>
                  <a:srgbClr val="222222"/>
                </a:solidFill>
                <a:latin typeface="Georgia"/>
                <a:ea typeface="Georgia"/>
                <a:cs typeface="Georgia"/>
                <a:sym typeface="Georgia"/>
              </a:rPr>
              <a:t>AI Is Here to Stay </a:t>
            </a:r>
            <a:endParaRPr u="sng">
              <a:solidFill>
                <a:srgbClr val="222222"/>
              </a:solidFill>
              <a:latin typeface="Georgia"/>
              <a:ea typeface="Georgia"/>
              <a:cs typeface="Georgia"/>
              <a:sym typeface="Georgia"/>
            </a:endParaRPr>
          </a:p>
        </p:txBody>
      </p:sp>
      <p:pic>
        <p:nvPicPr>
          <p:cNvPr id="326" name="Google Shape;326;p39"/>
          <p:cNvPicPr preferRelativeResize="0"/>
          <p:nvPr/>
        </p:nvPicPr>
        <p:blipFill>
          <a:blip r:embed="rId3">
            <a:alphaModFix/>
          </a:blip>
          <a:stretch>
            <a:fillRect/>
          </a:stretch>
        </p:blipFill>
        <p:spPr>
          <a:xfrm>
            <a:off x="4235000" y="234500"/>
            <a:ext cx="4674501" cy="4674501"/>
          </a:xfrm>
          <a:prstGeom prst="rect">
            <a:avLst/>
          </a:prstGeom>
          <a:noFill/>
          <a:ln>
            <a:noFill/>
          </a:ln>
        </p:spPr>
      </p:pic>
      <p:sp>
        <p:nvSpPr>
          <p:cNvPr id="327" name="Google Shape;327;p39"/>
          <p:cNvSpPr txBox="1">
            <a:spLocks noGrp="1"/>
          </p:cNvSpPr>
          <p:nvPr>
            <p:ph type="body" idx="1"/>
          </p:nvPr>
        </p:nvSpPr>
        <p:spPr>
          <a:xfrm>
            <a:off x="319625" y="1061750"/>
            <a:ext cx="3806100" cy="34164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Clr>
                <a:schemeClr val="dk1"/>
              </a:buClr>
              <a:buSzPct val="57023"/>
              <a:buFont typeface="Arial"/>
              <a:buNone/>
            </a:pPr>
            <a:r>
              <a:rPr lang="en" sz="1929">
                <a:latin typeface="Georgia"/>
                <a:ea typeface="Georgia"/>
                <a:cs typeface="Georgia"/>
                <a:sym typeface="Georgia"/>
              </a:rPr>
              <a:t>Regardless of whether you intend to make use of legal tools that incorporate AI, AI is likely to have a significant impact in IP law and our daily lives. </a:t>
            </a:r>
            <a:endParaRPr sz="1929">
              <a:latin typeface="Georgia"/>
              <a:ea typeface="Georgia"/>
              <a:cs typeface="Georgia"/>
              <a:sym typeface="Georgia"/>
            </a:endParaRPr>
          </a:p>
          <a:p>
            <a:pPr marL="0" lvl="0" indent="0" algn="l" rtl="0">
              <a:spcBef>
                <a:spcPts val="0"/>
              </a:spcBef>
              <a:spcAft>
                <a:spcPts val="0"/>
              </a:spcAft>
              <a:buClr>
                <a:schemeClr val="dk1"/>
              </a:buClr>
              <a:buSzPct val="57023"/>
              <a:buFont typeface="Arial"/>
              <a:buNone/>
            </a:pPr>
            <a:endParaRPr sz="1929">
              <a:latin typeface="Georgia"/>
              <a:ea typeface="Georgia"/>
              <a:cs typeface="Georgia"/>
              <a:sym typeface="Georgia"/>
            </a:endParaRPr>
          </a:p>
          <a:p>
            <a:pPr marL="0" lvl="0" indent="0" algn="l" rtl="0">
              <a:spcBef>
                <a:spcPts val="0"/>
              </a:spcBef>
              <a:spcAft>
                <a:spcPts val="0"/>
              </a:spcAft>
              <a:buClr>
                <a:schemeClr val="dk1"/>
              </a:buClr>
              <a:buSzPct val="57023"/>
              <a:buFont typeface="Arial"/>
              <a:buNone/>
            </a:pPr>
            <a:r>
              <a:rPr lang="en" sz="1929">
                <a:latin typeface="Georgia"/>
                <a:ea typeface="Georgia"/>
                <a:cs typeface="Georgia"/>
                <a:sym typeface="Georgia"/>
              </a:rPr>
              <a:t>AI could have wide ranging impact extending outside “ethics” as it is understood in the professional conduct sense. Already generative AI has prompted renewed interest in a federal right of publicity due to instances like the AI generated Drake single.</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40"/>
          <p:cNvPicPr preferRelativeResize="0"/>
          <p:nvPr/>
        </p:nvPicPr>
        <p:blipFill>
          <a:blip r:embed="rId3">
            <a:alphaModFix/>
          </a:blip>
          <a:stretch>
            <a:fillRect/>
          </a:stretch>
        </p:blipFill>
        <p:spPr>
          <a:xfrm>
            <a:off x="4012775" y="243200"/>
            <a:ext cx="4756076" cy="4648525"/>
          </a:xfrm>
          <a:prstGeom prst="rect">
            <a:avLst/>
          </a:prstGeom>
          <a:noFill/>
          <a:ln>
            <a:noFill/>
          </a:ln>
        </p:spPr>
      </p:pic>
      <p:sp>
        <p:nvSpPr>
          <p:cNvPr id="333" name="Google Shape;333;p40"/>
          <p:cNvSpPr txBox="1">
            <a:spLocks noGrp="1"/>
          </p:cNvSpPr>
          <p:nvPr>
            <p:ph type="body" idx="1"/>
          </p:nvPr>
        </p:nvSpPr>
        <p:spPr>
          <a:xfrm>
            <a:off x="311700" y="1312725"/>
            <a:ext cx="3876600" cy="3579000"/>
          </a:xfrm>
          <a:prstGeom prst="rect">
            <a:avLst/>
          </a:prstGeom>
        </p:spPr>
        <p:txBody>
          <a:bodyPr spcFirstLastPara="1" wrap="square" lIns="91425" tIns="91425" rIns="91425" bIns="91425" anchor="t" anchorCtr="0">
            <a:normAutofit/>
          </a:bodyPr>
          <a:lstStyle/>
          <a:p>
            <a:pPr marL="457200" lvl="0" indent="-355600" algn="l" rtl="0">
              <a:spcBef>
                <a:spcPts val="0"/>
              </a:spcBef>
              <a:spcAft>
                <a:spcPts val="0"/>
              </a:spcAft>
              <a:buSzPts val="2000"/>
              <a:buFont typeface="Georgia"/>
              <a:buChar char="●"/>
            </a:pPr>
            <a:r>
              <a:rPr lang="en" sz="2000">
                <a:latin typeface="Georgia"/>
                <a:ea typeface="Georgia"/>
                <a:cs typeface="Georgia"/>
                <a:sym typeface="Georgia"/>
              </a:rPr>
              <a:t>These problems are not new</a:t>
            </a:r>
            <a:endParaRPr sz="2000">
              <a:latin typeface="Georgia"/>
              <a:ea typeface="Georgia"/>
              <a:cs typeface="Georgia"/>
              <a:sym typeface="Georgia"/>
            </a:endParaRPr>
          </a:p>
          <a:p>
            <a:pPr marL="457200" lvl="0" indent="-355600" algn="l" rtl="0">
              <a:spcBef>
                <a:spcPts val="0"/>
              </a:spcBef>
              <a:spcAft>
                <a:spcPts val="0"/>
              </a:spcAft>
              <a:buSzPts val="2000"/>
              <a:buFont typeface="Georgia"/>
              <a:buChar char="●"/>
            </a:pPr>
            <a:r>
              <a:rPr lang="en" sz="2000">
                <a:latin typeface="Georgia"/>
                <a:ea typeface="Georgia"/>
                <a:cs typeface="Georgia"/>
                <a:sym typeface="Georgia"/>
              </a:rPr>
              <a:t>The tools may be new, but we have faced problems like these before</a:t>
            </a:r>
            <a:endParaRPr sz="2000">
              <a:latin typeface="Georgia"/>
              <a:ea typeface="Georgia"/>
              <a:cs typeface="Georgia"/>
              <a:sym typeface="Georgia"/>
            </a:endParaRPr>
          </a:p>
          <a:p>
            <a:pPr marL="457200" lvl="0" indent="-355600" algn="l" rtl="0">
              <a:spcBef>
                <a:spcPts val="0"/>
              </a:spcBef>
              <a:spcAft>
                <a:spcPts val="0"/>
              </a:spcAft>
              <a:buSzPts val="2000"/>
              <a:buFont typeface="Georgia"/>
              <a:buChar char="●"/>
            </a:pPr>
            <a:r>
              <a:rPr lang="en" sz="2000">
                <a:latin typeface="Georgia"/>
                <a:ea typeface="Georgia"/>
                <a:cs typeface="Georgia"/>
                <a:sym typeface="Georgia"/>
              </a:rPr>
              <a:t>Look at the rules</a:t>
            </a:r>
            <a:endParaRPr sz="2000">
              <a:latin typeface="Georgia"/>
              <a:ea typeface="Georgia"/>
              <a:cs typeface="Georgia"/>
              <a:sym typeface="Georgia"/>
            </a:endParaRPr>
          </a:p>
          <a:p>
            <a:pPr marL="457200" lvl="0" indent="-355600" algn="l" rtl="0">
              <a:spcBef>
                <a:spcPts val="0"/>
              </a:spcBef>
              <a:spcAft>
                <a:spcPts val="0"/>
              </a:spcAft>
              <a:buSzPts val="2000"/>
              <a:buFont typeface="Georgia"/>
              <a:buChar char="●"/>
            </a:pPr>
            <a:r>
              <a:rPr lang="en" sz="2000">
                <a:latin typeface="Georgia"/>
                <a:ea typeface="Georgia"/>
                <a:cs typeface="Georgia"/>
                <a:sym typeface="Georgia"/>
              </a:rPr>
              <a:t>Look at ethics opinions</a:t>
            </a:r>
            <a:endParaRPr sz="2000">
              <a:latin typeface="Georgia"/>
              <a:ea typeface="Georgia"/>
              <a:cs typeface="Georgia"/>
              <a:sym typeface="Georgia"/>
            </a:endParaRPr>
          </a:p>
          <a:p>
            <a:pPr marL="457200" lvl="0" indent="-355600" algn="l" rtl="0">
              <a:spcBef>
                <a:spcPts val="0"/>
              </a:spcBef>
              <a:spcAft>
                <a:spcPts val="0"/>
              </a:spcAft>
              <a:buSzPts val="2000"/>
              <a:buFont typeface="Georgia"/>
              <a:buChar char="●"/>
            </a:pPr>
            <a:r>
              <a:rPr lang="en" sz="2000">
                <a:latin typeface="Georgia"/>
                <a:ea typeface="Georgia"/>
                <a:cs typeface="Georgia"/>
                <a:sym typeface="Georgia"/>
              </a:rPr>
              <a:t>Analogize</a:t>
            </a:r>
            <a:endParaRPr sz="2000">
              <a:latin typeface="Georgia"/>
              <a:ea typeface="Georgia"/>
              <a:cs typeface="Georgia"/>
              <a:sym typeface="Georgia"/>
            </a:endParaRPr>
          </a:p>
          <a:p>
            <a:pPr marL="457200" lvl="0" indent="-355600" algn="l" rtl="0">
              <a:spcBef>
                <a:spcPts val="0"/>
              </a:spcBef>
              <a:spcAft>
                <a:spcPts val="0"/>
              </a:spcAft>
              <a:buSzPts val="2000"/>
              <a:buFont typeface="Georgia"/>
              <a:buChar char="●"/>
            </a:pPr>
            <a:r>
              <a:rPr lang="en" sz="2000">
                <a:latin typeface="Georgia"/>
                <a:ea typeface="Georgia"/>
                <a:cs typeface="Georgia"/>
                <a:sym typeface="Georgia"/>
              </a:rPr>
              <a:t>Use your lawyer brains</a:t>
            </a:r>
            <a:endParaRPr sz="2000">
              <a:latin typeface="Georgia"/>
              <a:ea typeface="Georgia"/>
              <a:cs typeface="Georgia"/>
              <a:sym typeface="Georgia"/>
            </a:endParaRPr>
          </a:p>
        </p:txBody>
      </p:sp>
      <p:sp>
        <p:nvSpPr>
          <p:cNvPr id="334" name="Google Shape;334;p40"/>
          <p:cNvSpPr txBox="1">
            <a:spLocks noGrp="1"/>
          </p:cNvSpPr>
          <p:nvPr>
            <p:ph type="title"/>
          </p:nvPr>
        </p:nvSpPr>
        <p:spPr>
          <a:xfrm>
            <a:off x="136175" y="185550"/>
            <a:ext cx="3876600" cy="1127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720" b="1" u="sng">
                <a:solidFill>
                  <a:srgbClr val="222222"/>
                </a:solidFill>
                <a:latin typeface="Georgia"/>
                <a:ea typeface="Georgia"/>
                <a:cs typeface="Georgia"/>
                <a:sym typeface="Georgia"/>
              </a:rPr>
              <a:t>So What Should </a:t>
            </a:r>
            <a:endParaRPr sz="2720" b="1" u="sng">
              <a:solidFill>
                <a:srgbClr val="222222"/>
              </a:solidFill>
              <a:latin typeface="Georgia"/>
              <a:ea typeface="Georgia"/>
              <a:cs typeface="Georgia"/>
              <a:sym typeface="Georgia"/>
            </a:endParaRPr>
          </a:p>
          <a:p>
            <a:pPr marL="0" lvl="0" indent="0" algn="ctr" rtl="0">
              <a:spcBef>
                <a:spcPts val="0"/>
              </a:spcBef>
              <a:spcAft>
                <a:spcPts val="0"/>
              </a:spcAft>
              <a:buSzPts val="990"/>
              <a:buNone/>
            </a:pPr>
            <a:r>
              <a:rPr lang="en" sz="2720" b="1" u="sng">
                <a:solidFill>
                  <a:srgbClr val="222222"/>
                </a:solidFill>
                <a:latin typeface="Georgia"/>
                <a:ea typeface="Georgia"/>
                <a:cs typeface="Georgia"/>
                <a:sym typeface="Georgia"/>
              </a:rPr>
              <a:t>We Do?</a:t>
            </a:r>
            <a:endParaRPr sz="2720" b="1" u="sng">
              <a:solidFill>
                <a:srgbClr val="222222"/>
              </a:solidFill>
              <a:latin typeface="Georgia"/>
              <a:ea typeface="Georgia"/>
              <a:cs typeface="Georgia"/>
              <a:sym typeface="Georgi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41"/>
          <p:cNvPicPr preferRelativeResize="0"/>
          <p:nvPr/>
        </p:nvPicPr>
        <p:blipFill>
          <a:blip r:embed="rId3">
            <a:alphaModFix/>
          </a:blip>
          <a:stretch>
            <a:fillRect/>
          </a:stretch>
        </p:blipFill>
        <p:spPr>
          <a:xfrm>
            <a:off x="243200" y="243200"/>
            <a:ext cx="4657149" cy="4657101"/>
          </a:xfrm>
          <a:prstGeom prst="rect">
            <a:avLst/>
          </a:prstGeom>
          <a:noFill/>
          <a:ln>
            <a:noFill/>
          </a:ln>
        </p:spPr>
      </p:pic>
      <p:sp>
        <p:nvSpPr>
          <p:cNvPr id="340" name="Google Shape;340;p41"/>
          <p:cNvSpPr txBox="1"/>
          <p:nvPr/>
        </p:nvSpPr>
        <p:spPr>
          <a:xfrm>
            <a:off x="5807425" y="1579675"/>
            <a:ext cx="2739600" cy="176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700">
                <a:solidFill>
                  <a:schemeClr val="dk2"/>
                </a:solidFill>
                <a:latin typeface="Georgia"/>
                <a:ea typeface="Georgia"/>
                <a:cs typeface="Georgia"/>
                <a:sym typeface="Georgia"/>
              </a:rPr>
              <a:t>Thank you!</a:t>
            </a:r>
            <a:endParaRPr sz="3700">
              <a:solidFill>
                <a:schemeClr val="dk2"/>
              </a:solidFill>
              <a:latin typeface="Georgia"/>
              <a:ea typeface="Georgia"/>
              <a:cs typeface="Georgia"/>
              <a:sym typeface="Georgi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5"/>
          <p:cNvSpPr txBox="1">
            <a:spLocks noGrp="1"/>
          </p:cNvSpPr>
          <p:nvPr>
            <p:ph type="title"/>
          </p:nvPr>
        </p:nvSpPr>
        <p:spPr>
          <a:xfrm>
            <a:off x="206725" y="445025"/>
            <a:ext cx="4000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u="sng">
                <a:solidFill>
                  <a:srgbClr val="000000"/>
                </a:solidFill>
                <a:latin typeface="Georgia"/>
                <a:ea typeface="Georgia"/>
                <a:cs typeface="Georgia"/>
                <a:sym typeface="Georgia"/>
              </a:rPr>
              <a:t>Survey</a:t>
            </a:r>
            <a:endParaRPr u="sng">
              <a:solidFill>
                <a:srgbClr val="000000"/>
              </a:solidFill>
              <a:latin typeface="Georgia"/>
              <a:ea typeface="Georgia"/>
              <a:cs typeface="Georgia"/>
              <a:sym typeface="Georgia"/>
            </a:endParaRPr>
          </a:p>
        </p:txBody>
      </p:sp>
      <p:sp>
        <p:nvSpPr>
          <p:cNvPr id="145" name="Google Shape;145;p15"/>
          <p:cNvSpPr txBox="1">
            <a:spLocks noGrp="1"/>
          </p:cNvSpPr>
          <p:nvPr>
            <p:ph type="body" idx="1"/>
          </p:nvPr>
        </p:nvSpPr>
        <p:spPr>
          <a:xfrm>
            <a:off x="376975" y="1091650"/>
            <a:ext cx="3660000" cy="36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222222"/>
                </a:solidFill>
                <a:latin typeface="Georgia"/>
                <a:ea typeface="Georgia"/>
                <a:cs typeface="Georgia"/>
                <a:sym typeface="Georgia"/>
              </a:rPr>
              <a:t>Have you ever used generative AI in your personal lives?</a:t>
            </a:r>
            <a:endParaRPr sz="1700">
              <a:solidFill>
                <a:srgbClr val="222222"/>
              </a:solidFill>
              <a:latin typeface="Georgia"/>
              <a:ea typeface="Georgia"/>
              <a:cs typeface="Georgia"/>
              <a:sym typeface="Georgia"/>
            </a:endParaRPr>
          </a:p>
          <a:p>
            <a:pPr marL="0" lvl="0" indent="0" algn="l" rtl="0">
              <a:spcBef>
                <a:spcPts val="1200"/>
              </a:spcBef>
              <a:spcAft>
                <a:spcPts val="0"/>
              </a:spcAft>
              <a:buNone/>
            </a:pPr>
            <a:r>
              <a:rPr lang="en" sz="1700">
                <a:solidFill>
                  <a:srgbClr val="222222"/>
                </a:solidFill>
                <a:latin typeface="Georgia"/>
                <a:ea typeface="Georgia"/>
                <a:cs typeface="Georgia"/>
                <a:sym typeface="Georgia"/>
              </a:rPr>
              <a:t>Have you or your law firm implemented AI tools in its practice?</a:t>
            </a:r>
            <a:endParaRPr sz="1700">
              <a:solidFill>
                <a:srgbClr val="222222"/>
              </a:solidFill>
              <a:latin typeface="Georgia"/>
              <a:ea typeface="Georgia"/>
              <a:cs typeface="Georgia"/>
              <a:sym typeface="Georgia"/>
            </a:endParaRPr>
          </a:p>
          <a:p>
            <a:pPr marL="0" lvl="0" indent="0" algn="l" rtl="0">
              <a:spcBef>
                <a:spcPts val="1200"/>
              </a:spcBef>
              <a:spcAft>
                <a:spcPts val="0"/>
              </a:spcAft>
              <a:buNone/>
            </a:pPr>
            <a:r>
              <a:rPr lang="en" sz="1700">
                <a:solidFill>
                  <a:srgbClr val="222222"/>
                </a:solidFill>
                <a:latin typeface="Georgia"/>
                <a:ea typeface="Georgia"/>
                <a:cs typeface="Georgia"/>
                <a:sym typeface="Georgia"/>
              </a:rPr>
              <a:t>How reliable do you consider generative AI technologies?</a:t>
            </a:r>
            <a:endParaRPr sz="1700">
              <a:solidFill>
                <a:srgbClr val="222222"/>
              </a:solidFill>
              <a:latin typeface="Georgia"/>
              <a:ea typeface="Georgia"/>
              <a:cs typeface="Georgia"/>
              <a:sym typeface="Georgia"/>
            </a:endParaRPr>
          </a:p>
          <a:p>
            <a:pPr marL="0" lvl="0" indent="0" algn="l" rtl="0">
              <a:spcBef>
                <a:spcPts val="1200"/>
              </a:spcBef>
              <a:spcAft>
                <a:spcPts val="1200"/>
              </a:spcAft>
              <a:buNone/>
            </a:pPr>
            <a:r>
              <a:rPr lang="en" sz="1700">
                <a:solidFill>
                  <a:srgbClr val="222222"/>
                </a:solidFill>
                <a:latin typeface="Georgia"/>
                <a:ea typeface="Georgia"/>
                <a:cs typeface="Georgia"/>
                <a:sym typeface="Georgia"/>
              </a:rPr>
              <a:t>Would you characterize the likely impact of AI on the legal profession as bad, neutral, or good?</a:t>
            </a:r>
            <a:endParaRPr sz="1700">
              <a:solidFill>
                <a:srgbClr val="222222"/>
              </a:solidFill>
              <a:latin typeface="Georgia"/>
              <a:ea typeface="Georgia"/>
              <a:cs typeface="Georgia"/>
              <a:sym typeface="Georgia"/>
            </a:endParaRPr>
          </a:p>
        </p:txBody>
      </p:sp>
      <p:pic>
        <p:nvPicPr>
          <p:cNvPr id="146" name="Google Shape;146;p15"/>
          <p:cNvPicPr preferRelativeResize="0"/>
          <p:nvPr/>
        </p:nvPicPr>
        <p:blipFill>
          <a:blip r:embed="rId3">
            <a:alphaModFix/>
          </a:blip>
          <a:stretch>
            <a:fillRect/>
          </a:stretch>
        </p:blipFill>
        <p:spPr>
          <a:xfrm>
            <a:off x="4207225" y="200625"/>
            <a:ext cx="4742249" cy="47422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6"/>
          <p:cNvSpPr txBox="1">
            <a:spLocks noGrp="1"/>
          </p:cNvSpPr>
          <p:nvPr>
            <p:ph type="body" idx="1"/>
          </p:nvPr>
        </p:nvSpPr>
        <p:spPr>
          <a:xfrm>
            <a:off x="693125" y="270250"/>
            <a:ext cx="4170600" cy="231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700">
                <a:solidFill>
                  <a:srgbClr val="222222"/>
                </a:solidFill>
                <a:latin typeface="Georgia"/>
                <a:ea typeface="Georgia"/>
                <a:cs typeface="Georgia"/>
                <a:sym typeface="Georgia"/>
              </a:rPr>
              <a:t>Ruben Duran, chair for the CA Board of Trustees, formally asked the Committee on Professional Responsibility and Conduct (COPRAC) to draft guidance for lawyers or potentially an </a:t>
            </a:r>
            <a:r>
              <a:rPr lang="en" sz="1700" b="1">
                <a:solidFill>
                  <a:srgbClr val="222222"/>
                </a:solidFill>
                <a:latin typeface="Georgia"/>
                <a:ea typeface="Georgia"/>
                <a:cs typeface="Georgia"/>
                <a:sym typeface="Georgia"/>
              </a:rPr>
              <a:t>advisory opinion</a:t>
            </a:r>
            <a:r>
              <a:rPr lang="en" sz="1700">
                <a:solidFill>
                  <a:srgbClr val="222222"/>
                </a:solidFill>
                <a:latin typeface="Georgia"/>
                <a:ea typeface="Georgia"/>
                <a:cs typeface="Georgia"/>
                <a:sym typeface="Georgia"/>
              </a:rPr>
              <a:t> </a:t>
            </a:r>
            <a:r>
              <a:rPr lang="en" sz="1700" b="1">
                <a:solidFill>
                  <a:srgbClr val="222222"/>
                </a:solidFill>
                <a:latin typeface="Georgia"/>
                <a:ea typeface="Georgia"/>
                <a:cs typeface="Georgia"/>
                <a:sym typeface="Georgia"/>
              </a:rPr>
              <a:t>by November </a:t>
            </a:r>
            <a:r>
              <a:rPr lang="en" sz="1700">
                <a:solidFill>
                  <a:srgbClr val="222222"/>
                </a:solidFill>
                <a:latin typeface="Georgia"/>
                <a:ea typeface="Georgia"/>
                <a:cs typeface="Georgia"/>
                <a:sym typeface="Georgia"/>
              </a:rPr>
              <a:t>regarding artificial intelligence.</a:t>
            </a:r>
            <a:endParaRPr sz="1700">
              <a:solidFill>
                <a:srgbClr val="222222"/>
              </a:solidFill>
              <a:latin typeface="Georgia"/>
              <a:ea typeface="Georgia"/>
              <a:cs typeface="Georgia"/>
              <a:sym typeface="Georgia"/>
            </a:endParaRPr>
          </a:p>
          <a:p>
            <a:pPr marL="0" lvl="0" indent="0" algn="l" rtl="0">
              <a:spcBef>
                <a:spcPts val="0"/>
              </a:spcBef>
              <a:spcAft>
                <a:spcPts val="0"/>
              </a:spcAft>
              <a:buNone/>
            </a:pPr>
            <a:endParaRPr sz="1700">
              <a:solidFill>
                <a:schemeClr val="dk1"/>
              </a:solidFill>
              <a:latin typeface="Georgia"/>
              <a:ea typeface="Georgia"/>
              <a:cs typeface="Georgia"/>
              <a:sym typeface="Georgia"/>
            </a:endParaRPr>
          </a:p>
          <a:p>
            <a:pPr marL="0" lvl="0" indent="0" algn="l" rtl="0">
              <a:spcBef>
                <a:spcPts val="0"/>
              </a:spcBef>
              <a:spcAft>
                <a:spcPts val="0"/>
              </a:spcAft>
              <a:buNone/>
            </a:pPr>
            <a:endParaRPr sz="2300">
              <a:solidFill>
                <a:schemeClr val="dk1"/>
              </a:solidFill>
              <a:latin typeface="Georgia"/>
              <a:ea typeface="Georgia"/>
              <a:cs typeface="Georgia"/>
              <a:sym typeface="Georgia"/>
            </a:endParaRPr>
          </a:p>
        </p:txBody>
      </p:sp>
      <p:pic>
        <p:nvPicPr>
          <p:cNvPr id="152" name="Google Shape;152;p16"/>
          <p:cNvPicPr preferRelativeResize="0"/>
          <p:nvPr/>
        </p:nvPicPr>
        <p:blipFill>
          <a:blip r:embed="rId3">
            <a:alphaModFix/>
          </a:blip>
          <a:stretch>
            <a:fillRect/>
          </a:stretch>
        </p:blipFill>
        <p:spPr>
          <a:xfrm>
            <a:off x="5348775" y="231025"/>
            <a:ext cx="2318100" cy="2318100"/>
          </a:xfrm>
          <a:prstGeom prst="rect">
            <a:avLst/>
          </a:prstGeom>
          <a:noFill/>
          <a:ln>
            <a:noFill/>
          </a:ln>
        </p:spPr>
      </p:pic>
      <p:sp>
        <p:nvSpPr>
          <p:cNvPr id="153" name="Google Shape;153;p16"/>
          <p:cNvSpPr txBox="1"/>
          <p:nvPr/>
        </p:nvSpPr>
        <p:spPr>
          <a:xfrm>
            <a:off x="693125" y="2588352"/>
            <a:ext cx="4170600" cy="2318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700">
                <a:solidFill>
                  <a:srgbClr val="222222"/>
                </a:solidFill>
                <a:latin typeface="Georgia"/>
                <a:ea typeface="Georgia"/>
                <a:cs typeface="Georgia"/>
                <a:sym typeface="Georgia"/>
              </a:rPr>
              <a:t>Ruben described the ethical implications of AI as “including </a:t>
            </a:r>
            <a:r>
              <a:rPr lang="en" sz="1700" b="1">
                <a:solidFill>
                  <a:srgbClr val="222222"/>
                </a:solidFill>
                <a:latin typeface="Georgia"/>
                <a:ea typeface="Georgia"/>
                <a:cs typeface="Georgia"/>
                <a:sym typeface="Georgia"/>
              </a:rPr>
              <a:t>disclosure of confidential information [rule 1.6], inaccurate advice [1.1 and 1.2], AI hallucinations</a:t>
            </a:r>
            <a:r>
              <a:rPr lang="en" sz="1700">
                <a:solidFill>
                  <a:srgbClr val="222222"/>
                </a:solidFill>
                <a:latin typeface="Georgia"/>
                <a:ea typeface="Georgia"/>
                <a:cs typeface="Georgia"/>
                <a:sym typeface="Georgia"/>
              </a:rPr>
              <a:t> … not to mention who and how it could be held accountable for client and public harm.”</a:t>
            </a:r>
            <a:endParaRPr sz="2300">
              <a:solidFill>
                <a:srgbClr val="222222"/>
              </a:solidFill>
              <a:latin typeface="Georgia"/>
              <a:ea typeface="Georgia"/>
              <a:cs typeface="Georgia"/>
              <a:sym typeface="Georgia"/>
            </a:endParaRPr>
          </a:p>
          <a:p>
            <a:pPr marL="0" lvl="0" indent="0" algn="l" rtl="0">
              <a:spcBef>
                <a:spcPts val="0"/>
              </a:spcBef>
              <a:spcAft>
                <a:spcPts val="0"/>
              </a:spcAft>
              <a:buNone/>
            </a:pPr>
            <a:endParaRPr sz="1800">
              <a:solidFill>
                <a:schemeClr val="dk2"/>
              </a:solidFill>
            </a:endParaRPr>
          </a:p>
        </p:txBody>
      </p:sp>
      <p:pic>
        <p:nvPicPr>
          <p:cNvPr id="154" name="Google Shape;154;p16"/>
          <p:cNvPicPr preferRelativeResize="0"/>
          <p:nvPr/>
        </p:nvPicPr>
        <p:blipFill>
          <a:blip r:embed="rId4">
            <a:alphaModFix/>
          </a:blip>
          <a:stretch>
            <a:fillRect/>
          </a:stretch>
        </p:blipFill>
        <p:spPr>
          <a:xfrm>
            <a:off x="5348775" y="2567942"/>
            <a:ext cx="2318100" cy="235890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17"/>
          <p:cNvPicPr preferRelativeResize="0"/>
          <p:nvPr/>
        </p:nvPicPr>
        <p:blipFill rotWithShape="1">
          <a:blip r:embed="rId3">
            <a:alphaModFix/>
          </a:blip>
          <a:srcRect l="21862"/>
          <a:stretch/>
        </p:blipFill>
        <p:spPr>
          <a:xfrm flipH="1">
            <a:off x="228000" y="235600"/>
            <a:ext cx="3650900" cy="4672300"/>
          </a:xfrm>
          <a:prstGeom prst="rect">
            <a:avLst/>
          </a:prstGeom>
          <a:noFill/>
          <a:ln>
            <a:noFill/>
          </a:ln>
        </p:spPr>
      </p:pic>
      <p:sp>
        <p:nvSpPr>
          <p:cNvPr id="160" name="Google Shape;160;p17"/>
          <p:cNvSpPr txBox="1"/>
          <p:nvPr/>
        </p:nvSpPr>
        <p:spPr>
          <a:xfrm>
            <a:off x="1738050" y="355250"/>
            <a:ext cx="6846900" cy="1736100"/>
          </a:xfrm>
          <a:prstGeom prst="rect">
            <a:avLst/>
          </a:prstGeom>
          <a:solidFill>
            <a:srgbClr val="FF00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solidFill>
                  <a:srgbClr val="222222"/>
                </a:solidFill>
                <a:latin typeface="Georgia"/>
                <a:ea typeface="Georgia"/>
                <a:cs typeface="Georgia"/>
                <a:sym typeface="Georgia"/>
              </a:rPr>
              <a:t>the ABA adopted resolutions 604 and 609 this year</a:t>
            </a:r>
            <a:endParaRPr sz="1700" b="1">
              <a:solidFill>
                <a:srgbClr val="222222"/>
              </a:solidFill>
              <a:latin typeface="Georgia"/>
              <a:ea typeface="Georgia"/>
              <a:cs typeface="Georgia"/>
              <a:sym typeface="Georgia"/>
            </a:endParaRPr>
          </a:p>
          <a:p>
            <a:pPr marL="0" lvl="0" indent="0" algn="ctr" rtl="0">
              <a:spcBef>
                <a:spcPts val="0"/>
              </a:spcBef>
              <a:spcAft>
                <a:spcPts val="0"/>
              </a:spcAft>
              <a:buNone/>
            </a:pPr>
            <a:r>
              <a:rPr lang="en" sz="1600">
                <a:solidFill>
                  <a:srgbClr val="222222"/>
                </a:solidFill>
                <a:latin typeface="Georgia"/>
                <a:ea typeface="Georgia"/>
                <a:cs typeface="Georgia"/>
                <a:sym typeface="Georgia"/>
              </a:rPr>
              <a:t> </a:t>
            </a:r>
            <a:endParaRPr sz="1600">
              <a:solidFill>
                <a:srgbClr val="222222"/>
              </a:solidFill>
              <a:latin typeface="Georgia"/>
              <a:ea typeface="Georgia"/>
              <a:cs typeface="Georgia"/>
              <a:sym typeface="Georgia"/>
            </a:endParaRPr>
          </a:p>
          <a:p>
            <a:pPr marL="0" lvl="0" indent="0" algn="l" rtl="0">
              <a:spcBef>
                <a:spcPts val="0"/>
              </a:spcBef>
              <a:spcAft>
                <a:spcPts val="0"/>
              </a:spcAft>
              <a:buNone/>
            </a:pPr>
            <a:r>
              <a:rPr lang="en" sz="1600">
                <a:solidFill>
                  <a:srgbClr val="222222"/>
                </a:solidFill>
                <a:latin typeface="Georgia"/>
                <a:ea typeface="Georgia"/>
                <a:cs typeface="Georgia"/>
                <a:sym typeface="Georgia"/>
              </a:rPr>
              <a:t>Resolution 609 urges all </a:t>
            </a:r>
            <a:r>
              <a:rPr lang="en" sz="1600" b="1">
                <a:solidFill>
                  <a:srgbClr val="222222"/>
                </a:solidFill>
                <a:latin typeface="Georgia"/>
                <a:ea typeface="Georgia"/>
                <a:cs typeface="Georgia"/>
                <a:sym typeface="Georgia"/>
              </a:rPr>
              <a:t>lawyers</a:t>
            </a:r>
            <a:r>
              <a:rPr lang="en" sz="1600">
                <a:solidFill>
                  <a:srgbClr val="222222"/>
                </a:solidFill>
                <a:latin typeface="Georgia"/>
                <a:ea typeface="Georgia"/>
                <a:cs typeface="Georgia"/>
                <a:sym typeface="Georgia"/>
              </a:rPr>
              <a:t> to keep informed about new and emerging technologies and protect digital products, systems, and data (including Artificial Intelligence and Machine Learning) from unauthorized access, use, and modification</a:t>
            </a:r>
            <a:endParaRPr sz="1600">
              <a:solidFill>
                <a:srgbClr val="222222"/>
              </a:solidFill>
              <a:latin typeface="Georgia"/>
              <a:ea typeface="Georgia"/>
              <a:cs typeface="Georgia"/>
              <a:sym typeface="Georgia"/>
            </a:endParaRPr>
          </a:p>
          <a:p>
            <a:pPr marL="0" lvl="0" indent="0" algn="ctr" rtl="0">
              <a:spcBef>
                <a:spcPts val="0"/>
              </a:spcBef>
              <a:spcAft>
                <a:spcPts val="0"/>
              </a:spcAft>
              <a:buNone/>
            </a:pPr>
            <a:endParaRPr sz="1700">
              <a:solidFill>
                <a:schemeClr val="dk1"/>
              </a:solidFill>
              <a:latin typeface="Georgia"/>
              <a:ea typeface="Georgia"/>
              <a:cs typeface="Georgia"/>
              <a:sym typeface="Georgia"/>
            </a:endParaRPr>
          </a:p>
        </p:txBody>
      </p:sp>
      <p:sp>
        <p:nvSpPr>
          <p:cNvPr id="161" name="Google Shape;161;p17"/>
          <p:cNvSpPr txBox="1"/>
          <p:nvPr/>
        </p:nvSpPr>
        <p:spPr>
          <a:xfrm>
            <a:off x="4154550" y="2204350"/>
            <a:ext cx="4430400" cy="264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highlight>
                  <a:srgbClr val="FFFFFF"/>
                </a:highlight>
                <a:latin typeface="Georgia"/>
                <a:ea typeface="Georgia"/>
                <a:cs typeface="Georgia"/>
                <a:sym typeface="Georgia"/>
              </a:rPr>
              <a:t>Resolution 604 states that </a:t>
            </a:r>
            <a:r>
              <a:rPr lang="en" sz="1600" b="1">
                <a:highlight>
                  <a:srgbClr val="FFFFFF"/>
                </a:highlight>
                <a:latin typeface="Georgia"/>
                <a:ea typeface="Georgia"/>
                <a:cs typeface="Georgia"/>
                <a:sym typeface="Georgia"/>
              </a:rPr>
              <a:t>AI developers</a:t>
            </a:r>
            <a:r>
              <a:rPr lang="en" sz="1600">
                <a:highlight>
                  <a:srgbClr val="FFFFFF"/>
                </a:highlight>
                <a:latin typeface="Georgia"/>
                <a:ea typeface="Georgia"/>
                <a:cs typeface="Georgia"/>
                <a:sym typeface="Georgia"/>
              </a:rPr>
              <a:t> should: ensure their products are subject to human authority, oversight, and control; include accountability measures if developers have not taken reasonable steps to mitigate harm or injury; and provide transparency and traceability for their products. The resolution also encourages federal and state lawmakers and regulators to follow the same standards when making AI policy. </a:t>
            </a:r>
            <a:endParaRPr>
              <a:latin typeface="Georgia"/>
              <a:ea typeface="Georgia"/>
              <a:cs typeface="Georgia"/>
              <a:sym typeface="Georgi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8"/>
          <p:cNvSpPr txBox="1">
            <a:spLocks noGrp="1"/>
          </p:cNvSpPr>
          <p:nvPr>
            <p:ph type="title"/>
          </p:nvPr>
        </p:nvSpPr>
        <p:spPr>
          <a:xfrm>
            <a:off x="819150" y="351025"/>
            <a:ext cx="7505700" cy="954600"/>
          </a:xfrm>
          <a:prstGeom prst="rect">
            <a:avLst/>
          </a:prstGeom>
        </p:spPr>
        <p:txBody>
          <a:bodyPr spcFirstLastPara="1" wrap="square" lIns="91425" tIns="91425" rIns="91425" bIns="91425" anchor="t" anchorCtr="0">
            <a:normAutofit fontScale="90000"/>
          </a:bodyPr>
          <a:lstStyle/>
          <a:p>
            <a:pPr marL="0" lvl="0" indent="0" algn="ctr" rtl="0">
              <a:lnSpc>
                <a:spcPct val="117000"/>
              </a:lnSpc>
              <a:spcBef>
                <a:spcPts val="0"/>
              </a:spcBef>
              <a:spcAft>
                <a:spcPts val="0"/>
              </a:spcAft>
              <a:buNone/>
            </a:pPr>
            <a:r>
              <a:rPr lang="en" sz="2744" u="sng">
                <a:solidFill>
                  <a:srgbClr val="000000"/>
                </a:solidFill>
                <a:latin typeface="Georgia"/>
                <a:ea typeface="Georgia"/>
                <a:cs typeface="Georgia"/>
                <a:sym typeface="Georgia"/>
              </a:rPr>
              <a:t>ABA’s Task Force on Law and Artificial Intelligence</a:t>
            </a:r>
            <a:endParaRPr sz="2744" u="sng">
              <a:solidFill>
                <a:srgbClr val="000000"/>
              </a:solidFill>
              <a:latin typeface="Georgia"/>
              <a:ea typeface="Georgia"/>
              <a:cs typeface="Georgia"/>
              <a:sym typeface="Georgia"/>
            </a:endParaRPr>
          </a:p>
          <a:p>
            <a:pPr marL="0" lvl="0" indent="0" algn="l" rtl="0">
              <a:spcBef>
                <a:spcPts val="0"/>
              </a:spcBef>
              <a:spcAft>
                <a:spcPts val="0"/>
              </a:spcAft>
              <a:buNone/>
            </a:pPr>
            <a:endParaRPr>
              <a:solidFill>
                <a:srgbClr val="222222"/>
              </a:solidFill>
            </a:endParaRPr>
          </a:p>
        </p:txBody>
      </p:sp>
      <p:sp>
        <p:nvSpPr>
          <p:cNvPr id="167" name="Google Shape;167;p18"/>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68" name="Google Shape;168;p18"/>
          <p:cNvPicPr preferRelativeResize="0"/>
          <p:nvPr/>
        </p:nvPicPr>
        <p:blipFill>
          <a:blip r:embed="rId3">
            <a:alphaModFix/>
          </a:blip>
          <a:stretch>
            <a:fillRect/>
          </a:stretch>
        </p:blipFill>
        <p:spPr>
          <a:xfrm>
            <a:off x="375325" y="960875"/>
            <a:ext cx="8393349" cy="36884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19"/>
          <p:cNvSpPr txBox="1">
            <a:spLocks noGrp="1"/>
          </p:cNvSpPr>
          <p:nvPr>
            <p:ph type="title"/>
          </p:nvPr>
        </p:nvSpPr>
        <p:spPr>
          <a:xfrm>
            <a:off x="182400" y="552100"/>
            <a:ext cx="87915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u="sng">
                <a:solidFill>
                  <a:srgbClr val="222222"/>
                </a:solidFill>
                <a:latin typeface="Georgia"/>
                <a:ea typeface="Georgia"/>
                <a:cs typeface="Georgia"/>
                <a:sym typeface="Georgia"/>
              </a:rPr>
              <a:t>Types of Biases in AI</a:t>
            </a:r>
            <a:endParaRPr u="sng">
              <a:solidFill>
                <a:srgbClr val="222222"/>
              </a:solidFill>
              <a:latin typeface="Georgia"/>
              <a:ea typeface="Georgia"/>
              <a:cs typeface="Georgia"/>
              <a:sym typeface="Georgia"/>
            </a:endParaRPr>
          </a:p>
        </p:txBody>
      </p:sp>
      <p:sp>
        <p:nvSpPr>
          <p:cNvPr id="174" name="Google Shape;174;p19"/>
          <p:cNvSpPr txBox="1">
            <a:spLocks noGrp="1"/>
          </p:cNvSpPr>
          <p:nvPr>
            <p:ph type="body" idx="1"/>
          </p:nvPr>
        </p:nvSpPr>
        <p:spPr>
          <a:xfrm>
            <a:off x="247050" y="1251350"/>
            <a:ext cx="4649400" cy="35394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n" sz="1600">
                <a:solidFill>
                  <a:srgbClr val="222222"/>
                </a:solidFill>
                <a:latin typeface="Georgia"/>
                <a:ea typeface="Georgia"/>
                <a:cs typeface="Georgia"/>
                <a:sym typeface="Georgia"/>
              </a:rPr>
              <a:t>Bias: prejudice in favor of or against one thing, person, or group compared with another, usually in a way considered to be unfair</a:t>
            </a:r>
            <a:endParaRPr sz="1600">
              <a:solidFill>
                <a:srgbClr val="222222"/>
              </a:solidFill>
              <a:latin typeface="Georgia"/>
              <a:ea typeface="Georgia"/>
              <a:cs typeface="Georgia"/>
              <a:sym typeface="Georgia"/>
            </a:endParaRPr>
          </a:p>
          <a:p>
            <a:pPr marL="0" lvl="0" indent="0" algn="l" rtl="0">
              <a:spcBef>
                <a:spcPts val="0"/>
              </a:spcBef>
              <a:spcAft>
                <a:spcPts val="0"/>
              </a:spcAft>
              <a:buNone/>
            </a:pPr>
            <a:endParaRPr sz="1600">
              <a:solidFill>
                <a:srgbClr val="222222"/>
              </a:solidFill>
              <a:latin typeface="Georgia"/>
              <a:ea typeface="Georgia"/>
              <a:cs typeface="Georgia"/>
              <a:sym typeface="Georgia"/>
            </a:endParaRPr>
          </a:p>
          <a:p>
            <a:pPr marL="0" lvl="0" indent="0" algn="l" rtl="0">
              <a:spcBef>
                <a:spcPts val="0"/>
              </a:spcBef>
              <a:spcAft>
                <a:spcPts val="0"/>
              </a:spcAft>
              <a:buNone/>
            </a:pPr>
            <a:r>
              <a:rPr lang="en" sz="1600">
                <a:solidFill>
                  <a:srgbClr val="222222"/>
                </a:solidFill>
                <a:latin typeface="Georgia"/>
                <a:ea typeface="Georgia"/>
                <a:cs typeface="Georgia"/>
                <a:sym typeface="Georgia"/>
              </a:rPr>
              <a:t>AI systems have the potential to inherit human biases</a:t>
            </a:r>
            <a:endParaRPr sz="1600">
              <a:solidFill>
                <a:srgbClr val="222222"/>
              </a:solidFill>
              <a:latin typeface="Georgia"/>
              <a:ea typeface="Georgia"/>
              <a:cs typeface="Georgia"/>
              <a:sym typeface="Georgia"/>
            </a:endParaRPr>
          </a:p>
          <a:p>
            <a:pPr marL="0" lvl="0" indent="0" algn="l" rtl="0">
              <a:spcBef>
                <a:spcPts val="0"/>
              </a:spcBef>
              <a:spcAft>
                <a:spcPts val="0"/>
              </a:spcAft>
              <a:buNone/>
            </a:pPr>
            <a:endParaRPr sz="1600">
              <a:solidFill>
                <a:srgbClr val="222222"/>
              </a:solidFill>
              <a:latin typeface="Georgia"/>
              <a:ea typeface="Georgia"/>
              <a:cs typeface="Georgia"/>
              <a:sym typeface="Georgia"/>
            </a:endParaRPr>
          </a:p>
          <a:p>
            <a:pPr marL="0" lvl="0" indent="0" algn="l" rtl="0">
              <a:spcBef>
                <a:spcPts val="0"/>
              </a:spcBef>
              <a:spcAft>
                <a:spcPts val="0"/>
              </a:spcAft>
              <a:buNone/>
            </a:pPr>
            <a:r>
              <a:rPr lang="en" sz="1600">
                <a:solidFill>
                  <a:srgbClr val="222222"/>
                </a:solidFill>
                <a:latin typeface="Georgia"/>
                <a:ea typeface="Georgia"/>
                <a:cs typeface="Georgia"/>
                <a:sym typeface="Georgia"/>
              </a:rPr>
              <a:t>AI bias: an anomaly in the output of machine learning algorithms due to: 1) prejudiced assumptions made during the algorithm development process OR 2) prejudices in the training data</a:t>
            </a:r>
            <a:endParaRPr sz="1600">
              <a:solidFill>
                <a:srgbClr val="222222"/>
              </a:solidFill>
              <a:latin typeface="Georgia"/>
              <a:ea typeface="Georgia"/>
              <a:cs typeface="Georgia"/>
              <a:sym typeface="Georgia"/>
            </a:endParaRPr>
          </a:p>
          <a:p>
            <a:pPr marL="0" lvl="0" indent="0" algn="l" rtl="0">
              <a:spcBef>
                <a:spcPts val="0"/>
              </a:spcBef>
              <a:spcAft>
                <a:spcPts val="0"/>
              </a:spcAft>
              <a:buNone/>
            </a:pPr>
            <a:endParaRPr sz="1600">
              <a:solidFill>
                <a:schemeClr val="dk1"/>
              </a:solidFill>
              <a:latin typeface="Georgia"/>
              <a:ea typeface="Georgia"/>
              <a:cs typeface="Georgia"/>
              <a:sym typeface="Georgia"/>
            </a:endParaRPr>
          </a:p>
          <a:p>
            <a:pPr marL="0" lvl="0" indent="0" algn="l" rtl="0">
              <a:spcBef>
                <a:spcPts val="0"/>
              </a:spcBef>
              <a:spcAft>
                <a:spcPts val="1200"/>
              </a:spcAft>
              <a:buClr>
                <a:schemeClr val="dk1"/>
              </a:buClr>
              <a:buSzPts val="1100"/>
              <a:buFont typeface="Arial"/>
              <a:buNone/>
            </a:pPr>
            <a:endParaRPr/>
          </a:p>
        </p:txBody>
      </p:sp>
      <p:sp>
        <p:nvSpPr>
          <p:cNvPr id="175" name="Google Shape;175;p19"/>
          <p:cNvSpPr txBox="1"/>
          <p:nvPr/>
        </p:nvSpPr>
        <p:spPr>
          <a:xfrm>
            <a:off x="4803025" y="1251350"/>
            <a:ext cx="3988500" cy="3539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600">
                <a:solidFill>
                  <a:srgbClr val="222222"/>
                </a:solidFill>
                <a:latin typeface="Georgia"/>
                <a:ea typeface="Georgia"/>
                <a:cs typeface="Georgia"/>
                <a:sym typeface="Georgia"/>
              </a:rPr>
              <a:t>Types:</a:t>
            </a:r>
            <a:endParaRPr sz="1600">
              <a:solidFill>
                <a:srgbClr val="222222"/>
              </a:solidFill>
              <a:latin typeface="Georgia"/>
              <a:ea typeface="Georgia"/>
              <a:cs typeface="Georgia"/>
              <a:sym typeface="Georgia"/>
            </a:endParaRPr>
          </a:p>
          <a:p>
            <a:pPr marL="457200" lvl="0" indent="-330200" algn="l" rtl="0">
              <a:lnSpc>
                <a:spcPct val="115000"/>
              </a:lnSpc>
              <a:spcBef>
                <a:spcPts val="0"/>
              </a:spcBef>
              <a:spcAft>
                <a:spcPts val="0"/>
              </a:spcAft>
              <a:buClr>
                <a:srgbClr val="222222"/>
              </a:buClr>
              <a:buSzPts val="1600"/>
              <a:buFont typeface="Georgia"/>
              <a:buAutoNum type="arabicParenR"/>
            </a:pPr>
            <a:r>
              <a:rPr lang="en" sz="1600">
                <a:solidFill>
                  <a:srgbClr val="222222"/>
                </a:solidFill>
                <a:latin typeface="Georgia"/>
                <a:ea typeface="Georgia"/>
                <a:cs typeface="Georgia"/>
                <a:sym typeface="Georgia"/>
              </a:rPr>
              <a:t>Cognitive bias: unconscious errors in thinking that affect individuals’ judgments and decisions; could seep into AI through: designers’ unknowing introduction OR use of training data that includes bias(es) (error of inclusion)</a:t>
            </a:r>
            <a:endParaRPr sz="1600">
              <a:solidFill>
                <a:srgbClr val="222222"/>
              </a:solidFill>
              <a:latin typeface="Georgia"/>
              <a:ea typeface="Georgia"/>
              <a:cs typeface="Georgia"/>
              <a:sym typeface="Georgia"/>
            </a:endParaRPr>
          </a:p>
          <a:p>
            <a:pPr marL="457200" lvl="0" indent="0" algn="l" rtl="0">
              <a:lnSpc>
                <a:spcPct val="115000"/>
              </a:lnSpc>
              <a:spcBef>
                <a:spcPts val="0"/>
              </a:spcBef>
              <a:spcAft>
                <a:spcPts val="0"/>
              </a:spcAft>
              <a:buNone/>
            </a:pPr>
            <a:endParaRPr sz="1600">
              <a:solidFill>
                <a:srgbClr val="222222"/>
              </a:solidFill>
              <a:latin typeface="Georgia"/>
              <a:ea typeface="Georgia"/>
              <a:cs typeface="Georgia"/>
              <a:sym typeface="Georgia"/>
            </a:endParaRPr>
          </a:p>
          <a:p>
            <a:pPr marL="457200" lvl="0" indent="-330200" algn="l" rtl="0">
              <a:lnSpc>
                <a:spcPct val="115000"/>
              </a:lnSpc>
              <a:spcBef>
                <a:spcPts val="0"/>
              </a:spcBef>
              <a:spcAft>
                <a:spcPts val="0"/>
              </a:spcAft>
              <a:buClr>
                <a:srgbClr val="222222"/>
              </a:buClr>
              <a:buSzPts val="1600"/>
              <a:buFont typeface="Georgia"/>
              <a:buAutoNum type="arabicParenR"/>
            </a:pPr>
            <a:r>
              <a:rPr lang="en" sz="1600">
                <a:solidFill>
                  <a:srgbClr val="222222"/>
                </a:solidFill>
                <a:latin typeface="Georgia"/>
                <a:ea typeface="Georgia"/>
                <a:cs typeface="Georgia"/>
                <a:sym typeface="Georgia"/>
              </a:rPr>
              <a:t>Lack of complete data: data may not be fully representative, introducing bias (error of omission)</a:t>
            </a:r>
            <a:endParaRPr sz="1600">
              <a:solidFill>
                <a:srgbClr val="222222"/>
              </a:solidFill>
              <a:latin typeface="Georgia"/>
              <a:ea typeface="Georgia"/>
              <a:cs typeface="Georgia"/>
              <a:sym typeface="Georgia"/>
            </a:endParaRPr>
          </a:p>
          <a:p>
            <a:pPr marL="0" lvl="0" indent="0" algn="l" rtl="0">
              <a:spcBef>
                <a:spcPts val="0"/>
              </a:spcBef>
              <a:spcAft>
                <a:spcPts val="0"/>
              </a:spcAft>
              <a:buNone/>
            </a:pPr>
            <a:endParaRPr sz="1800">
              <a:solidFill>
                <a:schemeClr val="dk2"/>
              </a:solidFill>
            </a:endParaRPr>
          </a:p>
        </p:txBody>
      </p:sp>
      <p:pic>
        <p:nvPicPr>
          <p:cNvPr id="176" name="Google Shape;176;p19"/>
          <p:cNvPicPr preferRelativeResize="0"/>
          <p:nvPr/>
        </p:nvPicPr>
        <p:blipFill>
          <a:blip r:embed="rId3">
            <a:alphaModFix/>
          </a:blip>
          <a:stretch>
            <a:fillRect/>
          </a:stretch>
        </p:blipFill>
        <p:spPr>
          <a:xfrm>
            <a:off x="6421300" y="322163"/>
            <a:ext cx="2340749" cy="1158925"/>
          </a:xfrm>
          <a:prstGeom prst="rect">
            <a:avLst/>
          </a:prstGeom>
          <a:noFill/>
          <a:ln>
            <a:noFill/>
          </a:ln>
        </p:spPr>
      </p:pic>
      <p:pic>
        <p:nvPicPr>
          <p:cNvPr id="177" name="Google Shape;177;p19"/>
          <p:cNvPicPr preferRelativeResize="0"/>
          <p:nvPr/>
        </p:nvPicPr>
        <p:blipFill>
          <a:blip r:embed="rId4">
            <a:alphaModFix/>
          </a:blip>
          <a:stretch>
            <a:fillRect/>
          </a:stretch>
        </p:blipFill>
        <p:spPr>
          <a:xfrm>
            <a:off x="631888" y="322175"/>
            <a:ext cx="1505113" cy="1002675"/>
          </a:xfrm>
          <a:prstGeom prst="rect">
            <a:avLst/>
          </a:prstGeom>
          <a:noFill/>
          <a:ln>
            <a:noFill/>
          </a:ln>
        </p:spPr>
      </p:pic>
      <p:pic>
        <p:nvPicPr>
          <p:cNvPr id="178" name="Google Shape;178;p19"/>
          <p:cNvPicPr preferRelativeResize="0"/>
          <p:nvPr/>
        </p:nvPicPr>
        <p:blipFill rotWithShape="1">
          <a:blip r:embed="rId5">
            <a:alphaModFix/>
          </a:blip>
          <a:srcRect t="28841" b="20479"/>
          <a:stretch/>
        </p:blipFill>
        <p:spPr>
          <a:xfrm>
            <a:off x="1655550" y="3965825"/>
            <a:ext cx="3217752" cy="9173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0"/>
          <p:cNvSpPr txBox="1">
            <a:spLocks noGrp="1"/>
          </p:cNvSpPr>
          <p:nvPr>
            <p:ph type="title"/>
          </p:nvPr>
        </p:nvSpPr>
        <p:spPr>
          <a:xfrm>
            <a:off x="819150" y="514250"/>
            <a:ext cx="75057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600" u="sng">
                <a:solidFill>
                  <a:srgbClr val="222222"/>
                </a:solidFill>
                <a:latin typeface="Georgia"/>
                <a:ea typeface="Georgia"/>
                <a:cs typeface="Georgia"/>
                <a:sym typeface="Georgia"/>
              </a:rPr>
              <a:t>Examples of AI Bias </a:t>
            </a:r>
            <a:endParaRPr sz="2600" u="sng">
              <a:solidFill>
                <a:srgbClr val="222222"/>
              </a:solidFill>
              <a:latin typeface="Georgia"/>
              <a:ea typeface="Georgia"/>
              <a:cs typeface="Georgia"/>
              <a:sym typeface="Georgia"/>
            </a:endParaRPr>
          </a:p>
        </p:txBody>
      </p:sp>
      <p:sp>
        <p:nvSpPr>
          <p:cNvPr id="184" name="Google Shape;184;p20"/>
          <p:cNvSpPr txBox="1">
            <a:spLocks noGrp="1"/>
          </p:cNvSpPr>
          <p:nvPr>
            <p:ph type="body" idx="1"/>
          </p:nvPr>
        </p:nvSpPr>
        <p:spPr>
          <a:xfrm>
            <a:off x="311700" y="1215950"/>
            <a:ext cx="8520600" cy="3623700"/>
          </a:xfrm>
          <a:prstGeom prst="rect">
            <a:avLst/>
          </a:prstGeom>
        </p:spPr>
        <p:txBody>
          <a:bodyPr spcFirstLastPara="1" wrap="square" lIns="91425" tIns="91425" rIns="91425" bIns="91425" anchor="t" anchorCtr="0">
            <a:normAutofit fontScale="85000" lnSpcReduction="10000"/>
          </a:bodyPr>
          <a:lstStyle/>
          <a:p>
            <a:pPr marL="457200" lvl="0" indent="-318790" algn="l" rtl="0">
              <a:spcBef>
                <a:spcPts val="0"/>
              </a:spcBef>
              <a:spcAft>
                <a:spcPts val="0"/>
              </a:spcAft>
              <a:buClr>
                <a:srgbClr val="222222"/>
              </a:buClr>
              <a:buSzPct val="100000"/>
              <a:buFont typeface="Georgia"/>
              <a:buAutoNum type="arabicPeriod"/>
            </a:pPr>
            <a:r>
              <a:rPr lang="en" sz="1670">
                <a:solidFill>
                  <a:srgbClr val="222222"/>
                </a:solidFill>
                <a:latin typeface="Georgia"/>
                <a:ea typeface="Georgia"/>
                <a:cs typeface="Georgia"/>
                <a:sym typeface="Georgia"/>
              </a:rPr>
              <a:t>Mortgage applications: Algorithms have been found to be </a:t>
            </a:r>
            <a:r>
              <a:rPr lang="en" sz="1670">
                <a:solidFill>
                  <a:srgbClr val="222222"/>
                </a:solidFill>
                <a:uFill>
                  <a:noFill/>
                </a:uFill>
                <a:latin typeface="Georgia"/>
                <a:ea typeface="Georgia"/>
                <a:cs typeface="Georgia"/>
                <a:sym typeface="Georgia"/>
                <a:hlinkClick r:id="rId3">
                  <a:extLst>
                    <a:ext uri="{A12FA001-AC4F-418D-AE19-62706E023703}">
                      <ahyp:hlinkClr xmlns:ahyp="http://schemas.microsoft.com/office/drawing/2018/hyperlinkcolor" val="tx"/>
                    </a:ext>
                  </a:extLst>
                </a:hlinkClick>
              </a:rPr>
              <a:t>40-80%</a:t>
            </a:r>
            <a:r>
              <a:rPr lang="en" sz="1670">
                <a:solidFill>
                  <a:srgbClr val="222222"/>
                </a:solidFill>
                <a:latin typeface="Georgia"/>
                <a:ea typeface="Georgia"/>
                <a:cs typeface="Georgia"/>
                <a:sym typeface="Georgia"/>
              </a:rPr>
              <a:t> more likely to deny borrowers of color because historical lending data disproportionately show minorities being denied loans and other financial opportunities</a:t>
            </a:r>
            <a:endParaRPr sz="1670">
              <a:solidFill>
                <a:srgbClr val="222222"/>
              </a:solidFill>
              <a:latin typeface="Georgia"/>
              <a:ea typeface="Georgia"/>
              <a:cs typeface="Georgia"/>
              <a:sym typeface="Georgia"/>
            </a:endParaRPr>
          </a:p>
          <a:p>
            <a:pPr marL="457200" lvl="0" indent="0" algn="l" rtl="0">
              <a:spcBef>
                <a:spcPts val="0"/>
              </a:spcBef>
              <a:spcAft>
                <a:spcPts val="0"/>
              </a:spcAft>
              <a:buNone/>
            </a:pPr>
            <a:endParaRPr sz="1670">
              <a:solidFill>
                <a:srgbClr val="222222"/>
              </a:solidFill>
              <a:latin typeface="Georgia"/>
              <a:ea typeface="Georgia"/>
              <a:cs typeface="Georgia"/>
              <a:sym typeface="Georgia"/>
            </a:endParaRPr>
          </a:p>
          <a:p>
            <a:pPr marL="457200" marR="0" lvl="0" indent="-318790" algn="l" rtl="0">
              <a:lnSpc>
                <a:spcPct val="115000"/>
              </a:lnSpc>
              <a:spcBef>
                <a:spcPts val="0"/>
              </a:spcBef>
              <a:spcAft>
                <a:spcPts val="0"/>
              </a:spcAft>
              <a:buClr>
                <a:srgbClr val="222222"/>
              </a:buClr>
              <a:buSzPct val="100000"/>
              <a:buFont typeface="Georgia"/>
              <a:buAutoNum type="arabicPeriod"/>
            </a:pPr>
            <a:r>
              <a:rPr lang="en" sz="1670">
                <a:solidFill>
                  <a:srgbClr val="222222"/>
                </a:solidFill>
                <a:latin typeface="Georgia"/>
                <a:ea typeface="Georgia"/>
                <a:cs typeface="Georgia"/>
                <a:sym typeface="Georgia"/>
              </a:rPr>
              <a:t>Amazon’s recruitment algorithm: Trained on ten years of employment history data, but data reflected a male-dominated workforce, so algorithm learned to be biased against applications and penalized resumes from women or any resumes using the word “women(’s)”</a:t>
            </a:r>
            <a:endParaRPr sz="1670">
              <a:solidFill>
                <a:srgbClr val="222222"/>
              </a:solidFill>
              <a:latin typeface="Georgia"/>
              <a:ea typeface="Georgia"/>
              <a:cs typeface="Georgia"/>
              <a:sym typeface="Georgia"/>
            </a:endParaRPr>
          </a:p>
          <a:p>
            <a:pPr marL="457200" marR="0" lvl="0" indent="0" algn="l" rtl="0">
              <a:lnSpc>
                <a:spcPct val="115000"/>
              </a:lnSpc>
              <a:spcBef>
                <a:spcPts val="0"/>
              </a:spcBef>
              <a:spcAft>
                <a:spcPts val="0"/>
              </a:spcAft>
              <a:buNone/>
            </a:pPr>
            <a:endParaRPr sz="1670">
              <a:solidFill>
                <a:srgbClr val="222222"/>
              </a:solidFill>
              <a:latin typeface="Georgia"/>
              <a:ea typeface="Georgia"/>
              <a:cs typeface="Georgia"/>
              <a:sym typeface="Georgia"/>
            </a:endParaRPr>
          </a:p>
          <a:p>
            <a:pPr marL="457200" marR="0" lvl="0" indent="-318790" algn="l" rtl="0">
              <a:lnSpc>
                <a:spcPct val="115000"/>
              </a:lnSpc>
              <a:spcBef>
                <a:spcPts val="0"/>
              </a:spcBef>
              <a:spcAft>
                <a:spcPts val="0"/>
              </a:spcAft>
              <a:buClr>
                <a:srgbClr val="222222"/>
              </a:buClr>
              <a:buSzPct val="100000"/>
              <a:buFont typeface="Georgia"/>
              <a:buAutoNum type="arabicPeriod"/>
            </a:pPr>
            <a:r>
              <a:rPr lang="en" sz="1670">
                <a:solidFill>
                  <a:srgbClr val="222222"/>
                </a:solidFill>
                <a:latin typeface="Georgia"/>
                <a:ea typeface="Georgia"/>
                <a:cs typeface="Georgia"/>
                <a:sym typeface="Georgia"/>
              </a:rPr>
              <a:t>X (Twitter) image cropping: 2020 version of algorithm favored white faces over black ones when cropping pictures; a white user repeatedly shared pictures featuring his face and that of a black colleague and other black faces in the same image, and images were consistently cropped by Twitter’s algorithm to show his white face in image previews</a:t>
            </a:r>
            <a:endParaRPr sz="1670">
              <a:solidFill>
                <a:srgbClr val="222222"/>
              </a:solidFill>
              <a:latin typeface="Georgia"/>
              <a:ea typeface="Georgia"/>
              <a:cs typeface="Georgia"/>
              <a:sym typeface="Georgia"/>
            </a:endParaRPr>
          </a:p>
          <a:p>
            <a:pPr marL="457200" marR="0" lvl="0" indent="0" algn="l" rtl="0">
              <a:lnSpc>
                <a:spcPct val="115000"/>
              </a:lnSpc>
              <a:spcBef>
                <a:spcPts val="0"/>
              </a:spcBef>
              <a:spcAft>
                <a:spcPts val="0"/>
              </a:spcAft>
              <a:buNone/>
            </a:pPr>
            <a:endParaRPr sz="1670">
              <a:solidFill>
                <a:srgbClr val="222222"/>
              </a:solidFill>
              <a:latin typeface="Georgia"/>
              <a:ea typeface="Georgia"/>
              <a:cs typeface="Georgia"/>
              <a:sym typeface="Georgia"/>
            </a:endParaRPr>
          </a:p>
          <a:p>
            <a:pPr marL="457200" marR="0" lvl="0" indent="-318790" algn="l" rtl="0">
              <a:lnSpc>
                <a:spcPct val="115000"/>
              </a:lnSpc>
              <a:spcBef>
                <a:spcPts val="0"/>
              </a:spcBef>
              <a:spcAft>
                <a:spcPts val="0"/>
              </a:spcAft>
              <a:buClr>
                <a:srgbClr val="222222"/>
              </a:buClr>
              <a:buSzPct val="100000"/>
              <a:buFont typeface="Georgia"/>
              <a:buAutoNum type="arabicPeriod"/>
            </a:pPr>
            <a:r>
              <a:rPr lang="en" sz="1670">
                <a:solidFill>
                  <a:srgbClr val="222222"/>
                </a:solidFill>
                <a:latin typeface="Georgia"/>
                <a:ea typeface="Georgia"/>
                <a:cs typeface="Georgia"/>
                <a:sym typeface="Georgia"/>
              </a:rPr>
              <a:t>Wash. Post article: images generated by AI-based tools shown to amplify bias in gender and race</a:t>
            </a:r>
            <a:endParaRPr>
              <a:solidFill>
                <a:srgbClr val="222222"/>
              </a:solidFill>
              <a:latin typeface="Georgia"/>
              <a:ea typeface="Georgia"/>
              <a:cs typeface="Georgia"/>
              <a:sym typeface="Georgia"/>
            </a:endParaRPr>
          </a:p>
          <a:p>
            <a:pPr marL="0" lvl="0" indent="0" algn="l" rtl="0">
              <a:spcBef>
                <a:spcPts val="0"/>
              </a:spcBef>
              <a:spcAft>
                <a:spcPts val="0"/>
              </a:spcAft>
              <a:buClr>
                <a:schemeClr val="dk1"/>
              </a:buClr>
              <a:buSzPct val="84615"/>
              <a:buFont typeface="Arial"/>
              <a:buNone/>
            </a:pPr>
            <a:endParaRPr/>
          </a:p>
        </p:txBody>
      </p:sp>
      <p:pic>
        <p:nvPicPr>
          <p:cNvPr id="185" name="Google Shape;185;p20"/>
          <p:cNvPicPr preferRelativeResize="0"/>
          <p:nvPr/>
        </p:nvPicPr>
        <p:blipFill>
          <a:blip r:embed="rId4">
            <a:alphaModFix/>
          </a:blip>
          <a:stretch>
            <a:fillRect/>
          </a:stretch>
        </p:blipFill>
        <p:spPr>
          <a:xfrm>
            <a:off x="342601" y="327725"/>
            <a:ext cx="1341750" cy="888225"/>
          </a:xfrm>
          <a:prstGeom prst="rect">
            <a:avLst/>
          </a:prstGeom>
          <a:noFill/>
          <a:ln>
            <a:noFill/>
          </a:ln>
        </p:spPr>
      </p:pic>
      <p:pic>
        <p:nvPicPr>
          <p:cNvPr id="186" name="Google Shape;186;p20"/>
          <p:cNvPicPr preferRelativeResize="0"/>
          <p:nvPr/>
        </p:nvPicPr>
        <p:blipFill>
          <a:blip r:embed="rId5">
            <a:alphaModFix/>
          </a:blip>
          <a:stretch>
            <a:fillRect/>
          </a:stretch>
        </p:blipFill>
        <p:spPr>
          <a:xfrm>
            <a:off x="6215750" y="327725"/>
            <a:ext cx="1184301" cy="888226"/>
          </a:xfrm>
          <a:prstGeom prst="rect">
            <a:avLst/>
          </a:prstGeom>
          <a:noFill/>
          <a:ln>
            <a:noFill/>
          </a:ln>
        </p:spPr>
      </p:pic>
      <p:pic>
        <p:nvPicPr>
          <p:cNvPr id="187" name="Google Shape;187;p20"/>
          <p:cNvPicPr preferRelativeResize="0"/>
          <p:nvPr/>
        </p:nvPicPr>
        <p:blipFill>
          <a:blip r:embed="rId6">
            <a:alphaModFix/>
          </a:blip>
          <a:stretch>
            <a:fillRect/>
          </a:stretch>
        </p:blipFill>
        <p:spPr>
          <a:xfrm>
            <a:off x="1785865" y="393450"/>
            <a:ext cx="1225551" cy="756775"/>
          </a:xfrm>
          <a:prstGeom prst="rect">
            <a:avLst/>
          </a:prstGeom>
          <a:noFill/>
          <a:ln>
            <a:noFill/>
          </a:ln>
        </p:spPr>
      </p:pic>
      <p:pic>
        <p:nvPicPr>
          <p:cNvPr id="188" name="Google Shape;188;p20"/>
          <p:cNvPicPr preferRelativeResize="0"/>
          <p:nvPr/>
        </p:nvPicPr>
        <p:blipFill>
          <a:blip r:embed="rId7">
            <a:alphaModFix/>
          </a:blip>
          <a:stretch>
            <a:fillRect/>
          </a:stretch>
        </p:blipFill>
        <p:spPr>
          <a:xfrm>
            <a:off x="7454925" y="445256"/>
            <a:ext cx="1341751" cy="70497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1"/>
          <p:cNvSpPr txBox="1">
            <a:spLocks noGrp="1"/>
          </p:cNvSpPr>
          <p:nvPr>
            <p:ph type="title"/>
          </p:nvPr>
        </p:nvSpPr>
        <p:spPr>
          <a:xfrm>
            <a:off x="224850" y="504525"/>
            <a:ext cx="86943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u="sng">
                <a:solidFill>
                  <a:srgbClr val="000000"/>
                </a:solidFill>
                <a:latin typeface="Georgia"/>
                <a:ea typeface="Georgia"/>
                <a:cs typeface="Georgia"/>
                <a:sym typeface="Georgia"/>
              </a:rPr>
              <a:t>“We Need to Get Ahead of This”</a:t>
            </a:r>
            <a:endParaRPr u="sng">
              <a:solidFill>
                <a:srgbClr val="000000"/>
              </a:solidFill>
              <a:latin typeface="Georgia"/>
              <a:ea typeface="Georgia"/>
              <a:cs typeface="Georgia"/>
              <a:sym typeface="Georgia"/>
            </a:endParaRPr>
          </a:p>
        </p:txBody>
      </p:sp>
      <p:pic>
        <p:nvPicPr>
          <p:cNvPr id="194" name="Google Shape;194;p21"/>
          <p:cNvPicPr preferRelativeResize="0"/>
          <p:nvPr/>
        </p:nvPicPr>
        <p:blipFill>
          <a:blip r:embed="rId3">
            <a:alphaModFix/>
          </a:blip>
          <a:stretch>
            <a:fillRect/>
          </a:stretch>
        </p:blipFill>
        <p:spPr>
          <a:xfrm>
            <a:off x="5458568" y="1175900"/>
            <a:ext cx="3271805" cy="3577951"/>
          </a:xfrm>
          <a:prstGeom prst="rect">
            <a:avLst/>
          </a:prstGeom>
          <a:noFill/>
          <a:ln>
            <a:noFill/>
          </a:ln>
        </p:spPr>
      </p:pic>
      <p:sp>
        <p:nvSpPr>
          <p:cNvPr id="195" name="Google Shape;195;p21"/>
          <p:cNvSpPr txBox="1">
            <a:spLocks noGrp="1"/>
          </p:cNvSpPr>
          <p:nvPr>
            <p:ph type="body" idx="1"/>
          </p:nvPr>
        </p:nvSpPr>
        <p:spPr>
          <a:xfrm>
            <a:off x="218775" y="1325350"/>
            <a:ext cx="5239800" cy="3529200"/>
          </a:xfrm>
          <a:prstGeom prst="rect">
            <a:avLst/>
          </a:prstGeom>
          <a:noFill/>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222222"/>
                </a:solidFill>
                <a:latin typeface="Georgia"/>
                <a:ea typeface="Georgia"/>
                <a:cs typeface="Georgia"/>
                <a:sym typeface="Georgia"/>
              </a:rPr>
              <a:t>Several state bars have started crafting guidance for use on AI in the legal profession: California, New York, and Texas, for example</a:t>
            </a:r>
            <a:endParaRPr sz="1200">
              <a:solidFill>
                <a:srgbClr val="222222"/>
              </a:solidFill>
              <a:latin typeface="Georgia"/>
              <a:ea typeface="Georgia"/>
              <a:cs typeface="Georgia"/>
              <a:sym typeface="Georgia"/>
            </a:endParaRPr>
          </a:p>
          <a:p>
            <a:pPr marL="457200" lvl="0" indent="-304800" algn="l" rtl="0">
              <a:spcBef>
                <a:spcPts val="1200"/>
              </a:spcBef>
              <a:spcAft>
                <a:spcPts val="0"/>
              </a:spcAft>
              <a:buClr>
                <a:srgbClr val="222222"/>
              </a:buClr>
              <a:buSzPts val="1200"/>
              <a:buFont typeface="Georgia"/>
              <a:buChar char="●"/>
            </a:pPr>
            <a:r>
              <a:rPr lang="en" sz="1200">
                <a:solidFill>
                  <a:srgbClr val="222222"/>
                </a:solidFill>
                <a:latin typeface="Georgia"/>
                <a:ea typeface="Georgia"/>
                <a:cs typeface="Georgia"/>
                <a:sym typeface="Georgia"/>
              </a:rPr>
              <a:t>California: Committee on Professional Responsibility and Conduct (COPRAC)</a:t>
            </a:r>
            <a:endParaRPr sz="1200">
              <a:solidFill>
                <a:srgbClr val="222222"/>
              </a:solidFill>
              <a:latin typeface="Georgia"/>
              <a:ea typeface="Georgia"/>
              <a:cs typeface="Georgia"/>
              <a:sym typeface="Georgia"/>
            </a:endParaRPr>
          </a:p>
          <a:p>
            <a:pPr marL="457200" lvl="0" indent="-304800" algn="l" rtl="0">
              <a:spcBef>
                <a:spcPts val="0"/>
              </a:spcBef>
              <a:spcAft>
                <a:spcPts val="0"/>
              </a:spcAft>
              <a:buClr>
                <a:srgbClr val="222222"/>
              </a:buClr>
              <a:buSzPts val="1200"/>
              <a:buFont typeface="Georgia"/>
              <a:buChar char="●"/>
            </a:pPr>
            <a:r>
              <a:rPr lang="en" sz="1200">
                <a:solidFill>
                  <a:srgbClr val="222222"/>
                </a:solidFill>
                <a:latin typeface="Georgia"/>
                <a:ea typeface="Georgia"/>
                <a:cs typeface="Georgia"/>
                <a:sym typeface="Georgia"/>
              </a:rPr>
              <a:t>Draft guidance came out </a:t>
            </a:r>
            <a:r>
              <a:rPr lang="en" sz="1200" i="1">
                <a:solidFill>
                  <a:srgbClr val="222222"/>
                </a:solidFill>
                <a:latin typeface="Georgia"/>
                <a:ea typeface="Georgia"/>
                <a:cs typeface="Georgia"/>
                <a:sym typeface="Georgia"/>
              </a:rPr>
              <a:t>this week</a:t>
            </a:r>
            <a:r>
              <a:rPr lang="en" sz="1200">
                <a:solidFill>
                  <a:srgbClr val="222222"/>
                </a:solidFill>
                <a:latin typeface="Georgia"/>
                <a:ea typeface="Georgia"/>
                <a:cs typeface="Georgia"/>
                <a:sym typeface="Georgia"/>
              </a:rPr>
              <a:t>:</a:t>
            </a:r>
            <a:endParaRPr sz="1200">
              <a:solidFill>
                <a:srgbClr val="222222"/>
              </a:solidFill>
              <a:latin typeface="Georgia"/>
              <a:ea typeface="Georgia"/>
              <a:cs typeface="Georgia"/>
              <a:sym typeface="Georgia"/>
            </a:endParaRPr>
          </a:p>
          <a:p>
            <a:pPr marL="914400" lvl="1" indent="-304800" algn="l" rtl="0">
              <a:spcBef>
                <a:spcPts val="0"/>
              </a:spcBef>
              <a:spcAft>
                <a:spcPts val="0"/>
              </a:spcAft>
              <a:buClr>
                <a:srgbClr val="222222"/>
              </a:buClr>
              <a:buSzPts val="1200"/>
              <a:buFont typeface="Georgia"/>
              <a:buChar char="○"/>
            </a:pPr>
            <a:r>
              <a:rPr lang="en" sz="1200">
                <a:solidFill>
                  <a:srgbClr val="222222"/>
                </a:solidFill>
                <a:latin typeface="Georgia"/>
                <a:ea typeface="Georgia"/>
                <a:cs typeface="Georgia"/>
                <a:sym typeface="Georgia"/>
              </a:rPr>
              <a:t>RPC are robust enough to address generative AI issues</a:t>
            </a:r>
            <a:endParaRPr sz="1200">
              <a:solidFill>
                <a:srgbClr val="222222"/>
              </a:solidFill>
              <a:latin typeface="Georgia"/>
              <a:ea typeface="Georgia"/>
              <a:cs typeface="Georgia"/>
              <a:sym typeface="Georgia"/>
            </a:endParaRPr>
          </a:p>
          <a:p>
            <a:pPr marL="914400" lvl="1" indent="-304800" algn="l" rtl="0">
              <a:spcBef>
                <a:spcPts val="0"/>
              </a:spcBef>
              <a:spcAft>
                <a:spcPts val="0"/>
              </a:spcAft>
              <a:buClr>
                <a:srgbClr val="222222"/>
              </a:buClr>
              <a:buSzPts val="1200"/>
              <a:buFont typeface="Georgia"/>
              <a:buChar char="○"/>
            </a:pPr>
            <a:r>
              <a:rPr lang="en" sz="1200">
                <a:solidFill>
                  <a:srgbClr val="222222"/>
                </a:solidFill>
                <a:latin typeface="Georgia"/>
                <a:ea typeface="Georgia"/>
                <a:cs typeface="Georgia"/>
                <a:sym typeface="Georgia"/>
              </a:rPr>
              <a:t>But AI is rapidly evolving, so new regulation may be needed</a:t>
            </a:r>
            <a:endParaRPr sz="1200">
              <a:solidFill>
                <a:srgbClr val="222222"/>
              </a:solidFill>
              <a:latin typeface="Georgia"/>
              <a:ea typeface="Georgia"/>
              <a:cs typeface="Georgia"/>
              <a:sym typeface="Georgia"/>
            </a:endParaRPr>
          </a:p>
          <a:p>
            <a:pPr marL="914400" lvl="1" indent="-304800" algn="l" rtl="0">
              <a:spcBef>
                <a:spcPts val="0"/>
              </a:spcBef>
              <a:spcAft>
                <a:spcPts val="0"/>
              </a:spcAft>
              <a:buClr>
                <a:srgbClr val="222222"/>
              </a:buClr>
              <a:buSzPts val="1200"/>
              <a:buFont typeface="Georgia"/>
              <a:buChar char="○"/>
            </a:pPr>
            <a:r>
              <a:rPr lang="en" sz="1200">
                <a:solidFill>
                  <a:srgbClr val="222222"/>
                </a:solidFill>
                <a:latin typeface="Georgia"/>
                <a:ea typeface="Georgia"/>
                <a:cs typeface="Georgia"/>
                <a:sym typeface="Georgia"/>
              </a:rPr>
              <a:t>Practical Guidance for the Use of Generative AI in the Practice of Law (refresher)</a:t>
            </a:r>
            <a:endParaRPr sz="1200">
              <a:solidFill>
                <a:srgbClr val="222222"/>
              </a:solidFill>
              <a:latin typeface="Georgia"/>
              <a:ea typeface="Georgia"/>
              <a:cs typeface="Georgia"/>
              <a:sym typeface="Georgia"/>
            </a:endParaRPr>
          </a:p>
          <a:p>
            <a:pPr marL="0" lvl="0" indent="0" algn="l" rtl="0">
              <a:spcBef>
                <a:spcPts val="1200"/>
              </a:spcBef>
              <a:spcAft>
                <a:spcPts val="0"/>
              </a:spcAft>
              <a:buNone/>
            </a:pPr>
            <a:r>
              <a:rPr lang="en" sz="1200">
                <a:solidFill>
                  <a:srgbClr val="222222"/>
                </a:solidFill>
                <a:latin typeface="Georgia"/>
                <a:ea typeface="Georgia"/>
                <a:cs typeface="Georgia"/>
                <a:sym typeface="Georgia"/>
              </a:rPr>
              <a:t>Some courts are taking matters into their own hands:</a:t>
            </a:r>
            <a:endParaRPr sz="1200">
              <a:solidFill>
                <a:srgbClr val="222222"/>
              </a:solidFill>
              <a:latin typeface="Georgia"/>
              <a:ea typeface="Georgia"/>
              <a:cs typeface="Georgia"/>
              <a:sym typeface="Georgia"/>
            </a:endParaRPr>
          </a:p>
          <a:p>
            <a:pPr marL="457200" lvl="0" indent="-304800" algn="l" rtl="0">
              <a:spcBef>
                <a:spcPts val="1200"/>
              </a:spcBef>
              <a:spcAft>
                <a:spcPts val="0"/>
              </a:spcAft>
              <a:buClr>
                <a:srgbClr val="222222"/>
              </a:buClr>
              <a:buSzPts val="1200"/>
              <a:buFont typeface="Georgia"/>
              <a:buChar char="●"/>
            </a:pPr>
            <a:r>
              <a:rPr lang="en" sz="1200">
                <a:solidFill>
                  <a:srgbClr val="222222"/>
                </a:solidFill>
                <a:latin typeface="Georgia"/>
                <a:ea typeface="Georgia"/>
                <a:cs typeface="Georgia"/>
                <a:sym typeface="Georgia"/>
              </a:rPr>
              <a:t>EDTX: not prohibited for pro se litigants, but filer ultimately responsible for accuracy/quality</a:t>
            </a:r>
            <a:endParaRPr sz="1200">
              <a:solidFill>
                <a:srgbClr val="222222"/>
              </a:solidFill>
              <a:latin typeface="Georgia"/>
              <a:ea typeface="Georgia"/>
              <a:cs typeface="Georgia"/>
              <a:sym typeface="Georgia"/>
            </a:endParaRPr>
          </a:p>
          <a:p>
            <a:pPr marL="457200" lvl="0" indent="-304800" algn="l" rtl="0">
              <a:spcBef>
                <a:spcPts val="0"/>
              </a:spcBef>
              <a:spcAft>
                <a:spcPts val="0"/>
              </a:spcAft>
              <a:buClr>
                <a:srgbClr val="222222"/>
              </a:buClr>
              <a:buSzPts val="1200"/>
              <a:buFont typeface="Georgia"/>
              <a:buChar char="●"/>
            </a:pPr>
            <a:r>
              <a:rPr lang="en" sz="1200">
                <a:solidFill>
                  <a:srgbClr val="222222"/>
                </a:solidFill>
                <a:latin typeface="Georgia"/>
                <a:ea typeface="Georgia"/>
                <a:cs typeface="Georgia"/>
                <a:sym typeface="Georgia"/>
              </a:rPr>
              <a:t>NDTX: at least one judge prohibits filings drafted by AI</a:t>
            </a:r>
            <a:endParaRPr sz="1200">
              <a:solidFill>
                <a:srgbClr val="222222"/>
              </a:solidFill>
              <a:latin typeface="Georgia"/>
              <a:ea typeface="Georgia"/>
              <a:cs typeface="Georgia"/>
              <a:sym typeface="Georgia"/>
            </a:endParaRPr>
          </a:p>
        </p:txBody>
      </p:sp>
    </p:spTree>
  </p:cSld>
  <p:clrMapOvr>
    <a:masterClrMapping/>
  </p:clrMapOvr>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3783</Words>
  <Application>Microsoft Office PowerPoint</Application>
  <PresentationFormat>On-screen Show (16:9)</PresentationFormat>
  <Paragraphs>221</Paragraphs>
  <Slides>29</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Alfa Slab One</vt:lpstr>
      <vt:lpstr>Arial</vt:lpstr>
      <vt:lpstr>Calibri</vt:lpstr>
      <vt:lpstr>Georgia</vt:lpstr>
      <vt:lpstr>Merriweather</vt:lpstr>
      <vt:lpstr>Nunito</vt:lpstr>
      <vt:lpstr>Shift</vt:lpstr>
      <vt:lpstr>Bias and Ethics in AI-Enabled Legal Technology</vt:lpstr>
      <vt:lpstr>PowerPoint Presentation</vt:lpstr>
      <vt:lpstr>Survey</vt:lpstr>
      <vt:lpstr>PowerPoint Presentation</vt:lpstr>
      <vt:lpstr>PowerPoint Presentation</vt:lpstr>
      <vt:lpstr>ABA’s Task Force on Law and Artificial Intelligence </vt:lpstr>
      <vt:lpstr>Types of Biases in AI</vt:lpstr>
      <vt:lpstr>Examples of AI Bias </vt:lpstr>
      <vt:lpstr>“We Need to Get Ahead of This”</vt:lpstr>
      <vt:lpstr>Removing Bias from AI Systems?</vt:lpstr>
      <vt:lpstr>Expect Developments in AI Regulation</vt:lpstr>
      <vt:lpstr>What About the USPTO?</vt:lpstr>
      <vt:lpstr>1.1 and 1.2 Competence and Diligence Issues?</vt:lpstr>
      <vt:lpstr>PowerPoint Presentation</vt:lpstr>
      <vt:lpstr>The infamous Mata v. Avianca, Inc.</vt:lpstr>
      <vt:lpstr>PowerPoint Presentation</vt:lpstr>
      <vt:lpstr>PowerPoint Presentation</vt:lpstr>
      <vt:lpstr>PowerPoint Presentation</vt:lpstr>
      <vt:lpstr>How to Best Use AI?? </vt:lpstr>
      <vt:lpstr>PowerPoint Presentation</vt:lpstr>
      <vt:lpstr>PowerPoint Presentation</vt:lpstr>
      <vt:lpstr>PowerPoint Presentation</vt:lpstr>
      <vt:lpstr>PowerPoint Presentation</vt:lpstr>
      <vt:lpstr>Takeaways</vt:lpstr>
      <vt:lpstr>Ethical Rules</vt:lpstr>
      <vt:lpstr>PowerPoint Presentation</vt:lpstr>
      <vt:lpstr>AI Is Here to Stay </vt:lpstr>
      <vt:lpstr>So What Should  We Do?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Bias and Ethics in AI-Enabled Legal Technology</dc:title>
  <dc:creator>Kevin</dc:creator>
  <cp:lastModifiedBy>Kevin Schraven</cp:lastModifiedBy>
  <cp:revision>1</cp:revision>
  <dcterms:modified xsi:type="dcterms:W3CDTF">2023-12-11T20:22:39Z</dcterms:modified>
</cp:coreProperties>
</file>