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B2B8"/>
    <a:srgbClr val="CBAFB4"/>
    <a:srgbClr val="D9A1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FEBFA3-4243-490D-9917-2FD103A1349D}" v="1" dt="2023-10-25T00:28:17.6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4660"/>
  </p:normalViewPr>
  <p:slideViewPr>
    <p:cSldViewPr snapToGrid="0">
      <p:cViewPr varScale="1">
        <p:scale>
          <a:sx n="61" d="100"/>
          <a:sy n="61" d="100"/>
        </p:scale>
        <p:origin x="5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lesky, Sharon" userId="e158a8b7-086a-492a-8b17-15779ec8454b" providerId="ADAL" clId="{41FEBFA3-4243-490D-9917-2FD103A1349D}"/>
    <pc:docChg chg="modSld">
      <pc:chgData name="Bolesky, Sharon" userId="e158a8b7-086a-492a-8b17-15779ec8454b" providerId="ADAL" clId="{41FEBFA3-4243-490D-9917-2FD103A1349D}" dt="2023-10-25T00:28:17.649" v="0" actId="207"/>
      <pc:docMkLst>
        <pc:docMk/>
      </pc:docMkLst>
      <pc:sldChg chg="modSp">
        <pc:chgData name="Bolesky, Sharon" userId="e158a8b7-086a-492a-8b17-15779ec8454b" providerId="ADAL" clId="{41FEBFA3-4243-490D-9917-2FD103A1349D}" dt="2023-10-25T00:28:17.649" v="0" actId="207"/>
        <pc:sldMkLst>
          <pc:docMk/>
          <pc:sldMk cId="2435972433" sldId="256"/>
        </pc:sldMkLst>
        <pc:spChg chg="mod">
          <ac:chgData name="Bolesky, Sharon" userId="e158a8b7-086a-492a-8b17-15779ec8454b" providerId="ADAL" clId="{41FEBFA3-4243-490D-9917-2FD103A1349D}" dt="2023-10-25T00:28:17.649" v="0" actId="207"/>
          <ac:spMkLst>
            <pc:docMk/>
            <pc:sldMk cId="2435972433" sldId="256"/>
            <ac:spMk id="2" creationId="{2246B2F5-B4D3-7980-B273-B6F3D87E8775}"/>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r="http://schemas.openxmlformats.org/officeDocument/2006/relationships" xmlns:a14="http://schemas.microsoft.com/office/drawing/2010/main" xmlns:asvg="http://schemas.microsoft.com/office/drawing/2016/SVG/main" xmlns:dgm14="http://schemas.microsoft.com/office/drawing/2010/diagram" xmlns:dsp="http://schemas.microsoft.com/office/drawing/2008/diagram" xmlns:dgm="http://schemas.openxmlformats.org/drawingml/2006/diagram" xmlns:a="http://schemas.openxmlformats.org/drawingml/2006/main">
  <dgm:ptLst>
    <dgm:pt modelId="{14D8510C-CA0F-48D5-881C-869241E9F22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120703D-57CF-4E36-B7F0-917F2E0DC82C}">
      <dgm:prSet/>
      <dgm:spPr/>
      <dgm:t>
        <a:bodyPr/>
        <a:lstStyle/>
        <a:p>
          <a:pPr>
            <a:lnSpc>
              <a:spcPct val="100000"/>
            </a:lnSpc>
          </a:pPr>
          <a:r>
            <a:rPr lang="en-US"/>
            <a:t>Jurisdiction</a:t>
          </a:r>
        </a:p>
      </dgm:t>
    </dgm:pt>
    <dgm:pt modelId="{7EEF0F63-0829-49A3-BB27-E695367ED60F}" type="parTrans" cxnId="{E7A5A0D2-404D-4573-ACFB-122BD9D69232}">
      <dgm:prSet/>
      <dgm:spPr/>
      <dgm:t>
        <a:bodyPr/>
        <a:lstStyle/>
        <a:p>
          <a:endParaRPr lang="en-US"/>
        </a:p>
      </dgm:t>
    </dgm:pt>
    <dgm:pt modelId="{ED0D4612-CC4A-4842-BAB9-4C00A077835A}" type="sibTrans" cxnId="{E7A5A0D2-404D-4573-ACFB-122BD9D69232}">
      <dgm:prSet/>
      <dgm:spPr/>
      <dgm:t>
        <a:bodyPr/>
        <a:lstStyle/>
        <a:p>
          <a:endParaRPr lang="en-US"/>
        </a:p>
      </dgm:t>
    </dgm:pt>
    <dgm:pt modelId="{37E220BC-5A7A-45B5-8694-B7D4E4C3895C}">
      <dgm:prSet/>
      <dgm:spPr/>
      <dgm:t>
        <a:bodyPr/>
        <a:lstStyle/>
        <a:p>
          <a:pPr>
            <a:lnSpc>
              <a:spcPct val="100000"/>
            </a:lnSpc>
          </a:pPr>
          <a:r>
            <a:rPr lang="en-US"/>
            <a:t>Covers most private sector </a:t>
          </a:r>
        </a:p>
      </dgm:t>
    </dgm:pt>
    <dgm:pt modelId="{BCB50B9F-819C-4EEF-BDA5-2C63004E1539}" type="parTrans" cxnId="{1F06DF4A-B655-4FD4-B802-A9340E5540D3}">
      <dgm:prSet/>
      <dgm:spPr/>
      <dgm:t>
        <a:bodyPr/>
        <a:lstStyle/>
        <a:p>
          <a:endParaRPr lang="en-US"/>
        </a:p>
      </dgm:t>
    </dgm:pt>
    <dgm:pt modelId="{E4DB911F-C46E-4B30-A5BC-C25A516FBBF9}" type="sibTrans" cxnId="{1F06DF4A-B655-4FD4-B802-A9340E5540D3}">
      <dgm:prSet/>
      <dgm:spPr/>
      <dgm:t>
        <a:bodyPr/>
        <a:lstStyle/>
        <a:p>
          <a:endParaRPr lang="en-US"/>
        </a:p>
      </dgm:t>
    </dgm:pt>
    <dgm:pt modelId="{76A2C9C9-A1B4-4115-822D-663C9980012D}">
      <dgm:prSet/>
      <dgm:spPr/>
      <dgm:t>
        <a:bodyPr/>
        <a:lstStyle/>
        <a:p>
          <a:pPr>
            <a:lnSpc>
              <a:spcPct val="100000"/>
            </a:lnSpc>
          </a:pPr>
          <a:r>
            <a:rPr lang="en-US" dirty="0"/>
            <a:t>Excludes public sector and railway/airline industry </a:t>
          </a:r>
        </a:p>
      </dgm:t>
    </dgm:pt>
    <dgm:pt modelId="{499E36B3-7CA0-4B34-84A6-0A547D51AA6E}" type="parTrans" cxnId="{83E1656E-FD5C-4C9D-A257-85EA677D3CE4}">
      <dgm:prSet/>
      <dgm:spPr/>
      <dgm:t>
        <a:bodyPr/>
        <a:lstStyle/>
        <a:p>
          <a:endParaRPr lang="en-US"/>
        </a:p>
      </dgm:t>
    </dgm:pt>
    <dgm:pt modelId="{2A4CE76F-2A56-46D8-842D-119C836AD792}" type="sibTrans" cxnId="{83E1656E-FD5C-4C9D-A257-85EA677D3CE4}">
      <dgm:prSet/>
      <dgm:spPr/>
      <dgm:t>
        <a:bodyPr/>
        <a:lstStyle/>
        <a:p>
          <a:endParaRPr lang="en-US"/>
        </a:p>
      </dgm:t>
    </dgm:pt>
    <dgm:pt modelId="{AF33D851-6BCA-4DD2-8F3D-8193105D3C1A}">
      <dgm:prSet/>
      <dgm:spPr/>
      <dgm:t>
        <a:bodyPr/>
        <a:lstStyle/>
        <a:p>
          <a:pPr>
            <a:lnSpc>
              <a:spcPct val="100000"/>
            </a:lnSpc>
          </a:pPr>
          <a:r>
            <a:rPr lang="en-US"/>
            <a:t>Unfair Labor Practice Charges </a:t>
          </a:r>
        </a:p>
      </dgm:t>
    </dgm:pt>
    <dgm:pt modelId="{112BAC5A-2C60-4914-971D-25872F08C2B5}" type="parTrans" cxnId="{985E81FD-8208-468D-A1D3-E5F2EDA53850}">
      <dgm:prSet/>
      <dgm:spPr/>
      <dgm:t>
        <a:bodyPr/>
        <a:lstStyle/>
        <a:p>
          <a:endParaRPr lang="en-US"/>
        </a:p>
      </dgm:t>
    </dgm:pt>
    <dgm:pt modelId="{C7814396-1330-4F3B-97C7-064E1864A4E1}" type="sibTrans" cxnId="{985E81FD-8208-468D-A1D3-E5F2EDA53850}">
      <dgm:prSet/>
      <dgm:spPr/>
      <dgm:t>
        <a:bodyPr/>
        <a:lstStyle/>
        <a:p>
          <a:endParaRPr lang="en-US"/>
        </a:p>
      </dgm:t>
    </dgm:pt>
    <dgm:pt modelId="{D2CC27E1-6C2A-44F0-A5B2-4589FEFC268A}">
      <dgm:prSet/>
      <dgm:spPr/>
      <dgm:t>
        <a:bodyPr/>
        <a:lstStyle/>
        <a:p>
          <a:pPr>
            <a:lnSpc>
              <a:spcPct val="100000"/>
            </a:lnSpc>
          </a:pPr>
          <a:r>
            <a:rPr lang="en-US"/>
            <a:t>Investigates Charge</a:t>
          </a:r>
        </a:p>
      </dgm:t>
    </dgm:pt>
    <dgm:pt modelId="{F297A781-F88A-4319-BC4B-640913DBE1D2}" type="parTrans" cxnId="{BF5A17D2-7D44-4722-AAD2-B5197830E653}">
      <dgm:prSet/>
      <dgm:spPr/>
      <dgm:t>
        <a:bodyPr/>
        <a:lstStyle/>
        <a:p>
          <a:endParaRPr lang="en-US"/>
        </a:p>
      </dgm:t>
    </dgm:pt>
    <dgm:pt modelId="{EBE4286B-7949-45B7-AAE2-DAC0A633D76D}" type="sibTrans" cxnId="{BF5A17D2-7D44-4722-AAD2-B5197830E653}">
      <dgm:prSet/>
      <dgm:spPr/>
      <dgm:t>
        <a:bodyPr/>
        <a:lstStyle/>
        <a:p>
          <a:endParaRPr lang="en-US"/>
        </a:p>
      </dgm:t>
    </dgm:pt>
    <dgm:pt modelId="{45327F7B-9103-4C29-8FB8-7051C3D85368}">
      <dgm:prSet/>
      <dgm:spPr/>
      <dgm:t>
        <a:bodyPr/>
        <a:lstStyle/>
        <a:p>
          <a:pPr>
            <a:lnSpc>
              <a:spcPct val="100000"/>
            </a:lnSpc>
          </a:pPr>
          <a:r>
            <a:rPr lang="en-US"/>
            <a:t>Prosecutes Complaints</a:t>
          </a:r>
        </a:p>
      </dgm:t>
    </dgm:pt>
    <dgm:pt modelId="{F53E64E4-5862-4457-A9F9-18364BA6BCC7}" type="parTrans" cxnId="{440E8AEC-F922-481E-86D2-D1CE97506019}">
      <dgm:prSet/>
      <dgm:spPr/>
      <dgm:t>
        <a:bodyPr/>
        <a:lstStyle/>
        <a:p>
          <a:endParaRPr lang="en-US"/>
        </a:p>
      </dgm:t>
    </dgm:pt>
    <dgm:pt modelId="{83A97C51-20A7-4BF3-88EA-8DE967C696D5}" type="sibTrans" cxnId="{440E8AEC-F922-481E-86D2-D1CE97506019}">
      <dgm:prSet/>
      <dgm:spPr/>
      <dgm:t>
        <a:bodyPr/>
        <a:lstStyle/>
        <a:p>
          <a:endParaRPr lang="en-US"/>
        </a:p>
      </dgm:t>
    </dgm:pt>
    <dgm:pt modelId="{FB2C175D-F379-4FD7-B9FE-D878741160BF}">
      <dgm:prSet/>
      <dgm:spPr/>
      <dgm:t>
        <a:bodyPr/>
        <a:lstStyle/>
        <a:p>
          <a:pPr>
            <a:lnSpc>
              <a:spcPct val="100000"/>
            </a:lnSpc>
          </a:pPr>
          <a:r>
            <a:rPr lang="en-US"/>
            <a:t>Adjudication</a:t>
          </a:r>
        </a:p>
      </dgm:t>
    </dgm:pt>
    <dgm:pt modelId="{DAFB8039-3147-4810-A799-ED37C0C59E6C}" type="parTrans" cxnId="{6095B955-ECFE-40D4-B22D-EF66A1B8E1FE}">
      <dgm:prSet/>
      <dgm:spPr/>
      <dgm:t>
        <a:bodyPr/>
        <a:lstStyle/>
        <a:p>
          <a:endParaRPr lang="en-US"/>
        </a:p>
      </dgm:t>
    </dgm:pt>
    <dgm:pt modelId="{E287C2B6-FBA7-47D9-A7A5-D63C964E9EE2}" type="sibTrans" cxnId="{6095B955-ECFE-40D4-B22D-EF66A1B8E1FE}">
      <dgm:prSet/>
      <dgm:spPr/>
      <dgm:t>
        <a:bodyPr/>
        <a:lstStyle/>
        <a:p>
          <a:endParaRPr lang="en-US"/>
        </a:p>
      </dgm:t>
    </dgm:pt>
    <dgm:pt modelId="{FB15CFB0-BB01-4636-A07B-B5BADC4F7275}">
      <dgm:prSet/>
      <dgm:spPr/>
      <dgm:t>
        <a:bodyPr/>
        <a:lstStyle/>
        <a:p>
          <a:pPr>
            <a:lnSpc>
              <a:spcPct val="100000"/>
            </a:lnSpc>
          </a:pPr>
          <a:r>
            <a:rPr lang="en-US"/>
            <a:t>General Counsel </a:t>
          </a:r>
        </a:p>
      </dgm:t>
    </dgm:pt>
    <dgm:pt modelId="{A43B30E5-BF71-4F0E-83A8-652018A6E960}" type="parTrans" cxnId="{0904410D-2A12-45F7-899D-3503A237D3E1}">
      <dgm:prSet/>
      <dgm:spPr/>
      <dgm:t>
        <a:bodyPr/>
        <a:lstStyle/>
        <a:p>
          <a:endParaRPr lang="en-US"/>
        </a:p>
      </dgm:t>
    </dgm:pt>
    <dgm:pt modelId="{C7E628A3-ACC3-4AFF-8AD1-D91F8E1093FE}" type="sibTrans" cxnId="{0904410D-2A12-45F7-899D-3503A237D3E1}">
      <dgm:prSet/>
      <dgm:spPr/>
      <dgm:t>
        <a:bodyPr/>
        <a:lstStyle/>
        <a:p>
          <a:endParaRPr lang="en-US"/>
        </a:p>
      </dgm:t>
    </dgm:pt>
    <dgm:pt modelId="{9FBD1EAF-01EF-4C48-9ADD-35DC65F92066}">
      <dgm:prSet/>
      <dgm:spPr/>
      <dgm:t>
        <a:bodyPr/>
        <a:lstStyle/>
        <a:p>
          <a:pPr>
            <a:lnSpc>
              <a:spcPct val="100000"/>
            </a:lnSpc>
          </a:pPr>
          <a:r>
            <a:rPr lang="en-US"/>
            <a:t>Responsible for investigation and prosecution of unfair labor practice cases and supervision of NLRB field offices </a:t>
          </a:r>
        </a:p>
      </dgm:t>
    </dgm:pt>
    <dgm:pt modelId="{3586837C-FD06-4CAD-BAD5-010256DAE48D}" type="parTrans" cxnId="{5BA1BDA1-8FDB-4CB4-9776-E28C5530BD17}">
      <dgm:prSet/>
      <dgm:spPr/>
      <dgm:t>
        <a:bodyPr/>
        <a:lstStyle/>
        <a:p>
          <a:endParaRPr lang="en-US"/>
        </a:p>
      </dgm:t>
    </dgm:pt>
    <dgm:pt modelId="{AD2E81DA-5624-495E-9ADF-D7054FA7559E}" type="sibTrans" cxnId="{5BA1BDA1-8FDB-4CB4-9776-E28C5530BD17}">
      <dgm:prSet/>
      <dgm:spPr/>
      <dgm:t>
        <a:bodyPr/>
        <a:lstStyle/>
        <a:p>
          <a:endParaRPr lang="en-US"/>
        </a:p>
      </dgm:t>
    </dgm:pt>
    <dgm:pt modelId="{05EFC155-7083-4CE0-9957-E4C564F684FE}" type="pres">
      <dgm:prSet presAssocID="{14D8510C-CA0F-48D5-881C-869241E9F221}" presName="root" presStyleCnt="0">
        <dgm:presLayoutVars>
          <dgm:dir/>
          <dgm:resizeHandles val="exact"/>
        </dgm:presLayoutVars>
      </dgm:prSet>
      <dgm:spPr/>
    </dgm:pt>
    <dgm:pt modelId="{62B3E8E3-FF9D-4DD8-8830-483D0B6CDBA5}" type="pres">
      <dgm:prSet presAssocID="{3120703D-57CF-4E36-B7F0-917F2E0DC82C}" presName="compNode" presStyleCnt="0"/>
      <dgm:spPr/>
    </dgm:pt>
    <dgm:pt modelId="{829D86BB-0E04-464F-8246-A4F5CD569869}" type="pres">
      <dgm:prSet presAssocID="{3120703D-57CF-4E36-B7F0-917F2E0DC82C}" presName="bgRect" presStyleLbl="bgShp" presStyleIdx="0" presStyleCnt="3"/>
      <dgm:spPr/>
    </dgm:pt>
    <dgm:pt modelId="{A183CB4A-F7B2-43D4-9E66-84A50478A669}" type="pres">
      <dgm:prSet presAssocID="{3120703D-57CF-4E36-B7F0-917F2E0DC82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 title=""/>
        </a:ext>
      </dgm:extLst>
    </dgm:pt>
    <dgm:pt modelId="{9061F419-38DC-4CF7-8222-9817F768FF0F}" type="pres">
      <dgm:prSet presAssocID="{3120703D-57CF-4E36-B7F0-917F2E0DC82C}" presName="spaceRect" presStyleCnt="0"/>
      <dgm:spPr/>
    </dgm:pt>
    <dgm:pt modelId="{2CBB799E-6C11-46B2-A49C-A0320C1DDF72}" type="pres">
      <dgm:prSet presAssocID="{3120703D-57CF-4E36-B7F0-917F2E0DC82C}" presName="parTx" presStyleLbl="revTx" presStyleIdx="0" presStyleCnt="6">
        <dgm:presLayoutVars>
          <dgm:chMax val="0"/>
          <dgm:chPref val="0"/>
        </dgm:presLayoutVars>
      </dgm:prSet>
      <dgm:spPr/>
    </dgm:pt>
    <dgm:pt modelId="{D198A269-D7FB-4BA5-9264-A7237875615F}" type="pres">
      <dgm:prSet presAssocID="{3120703D-57CF-4E36-B7F0-917F2E0DC82C}" presName="desTx" presStyleLbl="revTx" presStyleIdx="1" presStyleCnt="6">
        <dgm:presLayoutVars/>
      </dgm:prSet>
      <dgm:spPr/>
    </dgm:pt>
    <dgm:pt modelId="{BC8AABDD-5D2D-4262-826B-6CE1D9B56E9F}" type="pres">
      <dgm:prSet presAssocID="{ED0D4612-CC4A-4842-BAB9-4C00A077835A}" presName="sibTrans" presStyleCnt="0"/>
      <dgm:spPr/>
    </dgm:pt>
    <dgm:pt modelId="{6F087BF8-EB89-4350-B1E8-CA8497A833D7}" type="pres">
      <dgm:prSet presAssocID="{AF33D851-6BCA-4DD2-8F3D-8193105D3C1A}" presName="compNode" presStyleCnt="0"/>
      <dgm:spPr/>
    </dgm:pt>
    <dgm:pt modelId="{8B8F36DF-A936-462A-9630-C2513BC5F987}" type="pres">
      <dgm:prSet presAssocID="{AF33D851-6BCA-4DD2-8F3D-8193105D3C1A}" presName="bgRect" presStyleLbl="bgShp" presStyleIdx="1" presStyleCnt="3"/>
      <dgm:spPr/>
    </dgm:pt>
    <dgm:pt modelId="{3A66D64F-7744-4A66-BD9C-9499F52FF739}" type="pres">
      <dgm:prSet presAssocID="{AF33D851-6BCA-4DD2-8F3D-8193105D3C1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 title=""/>
        </a:ext>
      </dgm:extLst>
    </dgm:pt>
    <dgm:pt modelId="{B6A62012-B116-4EBC-8924-5425D6077EE0}" type="pres">
      <dgm:prSet presAssocID="{AF33D851-6BCA-4DD2-8F3D-8193105D3C1A}" presName="spaceRect" presStyleCnt="0"/>
      <dgm:spPr/>
    </dgm:pt>
    <dgm:pt modelId="{13B972D3-CDF7-4122-B4A2-F48C939E4417}" type="pres">
      <dgm:prSet presAssocID="{AF33D851-6BCA-4DD2-8F3D-8193105D3C1A}" presName="parTx" presStyleLbl="revTx" presStyleIdx="2" presStyleCnt="6">
        <dgm:presLayoutVars>
          <dgm:chMax val="0"/>
          <dgm:chPref val="0"/>
        </dgm:presLayoutVars>
      </dgm:prSet>
      <dgm:spPr/>
    </dgm:pt>
    <dgm:pt modelId="{8CDC2CE6-ED15-440E-B954-DEB074783AD6}" type="pres">
      <dgm:prSet presAssocID="{AF33D851-6BCA-4DD2-8F3D-8193105D3C1A}" presName="desTx" presStyleLbl="revTx" presStyleIdx="3" presStyleCnt="6">
        <dgm:presLayoutVars/>
      </dgm:prSet>
      <dgm:spPr/>
    </dgm:pt>
    <dgm:pt modelId="{D6DF363F-6B96-4838-90D9-DF8A9953CA71}" type="pres">
      <dgm:prSet presAssocID="{C7814396-1330-4F3B-97C7-064E1864A4E1}" presName="sibTrans" presStyleCnt="0"/>
      <dgm:spPr/>
    </dgm:pt>
    <dgm:pt modelId="{838D852A-FF13-4A76-9D94-92C313BE9AC4}" type="pres">
      <dgm:prSet presAssocID="{FB15CFB0-BB01-4636-A07B-B5BADC4F7275}" presName="compNode" presStyleCnt="0"/>
      <dgm:spPr/>
    </dgm:pt>
    <dgm:pt modelId="{1CC56892-FE84-48B4-B676-28552F134C4E}" type="pres">
      <dgm:prSet presAssocID="{FB15CFB0-BB01-4636-A07B-B5BADC4F7275}" presName="bgRect" presStyleLbl="bgShp" presStyleIdx="2" presStyleCnt="3" custScaleY="139058"/>
      <dgm:spPr/>
    </dgm:pt>
    <dgm:pt modelId="{C9EB71CA-D40A-4C77-8500-BA74C62D4878}" type="pres">
      <dgm:prSet presAssocID="{FB15CFB0-BB01-4636-A07B-B5BADC4F727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 title=""/>
        </a:ext>
      </dgm:extLst>
    </dgm:pt>
    <dgm:pt modelId="{7BA07778-8086-42ED-BFDB-320F88F175B4}" type="pres">
      <dgm:prSet presAssocID="{FB15CFB0-BB01-4636-A07B-B5BADC4F7275}" presName="spaceRect" presStyleCnt="0"/>
      <dgm:spPr/>
    </dgm:pt>
    <dgm:pt modelId="{B9C54EF3-EB9E-4C06-8B15-6015562BAACC}" type="pres">
      <dgm:prSet presAssocID="{FB15CFB0-BB01-4636-A07B-B5BADC4F7275}" presName="parTx" presStyleLbl="revTx" presStyleIdx="4" presStyleCnt="6">
        <dgm:presLayoutVars>
          <dgm:chMax val="0"/>
          <dgm:chPref val="0"/>
        </dgm:presLayoutVars>
      </dgm:prSet>
      <dgm:spPr/>
    </dgm:pt>
    <dgm:pt modelId="{F754E799-909B-4542-8696-0B5671C1BEF6}" type="pres">
      <dgm:prSet presAssocID="{FB15CFB0-BB01-4636-A07B-B5BADC4F7275}" presName="desTx" presStyleLbl="revTx" presStyleIdx="5" presStyleCnt="6">
        <dgm:presLayoutVars/>
      </dgm:prSet>
      <dgm:spPr/>
    </dgm:pt>
  </dgm:ptLst>
  <dgm:cxnLst>
    <dgm:cxn modelId="{085EC200-B922-425D-A538-DFAB647D38A0}" type="presOf" srcId="{FB15CFB0-BB01-4636-A07B-B5BADC4F7275}" destId="{B9C54EF3-EB9E-4C06-8B15-6015562BAACC}" srcOrd="0" destOrd="0" presId="urn:microsoft.com/office/officeart/2018/2/layout/IconVerticalSolidList"/>
    <dgm:cxn modelId="{0904410D-2A12-45F7-899D-3503A237D3E1}" srcId="{14D8510C-CA0F-48D5-881C-869241E9F221}" destId="{FB15CFB0-BB01-4636-A07B-B5BADC4F7275}" srcOrd="2" destOrd="0" parTransId="{A43B30E5-BF71-4F0E-83A8-652018A6E960}" sibTransId="{C7E628A3-ACC3-4AFF-8AD1-D91F8E1093FE}"/>
    <dgm:cxn modelId="{C5F2F728-321D-4348-8017-CFA073FCA1F8}" type="presOf" srcId="{9FBD1EAF-01EF-4C48-9ADD-35DC65F92066}" destId="{F754E799-909B-4542-8696-0B5671C1BEF6}" srcOrd="0" destOrd="0" presId="urn:microsoft.com/office/officeart/2018/2/layout/IconVerticalSolidList"/>
    <dgm:cxn modelId="{D0463C38-641F-4641-8CBB-2E477CDF4968}" type="presOf" srcId="{3120703D-57CF-4E36-B7F0-917F2E0DC82C}" destId="{2CBB799E-6C11-46B2-A49C-A0320C1DDF72}" srcOrd="0" destOrd="0" presId="urn:microsoft.com/office/officeart/2018/2/layout/IconVerticalSolidList"/>
    <dgm:cxn modelId="{1F06DF4A-B655-4FD4-B802-A9340E5540D3}" srcId="{3120703D-57CF-4E36-B7F0-917F2E0DC82C}" destId="{37E220BC-5A7A-45B5-8694-B7D4E4C3895C}" srcOrd="0" destOrd="0" parTransId="{BCB50B9F-819C-4EEF-BDA5-2C63004E1539}" sibTransId="{E4DB911F-C46E-4B30-A5BC-C25A516FBBF9}"/>
    <dgm:cxn modelId="{83E1656E-FD5C-4C9D-A257-85EA677D3CE4}" srcId="{3120703D-57CF-4E36-B7F0-917F2E0DC82C}" destId="{76A2C9C9-A1B4-4115-822D-663C9980012D}" srcOrd="1" destOrd="0" parTransId="{499E36B3-7CA0-4B34-84A6-0A547D51AA6E}" sibTransId="{2A4CE76F-2A56-46D8-842D-119C836AD792}"/>
    <dgm:cxn modelId="{5EB4C154-492C-4CDD-9EBC-7EAF8073D03C}" type="presOf" srcId="{FB2C175D-F379-4FD7-B9FE-D878741160BF}" destId="{8CDC2CE6-ED15-440E-B954-DEB074783AD6}" srcOrd="0" destOrd="2" presId="urn:microsoft.com/office/officeart/2018/2/layout/IconVerticalSolidList"/>
    <dgm:cxn modelId="{6095B955-ECFE-40D4-B22D-EF66A1B8E1FE}" srcId="{AF33D851-6BCA-4DD2-8F3D-8193105D3C1A}" destId="{FB2C175D-F379-4FD7-B9FE-D878741160BF}" srcOrd="2" destOrd="0" parTransId="{DAFB8039-3147-4810-A799-ED37C0C59E6C}" sibTransId="{E287C2B6-FBA7-47D9-A7A5-D63C964E9EE2}"/>
    <dgm:cxn modelId="{927DCD75-BD75-4EB8-B648-8D76FC607E2A}" type="presOf" srcId="{14D8510C-CA0F-48D5-881C-869241E9F221}" destId="{05EFC155-7083-4CE0-9957-E4C564F684FE}" srcOrd="0" destOrd="0" presId="urn:microsoft.com/office/officeart/2018/2/layout/IconVerticalSolidList"/>
    <dgm:cxn modelId="{5B69097C-3F9C-41B9-B0AE-75B676129868}" type="presOf" srcId="{76A2C9C9-A1B4-4115-822D-663C9980012D}" destId="{D198A269-D7FB-4BA5-9264-A7237875615F}" srcOrd="0" destOrd="1" presId="urn:microsoft.com/office/officeart/2018/2/layout/IconVerticalSolidList"/>
    <dgm:cxn modelId="{AE2A2189-8390-431D-8AFD-43086688ADBC}" type="presOf" srcId="{AF33D851-6BCA-4DD2-8F3D-8193105D3C1A}" destId="{13B972D3-CDF7-4122-B4A2-F48C939E4417}" srcOrd="0" destOrd="0" presId="urn:microsoft.com/office/officeart/2018/2/layout/IconVerticalSolidList"/>
    <dgm:cxn modelId="{5BA1BDA1-8FDB-4CB4-9776-E28C5530BD17}" srcId="{FB15CFB0-BB01-4636-A07B-B5BADC4F7275}" destId="{9FBD1EAF-01EF-4C48-9ADD-35DC65F92066}" srcOrd="0" destOrd="0" parTransId="{3586837C-FD06-4CAD-BAD5-010256DAE48D}" sibTransId="{AD2E81DA-5624-495E-9ADF-D7054FA7559E}"/>
    <dgm:cxn modelId="{E9367CBE-C6FA-45DF-9AD8-58AA0B1EB1A9}" type="presOf" srcId="{45327F7B-9103-4C29-8FB8-7051C3D85368}" destId="{8CDC2CE6-ED15-440E-B954-DEB074783AD6}" srcOrd="0" destOrd="1" presId="urn:microsoft.com/office/officeart/2018/2/layout/IconVerticalSolidList"/>
    <dgm:cxn modelId="{89D2B8C2-051D-463F-ACE8-A6AE71CD6575}" type="presOf" srcId="{D2CC27E1-6C2A-44F0-A5B2-4589FEFC268A}" destId="{8CDC2CE6-ED15-440E-B954-DEB074783AD6}" srcOrd="0" destOrd="0" presId="urn:microsoft.com/office/officeart/2018/2/layout/IconVerticalSolidList"/>
    <dgm:cxn modelId="{BF5A17D2-7D44-4722-AAD2-B5197830E653}" srcId="{AF33D851-6BCA-4DD2-8F3D-8193105D3C1A}" destId="{D2CC27E1-6C2A-44F0-A5B2-4589FEFC268A}" srcOrd="0" destOrd="0" parTransId="{F297A781-F88A-4319-BC4B-640913DBE1D2}" sibTransId="{EBE4286B-7949-45B7-AAE2-DAC0A633D76D}"/>
    <dgm:cxn modelId="{E7A5A0D2-404D-4573-ACFB-122BD9D69232}" srcId="{14D8510C-CA0F-48D5-881C-869241E9F221}" destId="{3120703D-57CF-4E36-B7F0-917F2E0DC82C}" srcOrd="0" destOrd="0" parTransId="{7EEF0F63-0829-49A3-BB27-E695367ED60F}" sibTransId="{ED0D4612-CC4A-4842-BAB9-4C00A077835A}"/>
    <dgm:cxn modelId="{20E71FE1-650C-4AAD-AA25-55CCACF930CE}" type="presOf" srcId="{37E220BC-5A7A-45B5-8694-B7D4E4C3895C}" destId="{D198A269-D7FB-4BA5-9264-A7237875615F}" srcOrd="0" destOrd="0" presId="urn:microsoft.com/office/officeart/2018/2/layout/IconVerticalSolidList"/>
    <dgm:cxn modelId="{440E8AEC-F922-481E-86D2-D1CE97506019}" srcId="{AF33D851-6BCA-4DD2-8F3D-8193105D3C1A}" destId="{45327F7B-9103-4C29-8FB8-7051C3D85368}" srcOrd="1" destOrd="0" parTransId="{F53E64E4-5862-4457-A9F9-18364BA6BCC7}" sibTransId="{83A97C51-20A7-4BF3-88EA-8DE967C696D5}"/>
    <dgm:cxn modelId="{985E81FD-8208-468D-A1D3-E5F2EDA53850}" srcId="{14D8510C-CA0F-48D5-881C-869241E9F221}" destId="{AF33D851-6BCA-4DD2-8F3D-8193105D3C1A}" srcOrd="1" destOrd="0" parTransId="{112BAC5A-2C60-4914-971D-25872F08C2B5}" sibTransId="{C7814396-1330-4F3B-97C7-064E1864A4E1}"/>
    <dgm:cxn modelId="{5C87B411-8D37-4E29-8FD2-710EAB14AECC}" type="presParOf" srcId="{05EFC155-7083-4CE0-9957-E4C564F684FE}" destId="{62B3E8E3-FF9D-4DD8-8830-483D0B6CDBA5}" srcOrd="0" destOrd="0" presId="urn:microsoft.com/office/officeart/2018/2/layout/IconVerticalSolidList"/>
    <dgm:cxn modelId="{B2FD3860-61A4-421A-892C-17BC2B8428DD}" type="presParOf" srcId="{62B3E8E3-FF9D-4DD8-8830-483D0B6CDBA5}" destId="{829D86BB-0E04-464F-8246-A4F5CD569869}" srcOrd="0" destOrd="0" presId="urn:microsoft.com/office/officeart/2018/2/layout/IconVerticalSolidList"/>
    <dgm:cxn modelId="{4CCE6643-A832-4899-AA8F-8EF9A3A7DE36}" type="presParOf" srcId="{62B3E8E3-FF9D-4DD8-8830-483D0B6CDBA5}" destId="{A183CB4A-F7B2-43D4-9E66-84A50478A669}" srcOrd="1" destOrd="0" presId="urn:microsoft.com/office/officeart/2018/2/layout/IconVerticalSolidList"/>
    <dgm:cxn modelId="{C301D3A2-3FD7-4910-AE6B-935B8F4D4880}" type="presParOf" srcId="{62B3E8E3-FF9D-4DD8-8830-483D0B6CDBA5}" destId="{9061F419-38DC-4CF7-8222-9817F768FF0F}" srcOrd="2" destOrd="0" presId="urn:microsoft.com/office/officeart/2018/2/layout/IconVerticalSolidList"/>
    <dgm:cxn modelId="{0A13D6A6-D559-4FE3-B524-55235BA15EF2}" type="presParOf" srcId="{62B3E8E3-FF9D-4DD8-8830-483D0B6CDBA5}" destId="{2CBB799E-6C11-46B2-A49C-A0320C1DDF72}" srcOrd="3" destOrd="0" presId="urn:microsoft.com/office/officeart/2018/2/layout/IconVerticalSolidList"/>
    <dgm:cxn modelId="{CC0BF822-675F-4080-AB01-690C309B2B89}" type="presParOf" srcId="{62B3E8E3-FF9D-4DD8-8830-483D0B6CDBA5}" destId="{D198A269-D7FB-4BA5-9264-A7237875615F}" srcOrd="4" destOrd="0" presId="urn:microsoft.com/office/officeart/2018/2/layout/IconVerticalSolidList"/>
    <dgm:cxn modelId="{A1255C88-06AE-4869-9CDE-445D2EABA71E}" type="presParOf" srcId="{05EFC155-7083-4CE0-9957-E4C564F684FE}" destId="{BC8AABDD-5D2D-4262-826B-6CE1D9B56E9F}" srcOrd="1" destOrd="0" presId="urn:microsoft.com/office/officeart/2018/2/layout/IconVerticalSolidList"/>
    <dgm:cxn modelId="{CBAD0CB4-0A8A-401F-B367-7D3DD7E212DE}" type="presParOf" srcId="{05EFC155-7083-4CE0-9957-E4C564F684FE}" destId="{6F087BF8-EB89-4350-B1E8-CA8497A833D7}" srcOrd="2" destOrd="0" presId="urn:microsoft.com/office/officeart/2018/2/layout/IconVerticalSolidList"/>
    <dgm:cxn modelId="{F60F262E-B6E0-423C-B79D-D8D93F0C0142}" type="presParOf" srcId="{6F087BF8-EB89-4350-B1E8-CA8497A833D7}" destId="{8B8F36DF-A936-462A-9630-C2513BC5F987}" srcOrd="0" destOrd="0" presId="urn:microsoft.com/office/officeart/2018/2/layout/IconVerticalSolidList"/>
    <dgm:cxn modelId="{0196A01B-356E-48FA-A8C9-076D089FE90E}" type="presParOf" srcId="{6F087BF8-EB89-4350-B1E8-CA8497A833D7}" destId="{3A66D64F-7744-4A66-BD9C-9499F52FF739}" srcOrd="1" destOrd="0" presId="urn:microsoft.com/office/officeart/2018/2/layout/IconVerticalSolidList"/>
    <dgm:cxn modelId="{501706F0-FA53-4FA4-83AC-B918B3F3BF73}" type="presParOf" srcId="{6F087BF8-EB89-4350-B1E8-CA8497A833D7}" destId="{B6A62012-B116-4EBC-8924-5425D6077EE0}" srcOrd="2" destOrd="0" presId="urn:microsoft.com/office/officeart/2018/2/layout/IconVerticalSolidList"/>
    <dgm:cxn modelId="{C645813F-3B97-4E7B-95CD-D6A2AF6B1A29}" type="presParOf" srcId="{6F087BF8-EB89-4350-B1E8-CA8497A833D7}" destId="{13B972D3-CDF7-4122-B4A2-F48C939E4417}" srcOrd="3" destOrd="0" presId="urn:microsoft.com/office/officeart/2018/2/layout/IconVerticalSolidList"/>
    <dgm:cxn modelId="{82AE406E-13B4-43F3-BC68-6F398BB293C2}" type="presParOf" srcId="{6F087BF8-EB89-4350-B1E8-CA8497A833D7}" destId="{8CDC2CE6-ED15-440E-B954-DEB074783AD6}" srcOrd="4" destOrd="0" presId="urn:microsoft.com/office/officeart/2018/2/layout/IconVerticalSolidList"/>
    <dgm:cxn modelId="{EF12443A-1E8A-48A3-8483-A3B7717557C3}" type="presParOf" srcId="{05EFC155-7083-4CE0-9957-E4C564F684FE}" destId="{D6DF363F-6B96-4838-90D9-DF8A9953CA71}" srcOrd="3" destOrd="0" presId="urn:microsoft.com/office/officeart/2018/2/layout/IconVerticalSolidList"/>
    <dgm:cxn modelId="{13790B73-7E72-4925-ABE4-717D176CEE09}" type="presParOf" srcId="{05EFC155-7083-4CE0-9957-E4C564F684FE}" destId="{838D852A-FF13-4A76-9D94-92C313BE9AC4}" srcOrd="4" destOrd="0" presId="urn:microsoft.com/office/officeart/2018/2/layout/IconVerticalSolidList"/>
    <dgm:cxn modelId="{035CC4F1-A23C-4238-832D-19A86EABC181}" type="presParOf" srcId="{838D852A-FF13-4A76-9D94-92C313BE9AC4}" destId="{1CC56892-FE84-48B4-B676-28552F134C4E}" srcOrd="0" destOrd="0" presId="urn:microsoft.com/office/officeart/2018/2/layout/IconVerticalSolidList"/>
    <dgm:cxn modelId="{47795A5B-6171-43B1-96B4-1F631B2C1368}" type="presParOf" srcId="{838D852A-FF13-4A76-9D94-92C313BE9AC4}" destId="{C9EB71CA-D40A-4C77-8500-BA74C62D4878}" srcOrd="1" destOrd="0" presId="urn:microsoft.com/office/officeart/2018/2/layout/IconVerticalSolidList"/>
    <dgm:cxn modelId="{EB08B068-30AB-4030-8494-85082C3459A4}" type="presParOf" srcId="{838D852A-FF13-4A76-9D94-92C313BE9AC4}" destId="{7BA07778-8086-42ED-BFDB-320F88F175B4}" srcOrd="2" destOrd="0" presId="urn:microsoft.com/office/officeart/2018/2/layout/IconVerticalSolidList"/>
    <dgm:cxn modelId="{AFA483CF-B32B-4F51-B4E3-2890F8F22D1A}" type="presParOf" srcId="{838D852A-FF13-4A76-9D94-92C313BE9AC4}" destId="{B9C54EF3-EB9E-4C06-8B15-6015562BAACC}" srcOrd="3" destOrd="0" presId="urn:microsoft.com/office/officeart/2018/2/layout/IconVerticalSolidList"/>
    <dgm:cxn modelId="{86948230-23E9-483A-841A-8FE088445965}" type="presParOf" srcId="{838D852A-FF13-4A76-9D94-92C313BE9AC4}" destId="{F754E799-909B-4542-8696-0B5671C1BEF6}"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sp="http://schemas.microsoft.com/office/drawing/2008/diagram" xmlns:dgm="http://schemas.openxmlformats.org/drawingml/2006/diagram" xmlns:a="http://schemas.openxmlformats.org/drawingml/2006/main">
  <dgm:ptLst>
    <dgm:pt modelId="{1DC2031E-4655-4A24-88A6-47D56626597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E6385B7-D887-47B2-9727-E952FC0606A7}">
      <dgm:prSet custT="1"/>
      <dgm:spPr>
        <a:solidFill>
          <a:srgbClr val="A53010">
            <a:tint val="40000"/>
            <a:hueOff val="0"/>
            <a:satOff val="0"/>
            <a:lumOff val="0"/>
            <a:alphaOff val="0"/>
          </a:srgbClr>
        </a:solidFill>
        <a:ln>
          <a:noFill/>
        </a:ln>
        <a:effectLst/>
      </dgm:spPr>
      <dgm:t>
        <a:bodyPr/>
        <a:lstStyle/>
        <a:p>
          <a:r>
            <a:rPr lang="en-US" sz="1100" dirty="0">
              <a:solidFill>
                <a:schemeClr val="tx1"/>
              </a:solidFill>
            </a:rPr>
            <a:t>5 Members</a:t>
          </a:r>
        </a:p>
      </dgm:t>
    </dgm:pt>
    <dgm:pt modelId="{2A93198B-8EA4-4EE9-83F3-9148104F33BE}" type="parTrans" cxnId="{BC12A9E1-327A-45AF-8A7C-9FB50B04753B}">
      <dgm:prSet/>
      <dgm:spPr/>
      <dgm:t>
        <a:bodyPr/>
        <a:lstStyle/>
        <a:p>
          <a:endParaRPr lang="en-US"/>
        </a:p>
      </dgm:t>
    </dgm:pt>
    <dgm:pt modelId="{828FEB12-998E-4A5A-AB1E-711739D5EA7F}" type="sibTrans" cxnId="{BC12A9E1-327A-45AF-8A7C-9FB50B04753B}">
      <dgm:prSet/>
      <dgm:spPr/>
      <dgm:t>
        <a:bodyPr/>
        <a:lstStyle/>
        <a:p>
          <a:endParaRPr lang="en-US"/>
        </a:p>
      </dgm:t>
    </dgm:pt>
    <dgm:pt modelId="{23235CCE-27DE-4D80-B7CE-52B47F6AA32C}">
      <dgm:prSet custT="1"/>
      <dgm:spPr>
        <a:solidFill>
          <a:srgbClr val="A53010">
            <a:tint val="40000"/>
            <a:hueOff val="0"/>
            <a:satOff val="0"/>
            <a:lumOff val="0"/>
            <a:alphaOff val="0"/>
          </a:srgbClr>
        </a:solidFill>
        <a:ln>
          <a:noFill/>
        </a:ln>
        <a:effectLst/>
      </dgm:spPr>
      <dgm:t>
        <a:bodyPr/>
        <a:lstStyle/>
        <a:p>
          <a:r>
            <a:rPr lang="en-US" sz="1100" dirty="0">
              <a:solidFill>
                <a:schemeClr val="tx1">
                  <a:lumMod val="95000"/>
                  <a:lumOff val="5000"/>
                </a:schemeClr>
              </a:solidFill>
            </a:rPr>
            <a:t>Appointed by President for five (5) year terms</a:t>
          </a:r>
        </a:p>
      </dgm:t>
    </dgm:pt>
    <dgm:pt modelId="{DA6EDEE2-140D-4E47-9DF6-0B2921BF0A58}" type="parTrans" cxnId="{8D3CBAF0-DD8A-4749-A0F9-289097582EA4}">
      <dgm:prSet/>
      <dgm:spPr/>
      <dgm:t>
        <a:bodyPr/>
        <a:lstStyle/>
        <a:p>
          <a:endParaRPr lang="en-US"/>
        </a:p>
      </dgm:t>
    </dgm:pt>
    <dgm:pt modelId="{7F94F3F8-F1A9-4950-9565-2EE58CC72DCC}" type="sibTrans" cxnId="{8D3CBAF0-DD8A-4749-A0F9-289097582EA4}">
      <dgm:prSet/>
      <dgm:spPr/>
      <dgm:t>
        <a:bodyPr/>
        <a:lstStyle/>
        <a:p>
          <a:endParaRPr lang="en-US"/>
        </a:p>
      </dgm:t>
    </dgm:pt>
    <dgm:pt modelId="{28A6EA35-B45C-492B-BAA8-C19A9966C274}">
      <dgm:prSet custT="1"/>
      <dgm:spPr>
        <a:solidFill>
          <a:srgbClr val="A53010">
            <a:tint val="40000"/>
            <a:hueOff val="0"/>
            <a:satOff val="0"/>
            <a:lumOff val="0"/>
            <a:alphaOff val="0"/>
          </a:srgbClr>
        </a:solidFill>
        <a:ln>
          <a:noFill/>
        </a:ln>
        <a:effectLst/>
      </dgm:spPr>
      <dgm:t>
        <a:bodyPr/>
        <a:lstStyle/>
        <a:p>
          <a:r>
            <a:rPr lang="en-US" sz="1100" dirty="0">
              <a:solidFill>
                <a:schemeClr val="tx1"/>
              </a:solidFill>
            </a:rPr>
            <a:t>Quasi-judicial body</a:t>
          </a:r>
        </a:p>
      </dgm:t>
    </dgm:pt>
    <dgm:pt modelId="{DEB737B2-58CE-4541-A8E9-4E179531EF47}" type="parTrans" cxnId="{2DEF6579-6793-4102-B03C-F66AA0637D7E}">
      <dgm:prSet/>
      <dgm:spPr/>
      <dgm:t>
        <a:bodyPr/>
        <a:lstStyle/>
        <a:p>
          <a:endParaRPr lang="en-US"/>
        </a:p>
      </dgm:t>
    </dgm:pt>
    <dgm:pt modelId="{7D751534-035D-4FA1-80A8-BF3FF9FF9879}" type="sibTrans" cxnId="{2DEF6579-6793-4102-B03C-F66AA0637D7E}">
      <dgm:prSet/>
      <dgm:spPr/>
      <dgm:t>
        <a:bodyPr/>
        <a:lstStyle/>
        <a:p>
          <a:endParaRPr lang="en-US"/>
        </a:p>
      </dgm:t>
    </dgm:pt>
    <dgm:pt modelId="{023EBD7B-056C-4381-974C-1418505790C0}">
      <dgm:prSet custT="1"/>
      <dgm:spPr>
        <a:solidFill>
          <a:srgbClr val="A53010">
            <a:tint val="40000"/>
            <a:hueOff val="0"/>
            <a:satOff val="0"/>
            <a:lumOff val="0"/>
            <a:alphaOff val="0"/>
          </a:srgbClr>
        </a:solidFill>
        <a:ln>
          <a:noFill/>
        </a:ln>
        <a:effectLst/>
      </dgm:spPr>
      <dgm:t>
        <a:bodyPr/>
        <a:lstStyle/>
        <a:p>
          <a:r>
            <a:rPr lang="en-US" sz="1100" dirty="0">
              <a:solidFill>
                <a:schemeClr val="tx1"/>
              </a:solidFill>
            </a:rPr>
            <a:t>ALJ conduct unfair labor practice hearings and issue recommended orders, which are subject to Board review</a:t>
          </a:r>
        </a:p>
      </dgm:t>
    </dgm:pt>
    <dgm:pt modelId="{A0DD4FFA-3072-4EE6-9468-0A6C35F7BCA8}" type="parTrans" cxnId="{D1F0D76A-52D7-47FD-8A9B-42E4F47F44F6}">
      <dgm:prSet/>
      <dgm:spPr/>
      <dgm:t>
        <a:bodyPr/>
        <a:lstStyle/>
        <a:p>
          <a:endParaRPr lang="en-US"/>
        </a:p>
      </dgm:t>
    </dgm:pt>
    <dgm:pt modelId="{F506130D-1CA7-4BAA-ABE3-909E56BB2B0C}" type="sibTrans" cxnId="{D1F0D76A-52D7-47FD-8A9B-42E4F47F44F6}">
      <dgm:prSet/>
      <dgm:spPr/>
      <dgm:t>
        <a:bodyPr/>
        <a:lstStyle/>
        <a:p>
          <a:endParaRPr lang="en-US"/>
        </a:p>
      </dgm:t>
    </dgm:pt>
    <dgm:pt modelId="{35873901-B37C-4BD2-B93A-EFB3641E4447}" type="pres">
      <dgm:prSet presAssocID="{1DC2031E-4655-4A24-88A6-47D566265972}" presName="linear" presStyleCnt="0">
        <dgm:presLayoutVars>
          <dgm:animLvl val="lvl"/>
          <dgm:resizeHandles val="exact"/>
        </dgm:presLayoutVars>
      </dgm:prSet>
      <dgm:spPr/>
    </dgm:pt>
    <dgm:pt modelId="{7FE42B66-A508-41D2-A121-349CCAEB1C04}" type="pres">
      <dgm:prSet presAssocID="{3E6385B7-D887-47B2-9727-E952FC0606A7}" presName="parentText" presStyleLbl="node1" presStyleIdx="0" presStyleCnt="4">
        <dgm:presLayoutVars>
          <dgm:chMax val="0"/>
          <dgm:bulletEnabled val="1"/>
        </dgm:presLayoutVars>
      </dgm:prSet>
      <dgm:spPr>
        <a:xfrm>
          <a:off x="0" y="49488"/>
          <a:ext cx="5183188" cy="887445"/>
        </a:xfrm>
        <a:prstGeom prst="roundRect">
          <a:avLst/>
        </a:prstGeom>
      </dgm:spPr>
    </dgm:pt>
    <dgm:pt modelId="{FAB51941-0268-415D-8AA3-D53AD77C3E92}" type="pres">
      <dgm:prSet presAssocID="{828FEB12-998E-4A5A-AB1E-711739D5EA7F}" presName="spacer" presStyleCnt="0"/>
      <dgm:spPr/>
    </dgm:pt>
    <dgm:pt modelId="{E4C0A263-531A-418C-8B8B-8084FFF93A45}" type="pres">
      <dgm:prSet presAssocID="{23235CCE-27DE-4D80-B7CE-52B47F6AA32C}" presName="parentText" presStyleLbl="node1" presStyleIdx="1" presStyleCnt="4">
        <dgm:presLayoutVars>
          <dgm:chMax val="0"/>
          <dgm:bulletEnabled val="1"/>
        </dgm:presLayoutVars>
      </dgm:prSet>
      <dgm:spPr>
        <a:xfrm>
          <a:off x="0" y="983014"/>
          <a:ext cx="5183188" cy="887445"/>
        </a:xfrm>
        <a:prstGeom prst="roundRect">
          <a:avLst/>
        </a:prstGeom>
      </dgm:spPr>
    </dgm:pt>
    <dgm:pt modelId="{C0883728-30BB-4226-A0FD-3C52520846AE}" type="pres">
      <dgm:prSet presAssocID="{7F94F3F8-F1A9-4950-9565-2EE58CC72DCC}" presName="spacer" presStyleCnt="0"/>
      <dgm:spPr/>
    </dgm:pt>
    <dgm:pt modelId="{AE03BE35-34E7-483B-A983-9D177F208D21}" type="pres">
      <dgm:prSet presAssocID="{28A6EA35-B45C-492B-BAA8-C19A9966C274}" presName="parentText" presStyleLbl="node1" presStyleIdx="2" presStyleCnt="4">
        <dgm:presLayoutVars>
          <dgm:chMax val="0"/>
          <dgm:bulletEnabled val="1"/>
        </dgm:presLayoutVars>
      </dgm:prSet>
      <dgm:spPr>
        <a:xfrm>
          <a:off x="0" y="1916539"/>
          <a:ext cx="5183188" cy="887445"/>
        </a:xfrm>
        <a:prstGeom prst="roundRect">
          <a:avLst/>
        </a:prstGeom>
      </dgm:spPr>
    </dgm:pt>
    <dgm:pt modelId="{BE8A1A51-3500-473B-8CA4-CF07C3B92092}" type="pres">
      <dgm:prSet presAssocID="{7D751534-035D-4FA1-80A8-BF3FF9FF9879}" presName="spacer" presStyleCnt="0"/>
      <dgm:spPr/>
    </dgm:pt>
    <dgm:pt modelId="{EE9EAA7C-4AB5-43F7-BCB4-6544CAFC0A3C}" type="pres">
      <dgm:prSet presAssocID="{023EBD7B-056C-4381-974C-1418505790C0}" presName="parentText" presStyleLbl="node1" presStyleIdx="3" presStyleCnt="4">
        <dgm:presLayoutVars>
          <dgm:chMax val="0"/>
          <dgm:bulletEnabled val="1"/>
        </dgm:presLayoutVars>
      </dgm:prSet>
      <dgm:spPr>
        <a:xfrm>
          <a:off x="0" y="2850064"/>
          <a:ext cx="5183188" cy="887445"/>
        </a:xfrm>
        <a:prstGeom prst="roundRect">
          <a:avLst/>
        </a:prstGeom>
      </dgm:spPr>
    </dgm:pt>
  </dgm:ptLst>
  <dgm:cxnLst>
    <dgm:cxn modelId="{B051C51F-051D-4D54-A299-3D18DE70A9F7}" type="presOf" srcId="{3E6385B7-D887-47B2-9727-E952FC0606A7}" destId="{7FE42B66-A508-41D2-A121-349CCAEB1C04}" srcOrd="0" destOrd="0" presId="urn:microsoft.com/office/officeart/2005/8/layout/vList2"/>
    <dgm:cxn modelId="{1E949F2D-7D9D-4546-9AF4-BF6E58B70337}" type="presOf" srcId="{1DC2031E-4655-4A24-88A6-47D566265972}" destId="{35873901-B37C-4BD2-B93A-EFB3641E4447}" srcOrd="0" destOrd="0" presId="urn:microsoft.com/office/officeart/2005/8/layout/vList2"/>
    <dgm:cxn modelId="{D1F0D76A-52D7-47FD-8A9B-42E4F47F44F6}" srcId="{1DC2031E-4655-4A24-88A6-47D566265972}" destId="{023EBD7B-056C-4381-974C-1418505790C0}" srcOrd="3" destOrd="0" parTransId="{A0DD4FFA-3072-4EE6-9468-0A6C35F7BCA8}" sibTransId="{F506130D-1CA7-4BAA-ABE3-909E56BB2B0C}"/>
    <dgm:cxn modelId="{5BB0F156-99D9-4EBD-962F-FDB5500E75A4}" type="presOf" srcId="{023EBD7B-056C-4381-974C-1418505790C0}" destId="{EE9EAA7C-4AB5-43F7-BCB4-6544CAFC0A3C}" srcOrd="0" destOrd="0" presId="urn:microsoft.com/office/officeart/2005/8/layout/vList2"/>
    <dgm:cxn modelId="{2DEF6579-6793-4102-B03C-F66AA0637D7E}" srcId="{1DC2031E-4655-4A24-88A6-47D566265972}" destId="{28A6EA35-B45C-492B-BAA8-C19A9966C274}" srcOrd="2" destOrd="0" parTransId="{DEB737B2-58CE-4541-A8E9-4E179531EF47}" sibTransId="{7D751534-035D-4FA1-80A8-BF3FF9FF9879}"/>
    <dgm:cxn modelId="{F99259C9-BB8F-4EE5-A1E9-9E6C0A08F256}" type="presOf" srcId="{23235CCE-27DE-4D80-B7CE-52B47F6AA32C}" destId="{E4C0A263-531A-418C-8B8B-8084FFF93A45}" srcOrd="0" destOrd="0" presId="urn:microsoft.com/office/officeart/2005/8/layout/vList2"/>
    <dgm:cxn modelId="{7CC1CBC9-C55F-4501-BE3E-783FE2517995}" type="presOf" srcId="{28A6EA35-B45C-492B-BAA8-C19A9966C274}" destId="{AE03BE35-34E7-483B-A983-9D177F208D21}" srcOrd="0" destOrd="0" presId="urn:microsoft.com/office/officeart/2005/8/layout/vList2"/>
    <dgm:cxn modelId="{BC12A9E1-327A-45AF-8A7C-9FB50B04753B}" srcId="{1DC2031E-4655-4A24-88A6-47D566265972}" destId="{3E6385B7-D887-47B2-9727-E952FC0606A7}" srcOrd="0" destOrd="0" parTransId="{2A93198B-8EA4-4EE9-83F3-9148104F33BE}" sibTransId="{828FEB12-998E-4A5A-AB1E-711739D5EA7F}"/>
    <dgm:cxn modelId="{8D3CBAF0-DD8A-4749-A0F9-289097582EA4}" srcId="{1DC2031E-4655-4A24-88A6-47D566265972}" destId="{23235CCE-27DE-4D80-B7CE-52B47F6AA32C}" srcOrd="1" destOrd="0" parTransId="{DA6EDEE2-140D-4E47-9DF6-0B2921BF0A58}" sibTransId="{7F94F3F8-F1A9-4950-9565-2EE58CC72DCC}"/>
    <dgm:cxn modelId="{876348C2-361A-407A-B179-47586AAE47B6}" type="presParOf" srcId="{35873901-B37C-4BD2-B93A-EFB3641E4447}" destId="{7FE42B66-A508-41D2-A121-349CCAEB1C04}" srcOrd="0" destOrd="0" presId="urn:microsoft.com/office/officeart/2005/8/layout/vList2"/>
    <dgm:cxn modelId="{FF88C53E-ACAE-43FD-95F3-2B8E0EC7F43A}" type="presParOf" srcId="{35873901-B37C-4BD2-B93A-EFB3641E4447}" destId="{FAB51941-0268-415D-8AA3-D53AD77C3E92}" srcOrd="1" destOrd="0" presId="urn:microsoft.com/office/officeart/2005/8/layout/vList2"/>
    <dgm:cxn modelId="{B14802CE-B8F9-4C47-91FA-0E03822ED85D}" type="presParOf" srcId="{35873901-B37C-4BD2-B93A-EFB3641E4447}" destId="{E4C0A263-531A-418C-8B8B-8084FFF93A45}" srcOrd="2" destOrd="0" presId="urn:microsoft.com/office/officeart/2005/8/layout/vList2"/>
    <dgm:cxn modelId="{930F3682-0713-4031-81F0-BCC18FB8EE6A}" type="presParOf" srcId="{35873901-B37C-4BD2-B93A-EFB3641E4447}" destId="{C0883728-30BB-4226-A0FD-3C52520846AE}" srcOrd="3" destOrd="0" presId="urn:microsoft.com/office/officeart/2005/8/layout/vList2"/>
    <dgm:cxn modelId="{9E675EDA-6BAE-4751-AABD-585F3956B76D}" type="presParOf" srcId="{35873901-B37C-4BD2-B93A-EFB3641E4447}" destId="{AE03BE35-34E7-483B-A983-9D177F208D21}" srcOrd="4" destOrd="0" presId="urn:microsoft.com/office/officeart/2005/8/layout/vList2"/>
    <dgm:cxn modelId="{EB6A8426-23B0-4AF7-859B-01D79264775F}" type="presParOf" srcId="{35873901-B37C-4BD2-B93A-EFB3641E4447}" destId="{BE8A1A51-3500-473B-8CA4-CF07C3B92092}" srcOrd="5" destOrd="0" presId="urn:microsoft.com/office/officeart/2005/8/layout/vList2"/>
    <dgm:cxn modelId="{43CBA0BD-932E-481F-85BB-A6FD33694EFE}" type="presParOf" srcId="{35873901-B37C-4BD2-B93A-EFB3641E4447}" destId="{EE9EAA7C-4AB5-43F7-BCB4-6544CAFC0A3C}"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sp="http://schemas.microsoft.com/office/drawing/2008/diagram" xmlns:dgm="http://schemas.openxmlformats.org/drawingml/2006/diagram" xmlns:a="http://schemas.openxmlformats.org/drawingml/2006/main">
  <dgm:ptLst>
    <dgm:pt modelId="{09C90CF1-626E-4B9C-A82A-D12CB33166B7}" type="doc">
      <dgm:prSet loTypeId="urn:microsoft.com/office/officeart/2005/8/layout/vList5" loCatId="list" qsTypeId="urn:microsoft.com/office/officeart/2005/8/quickstyle/simple4" qsCatId="simple" csTypeId="urn:microsoft.com/office/officeart/2005/8/colors/accent0_3" csCatId="mainScheme" phldr="1"/>
      <dgm:spPr/>
      <dgm:t>
        <a:bodyPr/>
        <a:lstStyle/>
        <a:p>
          <a:endParaRPr lang="en-US"/>
        </a:p>
      </dgm:t>
    </dgm:pt>
    <dgm:pt modelId="{1FE97568-5E68-453D-99A7-F87058B64B6A}">
      <dgm:prSet/>
      <dgm:spPr/>
      <dgm:t>
        <a:bodyPr/>
        <a:lstStyle/>
        <a:p>
          <a:r>
            <a:rPr lang="en-US" dirty="0"/>
            <a:t>Showing of interest is a statement from an employee regarding union representation</a:t>
          </a:r>
        </a:p>
      </dgm:t>
    </dgm:pt>
    <dgm:pt modelId="{E4BD1623-2D1F-4173-8158-E58F29ECD1C2}" type="parTrans" cxnId="{F8DD768C-E0A7-42E6-A9E6-338FAE6B6EB0}">
      <dgm:prSet/>
      <dgm:spPr/>
      <dgm:t>
        <a:bodyPr/>
        <a:lstStyle/>
        <a:p>
          <a:endParaRPr lang="en-US"/>
        </a:p>
      </dgm:t>
    </dgm:pt>
    <dgm:pt modelId="{E84E6580-C76C-45C9-A17F-53695E9C3533}" type="sibTrans" cxnId="{F8DD768C-E0A7-42E6-A9E6-338FAE6B6EB0}">
      <dgm:prSet/>
      <dgm:spPr/>
      <dgm:t>
        <a:bodyPr/>
        <a:lstStyle/>
        <a:p>
          <a:endParaRPr lang="en-US"/>
        </a:p>
      </dgm:t>
    </dgm:pt>
    <dgm:pt modelId="{98F94D4F-B5A6-4ABF-97B6-D4B1D950D8BC}">
      <dgm:prSet custT="1"/>
      <dgm:spPr/>
      <dgm:t>
        <a:bodyPr/>
        <a:lstStyle/>
        <a:p>
          <a:r>
            <a:rPr lang="en-US" sz="1200" dirty="0"/>
            <a:t>Traditionally established by an authorization card or a union card</a:t>
          </a:r>
        </a:p>
      </dgm:t>
    </dgm:pt>
    <dgm:pt modelId="{72EC798D-B52D-4397-BB0A-6F46937E99CB}" type="parTrans" cxnId="{DCAC26D8-991A-46E8-9F52-C122C82F775D}">
      <dgm:prSet/>
      <dgm:spPr/>
      <dgm:t>
        <a:bodyPr/>
        <a:lstStyle/>
        <a:p>
          <a:endParaRPr lang="en-US"/>
        </a:p>
      </dgm:t>
    </dgm:pt>
    <dgm:pt modelId="{029AF88E-F288-421F-9A56-21D426A2AA64}" type="sibTrans" cxnId="{DCAC26D8-991A-46E8-9F52-C122C82F775D}">
      <dgm:prSet/>
      <dgm:spPr/>
      <dgm:t>
        <a:bodyPr/>
        <a:lstStyle/>
        <a:p>
          <a:endParaRPr lang="en-US"/>
        </a:p>
      </dgm:t>
    </dgm:pt>
    <dgm:pt modelId="{2C7CA910-61A6-4E83-9700-29E2AE891763}">
      <dgm:prSet custT="1"/>
      <dgm:spPr/>
      <dgm:t>
        <a:bodyPr/>
        <a:lstStyle/>
        <a:p>
          <a:r>
            <a:rPr lang="en-US" sz="1200" dirty="0"/>
            <a:t>Informal talking, sharing of ideas, concerns</a:t>
          </a:r>
        </a:p>
      </dgm:t>
    </dgm:pt>
    <dgm:pt modelId="{8315CDE9-007F-46C7-B8FF-124E7A32F765}" type="parTrans" cxnId="{6A371A32-D4E8-4393-87D6-46DF352C3BD0}">
      <dgm:prSet/>
      <dgm:spPr/>
      <dgm:t>
        <a:bodyPr/>
        <a:lstStyle/>
        <a:p>
          <a:endParaRPr lang="en-US"/>
        </a:p>
      </dgm:t>
    </dgm:pt>
    <dgm:pt modelId="{93CEFFFD-742A-4CF8-84D9-67483EFC3397}" type="sibTrans" cxnId="{6A371A32-D4E8-4393-87D6-46DF352C3BD0}">
      <dgm:prSet/>
      <dgm:spPr/>
      <dgm:t>
        <a:bodyPr/>
        <a:lstStyle/>
        <a:p>
          <a:endParaRPr lang="en-US"/>
        </a:p>
      </dgm:t>
    </dgm:pt>
    <dgm:pt modelId="{84EEAA49-FDEE-40FF-9743-C33CDEF30927}">
      <dgm:prSet custT="1"/>
      <dgm:spPr/>
      <dgm:t>
        <a:bodyPr/>
        <a:lstStyle/>
        <a:p>
          <a:r>
            <a:rPr lang="en-US" sz="1200" dirty="0"/>
            <a:t>Reach out to Union Organizing group</a:t>
          </a:r>
        </a:p>
      </dgm:t>
    </dgm:pt>
    <dgm:pt modelId="{B6B0B0F9-1942-4C88-A272-21F2FC511AF9}" type="parTrans" cxnId="{AB2E5C76-E328-495D-8E2B-C560C39A2368}">
      <dgm:prSet/>
      <dgm:spPr/>
      <dgm:t>
        <a:bodyPr/>
        <a:lstStyle/>
        <a:p>
          <a:endParaRPr lang="en-US"/>
        </a:p>
      </dgm:t>
    </dgm:pt>
    <dgm:pt modelId="{9934AC6E-7249-4DDD-86CC-CC6E75FE665A}" type="sibTrans" cxnId="{AB2E5C76-E328-495D-8E2B-C560C39A2368}">
      <dgm:prSet/>
      <dgm:spPr/>
      <dgm:t>
        <a:bodyPr/>
        <a:lstStyle/>
        <a:p>
          <a:endParaRPr lang="en-US"/>
        </a:p>
      </dgm:t>
    </dgm:pt>
    <dgm:pt modelId="{FC4D9A92-254B-4DE4-A08D-8437AF36D398}">
      <dgm:prSet/>
      <dgm:spPr/>
      <dgm:t>
        <a:bodyPr/>
        <a:lstStyle/>
        <a:p>
          <a:r>
            <a:rPr lang="en-US"/>
            <a:t>File a petition with nearest NLRB Regional Office showing at least 30% of employees in a “unit” support the Petition. Smaller or “micro” units are permissible.</a:t>
          </a:r>
        </a:p>
      </dgm:t>
    </dgm:pt>
    <dgm:pt modelId="{F8AA3416-01A0-4D92-B28A-CA5AD5557246}" type="parTrans" cxnId="{243B10BA-A444-495C-B74B-46F1572D8181}">
      <dgm:prSet/>
      <dgm:spPr/>
      <dgm:t>
        <a:bodyPr/>
        <a:lstStyle/>
        <a:p>
          <a:endParaRPr lang="en-US"/>
        </a:p>
      </dgm:t>
    </dgm:pt>
    <dgm:pt modelId="{9A281007-A879-4FD4-9583-11128DA86799}" type="sibTrans" cxnId="{243B10BA-A444-495C-B74B-46F1572D8181}">
      <dgm:prSet/>
      <dgm:spPr/>
      <dgm:t>
        <a:bodyPr/>
        <a:lstStyle/>
        <a:p>
          <a:endParaRPr lang="en-US"/>
        </a:p>
      </dgm:t>
    </dgm:pt>
    <dgm:pt modelId="{1DE8A11D-A093-4B6B-9696-12EF0AB90B90}">
      <dgm:prSet custT="1"/>
      <dgm:spPr/>
      <dgm:t>
        <a:bodyPr/>
        <a:lstStyle/>
        <a:p>
          <a:r>
            <a:rPr lang="en-US" sz="1200" dirty="0"/>
            <a:t>Example, a grocery store may have 4 different units/unions</a:t>
          </a:r>
        </a:p>
      </dgm:t>
    </dgm:pt>
    <dgm:pt modelId="{67F30235-0CAD-4176-ACCF-3543182AA5C8}" type="parTrans" cxnId="{8E4F31FE-53CD-4C81-A61E-26FD23AFE6E1}">
      <dgm:prSet/>
      <dgm:spPr/>
      <dgm:t>
        <a:bodyPr/>
        <a:lstStyle/>
        <a:p>
          <a:endParaRPr lang="en-US"/>
        </a:p>
      </dgm:t>
    </dgm:pt>
    <dgm:pt modelId="{743BE36D-A7C9-4FDA-B6DF-69F9AD43867D}" type="sibTrans" cxnId="{8E4F31FE-53CD-4C81-A61E-26FD23AFE6E1}">
      <dgm:prSet/>
      <dgm:spPr/>
      <dgm:t>
        <a:bodyPr/>
        <a:lstStyle/>
        <a:p>
          <a:endParaRPr lang="en-US"/>
        </a:p>
      </dgm:t>
    </dgm:pt>
    <dgm:pt modelId="{44CAAD85-D926-4EF2-B015-C614B75141B1}">
      <dgm:prSet custT="1"/>
      <dgm:spPr/>
      <dgm:t>
        <a:bodyPr/>
        <a:lstStyle/>
        <a:p>
          <a:r>
            <a:rPr lang="en-US" sz="1200" dirty="0"/>
            <a:t>Bakery – Bakery, Confectionery, Tobacco Workers and Grain Millers' International Union</a:t>
          </a:r>
        </a:p>
      </dgm:t>
    </dgm:pt>
    <dgm:pt modelId="{B62253DB-16A5-492F-9CE5-9CE0F0B17049}" type="parTrans" cxnId="{FD9B07F1-FB19-4BC2-8689-BDBADDF7AB77}">
      <dgm:prSet/>
      <dgm:spPr/>
      <dgm:t>
        <a:bodyPr/>
        <a:lstStyle/>
        <a:p>
          <a:endParaRPr lang="en-US"/>
        </a:p>
      </dgm:t>
    </dgm:pt>
    <dgm:pt modelId="{599101BA-1DA4-4BAA-BDE2-8DE74FA9A506}" type="sibTrans" cxnId="{FD9B07F1-FB19-4BC2-8689-BDBADDF7AB77}">
      <dgm:prSet/>
      <dgm:spPr/>
      <dgm:t>
        <a:bodyPr/>
        <a:lstStyle/>
        <a:p>
          <a:endParaRPr lang="en-US"/>
        </a:p>
      </dgm:t>
    </dgm:pt>
    <dgm:pt modelId="{0AE90CA1-5186-4DA0-B85A-41791964FFC0}">
      <dgm:prSet custT="1"/>
      <dgm:spPr/>
      <dgm:t>
        <a:bodyPr/>
        <a:lstStyle/>
        <a:p>
          <a:r>
            <a:rPr lang="en-US" sz="1200" dirty="0"/>
            <a:t>Retail Clerks – United Food Commercial Workers Union</a:t>
          </a:r>
        </a:p>
      </dgm:t>
    </dgm:pt>
    <dgm:pt modelId="{6A23668F-6B66-4E32-84DB-D2E5B62169A0}" type="parTrans" cxnId="{B568F2C0-79B7-4DBF-B246-9E5B91A75F9B}">
      <dgm:prSet/>
      <dgm:spPr/>
      <dgm:t>
        <a:bodyPr/>
        <a:lstStyle/>
        <a:p>
          <a:endParaRPr lang="en-US"/>
        </a:p>
      </dgm:t>
    </dgm:pt>
    <dgm:pt modelId="{C9A09168-F3FE-4DE7-B1F8-2C075598B12F}" type="sibTrans" cxnId="{B568F2C0-79B7-4DBF-B246-9E5B91A75F9B}">
      <dgm:prSet/>
      <dgm:spPr/>
      <dgm:t>
        <a:bodyPr/>
        <a:lstStyle/>
        <a:p>
          <a:endParaRPr lang="en-US"/>
        </a:p>
      </dgm:t>
    </dgm:pt>
    <dgm:pt modelId="{EE4D040B-CAE6-4D1D-89F4-4B23316600CD}">
      <dgm:prSet custT="1"/>
      <dgm:spPr/>
      <dgm:t>
        <a:bodyPr/>
        <a:lstStyle/>
        <a:p>
          <a:r>
            <a:rPr lang="en-US" sz="1200" dirty="0"/>
            <a:t>Janitorial – Service Employees International Union</a:t>
          </a:r>
        </a:p>
      </dgm:t>
    </dgm:pt>
    <dgm:pt modelId="{70FD531B-9480-4270-950A-8B2716680C89}" type="parTrans" cxnId="{45D067E4-E038-41E1-A40E-2A8EC257B91F}">
      <dgm:prSet/>
      <dgm:spPr/>
      <dgm:t>
        <a:bodyPr/>
        <a:lstStyle/>
        <a:p>
          <a:endParaRPr lang="en-US"/>
        </a:p>
      </dgm:t>
    </dgm:pt>
    <dgm:pt modelId="{F843F596-823E-4F03-850A-70DCE9189C49}" type="sibTrans" cxnId="{45D067E4-E038-41E1-A40E-2A8EC257B91F}">
      <dgm:prSet/>
      <dgm:spPr/>
      <dgm:t>
        <a:bodyPr/>
        <a:lstStyle/>
        <a:p>
          <a:endParaRPr lang="en-US"/>
        </a:p>
      </dgm:t>
    </dgm:pt>
    <dgm:pt modelId="{BF87B0CB-18AB-4114-84AB-F9A452C82B98}">
      <dgm:prSet custT="1"/>
      <dgm:spPr/>
      <dgm:t>
        <a:bodyPr/>
        <a:lstStyle/>
        <a:p>
          <a:r>
            <a:rPr lang="en-US" sz="1200" dirty="0"/>
            <a:t>Stockers – International Brotherhood of Teamsters</a:t>
          </a:r>
        </a:p>
      </dgm:t>
    </dgm:pt>
    <dgm:pt modelId="{9BA6C3D4-55EA-48E3-9090-F1740DB2222E}" type="parTrans" cxnId="{F59DEF2F-F67B-4C6B-9E94-1FCB6D2C77E9}">
      <dgm:prSet/>
      <dgm:spPr/>
      <dgm:t>
        <a:bodyPr/>
        <a:lstStyle/>
        <a:p>
          <a:endParaRPr lang="en-US"/>
        </a:p>
      </dgm:t>
    </dgm:pt>
    <dgm:pt modelId="{1CE3E45E-332E-4906-B6DE-97294FF76AD7}" type="sibTrans" cxnId="{F59DEF2F-F67B-4C6B-9E94-1FCB6D2C77E9}">
      <dgm:prSet/>
      <dgm:spPr/>
      <dgm:t>
        <a:bodyPr/>
        <a:lstStyle/>
        <a:p>
          <a:endParaRPr lang="en-US"/>
        </a:p>
      </dgm:t>
    </dgm:pt>
    <dgm:pt modelId="{62D19DC5-2560-432C-8E6A-3FE6F9E82DC6}">
      <dgm:prSet custT="1"/>
      <dgm:spPr/>
      <dgm:t>
        <a:bodyPr/>
        <a:lstStyle/>
        <a:p>
          <a:r>
            <a:rPr lang="en-US" sz="1200" dirty="0"/>
            <a:t>Employers must post a Notice of Petition for Election</a:t>
          </a:r>
        </a:p>
      </dgm:t>
    </dgm:pt>
    <dgm:pt modelId="{527C620E-780D-4630-BC6B-3C44B584772F}" type="parTrans" cxnId="{6732D09B-807A-4BE6-8C7A-753F0FC421A4}">
      <dgm:prSet/>
      <dgm:spPr/>
      <dgm:t>
        <a:bodyPr/>
        <a:lstStyle/>
        <a:p>
          <a:endParaRPr lang="en-US"/>
        </a:p>
      </dgm:t>
    </dgm:pt>
    <dgm:pt modelId="{68AF4510-8029-41A1-B040-FE9FC62C5833}" type="sibTrans" cxnId="{6732D09B-807A-4BE6-8C7A-753F0FC421A4}">
      <dgm:prSet/>
      <dgm:spPr/>
      <dgm:t>
        <a:bodyPr/>
        <a:lstStyle/>
        <a:p>
          <a:endParaRPr lang="en-US"/>
        </a:p>
      </dgm:t>
    </dgm:pt>
    <dgm:pt modelId="{24AAF892-77E1-45E9-AC80-C13B9CEFC7B3}">
      <dgm:prSet/>
      <dgm:spPr/>
      <dgm:t>
        <a:bodyPr/>
        <a:lstStyle/>
        <a:p>
          <a:r>
            <a:rPr lang="en-US"/>
            <a:t>NLRB agents will investigate for:</a:t>
          </a:r>
        </a:p>
      </dgm:t>
    </dgm:pt>
    <dgm:pt modelId="{250E3817-4030-42F7-99BF-CC2BFF90EA87}" type="parTrans" cxnId="{3F66E0DF-3A3C-4596-915E-BE0D016D008F}">
      <dgm:prSet/>
      <dgm:spPr/>
      <dgm:t>
        <a:bodyPr/>
        <a:lstStyle/>
        <a:p>
          <a:endParaRPr lang="en-US"/>
        </a:p>
      </dgm:t>
    </dgm:pt>
    <dgm:pt modelId="{C5EC0F36-7FCE-48C8-A48C-FD645002B462}" type="sibTrans" cxnId="{3F66E0DF-3A3C-4596-915E-BE0D016D008F}">
      <dgm:prSet/>
      <dgm:spPr/>
      <dgm:t>
        <a:bodyPr/>
        <a:lstStyle/>
        <a:p>
          <a:endParaRPr lang="en-US"/>
        </a:p>
      </dgm:t>
    </dgm:pt>
    <dgm:pt modelId="{6822A063-E4ED-4245-8DFC-DD6A56B5B8F2}">
      <dgm:prSet custT="1"/>
      <dgm:spPr/>
      <dgm:t>
        <a:bodyPr/>
        <a:lstStyle/>
        <a:p>
          <a:r>
            <a:rPr lang="en-US" sz="1200" dirty="0"/>
            <a:t>Jurisdiction</a:t>
          </a:r>
        </a:p>
      </dgm:t>
    </dgm:pt>
    <dgm:pt modelId="{AD0F3A80-8D71-4393-9331-029BCC2F4237}" type="parTrans" cxnId="{C617245D-C572-45C4-B29F-C7844078BEB4}">
      <dgm:prSet/>
      <dgm:spPr/>
      <dgm:t>
        <a:bodyPr/>
        <a:lstStyle/>
        <a:p>
          <a:endParaRPr lang="en-US"/>
        </a:p>
      </dgm:t>
    </dgm:pt>
    <dgm:pt modelId="{DB122C23-8CB5-43DA-8388-A9C92AB288DE}" type="sibTrans" cxnId="{C617245D-C572-45C4-B29F-C7844078BEB4}">
      <dgm:prSet/>
      <dgm:spPr/>
      <dgm:t>
        <a:bodyPr/>
        <a:lstStyle/>
        <a:p>
          <a:endParaRPr lang="en-US"/>
        </a:p>
      </dgm:t>
    </dgm:pt>
    <dgm:pt modelId="{817A70ED-AAD4-4CF1-9E4F-6F2BD17C1CB2}">
      <dgm:prSet custT="1"/>
      <dgm:spPr/>
      <dgm:t>
        <a:bodyPr/>
        <a:lstStyle/>
        <a:p>
          <a:r>
            <a:rPr lang="en-US" sz="1200" dirty="0"/>
            <a:t>Qualified union</a:t>
          </a:r>
        </a:p>
      </dgm:t>
    </dgm:pt>
    <dgm:pt modelId="{7DBDACAB-0958-4326-BFC1-152A8DF51AE5}" type="parTrans" cxnId="{43CE8D2B-3C2D-40E1-9EB2-8F78255C3BBE}">
      <dgm:prSet/>
      <dgm:spPr/>
      <dgm:t>
        <a:bodyPr/>
        <a:lstStyle/>
        <a:p>
          <a:endParaRPr lang="en-US"/>
        </a:p>
      </dgm:t>
    </dgm:pt>
    <dgm:pt modelId="{850522E3-05F3-457E-9AB7-FC2E134088CC}" type="sibTrans" cxnId="{43CE8D2B-3C2D-40E1-9EB2-8F78255C3BBE}">
      <dgm:prSet/>
      <dgm:spPr/>
      <dgm:t>
        <a:bodyPr/>
        <a:lstStyle/>
        <a:p>
          <a:endParaRPr lang="en-US"/>
        </a:p>
      </dgm:t>
    </dgm:pt>
    <dgm:pt modelId="{A2742792-7A37-488E-B442-1B59D14C7F3B}">
      <dgm:prSet custT="1"/>
      <dgm:spPr/>
      <dgm:t>
        <a:bodyPr/>
        <a:lstStyle/>
        <a:p>
          <a:r>
            <a:rPr lang="en-US" sz="1200" dirty="0"/>
            <a:t>No existing contracts or recent elections</a:t>
          </a:r>
        </a:p>
      </dgm:t>
    </dgm:pt>
    <dgm:pt modelId="{3966D9A8-99E1-4717-A7E6-3C4ECC668DDF}" type="parTrans" cxnId="{93287B4E-1344-41A6-83C2-19A3112733C8}">
      <dgm:prSet/>
      <dgm:spPr/>
      <dgm:t>
        <a:bodyPr/>
        <a:lstStyle/>
        <a:p>
          <a:endParaRPr lang="en-US"/>
        </a:p>
      </dgm:t>
    </dgm:pt>
    <dgm:pt modelId="{DCA6AAD7-5473-4FBF-9AB5-174C2766C764}" type="sibTrans" cxnId="{93287B4E-1344-41A6-83C2-19A3112733C8}">
      <dgm:prSet/>
      <dgm:spPr/>
      <dgm:t>
        <a:bodyPr/>
        <a:lstStyle/>
        <a:p>
          <a:endParaRPr lang="en-US"/>
        </a:p>
      </dgm:t>
    </dgm:pt>
    <dgm:pt modelId="{3D850D0C-CF27-4A6F-AFA5-FEF04042370F}" type="pres">
      <dgm:prSet presAssocID="{09C90CF1-626E-4B9C-A82A-D12CB33166B7}" presName="Name0" presStyleCnt="0">
        <dgm:presLayoutVars>
          <dgm:dir/>
          <dgm:animLvl val="lvl"/>
          <dgm:resizeHandles val="exact"/>
        </dgm:presLayoutVars>
      </dgm:prSet>
      <dgm:spPr/>
    </dgm:pt>
    <dgm:pt modelId="{C3FDF41D-3CDA-4E74-AB82-8F6472CF78E5}" type="pres">
      <dgm:prSet presAssocID="{1FE97568-5E68-453D-99A7-F87058B64B6A}" presName="linNode" presStyleCnt="0"/>
      <dgm:spPr/>
    </dgm:pt>
    <dgm:pt modelId="{E6E31ABF-63AF-4DE2-A745-BF380E198226}" type="pres">
      <dgm:prSet presAssocID="{1FE97568-5E68-453D-99A7-F87058B64B6A}" presName="parentText" presStyleLbl="node1" presStyleIdx="0" presStyleCnt="3">
        <dgm:presLayoutVars>
          <dgm:chMax val="1"/>
          <dgm:bulletEnabled val="1"/>
        </dgm:presLayoutVars>
      </dgm:prSet>
      <dgm:spPr/>
    </dgm:pt>
    <dgm:pt modelId="{A3792284-CFD0-4AB8-B746-79F11821D134}" type="pres">
      <dgm:prSet presAssocID="{1FE97568-5E68-453D-99A7-F87058B64B6A}" presName="descendantText" presStyleLbl="alignAccFollowNode1" presStyleIdx="0" presStyleCnt="3">
        <dgm:presLayoutVars>
          <dgm:bulletEnabled val="1"/>
        </dgm:presLayoutVars>
      </dgm:prSet>
      <dgm:spPr/>
    </dgm:pt>
    <dgm:pt modelId="{194439CB-80A1-42B1-AA85-BEB4855B47D8}" type="pres">
      <dgm:prSet presAssocID="{E84E6580-C76C-45C9-A17F-53695E9C3533}" presName="sp" presStyleCnt="0"/>
      <dgm:spPr/>
    </dgm:pt>
    <dgm:pt modelId="{9FAD07A9-4109-43FD-A057-CE16696FDAE0}" type="pres">
      <dgm:prSet presAssocID="{FC4D9A92-254B-4DE4-A08D-8437AF36D398}" presName="linNode" presStyleCnt="0"/>
      <dgm:spPr/>
    </dgm:pt>
    <dgm:pt modelId="{381B1B97-4D85-4171-9CBC-0B83BF4EB3A6}" type="pres">
      <dgm:prSet presAssocID="{FC4D9A92-254B-4DE4-A08D-8437AF36D398}" presName="parentText" presStyleLbl="node1" presStyleIdx="1" presStyleCnt="3">
        <dgm:presLayoutVars>
          <dgm:chMax val="1"/>
          <dgm:bulletEnabled val="1"/>
        </dgm:presLayoutVars>
      </dgm:prSet>
      <dgm:spPr/>
    </dgm:pt>
    <dgm:pt modelId="{61678C7E-91E1-443B-8923-A666E8C2A06B}" type="pres">
      <dgm:prSet presAssocID="{FC4D9A92-254B-4DE4-A08D-8437AF36D398}" presName="descendantText" presStyleLbl="alignAccFollowNode1" presStyleIdx="1" presStyleCnt="3" custScaleY="196987">
        <dgm:presLayoutVars>
          <dgm:bulletEnabled val="1"/>
        </dgm:presLayoutVars>
      </dgm:prSet>
      <dgm:spPr/>
    </dgm:pt>
    <dgm:pt modelId="{D6B15284-B55B-42A9-B765-7D99793E909F}" type="pres">
      <dgm:prSet presAssocID="{9A281007-A879-4FD4-9583-11128DA86799}" presName="sp" presStyleCnt="0"/>
      <dgm:spPr/>
    </dgm:pt>
    <dgm:pt modelId="{304DE2E9-AD13-4165-9490-62CF3B884555}" type="pres">
      <dgm:prSet presAssocID="{24AAF892-77E1-45E9-AC80-C13B9CEFC7B3}" presName="linNode" presStyleCnt="0"/>
      <dgm:spPr/>
    </dgm:pt>
    <dgm:pt modelId="{3D8D2BF3-788F-49ED-85C5-EE98B9BEEB73}" type="pres">
      <dgm:prSet presAssocID="{24AAF892-77E1-45E9-AC80-C13B9CEFC7B3}" presName="parentText" presStyleLbl="node1" presStyleIdx="2" presStyleCnt="3">
        <dgm:presLayoutVars>
          <dgm:chMax val="1"/>
          <dgm:bulletEnabled val="1"/>
        </dgm:presLayoutVars>
      </dgm:prSet>
      <dgm:spPr/>
    </dgm:pt>
    <dgm:pt modelId="{F870AD38-68DC-4AB4-B518-92E57BADBC0D}" type="pres">
      <dgm:prSet presAssocID="{24AAF892-77E1-45E9-AC80-C13B9CEFC7B3}" presName="descendantText" presStyleLbl="alignAccFollowNode1" presStyleIdx="2" presStyleCnt="3">
        <dgm:presLayoutVars>
          <dgm:bulletEnabled val="1"/>
        </dgm:presLayoutVars>
      </dgm:prSet>
      <dgm:spPr/>
    </dgm:pt>
  </dgm:ptLst>
  <dgm:cxnLst>
    <dgm:cxn modelId="{F1396407-587F-426F-B778-0028BA114C6F}" type="presOf" srcId="{24AAF892-77E1-45E9-AC80-C13B9CEFC7B3}" destId="{3D8D2BF3-788F-49ED-85C5-EE98B9BEEB73}" srcOrd="0" destOrd="0" presId="urn:microsoft.com/office/officeart/2005/8/layout/vList5"/>
    <dgm:cxn modelId="{43CE8D2B-3C2D-40E1-9EB2-8F78255C3BBE}" srcId="{24AAF892-77E1-45E9-AC80-C13B9CEFC7B3}" destId="{817A70ED-AAD4-4CF1-9E4F-6F2BD17C1CB2}" srcOrd="1" destOrd="0" parTransId="{7DBDACAB-0958-4326-BFC1-152A8DF51AE5}" sibTransId="{850522E3-05F3-457E-9AB7-FC2E134088CC}"/>
    <dgm:cxn modelId="{F59DEF2F-F67B-4C6B-9E94-1FCB6D2C77E9}" srcId="{1DE8A11D-A093-4B6B-9696-12EF0AB90B90}" destId="{BF87B0CB-18AB-4114-84AB-F9A452C82B98}" srcOrd="3" destOrd="0" parTransId="{9BA6C3D4-55EA-48E3-9090-F1740DB2222E}" sibTransId="{1CE3E45E-332E-4906-B6DE-97294FF76AD7}"/>
    <dgm:cxn modelId="{6A371A32-D4E8-4393-87D6-46DF352C3BD0}" srcId="{1FE97568-5E68-453D-99A7-F87058B64B6A}" destId="{2C7CA910-61A6-4E83-9700-29E2AE891763}" srcOrd="1" destOrd="0" parTransId="{8315CDE9-007F-46C7-B8FF-124E7A32F765}" sibTransId="{93CEFFFD-742A-4CF8-84D9-67483EFC3397}"/>
    <dgm:cxn modelId="{C617245D-C572-45C4-B29F-C7844078BEB4}" srcId="{24AAF892-77E1-45E9-AC80-C13B9CEFC7B3}" destId="{6822A063-E4ED-4245-8DFC-DD6A56B5B8F2}" srcOrd="0" destOrd="0" parTransId="{AD0F3A80-8D71-4393-9331-029BCC2F4237}" sibTransId="{DB122C23-8CB5-43DA-8388-A9C92AB288DE}"/>
    <dgm:cxn modelId="{AFB53C60-80CA-436A-BBC4-4358FFD9BC9A}" type="presOf" srcId="{0AE90CA1-5186-4DA0-B85A-41791964FFC0}" destId="{61678C7E-91E1-443B-8923-A666E8C2A06B}" srcOrd="0" destOrd="2" presId="urn:microsoft.com/office/officeart/2005/8/layout/vList5"/>
    <dgm:cxn modelId="{4E410241-D5EF-4737-8D60-AF820AB20F39}" type="presOf" srcId="{1DE8A11D-A093-4B6B-9696-12EF0AB90B90}" destId="{61678C7E-91E1-443B-8923-A666E8C2A06B}" srcOrd="0" destOrd="0" presId="urn:microsoft.com/office/officeart/2005/8/layout/vList5"/>
    <dgm:cxn modelId="{B5A32761-645C-41D4-9D98-AEB47ADDD909}" type="presOf" srcId="{44CAAD85-D926-4EF2-B015-C614B75141B1}" destId="{61678C7E-91E1-443B-8923-A666E8C2A06B}" srcOrd="0" destOrd="1" presId="urn:microsoft.com/office/officeart/2005/8/layout/vList5"/>
    <dgm:cxn modelId="{D220B441-99EE-4FB9-B776-30AA0853DBA5}" type="presOf" srcId="{BF87B0CB-18AB-4114-84AB-F9A452C82B98}" destId="{61678C7E-91E1-443B-8923-A666E8C2A06B}" srcOrd="0" destOrd="4" presId="urn:microsoft.com/office/officeart/2005/8/layout/vList5"/>
    <dgm:cxn modelId="{E00C3B4C-2C9C-4154-BD6F-E16EDD725F24}" type="presOf" srcId="{1FE97568-5E68-453D-99A7-F87058B64B6A}" destId="{E6E31ABF-63AF-4DE2-A745-BF380E198226}" srcOrd="0" destOrd="0" presId="urn:microsoft.com/office/officeart/2005/8/layout/vList5"/>
    <dgm:cxn modelId="{9DC1B34C-8EDF-447D-B0C7-49B7122C181B}" type="presOf" srcId="{6822A063-E4ED-4245-8DFC-DD6A56B5B8F2}" destId="{F870AD38-68DC-4AB4-B518-92E57BADBC0D}" srcOrd="0" destOrd="0" presId="urn:microsoft.com/office/officeart/2005/8/layout/vList5"/>
    <dgm:cxn modelId="{93287B4E-1344-41A6-83C2-19A3112733C8}" srcId="{24AAF892-77E1-45E9-AC80-C13B9CEFC7B3}" destId="{A2742792-7A37-488E-B442-1B59D14C7F3B}" srcOrd="2" destOrd="0" parTransId="{3966D9A8-99E1-4717-A7E6-3C4ECC668DDF}" sibTransId="{DCA6AAD7-5473-4FBF-9AB5-174C2766C764}"/>
    <dgm:cxn modelId="{AB2E5C76-E328-495D-8E2B-C560C39A2368}" srcId="{1FE97568-5E68-453D-99A7-F87058B64B6A}" destId="{84EEAA49-FDEE-40FF-9743-C33CDEF30927}" srcOrd="2" destOrd="0" parTransId="{B6B0B0F9-1942-4C88-A272-21F2FC511AF9}" sibTransId="{9934AC6E-7249-4DDD-86CC-CC6E75FE665A}"/>
    <dgm:cxn modelId="{C78A6157-DAA2-42FE-8E45-10C089CE532C}" type="presOf" srcId="{62D19DC5-2560-432C-8E6A-3FE6F9E82DC6}" destId="{61678C7E-91E1-443B-8923-A666E8C2A06B}" srcOrd="0" destOrd="5" presId="urn:microsoft.com/office/officeart/2005/8/layout/vList5"/>
    <dgm:cxn modelId="{2D4B9F7B-A2E5-4D0F-8D5B-1A408FD97751}" type="presOf" srcId="{2C7CA910-61A6-4E83-9700-29E2AE891763}" destId="{A3792284-CFD0-4AB8-B746-79F11821D134}" srcOrd="0" destOrd="1" presId="urn:microsoft.com/office/officeart/2005/8/layout/vList5"/>
    <dgm:cxn modelId="{4F8C3D7E-9C24-43BC-8B10-B7F10D73E26E}" type="presOf" srcId="{FC4D9A92-254B-4DE4-A08D-8437AF36D398}" destId="{381B1B97-4D85-4171-9CBC-0B83BF4EB3A6}" srcOrd="0" destOrd="0" presId="urn:microsoft.com/office/officeart/2005/8/layout/vList5"/>
    <dgm:cxn modelId="{92961888-6AAE-4D52-8318-4C0D19312D9C}" type="presOf" srcId="{EE4D040B-CAE6-4D1D-89F4-4B23316600CD}" destId="{61678C7E-91E1-443B-8923-A666E8C2A06B}" srcOrd="0" destOrd="3" presId="urn:microsoft.com/office/officeart/2005/8/layout/vList5"/>
    <dgm:cxn modelId="{F8DD768C-E0A7-42E6-A9E6-338FAE6B6EB0}" srcId="{09C90CF1-626E-4B9C-A82A-D12CB33166B7}" destId="{1FE97568-5E68-453D-99A7-F87058B64B6A}" srcOrd="0" destOrd="0" parTransId="{E4BD1623-2D1F-4173-8158-E58F29ECD1C2}" sibTransId="{E84E6580-C76C-45C9-A17F-53695E9C3533}"/>
    <dgm:cxn modelId="{5A7F0791-BE92-4AD2-A84C-667608804C8A}" type="presOf" srcId="{09C90CF1-626E-4B9C-A82A-D12CB33166B7}" destId="{3D850D0C-CF27-4A6F-AFA5-FEF04042370F}" srcOrd="0" destOrd="0" presId="urn:microsoft.com/office/officeart/2005/8/layout/vList5"/>
    <dgm:cxn modelId="{6732D09B-807A-4BE6-8C7A-753F0FC421A4}" srcId="{FC4D9A92-254B-4DE4-A08D-8437AF36D398}" destId="{62D19DC5-2560-432C-8E6A-3FE6F9E82DC6}" srcOrd="1" destOrd="0" parTransId="{527C620E-780D-4630-BC6B-3C44B584772F}" sibTransId="{68AF4510-8029-41A1-B040-FE9FC62C5833}"/>
    <dgm:cxn modelId="{C5A43CAE-80CB-46F6-BF0E-F8806CE479B4}" type="presOf" srcId="{98F94D4F-B5A6-4ABF-97B6-D4B1D950D8BC}" destId="{A3792284-CFD0-4AB8-B746-79F11821D134}" srcOrd="0" destOrd="0" presId="urn:microsoft.com/office/officeart/2005/8/layout/vList5"/>
    <dgm:cxn modelId="{E96605B8-C0B2-49D3-B1F3-55921B8F34BC}" type="presOf" srcId="{817A70ED-AAD4-4CF1-9E4F-6F2BD17C1CB2}" destId="{F870AD38-68DC-4AB4-B518-92E57BADBC0D}" srcOrd="0" destOrd="1" presId="urn:microsoft.com/office/officeart/2005/8/layout/vList5"/>
    <dgm:cxn modelId="{243B10BA-A444-495C-B74B-46F1572D8181}" srcId="{09C90CF1-626E-4B9C-A82A-D12CB33166B7}" destId="{FC4D9A92-254B-4DE4-A08D-8437AF36D398}" srcOrd="1" destOrd="0" parTransId="{F8AA3416-01A0-4D92-B28A-CA5AD5557246}" sibTransId="{9A281007-A879-4FD4-9583-11128DA86799}"/>
    <dgm:cxn modelId="{B568F2C0-79B7-4DBF-B246-9E5B91A75F9B}" srcId="{1DE8A11D-A093-4B6B-9696-12EF0AB90B90}" destId="{0AE90CA1-5186-4DA0-B85A-41791964FFC0}" srcOrd="1" destOrd="0" parTransId="{6A23668F-6B66-4E32-84DB-D2E5B62169A0}" sibTransId="{C9A09168-F3FE-4DE7-B1F8-2C075598B12F}"/>
    <dgm:cxn modelId="{157CD6C3-82CA-492A-B32C-E94DE80CB9DF}" type="presOf" srcId="{A2742792-7A37-488E-B442-1B59D14C7F3B}" destId="{F870AD38-68DC-4AB4-B518-92E57BADBC0D}" srcOrd="0" destOrd="2" presId="urn:microsoft.com/office/officeart/2005/8/layout/vList5"/>
    <dgm:cxn modelId="{DCAC26D8-991A-46E8-9F52-C122C82F775D}" srcId="{1FE97568-5E68-453D-99A7-F87058B64B6A}" destId="{98F94D4F-B5A6-4ABF-97B6-D4B1D950D8BC}" srcOrd="0" destOrd="0" parTransId="{72EC798D-B52D-4397-BB0A-6F46937E99CB}" sibTransId="{029AF88E-F288-421F-9A56-21D426A2AA64}"/>
    <dgm:cxn modelId="{3F66E0DF-3A3C-4596-915E-BE0D016D008F}" srcId="{09C90CF1-626E-4B9C-A82A-D12CB33166B7}" destId="{24AAF892-77E1-45E9-AC80-C13B9CEFC7B3}" srcOrd="2" destOrd="0" parTransId="{250E3817-4030-42F7-99BF-CC2BFF90EA87}" sibTransId="{C5EC0F36-7FCE-48C8-A48C-FD645002B462}"/>
    <dgm:cxn modelId="{45D067E4-E038-41E1-A40E-2A8EC257B91F}" srcId="{1DE8A11D-A093-4B6B-9696-12EF0AB90B90}" destId="{EE4D040B-CAE6-4D1D-89F4-4B23316600CD}" srcOrd="2" destOrd="0" parTransId="{70FD531B-9480-4270-950A-8B2716680C89}" sibTransId="{F843F596-823E-4F03-850A-70DCE9189C49}"/>
    <dgm:cxn modelId="{FD9B07F1-FB19-4BC2-8689-BDBADDF7AB77}" srcId="{1DE8A11D-A093-4B6B-9696-12EF0AB90B90}" destId="{44CAAD85-D926-4EF2-B015-C614B75141B1}" srcOrd="0" destOrd="0" parTransId="{B62253DB-16A5-492F-9CE5-9CE0F0B17049}" sibTransId="{599101BA-1DA4-4BAA-BDE2-8DE74FA9A506}"/>
    <dgm:cxn modelId="{6EB071F5-A1E3-4198-ACA4-188F24975231}" type="presOf" srcId="{84EEAA49-FDEE-40FF-9743-C33CDEF30927}" destId="{A3792284-CFD0-4AB8-B746-79F11821D134}" srcOrd="0" destOrd="2" presId="urn:microsoft.com/office/officeart/2005/8/layout/vList5"/>
    <dgm:cxn modelId="{8E4F31FE-53CD-4C81-A61E-26FD23AFE6E1}" srcId="{FC4D9A92-254B-4DE4-A08D-8437AF36D398}" destId="{1DE8A11D-A093-4B6B-9696-12EF0AB90B90}" srcOrd="0" destOrd="0" parTransId="{67F30235-0CAD-4176-ACCF-3543182AA5C8}" sibTransId="{743BE36D-A7C9-4FDA-B6DF-69F9AD43867D}"/>
    <dgm:cxn modelId="{0FF60B62-108A-42F0-A6E0-99B6E2C00B86}" type="presParOf" srcId="{3D850D0C-CF27-4A6F-AFA5-FEF04042370F}" destId="{C3FDF41D-3CDA-4E74-AB82-8F6472CF78E5}" srcOrd="0" destOrd="0" presId="urn:microsoft.com/office/officeart/2005/8/layout/vList5"/>
    <dgm:cxn modelId="{AB4113B8-A755-443A-9600-6D8965BA6B35}" type="presParOf" srcId="{C3FDF41D-3CDA-4E74-AB82-8F6472CF78E5}" destId="{E6E31ABF-63AF-4DE2-A745-BF380E198226}" srcOrd="0" destOrd="0" presId="urn:microsoft.com/office/officeart/2005/8/layout/vList5"/>
    <dgm:cxn modelId="{5EC74553-2B20-4C30-ABB3-48F560FD0922}" type="presParOf" srcId="{C3FDF41D-3CDA-4E74-AB82-8F6472CF78E5}" destId="{A3792284-CFD0-4AB8-B746-79F11821D134}" srcOrd="1" destOrd="0" presId="urn:microsoft.com/office/officeart/2005/8/layout/vList5"/>
    <dgm:cxn modelId="{982B3DDE-4A89-4EA7-8D87-DD5AE0CE6162}" type="presParOf" srcId="{3D850D0C-CF27-4A6F-AFA5-FEF04042370F}" destId="{194439CB-80A1-42B1-AA85-BEB4855B47D8}" srcOrd="1" destOrd="0" presId="urn:microsoft.com/office/officeart/2005/8/layout/vList5"/>
    <dgm:cxn modelId="{2BFC8E3C-C8BC-422E-88E0-FEE465D4220E}" type="presParOf" srcId="{3D850D0C-CF27-4A6F-AFA5-FEF04042370F}" destId="{9FAD07A9-4109-43FD-A057-CE16696FDAE0}" srcOrd="2" destOrd="0" presId="urn:microsoft.com/office/officeart/2005/8/layout/vList5"/>
    <dgm:cxn modelId="{79E499CB-A509-4D56-B04A-BCA2127AEBC4}" type="presParOf" srcId="{9FAD07A9-4109-43FD-A057-CE16696FDAE0}" destId="{381B1B97-4D85-4171-9CBC-0B83BF4EB3A6}" srcOrd="0" destOrd="0" presId="urn:microsoft.com/office/officeart/2005/8/layout/vList5"/>
    <dgm:cxn modelId="{88BB5F1A-EE8A-4F84-BCF8-F3A9FE6839D1}" type="presParOf" srcId="{9FAD07A9-4109-43FD-A057-CE16696FDAE0}" destId="{61678C7E-91E1-443B-8923-A666E8C2A06B}" srcOrd="1" destOrd="0" presId="urn:microsoft.com/office/officeart/2005/8/layout/vList5"/>
    <dgm:cxn modelId="{D97AE805-4D3A-4C14-AE4F-B8D9D0753D1A}" type="presParOf" srcId="{3D850D0C-CF27-4A6F-AFA5-FEF04042370F}" destId="{D6B15284-B55B-42A9-B765-7D99793E909F}" srcOrd="3" destOrd="0" presId="urn:microsoft.com/office/officeart/2005/8/layout/vList5"/>
    <dgm:cxn modelId="{A6748508-F363-4A29-958F-B0CEECC347DA}" type="presParOf" srcId="{3D850D0C-CF27-4A6F-AFA5-FEF04042370F}" destId="{304DE2E9-AD13-4165-9490-62CF3B884555}" srcOrd="4" destOrd="0" presId="urn:microsoft.com/office/officeart/2005/8/layout/vList5"/>
    <dgm:cxn modelId="{275A5D49-DA0A-4B9D-8773-B31DAC93872B}" type="presParOf" srcId="{304DE2E9-AD13-4165-9490-62CF3B884555}" destId="{3D8D2BF3-788F-49ED-85C5-EE98B9BEEB73}" srcOrd="0" destOrd="0" presId="urn:microsoft.com/office/officeart/2005/8/layout/vList5"/>
    <dgm:cxn modelId="{6050DA78-F5D3-4633-ABC8-9324037074F8}" type="presParOf" srcId="{304DE2E9-AD13-4165-9490-62CF3B884555}" destId="{F870AD38-68DC-4AB4-B518-92E57BADBC0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sp="http://schemas.microsoft.com/office/drawing/2008/diagram" xmlns:dgm="http://schemas.openxmlformats.org/drawingml/2006/diagram" xmlns:a="http://schemas.openxmlformats.org/drawingml/2006/main">
  <dgm:ptLst>
    <dgm:pt modelId="{29592546-75A3-478B-9943-7E93457E1E5E}" type="doc">
      <dgm:prSet loTypeId="urn:microsoft.com/office/officeart/2016/7/layout/VerticalDownArrowProcess" loCatId="process" qsTypeId="urn:microsoft.com/office/officeart/2005/8/quickstyle/simple4" qsCatId="simple" csTypeId="urn:microsoft.com/office/officeart/2005/8/colors/accent1_2" csCatId="accent1" phldr="1"/>
      <dgm:spPr/>
      <dgm:t>
        <a:bodyPr/>
        <a:lstStyle/>
        <a:p>
          <a:endParaRPr lang="en-US"/>
        </a:p>
      </dgm:t>
    </dgm:pt>
    <dgm:pt modelId="{CE1BFDD1-10ED-4C20-B0CC-99AD5C9628B8}">
      <dgm:prSet/>
      <dgm:spPr/>
      <dgm:t>
        <a:bodyPr/>
        <a:lstStyle/>
        <a:p>
          <a:pPr>
            <a:lnSpc>
              <a:spcPct val="100000"/>
            </a:lnSpc>
            <a:defRPr b="1"/>
          </a:pPr>
          <a:r>
            <a:rPr lang="en-US" dirty="0"/>
            <a:t>Agents arrange an election agreement</a:t>
          </a:r>
        </a:p>
      </dgm:t>
    </dgm:pt>
    <dgm:pt modelId="{0E858058-E418-41E8-9F0C-93B98D5068ED}" type="parTrans" cxnId="{77989096-B10B-4F10-AB03-0D6A828D3F2B}">
      <dgm:prSet/>
      <dgm:spPr/>
      <dgm:t>
        <a:bodyPr/>
        <a:lstStyle/>
        <a:p>
          <a:endParaRPr lang="en-US"/>
        </a:p>
      </dgm:t>
    </dgm:pt>
    <dgm:pt modelId="{A754C41A-76CF-4A0A-9C62-B0993792668F}" type="sibTrans" cxnId="{77989096-B10B-4F10-AB03-0D6A828D3F2B}">
      <dgm:prSet/>
      <dgm:spPr/>
      <dgm:t>
        <a:bodyPr/>
        <a:lstStyle/>
        <a:p>
          <a:endParaRPr lang="en-US"/>
        </a:p>
      </dgm:t>
    </dgm:pt>
    <dgm:pt modelId="{F4084D3C-CB90-4383-A2A7-588669FFCACF}">
      <dgm:prSet/>
      <dgm:spPr/>
      <dgm:t>
        <a:bodyPr/>
        <a:lstStyle/>
        <a:p>
          <a:pPr>
            <a:lnSpc>
              <a:spcPct val="100000"/>
            </a:lnSpc>
          </a:pPr>
          <a:r>
            <a:rPr lang="en-US" dirty="0"/>
            <a:t>Time, place, language, eligibility</a:t>
          </a:r>
        </a:p>
      </dgm:t>
    </dgm:pt>
    <dgm:pt modelId="{9C22BD97-D9D2-4CC8-9228-4C02DC8BDBF2}" type="parTrans" cxnId="{0BD51133-7B87-4FED-B933-94A0FFF0B32E}">
      <dgm:prSet/>
      <dgm:spPr/>
      <dgm:t>
        <a:bodyPr/>
        <a:lstStyle/>
        <a:p>
          <a:endParaRPr lang="en-US"/>
        </a:p>
      </dgm:t>
    </dgm:pt>
    <dgm:pt modelId="{0B18E7A4-F67A-46AA-A84C-4DF9A9F3D085}" type="sibTrans" cxnId="{0BD51133-7B87-4FED-B933-94A0FFF0B32E}">
      <dgm:prSet/>
      <dgm:spPr/>
      <dgm:t>
        <a:bodyPr/>
        <a:lstStyle/>
        <a:p>
          <a:endParaRPr lang="en-US"/>
        </a:p>
      </dgm:t>
    </dgm:pt>
    <dgm:pt modelId="{7F9B848E-E988-43CF-9823-0BBBF8D60A67}">
      <dgm:prSet/>
      <dgm:spPr/>
      <dgm:t>
        <a:bodyPr/>
        <a:lstStyle/>
        <a:p>
          <a:pPr>
            <a:lnSpc>
              <a:spcPct val="100000"/>
            </a:lnSpc>
          </a:pPr>
          <a:r>
            <a:rPr lang="en-US" dirty="0"/>
            <a:t>Employer must provide Union with contact information of employee</a:t>
          </a:r>
        </a:p>
      </dgm:t>
    </dgm:pt>
    <dgm:pt modelId="{5BEF6B2D-7693-465A-BBCF-BB094CCD7355}" type="parTrans" cxnId="{D390EF2C-747E-49E8-AB12-5C7582BF532C}">
      <dgm:prSet/>
      <dgm:spPr/>
      <dgm:t>
        <a:bodyPr/>
        <a:lstStyle/>
        <a:p>
          <a:endParaRPr lang="en-US"/>
        </a:p>
      </dgm:t>
    </dgm:pt>
    <dgm:pt modelId="{D7DF67EC-C786-4B23-ACCB-C2F9099E9CE0}" type="sibTrans" cxnId="{D390EF2C-747E-49E8-AB12-5C7582BF532C}">
      <dgm:prSet/>
      <dgm:spPr/>
      <dgm:t>
        <a:bodyPr/>
        <a:lstStyle/>
        <a:p>
          <a:endParaRPr lang="en-US"/>
        </a:p>
      </dgm:t>
    </dgm:pt>
    <dgm:pt modelId="{E5689D3B-227D-4D84-A70D-6BAAD7867942}">
      <dgm:prSet/>
      <dgm:spPr/>
      <dgm:t>
        <a:bodyPr/>
        <a:lstStyle/>
        <a:p>
          <a:pPr>
            <a:lnSpc>
              <a:spcPct val="100000"/>
            </a:lnSpc>
          </a:pPr>
          <a:r>
            <a:rPr lang="en-US" dirty="0"/>
            <a:t>Employer must post a notice of election</a:t>
          </a:r>
        </a:p>
      </dgm:t>
    </dgm:pt>
    <dgm:pt modelId="{37B10EDE-8866-4C2D-9E66-A2EB6FED7763}" type="parTrans" cxnId="{7AD9DBEC-6371-42CD-B780-FE9F0B3379CA}">
      <dgm:prSet/>
      <dgm:spPr/>
      <dgm:t>
        <a:bodyPr/>
        <a:lstStyle/>
        <a:p>
          <a:endParaRPr lang="en-US"/>
        </a:p>
      </dgm:t>
    </dgm:pt>
    <dgm:pt modelId="{8A6A2E1C-9860-4259-BE47-C884D5D02844}" type="sibTrans" cxnId="{7AD9DBEC-6371-42CD-B780-FE9F0B3379CA}">
      <dgm:prSet/>
      <dgm:spPr/>
      <dgm:t>
        <a:bodyPr/>
        <a:lstStyle/>
        <a:p>
          <a:endParaRPr lang="en-US"/>
        </a:p>
      </dgm:t>
    </dgm:pt>
    <dgm:pt modelId="{E7FF6894-FA04-460B-88C2-A39B15BABC35}">
      <dgm:prSet/>
      <dgm:spPr/>
      <dgm:t>
        <a:bodyPr/>
        <a:lstStyle/>
        <a:p>
          <a:pPr>
            <a:lnSpc>
              <a:spcPct val="100000"/>
            </a:lnSpc>
            <a:defRPr b="1"/>
          </a:pPr>
          <a:r>
            <a:rPr lang="en-US"/>
            <a:t>Employer and/or Union campaign for votes</a:t>
          </a:r>
        </a:p>
      </dgm:t>
    </dgm:pt>
    <dgm:pt modelId="{88D565F4-2B22-4E16-BCF8-96EF8600FF32}" type="parTrans" cxnId="{9F51DBCE-B927-42B2-8FFF-427C29E45552}">
      <dgm:prSet/>
      <dgm:spPr/>
      <dgm:t>
        <a:bodyPr/>
        <a:lstStyle/>
        <a:p>
          <a:endParaRPr lang="en-US"/>
        </a:p>
      </dgm:t>
    </dgm:pt>
    <dgm:pt modelId="{71669B00-808E-466D-B956-F0E6C3C38694}" type="sibTrans" cxnId="{9F51DBCE-B927-42B2-8FFF-427C29E45552}">
      <dgm:prSet/>
      <dgm:spPr/>
      <dgm:t>
        <a:bodyPr/>
        <a:lstStyle/>
        <a:p>
          <a:endParaRPr lang="en-US"/>
        </a:p>
      </dgm:t>
    </dgm:pt>
    <dgm:pt modelId="{F2CB9F80-13DF-4D18-901E-ABB856D8F746}">
      <dgm:prSet/>
      <dgm:spPr/>
      <dgm:t>
        <a:bodyPr/>
        <a:lstStyle/>
        <a:p>
          <a:pPr>
            <a:lnSpc>
              <a:spcPct val="100000"/>
            </a:lnSpc>
          </a:pPr>
          <a:r>
            <a:rPr lang="en-US"/>
            <a:t>Both sides are afforded free speech rights and engage in a campaign</a:t>
          </a:r>
        </a:p>
      </dgm:t>
    </dgm:pt>
    <dgm:pt modelId="{B36D89B3-40E9-4471-96E8-D15D46761CAE}" type="parTrans" cxnId="{798330E5-2ADA-47D8-AABB-170F8D3EA30D}">
      <dgm:prSet/>
      <dgm:spPr/>
      <dgm:t>
        <a:bodyPr/>
        <a:lstStyle/>
        <a:p>
          <a:endParaRPr lang="en-US"/>
        </a:p>
      </dgm:t>
    </dgm:pt>
    <dgm:pt modelId="{B09A7B87-4DD0-44EC-B561-363BDD01CF45}" type="sibTrans" cxnId="{798330E5-2ADA-47D8-AABB-170F8D3EA30D}">
      <dgm:prSet/>
      <dgm:spPr/>
      <dgm:t>
        <a:bodyPr/>
        <a:lstStyle/>
        <a:p>
          <a:endParaRPr lang="en-US"/>
        </a:p>
      </dgm:t>
    </dgm:pt>
    <dgm:pt modelId="{337B665C-DA9A-4023-B1AC-63EA482F3C16}">
      <dgm:prSet/>
      <dgm:spPr/>
      <dgm:t>
        <a:bodyPr/>
        <a:lstStyle/>
        <a:p>
          <a:pPr>
            <a:lnSpc>
              <a:spcPct val="100000"/>
            </a:lnSpc>
          </a:pPr>
          <a:r>
            <a:rPr lang="en-US" dirty="0"/>
            <a:t>Union campaigns started before the petition, involves taking with employees, holding offsite meetings, and explains the benefits of union representation</a:t>
          </a:r>
        </a:p>
      </dgm:t>
    </dgm:pt>
    <dgm:pt modelId="{1C754F87-9A75-459E-8599-A437CE65BEE9}" type="parTrans" cxnId="{5B861F9D-AF6E-423C-8BAA-6ADE778037E2}">
      <dgm:prSet/>
      <dgm:spPr/>
      <dgm:t>
        <a:bodyPr/>
        <a:lstStyle/>
        <a:p>
          <a:endParaRPr lang="en-US"/>
        </a:p>
      </dgm:t>
    </dgm:pt>
    <dgm:pt modelId="{B0F0E76B-4AF2-41E8-810C-B4210F0BFA97}" type="sibTrans" cxnId="{5B861F9D-AF6E-423C-8BAA-6ADE778037E2}">
      <dgm:prSet/>
      <dgm:spPr/>
      <dgm:t>
        <a:bodyPr/>
        <a:lstStyle/>
        <a:p>
          <a:endParaRPr lang="en-US"/>
        </a:p>
      </dgm:t>
    </dgm:pt>
    <dgm:pt modelId="{28AEA250-6513-4DCB-829B-B52DEF299EE9}">
      <dgm:prSet/>
      <dgm:spPr/>
      <dgm:t>
        <a:bodyPr/>
        <a:lstStyle/>
        <a:p>
          <a:pPr>
            <a:lnSpc>
              <a:spcPct val="100000"/>
            </a:lnSpc>
          </a:pPr>
          <a:r>
            <a:rPr lang="en-US" dirty="0"/>
            <a:t>Employer campaigns involves employee meetings, FAQs, and explains the process and the Employer’s position on unionization</a:t>
          </a:r>
        </a:p>
      </dgm:t>
    </dgm:pt>
    <dgm:pt modelId="{5194EA4F-C962-4B73-B83B-FE1E080459D1}" type="parTrans" cxnId="{45454DA9-3DC6-4A0E-8A14-551F840BBB1F}">
      <dgm:prSet/>
      <dgm:spPr/>
      <dgm:t>
        <a:bodyPr/>
        <a:lstStyle/>
        <a:p>
          <a:endParaRPr lang="en-US"/>
        </a:p>
      </dgm:t>
    </dgm:pt>
    <dgm:pt modelId="{981B39E6-2BB0-4F5D-8A27-A1E45571E518}" type="sibTrans" cxnId="{45454DA9-3DC6-4A0E-8A14-551F840BBB1F}">
      <dgm:prSet/>
      <dgm:spPr/>
      <dgm:t>
        <a:bodyPr/>
        <a:lstStyle/>
        <a:p>
          <a:endParaRPr lang="en-US"/>
        </a:p>
      </dgm:t>
    </dgm:pt>
    <dgm:pt modelId="{403FF3E2-581B-4A92-86C8-0B6D2ECE609D}">
      <dgm:prSet/>
      <dgm:spPr/>
      <dgm:t>
        <a:bodyPr/>
        <a:lstStyle/>
        <a:p>
          <a:pPr>
            <a:lnSpc>
              <a:spcPct val="100000"/>
            </a:lnSpc>
            <a:defRPr b="1"/>
          </a:pPr>
          <a:r>
            <a:rPr lang="en-US"/>
            <a:t>No captive audience meetings 24 hours before election</a:t>
          </a:r>
        </a:p>
      </dgm:t>
    </dgm:pt>
    <dgm:pt modelId="{9764E17F-1236-4A61-8147-6E7633EC9EE7}" type="parTrans" cxnId="{60617767-9F2A-4036-8528-167085C2B9DC}">
      <dgm:prSet/>
      <dgm:spPr/>
      <dgm:t>
        <a:bodyPr/>
        <a:lstStyle/>
        <a:p>
          <a:endParaRPr lang="en-US"/>
        </a:p>
      </dgm:t>
    </dgm:pt>
    <dgm:pt modelId="{4EF3BEF4-2061-4FDA-8551-34D81D428B6B}" type="sibTrans" cxnId="{60617767-9F2A-4036-8528-167085C2B9DC}">
      <dgm:prSet/>
      <dgm:spPr/>
      <dgm:t>
        <a:bodyPr/>
        <a:lstStyle/>
        <a:p>
          <a:endParaRPr lang="en-US"/>
        </a:p>
      </dgm:t>
    </dgm:pt>
    <dgm:pt modelId="{7E936F39-D726-4FEB-B526-942D653214D9}">
      <dgm:prSet/>
      <dgm:spPr/>
      <dgm:t>
        <a:bodyPr/>
        <a:lstStyle/>
        <a:p>
          <a:pPr>
            <a:lnSpc>
              <a:spcPct val="100000"/>
            </a:lnSpc>
          </a:pPr>
          <a:r>
            <a:rPr lang="en-US" i="1" dirty="0"/>
            <a:t>Peerless Plywood</a:t>
          </a:r>
          <a:r>
            <a:rPr lang="en-US" dirty="0"/>
            <a:t>, 107 NLRB 427 (1953)</a:t>
          </a:r>
        </a:p>
      </dgm:t>
    </dgm:pt>
    <dgm:pt modelId="{2EFB1867-904F-4771-B77B-EB1030724D1E}" type="parTrans" cxnId="{4F34F354-4241-428B-84B7-CFE895801E0D}">
      <dgm:prSet/>
      <dgm:spPr/>
      <dgm:t>
        <a:bodyPr/>
        <a:lstStyle/>
        <a:p>
          <a:endParaRPr lang="en-US"/>
        </a:p>
      </dgm:t>
    </dgm:pt>
    <dgm:pt modelId="{250DEDC6-0931-41C4-9621-2F1E0B2DF0E0}" type="sibTrans" cxnId="{4F34F354-4241-428B-84B7-CFE895801E0D}">
      <dgm:prSet/>
      <dgm:spPr/>
      <dgm:t>
        <a:bodyPr/>
        <a:lstStyle/>
        <a:p>
          <a:endParaRPr lang="en-US"/>
        </a:p>
      </dgm:t>
    </dgm:pt>
    <dgm:pt modelId="{EE292210-6084-4190-9598-F1E5193568A3}" type="pres">
      <dgm:prSet presAssocID="{29592546-75A3-478B-9943-7E93457E1E5E}" presName="Name0" presStyleCnt="0">
        <dgm:presLayoutVars>
          <dgm:dir/>
          <dgm:animLvl val="lvl"/>
          <dgm:resizeHandles val="exact"/>
        </dgm:presLayoutVars>
      </dgm:prSet>
      <dgm:spPr/>
    </dgm:pt>
    <dgm:pt modelId="{326049B2-3E2A-4962-BF6E-F54692292A00}" type="pres">
      <dgm:prSet presAssocID="{403FF3E2-581B-4A92-86C8-0B6D2ECE609D}" presName="boxAndChildren" presStyleCnt="0"/>
      <dgm:spPr/>
    </dgm:pt>
    <dgm:pt modelId="{36B2EE23-A8B1-4C76-B5F8-03E701A3B89F}" type="pres">
      <dgm:prSet presAssocID="{403FF3E2-581B-4A92-86C8-0B6D2ECE609D}" presName="parentTextBox" presStyleLbl="alignNode1" presStyleIdx="0" presStyleCnt="3"/>
      <dgm:spPr/>
    </dgm:pt>
    <dgm:pt modelId="{808DE4ED-6FEE-4320-ACEC-36FB87E762B5}" type="pres">
      <dgm:prSet presAssocID="{403FF3E2-581B-4A92-86C8-0B6D2ECE609D}" presName="descendantBox" presStyleLbl="bgAccFollowNode1" presStyleIdx="0" presStyleCnt="3"/>
      <dgm:spPr/>
    </dgm:pt>
    <dgm:pt modelId="{DE3E6ECD-3AAC-48B3-950B-31B9D61234E8}" type="pres">
      <dgm:prSet presAssocID="{71669B00-808E-466D-B956-F0E6C3C38694}" presName="sp" presStyleCnt="0"/>
      <dgm:spPr/>
    </dgm:pt>
    <dgm:pt modelId="{07DF6C81-E186-4F7A-BBC2-3379A286FE51}" type="pres">
      <dgm:prSet presAssocID="{E7FF6894-FA04-460B-88C2-A39B15BABC35}" presName="arrowAndChildren" presStyleCnt="0"/>
      <dgm:spPr/>
    </dgm:pt>
    <dgm:pt modelId="{23AFE2D8-BF65-48A1-B5E8-3B9C601C47EA}" type="pres">
      <dgm:prSet presAssocID="{E7FF6894-FA04-460B-88C2-A39B15BABC35}" presName="parentTextArrow" presStyleLbl="node1" presStyleIdx="0" presStyleCnt="0"/>
      <dgm:spPr/>
    </dgm:pt>
    <dgm:pt modelId="{2072E4AF-7288-4652-8E4D-0E58191DE361}" type="pres">
      <dgm:prSet presAssocID="{E7FF6894-FA04-460B-88C2-A39B15BABC35}" presName="arrow" presStyleLbl="alignNode1" presStyleIdx="1" presStyleCnt="3"/>
      <dgm:spPr/>
    </dgm:pt>
    <dgm:pt modelId="{7B101A39-DDDA-40D7-9111-C8D20755822E}" type="pres">
      <dgm:prSet presAssocID="{E7FF6894-FA04-460B-88C2-A39B15BABC35}" presName="descendantArrow" presStyleLbl="bgAccFollowNode1" presStyleIdx="1" presStyleCnt="3" custScaleY="98867"/>
      <dgm:spPr/>
    </dgm:pt>
    <dgm:pt modelId="{5B812C47-1FCD-4DA4-8186-6DB2DCE3C052}" type="pres">
      <dgm:prSet presAssocID="{A754C41A-76CF-4A0A-9C62-B0993792668F}" presName="sp" presStyleCnt="0"/>
      <dgm:spPr/>
    </dgm:pt>
    <dgm:pt modelId="{270AD394-82D8-4E7B-9D2B-243EFE130920}" type="pres">
      <dgm:prSet presAssocID="{CE1BFDD1-10ED-4C20-B0CC-99AD5C9628B8}" presName="arrowAndChildren" presStyleCnt="0"/>
      <dgm:spPr/>
    </dgm:pt>
    <dgm:pt modelId="{5FB8137D-D7C2-450D-8958-400EB1CD5382}" type="pres">
      <dgm:prSet presAssocID="{CE1BFDD1-10ED-4C20-B0CC-99AD5C9628B8}" presName="parentTextArrow" presStyleLbl="node1" presStyleIdx="0" presStyleCnt="0"/>
      <dgm:spPr/>
    </dgm:pt>
    <dgm:pt modelId="{24E66916-82AA-4816-B32F-4F0FD13D0045}" type="pres">
      <dgm:prSet presAssocID="{CE1BFDD1-10ED-4C20-B0CC-99AD5C9628B8}" presName="arrow" presStyleLbl="alignNode1" presStyleIdx="2" presStyleCnt="3"/>
      <dgm:spPr/>
    </dgm:pt>
    <dgm:pt modelId="{8ADFE329-AD6D-4188-80B6-10263ECB6901}" type="pres">
      <dgm:prSet presAssocID="{CE1BFDD1-10ED-4C20-B0CC-99AD5C9628B8}" presName="descendantArrow" presStyleLbl="bgAccFollowNode1" presStyleIdx="2" presStyleCnt="3"/>
      <dgm:spPr/>
    </dgm:pt>
  </dgm:ptLst>
  <dgm:cxnLst>
    <dgm:cxn modelId="{9005AC02-7034-48AD-BF29-BF64237D338F}" type="presOf" srcId="{28AEA250-6513-4DCB-829B-B52DEF299EE9}" destId="{7B101A39-DDDA-40D7-9111-C8D20755822E}" srcOrd="0" destOrd="2" presId="urn:microsoft.com/office/officeart/2016/7/layout/VerticalDownArrowProcess"/>
    <dgm:cxn modelId="{3413A806-5454-42B5-816E-B70990B1C88A}" type="presOf" srcId="{CE1BFDD1-10ED-4C20-B0CC-99AD5C9628B8}" destId="{5FB8137D-D7C2-450D-8958-400EB1CD5382}" srcOrd="0" destOrd="0" presId="urn:microsoft.com/office/officeart/2016/7/layout/VerticalDownArrowProcess"/>
    <dgm:cxn modelId="{0E0FF91B-7E65-447B-85B7-4693C78FC6F8}" type="presOf" srcId="{CE1BFDD1-10ED-4C20-B0CC-99AD5C9628B8}" destId="{24E66916-82AA-4816-B32F-4F0FD13D0045}" srcOrd="1" destOrd="0" presId="urn:microsoft.com/office/officeart/2016/7/layout/VerticalDownArrowProcess"/>
    <dgm:cxn modelId="{F5AFE220-C238-42A4-845B-A1FE9D8D6BB1}" type="presOf" srcId="{29592546-75A3-478B-9943-7E93457E1E5E}" destId="{EE292210-6084-4190-9598-F1E5193568A3}" srcOrd="0" destOrd="0" presId="urn:microsoft.com/office/officeart/2016/7/layout/VerticalDownArrowProcess"/>
    <dgm:cxn modelId="{D390EF2C-747E-49E8-AB12-5C7582BF532C}" srcId="{CE1BFDD1-10ED-4C20-B0CC-99AD5C9628B8}" destId="{7F9B848E-E988-43CF-9823-0BBBF8D60A67}" srcOrd="1" destOrd="0" parTransId="{5BEF6B2D-7693-465A-BBCF-BB094CCD7355}" sibTransId="{D7DF67EC-C786-4B23-ACCB-C2F9099E9CE0}"/>
    <dgm:cxn modelId="{0BD51133-7B87-4FED-B933-94A0FFF0B32E}" srcId="{CE1BFDD1-10ED-4C20-B0CC-99AD5C9628B8}" destId="{F4084D3C-CB90-4383-A2A7-588669FFCACF}" srcOrd="0" destOrd="0" parTransId="{9C22BD97-D9D2-4CC8-9228-4C02DC8BDBF2}" sibTransId="{0B18E7A4-F67A-46AA-A84C-4DF9A9F3D085}"/>
    <dgm:cxn modelId="{AE1AC933-FD31-4EA2-BE6E-FEA07FCFB9CE}" type="presOf" srcId="{337B665C-DA9A-4023-B1AC-63EA482F3C16}" destId="{7B101A39-DDDA-40D7-9111-C8D20755822E}" srcOrd="0" destOrd="1" presId="urn:microsoft.com/office/officeart/2016/7/layout/VerticalDownArrowProcess"/>
    <dgm:cxn modelId="{60617767-9F2A-4036-8528-167085C2B9DC}" srcId="{29592546-75A3-478B-9943-7E93457E1E5E}" destId="{403FF3E2-581B-4A92-86C8-0B6D2ECE609D}" srcOrd="2" destOrd="0" parTransId="{9764E17F-1236-4A61-8147-6E7633EC9EE7}" sibTransId="{4EF3BEF4-2061-4FDA-8551-34D81D428B6B}"/>
    <dgm:cxn modelId="{B8F97954-75AE-4269-A78B-2954AF9D84BC}" type="presOf" srcId="{F4084D3C-CB90-4383-A2A7-588669FFCACF}" destId="{8ADFE329-AD6D-4188-80B6-10263ECB6901}" srcOrd="0" destOrd="0" presId="urn:microsoft.com/office/officeart/2016/7/layout/VerticalDownArrowProcess"/>
    <dgm:cxn modelId="{4F34F354-4241-428B-84B7-CFE895801E0D}" srcId="{403FF3E2-581B-4A92-86C8-0B6D2ECE609D}" destId="{7E936F39-D726-4FEB-B526-942D653214D9}" srcOrd="0" destOrd="0" parTransId="{2EFB1867-904F-4771-B77B-EB1030724D1E}" sibTransId="{250DEDC6-0931-41C4-9621-2F1E0B2DF0E0}"/>
    <dgm:cxn modelId="{8DD26476-877F-4126-92E3-F6369BE02A50}" type="presOf" srcId="{E7FF6894-FA04-460B-88C2-A39B15BABC35}" destId="{23AFE2D8-BF65-48A1-B5E8-3B9C601C47EA}" srcOrd="0" destOrd="0" presId="urn:microsoft.com/office/officeart/2016/7/layout/VerticalDownArrowProcess"/>
    <dgm:cxn modelId="{82671F7E-BF3F-4779-9619-B5B9848D8972}" type="presOf" srcId="{E5689D3B-227D-4D84-A70D-6BAAD7867942}" destId="{8ADFE329-AD6D-4188-80B6-10263ECB6901}" srcOrd="0" destOrd="2" presId="urn:microsoft.com/office/officeart/2016/7/layout/VerticalDownArrowProcess"/>
    <dgm:cxn modelId="{77989096-B10B-4F10-AB03-0D6A828D3F2B}" srcId="{29592546-75A3-478B-9943-7E93457E1E5E}" destId="{CE1BFDD1-10ED-4C20-B0CC-99AD5C9628B8}" srcOrd="0" destOrd="0" parTransId="{0E858058-E418-41E8-9F0C-93B98D5068ED}" sibTransId="{A754C41A-76CF-4A0A-9C62-B0993792668F}"/>
    <dgm:cxn modelId="{5B861F9D-AF6E-423C-8BAA-6ADE778037E2}" srcId="{E7FF6894-FA04-460B-88C2-A39B15BABC35}" destId="{337B665C-DA9A-4023-B1AC-63EA482F3C16}" srcOrd="1" destOrd="0" parTransId="{1C754F87-9A75-459E-8599-A437CE65BEE9}" sibTransId="{B0F0E76B-4AF2-41E8-810C-B4210F0BFA97}"/>
    <dgm:cxn modelId="{45454DA9-3DC6-4A0E-8A14-551F840BBB1F}" srcId="{E7FF6894-FA04-460B-88C2-A39B15BABC35}" destId="{28AEA250-6513-4DCB-829B-B52DEF299EE9}" srcOrd="2" destOrd="0" parTransId="{5194EA4F-C962-4B73-B83B-FE1E080459D1}" sibTransId="{981B39E6-2BB0-4F5D-8A27-A1E45571E518}"/>
    <dgm:cxn modelId="{52C6DCB0-92EB-462A-AFFF-6209013277FD}" type="presOf" srcId="{7E936F39-D726-4FEB-B526-942D653214D9}" destId="{808DE4ED-6FEE-4320-ACEC-36FB87E762B5}" srcOrd="0" destOrd="0" presId="urn:microsoft.com/office/officeart/2016/7/layout/VerticalDownArrowProcess"/>
    <dgm:cxn modelId="{0EC2D1B6-E51A-4852-A47D-FC111941BADC}" type="presOf" srcId="{7F9B848E-E988-43CF-9823-0BBBF8D60A67}" destId="{8ADFE329-AD6D-4188-80B6-10263ECB6901}" srcOrd="0" destOrd="1" presId="urn:microsoft.com/office/officeart/2016/7/layout/VerticalDownArrowProcess"/>
    <dgm:cxn modelId="{497D25C2-1D98-4BF1-9648-F2D14D886BB3}" type="presOf" srcId="{403FF3E2-581B-4A92-86C8-0B6D2ECE609D}" destId="{36B2EE23-A8B1-4C76-B5F8-03E701A3B89F}" srcOrd="0" destOrd="0" presId="urn:microsoft.com/office/officeart/2016/7/layout/VerticalDownArrowProcess"/>
    <dgm:cxn modelId="{9F51DBCE-B927-42B2-8FFF-427C29E45552}" srcId="{29592546-75A3-478B-9943-7E93457E1E5E}" destId="{E7FF6894-FA04-460B-88C2-A39B15BABC35}" srcOrd="1" destOrd="0" parTransId="{88D565F4-2B22-4E16-BCF8-96EF8600FF32}" sibTransId="{71669B00-808E-466D-B956-F0E6C3C38694}"/>
    <dgm:cxn modelId="{341C94D3-C14B-420E-B29C-97155791B5DC}" type="presOf" srcId="{F2CB9F80-13DF-4D18-901E-ABB856D8F746}" destId="{7B101A39-DDDA-40D7-9111-C8D20755822E}" srcOrd="0" destOrd="0" presId="urn:microsoft.com/office/officeart/2016/7/layout/VerticalDownArrowProcess"/>
    <dgm:cxn modelId="{8D898EE0-B63A-4C26-9E69-393381059C78}" type="presOf" srcId="{E7FF6894-FA04-460B-88C2-A39B15BABC35}" destId="{2072E4AF-7288-4652-8E4D-0E58191DE361}" srcOrd="1" destOrd="0" presId="urn:microsoft.com/office/officeart/2016/7/layout/VerticalDownArrowProcess"/>
    <dgm:cxn modelId="{798330E5-2ADA-47D8-AABB-170F8D3EA30D}" srcId="{E7FF6894-FA04-460B-88C2-A39B15BABC35}" destId="{F2CB9F80-13DF-4D18-901E-ABB856D8F746}" srcOrd="0" destOrd="0" parTransId="{B36D89B3-40E9-4471-96E8-D15D46761CAE}" sibTransId="{B09A7B87-4DD0-44EC-B561-363BDD01CF45}"/>
    <dgm:cxn modelId="{7AD9DBEC-6371-42CD-B780-FE9F0B3379CA}" srcId="{CE1BFDD1-10ED-4C20-B0CC-99AD5C9628B8}" destId="{E5689D3B-227D-4D84-A70D-6BAAD7867942}" srcOrd="2" destOrd="0" parTransId="{37B10EDE-8866-4C2D-9E66-A2EB6FED7763}" sibTransId="{8A6A2E1C-9860-4259-BE47-C884D5D02844}"/>
    <dgm:cxn modelId="{8506F1E8-F74E-4358-BDA1-B5798CE44120}" type="presParOf" srcId="{EE292210-6084-4190-9598-F1E5193568A3}" destId="{326049B2-3E2A-4962-BF6E-F54692292A00}" srcOrd="0" destOrd="0" presId="urn:microsoft.com/office/officeart/2016/7/layout/VerticalDownArrowProcess"/>
    <dgm:cxn modelId="{5D386265-585F-47ED-A0B0-1852875424D8}" type="presParOf" srcId="{326049B2-3E2A-4962-BF6E-F54692292A00}" destId="{36B2EE23-A8B1-4C76-B5F8-03E701A3B89F}" srcOrd="0" destOrd="0" presId="urn:microsoft.com/office/officeart/2016/7/layout/VerticalDownArrowProcess"/>
    <dgm:cxn modelId="{F35C111A-3B0B-4600-8605-9AED695A58CD}" type="presParOf" srcId="{326049B2-3E2A-4962-BF6E-F54692292A00}" destId="{808DE4ED-6FEE-4320-ACEC-36FB87E762B5}" srcOrd="1" destOrd="0" presId="urn:microsoft.com/office/officeart/2016/7/layout/VerticalDownArrowProcess"/>
    <dgm:cxn modelId="{A1041755-B322-4BE1-A1B5-CC82B6C28384}" type="presParOf" srcId="{EE292210-6084-4190-9598-F1E5193568A3}" destId="{DE3E6ECD-3AAC-48B3-950B-31B9D61234E8}" srcOrd="1" destOrd="0" presId="urn:microsoft.com/office/officeart/2016/7/layout/VerticalDownArrowProcess"/>
    <dgm:cxn modelId="{2316E07C-7B40-4F7A-B9A0-CC0DD44105D5}" type="presParOf" srcId="{EE292210-6084-4190-9598-F1E5193568A3}" destId="{07DF6C81-E186-4F7A-BBC2-3379A286FE51}" srcOrd="2" destOrd="0" presId="urn:microsoft.com/office/officeart/2016/7/layout/VerticalDownArrowProcess"/>
    <dgm:cxn modelId="{B15116CD-FAAA-4010-9727-875E3B36CDCE}" type="presParOf" srcId="{07DF6C81-E186-4F7A-BBC2-3379A286FE51}" destId="{23AFE2D8-BF65-48A1-B5E8-3B9C601C47EA}" srcOrd="0" destOrd="0" presId="urn:microsoft.com/office/officeart/2016/7/layout/VerticalDownArrowProcess"/>
    <dgm:cxn modelId="{A24F7A1C-3161-477E-90DA-DEACC67262AB}" type="presParOf" srcId="{07DF6C81-E186-4F7A-BBC2-3379A286FE51}" destId="{2072E4AF-7288-4652-8E4D-0E58191DE361}" srcOrd="1" destOrd="0" presId="urn:microsoft.com/office/officeart/2016/7/layout/VerticalDownArrowProcess"/>
    <dgm:cxn modelId="{3247AC30-180C-45C0-B875-62C35494C341}" type="presParOf" srcId="{07DF6C81-E186-4F7A-BBC2-3379A286FE51}" destId="{7B101A39-DDDA-40D7-9111-C8D20755822E}" srcOrd="2" destOrd="0" presId="urn:microsoft.com/office/officeart/2016/7/layout/VerticalDownArrowProcess"/>
    <dgm:cxn modelId="{F0B37F66-B9B0-4838-BAE0-62F6F8223750}" type="presParOf" srcId="{EE292210-6084-4190-9598-F1E5193568A3}" destId="{5B812C47-1FCD-4DA4-8186-6DB2DCE3C052}" srcOrd="3" destOrd="0" presId="urn:microsoft.com/office/officeart/2016/7/layout/VerticalDownArrowProcess"/>
    <dgm:cxn modelId="{E4ED92D4-BF6A-46CD-906E-862E89EB1383}" type="presParOf" srcId="{EE292210-6084-4190-9598-F1E5193568A3}" destId="{270AD394-82D8-4E7B-9D2B-243EFE130920}" srcOrd="4" destOrd="0" presId="urn:microsoft.com/office/officeart/2016/7/layout/VerticalDownArrowProcess"/>
    <dgm:cxn modelId="{3751F45A-D56B-4615-AD86-24B8D06C9B92}" type="presParOf" srcId="{270AD394-82D8-4E7B-9D2B-243EFE130920}" destId="{5FB8137D-D7C2-450D-8958-400EB1CD5382}" srcOrd="0" destOrd="0" presId="urn:microsoft.com/office/officeart/2016/7/layout/VerticalDownArrowProcess"/>
    <dgm:cxn modelId="{4FBF14E9-B4FF-41D4-A60D-1FF80B23183A}" type="presParOf" srcId="{270AD394-82D8-4E7B-9D2B-243EFE130920}" destId="{24E66916-82AA-4816-B32F-4F0FD13D0045}" srcOrd="1" destOrd="0" presId="urn:microsoft.com/office/officeart/2016/7/layout/VerticalDownArrowProcess"/>
    <dgm:cxn modelId="{B962AE2F-226E-4801-9D5F-48D04C1DAE35}" type="presParOf" srcId="{270AD394-82D8-4E7B-9D2B-243EFE130920}" destId="{8ADFE329-AD6D-4188-80B6-10263ECB6901}"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r="http://schemas.openxmlformats.org/officeDocument/2006/relationships" xmlns:a14="http://schemas.microsoft.com/office/drawing/2010/main" xmlns:asvg="http://schemas.microsoft.com/office/drawing/2016/SVG/main" xmlns:dgm="http://schemas.openxmlformats.org/drawingml/2006/diagram" xmlns:dsp="http://schemas.microsoft.com/office/drawing/2008/diagram" xmlns:a="http://schemas.openxmlformats.org/drawingml/2006/main">
  <dsp:spTree>
    <dsp:nvGrpSpPr>
      <dsp:cNvPr id="0" name=""/>
      <dsp:cNvGrpSpPr/>
    </dsp:nvGrpSpPr>
    <dsp:grpSpPr/>
    <dsp:sp modelId="{829D86BB-0E04-464F-8246-A4F5CD569869}">
      <dsp:nvSpPr>
        <dsp:cNvPr id="0" name=""/>
        <dsp:cNvSpPr/>
      </dsp:nvSpPr>
      <dsp:spPr>
        <a:xfrm>
          <a:off x="0" y="2566"/>
          <a:ext cx="5157787" cy="97205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83CB4A-F7B2-43D4-9E66-84A50478A669}">
      <dsp:nvSpPr>
        <dsp:cNvPr id="0" name=""/>
        <dsp:cNvSpPr/>
      </dsp:nvSpPr>
      <dsp:spPr>
        <a:xfrm>
          <a:off x="294047" y="221279"/>
          <a:ext cx="534631" cy="5346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BB799E-6C11-46B2-A49C-A0320C1DDF72}">
      <dsp:nvSpPr>
        <dsp:cNvPr id="0" name=""/>
        <dsp:cNvSpPr/>
      </dsp:nvSpPr>
      <dsp:spPr>
        <a:xfrm>
          <a:off x="1122725" y="2566"/>
          <a:ext cx="2321004" cy="97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6" tIns="102876" rIns="102876" bIns="102876" numCol="1" spcCol="1270" anchor="ctr" anchorCtr="0">
          <a:noAutofit/>
        </a:bodyPr>
        <a:lstStyle/>
        <a:p>
          <a:pPr marL="0" lvl="0" indent="0" algn="l" defTabSz="844550">
            <a:lnSpc>
              <a:spcPct val="100000"/>
            </a:lnSpc>
            <a:spcBef>
              <a:spcPct val="0"/>
            </a:spcBef>
            <a:spcAft>
              <a:spcPct val="35000"/>
            </a:spcAft>
            <a:buNone/>
          </a:pPr>
          <a:r>
            <a:rPr lang="en-US" sz="1900" kern="1200"/>
            <a:t>Jurisdiction</a:t>
          </a:r>
        </a:p>
      </dsp:txBody>
      <dsp:txXfrm>
        <a:off x="1122725" y="2566"/>
        <a:ext cx="2321004" cy="972056"/>
      </dsp:txXfrm>
    </dsp:sp>
    <dsp:sp modelId="{D198A269-D7FB-4BA5-9264-A7237875615F}">
      <dsp:nvSpPr>
        <dsp:cNvPr id="0" name=""/>
        <dsp:cNvSpPr/>
      </dsp:nvSpPr>
      <dsp:spPr>
        <a:xfrm>
          <a:off x="3443729" y="2566"/>
          <a:ext cx="1712959" cy="97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6" tIns="102876" rIns="102876" bIns="102876" numCol="1" spcCol="1270" anchor="ctr" anchorCtr="0">
          <a:noAutofit/>
        </a:bodyPr>
        <a:lstStyle/>
        <a:p>
          <a:pPr marL="0" lvl="0" indent="0" algn="l" defTabSz="488950">
            <a:lnSpc>
              <a:spcPct val="100000"/>
            </a:lnSpc>
            <a:spcBef>
              <a:spcPct val="0"/>
            </a:spcBef>
            <a:spcAft>
              <a:spcPct val="35000"/>
            </a:spcAft>
            <a:buNone/>
          </a:pPr>
          <a:r>
            <a:rPr lang="en-US" sz="1100" kern="1200"/>
            <a:t>Covers most private sector </a:t>
          </a:r>
        </a:p>
        <a:p>
          <a:pPr marL="0" lvl="0" indent="0" algn="l" defTabSz="488950">
            <a:lnSpc>
              <a:spcPct val="100000"/>
            </a:lnSpc>
            <a:spcBef>
              <a:spcPct val="0"/>
            </a:spcBef>
            <a:spcAft>
              <a:spcPct val="35000"/>
            </a:spcAft>
            <a:buNone/>
          </a:pPr>
          <a:r>
            <a:rPr lang="en-US" sz="1100" kern="1200" dirty="0"/>
            <a:t>Excludes public sector and railway/airline industry </a:t>
          </a:r>
        </a:p>
      </dsp:txBody>
      <dsp:txXfrm>
        <a:off x="3443729" y="2566"/>
        <a:ext cx="1712959" cy="972056"/>
      </dsp:txXfrm>
    </dsp:sp>
    <dsp:sp modelId="{8B8F36DF-A936-462A-9630-C2513BC5F987}">
      <dsp:nvSpPr>
        <dsp:cNvPr id="0" name=""/>
        <dsp:cNvSpPr/>
      </dsp:nvSpPr>
      <dsp:spPr>
        <a:xfrm>
          <a:off x="0" y="1217637"/>
          <a:ext cx="5157787" cy="97205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66D64F-7744-4A66-BD9C-9499F52FF739}">
      <dsp:nvSpPr>
        <dsp:cNvPr id="0" name=""/>
        <dsp:cNvSpPr/>
      </dsp:nvSpPr>
      <dsp:spPr>
        <a:xfrm>
          <a:off x="294047" y="1436350"/>
          <a:ext cx="534631" cy="5346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B972D3-CDF7-4122-B4A2-F48C939E4417}">
      <dsp:nvSpPr>
        <dsp:cNvPr id="0" name=""/>
        <dsp:cNvSpPr/>
      </dsp:nvSpPr>
      <dsp:spPr>
        <a:xfrm>
          <a:off x="1122725" y="1217637"/>
          <a:ext cx="2321004" cy="97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6" tIns="102876" rIns="102876" bIns="102876" numCol="1" spcCol="1270" anchor="ctr" anchorCtr="0">
          <a:noAutofit/>
        </a:bodyPr>
        <a:lstStyle/>
        <a:p>
          <a:pPr marL="0" lvl="0" indent="0" algn="l" defTabSz="844550">
            <a:lnSpc>
              <a:spcPct val="100000"/>
            </a:lnSpc>
            <a:spcBef>
              <a:spcPct val="0"/>
            </a:spcBef>
            <a:spcAft>
              <a:spcPct val="35000"/>
            </a:spcAft>
            <a:buNone/>
          </a:pPr>
          <a:r>
            <a:rPr lang="en-US" sz="1900" kern="1200"/>
            <a:t>Unfair Labor Practice Charges </a:t>
          </a:r>
        </a:p>
      </dsp:txBody>
      <dsp:txXfrm>
        <a:off x="1122725" y="1217637"/>
        <a:ext cx="2321004" cy="972056"/>
      </dsp:txXfrm>
    </dsp:sp>
    <dsp:sp modelId="{8CDC2CE6-ED15-440E-B954-DEB074783AD6}">
      <dsp:nvSpPr>
        <dsp:cNvPr id="0" name=""/>
        <dsp:cNvSpPr/>
      </dsp:nvSpPr>
      <dsp:spPr>
        <a:xfrm>
          <a:off x="3443729" y="1217637"/>
          <a:ext cx="1712959" cy="97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6" tIns="102876" rIns="102876" bIns="102876" numCol="1" spcCol="1270" anchor="ctr" anchorCtr="0">
          <a:noAutofit/>
        </a:bodyPr>
        <a:lstStyle/>
        <a:p>
          <a:pPr marL="0" lvl="0" indent="0" algn="l" defTabSz="488950">
            <a:lnSpc>
              <a:spcPct val="100000"/>
            </a:lnSpc>
            <a:spcBef>
              <a:spcPct val="0"/>
            </a:spcBef>
            <a:spcAft>
              <a:spcPct val="35000"/>
            </a:spcAft>
            <a:buNone/>
          </a:pPr>
          <a:r>
            <a:rPr lang="en-US" sz="1100" kern="1200"/>
            <a:t>Investigates Charge</a:t>
          </a:r>
        </a:p>
        <a:p>
          <a:pPr marL="0" lvl="0" indent="0" algn="l" defTabSz="488950">
            <a:lnSpc>
              <a:spcPct val="100000"/>
            </a:lnSpc>
            <a:spcBef>
              <a:spcPct val="0"/>
            </a:spcBef>
            <a:spcAft>
              <a:spcPct val="35000"/>
            </a:spcAft>
            <a:buNone/>
          </a:pPr>
          <a:r>
            <a:rPr lang="en-US" sz="1100" kern="1200"/>
            <a:t>Prosecutes Complaints</a:t>
          </a:r>
        </a:p>
        <a:p>
          <a:pPr marL="0" lvl="0" indent="0" algn="l" defTabSz="488950">
            <a:lnSpc>
              <a:spcPct val="100000"/>
            </a:lnSpc>
            <a:spcBef>
              <a:spcPct val="0"/>
            </a:spcBef>
            <a:spcAft>
              <a:spcPct val="35000"/>
            </a:spcAft>
            <a:buNone/>
          </a:pPr>
          <a:r>
            <a:rPr lang="en-US" sz="1100" kern="1200"/>
            <a:t>Adjudication</a:t>
          </a:r>
        </a:p>
      </dsp:txBody>
      <dsp:txXfrm>
        <a:off x="3443729" y="1217637"/>
        <a:ext cx="1712959" cy="972056"/>
      </dsp:txXfrm>
    </dsp:sp>
    <dsp:sp modelId="{1CC56892-FE84-48B4-B676-28552F134C4E}">
      <dsp:nvSpPr>
        <dsp:cNvPr id="0" name=""/>
        <dsp:cNvSpPr/>
      </dsp:nvSpPr>
      <dsp:spPr>
        <a:xfrm>
          <a:off x="0" y="2432708"/>
          <a:ext cx="5157787" cy="13517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EB71CA-D40A-4C77-8500-BA74C62D4878}">
      <dsp:nvSpPr>
        <dsp:cNvPr id="0" name=""/>
        <dsp:cNvSpPr/>
      </dsp:nvSpPr>
      <dsp:spPr>
        <a:xfrm>
          <a:off x="294047" y="2841254"/>
          <a:ext cx="534631" cy="5346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C54EF3-EB9E-4C06-8B15-6015562BAACC}">
      <dsp:nvSpPr>
        <dsp:cNvPr id="0" name=""/>
        <dsp:cNvSpPr/>
      </dsp:nvSpPr>
      <dsp:spPr>
        <a:xfrm>
          <a:off x="1122725" y="2622541"/>
          <a:ext cx="2321004" cy="97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6" tIns="102876" rIns="102876" bIns="102876" numCol="1" spcCol="1270" anchor="ctr" anchorCtr="0">
          <a:noAutofit/>
        </a:bodyPr>
        <a:lstStyle/>
        <a:p>
          <a:pPr marL="0" lvl="0" indent="0" algn="l" defTabSz="844550">
            <a:lnSpc>
              <a:spcPct val="100000"/>
            </a:lnSpc>
            <a:spcBef>
              <a:spcPct val="0"/>
            </a:spcBef>
            <a:spcAft>
              <a:spcPct val="35000"/>
            </a:spcAft>
            <a:buNone/>
          </a:pPr>
          <a:r>
            <a:rPr lang="en-US" sz="1900" kern="1200"/>
            <a:t>General Counsel </a:t>
          </a:r>
        </a:p>
      </dsp:txBody>
      <dsp:txXfrm>
        <a:off x="1122725" y="2622541"/>
        <a:ext cx="2321004" cy="972056"/>
      </dsp:txXfrm>
    </dsp:sp>
    <dsp:sp modelId="{F754E799-909B-4542-8696-0B5671C1BEF6}">
      <dsp:nvSpPr>
        <dsp:cNvPr id="0" name=""/>
        <dsp:cNvSpPr/>
      </dsp:nvSpPr>
      <dsp:spPr>
        <a:xfrm>
          <a:off x="3443729" y="2622541"/>
          <a:ext cx="1712959" cy="97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6" tIns="102876" rIns="102876" bIns="102876" numCol="1" spcCol="1270" anchor="ctr" anchorCtr="0">
          <a:noAutofit/>
        </a:bodyPr>
        <a:lstStyle/>
        <a:p>
          <a:pPr marL="0" lvl="0" indent="0" algn="l" defTabSz="488950">
            <a:lnSpc>
              <a:spcPct val="100000"/>
            </a:lnSpc>
            <a:spcBef>
              <a:spcPct val="0"/>
            </a:spcBef>
            <a:spcAft>
              <a:spcPct val="35000"/>
            </a:spcAft>
            <a:buNone/>
          </a:pPr>
          <a:r>
            <a:rPr lang="en-US" sz="1100" kern="1200"/>
            <a:t>Responsible for investigation and prosecution of unfair labor practice cases and supervision of NLRB field offices </a:t>
          </a:r>
        </a:p>
      </dsp:txBody>
      <dsp:txXfrm>
        <a:off x="3443729" y="2622541"/>
        <a:ext cx="1712959" cy="972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42B66-A508-41D2-A121-349CCAEB1C04}">
      <dsp:nvSpPr>
        <dsp:cNvPr id="0" name=""/>
        <dsp:cNvSpPr/>
      </dsp:nvSpPr>
      <dsp:spPr>
        <a:xfrm>
          <a:off x="0" y="14299"/>
          <a:ext cx="5183188" cy="842400"/>
        </a:xfrm>
        <a:prstGeom prst="roundRect">
          <a:avLst/>
        </a:prstGeom>
        <a:solidFill>
          <a:srgbClr val="A53010">
            <a:tint val="40000"/>
            <a:hueOff val="0"/>
            <a:satOff val="0"/>
            <a:lumOff val="0"/>
            <a:alphaOff val="0"/>
          </a:srgb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5 Members</a:t>
          </a:r>
        </a:p>
      </dsp:txBody>
      <dsp:txXfrm>
        <a:off x="41123" y="55422"/>
        <a:ext cx="5100942" cy="760154"/>
      </dsp:txXfrm>
    </dsp:sp>
    <dsp:sp modelId="{E4C0A263-531A-418C-8B8B-8084FFF93A45}">
      <dsp:nvSpPr>
        <dsp:cNvPr id="0" name=""/>
        <dsp:cNvSpPr/>
      </dsp:nvSpPr>
      <dsp:spPr>
        <a:xfrm>
          <a:off x="0" y="986299"/>
          <a:ext cx="5183188" cy="842400"/>
        </a:xfrm>
        <a:prstGeom prst="roundRect">
          <a:avLst/>
        </a:prstGeom>
        <a:solidFill>
          <a:srgbClr val="A53010">
            <a:tint val="40000"/>
            <a:hueOff val="0"/>
            <a:satOff val="0"/>
            <a:lumOff val="0"/>
            <a:alphaOff val="0"/>
          </a:srgb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lumMod val="95000"/>
                  <a:lumOff val="5000"/>
                </a:schemeClr>
              </a:solidFill>
            </a:rPr>
            <a:t>Appointed by President for five (5) year terms</a:t>
          </a:r>
        </a:p>
      </dsp:txBody>
      <dsp:txXfrm>
        <a:off x="41123" y="1027422"/>
        <a:ext cx="5100942" cy="760154"/>
      </dsp:txXfrm>
    </dsp:sp>
    <dsp:sp modelId="{AE03BE35-34E7-483B-A983-9D177F208D21}">
      <dsp:nvSpPr>
        <dsp:cNvPr id="0" name=""/>
        <dsp:cNvSpPr/>
      </dsp:nvSpPr>
      <dsp:spPr>
        <a:xfrm>
          <a:off x="0" y="1958299"/>
          <a:ext cx="5183188" cy="842400"/>
        </a:xfrm>
        <a:prstGeom prst="roundRect">
          <a:avLst/>
        </a:prstGeom>
        <a:solidFill>
          <a:srgbClr val="A53010">
            <a:tint val="40000"/>
            <a:hueOff val="0"/>
            <a:satOff val="0"/>
            <a:lumOff val="0"/>
            <a:alphaOff val="0"/>
          </a:srgb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Quasi-judicial body</a:t>
          </a:r>
        </a:p>
      </dsp:txBody>
      <dsp:txXfrm>
        <a:off x="41123" y="1999422"/>
        <a:ext cx="5100942" cy="760154"/>
      </dsp:txXfrm>
    </dsp:sp>
    <dsp:sp modelId="{EE9EAA7C-4AB5-43F7-BCB4-6544CAFC0A3C}">
      <dsp:nvSpPr>
        <dsp:cNvPr id="0" name=""/>
        <dsp:cNvSpPr/>
      </dsp:nvSpPr>
      <dsp:spPr>
        <a:xfrm>
          <a:off x="0" y="2930298"/>
          <a:ext cx="5183188" cy="842400"/>
        </a:xfrm>
        <a:prstGeom prst="roundRect">
          <a:avLst/>
        </a:prstGeom>
        <a:solidFill>
          <a:srgbClr val="A53010">
            <a:tint val="40000"/>
            <a:hueOff val="0"/>
            <a:satOff val="0"/>
            <a:lumOff val="0"/>
            <a:alphaOff val="0"/>
          </a:srgb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ALJ conduct unfair labor practice hearings and issue recommended orders, which are subject to Board review</a:t>
          </a:r>
        </a:p>
      </dsp:txBody>
      <dsp:txXfrm>
        <a:off x="41123" y="2971421"/>
        <a:ext cx="5100942" cy="7601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792284-CFD0-4AB8-B746-79F11821D134}">
      <dsp:nvSpPr>
        <dsp:cNvPr id="0" name=""/>
        <dsp:cNvSpPr/>
      </dsp:nvSpPr>
      <dsp:spPr>
        <a:xfrm rot="5400000">
          <a:off x="4073153" y="-1469693"/>
          <a:ext cx="1145500" cy="4372615"/>
        </a:xfrm>
        <a:prstGeom prst="round2Same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Traditionally established by an authorization card or a union card</a:t>
          </a:r>
        </a:p>
        <a:p>
          <a:pPr marL="114300" lvl="1" indent="-114300" algn="l" defTabSz="533400">
            <a:lnSpc>
              <a:spcPct val="90000"/>
            </a:lnSpc>
            <a:spcBef>
              <a:spcPct val="0"/>
            </a:spcBef>
            <a:spcAft>
              <a:spcPct val="15000"/>
            </a:spcAft>
            <a:buChar char="•"/>
          </a:pPr>
          <a:r>
            <a:rPr lang="en-US" sz="1200" kern="1200" dirty="0"/>
            <a:t>Informal talking, sharing of ideas, concerns</a:t>
          </a:r>
        </a:p>
        <a:p>
          <a:pPr marL="114300" lvl="1" indent="-114300" algn="l" defTabSz="533400">
            <a:lnSpc>
              <a:spcPct val="90000"/>
            </a:lnSpc>
            <a:spcBef>
              <a:spcPct val="0"/>
            </a:spcBef>
            <a:spcAft>
              <a:spcPct val="15000"/>
            </a:spcAft>
            <a:buChar char="•"/>
          </a:pPr>
          <a:r>
            <a:rPr lang="en-US" sz="1200" kern="1200" dirty="0"/>
            <a:t>Reach out to Union Organizing group</a:t>
          </a:r>
        </a:p>
      </dsp:txBody>
      <dsp:txXfrm rot="-5400000">
        <a:off x="2459596" y="199783"/>
        <a:ext cx="4316696" cy="1033662"/>
      </dsp:txXfrm>
    </dsp:sp>
    <dsp:sp modelId="{E6E31ABF-63AF-4DE2-A745-BF380E198226}">
      <dsp:nvSpPr>
        <dsp:cNvPr id="0" name=""/>
        <dsp:cNvSpPr/>
      </dsp:nvSpPr>
      <dsp:spPr>
        <a:xfrm>
          <a:off x="0" y="675"/>
          <a:ext cx="2459596" cy="1431875"/>
        </a:xfrm>
        <a:prstGeom prst="round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Showing of interest is a statement from an employee regarding union representation</a:t>
          </a:r>
        </a:p>
      </dsp:txBody>
      <dsp:txXfrm>
        <a:off x="69898" y="70573"/>
        <a:ext cx="2319800" cy="1292079"/>
      </dsp:txXfrm>
    </dsp:sp>
    <dsp:sp modelId="{61678C7E-91E1-443B-8923-A666E8C2A06B}">
      <dsp:nvSpPr>
        <dsp:cNvPr id="0" name=""/>
        <dsp:cNvSpPr/>
      </dsp:nvSpPr>
      <dsp:spPr>
        <a:xfrm rot="5400000">
          <a:off x="3513123" y="448216"/>
          <a:ext cx="2256487" cy="4368345"/>
        </a:xfrm>
        <a:prstGeom prst="round2Same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Example, a grocery store may have 4 different units/unions</a:t>
          </a:r>
        </a:p>
        <a:p>
          <a:pPr marL="228600" lvl="2" indent="-114300" algn="l" defTabSz="533400">
            <a:lnSpc>
              <a:spcPct val="90000"/>
            </a:lnSpc>
            <a:spcBef>
              <a:spcPct val="0"/>
            </a:spcBef>
            <a:spcAft>
              <a:spcPct val="15000"/>
            </a:spcAft>
            <a:buChar char="•"/>
          </a:pPr>
          <a:r>
            <a:rPr lang="en-US" sz="1200" kern="1200" dirty="0"/>
            <a:t>Bakery – Bakery, Confectionery, Tobacco Workers and Grain Millers' International Union</a:t>
          </a:r>
        </a:p>
        <a:p>
          <a:pPr marL="228600" lvl="2" indent="-114300" algn="l" defTabSz="533400">
            <a:lnSpc>
              <a:spcPct val="90000"/>
            </a:lnSpc>
            <a:spcBef>
              <a:spcPct val="0"/>
            </a:spcBef>
            <a:spcAft>
              <a:spcPct val="15000"/>
            </a:spcAft>
            <a:buChar char="•"/>
          </a:pPr>
          <a:r>
            <a:rPr lang="en-US" sz="1200" kern="1200" dirty="0"/>
            <a:t>Retail Clerks – United Food Commercial Workers Union</a:t>
          </a:r>
        </a:p>
        <a:p>
          <a:pPr marL="228600" lvl="2" indent="-114300" algn="l" defTabSz="533400">
            <a:lnSpc>
              <a:spcPct val="90000"/>
            </a:lnSpc>
            <a:spcBef>
              <a:spcPct val="0"/>
            </a:spcBef>
            <a:spcAft>
              <a:spcPct val="15000"/>
            </a:spcAft>
            <a:buChar char="•"/>
          </a:pPr>
          <a:r>
            <a:rPr lang="en-US" sz="1200" kern="1200" dirty="0"/>
            <a:t>Janitorial – Service Employees International Union</a:t>
          </a:r>
        </a:p>
        <a:p>
          <a:pPr marL="228600" lvl="2" indent="-114300" algn="l" defTabSz="533400">
            <a:lnSpc>
              <a:spcPct val="90000"/>
            </a:lnSpc>
            <a:spcBef>
              <a:spcPct val="0"/>
            </a:spcBef>
            <a:spcAft>
              <a:spcPct val="15000"/>
            </a:spcAft>
            <a:buChar char="•"/>
          </a:pPr>
          <a:r>
            <a:rPr lang="en-US" sz="1200" kern="1200" dirty="0"/>
            <a:t>Stockers – International Brotherhood of Teamsters</a:t>
          </a:r>
        </a:p>
        <a:p>
          <a:pPr marL="114300" lvl="1" indent="-114300" algn="l" defTabSz="533400">
            <a:lnSpc>
              <a:spcPct val="90000"/>
            </a:lnSpc>
            <a:spcBef>
              <a:spcPct val="0"/>
            </a:spcBef>
            <a:spcAft>
              <a:spcPct val="15000"/>
            </a:spcAft>
            <a:buChar char="•"/>
          </a:pPr>
          <a:r>
            <a:rPr lang="en-US" sz="1200" kern="1200" dirty="0"/>
            <a:t>Employers must post a Notice of Petition for Election</a:t>
          </a:r>
        </a:p>
      </dsp:txBody>
      <dsp:txXfrm rot="-5400000">
        <a:off x="2457195" y="1614298"/>
        <a:ext cx="4258192" cy="2036181"/>
      </dsp:txXfrm>
    </dsp:sp>
    <dsp:sp modelId="{381B1B97-4D85-4171-9CBC-0B83BF4EB3A6}">
      <dsp:nvSpPr>
        <dsp:cNvPr id="0" name=""/>
        <dsp:cNvSpPr/>
      </dsp:nvSpPr>
      <dsp:spPr>
        <a:xfrm>
          <a:off x="0" y="1916451"/>
          <a:ext cx="2457194" cy="1431875"/>
        </a:xfrm>
        <a:prstGeom prst="round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File a petition with nearest NLRB Regional Office showing at least 30% of employees in a “unit” support the Petition. Smaller or “micro” units are permissible.</a:t>
          </a:r>
        </a:p>
      </dsp:txBody>
      <dsp:txXfrm>
        <a:off x="69898" y="1986349"/>
        <a:ext cx="2317398" cy="1292079"/>
      </dsp:txXfrm>
    </dsp:sp>
    <dsp:sp modelId="{F870AD38-68DC-4AB4-B518-92E57BADBC0D}">
      <dsp:nvSpPr>
        <dsp:cNvPr id="0" name=""/>
        <dsp:cNvSpPr/>
      </dsp:nvSpPr>
      <dsp:spPr>
        <a:xfrm rot="5400000">
          <a:off x="4073153" y="2361857"/>
          <a:ext cx="1145500" cy="4372615"/>
        </a:xfrm>
        <a:prstGeom prst="round2Same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Jurisdiction</a:t>
          </a:r>
        </a:p>
        <a:p>
          <a:pPr marL="114300" lvl="1" indent="-114300" algn="l" defTabSz="533400">
            <a:lnSpc>
              <a:spcPct val="90000"/>
            </a:lnSpc>
            <a:spcBef>
              <a:spcPct val="0"/>
            </a:spcBef>
            <a:spcAft>
              <a:spcPct val="15000"/>
            </a:spcAft>
            <a:buChar char="•"/>
          </a:pPr>
          <a:r>
            <a:rPr lang="en-US" sz="1200" kern="1200" dirty="0"/>
            <a:t>Qualified union</a:t>
          </a:r>
        </a:p>
        <a:p>
          <a:pPr marL="114300" lvl="1" indent="-114300" algn="l" defTabSz="533400">
            <a:lnSpc>
              <a:spcPct val="90000"/>
            </a:lnSpc>
            <a:spcBef>
              <a:spcPct val="0"/>
            </a:spcBef>
            <a:spcAft>
              <a:spcPct val="15000"/>
            </a:spcAft>
            <a:buChar char="•"/>
          </a:pPr>
          <a:r>
            <a:rPr lang="en-US" sz="1200" kern="1200" dirty="0"/>
            <a:t>No existing contracts or recent elections</a:t>
          </a:r>
        </a:p>
      </dsp:txBody>
      <dsp:txXfrm rot="-5400000">
        <a:off x="2459596" y="4031334"/>
        <a:ext cx="4316696" cy="1033662"/>
      </dsp:txXfrm>
    </dsp:sp>
    <dsp:sp modelId="{3D8D2BF3-788F-49ED-85C5-EE98B9BEEB73}">
      <dsp:nvSpPr>
        <dsp:cNvPr id="0" name=""/>
        <dsp:cNvSpPr/>
      </dsp:nvSpPr>
      <dsp:spPr>
        <a:xfrm>
          <a:off x="0" y="3832227"/>
          <a:ext cx="2459596" cy="1431875"/>
        </a:xfrm>
        <a:prstGeom prst="round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NLRB agents will investigate for:</a:t>
          </a:r>
        </a:p>
      </dsp:txBody>
      <dsp:txXfrm>
        <a:off x="69898" y="3902125"/>
        <a:ext cx="2319800" cy="12920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B2EE23-A8B1-4C76-B5F8-03E701A3B89F}">
      <dsp:nvSpPr>
        <dsp:cNvPr id="0" name=""/>
        <dsp:cNvSpPr/>
      </dsp:nvSpPr>
      <dsp:spPr>
        <a:xfrm>
          <a:off x="0" y="3206847"/>
          <a:ext cx="2480889" cy="1052558"/>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6441" tIns="113792" rIns="176441" bIns="113792" numCol="1" spcCol="1270" anchor="ctr" anchorCtr="0">
          <a:noAutofit/>
        </a:bodyPr>
        <a:lstStyle/>
        <a:p>
          <a:pPr marL="0" lvl="0" indent="0" algn="ctr" defTabSz="711200">
            <a:lnSpc>
              <a:spcPct val="100000"/>
            </a:lnSpc>
            <a:spcBef>
              <a:spcPct val="0"/>
            </a:spcBef>
            <a:spcAft>
              <a:spcPct val="35000"/>
            </a:spcAft>
            <a:buNone/>
            <a:defRPr b="1"/>
          </a:pPr>
          <a:r>
            <a:rPr lang="en-US" sz="1600" kern="1200"/>
            <a:t>No captive audience meetings 24 hours before election</a:t>
          </a:r>
        </a:p>
      </dsp:txBody>
      <dsp:txXfrm>
        <a:off x="0" y="3206847"/>
        <a:ext cx="2480889" cy="1052558"/>
      </dsp:txXfrm>
    </dsp:sp>
    <dsp:sp modelId="{808DE4ED-6FEE-4320-ACEC-36FB87E762B5}">
      <dsp:nvSpPr>
        <dsp:cNvPr id="0" name=""/>
        <dsp:cNvSpPr/>
      </dsp:nvSpPr>
      <dsp:spPr>
        <a:xfrm>
          <a:off x="2480889" y="3206847"/>
          <a:ext cx="7442668" cy="1052558"/>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0972" tIns="139700" rIns="150972" bIns="139700" numCol="1" spcCol="1270" anchor="ctr" anchorCtr="0">
          <a:noAutofit/>
        </a:bodyPr>
        <a:lstStyle/>
        <a:p>
          <a:pPr marL="0" lvl="0" indent="0" algn="l" defTabSz="488950">
            <a:lnSpc>
              <a:spcPct val="100000"/>
            </a:lnSpc>
            <a:spcBef>
              <a:spcPct val="0"/>
            </a:spcBef>
            <a:spcAft>
              <a:spcPct val="35000"/>
            </a:spcAft>
            <a:buNone/>
          </a:pPr>
          <a:r>
            <a:rPr lang="en-US" sz="1100" i="1" kern="1200" dirty="0"/>
            <a:t>Peerless Plywood</a:t>
          </a:r>
          <a:r>
            <a:rPr lang="en-US" sz="1100" kern="1200" dirty="0"/>
            <a:t>, 107 NLRB 427 (1953)</a:t>
          </a:r>
        </a:p>
      </dsp:txBody>
      <dsp:txXfrm>
        <a:off x="2480889" y="3206847"/>
        <a:ext cx="7442668" cy="1052558"/>
      </dsp:txXfrm>
    </dsp:sp>
    <dsp:sp modelId="{2072E4AF-7288-4652-8E4D-0E58191DE361}">
      <dsp:nvSpPr>
        <dsp:cNvPr id="0" name=""/>
        <dsp:cNvSpPr/>
      </dsp:nvSpPr>
      <dsp:spPr>
        <a:xfrm rot="10800000">
          <a:off x="0" y="1603800"/>
          <a:ext cx="2480889" cy="1618835"/>
        </a:xfrm>
        <a:prstGeom prst="upArrowCallout">
          <a:avLst>
            <a:gd name="adj1" fmla="val 5000"/>
            <a:gd name="adj2" fmla="val 10000"/>
            <a:gd name="adj3" fmla="val 15000"/>
            <a:gd name="adj4" fmla="val 64977"/>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6441" tIns="113792" rIns="176441" bIns="113792" numCol="1" spcCol="1270" anchor="ctr" anchorCtr="0">
          <a:noAutofit/>
        </a:bodyPr>
        <a:lstStyle/>
        <a:p>
          <a:pPr marL="0" lvl="0" indent="0" algn="ctr" defTabSz="711200">
            <a:lnSpc>
              <a:spcPct val="100000"/>
            </a:lnSpc>
            <a:spcBef>
              <a:spcPct val="0"/>
            </a:spcBef>
            <a:spcAft>
              <a:spcPct val="35000"/>
            </a:spcAft>
            <a:buNone/>
            <a:defRPr b="1"/>
          </a:pPr>
          <a:r>
            <a:rPr lang="en-US" sz="1600" kern="1200"/>
            <a:t>Employer and/or Union campaign for votes</a:t>
          </a:r>
        </a:p>
      </dsp:txBody>
      <dsp:txXfrm rot="-10800000">
        <a:off x="0" y="1603800"/>
        <a:ext cx="2480889" cy="1052243"/>
      </dsp:txXfrm>
    </dsp:sp>
    <dsp:sp modelId="{7B101A39-DDDA-40D7-9111-C8D20755822E}">
      <dsp:nvSpPr>
        <dsp:cNvPr id="0" name=""/>
        <dsp:cNvSpPr/>
      </dsp:nvSpPr>
      <dsp:spPr>
        <a:xfrm>
          <a:off x="2480889" y="1609761"/>
          <a:ext cx="7442668" cy="1040321"/>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0972" tIns="139700" rIns="150972" bIns="139700" numCol="1" spcCol="1270" anchor="ctr" anchorCtr="0">
          <a:noAutofit/>
        </a:bodyPr>
        <a:lstStyle/>
        <a:p>
          <a:pPr marL="0" lvl="0" indent="0" algn="l" defTabSz="488950">
            <a:lnSpc>
              <a:spcPct val="100000"/>
            </a:lnSpc>
            <a:spcBef>
              <a:spcPct val="0"/>
            </a:spcBef>
            <a:spcAft>
              <a:spcPct val="35000"/>
            </a:spcAft>
            <a:buNone/>
          </a:pPr>
          <a:r>
            <a:rPr lang="en-US" sz="1100" kern="1200"/>
            <a:t>Both sides are afforded free speech rights and engage in a campaign</a:t>
          </a:r>
        </a:p>
        <a:p>
          <a:pPr marL="0" lvl="0" indent="0" algn="l" defTabSz="488950">
            <a:lnSpc>
              <a:spcPct val="100000"/>
            </a:lnSpc>
            <a:spcBef>
              <a:spcPct val="0"/>
            </a:spcBef>
            <a:spcAft>
              <a:spcPct val="35000"/>
            </a:spcAft>
            <a:buNone/>
          </a:pPr>
          <a:r>
            <a:rPr lang="en-US" sz="1100" kern="1200" dirty="0"/>
            <a:t>Union campaigns started before the petition, involves taking with employees, holding offsite meetings, and explains the benefits of union representation</a:t>
          </a:r>
        </a:p>
        <a:p>
          <a:pPr marL="0" lvl="0" indent="0" algn="l" defTabSz="488950">
            <a:lnSpc>
              <a:spcPct val="100000"/>
            </a:lnSpc>
            <a:spcBef>
              <a:spcPct val="0"/>
            </a:spcBef>
            <a:spcAft>
              <a:spcPct val="35000"/>
            </a:spcAft>
            <a:buNone/>
          </a:pPr>
          <a:r>
            <a:rPr lang="en-US" sz="1100" kern="1200" dirty="0"/>
            <a:t>Employer campaigns involves employee meetings, FAQs, and explains the process and the Employer’s position on unionization</a:t>
          </a:r>
        </a:p>
      </dsp:txBody>
      <dsp:txXfrm>
        <a:off x="2480889" y="1609761"/>
        <a:ext cx="7442668" cy="1040321"/>
      </dsp:txXfrm>
    </dsp:sp>
    <dsp:sp modelId="{24E66916-82AA-4816-B32F-4F0FD13D0045}">
      <dsp:nvSpPr>
        <dsp:cNvPr id="0" name=""/>
        <dsp:cNvSpPr/>
      </dsp:nvSpPr>
      <dsp:spPr>
        <a:xfrm rot="10800000">
          <a:off x="0" y="753"/>
          <a:ext cx="2480889" cy="1618835"/>
        </a:xfrm>
        <a:prstGeom prst="upArrowCallout">
          <a:avLst>
            <a:gd name="adj1" fmla="val 5000"/>
            <a:gd name="adj2" fmla="val 10000"/>
            <a:gd name="adj3" fmla="val 15000"/>
            <a:gd name="adj4" fmla="val 64977"/>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6441" tIns="113792" rIns="176441" bIns="113792" numCol="1" spcCol="1270" anchor="ctr" anchorCtr="0">
          <a:noAutofit/>
        </a:bodyPr>
        <a:lstStyle/>
        <a:p>
          <a:pPr marL="0" lvl="0" indent="0" algn="ctr" defTabSz="711200">
            <a:lnSpc>
              <a:spcPct val="100000"/>
            </a:lnSpc>
            <a:spcBef>
              <a:spcPct val="0"/>
            </a:spcBef>
            <a:spcAft>
              <a:spcPct val="35000"/>
            </a:spcAft>
            <a:buNone/>
            <a:defRPr b="1"/>
          </a:pPr>
          <a:r>
            <a:rPr lang="en-US" sz="1600" kern="1200" dirty="0"/>
            <a:t>Agents arrange an election agreement</a:t>
          </a:r>
        </a:p>
      </dsp:txBody>
      <dsp:txXfrm rot="-10800000">
        <a:off x="0" y="753"/>
        <a:ext cx="2480889" cy="1052243"/>
      </dsp:txXfrm>
    </dsp:sp>
    <dsp:sp modelId="{8ADFE329-AD6D-4188-80B6-10263ECB6901}">
      <dsp:nvSpPr>
        <dsp:cNvPr id="0" name=""/>
        <dsp:cNvSpPr/>
      </dsp:nvSpPr>
      <dsp:spPr>
        <a:xfrm>
          <a:off x="2480889" y="753"/>
          <a:ext cx="7442668" cy="1052243"/>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0972" tIns="139700" rIns="150972" bIns="139700" numCol="1" spcCol="1270" anchor="ctr" anchorCtr="0">
          <a:noAutofit/>
        </a:bodyPr>
        <a:lstStyle/>
        <a:p>
          <a:pPr marL="0" lvl="0" indent="0" algn="l" defTabSz="488950">
            <a:lnSpc>
              <a:spcPct val="100000"/>
            </a:lnSpc>
            <a:spcBef>
              <a:spcPct val="0"/>
            </a:spcBef>
            <a:spcAft>
              <a:spcPct val="35000"/>
            </a:spcAft>
            <a:buNone/>
          </a:pPr>
          <a:r>
            <a:rPr lang="en-US" sz="1100" kern="1200" dirty="0"/>
            <a:t>Time, place, language, eligibility</a:t>
          </a:r>
        </a:p>
        <a:p>
          <a:pPr marL="0" lvl="0" indent="0" algn="l" defTabSz="488950">
            <a:lnSpc>
              <a:spcPct val="100000"/>
            </a:lnSpc>
            <a:spcBef>
              <a:spcPct val="0"/>
            </a:spcBef>
            <a:spcAft>
              <a:spcPct val="35000"/>
            </a:spcAft>
            <a:buNone/>
          </a:pPr>
          <a:r>
            <a:rPr lang="en-US" sz="1100" kern="1200" dirty="0"/>
            <a:t>Employer must provide Union with contact information of employee</a:t>
          </a:r>
        </a:p>
        <a:p>
          <a:pPr marL="0" lvl="0" indent="0" algn="l" defTabSz="488950">
            <a:lnSpc>
              <a:spcPct val="100000"/>
            </a:lnSpc>
            <a:spcBef>
              <a:spcPct val="0"/>
            </a:spcBef>
            <a:spcAft>
              <a:spcPct val="35000"/>
            </a:spcAft>
            <a:buNone/>
          </a:pPr>
          <a:r>
            <a:rPr lang="en-US" sz="1100" kern="1200" dirty="0"/>
            <a:t>Employer must post a notice of election</a:t>
          </a:r>
        </a:p>
      </dsp:txBody>
      <dsp:txXfrm>
        <a:off x="2480889" y="753"/>
        <a:ext cx="7442668" cy="105224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733FA0-ED06-4594-9D67-6DF78D70D5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109801760"/>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733FA0-ED06-4594-9D67-6DF78D70D5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2984968360"/>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733FA0-ED06-4594-9D67-6DF78D70D5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F6E249-859D-4961-804F-45905B78691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901626"/>
      </p:ext>
    </p:extLst>
  </p:cSld>
  <p:clrMapOvr>
    <a:masterClrMapping/>
  </p:clrMapOvr>
</p:sldLayout>
</file>

<file path=ppt/slideLayouts/slideLayout12.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733FA0-ED06-4594-9D67-6DF78D70D5D4}"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2011034656"/>
      </p:ext>
    </p:extLst>
  </p:cSld>
  <p:clrMapOvr>
    <a:masterClrMapping/>
  </p:clrMapOvr>
</p:sldLayout>
</file>

<file path=ppt/slideLayouts/slideLayout13.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733FA0-ED06-4594-9D67-6DF78D70D5D4}"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F6E249-859D-4961-804F-45905B78691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1220038"/>
      </p:ext>
    </p:extLst>
  </p:cSld>
  <p:clrMapOvr>
    <a:masterClrMapping/>
  </p:clrMapOvr>
</p:sldLayout>
</file>

<file path=ppt/slideLayouts/slideLayout14.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733FA0-ED06-4594-9D67-6DF78D70D5D4}"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1649577741"/>
      </p:ext>
    </p:extLst>
  </p:cSld>
  <p:clrMapOvr>
    <a:masterClrMapping/>
  </p:clrMapOvr>
</p:sldLayout>
</file>

<file path=ppt/slideLayouts/slideLayout15.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733FA0-ED06-4594-9D67-6DF78D70D5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3998834944"/>
      </p:ext>
    </p:extLst>
  </p:cSld>
  <p:clrMapOvr>
    <a:masterClrMapping/>
  </p:clrMapOvr>
</p:sldLayout>
</file>

<file path=ppt/slideLayouts/slideLayout16.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733FA0-ED06-4594-9D67-6DF78D70D5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576509615"/>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733FA0-ED06-4594-9D67-6DF78D70D5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1080323715"/>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733FA0-ED06-4594-9D67-6DF78D70D5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2517017533"/>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733FA0-ED06-4594-9D67-6DF78D70D5D4}"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2875570541"/>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733FA0-ED06-4594-9D67-6DF78D70D5D4}"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1152785736"/>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733FA0-ED06-4594-9D67-6DF78D70D5D4}"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4219542501"/>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33FA0-ED06-4594-9D67-6DF78D70D5D4}" type="datetimeFigureOut">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673661952"/>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33FA0-ED06-4594-9D67-6DF78D70D5D4}"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16484885"/>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33FA0-ED06-4594-9D67-6DF78D70D5D4}"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F6E249-859D-4961-804F-45905B78691B}" type="slidenum">
              <a:rPr lang="en-US" smtClean="0"/>
              <a:t>‹#›</a:t>
            </a:fld>
            <a:endParaRPr lang="en-US"/>
          </a:p>
        </p:txBody>
      </p:sp>
    </p:spTree>
    <p:extLst>
      <p:ext uri="{BB962C8B-B14F-4D97-AF65-F5344CB8AC3E}">
        <p14:creationId xmlns:p14="http://schemas.microsoft.com/office/powerpoint/2010/main" val="117079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5733FA0-ED06-4594-9D67-6DF78D70D5D4}" type="datetimeFigureOut">
              <a:rPr lang="en-US" smtClean="0"/>
              <a:t>10/24/2023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FF6E249-859D-4961-804F-45905B78691B}" type="slidenum">
              <a:rPr lang="en-US" smtClean="0"/>
              <a:t>‹#›</a:t>
            </a:fld>
            <a:endParaRPr lang="en-US"/>
          </a:p>
        </p:txBody>
      </p:sp>
    </p:spTree>
    <p:extLst>
      <p:ext uri="{BB962C8B-B14F-4D97-AF65-F5344CB8AC3E}">
        <p14:creationId xmlns:p14="http://schemas.microsoft.com/office/powerpoint/2010/main" val="90067819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16="http://schemas.microsoft.com/office/drawing/2014/main" xmlns:a14="http://schemas.microsoft.com/office/drawing/2010/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246B2F5-B4D3-7980-B273-B6F3D87E8775}"/>
              </a:ext>
            </a:extLst>
          </p:cNvPr>
          <p:cNvSpPr>
            <a:spLocks noGrp="1"/>
          </p:cNvSpPr>
          <p:nvPr>
            <p:ph type="ctrTitle"/>
          </p:nvPr>
        </p:nvSpPr>
        <p:spPr>
          <a:xfrm>
            <a:off x="540279" y="967417"/>
            <a:ext cx="3778870" cy="3943250"/>
          </a:xfrm>
        </p:spPr>
        <p:txBody>
          <a:bodyPr>
            <a:normAutofit/>
          </a:bodyPr>
          <a:lstStyle/>
          <a:p>
            <a:r>
              <a:rPr lang="en-US" sz="4000" dirty="0">
                <a:solidFill>
                  <a:srgbClr val="FF0000"/>
                </a:solidFill>
              </a:rPr>
              <a:t>Labor Law</a:t>
            </a:r>
            <a:br>
              <a:rPr lang="en-US" sz="4000" dirty="0">
                <a:solidFill>
                  <a:srgbClr val="FEFFFF"/>
                </a:solidFill>
              </a:rPr>
            </a:br>
            <a:endParaRPr lang="en-US" sz="4000" dirty="0">
              <a:solidFill>
                <a:srgbClr val="FEFFFF"/>
              </a:solidFill>
            </a:endParaRPr>
          </a:p>
        </p:txBody>
      </p:sp>
      <p:sp>
        <p:nvSpPr>
          <p:cNvPr id="3" name="Subtitle 2" descr="" title="">
            <a:extLst>
              <a:ext uri="{FF2B5EF4-FFF2-40B4-BE49-F238E27FC236}">
                <a16:creationId xmlns:a16="http://schemas.microsoft.com/office/drawing/2014/main" id="{DFC02543-853D-6AEA-FF3A-C992F1E4DFDD}"/>
              </a:ext>
            </a:extLst>
          </p:cNvPr>
          <p:cNvSpPr>
            <a:spLocks noGrp="1"/>
          </p:cNvSpPr>
          <p:nvPr>
            <p:ph type="subTitle" idx="1"/>
          </p:nvPr>
        </p:nvSpPr>
        <p:spPr>
          <a:xfrm>
            <a:off x="540279" y="5189400"/>
            <a:ext cx="3778870" cy="544260"/>
          </a:xfrm>
        </p:spPr>
        <p:txBody>
          <a:bodyPr anchor="ctr">
            <a:normAutofit/>
          </a:bodyPr>
          <a:lstStyle/>
          <a:p>
            <a:endParaRPr lang="en-US" sz="1600">
              <a:solidFill>
                <a:srgbClr val="FEFFFF"/>
              </a:solidFill>
            </a:endParaRPr>
          </a:p>
        </p:txBody>
      </p:sp>
      <p:pic>
        <p:nvPicPr>
          <p:cNvPr id="7" name="Graphic 6" descr="" title="">
            <a:extLst>
              <a:ext uri="{FF2B5EF4-FFF2-40B4-BE49-F238E27FC236}">
                <a16:creationId xmlns:a16="http://schemas.microsoft.com/office/drawing/2014/main" id="{3A8CAB23-DA7D-7486-984F-AC30D732EB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43011" y="967417"/>
            <a:ext cx="4930468" cy="4930468"/>
          </a:xfrm>
          <a:prstGeom prst="rect">
            <a:avLst/>
          </a:prstGeom>
        </p:spPr>
      </p:pic>
    </p:spTree>
    <p:extLst>
      <p:ext uri="{BB962C8B-B14F-4D97-AF65-F5344CB8AC3E}">
        <p14:creationId xmlns:p14="http://schemas.microsoft.com/office/powerpoint/2010/main" val="243597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E3D3EB2-629F-05EA-D7A2-A4568BF4A6EC}"/>
              </a:ext>
            </a:extLst>
          </p:cNvPr>
          <p:cNvSpPr>
            <a:spLocks noGrp="1"/>
          </p:cNvSpPr>
          <p:nvPr>
            <p:ph type="title"/>
          </p:nvPr>
        </p:nvSpPr>
        <p:spPr>
          <a:xfrm>
            <a:off x="1259893" y="3101093"/>
            <a:ext cx="2454052" cy="3029344"/>
          </a:xfrm>
        </p:spPr>
        <p:txBody>
          <a:bodyPr>
            <a:normAutofit/>
          </a:bodyPr>
          <a:lstStyle/>
          <a:p>
            <a:r>
              <a:rPr lang="en-US" sz="2500">
                <a:solidFill>
                  <a:schemeClr val="bg1"/>
                </a:solidFill>
              </a:rPr>
              <a:t>Impasse Issues/Options</a:t>
            </a:r>
          </a:p>
        </p:txBody>
      </p:sp>
      <p:sp>
        <p:nvSpPr>
          <p:cNvPr id="3" name="Content Placeholder 2" descr="" title="">
            <a:extLst>
              <a:ext uri="{FF2B5EF4-FFF2-40B4-BE49-F238E27FC236}">
                <a16:creationId xmlns:a16="http://schemas.microsoft.com/office/drawing/2014/main" id="{5788DC2D-2260-02E3-4754-A3EDC4A0593A}"/>
              </a:ext>
            </a:extLst>
          </p:cNvPr>
          <p:cNvSpPr>
            <a:spLocks noGrp="1"/>
          </p:cNvSpPr>
          <p:nvPr>
            <p:ph idx="1"/>
          </p:nvPr>
        </p:nvSpPr>
        <p:spPr>
          <a:xfrm>
            <a:off x="4706578" y="589722"/>
            <a:ext cx="6798033" cy="5321500"/>
          </a:xfrm>
        </p:spPr>
        <p:txBody>
          <a:bodyPr anchor="ctr">
            <a:normAutofit/>
          </a:bodyPr>
          <a:lstStyle/>
          <a:p>
            <a:r>
              <a:rPr lang="en-US"/>
              <a:t>Implement final offer</a:t>
            </a:r>
          </a:p>
          <a:p>
            <a:pPr lvl="1"/>
            <a:r>
              <a:rPr lang="en-US"/>
              <a:t>At impasse, notice to union</a:t>
            </a:r>
          </a:p>
          <a:p>
            <a:pPr lvl="1"/>
            <a:endParaRPr lang="en-US"/>
          </a:p>
          <a:p>
            <a:r>
              <a:rPr lang="en-US"/>
              <a:t>Strike</a:t>
            </a:r>
          </a:p>
          <a:p>
            <a:pPr lvl="1"/>
            <a:r>
              <a:rPr lang="en-US"/>
              <a:t>A refusal by employees to work</a:t>
            </a:r>
          </a:p>
          <a:p>
            <a:pPr lvl="1"/>
            <a:endParaRPr lang="en-US"/>
          </a:p>
          <a:p>
            <a:r>
              <a:rPr lang="en-US"/>
              <a:t>Lockout</a:t>
            </a:r>
          </a:p>
          <a:p>
            <a:pPr lvl="1"/>
            <a:r>
              <a:rPr lang="en-US"/>
              <a:t>Management shutdown of operations to prevent union employees from working</a:t>
            </a:r>
          </a:p>
          <a:p>
            <a:endParaRPr lang="en-US" dirty="0"/>
          </a:p>
        </p:txBody>
      </p:sp>
    </p:spTree>
    <p:extLst>
      <p:ext uri="{BB962C8B-B14F-4D97-AF65-F5344CB8AC3E}">
        <p14:creationId xmlns:p14="http://schemas.microsoft.com/office/powerpoint/2010/main" val="1488419469"/>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304AFF4-AAB0-AD4D-23E2-ADE758219537}"/>
              </a:ext>
            </a:extLst>
          </p:cNvPr>
          <p:cNvSpPr>
            <a:spLocks noGrp="1"/>
          </p:cNvSpPr>
          <p:nvPr>
            <p:ph type="title"/>
          </p:nvPr>
        </p:nvSpPr>
        <p:spPr>
          <a:xfrm>
            <a:off x="1259893" y="3101093"/>
            <a:ext cx="2454052" cy="3029344"/>
          </a:xfrm>
        </p:spPr>
        <p:txBody>
          <a:bodyPr>
            <a:normAutofit/>
          </a:bodyPr>
          <a:lstStyle/>
          <a:p>
            <a:r>
              <a:rPr lang="en-US" sz="3200">
                <a:solidFill>
                  <a:schemeClr val="bg1"/>
                </a:solidFill>
              </a:rPr>
              <a:t>Unfair Labor Practice Charges</a:t>
            </a:r>
          </a:p>
        </p:txBody>
      </p:sp>
      <p:sp>
        <p:nvSpPr>
          <p:cNvPr id="3" name="Content Placeholder 2" descr="" title="">
            <a:extLst>
              <a:ext uri="{FF2B5EF4-FFF2-40B4-BE49-F238E27FC236}">
                <a16:creationId xmlns:a16="http://schemas.microsoft.com/office/drawing/2014/main" id="{9C7BC409-1A3D-CFC6-A16A-9E873C39F4FA}"/>
              </a:ext>
            </a:extLst>
          </p:cNvPr>
          <p:cNvSpPr>
            <a:spLocks noGrp="1"/>
          </p:cNvSpPr>
          <p:nvPr>
            <p:ph idx="1"/>
          </p:nvPr>
        </p:nvSpPr>
        <p:spPr>
          <a:xfrm>
            <a:off x="4706578" y="589722"/>
            <a:ext cx="6798033" cy="5321500"/>
          </a:xfrm>
        </p:spPr>
        <p:txBody>
          <a:bodyPr anchor="ctr">
            <a:normAutofit/>
          </a:bodyPr>
          <a:lstStyle/>
          <a:p>
            <a:pPr>
              <a:lnSpc>
                <a:spcPct val="90000"/>
              </a:lnSpc>
            </a:pPr>
            <a:r>
              <a:rPr lang="en-US"/>
              <a:t>Allegations of Violating The Act. </a:t>
            </a:r>
          </a:p>
          <a:p>
            <a:pPr>
              <a:lnSpc>
                <a:spcPct val="90000"/>
              </a:lnSpc>
            </a:pPr>
            <a:r>
              <a:rPr lang="en-US"/>
              <a:t>Against Employer or Labor Organization</a:t>
            </a:r>
          </a:p>
          <a:p>
            <a:pPr>
              <a:lnSpc>
                <a:spcPct val="90000"/>
              </a:lnSpc>
            </a:pPr>
            <a:r>
              <a:rPr lang="en-US"/>
              <a:t>ULP Charge</a:t>
            </a:r>
          </a:p>
          <a:p>
            <a:pPr lvl="1">
              <a:lnSpc>
                <a:spcPct val="90000"/>
              </a:lnSpc>
            </a:pPr>
            <a:r>
              <a:rPr lang="en-US"/>
              <a:t>Investigated by Board agents</a:t>
            </a:r>
          </a:p>
          <a:p>
            <a:pPr lvl="1">
              <a:lnSpc>
                <a:spcPct val="90000"/>
              </a:lnSpc>
            </a:pPr>
            <a:r>
              <a:rPr lang="en-US"/>
              <a:t>Finding evaluated by Regional Director (may be reviewed by NLRB attorneys)</a:t>
            </a:r>
          </a:p>
          <a:p>
            <a:pPr lvl="1">
              <a:lnSpc>
                <a:spcPct val="90000"/>
              </a:lnSpc>
            </a:pPr>
            <a:r>
              <a:rPr lang="en-US"/>
              <a:t>Majority are settled, withdrawn, or dismissed by the Regional Director</a:t>
            </a:r>
          </a:p>
          <a:p>
            <a:pPr>
              <a:lnSpc>
                <a:spcPct val="90000"/>
              </a:lnSpc>
            </a:pPr>
            <a:r>
              <a:rPr lang="en-US"/>
              <a:t>Sufficient Evidence Finding</a:t>
            </a:r>
          </a:p>
          <a:p>
            <a:pPr lvl="1">
              <a:lnSpc>
                <a:spcPct val="90000"/>
              </a:lnSpc>
            </a:pPr>
            <a:r>
              <a:rPr lang="en-US"/>
              <a:t>Attempt to facilitate a settlement</a:t>
            </a:r>
          </a:p>
          <a:p>
            <a:pPr lvl="1">
              <a:lnSpc>
                <a:spcPct val="90000"/>
              </a:lnSpc>
            </a:pPr>
            <a:r>
              <a:rPr lang="en-US"/>
              <a:t>Otherwise issues a complaint which leads to a hearing before an ALJ</a:t>
            </a:r>
          </a:p>
          <a:p>
            <a:pPr>
              <a:lnSpc>
                <a:spcPct val="90000"/>
              </a:lnSpc>
            </a:pPr>
            <a:r>
              <a:rPr lang="en-US"/>
              <a:t>Remedies</a:t>
            </a:r>
          </a:p>
          <a:p>
            <a:pPr lvl="1">
              <a:lnSpc>
                <a:spcPct val="90000"/>
              </a:lnSpc>
            </a:pPr>
            <a:r>
              <a:rPr lang="en-US"/>
              <a:t>No penalties</a:t>
            </a:r>
          </a:p>
          <a:p>
            <a:pPr lvl="1">
              <a:lnSpc>
                <a:spcPct val="90000"/>
              </a:lnSpc>
            </a:pPr>
            <a:r>
              <a:rPr lang="en-US"/>
              <a:t>Reinstatement/back-pay</a:t>
            </a:r>
          </a:p>
          <a:p>
            <a:pPr lvl="1">
              <a:lnSpc>
                <a:spcPct val="90000"/>
              </a:lnSpc>
            </a:pPr>
            <a:r>
              <a:rPr lang="en-US"/>
              <a:t>Informational remedies</a:t>
            </a:r>
          </a:p>
          <a:p>
            <a:pPr marL="457200" lvl="1" indent="0">
              <a:lnSpc>
                <a:spcPct val="90000"/>
              </a:lnSpc>
              <a:buNone/>
            </a:pPr>
            <a:endParaRPr lang="en-US"/>
          </a:p>
        </p:txBody>
      </p:sp>
    </p:spTree>
    <p:extLst>
      <p:ext uri="{BB962C8B-B14F-4D97-AF65-F5344CB8AC3E}">
        <p14:creationId xmlns:p14="http://schemas.microsoft.com/office/powerpoint/2010/main" val="1299549241"/>
      </p:ext>
    </p:extLst>
  </p:cSld>
  <p:clrMapOvr>
    <a:masterClrMapping/>
  </p:clrMapOvr>
</p:sld>
</file>

<file path=ppt/slides/slide2.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1D70BD1-DE18-DD3D-3800-646BA8DC0AF7}"/>
              </a:ext>
            </a:extLst>
          </p:cNvPr>
          <p:cNvSpPr>
            <a:spLocks noGrp="1"/>
          </p:cNvSpPr>
          <p:nvPr>
            <p:ph type="title"/>
          </p:nvPr>
        </p:nvSpPr>
        <p:spPr/>
        <p:txBody>
          <a:bodyPr/>
          <a:lstStyle/>
          <a:p>
            <a:r>
              <a:rPr lang="en-US" dirty="0"/>
              <a:t>Governing Structure - Private</a:t>
            </a:r>
          </a:p>
        </p:txBody>
      </p:sp>
      <p:sp>
        <p:nvSpPr>
          <p:cNvPr id="4" name="Text Placeholder 3" descr="" title="">
            <a:extLst>
              <a:ext uri="{FF2B5EF4-FFF2-40B4-BE49-F238E27FC236}">
                <a16:creationId xmlns:a16="http://schemas.microsoft.com/office/drawing/2014/main" id="{44F2ED19-EE8A-C84A-E7EB-3F1EECC52453}"/>
              </a:ext>
            </a:extLst>
          </p:cNvPr>
          <p:cNvSpPr>
            <a:spLocks noGrp="1"/>
          </p:cNvSpPr>
          <p:nvPr>
            <p:ph type="body" idx="1"/>
          </p:nvPr>
        </p:nvSpPr>
        <p:spPr>
          <a:xfrm>
            <a:off x="1434976" y="1972703"/>
            <a:ext cx="3992732" cy="576262"/>
          </a:xfrm>
        </p:spPr>
        <p:txBody>
          <a:bodyPr>
            <a:normAutofit fontScale="55000" lnSpcReduction="20000"/>
          </a:bodyPr>
          <a:lstStyle/>
          <a:p>
            <a:pPr algn="ctr"/>
            <a:r>
              <a:rPr lang="en-US" dirty="0"/>
              <a:t>National Labor Relations Act </a:t>
            </a:r>
          </a:p>
          <a:p>
            <a:pPr algn="ctr"/>
            <a:r>
              <a:rPr lang="en-US" dirty="0"/>
              <a:t>(NLRA or The Act)</a:t>
            </a:r>
          </a:p>
        </p:txBody>
      </p:sp>
      <p:graphicFrame>
        <p:nvGraphicFramePr>
          <p:cNvPr id="13" name="Content Placeholder 4" descr="" title="">
            <a:extLst>
              <a:ext uri="{FF2B5EF4-FFF2-40B4-BE49-F238E27FC236}">
                <a16:creationId xmlns:a16="http://schemas.microsoft.com/office/drawing/2014/main" id="{E4C2814F-0138-A74E-54D6-F0D220143017}"/>
              </a:ext>
            </a:extLst>
          </p:cNvPr>
          <p:cNvGraphicFramePr>
            <a:graphicFrameLocks noGrp="1"/>
          </p:cNvGraphicFramePr>
          <p:nvPr>
            <p:ph sz="half" idx="2"/>
            <p:extLst>
              <p:ext uri="{D42A27DB-BD31-4B8C-83A1-F6EECF244321}">
                <p14:modId xmlns:p14="http://schemas.microsoft.com/office/powerpoint/2010/main" val="3836720236"/>
              </p:ext>
            </p:extLst>
          </p:nvPr>
        </p:nvGraphicFramePr>
        <p:xfrm>
          <a:off x="839788" y="2705877"/>
          <a:ext cx="5157787" cy="3786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descr="" title="">
            <a:extLst>
              <a:ext uri="{FF2B5EF4-FFF2-40B4-BE49-F238E27FC236}">
                <a16:creationId xmlns:a16="http://schemas.microsoft.com/office/drawing/2014/main" id="{DC384940-9A5D-2F6F-67CB-69BDCFB63BBC}"/>
              </a:ext>
            </a:extLst>
          </p:cNvPr>
          <p:cNvSpPr>
            <a:spLocks noGrp="1"/>
          </p:cNvSpPr>
          <p:nvPr>
            <p:ph type="body" sz="quarter" idx="3"/>
          </p:nvPr>
        </p:nvSpPr>
        <p:spPr>
          <a:xfrm>
            <a:off x="6565511" y="2017307"/>
            <a:ext cx="3999001" cy="576262"/>
          </a:xfrm>
        </p:spPr>
        <p:txBody>
          <a:bodyPr>
            <a:normAutofit fontScale="55000" lnSpcReduction="20000"/>
          </a:bodyPr>
          <a:lstStyle/>
          <a:p>
            <a:pPr algn="ctr"/>
            <a:r>
              <a:rPr lang="en-US" dirty="0"/>
              <a:t>National Labor Relations Board </a:t>
            </a:r>
          </a:p>
          <a:p>
            <a:pPr algn="ctr"/>
            <a:r>
              <a:rPr lang="en-US" dirty="0"/>
              <a:t>(NLRB or The Board)</a:t>
            </a:r>
          </a:p>
        </p:txBody>
      </p:sp>
      <p:graphicFrame>
        <p:nvGraphicFramePr>
          <p:cNvPr id="3" name="Content Placeholder 2" descr="" title="">
            <a:extLst>
              <a:ext uri="{FF2B5EF4-FFF2-40B4-BE49-F238E27FC236}">
                <a16:creationId xmlns:a16="http://schemas.microsoft.com/office/drawing/2014/main" id="{18C7C221-8717-4FC0-1650-34EA42D1D5C4}"/>
              </a:ext>
            </a:extLst>
          </p:cNvPr>
          <p:cNvGraphicFramePr>
            <a:graphicFrameLocks noGrp="1"/>
          </p:cNvGraphicFramePr>
          <p:nvPr>
            <p:ph sz="quarter" idx="4"/>
            <p:extLst>
              <p:ext uri="{D42A27DB-BD31-4B8C-83A1-F6EECF244321}">
                <p14:modId xmlns:p14="http://schemas.microsoft.com/office/powerpoint/2010/main" val="3050046003"/>
              </p:ext>
            </p:extLst>
          </p:nvPr>
        </p:nvGraphicFramePr>
        <p:xfrm>
          <a:off x="6172200" y="2705877"/>
          <a:ext cx="5183188" cy="378699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2774797"/>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51CC85A-EAF0-BAB3-4E8F-0E0260D6AF59}"/>
              </a:ext>
            </a:extLst>
          </p:cNvPr>
          <p:cNvSpPr>
            <a:spLocks noGrp="1"/>
          </p:cNvSpPr>
          <p:nvPr>
            <p:ph type="title"/>
          </p:nvPr>
        </p:nvSpPr>
        <p:spPr/>
        <p:txBody>
          <a:bodyPr/>
          <a:lstStyle/>
          <a:p>
            <a:pPr algn="ctr"/>
            <a:r>
              <a:rPr lang="en-US" dirty="0"/>
              <a:t>What is a Union?</a:t>
            </a:r>
          </a:p>
        </p:txBody>
      </p:sp>
      <p:sp>
        <p:nvSpPr>
          <p:cNvPr id="3" name="Content Placeholder 2" descr="" title="">
            <a:extLst>
              <a:ext uri="{FF2B5EF4-FFF2-40B4-BE49-F238E27FC236}">
                <a16:creationId xmlns:a16="http://schemas.microsoft.com/office/drawing/2014/main" id="{EEA19FA6-AB72-4246-0562-13669931E0BE}"/>
              </a:ext>
            </a:extLst>
          </p:cNvPr>
          <p:cNvSpPr>
            <a:spLocks noGrp="1"/>
          </p:cNvSpPr>
          <p:nvPr>
            <p:ph idx="1"/>
          </p:nvPr>
        </p:nvSpPr>
        <p:spPr/>
        <p:txBody>
          <a:bodyPr>
            <a:normAutofit lnSpcReduction="10000"/>
          </a:bodyPr>
          <a:lstStyle/>
          <a:p>
            <a:pPr marL="0" indent="0">
              <a:buNone/>
            </a:pPr>
            <a:endParaRPr lang="en-US" dirty="0"/>
          </a:p>
          <a:p>
            <a:pPr marL="0" indent="0">
              <a:buNone/>
            </a:pPr>
            <a:r>
              <a:rPr lang="en-US" sz="2000" dirty="0"/>
              <a:t>The Act defines a labor organization as:</a:t>
            </a:r>
            <a:r>
              <a:rPr lang="en-US" dirty="0"/>
              <a:t>  </a:t>
            </a:r>
            <a:r>
              <a:rPr lang="en-US" sz="2800" dirty="0"/>
              <a:t>any organization of </a:t>
            </a:r>
            <a:r>
              <a:rPr lang="en-US" sz="2800" b="1" i="1" u="sng" dirty="0"/>
              <a:t>any kind</a:t>
            </a:r>
            <a:r>
              <a:rPr lang="en-US" sz="2800" dirty="0"/>
              <a:t>, or any agency or employee representation committee or plan, in which employees participate and which exists for the purpose, in whole or in part, of dealing with employers concerning grievances, labor disputes, wages, rates of pay, hours of employment, or conditions of work.</a:t>
            </a:r>
          </a:p>
          <a:p>
            <a:endParaRPr lang="en-US" dirty="0"/>
          </a:p>
        </p:txBody>
      </p:sp>
    </p:spTree>
    <p:extLst>
      <p:ext uri="{BB962C8B-B14F-4D97-AF65-F5344CB8AC3E}">
        <p14:creationId xmlns:p14="http://schemas.microsoft.com/office/powerpoint/2010/main" val="321753474"/>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E9A0C1C-17E6-FBC7-6557-C8681C2AB636}"/>
              </a:ext>
            </a:extLst>
          </p:cNvPr>
          <p:cNvSpPr>
            <a:spLocks noGrp="1"/>
          </p:cNvSpPr>
          <p:nvPr>
            <p:ph type="title"/>
          </p:nvPr>
        </p:nvSpPr>
        <p:spPr>
          <a:xfrm>
            <a:off x="901690" y="405575"/>
            <a:ext cx="10410824" cy="1371600"/>
          </a:xfrm>
        </p:spPr>
        <p:txBody>
          <a:bodyPr vert="horz" lIns="91440" tIns="45720" rIns="91440" bIns="45720" rtlCol="0" anchor="ctr">
            <a:normAutofit/>
          </a:bodyPr>
          <a:lstStyle/>
          <a:p>
            <a:pPr algn="ctr"/>
            <a:r>
              <a:rPr lang="en-US" sz="4000" kern="1200">
                <a:solidFill>
                  <a:schemeClr val="tx1"/>
                </a:solidFill>
                <a:latin typeface="+mj-lt"/>
                <a:ea typeface="+mj-ea"/>
                <a:cs typeface="+mj-cs"/>
              </a:rPr>
              <a:t>Forming a Union</a:t>
            </a:r>
            <a:br>
              <a:rPr lang="en-US" sz="4000" kern="1200">
                <a:solidFill>
                  <a:schemeClr val="tx1"/>
                </a:solidFill>
                <a:latin typeface="+mj-lt"/>
                <a:ea typeface="+mj-ea"/>
                <a:cs typeface="+mj-cs"/>
              </a:rPr>
            </a:br>
            <a:r>
              <a:rPr lang="en-US" sz="4000" kern="1200">
                <a:solidFill>
                  <a:schemeClr val="tx1"/>
                </a:solidFill>
                <a:latin typeface="+mj-lt"/>
                <a:ea typeface="+mj-ea"/>
                <a:cs typeface="+mj-cs"/>
              </a:rPr>
              <a:t>The Organizing Process</a:t>
            </a:r>
            <a:endParaRPr lang="en-US" sz="4000" kern="1200" dirty="0">
              <a:solidFill>
                <a:schemeClr val="tx1"/>
              </a:solidFill>
              <a:latin typeface="+mj-lt"/>
              <a:ea typeface="+mj-ea"/>
              <a:cs typeface="+mj-cs"/>
            </a:endParaRPr>
          </a:p>
        </p:txBody>
      </p:sp>
      <p:pic>
        <p:nvPicPr>
          <p:cNvPr id="4" name="Content Placeholder 3" descr="" title="">
            <a:extLst>
              <a:ext uri="{FF2B5EF4-FFF2-40B4-BE49-F238E27FC236}">
                <a16:creationId xmlns:a16="http://schemas.microsoft.com/office/drawing/2014/main" id="{448143A9-480A-EC9F-248E-E299E6449381}"/>
              </a:ext>
            </a:extLst>
          </p:cNvPr>
          <p:cNvPicPr>
            <a:picLocks noGrp="1" noChangeAspect="1"/>
          </p:cNvPicPr>
          <p:nvPr>
            <p:ph idx="1"/>
          </p:nvPr>
        </p:nvPicPr>
        <p:blipFill>
          <a:blip r:embed="rId2"/>
          <a:stretch>
            <a:fillRect/>
          </a:stretch>
        </p:blipFill>
        <p:spPr>
          <a:xfrm>
            <a:off x="1974573" y="2443800"/>
            <a:ext cx="8686489" cy="3503258"/>
          </a:xfrm>
          <a:prstGeom prst="rect">
            <a:avLst/>
          </a:prstGeom>
        </p:spPr>
      </p:pic>
    </p:spTree>
    <p:extLst>
      <p:ext uri="{BB962C8B-B14F-4D97-AF65-F5344CB8AC3E}">
        <p14:creationId xmlns:p14="http://schemas.microsoft.com/office/powerpoint/2010/main" val="2097988450"/>
      </p:ext>
    </p:extLst>
  </p:cSld>
  <p:clrMapOvr>
    <a:masterClrMapping/>
  </p:clrMapOvr>
</p:sld>
</file>

<file path=ppt/slides/slide5.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14836EB-4ADD-3384-0513-4C407B71D72C}"/>
              </a:ext>
            </a:extLst>
          </p:cNvPr>
          <p:cNvSpPr>
            <a:spLocks noGrp="1"/>
          </p:cNvSpPr>
          <p:nvPr>
            <p:ph type="title"/>
          </p:nvPr>
        </p:nvSpPr>
        <p:spPr>
          <a:xfrm>
            <a:off x="1259893" y="3101093"/>
            <a:ext cx="2454052" cy="3029344"/>
          </a:xfrm>
        </p:spPr>
        <p:txBody>
          <a:bodyPr>
            <a:normAutofit/>
          </a:bodyPr>
          <a:lstStyle/>
          <a:p>
            <a:r>
              <a:rPr lang="en-US" sz="3200">
                <a:solidFill>
                  <a:schemeClr val="bg1"/>
                </a:solidFill>
              </a:rPr>
              <a:t>Showing of Interest</a:t>
            </a:r>
          </a:p>
        </p:txBody>
      </p:sp>
      <p:graphicFrame>
        <p:nvGraphicFramePr>
          <p:cNvPr id="5" name="Content Placeholder 2" descr="" title="">
            <a:extLst>
              <a:ext uri="{FF2B5EF4-FFF2-40B4-BE49-F238E27FC236}">
                <a16:creationId xmlns:a16="http://schemas.microsoft.com/office/drawing/2014/main" id="{DBF7318B-9CE6-0E68-18DC-0AC7AFD43DD4}"/>
              </a:ext>
            </a:extLst>
          </p:cNvPr>
          <p:cNvGraphicFramePr>
            <a:graphicFrameLocks noGrp="1"/>
          </p:cNvGraphicFramePr>
          <p:nvPr>
            <p:ph idx="1"/>
            <p:extLst>
              <p:ext uri="{D42A27DB-BD31-4B8C-83A1-F6EECF244321}">
                <p14:modId xmlns:p14="http://schemas.microsoft.com/office/powerpoint/2010/main" val="4093071023"/>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3899211"/>
      </p:ext>
    </p:extLst>
  </p:cSld>
  <p:clrMapOvr>
    <a:masterClrMapping/>
  </p:clrMapOvr>
</p:sld>
</file>

<file path=ppt/slides/slide6.xml><?xml version="1.0" encoding="utf-8"?>
<p:sld xmlns:a16="http://schemas.microsoft.com/office/drawing/2014/main" xmlns:a14="http://schemas.microsoft.com/office/drawing/2010/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447D771-CC11-FF49-57C5-7D7118790848}"/>
              </a:ext>
            </a:extLst>
          </p:cNvPr>
          <p:cNvSpPr>
            <a:spLocks noGrp="1"/>
          </p:cNvSpPr>
          <p:nvPr>
            <p:ph type="title"/>
          </p:nvPr>
        </p:nvSpPr>
        <p:spPr>
          <a:xfrm>
            <a:off x="649224" y="645106"/>
            <a:ext cx="3650279" cy="1259894"/>
          </a:xfrm>
        </p:spPr>
        <p:txBody>
          <a:bodyPr>
            <a:normAutofit/>
          </a:bodyPr>
          <a:lstStyle/>
          <a:p>
            <a:r>
              <a:rPr lang="en-US"/>
              <a:t>Voluntary Recognition</a:t>
            </a:r>
          </a:p>
        </p:txBody>
      </p:sp>
      <p:sp>
        <p:nvSpPr>
          <p:cNvPr id="15" name="Content Placeholder 2" descr="" title="">
            <a:extLst>
              <a:ext uri="{FF2B5EF4-FFF2-40B4-BE49-F238E27FC236}">
                <a16:creationId xmlns:a16="http://schemas.microsoft.com/office/drawing/2014/main" id="{37A7082F-F42A-17B1-4BB6-70C445701446}"/>
              </a:ext>
            </a:extLst>
          </p:cNvPr>
          <p:cNvSpPr>
            <a:spLocks noGrp="1"/>
          </p:cNvSpPr>
          <p:nvPr>
            <p:ph idx="1"/>
          </p:nvPr>
        </p:nvSpPr>
        <p:spPr>
          <a:xfrm>
            <a:off x="649225" y="2133600"/>
            <a:ext cx="3650278" cy="3759253"/>
          </a:xfrm>
        </p:spPr>
        <p:txBody>
          <a:bodyPr>
            <a:normAutofit fontScale="92500"/>
          </a:bodyPr>
          <a:lstStyle/>
          <a:p>
            <a:pPr>
              <a:lnSpc>
                <a:spcPct val="90000"/>
              </a:lnSpc>
            </a:pPr>
            <a:r>
              <a:rPr lang="en-US" sz="1300" dirty="0"/>
              <a:t>Employer accepts a union after a majority showing of support</a:t>
            </a:r>
          </a:p>
          <a:p>
            <a:pPr lvl="1">
              <a:lnSpc>
                <a:spcPct val="90000"/>
              </a:lnSpc>
            </a:pPr>
            <a:r>
              <a:rPr lang="en-US" sz="1300" dirty="0"/>
              <a:t>Status as bargaining rep cannot be challenged during a reasonable period for bargaining (6 </a:t>
            </a:r>
            <a:r>
              <a:rPr lang="en-US" sz="1300" dirty="0" err="1"/>
              <a:t>mo</a:t>
            </a:r>
            <a:r>
              <a:rPr lang="en-US" sz="1300" dirty="0"/>
              <a:t> – 1 year)</a:t>
            </a:r>
          </a:p>
          <a:p>
            <a:pPr marL="0" indent="0">
              <a:lnSpc>
                <a:spcPct val="90000"/>
              </a:lnSpc>
              <a:buNone/>
            </a:pPr>
            <a:endParaRPr lang="en-US" sz="1300" dirty="0"/>
          </a:p>
          <a:p>
            <a:pPr>
              <a:lnSpc>
                <a:spcPct val="90000"/>
              </a:lnSpc>
            </a:pPr>
            <a:r>
              <a:rPr lang="en-US" sz="1300" dirty="0"/>
              <a:t>Voluntary Recognition – why?</a:t>
            </a:r>
          </a:p>
          <a:p>
            <a:pPr lvl="1">
              <a:lnSpc>
                <a:spcPct val="90000"/>
              </a:lnSpc>
            </a:pPr>
            <a:r>
              <a:rPr lang="en-US" sz="1300" dirty="0"/>
              <a:t>Avoids contentious election</a:t>
            </a:r>
          </a:p>
          <a:p>
            <a:pPr lvl="1">
              <a:lnSpc>
                <a:spcPct val="90000"/>
              </a:lnSpc>
            </a:pPr>
            <a:r>
              <a:rPr lang="en-US" sz="1300" dirty="0"/>
              <a:t>Can make Contract bargaining smoother – lack of hard feelings</a:t>
            </a:r>
          </a:p>
          <a:p>
            <a:pPr marL="457200" lvl="1" indent="0">
              <a:lnSpc>
                <a:spcPct val="90000"/>
              </a:lnSpc>
              <a:buNone/>
            </a:pPr>
            <a:endParaRPr lang="en-US" sz="1300" dirty="0"/>
          </a:p>
          <a:p>
            <a:pPr>
              <a:lnSpc>
                <a:spcPct val="90000"/>
              </a:lnSpc>
            </a:pPr>
            <a:r>
              <a:rPr lang="en-US" sz="1300" i="1" dirty="0"/>
              <a:t>Cemex, </a:t>
            </a:r>
            <a:r>
              <a:rPr lang="en-US" sz="1300" dirty="0"/>
              <a:t>372 NLRB No. 13 (Aug 25, 2023)</a:t>
            </a:r>
          </a:p>
          <a:p>
            <a:pPr lvl="1">
              <a:lnSpc>
                <a:spcPct val="90000"/>
              </a:lnSpc>
            </a:pPr>
            <a:r>
              <a:rPr lang="en-US" sz="1300" dirty="0"/>
              <a:t>If Employer commits a ULP during the election, an order to bargain will issue</a:t>
            </a:r>
          </a:p>
          <a:p>
            <a:pPr lvl="1">
              <a:lnSpc>
                <a:spcPct val="90000"/>
              </a:lnSpc>
            </a:pPr>
            <a:endParaRPr lang="en-US" sz="1300" dirty="0"/>
          </a:p>
          <a:p>
            <a:pPr>
              <a:lnSpc>
                <a:spcPct val="90000"/>
              </a:lnSpc>
            </a:pPr>
            <a:endParaRPr lang="en-US" sz="1300" dirty="0"/>
          </a:p>
        </p:txBody>
      </p:sp>
      <p:pic>
        <p:nvPicPr>
          <p:cNvPr id="7" name="Graphic 6" descr="" title="">
            <a:extLst>
              <a:ext uri="{FF2B5EF4-FFF2-40B4-BE49-F238E27FC236}">
                <a16:creationId xmlns:a16="http://schemas.microsoft.com/office/drawing/2014/main" id="{F5EB2A2B-64A2-CFB1-0339-A08EDAEF48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69945" y="640080"/>
            <a:ext cx="5252773" cy="5252773"/>
          </a:xfrm>
          <a:prstGeom prst="rect">
            <a:avLst/>
          </a:prstGeom>
        </p:spPr>
      </p:pic>
    </p:spTree>
    <p:extLst>
      <p:ext uri="{BB962C8B-B14F-4D97-AF65-F5344CB8AC3E}">
        <p14:creationId xmlns:p14="http://schemas.microsoft.com/office/powerpoint/2010/main" val="2622861357"/>
      </p:ext>
    </p:extLst>
  </p:cSld>
  <p:clrMapOvr>
    <a:masterClrMapping/>
  </p:clrMapOvr>
</p:sld>
</file>

<file path=ppt/slides/slide7.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EC857D1-E731-A134-5189-4069D9BBDF12}"/>
              </a:ext>
            </a:extLst>
          </p:cNvPr>
          <p:cNvSpPr>
            <a:spLocks noGrp="1"/>
          </p:cNvSpPr>
          <p:nvPr>
            <p:ph type="title"/>
          </p:nvPr>
        </p:nvSpPr>
        <p:spPr>
          <a:xfrm>
            <a:off x="1794897" y="624110"/>
            <a:ext cx="9712998" cy="1280890"/>
          </a:xfrm>
        </p:spPr>
        <p:txBody>
          <a:bodyPr>
            <a:normAutofit/>
          </a:bodyPr>
          <a:lstStyle/>
          <a:p>
            <a:r>
              <a:rPr lang="en-US" dirty="0"/>
              <a:t>Election	</a:t>
            </a:r>
          </a:p>
        </p:txBody>
      </p:sp>
      <p:graphicFrame>
        <p:nvGraphicFramePr>
          <p:cNvPr id="7" name="Content Placeholder 2" descr="" title="">
            <a:extLst>
              <a:ext uri="{FF2B5EF4-FFF2-40B4-BE49-F238E27FC236}">
                <a16:creationId xmlns:a16="http://schemas.microsoft.com/office/drawing/2014/main" id="{FD009950-465C-6165-2D1E-97E01989DBB4}"/>
              </a:ext>
            </a:extLst>
          </p:cNvPr>
          <p:cNvGraphicFramePr>
            <a:graphicFrameLocks noGrp="1"/>
          </p:cNvGraphicFramePr>
          <p:nvPr>
            <p:ph idx="1"/>
            <p:extLst>
              <p:ext uri="{D42A27DB-BD31-4B8C-83A1-F6EECF244321}">
                <p14:modId xmlns:p14="http://schemas.microsoft.com/office/powerpoint/2010/main" val="1267363409"/>
              </p:ext>
            </p:extLst>
          </p:nvPr>
        </p:nvGraphicFramePr>
        <p:xfrm>
          <a:off x="1794896" y="1616765"/>
          <a:ext cx="9923558" cy="42601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7620678"/>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B7D1328-980C-6F45-D963-B5D4B4474136}"/>
              </a:ext>
            </a:extLst>
          </p:cNvPr>
          <p:cNvSpPr>
            <a:spLocks noGrp="1"/>
          </p:cNvSpPr>
          <p:nvPr>
            <p:ph type="title"/>
          </p:nvPr>
        </p:nvSpPr>
        <p:spPr>
          <a:xfrm>
            <a:off x="3373062" y="624110"/>
            <a:ext cx="8131550" cy="1280890"/>
          </a:xfrm>
        </p:spPr>
        <p:txBody>
          <a:bodyPr>
            <a:normAutofit/>
          </a:bodyPr>
          <a:lstStyle/>
          <a:p>
            <a:r>
              <a:rPr lang="en-US" dirty="0"/>
              <a:t>Certification</a:t>
            </a:r>
            <a:endParaRPr lang="en-US"/>
          </a:p>
        </p:txBody>
      </p:sp>
      <p:sp>
        <p:nvSpPr>
          <p:cNvPr id="3" name="Content Placeholder 2" descr="" title="">
            <a:extLst>
              <a:ext uri="{FF2B5EF4-FFF2-40B4-BE49-F238E27FC236}">
                <a16:creationId xmlns:a16="http://schemas.microsoft.com/office/drawing/2014/main" id="{C8C93B49-A390-F81E-6E49-5C7761404FB0}"/>
              </a:ext>
            </a:extLst>
          </p:cNvPr>
          <p:cNvSpPr>
            <a:spLocks noGrp="1"/>
          </p:cNvSpPr>
          <p:nvPr>
            <p:ph idx="1"/>
          </p:nvPr>
        </p:nvSpPr>
        <p:spPr>
          <a:xfrm>
            <a:off x="3373062" y="2133600"/>
            <a:ext cx="8131550" cy="3777622"/>
          </a:xfrm>
        </p:spPr>
        <p:txBody>
          <a:bodyPr>
            <a:normAutofit/>
          </a:bodyPr>
          <a:lstStyle/>
          <a:p>
            <a:r>
              <a:rPr lang="en-US" dirty="0"/>
              <a:t>If the union loses, the NLRB regional director certifies the election results.</a:t>
            </a:r>
          </a:p>
          <a:p>
            <a:pPr lvl="1"/>
            <a:r>
              <a:rPr lang="en-US" altLang="en-US" dirty="0"/>
              <a:t>Results are subject to NLRB review.</a:t>
            </a:r>
          </a:p>
          <a:p>
            <a:pPr lvl="1"/>
            <a:r>
              <a:rPr lang="en-US" altLang="en-US" dirty="0"/>
              <a:t>Union may opt to continue to pressure the employer to agree to a voluntary card check.</a:t>
            </a:r>
          </a:p>
          <a:p>
            <a:pPr eaLnBrk="1" hangingPunct="1">
              <a:buFontTx/>
              <a:buChar char="•"/>
            </a:pPr>
            <a:r>
              <a:rPr lang="en-US" altLang="en-US" dirty="0"/>
              <a:t>If the union wins, the NLRB certifies it as the exclusive representative of the bargaining unit.</a:t>
            </a:r>
          </a:p>
          <a:p>
            <a:pPr marL="0" indent="0" eaLnBrk="1" hangingPunct="1">
              <a:buNone/>
            </a:pPr>
            <a:endParaRPr lang="en-US" altLang="en-US" dirty="0"/>
          </a:p>
          <a:p>
            <a:pPr eaLnBrk="1" hangingPunct="1">
              <a:buFontTx/>
              <a:buChar char="•"/>
            </a:pPr>
            <a:r>
              <a:rPr lang="en-US" dirty="0"/>
              <a:t>Employer must bargain with the union</a:t>
            </a:r>
          </a:p>
          <a:p>
            <a:endParaRPr lang="en-US" dirty="0"/>
          </a:p>
        </p:txBody>
      </p:sp>
    </p:spTree>
    <p:extLst>
      <p:ext uri="{BB962C8B-B14F-4D97-AF65-F5344CB8AC3E}">
        <p14:creationId xmlns:p14="http://schemas.microsoft.com/office/powerpoint/2010/main" val="4230035544"/>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13CC85F-F689-5C89-4E80-38FE7C2152C0}"/>
              </a:ext>
            </a:extLst>
          </p:cNvPr>
          <p:cNvSpPr>
            <a:spLocks noGrp="1"/>
          </p:cNvSpPr>
          <p:nvPr>
            <p:ph type="title"/>
          </p:nvPr>
        </p:nvSpPr>
        <p:spPr>
          <a:xfrm>
            <a:off x="3373062" y="624110"/>
            <a:ext cx="8131550" cy="1280890"/>
          </a:xfrm>
        </p:spPr>
        <p:txBody>
          <a:bodyPr>
            <a:normAutofit/>
          </a:bodyPr>
          <a:lstStyle/>
          <a:p>
            <a:r>
              <a:rPr lang="en-US" dirty="0">
                <a:latin typeface="Franklin Gothic Medium" panose="020B0603020102020204" pitchFamily="34" charset="0"/>
              </a:rPr>
              <a:t>Collective Bargaining </a:t>
            </a:r>
            <a:endParaRPr lang="en-US"/>
          </a:p>
        </p:txBody>
      </p:sp>
      <p:sp>
        <p:nvSpPr>
          <p:cNvPr id="3" name="Content Placeholder 2" descr="" title="">
            <a:extLst>
              <a:ext uri="{FF2B5EF4-FFF2-40B4-BE49-F238E27FC236}">
                <a16:creationId xmlns:a16="http://schemas.microsoft.com/office/drawing/2014/main" id="{C7879562-D513-9EA3-9D36-72BEBAED5474}"/>
              </a:ext>
            </a:extLst>
          </p:cNvPr>
          <p:cNvSpPr>
            <a:spLocks noGrp="1"/>
          </p:cNvSpPr>
          <p:nvPr>
            <p:ph idx="1"/>
          </p:nvPr>
        </p:nvSpPr>
        <p:spPr>
          <a:xfrm>
            <a:off x="3373062" y="2133600"/>
            <a:ext cx="8131550" cy="3777622"/>
          </a:xfrm>
        </p:spPr>
        <p:txBody>
          <a:bodyPr>
            <a:normAutofit/>
          </a:bodyPr>
          <a:lstStyle/>
          <a:p>
            <a:r>
              <a:rPr lang="en-US" dirty="0"/>
              <a:t>Union becomes representative for workers</a:t>
            </a:r>
          </a:p>
          <a:p>
            <a:r>
              <a:rPr lang="en-US" dirty="0"/>
              <a:t>Collective Bargaining Agreement (CBA)</a:t>
            </a:r>
          </a:p>
          <a:p>
            <a:pPr lvl="1"/>
            <a:r>
              <a:rPr lang="en-US" dirty="0"/>
              <a:t>Covers terms and conditions of employment</a:t>
            </a:r>
          </a:p>
          <a:p>
            <a:pPr lvl="1"/>
            <a:r>
              <a:rPr lang="en-US" dirty="0"/>
              <a:t>Mandatory subjects:  required by law</a:t>
            </a:r>
          </a:p>
          <a:p>
            <a:pPr lvl="2"/>
            <a:r>
              <a:rPr lang="en-US" dirty="0"/>
              <a:t>Wages, hours, overtime, bonuses, safety practices, grievance procedures</a:t>
            </a:r>
          </a:p>
          <a:p>
            <a:pPr lvl="1"/>
            <a:r>
              <a:rPr lang="en-US" dirty="0"/>
              <a:t>Permissive subjects:  may be negotiated, but not required</a:t>
            </a:r>
          </a:p>
          <a:p>
            <a:pPr lvl="1"/>
            <a:r>
              <a:rPr lang="en-US" dirty="0"/>
              <a:t>Illegal subjects:  closed shops or illegal discrimination</a:t>
            </a:r>
          </a:p>
          <a:p>
            <a:r>
              <a:rPr lang="en-US" dirty="0"/>
              <a:t>Two types</a:t>
            </a:r>
          </a:p>
          <a:p>
            <a:pPr lvl="1"/>
            <a:r>
              <a:rPr lang="en-US" dirty="0"/>
              <a:t>Contract</a:t>
            </a:r>
          </a:p>
          <a:p>
            <a:pPr lvl="1"/>
            <a:r>
              <a:rPr lang="en-US" dirty="0"/>
              <a:t>Effects</a:t>
            </a:r>
          </a:p>
        </p:txBody>
      </p:sp>
    </p:spTree>
    <p:extLst>
      <p:ext uri="{BB962C8B-B14F-4D97-AF65-F5344CB8AC3E}">
        <p14:creationId xmlns:p14="http://schemas.microsoft.com/office/powerpoint/2010/main" val="204957202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1900-01-01T08:00:00.0000000Z</dcterms:created>
  <dcterms:modified xsi:type="dcterms:W3CDTF">1900-01-01T08:00:00.0000000Z</dcterms:modified>
</coreProperties>
</file>