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274" r:id="rId2"/>
    <p:sldId id="266" r:id="rId3"/>
    <p:sldId id="267" r:id="rId4"/>
    <p:sldId id="268" r:id="rId5"/>
    <p:sldId id="272" r:id="rId6"/>
    <p:sldId id="269" r:id="rId7"/>
    <p:sldId id="270" r:id="rId8"/>
    <p:sldId id="271" r:id="rId9"/>
    <p:sldId id="273" r:id="rId10"/>
    <p:sldId id="275" r:id="rId11"/>
    <p:sldId id="276" r:id="rId12"/>
    <p:sldId id="295"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85930" autoAdjust="0"/>
  </p:normalViewPr>
  <p:slideViewPr>
    <p:cSldViewPr snapToGrid="0" snapToObjects="1">
      <p:cViewPr varScale="1">
        <p:scale>
          <a:sx n="97" d="100"/>
          <a:sy n="97" d="100"/>
        </p:scale>
        <p:origin x="102" y="25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0626B7-54DD-43A8-9322-ED78057035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BE7663-2E13-42A0-82E9-653A35E600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4C146-8411-491E-AEC0-E3DE0BD8E029}" type="datetimeFigureOut">
              <a:rPr lang="en-US" smtClean="0"/>
              <a:t>6/12/2020</a:t>
            </a:fld>
            <a:endParaRPr lang="en-US"/>
          </a:p>
        </p:txBody>
      </p:sp>
      <p:sp>
        <p:nvSpPr>
          <p:cNvPr id="4" name="Footer Placeholder 3">
            <a:extLst>
              <a:ext uri="{FF2B5EF4-FFF2-40B4-BE49-F238E27FC236}">
                <a16:creationId xmlns:a16="http://schemas.microsoft.com/office/drawing/2014/main" id="{6FBE68DE-C025-433A-9503-172C408C6F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26B1B-DE48-4EB0-8995-3869C333E2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528F0D-DF65-4D07-85C3-863E8A7B157A}" type="slidenum">
              <a:rPr lang="en-US" smtClean="0"/>
              <a:t>‹#›</a:t>
            </a:fld>
            <a:endParaRPr lang="en-US"/>
          </a:p>
        </p:txBody>
      </p:sp>
    </p:spTree>
    <p:extLst>
      <p:ext uri="{BB962C8B-B14F-4D97-AF65-F5344CB8AC3E}">
        <p14:creationId xmlns:p14="http://schemas.microsoft.com/office/powerpoint/2010/main" val="247067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95145-6336-4C1F-8E12-04CDA85246D2}"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21AC3-494E-4C15-A159-31A736574798}" type="slidenum">
              <a:rPr lang="en-US" smtClean="0"/>
              <a:t>‹#›</a:t>
            </a:fld>
            <a:endParaRPr lang="en-US"/>
          </a:p>
        </p:txBody>
      </p:sp>
    </p:spTree>
    <p:extLst>
      <p:ext uri="{BB962C8B-B14F-4D97-AF65-F5344CB8AC3E}">
        <p14:creationId xmlns:p14="http://schemas.microsoft.com/office/powerpoint/2010/main" val="228275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21AC3-494E-4C15-A159-31A736574798}" type="slidenum">
              <a:rPr lang="en-US" smtClean="0"/>
              <a:t>1</a:t>
            </a:fld>
            <a:endParaRPr lang="en-US"/>
          </a:p>
        </p:txBody>
      </p:sp>
    </p:spTree>
    <p:extLst>
      <p:ext uri="{BB962C8B-B14F-4D97-AF65-F5344CB8AC3E}">
        <p14:creationId xmlns:p14="http://schemas.microsoft.com/office/powerpoint/2010/main" val="399385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Nature of virus and</a:t>
            </a:r>
            <a:r>
              <a:rPr lang="en-US" baseline="0" dirty="0" smtClean="0"/>
              <a:t> circumstances – compatible with patent pledges</a:t>
            </a:r>
            <a:endParaRPr lang="en-US" dirty="0" smtClean="0"/>
          </a:p>
          <a:p>
            <a:pPr marL="171450" indent="-171450">
              <a:buFontTx/>
              <a:buChar char="-"/>
            </a:pPr>
            <a:r>
              <a:rPr lang="en-US" dirty="0" smtClean="0"/>
              <a:t>Uncharted path; no clear precedent</a:t>
            </a:r>
          </a:p>
          <a:p>
            <a:pPr marL="171450" indent="-171450">
              <a:buFontTx/>
              <a:buChar char="-"/>
            </a:pPr>
            <a:r>
              <a:rPr lang="en-US" dirty="0" smtClean="0"/>
              <a:t>Existing, conventional methods may</a:t>
            </a:r>
            <a:r>
              <a:rPr lang="en-US" baseline="0" dirty="0" smtClean="0"/>
              <a:t> not work, or not sufficient</a:t>
            </a:r>
            <a:endParaRPr lang="en-US" dirty="0" smtClean="0"/>
          </a:p>
          <a:p>
            <a:pPr marL="171450" indent="-171450">
              <a:buFontTx/>
              <a:buChar char="-"/>
            </a:pPr>
            <a:r>
              <a:rPr lang="en-US" dirty="0" smtClean="0"/>
              <a:t>(as</a:t>
            </a:r>
            <a:r>
              <a:rPr lang="en-US" baseline="0" dirty="0" smtClean="0"/>
              <a:t> evidenced by mixed/shifting analyses and recommendations)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F721AC3-494E-4C15-A159-31A736574798}" type="slidenum">
              <a:rPr lang="en-US" smtClean="0"/>
              <a:t>12</a:t>
            </a:fld>
            <a:endParaRPr lang="en-US"/>
          </a:p>
        </p:txBody>
      </p:sp>
    </p:spTree>
    <p:extLst>
      <p:ext uri="{BB962C8B-B14F-4D97-AF65-F5344CB8AC3E}">
        <p14:creationId xmlns:p14="http://schemas.microsoft.com/office/powerpoint/2010/main" val="43490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Nature of virus and</a:t>
            </a:r>
            <a:r>
              <a:rPr lang="en-US" baseline="0" dirty="0" smtClean="0"/>
              <a:t> circumstances – compatible with patent pledges</a:t>
            </a:r>
            <a:endParaRPr lang="en-US" dirty="0" smtClean="0"/>
          </a:p>
          <a:p>
            <a:pPr marL="171450" indent="-171450">
              <a:buFontTx/>
              <a:buChar char="-"/>
            </a:pPr>
            <a:r>
              <a:rPr lang="en-US" dirty="0" smtClean="0"/>
              <a:t>Uncharted path; no clear precedent</a:t>
            </a:r>
          </a:p>
          <a:p>
            <a:pPr marL="171450" indent="-171450">
              <a:buFontTx/>
              <a:buChar char="-"/>
            </a:pPr>
            <a:r>
              <a:rPr lang="en-US" dirty="0" smtClean="0"/>
              <a:t>Existing, conventional methods may</a:t>
            </a:r>
            <a:r>
              <a:rPr lang="en-US" baseline="0" dirty="0" smtClean="0"/>
              <a:t> not work, or not sufficient</a:t>
            </a:r>
            <a:endParaRPr lang="en-US" dirty="0" smtClean="0"/>
          </a:p>
          <a:p>
            <a:pPr marL="171450" indent="-171450">
              <a:buFontTx/>
              <a:buChar char="-"/>
            </a:pPr>
            <a:r>
              <a:rPr lang="en-US" dirty="0" smtClean="0"/>
              <a:t>(as</a:t>
            </a:r>
            <a:r>
              <a:rPr lang="en-US" baseline="0" dirty="0" smtClean="0"/>
              <a:t> evidenced by mixed/shifting analyses and recommendations)</a:t>
            </a:r>
          </a:p>
          <a:p>
            <a:pPr marL="171450" indent="-171450">
              <a:buFontTx/>
              <a:buChar char="-"/>
            </a:pPr>
            <a:r>
              <a:rPr lang="en-US" baseline="0" dirty="0" smtClean="0"/>
              <a:t>-&gt; supports more information, more sharing </a:t>
            </a:r>
          </a:p>
          <a:p>
            <a:endParaRPr lang="en-US" dirty="0"/>
          </a:p>
        </p:txBody>
      </p:sp>
      <p:sp>
        <p:nvSpPr>
          <p:cNvPr id="4" name="Slide Number Placeholder 3"/>
          <p:cNvSpPr>
            <a:spLocks noGrp="1"/>
          </p:cNvSpPr>
          <p:nvPr>
            <p:ph type="sldNum" sz="quarter" idx="10"/>
          </p:nvPr>
        </p:nvSpPr>
        <p:spPr/>
        <p:txBody>
          <a:bodyPr/>
          <a:lstStyle/>
          <a:p>
            <a:fld id="{EF721AC3-494E-4C15-A159-31A736574798}" type="slidenum">
              <a:rPr lang="en-US" smtClean="0"/>
              <a:t>13</a:t>
            </a:fld>
            <a:endParaRPr lang="en-US"/>
          </a:p>
        </p:txBody>
      </p:sp>
    </p:spTree>
    <p:extLst>
      <p:ext uri="{BB962C8B-B14F-4D97-AF65-F5344CB8AC3E}">
        <p14:creationId xmlns:p14="http://schemas.microsoft.com/office/powerpoint/2010/main" val="147055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Stakeholders.</a:t>
            </a:r>
            <a:r>
              <a:rPr lang="en-US" baseline="0" dirty="0" smtClean="0"/>
              <a:t> industries, entities </a:t>
            </a:r>
          </a:p>
          <a:p>
            <a:pPr marL="171450" indent="-171450">
              <a:buFontTx/>
              <a:buChar char="-"/>
            </a:pPr>
            <a:r>
              <a:rPr lang="en-US" baseline="0" dirty="0" smtClean="0"/>
              <a:t>Different expertise </a:t>
            </a:r>
          </a:p>
          <a:p>
            <a:pPr marL="171450" indent="-171450">
              <a:buFontTx/>
              <a:buChar char="-"/>
            </a:pPr>
            <a:r>
              <a:rPr lang="en-US" baseline="0" dirty="0" smtClean="0"/>
              <a:t>no single solution </a:t>
            </a:r>
            <a:endParaRPr lang="en-US" dirty="0" smtClean="0"/>
          </a:p>
          <a:p>
            <a:r>
              <a:rPr lang="en-US" dirty="0" smtClean="0"/>
              <a:t>Detection</a:t>
            </a:r>
          </a:p>
          <a:p>
            <a:r>
              <a:rPr lang="en-US" dirty="0" smtClean="0"/>
              <a:t>Diagnosis</a:t>
            </a:r>
          </a:p>
          <a:p>
            <a:r>
              <a:rPr lang="en-US" dirty="0" smtClean="0"/>
              <a:t>Tracking</a:t>
            </a:r>
          </a:p>
          <a:p>
            <a:r>
              <a:rPr lang="en-US" dirty="0" smtClean="0"/>
              <a:t>Treatment</a:t>
            </a:r>
          </a:p>
          <a:p>
            <a:r>
              <a:rPr lang="en-US" dirty="0" smtClean="0"/>
              <a:t>Prevention</a:t>
            </a:r>
          </a:p>
        </p:txBody>
      </p:sp>
      <p:sp>
        <p:nvSpPr>
          <p:cNvPr id="4" name="Slide Number Placeholder 3"/>
          <p:cNvSpPr>
            <a:spLocks noGrp="1"/>
          </p:cNvSpPr>
          <p:nvPr>
            <p:ph type="sldNum" sz="quarter" idx="10"/>
          </p:nvPr>
        </p:nvSpPr>
        <p:spPr/>
        <p:txBody>
          <a:bodyPr/>
          <a:lstStyle/>
          <a:p>
            <a:fld id="{EF721AC3-494E-4C15-A159-31A736574798}" type="slidenum">
              <a:rPr lang="en-US" smtClean="0"/>
              <a:t>14</a:t>
            </a:fld>
            <a:endParaRPr lang="en-US"/>
          </a:p>
        </p:txBody>
      </p:sp>
    </p:spTree>
    <p:extLst>
      <p:ext uri="{BB962C8B-B14F-4D97-AF65-F5344CB8AC3E}">
        <p14:creationId xmlns:p14="http://schemas.microsoft.com/office/powerpoint/2010/main" val="82536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Detection</a:t>
            </a:r>
          </a:p>
          <a:p>
            <a:r>
              <a:rPr lang="en-US" dirty="0" smtClean="0"/>
              <a:t>Diagnosis</a:t>
            </a:r>
          </a:p>
          <a:p>
            <a:r>
              <a:rPr lang="en-US" dirty="0" smtClean="0"/>
              <a:t>Tracking</a:t>
            </a:r>
          </a:p>
          <a:p>
            <a:r>
              <a:rPr lang="en-US" dirty="0" smtClean="0"/>
              <a:t>Treatment</a:t>
            </a:r>
          </a:p>
          <a:p>
            <a:r>
              <a:rPr lang="en-US" dirty="0" smtClean="0"/>
              <a:t>Prevention</a:t>
            </a:r>
          </a:p>
        </p:txBody>
      </p:sp>
      <p:sp>
        <p:nvSpPr>
          <p:cNvPr id="4" name="Slide Number Placeholder 3"/>
          <p:cNvSpPr>
            <a:spLocks noGrp="1"/>
          </p:cNvSpPr>
          <p:nvPr>
            <p:ph type="sldNum" sz="quarter" idx="10"/>
          </p:nvPr>
        </p:nvSpPr>
        <p:spPr/>
        <p:txBody>
          <a:bodyPr/>
          <a:lstStyle/>
          <a:p>
            <a:fld id="{EF721AC3-494E-4C15-A159-31A736574798}" type="slidenum">
              <a:rPr lang="en-US" smtClean="0"/>
              <a:t>15</a:t>
            </a:fld>
            <a:endParaRPr lang="en-US"/>
          </a:p>
        </p:txBody>
      </p:sp>
    </p:spTree>
    <p:extLst>
      <p:ext uri="{BB962C8B-B14F-4D97-AF65-F5344CB8AC3E}">
        <p14:creationId xmlns:p14="http://schemas.microsoft.com/office/powerpoint/2010/main" val="206737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Can adopt one of several model licenses</a:t>
            </a:r>
          </a:p>
          <a:p>
            <a:pPr marL="171450" indent="-171450">
              <a:buFontTx/>
              <a:buChar char="-"/>
            </a:pPr>
            <a:r>
              <a:rPr lang="en-US" dirty="0" smtClean="0"/>
              <a:t>Can create own compatible</a:t>
            </a:r>
            <a:r>
              <a:rPr lang="en-US" baseline="0" dirty="0" smtClean="0"/>
              <a:t> license</a:t>
            </a:r>
          </a:p>
          <a:p>
            <a:pPr marL="171450" indent="-171450">
              <a:buFontTx/>
              <a:buChar char="-"/>
            </a:pPr>
            <a:r>
              <a:rPr lang="en-US" baseline="0" dirty="0" smtClean="0"/>
              <a:t>Can make an alternative license</a:t>
            </a:r>
            <a:endParaRPr lang="en-US" dirty="0" smtClean="0"/>
          </a:p>
          <a:p>
            <a:endParaRPr lang="en-US" dirty="0"/>
          </a:p>
        </p:txBody>
      </p:sp>
      <p:sp>
        <p:nvSpPr>
          <p:cNvPr id="4" name="Slide Number Placeholder 3"/>
          <p:cNvSpPr>
            <a:spLocks noGrp="1"/>
          </p:cNvSpPr>
          <p:nvPr>
            <p:ph type="sldNum" sz="quarter" idx="10"/>
          </p:nvPr>
        </p:nvSpPr>
        <p:spPr/>
        <p:txBody>
          <a:bodyPr/>
          <a:lstStyle/>
          <a:p>
            <a:fld id="{EF721AC3-494E-4C15-A159-31A736574798}" type="slidenum">
              <a:rPr lang="en-US" smtClean="0"/>
              <a:t>19</a:t>
            </a:fld>
            <a:endParaRPr lang="en-US"/>
          </a:p>
        </p:txBody>
      </p:sp>
    </p:spTree>
    <p:extLst>
      <p:ext uri="{BB962C8B-B14F-4D97-AF65-F5344CB8AC3E}">
        <p14:creationId xmlns:p14="http://schemas.microsoft.com/office/powerpoint/2010/main" val="93306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Bayh-Dole: </a:t>
            </a:r>
            <a:r>
              <a:rPr lang="en-US" sz="1200" b="0" i="0" kern="1200" dirty="0" smtClean="0">
                <a:solidFill>
                  <a:schemeClr val="tx1"/>
                </a:solidFill>
                <a:effectLst/>
                <a:latin typeface="+mn-lt"/>
                <a:ea typeface="+mn-ea"/>
                <a:cs typeface="+mn-cs"/>
              </a:rPr>
              <a:t>authorizes federal agencies to grant exclusive licenses to inventions owned by the federal government</a:t>
            </a:r>
          </a:p>
          <a:p>
            <a:r>
              <a:rPr lang="en-US" dirty="0" smtClean="0"/>
              <a:t>- life sciences and tech research</a:t>
            </a:r>
            <a:r>
              <a:rPr lang="en-US" baseline="0" dirty="0" smtClean="0"/>
              <a:t> funded by the government</a:t>
            </a:r>
            <a:endParaRPr lang="en-US" dirty="0" smtClean="0"/>
          </a:p>
        </p:txBody>
      </p:sp>
      <p:sp>
        <p:nvSpPr>
          <p:cNvPr id="4" name="Slide Number Placeholder 3"/>
          <p:cNvSpPr>
            <a:spLocks noGrp="1"/>
          </p:cNvSpPr>
          <p:nvPr>
            <p:ph type="sldNum" sz="quarter" idx="10"/>
          </p:nvPr>
        </p:nvSpPr>
        <p:spPr/>
        <p:txBody>
          <a:bodyPr/>
          <a:lstStyle/>
          <a:p>
            <a:fld id="{EF721AC3-494E-4C15-A159-31A736574798}" type="slidenum">
              <a:rPr lang="en-US" smtClean="0"/>
              <a:t>21</a:t>
            </a:fld>
            <a:endParaRPr lang="en-US"/>
          </a:p>
        </p:txBody>
      </p:sp>
    </p:spTree>
    <p:extLst>
      <p:ext uri="{BB962C8B-B14F-4D97-AF65-F5344CB8AC3E}">
        <p14:creationId xmlns:p14="http://schemas.microsoft.com/office/powerpoint/2010/main" val="88871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a:t>6/12/2020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flipH="1">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a:t>6/12/2020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a:t>6/12/2020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Tx/>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emergency-preparedness-and-response/coronavirus-disease-2019-covid-19/coronavirus-disease-2019-covid-19-frequently-asked-questions#:~:text=A%20novel%20coronavirus%20is%20a,like%20the%20common%20col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da.gov/emergency-preparedness-and-response/coronavirus-disease-2019-covid-19/coronavirus-disease-2019-covid-19-frequently-asked-questions#:~:text=A%20novel%20coronavirus%20is%20a,like%20the%20common%20col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xhere.com/en/photo/145286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s.wikimedia.org/wiki/File:Puzzle_pieces.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who.int/emergencies/diseases/novel-coronavirus-2019/global-research-on-novel-coronavirus-2019-ncov/covid-19-technology-access-pool/solidarity-call-to-ac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en.wikipedia.org/wiki/File:GPLv3_Logo.sv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en.wikipedia.org/wiki/Copyleft#/media/File:Copyleft.svg" TargetMode="External"/><Relationship Id="rId5" Type="http://schemas.openxmlformats.org/officeDocument/2006/relationships/hyperlink" Target="https://en.wikipedia.org/wiki/Open-source_software#/media/File:Opensource.svg"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www.pxfuel.com/en/free-photo-oskh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opencovidpledg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hyperlink" Target="https://opencovidpledg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pencovidpledge.org/licens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pencovidpledge.org/licen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opencovidpledge.org/faq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pencovidpledge.org/licens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pencovidpledge.org/licens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pencovidpledge.org/licen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8FCB-2622-8F40-8120-6E7D64DA507C}"/>
              </a:ext>
            </a:extLst>
          </p:cNvPr>
          <p:cNvSpPr>
            <a:spLocks noGrp="1"/>
          </p:cNvSpPr>
          <p:nvPr>
            <p:ph type="ctrTitle"/>
          </p:nvPr>
        </p:nvSpPr>
        <p:spPr>
          <a:xfrm>
            <a:off x="542574" y="802298"/>
            <a:ext cx="11423515" cy="2541431"/>
          </a:xfrm>
        </p:spPr>
        <p:txBody>
          <a:bodyPr>
            <a:normAutofit fontScale="90000"/>
          </a:bodyPr>
          <a:lstStyle/>
          <a:p>
            <a:pPr algn="ctr"/>
            <a:r>
              <a:rPr lang="en-US" dirty="0"/>
              <a:t>Patent Pledges</a:t>
            </a:r>
            <a:br>
              <a:rPr lang="en-US" dirty="0"/>
            </a:br>
            <a:r>
              <a:rPr lang="en-US" dirty="0"/>
              <a:t>In Covid-19 Research</a:t>
            </a:r>
            <a:br>
              <a:rPr lang="en-US" dirty="0"/>
            </a:br>
            <a:endParaRPr lang="en-US" dirty="0"/>
          </a:p>
        </p:txBody>
      </p:sp>
      <p:sp>
        <p:nvSpPr>
          <p:cNvPr id="3" name="Subtitle 2">
            <a:extLst>
              <a:ext uri="{FF2B5EF4-FFF2-40B4-BE49-F238E27FC236}">
                <a16:creationId xmlns:a16="http://schemas.microsoft.com/office/drawing/2014/main" id="{4D0275AD-3706-BE48-8124-2C10827AC57C}"/>
              </a:ext>
            </a:extLst>
          </p:cNvPr>
          <p:cNvSpPr>
            <a:spLocks noGrp="1"/>
          </p:cNvSpPr>
          <p:nvPr>
            <p:ph type="subTitle" idx="1"/>
          </p:nvPr>
        </p:nvSpPr>
        <p:spPr/>
        <p:txBody>
          <a:bodyPr/>
          <a:lstStyle/>
          <a:p>
            <a:r>
              <a:rPr lang="en-US" dirty="0"/>
              <a:t>Howard T. Markey Intellectual Property American Inn of Court</a:t>
            </a:r>
          </a:p>
          <a:p>
            <a:r>
              <a:rPr lang="en-US" dirty="0"/>
              <a:t>June 11, 2020</a:t>
            </a:r>
          </a:p>
          <a:p>
            <a:endParaRPr lang="en-US" dirty="0"/>
          </a:p>
        </p:txBody>
      </p:sp>
      <p:sp>
        <p:nvSpPr>
          <p:cNvPr id="4" name="TextBox 3"/>
          <p:cNvSpPr txBox="1"/>
          <p:nvPr/>
        </p:nvSpPr>
        <p:spPr>
          <a:xfrm>
            <a:off x="-1" y="5313227"/>
            <a:ext cx="12061277" cy="984885"/>
          </a:xfrm>
          <a:prstGeom prst="rect">
            <a:avLst/>
          </a:prstGeom>
          <a:noFill/>
        </p:spPr>
        <p:txBody>
          <a:bodyPr wrap="square" rtlCol="0">
            <a:spAutoFit/>
          </a:bodyPr>
          <a:lstStyle/>
          <a:p>
            <a:r>
              <a:rPr lang="en-US" sz="1000" b="1" dirty="0"/>
              <a:t>Disclaimer</a:t>
            </a:r>
          </a:p>
          <a:p>
            <a:r>
              <a:rPr lang="en-US" sz="1000" dirty="0"/>
              <a:t>These presentation materials have been prepared for use by clients, alumni, and friends of O'Melveny &amp; Myers LLP and are only intended for general information and/or continuing legal education purposes. The information presented is not legal advice, is not to be acted on as such, may not be current, and is subject to change without notice. Neither being invited to participate, nor participating, in this program creates an attorney-client relationship where one does not exist, or continues, or revives a prior attorney-client relationship.</a:t>
            </a:r>
          </a:p>
          <a:p>
            <a:endParaRPr lang="en-US" dirty="0"/>
          </a:p>
        </p:txBody>
      </p:sp>
    </p:spTree>
    <p:extLst>
      <p:ext uri="{BB962C8B-B14F-4D97-AF65-F5344CB8AC3E}">
        <p14:creationId xmlns:p14="http://schemas.microsoft.com/office/powerpoint/2010/main" val="34782050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PRO - Patent </a:t>
            </a:r>
            <a:r>
              <a:rPr lang="en-US" dirty="0"/>
              <a:t>Pledges</a:t>
            </a:r>
            <a:br>
              <a:rPr lang="en-US" dirty="0"/>
            </a:br>
            <a:r>
              <a:rPr lang="en-US" dirty="0"/>
              <a:t>In Covid-19 </a:t>
            </a:r>
            <a:r>
              <a:rPr lang="en-US" dirty="0" smtClean="0"/>
              <a:t>Research</a:t>
            </a:r>
            <a:br>
              <a:rPr lang="en-US" dirty="0" smtClean="0"/>
            </a:br>
            <a:endParaRPr lang="en-US" dirty="0"/>
          </a:p>
        </p:txBody>
      </p:sp>
      <p:sp>
        <p:nvSpPr>
          <p:cNvPr id="3" name="Subtitle 2"/>
          <p:cNvSpPr>
            <a:spLocks noGrp="1"/>
          </p:cNvSpPr>
          <p:nvPr>
            <p:ph type="subTitle" idx="1"/>
          </p:nvPr>
        </p:nvSpPr>
        <p:spPr/>
        <p:txBody>
          <a:bodyPr/>
          <a:lstStyle/>
          <a:p>
            <a:r>
              <a:rPr lang="en-US" dirty="0"/>
              <a:t>Howard T. Markey Intellectual Property American Inn of Court</a:t>
            </a:r>
          </a:p>
          <a:p>
            <a:r>
              <a:rPr lang="en-US" dirty="0"/>
              <a:t>June 11, </a:t>
            </a:r>
            <a:r>
              <a:rPr lang="en-US" dirty="0" smtClean="0"/>
              <a:t>2020</a:t>
            </a:r>
            <a:endParaRPr lang="en-US" dirty="0"/>
          </a:p>
        </p:txBody>
      </p:sp>
    </p:spTree>
    <p:extLst>
      <p:ext uri="{BB962C8B-B14F-4D97-AF65-F5344CB8AC3E}">
        <p14:creationId xmlns:p14="http://schemas.microsoft.com/office/powerpoint/2010/main" val="18954254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Pro-Patent Pledge</a:t>
            </a:r>
          </a:p>
        </p:txBody>
      </p:sp>
      <p:sp>
        <p:nvSpPr>
          <p:cNvPr id="3" name="Content Placeholder 2"/>
          <p:cNvSpPr>
            <a:spLocks noGrp="1"/>
          </p:cNvSpPr>
          <p:nvPr>
            <p:ph idx="1"/>
          </p:nvPr>
        </p:nvSpPr>
        <p:spPr/>
        <p:txBody>
          <a:bodyPr/>
          <a:lstStyle/>
          <a:p>
            <a:pPr marL="0" indent="0">
              <a:buNone/>
            </a:pPr>
            <a:r>
              <a:rPr lang="en-US" sz="1600" b="1" dirty="0"/>
              <a:t>Disclaimer</a:t>
            </a:r>
          </a:p>
          <a:p>
            <a:pPr marL="0" indent="0">
              <a:buNone/>
            </a:pPr>
            <a:r>
              <a:rPr lang="en-US" sz="1600" dirty="0"/>
              <a:t>These presentation materials have been prepared for use by clients, alumni, and friends of O'Melveny &amp; Myers LLP and are only intended for general information and/or continuing legal education purposes. The information presented is not legal advice, is not to be acted on as such, may not be current, and is subject to change without notice. Neither being invited to participate, nor participating, in this program creates an attorney-client relationship where one does not exist, or continues, or revives a prior attorney-client relationship.</a:t>
            </a:r>
          </a:p>
          <a:p>
            <a:pPr marL="0" indent="0">
              <a:buNone/>
            </a:pPr>
            <a:endParaRPr lang="en-US" dirty="0"/>
          </a:p>
        </p:txBody>
      </p:sp>
    </p:spTree>
    <p:extLst>
      <p:ext uri="{BB962C8B-B14F-4D97-AF65-F5344CB8AC3E}">
        <p14:creationId xmlns:p14="http://schemas.microsoft.com/office/powerpoint/2010/main" val="7284802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34B0-35AF-C540-B0EF-2ABD3E782D43}"/>
              </a:ext>
            </a:extLst>
          </p:cNvPr>
          <p:cNvSpPr>
            <a:spLocks noGrp="1"/>
          </p:cNvSpPr>
          <p:nvPr>
            <p:ph type="title"/>
          </p:nvPr>
        </p:nvSpPr>
        <p:spPr/>
        <p:txBody>
          <a:bodyPr/>
          <a:lstStyle/>
          <a:p>
            <a:r>
              <a:rPr lang="en-US" dirty="0" smtClean="0"/>
              <a:t>promoting collaboration &amp; Innovation</a:t>
            </a:r>
            <a:endParaRPr lang="en-US" dirty="0"/>
          </a:p>
        </p:txBody>
      </p:sp>
      <p:sp>
        <p:nvSpPr>
          <p:cNvPr id="3" name="Content Placeholder 2">
            <a:extLst>
              <a:ext uri="{FF2B5EF4-FFF2-40B4-BE49-F238E27FC236}">
                <a16:creationId xmlns:a16="http://schemas.microsoft.com/office/drawing/2014/main" id="{92816C47-756C-D845-9EF5-549F9CBBF82F}"/>
              </a:ext>
            </a:extLst>
          </p:cNvPr>
          <p:cNvSpPr>
            <a:spLocks noGrp="1"/>
          </p:cNvSpPr>
          <p:nvPr>
            <p:ph idx="1"/>
          </p:nvPr>
        </p:nvSpPr>
        <p:spPr>
          <a:xfrm>
            <a:off x="13300511" y="6745720"/>
            <a:ext cx="2982560" cy="420333"/>
          </a:xfrm>
        </p:spPr>
        <p:txBody>
          <a:bodyPr>
            <a:normAutofit fontScale="92500" lnSpcReduction="10000"/>
          </a:bodyPr>
          <a:lstStyle/>
          <a:p>
            <a:endParaRPr lang="en-US" dirty="0" smtClean="0"/>
          </a:p>
          <a:p>
            <a:pPr lvl="1"/>
            <a:endParaRPr lang="en-US" i="1" dirty="0" smtClean="0"/>
          </a:p>
          <a:p>
            <a:pPr marL="0" indent="0">
              <a:buNone/>
            </a:pPr>
            <a:endParaRPr lang="en-US" dirty="0"/>
          </a:p>
        </p:txBody>
      </p:sp>
      <p:sp>
        <p:nvSpPr>
          <p:cNvPr id="5" name="Rectangle 4"/>
          <p:cNvSpPr/>
          <p:nvPr/>
        </p:nvSpPr>
        <p:spPr>
          <a:xfrm>
            <a:off x="326315" y="6284418"/>
            <a:ext cx="11765280" cy="523220"/>
          </a:xfrm>
          <a:prstGeom prst="rect">
            <a:avLst/>
          </a:prstGeom>
        </p:spPr>
        <p:txBody>
          <a:bodyPr wrap="square">
            <a:spAutoFit/>
          </a:bodyPr>
          <a:lstStyle/>
          <a:p>
            <a:r>
              <a:rPr lang="en-US" sz="1400" dirty="0" smtClean="0">
                <a:hlinkClick r:id="rId3"/>
              </a:rPr>
              <a:t>https</a:t>
            </a:r>
            <a:r>
              <a:rPr lang="en-US" sz="1400" dirty="0">
                <a:hlinkClick r:id="rId3"/>
              </a:rPr>
              <a:t>://www.fda.gov/emergency-preparedness-and-response/coronavirus-disease-2019-covid-19/coronavirus-disease-2019-covid-19-frequently-asked-questions#:~:text=A%20novel%20coronavirus%20is%20a,like%20the%20common%20cold.</a:t>
            </a:r>
            <a:endParaRPr lang="en-US" sz="1400" dirty="0"/>
          </a:p>
        </p:txBody>
      </p:sp>
      <p:pic>
        <p:nvPicPr>
          <p:cNvPr id="4" name="Picture 3"/>
          <p:cNvPicPr>
            <a:picLocks noChangeAspect="1"/>
          </p:cNvPicPr>
          <p:nvPr/>
        </p:nvPicPr>
        <p:blipFill>
          <a:blip r:embed="rId4"/>
          <a:stretch>
            <a:fillRect/>
          </a:stretch>
        </p:blipFill>
        <p:spPr>
          <a:xfrm>
            <a:off x="3909733" y="2789282"/>
            <a:ext cx="7277100" cy="3086100"/>
          </a:xfrm>
          <a:prstGeom prst="rect">
            <a:avLst/>
          </a:prstGeom>
        </p:spPr>
      </p:pic>
      <p:pic>
        <p:nvPicPr>
          <p:cNvPr id="6" name="Picture 2" descr="File:Food and Drug Administration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2942" y="2084102"/>
            <a:ext cx="1514624" cy="62419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92816C47-756C-D845-9EF5-549F9CBBF82F}"/>
              </a:ext>
            </a:extLst>
          </p:cNvPr>
          <p:cNvSpPr txBox="1">
            <a:spLocks/>
          </p:cNvSpPr>
          <p:nvPr/>
        </p:nvSpPr>
        <p:spPr>
          <a:xfrm>
            <a:off x="1451579" y="201573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Tx/>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baseline="0">
                <a:solidFill>
                  <a:schemeClr val="tx1"/>
                </a:solidFill>
                <a:effectLst/>
                <a:latin typeface="+mn-lt"/>
                <a:ea typeface="+mn-ea"/>
                <a:cs typeface="+mn-cs"/>
              </a:defRPr>
            </a:lvl9pPr>
          </a:lstStyle>
          <a:p>
            <a:r>
              <a:rPr lang="en-US" dirty="0" smtClean="0"/>
              <a:t>A “novel” virus with many unknowns, e.g.,: </a:t>
            </a:r>
          </a:p>
          <a:p>
            <a:pPr lvl="1"/>
            <a:r>
              <a:rPr lang="en-US" dirty="0" smtClean="0"/>
              <a:t>Mechanism</a:t>
            </a:r>
          </a:p>
          <a:p>
            <a:pPr lvl="1"/>
            <a:r>
              <a:rPr lang="en-US" dirty="0" smtClean="0"/>
              <a:t>Prevention</a:t>
            </a:r>
          </a:p>
          <a:p>
            <a:pPr lvl="1"/>
            <a:r>
              <a:rPr lang="en-US" dirty="0" smtClean="0"/>
              <a:t>Spread</a:t>
            </a:r>
          </a:p>
          <a:p>
            <a:pPr lvl="1"/>
            <a:r>
              <a:rPr lang="en-US" dirty="0" smtClean="0"/>
              <a:t>Treatment</a:t>
            </a:r>
          </a:p>
          <a:p>
            <a:pPr lvl="1"/>
            <a:endParaRPr lang="en-US" i="1"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588976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collaboration &amp; Innovation</a:t>
            </a:r>
          </a:p>
        </p:txBody>
      </p:sp>
      <p:sp>
        <p:nvSpPr>
          <p:cNvPr id="3" name="Content Placeholder 2"/>
          <p:cNvSpPr>
            <a:spLocks noGrp="1"/>
          </p:cNvSpPr>
          <p:nvPr>
            <p:ph idx="1"/>
          </p:nvPr>
        </p:nvSpPr>
        <p:spPr/>
        <p:txBody>
          <a:bodyPr/>
          <a:lstStyle/>
          <a:p>
            <a:r>
              <a:rPr lang="en-US" dirty="0"/>
              <a:t>A “novel” virus with many unknowns, e.g.,: </a:t>
            </a:r>
          </a:p>
          <a:p>
            <a:pPr lvl="1"/>
            <a:r>
              <a:rPr lang="en-US" dirty="0"/>
              <a:t>Mechanism</a:t>
            </a:r>
          </a:p>
          <a:p>
            <a:pPr lvl="1"/>
            <a:r>
              <a:rPr lang="en-US" dirty="0"/>
              <a:t>Prevention</a:t>
            </a:r>
          </a:p>
          <a:p>
            <a:pPr lvl="1"/>
            <a:r>
              <a:rPr lang="en-US" dirty="0"/>
              <a:t>Spread</a:t>
            </a:r>
          </a:p>
          <a:p>
            <a:pPr lvl="1"/>
            <a:r>
              <a:rPr lang="en-US" dirty="0"/>
              <a:t>Treatment</a:t>
            </a:r>
          </a:p>
          <a:p>
            <a:endParaRPr lang="en-US" dirty="0"/>
          </a:p>
        </p:txBody>
      </p:sp>
      <p:pic>
        <p:nvPicPr>
          <p:cNvPr id="4" name="Picture 2" descr="r/ukpolitics - The Telegraph Matt Cartoon - Living in Precedented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237" y="2015732"/>
            <a:ext cx="3967182" cy="3883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315" y="6284418"/>
            <a:ext cx="11765280" cy="523220"/>
          </a:xfrm>
          <a:prstGeom prst="rect">
            <a:avLst/>
          </a:prstGeom>
        </p:spPr>
        <p:txBody>
          <a:bodyPr wrap="square">
            <a:spAutoFit/>
          </a:bodyPr>
          <a:lstStyle/>
          <a:p>
            <a:r>
              <a:rPr lang="en-US" sz="1400" dirty="0" smtClean="0">
                <a:hlinkClick r:id="rId4"/>
              </a:rPr>
              <a:t>https</a:t>
            </a:r>
            <a:r>
              <a:rPr lang="en-US" sz="1400" dirty="0">
                <a:hlinkClick r:id="rId4"/>
              </a:rPr>
              <a:t>://www.fda.gov/emergency-preparedness-and-response/coronavirus-disease-2019-covid-19/coronavirus-disease-2019-covid-19-frequently-asked-questions#:~:text=A%20novel%20coronavirus%20is%20a,like%20the%20common%20cold.</a:t>
            </a:r>
            <a:endParaRPr lang="en-US" sz="1400" dirty="0"/>
          </a:p>
        </p:txBody>
      </p:sp>
    </p:spTree>
    <p:extLst>
      <p:ext uri="{BB962C8B-B14F-4D97-AF65-F5344CB8AC3E}">
        <p14:creationId xmlns:p14="http://schemas.microsoft.com/office/powerpoint/2010/main" val="14223978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collaboration &amp; Innovation</a:t>
            </a:r>
          </a:p>
        </p:txBody>
      </p:sp>
      <p:sp>
        <p:nvSpPr>
          <p:cNvPr id="3" name="Content Placeholder 2"/>
          <p:cNvSpPr>
            <a:spLocks noGrp="1"/>
          </p:cNvSpPr>
          <p:nvPr>
            <p:ph idx="1"/>
          </p:nvPr>
        </p:nvSpPr>
        <p:spPr/>
        <p:txBody>
          <a:bodyPr>
            <a:normAutofit lnSpcReduction="10000"/>
          </a:bodyPr>
          <a:lstStyle/>
          <a:p>
            <a:r>
              <a:rPr lang="en-US" dirty="0"/>
              <a:t>Circumstances call for a multi-pronged approach involving:</a:t>
            </a:r>
          </a:p>
          <a:p>
            <a:pPr lvl="1"/>
            <a:r>
              <a:rPr lang="en-US" dirty="0"/>
              <a:t>Underlying mechanism, signaling pathway (biochemistry)</a:t>
            </a:r>
          </a:p>
          <a:p>
            <a:pPr lvl="1"/>
            <a:r>
              <a:rPr lang="en-US" dirty="0"/>
              <a:t>Disease progression (physiology)</a:t>
            </a:r>
          </a:p>
          <a:p>
            <a:pPr lvl="1"/>
            <a:r>
              <a:rPr lang="en-US" dirty="0"/>
              <a:t>Community spread (epidemiology)</a:t>
            </a:r>
          </a:p>
          <a:p>
            <a:pPr lvl="1"/>
            <a:r>
              <a:rPr lang="en-US" dirty="0"/>
              <a:t>Prevention measures (protective equipment, sociology) </a:t>
            </a:r>
          </a:p>
          <a:p>
            <a:pPr lvl="1"/>
            <a:r>
              <a:rPr lang="en-US" dirty="0"/>
              <a:t>Detection and diagnostics (medical devices)</a:t>
            </a:r>
          </a:p>
          <a:p>
            <a:pPr lvl="1"/>
            <a:r>
              <a:rPr lang="en-US" dirty="0"/>
              <a:t>Tracking (telecommunications, government)</a:t>
            </a:r>
          </a:p>
          <a:p>
            <a:pPr lvl="1"/>
            <a:r>
              <a:rPr lang="en-US" dirty="0"/>
              <a:t>Treatment (medicine, pharmacology)</a:t>
            </a:r>
          </a:p>
          <a:p>
            <a:pPr lvl="1"/>
            <a:r>
              <a:rPr lang="en-US" dirty="0"/>
              <a:t>Prevention (vaccine development</a:t>
            </a:r>
            <a:r>
              <a:rPr lang="en-US" dirty="0" smtClean="0"/>
              <a:t>)</a:t>
            </a:r>
            <a:endParaRPr lang="en-US" dirty="0"/>
          </a:p>
        </p:txBody>
      </p:sp>
      <p:pic>
        <p:nvPicPr>
          <p:cNvPr id="4" name="Picture 2" descr="team work building puzzle pieces hands four putting multicolor solution together concept business unity cooperation strategy success partnership idea join connection solve fit connect people green cartoon text play games line illustration font area art material product angle graphic design square computer wallpaper graph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3660" y="2212157"/>
            <a:ext cx="3254188" cy="3254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1062" y="6267233"/>
            <a:ext cx="2951449" cy="307777"/>
          </a:xfrm>
          <a:prstGeom prst="rect">
            <a:avLst/>
          </a:prstGeom>
        </p:spPr>
        <p:txBody>
          <a:bodyPr wrap="none">
            <a:spAutoFit/>
          </a:bodyPr>
          <a:lstStyle/>
          <a:p>
            <a:r>
              <a:rPr lang="en-US" sz="1400" dirty="0">
                <a:hlinkClick r:id="rId4"/>
              </a:rPr>
              <a:t>https://pxhere.com/en/photo/1452869</a:t>
            </a:r>
            <a:endParaRPr lang="en-US" sz="1400" dirty="0"/>
          </a:p>
        </p:txBody>
      </p:sp>
    </p:spTree>
    <p:extLst>
      <p:ext uri="{BB962C8B-B14F-4D97-AF65-F5344CB8AC3E}">
        <p14:creationId xmlns:p14="http://schemas.microsoft.com/office/powerpoint/2010/main" val="2757543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collaboration &amp; Innovation</a:t>
            </a:r>
          </a:p>
        </p:txBody>
      </p:sp>
      <p:sp>
        <p:nvSpPr>
          <p:cNvPr id="3" name="Content Placeholder 2"/>
          <p:cNvSpPr>
            <a:spLocks noGrp="1"/>
          </p:cNvSpPr>
          <p:nvPr>
            <p:ph idx="1"/>
          </p:nvPr>
        </p:nvSpPr>
        <p:spPr/>
        <p:txBody>
          <a:bodyPr>
            <a:normAutofit lnSpcReduction="10000"/>
          </a:bodyPr>
          <a:lstStyle/>
          <a:p>
            <a:r>
              <a:rPr lang="en-US" dirty="0"/>
              <a:t>Circumstances call for a multi-pronged approach involving:</a:t>
            </a:r>
          </a:p>
          <a:p>
            <a:pPr lvl="1"/>
            <a:r>
              <a:rPr lang="en-US" dirty="0"/>
              <a:t>Underlying mechanism, signaling pathway (biochemistry)</a:t>
            </a:r>
          </a:p>
          <a:p>
            <a:pPr lvl="1"/>
            <a:r>
              <a:rPr lang="en-US" dirty="0"/>
              <a:t>Disease progression (physiology)</a:t>
            </a:r>
          </a:p>
          <a:p>
            <a:pPr lvl="1"/>
            <a:r>
              <a:rPr lang="en-US" dirty="0"/>
              <a:t>Community spread (epidemiology)</a:t>
            </a:r>
          </a:p>
          <a:p>
            <a:pPr lvl="1"/>
            <a:r>
              <a:rPr lang="en-US" dirty="0"/>
              <a:t>Prevention measures (protective equipment, sociology) </a:t>
            </a:r>
          </a:p>
          <a:p>
            <a:pPr lvl="1"/>
            <a:r>
              <a:rPr lang="en-US" dirty="0"/>
              <a:t>Detection and diagnostics (medical devices)</a:t>
            </a:r>
          </a:p>
          <a:p>
            <a:pPr lvl="1"/>
            <a:r>
              <a:rPr lang="en-US" dirty="0"/>
              <a:t>Tracking (telecommunications, government)</a:t>
            </a:r>
          </a:p>
          <a:p>
            <a:pPr lvl="1"/>
            <a:r>
              <a:rPr lang="en-US" dirty="0"/>
              <a:t>Treatment (medicine, pharmacology)</a:t>
            </a:r>
          </a:p>
          <a:p>
            <a:pPr lvl="1"/>
            <a:r>
              <a:rPr lang="en-US" dirty="0"/>
              <a:t>Prevention (vaccine development)</a:t>
            </a:r>
          </a:p>
          <a:p>
            <a:endParaRPr lang="en-US" dirty="0"/>
          </a:p>
        </p:txBody>
      </p:sp>
      <p:pic>
        <p:nvPicPr>
          <p:cNvPr id="4" name="Picture 2" descr="File:Puzzle pie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842" y="2481118"/>
            <a:ext cx="4452771" cy="33395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2202" y="6282502"/>
            <a:ext cx="4402167" cy="307777"/>
          </a:xfrm>
          <a:prstGeom prst="rect">
            <a:avLst/>
          </a:prstGeom>
        </p:spPr>
        <p:txBody>
          <a:bodyPr wrap="none">
            <a:spAutoFit/>
          </a:bodyPr>
          <a:lstStyle/>
          <a:p>
            <a:r>
              <a:rPr lang="en-US" sz="1400" dirty="0">
                <a:hlinkClick r:id="rId4"/>
              </a:rPr>
              <a:t>https://commons.wikimedia.org/wiki/File:Puzzle_pieces.jpg</a:t>
            </a:r>
            <a:endParaRPr lang="en-US" sz="1400" dirty="0"/>
          </a:p>
        </p:txBody>
      </p:sp>
    </p:spTree>
    <p:extLst>
      <p:ext uri="{BB962C8B-B14F-4D97-AF65-F5344CB8AC3E}">
        <p14:creationId xmlns:p14="http://schemas.microsoft.com/office/powerpoint/2010/main" val="18947868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collaboration &amp; Innovation</a:t>
            </a:r>
          </a:p>
        </p:txBody>
      </p:sp>
      <p:sp>
        <p:nvSpPr>
          <p:cNvPr id="3" name="Content Placeholder 2"/>
          <p:cNvSpPr>
            <a:spLocks noGrp="1"/>
          </p:cNvSpPr>
          <p:nvPr>
            <p:ph idx="1"/>
          </p:nvPr>
        </p:nvSpPr>
        <p:spPr>
          <a:xfrm>
            <a:off x="1451579" y="2015732"/>
            <a:ext cx="4644421" cy="3450613"/>
          </a:xfrm>
        </p:spPr>
        <p:txBody>
          <a:bodyPr/>
          <a:lstStyle/>
          <a:p>
            <a:r>
              <a:rPr lang="en-US" dirty="0"/>
              <a:t>Consistent with the goal of </a:t>
            </a:r>
            <a:r>
              <a:rPr lang="en-US" dirty="0" smtClean="0"/>
              <a:t>the patent </a:t>
            </a:r>
            <a:r>
              <a:rPr lang="en-US" dirty="0"/>
              <a:t>system</a:t>
            </a:r>
          </a:p>
          <a:p>
            <a:pPr marL="457200" lvl="1" indent="0">
              <a:buNone/>
            </a:pPr>
            <a:r>
              <a:rPr lang="en-US" i="1" dirty="0"/>
              <a:t>“</a:t>
            </a:r>
            <a:r>
              <a:rPr lang="en-US" dirty="0"/>
              <a:t>To promote the progress of science </a:t>
            </a:r>
            <a:r>
              <a:rPr lang="en-US" dirty="0" smtClean="0"/>
              <a:t>and useful </a:t>
            </a:r>
            <a:r>
              <a:rPr lang="en-US" dirty="0"/>
              <a:t>arts</a:t>
            </a:r>
            <a:r>
              <a:rPr lang="en-US" i="1" dirty="0"/>
              <a:t>. . . .” </a:t>
            </a:r>
          </a:p>
          <a:p>
            <a:r>
              <a:rPr lang="en-US" dirty="0"/>
              <a:t>Consistent with global/political direction</a:t>
            </a:r>
          </a:p>
          <a:p>
            <a:pPr lvl="1"/>
            <a:r>
              <a:rPr lang="en-US" dirty="0"/>
              <a:t>WHO “Solidarity Call for Action”</a:t>
            </a:r>
          </a:p>
          <a:p>
            <a:endParaRPr lang="en-US" dirty="0"/>
          </a:p>
        </p:txBody>
      </p:sp>
      <p:pic>
        <p:nvPicPr>
          <p:cNvPr id="5" name="Picture 4"/>
          <p:cNvPicPr>
            <a:picLocks noChangeAspect="1"/>
          </p:cNvPicPr>
          <p:nvPr/>
        </p:nvPicPr>
        <p:blipFill>
          <a:blip r:embed="rId2"/>
          <a:stretch>
            <a:fillRect/>
          </a:stretch>
        </p:blipFill>
        <p:spPr>
          <a:xfrm>
            <a:off x="6253216" y="2015732"/>
            <a:ext cx="5640593" cy="3893507"/>
          </a:xfrm>
          <a:prstGeom prst="rect">
            <a:avLst/>
          </a:prstGeom>
        </p:spPr>
      </p:pic>
      <p:pic>
        <p:nvPicPr>
          <p:cNvPr id="6" name="Picture 5"/>
          <p:cNvPicPr>
            <a:picLocks noChangeAspect="1"/>
          </p:cNvPicPr>
          <p:nvPr/>
        </p:nvPicPr>
        <p:blipFill>
          <a:blip r:embed="rId3"/>
          <a:stretch>
            <a:fillRect/>
          </a:stretch>
        </p:blipFill>
        <p:spPr>
          <a:xfrm>
            <a:off x="9929887" y="1465424"/>
            <a:ext cx="1963922" cy="645485"/>
          </a:xfrm>
          <a:prstGeom prst="rect">
            <a:avLst/>
          </a:prstGeom>
        </p:spPr>
      </p:pic>
      <p:sp>
        <p:nvSpPr>
          <p:cNvPr id="7" name="Rectangle 6"/>
          <p:cNvSpPr/>
          <p:nvPr/>
        </p:nvSpPr>
        <p:spPr>
          <a:xfrm>
            <a:off x="541467" y="6194632"/>
            <a:ext cx="11066033" cy="523220"/>
          </a:xfrm>
          <a:prstGeom prst="rect">
            <a:avLst/>
          </a:prstGeom>
        </p:spPr>
        <p:txBody>
          <a:bodyPr wrap="square">
            <a:spAutoFit/>
          </a:bodyPr>
          <a:lstStyle/>
          <a:p>
            <a:r>
              <a:rPr lang="en-US" sz="1400" dirty="0">
                <a:hlinkClick r:id="rId4"/>
              </a:rPr>
              <a:t>https://www.who.int/emergencies/diseases/novel-coronavirus-2019/global-research-on-novel-coronavirus-2019-ncov/covid-19-technology-access-pool/solidarity-call-to-action</a:t>
            </a:r>
            <a:endParaRPr lang="en-US" sz="1400" dirty="0"/>
          </a:p>
        </p:txBody>
      </p:sp>
    </p:spTree>
    <p:extLst>
      <p:ext uri="{BB962C8B-B14F-4D97-AF65-F5344CB8AC3E}">
        <p14:creationId xmlns:p14="http://schemas.microsoft.com/office/powerpoint/2010/main" val="27268817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setting, familiar concept</a:t>
            </a:r>
          </a:p>
        </p:txBody>
      </p:sp>
      <p:sp>
        <p:nvSpPr>
          <p:cNvPr id="3" name="Content Placeholder 2"/>
          <p:cNvSpPr>
            <a:spLocks noGrp="1"/>
          </p:cNvSpPr>
          <p:nvPr>
            <p:ph idx="1"/>
          </p:nvPr>
        </p:nvSpPr>
        <p:spPr/>
        <p:txBody>
          <a:bodyPr/>
          <a:lstStyle/>
          <a:p>
            <a:r>
              <a:rPr lang="en-US" dirty="0"/>
              <a:t>Open Source Licensing</a:t>
            </a:r>
          </a:p>
          <a:p>
            <a:r>
              <a:rPr lang="en-US" dirty="0" err="1"/>
              <a:t>Copyleft</a:t>
            </a:r>
            <a:endParaRPr lang="en-US" dirty="0"/>
          </a:p>
          <a:p>
            <a:r>
              <a:rPr lang="en-US" dirty="0"/>
              <a:t>Previous Patent </a:t>
            </a:r>
            <a:r>
              <a:rPr lang="en-US" dirty="0" smtClean="0"/>
              <a:t>Pledges</a:t>
            </a:r>
            <a:endParaRPr lang="en-US" dirty="0"/>
          </a:p>
        </p:txBody>
      </p:sp>
      <p:pic>
        <p:nvPicPr>
          <p:cNvPr id="4" name="Picture 2" descr="https://upload.wikimedia.org/wikipedia/commons/thumb/4/42/Opensource.svg/220px-Opensourc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216" y="1805298"/>
            <a:ext cx="1421084" cy="2008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mall letter c turned 180 degrees, surrounded by a single line forming a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155" y="4297979"/>
            <a:ext cx="1458176" cy="14581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PLv3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196" y="3184263"/>
            <a:ext cx="2552657" cy="12696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185" y="6170414"/>
            <a:ext cx="6063519" cy="738664"/>
          </a:xfrm>
          <a:prstGeom prst="rect">
            <a:avLst/>
          </a:prstGeom>
        </p:spPr>
        <p:txBody>
          <a:bodyPr wrap="none">
            <a:spAutoFit/>
          </a:bodyPr>
          <a:lstStyle/>
          <a:p>
            <a:r>
              <a:rPr lang="en-US" sz="1400" dirty="0">
                <a:hlinkClick r:id="rId5"/>
              </a:rPr>
              <a:t>https://en.wikipedia.org/wiki/Open-source_software#/media/File:Opensource.svg</a:t>
            </a:r>
            <a:endParaRPr lang="en-US" sz="1400" dirty="0" smtClean="0">
              <a:hlinkClick r:id=""/>
            </a:endParaRPr>
          </a:p>
          <a:p>
            <a:r>
              <a:rPr lang="en-US" sz="1400" dirty="0" smtClean="0">
                <a:hlinkClick r:id=""/>
              </a:rPr>
              <a:t>https</a:t>
            </a:r>
            <a:r>
              <a:rPr lang="en-US" sz="1400" dirty="0">
                <a:hlinkClick r:id="rId6"/>
              </a:rPr>
              <a:t>://en.wikipedia.org/wiki/Copyleft#/</a:t>
            </a:r>
            <a:r>
              <a:rPr lang="en-US" sz="1400" dirty="0" smtClean="0">
                <a:hlinkClick r:id="rId6"/>
              </a:rPr>
              <a:t>media/File:Copyleft.svg</a:t>
            </a:r>
            <a:endParaRPr lang="en-US" sz="1400" dirty="0" smtClean="0"/>
          </a:p>
          <a:p>
            <a:r>
              <a:rPr lang="en-US" sz="1400" dirty="0">
                <a:hlinkClick r:id="rId7"/>
              </a:rPr>
              <a:t>https://en.wikipedia.org/wiki/File:GPLv3_Logo.svg</a:t>
            </a:r>
            <a:endParaRPr lang="en-US" sz="1400" dirty="0"/>
          </a:p>
        </p:txBody>
      </p:sp>
    </p:spTree>
    <p:extLst>
      <p:ext uri="{BB962C8B-B14F-4D97-AF65-F5344CB8AC3E}">
        <p14:creationId xmlns:p14="http://schemas.microsoft.com/office/powerpoint/2010/main" val="33087303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collaboration &amp; Innovation</a:t>
            </a:r>
          </a:p>
        </p:txBody>
      </p:sp>
      <p:sp>
        <p:nvSpPr>
          <p:cNvPr id="3" name="Content Placeholder 2"/>
          <p:cNvSpPr>
            <a:spLocks noGrp="1"/>
          </p:cNvSpPr>
          <p:nvPr>
            <p:ph idx="1"/>
          </p:nvPr>
        </p:nvSpPr>
        <p:spPr/>
        <p:txBody>
          <a:bodyPr/>
          <a:lstStyle/>
          <a:p>
            <a:r>
              <a:rPr lang="en-US" dirty="0"/>
              <a:t>Little to lose</a:t>
            </a:r>
          </a:p>
          <a:p>
            <a:pPr lvl="1"/>
            <a:r>
              <a:rPr lang="en-US" dirty="0"/>
              <a:t>Line-drawing problems in technology developed through collaboration </a:t>
            </a:r>
          </a:p>
          <a:p>
            <a:pPr lvl="1"/>
            <a:r>
              <a:rPr lang="en-US" dirty="0"/>
              <a:t>Potential difficulties of asserting patents</a:t>
            </a:r>
          </a:p>
          <a:p>
            <a:pPr lvl="1"/>
            <a:r>
              <a:rPr lang="en-US" dirty="0"/>
              <a:t>Arguments before a jury</a:t>
            </a:r>
          </a:p>
          <a:p>
            <a:endParaRPr lang="en-US" dirty="0"/>
          </a:p>
        </p:txBody>
      </p:sp>
      <p:pic>
        <p:nvPicPr>
          <p:cNvPr id="4" name="Picture 2" descr="white jigsaw puzzle, white, puzzle, match, fit, missing, hole, blank, play, t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475" y="3248630"/>
            <a:ext cx="3524501" cy="264531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391275" y="4206465"/>
            <a:ext cx="2247900" cy="1038225"/>
          </a:xfrm>
          <a:prstGeom prst="rightArrow">
            <a:avLst/>
          </a:prstGeom>
          <a:solidFill>
            <a:schemeClr val="tx1">
              <a:lumMod val="65000"/>
              <a:lumOff val="3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Mine</a:t>
            </a:r>
            <a:endParaRPr lang="en-US" dirty="0"/>
          </a:p>
        </p:txBody>
      </p:sp>
      <p:sp>
        <p:nvSpPr>
          <p:cNvPr id="6" name="Rectangle 5"/>
          <p:cNvSpPr/>
          <p:nvPr/>
        </p:nvSpPr>
        <p:spPr>
          <a:xfrm>
            <a:off x="290043" y="6374809"/>
            <a:ext cx="3435621" cy="307777"/>
          </a:xfrm>
          <a:prstGeom prst="rect">
            <a:avLst/>
          </a:prstGeom>
        </p:spPr>
        <p:txBody>
          <a:bodyPr wrap="none">
            <a:spAutoFit/>
          </a:bodyPr>
          <a:lstStyle/>
          <a:p>
            <a:r>
              <a:rPr lang="en-US" sz="1400" dirty="0">
                <a:hlinkClick r:id="rId3"/>
              </a:rPr>
              <a:t>https://www.pxfuel.com/en/free-photo-oskhr</a:t>
            </a:r>
            <a:endParaRPr lang="en-US" sz="1400" dirty="0"/>
          </a:p>
        </p:txBody>
      </p:sp>
    </p:spTree>
    <p:extLst>
      <p:ext uri="{BB962C8B-B14F-4D97-AF65-F5344CB8AC3E}">
        <p14:creationId xmlns:p14="http://schemas.microsoft.com/office/powerpoint/2010/main" val="20922786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Profits and public good</a:t>
            </a:r>
          </a:p>
        </p:txBody>
      </p:sp>
      <p:sp>
        <p:nvSpPr>
          <p:cNvPr id="5" name="Content Placeholder 2">
            <a:extLst>
              <a:ext uri="{FF2B5EF4-FFF2-40B4-BE49-F238E27FC236}">
                <a16:creationId xmlns:a16="http://schemas.microsoft.com/office/drawing/2014/main" id="{92816C47-756C-D845-9EF5-549F9CBBF82F}"/>
              </a:ext>
            </a:extLst>
          </p:cNvPr>
          <p:cNvSpPr>
            <a:spLocks noGrp="1"/>
          </p:cNvSpPr>
          <p:nvPr>
            <p:ph idx="1"/>
          </p:nvPr>
        </p:nvSpPr>
        <p:spPr>
          <a:xfrm>
            <a:off x="1451580" y="2015732"/>
            <a:ext cx="5562170" cy="3450613"/>
          </a:xfrm>
        </p:spPr>
        <p:txBody>
          <a:bodyPr>
            <a:normAutofit lnSpcReduction="10000"/>
          </a:bodyPr>
          <a:lstStyle/>
          <a:p>
            <a:r>
              <a:rPr lang="en-US" dirty="0" smtClean="0"/>
              <a:t>Benefits to the company</a:t>
            </a:r>
          </a:p>
          <a:p>
            <a:pPr lvl="1"/>
            <a:r>
              <a:rPr lang="en-US" dirty="0" smtClean="0"/>
              <a:t>Can limit types of IP and scope</a:t>
            </a:r>
          </a:p>
          <a:p>
            <a:pPr lvl="1"/>
            <a:r>
              <a:rPr lang="en-US" dirty="0" smtClean="0"/>
              <a:t>Limitations on time </a:t>
            </a:r>
          </a:p>
          <a:p>
            <a:pPr lvl="2"/>
            <a:r>
              <a:rPr lang="en-US" dirty="0" smtClean="0"/>
              <a:t>“lasts until one year after the World Health Organization declares the COVID-19 Pandemic to have ended, but in any event not beyond January 1, 2023. . . .”</a:t>
            </a:r>
          </a:p>
          <a:p>
            <a:pPr lvl="1"/>
            <a:r>
              <a:rPr lang="en-US" dirty="0" smtClean="0"/>
              <a:t>Limitations on field of use </a:t>
            </a:r>
          </a:p>
          <a:p>
            <a:pPr lvl="2"/>
            <a:r>
              <a:rPr lang="en-US" dirty="0" smtClean="0"/>
              <a:t>“solely for the purpose of diagnosing, preventing, containing, and treating COVID-19”</a:t>
            </a:r>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p:nvPicPr>
        <p:blipFill>
          <a:blip r:embed="rId3"/>
          <a:stretch>
            <a:fillRect/>
          </a:stretch>
        </p:blipFill>
        <p:spPr>
          <a:xfrm>
            <a:off x="7290433" y="2154274"/>
            <a:ext cx="4187975" cy="2364852"/>
          </a:xfrm>
          <a:prstGeom prst="rect">
            <a:avLst/>
          </a:prstGeom>
        </p:spPr>
      </p:pic>
    </p:spTree>
    <p:extLst>
      <p:ext uri="{BB962C8B-B14F-4D97-AF65-F5344CB8AC3E}">
        <p14:creationId xmlns:p14="http://schemas.microsoft.com/office/powerpoint/2010/main" val="15592569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65E0-9693-1B49-8C65-E10A2926CEF2}"/>
              </a:ext>
            </a:extLst>
          </p:cNvPr>
          <p:cNvSpPr>
            <a:spLocks noGrp="1"/>
          </p:cNvSpPr>
          <p:nvPr>
            <p:ph type="title"/>
          </p:nvPr>
        </p:nvSpPr>
        <p:spPr/>
        <p:txBody>
          <a:bodyPr>
            <a:normAutofit fontScale="90000"/>
          </a:bodyPr>
          <a:lstStyle/>
          <a:p>
            <a:r>
              <a:rPr lang="en-US" sz="3600" dirty="0"/>
              <a:t>The Open </a:t>
            </a:r>
            <a:r>
              <a:rPr lang="en-US" sz="3600" dirty="0" err="1"/>
              <a:t>Covid</a:t>
            </a:r>
            <a:r>
              <a:rPr lang="en-US" sz="3600" dirty="0"/>
              <a:t> Pledge</a:t>
            </a:r>
            <a:r>
              <a:rPr lang="en-US" b="1" dirty="0"/>
              <a:t/>
            </a:r>
            <a:br>
              <a:rPr lang="en-US" b="1" dirty="0"/>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3C085424-D0CD-254E-BFF0-A930D3973D1F}"/>
              </a:ext>
            </a:extLst>
          </p:cNvPr>
          <p:cNvSpPr>
            <a:spLocks noGrp="1"/>
          </p:cNvSpPr>
          <p:nvPr>
            <p:ph idx="1"/>
          </p:nvPr>
        </p:nvSpPr>
        <p:spPr/>
        <p:txBody>
          <a:bodyPr>
            <a:normAutofit lnSpcReduction="10000"/>
          </a:bodyPr>
          <a:lstStyle/>
          <a:p>
            <a:pPr marL="0" indent="0">
              <a:buNone/>
            </a:pPr>
            <a:r>
              <a:rPr lang="en-US" dirty="0"/>
              <a:t>Immediate action is required to halt the COVID-19 Pandemic and treat those it has affected. It is a practical and moral imperative that every tool we have at our disposal be applied to develop and deploy technologies on a massive scale without impediment.</a:t>
            </a:r>
            <a:br>
              <a:rPr lang="en-US" dirty="0"/>
            </a:br>
            <a:endParaRPr lang="en-US" dirty="0"/>
          </a:p>
          <a:p>
            <a:pPr marL="0" indent="0">
              <a:buNone/>
            </a:pPr>
            <a:r>
              <a:rPr lang="en-US" b="1" dirty="0"/>
              <a:t>We therefore pledge to make our intellectual property available free of charge for use in ending the COVID-19 pandemic and minimizing the impact of the disease.</a:t>
            </a:r>
            <a:endParaRPr lang="en-US" dirty="0"/>
          </a:p>
          <a:p>
            <a:pPr marL="0" indent="0">
              <a:buNone/>
            </a:pPr>
            <a:r>
              <a:rPr lang="en-US" dirty="0"/>
              <a:t>We will implement this pledge through a license that details the terms and conditions under which our intellectual property is made available.</a:t>
            </a:r>
          </a:p>
          <a:p>
            <a:pPr marL="0" indent="0">
              <a:buNone/>
            </a:pPr>
            <a:endParaRPr lang="en-US" dirty="0"/>
          </a:p>
        </p:txBody>
      </p:sp>
      <p:sp>
        <p:nvSpPr>
          <p:cNvPr id="4" name="TextBox 3">
            <a:extLst>
              <a:ext uri="{FF2B5EF4-FFF2-40B4-BE49-F238E27FC236}">
                <a16:creationId xmlns:a16="http://schemas.microsoft.com/office/drawing/2014/main" id="{309470DF-2E4A-6D43-9FF5-A40CF4A18254}"/>
              </a:ext>
            </a:extLst>
          </p:cNvPr>
          <p:cNvSpPr txBox="1"/>
          <p:nvPr/>
        </p:nvSpPr>
        <p:spPr>
          <a:xfrm>
            <a:off x="84221" y="6268453"/>
            <a:ext cx="5542547" cy="369332"/>
          </a:xfrm>
          <a:prstGeom prst="rect">
            <a:avLst/>
          </a:prstGeom>
          <a:noFill/>
        </p:spPr>
        <p:txBody>
          <a:bodyPr wrap="square" rtlCol="0">
            <a:spAutoFit/>
          </a:bodyPr>
          <a:lstStyle/>
          <a:p>
            <a:r>
              <a:rPr lang="en-US" dirty="0">
                <a:hlinkClick r:id="rId2"/>
              </a:rPr>
              <a:t>https://opencovidpledge.org/</a:t>
            </a:r>
            <a:endParaRPr lang="en-US" dirty="0"/>
          </a:p>
        </p:txBody>
      </p:sp>
    </p:spTree>
    <p:extLst>
      <p:ext uri="{BB962C8B-B14F-4D97-AF65-F5344CB8AC3E}">
        <p14:creationId xmlns:p14="http://schemas.microsoft.com/office/powerpoint/2010/main" val="42580351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Profits and public good</a:t>
            </a:r>
          </a:p>
        </p:txBody>
      </p:sp>
      <p:sp>
        <p:nvSpPr>
          <p:cNvPr id="3" name="Content Placeholder 2"/>
          <p:cNvSpPr>
            <a:spLocks noGrp="1"/>
          </p:cNvSpPr>
          <p:nvPr>
            <p:ph idx="1"/>
          </p:nvPr>
        </p:nvSpPr>
        <p:spPr/>
        <p:txBody>
          <a:bodyPr/>
          <a:lstStyle/>
          <a:p>
            <a:r>
              <a:rPr lang="en-US" dirty="0"/>
              <a:t>Protection of pledger's rights</a:t>
            </a:r>
          </a:p>
          <a:p>
            <a:pPr lvl="1"/>
            <a:r>
              <a:rPr lang="en-US" dirty="0"/>
              <a:t>No sublicenses</a:t>
            </a:r>
          </a:p>
          <a:p>
            <a:pPr lvl="1"/>
            <a:r>
              <a:rPr lang="en-US" dirty="0"/>
              <a:t>No warranties or indemnification to licensee</a:t>
            </a:r>
          </a:p>
          <a:p>
            <a:pPr lvl="1"/>
            <a:r>
              <a:rPr lang="en-US" dirty="0"/>
              <a:t>No license to trademark or trade secret </a:t>
            </a:r>
          </a:p>
          <a:p>
            <a:pPr lvl="2"/>
            <a:r>
              <a:rPr lang="en-US" dirty="0" err="1"/>
              <a:t>Unpatentable</a:t>
            </a:r>
            <a:r>
              <a:rPr lang="en-US" dirty="0"/>
              <a:t> inventions, combination methods, formulations</a:t>
            </a:r>
          </a:p>
          <a:p>
            <a:pPr lvl="1"/>
            <a:r>
              <a:rPr lang="en-US" dirty="0"/>
              <a:t>Shaping provisions re: governing law, venue</a:t>
            </a:r>
          </a:p>
          <a:p>
            <a:r>
              <a:rPr lang="en-US" dirty="0"/>
              <a:t>Leverage for future licenses</a:t>
            </a:r>
          </a:p>
          <a:p>
            <a:r>
              <a:rPr lang="en-US" dirty="0"/>
              <a:t>Regulatory </a:t>
            </a:r>
            <a:r>
              <a:rPr lang="en-US" dirty="0" smtClean="0"/>
              <a:t>exclusivity</a:t>
            </a:r>
            <a:endParaRPr lang="en-US" dirty="0"/>
          </a:p>
        </p:txBody>
      </p:sp>
    </p:spTree>
    <p:extLst>
      <p:ext uri="{BB962C8B-B14F-4D97-AF65-F5344CB8AC3E}">
        <p14:creationId xmlns:p14="http://schemas.microsoft.com/office/powerpoint/2010/main" val="33751409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Profits and public good</a:t>
            </a:r>
          </a:p>
        </p:txBody>
      </p:sp>
      <p:sp>
        <p:nvSpPr>
          <p:cNvPr id="3" name="Content Placeholder 2"/>
          <p:cNvSpPr>
            <a:spLocks noGrp="1"/>
          </p:cNvSpPr>
          <p:nvPr>
            <p:ph idx="1"/>
          </p:nvPr>
        </p:nvSpPr>
        <p:spPr/>
        <p:txBody>
          <a:bodyPr/>
          <a:lstStyle/>
          <a:p>
            <a:r>
              <a:rPr lang="en-US" sz="2200" dirty="0"/>
              <a:t>Corporate Social Responsibility (CSR) </a:t>
            </a:r>
          </a:p>
          <a:p>
            <a:pPr lvl="1"/>
            <a:r>
              <a:rPr lang="en-US" sz="2000" dirty="0"/>
              <a:t>Public message and the “Common Good”</a:t>
            </a:r>
          </a:p>
          <a:p>
            <a:pPr lvl="1"/>
            <a:r>
              <a:rPr lang="en-US" sz="2000" dirty="0"/>
              <a:t>Peer companies</a:t>
            </a:r>
          </a:p>
          <a:p>
            <a:r>
              <a:rPr lang="en-US" dirty="0"/>
              <a:t> </a:t>
            </a:r>
            <a:r>
              <a:rPr lang="en-US" sz="2200" dirty="0"/>
              <a:t>Bayh-Dole </a:t>
            </a:r>
            <a:r>
              <a:rPr lang="en-US" sz="2200" dirty="0" smtClean="0"/>
              <a:t>Act</a:t>
            </a:r>
            <a:endParaRPr lang="en-US" sz="2200" dirty="0"/>
          </a:p>
        </p:txBody>
      </p:sp>
    </p:spTree>
    <p:extLst>
      <p:ext uri="{BB962C8B-B14F-4D97-AF65-F5344CB8AC3E}">
        <p14:creationId xmlns:p14="http://schemas.microsoft.com/office/powerpoint/2010/main" val="18853652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205" y="802298"/>
            <a:ext cx="9557648" cy="2541431"/>
          </a:xfrm>
        </p:spPr>
        <p:txBody>
          <a:bodyPr>
            <a:normAutofit fontScale="90000"/>
          </a:bodyPr>
          <a:lstStyle/>
          <a:p>
            <a:pPr algn="ctr"/>
            <a:r>
              <a:rPr lang="en-US" dirty="0"/>
              <a:t>Against Patent Pledges</a:t>
            </a:r>
            <a:br>
              <a:rPr lang="en-US" dirty="0"/>
            </a:br>
            <a:r>
              <a:rPr lang="en-US" dirty="0"/>
              <a:t>In Covid-19 Research</a:t>
            </a:r>
            <a:br>
              <a:rPr lang="en-US" dirty="0"/>
            </a:br>
            <a:endParaRPr lang="en-US" dirty="0"/>
          </a:p>
        </p:txBody>
      </p:sp>
      <p:sp>
        <p:nvSpPr>
          <p:cNvPr id="3" name="Subtitle 2"/>
          <p:cNvSpPr>
            <a:spLocks noGrp="1"/>
          </p:cNvSpPr>
          <p:nvPr>
            <p:ph type="subTitle" idx="1"/>
          </p:nvPr>
        </p:nvSpPr>
        <p:spPr/>
        <p:txBody>
          <a:bodyPr/>
          <a:lstStyle/>
          <a:p>
            <a:r>
              <a:rPr lang="en-US" dirty="0"/>
              <a:t>Howard T. Markey Intellectual Property American Inn of Court</a:t>
            </a:r>
          </a:p>
          <a:p>
            <a:r>
              <a:rPr lang="en-US" dirty="0"/>
              <a:t>June, </a:t>
            </a:r>
            <a:r>
              <a:rPr lang="en-US" dirty="0" smtClean="0"/>
              <a:t>2020</a:t>
            </a:r>
            <a:endParaRPr lang="en-US" dirty="0"/>
          </a:p>
        </p:txBody>
      </p:sp>
    </p:spTree>
    <p:extLst>
      <p:ext uri="{BB962C8B-B14F-4D97-AF65-F5344CB8AC3E}">
        <p14:creationId xmlns:p14="http://schemas.microsoft.com/office/powerpoint/2010/main" val="3159808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  Are pledges good for companies?</a:t>
            </a:r>
          </a:p>
        </p:txBody>
      </p:sp>
      <p:sp>
        <p:nvSpPr>
          <p:cNvPr id="5" name="Content Placeholder 4"/>
          <p:cNvSpPr>
            <a:spLocks noGrp="1"/>
          </p:cNvSpPr>
          <p:nvPr>
            <p:ph idx="1"/>
          </p:nvPr>
        </p:nvSpPr>
        <p:spPr>
          <a:xfrm>
            <a:off x="1451580" y="2015732"/>
            <a:ext cx="6476570" cy="3450613"/>
          </a:xfrm>
        </p:spPr>
        <p:txBody>
          <a:bodyPr/>
          <a:lstStyle/>
          <a:p>
            <a:pPr marL="0" indent="0">
              <a:buNone/>
            </a:pPr>
            <a:r>
              <a:rPr lang="en-US" b="1" u="sng" dirty="0"/>
              <a:t>Pro:</a:t>
            </a:r>
          </a:p>
          <a:p>
            <a:r>
              <a:rPr lang="en-US" dirty="0"/>
              <a:t>Provides “good press” or potential sales opportunities.</a:t>
            </a:r>
          </a:p>
          <a:p>
            <a:r>
              <a:rPr lang="en-US" dirty="0"/>
              <a:t>Incentivizes company to focus on core mission and not on Covid-19 innovation.</a:t>
            </a:r>
          </a:p>
          <a:p>
            <a:endParaRPr lang="en-US" dirty="0"/>
          </a:p>
        </p:txBody>
      </p:sp>
      <p:pic>
        <p:nvPicPr>
          <p:cNvPr id="6" name="Picture 5">
            <a:extLst>
              <a:ext uri="{FF2B5EF4-FFF2-40B4-BE49-F238E27FC236}">
                <a16:creationId xmlns:a16="http://schemas.microsoft.com/office/drawing/2014/main" id="{D8AA68A8-BE80-9F4D-BFD7-D65095214B01}"/>
              </a:ext>
            </a:extLst>
          </p:cNvPr>
          <p:cNvPicPr>
            <a:picLocks noChangeAspect="1"/>
          </p:cNvPicPr>
          <p:nvPr/>
        </p:nvPicPr>
        <p:blipFill>
          <a:blip r:embed="rId2"/>
          <a:stretch>
            <a:fillRect/>
          </a:stretch>
        </p:blipFill>
        <p:spPr>
          <a:xfrm>
            <a:off x="8019536" y="2015732"/>
            <a:ext cx="3121815" cy="3939433"/>
          </a:xfrm>
          <a:prstGeom prst="rect">
            <a:avLst/>
          </a:prstGeom>
        </p:spPr>
      </p:pic>
    </p:spTree>
    <p:extLst>
      <p:ext uri="{BB962C8B-B14F-4D97-AF65-F5344CB8AC3E}">
        <p14:creationId xmlns:p14="http://schemas.microsoft.com/office/powerpoint/2010/main" val="22340887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Are pledges good for companies?</a:t>
            </a:r>
          </a:p>
        </p:txBody>
      </p:sp>
      <p:sp>
        <p:nvSpPr>
          <p:cNvPr id="3" name="Content Placeholder 2"/>
          <p:cNvSpPr>
            <a:spLocks noGrp="1"/>
          </p:cNvSpPr>
          <p:nvPr>
            <p:ph idx="1"/>
          </p:nvPr>
        </p:nvSpPr>
        <p:spPr>
          <a:xfrm>
            <a:off x="1451579" y="2015732"/>
            <a:ext cx="6808166" cy="3450613"/>
          </a:xfrm>
        </p:spPr>
        <p:txBody>
          <a:bodyPr>
            <a:normAutofit lnSpcReduction="10000"/>
          </a:bodyPr>
          <a:lstStyle/>
          <a:p>
            <a:pPr marL="0" indent="0">
              <a:buNone/>
            </a:pPr>
            <a:r>
              <a:rPr lang="en-US" b="1" u="sng" dirty="0"/>
              <a:t>Con:</a:t>
            </a:r>
          </a:p>
          <a:p>
            <a:r>
              <a:rPr lang="en-US" dirty="0"/>
              <a:t>Eliminates potential profit source, particularly for life-sciences companies.</a:t>
            </a:r>
          </a:p>
          <a:p>
            <a:r>
              <a:rPr lang="en-US" dirty="0"/>
              <a:t>Any Covid-19 inventions must be maintained as trade secrets or exposed to public without protection.</a:t>
            </a:r>
          </a:p>
          <a:p>
            <a:r>
              <a:rPr lang="en-US" dirty="0"/>
              <a:t>Small companies who pledge may have trouble obtaining funding or profiting if their invention is successful.</a:t>
            </a:r>
          </a:p>
          <a:p>
            <a:r>
              <a:rPr lang="en-US" dirty="0"/>
              <a:t>In extreme cases pledge may expose directors to liability</a:t>
            </a:r>
            <a:r>
              <a:rPr lang="en-US" dirty="0" smtClean="0"/>
              <a:t>.</a:t>
            </a:r>
            <a:endParaRPr lang="en-US" dirty="0"/>
          </a:p>
        </p:txBody>
      </p:sp>
      <p:pic>
        <p:nvPicPr>
          <p:cNvPr id="4" name="Picture 3">
            <a:extLst>
              <a:ext uri="{FF2B5EF4-FFF2-40B4-BE49-F238E27FC236}">
                <a16:creationId xmlns:a16="http://schemas.microsoft.com/office/drawing/2014/main" id="{F6279FB0-AEA0-634A-B86D-53132AE46A34}"/>
              </a:ext>
            </a:extLst>
          </p:cNvPr>
          <p:cNvPicPr>
            <a:picLocks noChangeAspect="1"/>
          </p:cNvPicPr>
          <p:nvPr/>
        </p:nvPicPr>
        <p:blipFill>
          <a:blip r:embed="rId2"/>
          <a:stretch>
            <a:fillRect/>
          </a:stretch>
        </p:blipFill>
        <p:spPr>
          <a:xfrm>
            <a:off x="8555165" y="2015732"/>
            <a:ext cx="2986045" cy="3820136"/>
          </a:xfrm>
          <a:prstGeom prst="rect">
            <a:avLst/>
          </a:prstGeom>
        </p:spPr>
      </p:pic>
    </p:spTree>
    <p:extLst>
      <p:ext uri="{BB962C8B-B14F-4D97-AF65-F5344CB8AC3E}">
        <p14:creationId xmlns:p14="http://schemas.microsoft.com/office/powerpoint/2010/main" val="1191819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Patent System</a:t>
            </a:r>
          </a:p>
        </p:txBody>
      </p:sp>
      <p:sp>
        <p:nvSpPr>
          <p:cNvPr id="3" name="Content Placeholder 2"/>
          <p:cNvSpPr>
            <a:spLocks noGrp="1"/>
          </p:cNvSpPr>
          <p:nvPr>
            <p:ph idx="1"/>
          </p:nvPr>
        </p:nvSpPr>
        <p:spPr/>
        <p:txBody>
          <a:bodyPr/>
          <a:lstStyle/>
          <a:p>
            <a:r>
              <a:rPr lang="en-US" dirty="0"/>
              <a:t>Deeply engrained in American law, tradition, and economics:</a:t>
            </a:r>
          </a:p>
          <a:p>
            <a:pPr marL="457200" lvl="1" indent="0">
              <a:buNone/>
            </a:pPr>
            <a:r>
              <a:rPr lang="en-US" i="1" dirty="0"/>
              <a:t>“</a:t>
            </a:r>
            <a:r>
              <a:rPr lang="en-US" b="1" i="1" u="sng" dirty="0"/>
              <a:t>To promote the progress of science and useful arts</a:t>
            </a:r>
            <a:r>
              <a:rPr lang="en-US" i="1" dirty="0"/>
              <a:t>, by securing for limited times to authors and inventors the exclusive right to their respective writings and discoveries.” </a:t>
            </a:r>
          </a:p>
          <a:p>
            <a:endParaRPr lang="en-US" dirty="0"/>
          </a:p>
        </p:txBody>
      </p:sp>
      <p:pic>
        <p:nvPicPr>
          <p:cNvPr id="4" name="Picture 3">
            <a:extLst>
              <a:ext uri="{FF2B5EF4-FFF2-40B4-BE49-F238E27FC236}">
                <a16:creationId xmlns:a16="http://schemas.microsoft.com/office/drawing/2014/main" id="{5BF70A82-2FE5-314B-9B59-4192E58CF6E1}"/>
              </a:ext>
            </a:extLst>
          </p:cNvPr>
          <p:cNvPicPr>
            <a:picLocks noChangeAspect="1"/>
          </p:cNvPicPr>
          <p:nvPr/>
        </p:nvPicPr>
        <p:blipFill>
          <a:blip r:embed="rId2"/>
          <a:stretch>
            <a:fillRect/>
          </a:stretch>
        </p:blipFill>
        <p:spPr>
          <a:xfrm>
            <a:off x="0" y="3175685"/>
            <a:ext cx="4496831" cy="2997887"/>
          </a:xfrm>
          <a:prstGeom prst="rect">
            <a:avLst/>
          </a:prstGeom>
        </p:spPr>
      </p:pic>
      <p:sp>
        <p:nvSpPr>
          <p:cNvPr id="5" name="TextBox 4">
            <a:extLst>
              <a:ext uri="{FF2B5EF4-FFF2-40B4-BE49-F238E27FC236}">
                <a16:creationId xmlns:a16="http://schemas.microsoft.com/office/drawing/2014/main" id="{1B719960-4A3C-2A49-988B-73F925B60A47}"/>
              </a:ext>
            </a:extLst>
          </p:cNvPr>
          <p:cNvSpPr txBox="1"/>
          <p:nvPr/>
        </p:nvSpPr>
        <p:spPr>
          <a:xfrm>
            <a:off x="4496831" y="4653688"/>
            <a:ext cx="2792627" cy="1477328"/>
          </a:xfrm>
          <a:prstGeom prst="rect">
            <a:avLst/>
          </a:prstGeom>
          <a:noFill/>
        </p:spPr>
        <p:txBody>
          <a:bodyPr wrap="square" rtlCol="0">
            <a:spAutoFit/>
          </a:bodyPr>
          <a:lstStyle/>
          <a:p>
            <a:r>
              <a:rPr lang="en-US" i="1" dirty="0"/>
              <a:t>“The patent system…added the fuel of interest to the fire of genius in the discovery and production of new and useful things"</a:t>
            </a:r>
          </a:p>
        </p:txBody>
      </p:sp>
    </p:spTree>
    <p:extLst>
      <p:ext uri="{BB962C8B-B14F-4D97-AF65-F5344CB8AC3E}">
        <p14:creationId xmlns:p14="http://schemas.microsoft.com/office/powerpoint/2010/main" val="16375225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1V.  Will pledges help society?</a:t>
            </a:r>
          </a:p>
        </p:txBody>
      </p:sp>
      <p:sp>
        <p:nvSpPr>
          <p:cNvPr id="3" name="Content Placeholder 2"/>
          <p:cNvSpPr>
            <a:spLocks noGrp="1"/>
          </p:cNvSpPr>
          <p:nvPr>
            <p:ph idx="1"/>
          </p:nvPr>
        </p:nvSpPr>
        <p:spPr>
          <a:xfrm>
            <a:off x="1451579" y="2015732"/>
            <a:ext cx="5873669" cy="3450613"/>
          </a:xfrm>
        </p:spPr>
        <p:txBody>
          <a:bodyPr/>
          <a:lstStyle/>
          <a:p>
            <a:pPr>
              <a:buFontTx/>
              <a:buChar char="-"/>
            </a:pPr>
            <a:r>
              <a:rPr lang="en-US" dirty="0"/>
              <a:t>Pledge is a commitment not to exercise patent monopoly over Covid-19 relief efforts.</a:t>
            </a:r>
          </a:p>
          <a:p>
            <a:pPr>
              <a:buFontTx/>
              <a:buChar char="-"/>
            </a:pPr>
            <a:r>
              <a:rPr lang="en-US" dirty="0"/>
              <a:t>Pledging may help non-pledging organizations to have more confidence that their work will not be subject to infringement cases during epidemic.</a:t>
            </a:r>
          </a:p>
          <a:p>
            <a:pPr>
              <a:buFontTx/>
              <a:buChar char="-"/>
            </a:pPr>
            <a:r>
              <a:rPr lang="en-US" u="sng" dirty="0"/>
              <a:t>But</a:t>
            </a:r>
            <a:r>
              <a:rPr lang="en-US" dirty="0"/>
              <a:t> . . . pledging eliminates a major economic incentive for the </a:t>
            </a:r>
            <a:r>
              <a:rPr lang="en-US" dirty="0" err="1"/>
              <a:t>pledgor</a:t>
            </a:r>
            <a:r>
              <a:rPr lang="en-US" dirty="0"/>
              <a:t> to take risks towards creating new solutions to the Covid-19 problem</a:t>
            </a:r>
            <a:endParaRPr lang="en-US" u="sng" dirty="0"/>
          </a:p>
          <a:p>
            <a:endParaRPr lang="en-US" dirty="0"/>
          </a:p>
        </p:txBody>
      </p:sp>
      <p:pic>
        <p:nvPicPr>
          <p:cNvPr id="4" name="Picture 3">
            <a:extLst>
              <a:ext uri="{FF2B5EF4-FFF2-40B4-BE49-F238E27FC236}">
                <a16:creationId xmlns:a16="http://schemas.microsoft.com/office/drawing/2014/main" id="{D7999787-2750-F14E-AA5E-67A14A364EAF}"/>
              </a:ext>
            </a:extLst>
          </p:cNvPr>
          <p:cNvPicPr>
            <a:picLocks noChangeAspect="1"/>
          </p:cNvPicPr>
          <p:nvPr/>
        </p:nvPicPr>
        <p:blipFill>
          <a:blip r:embed="rId2"/>
          <a:stretch>
            <a:fillRect/>
          </a:stretch>
        </p:blipFill>
        <p:spPr>
          <a:xfrm>
            <a:off x="7339914" y="2471351"/>
            <a:ext cx="4852086" cy="2631990"/>
          </a:xfrm>
          <a:prstGeom prst="rect">
            <a:avLst/>
          </a:prstGeom>
        </p:spPr>
      </p:pic>
    </p:spTree>
    <p:extLst>
      <p:ext uri="{BB962C8B-B14F-4D97-AF65-F5344CB8AC3E}">
        <p14:creationId xmlns:p14="http://schemas.microsoft.com/office/powerpoint/2010/main" val="21383731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What should pledging organizations do instead?</a:t>
            </a:r>
          </a:p>
        </p:txBody>
      </p:sp>
      <p:sp>
        <p:nvSpPr>
          <p:cNvPr id="3" name="Content Placeholder 2"/>
          <p:cNvSpPr>
            <a:spLocks noGrp="1"/>
          </p:cNvSpPr>
          <p:nvPr>
            <p:ph idx="1"/>
          </p:nvPr>
        </p:nvSpPr>
        <p:spPr/>
        <p:txBody>
          <a:bodyPr/>
          <a:lstStyle/>
          <a:p>
            <a:r>
              <a:rPr lang="en-US" dirty="0"/>
              <a:t>Grant temporary free license </a:t>
            </a:r>
            <a:r>
              <a:rPr lang="en-US" u="sng" dirty="0"/>
              <a:t>only</a:t>
            </a:r>
            <a:r>
              <a:rPr lang="en-US" dirty="0"/>
              <a:t> to patents/copyrighted materials that do not specifically mention Covid-19.</a:t>
            </a:r>
          </a:p>
          <a:p>
            <a:r>
              <a:rPr lang="en-US" dirty="0"/>
              <a:t>Quickly publish/patent new developments on Covid-19.</a:t>
            </a:r>
          </a:p>
          <a:p>
            <a:r>
              <a:rPr lang="en-US" dirty="0"/>
              <a:t>Publish patent licensing terms for Covid-19 research or commercialization</a:t>
            </a:r>
            <a:r>
              <a:rPr lang="en-US" dirty="0" smtClean="0"/>
              <a:t>.</a:t>
            </a:r>
            <a:endParaRPr lang="en-US" dirty="0"/>
          </a:p>
        </p:txBody>
      </p:sp>
    </p:spTree>
    <p:extLst>
      <p:ext uri="{BB962C8B-B14F-4D97-AF65-F5344CB8AC3E}">
        <p14:creationId xmlns:p14="http://schemas.microsoft.com/office/powerpoint/2010/main" val="494525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  What Can pledging organizations do to help solve covid-19?</a:t>
            </a:r>
          </a:p>
        </p:txBody>
      </p:sp>
      <p:sp>
        <p:nvSpPr>
          <p:cNvPr id="3" name="Content Placeholder 2"/>
          <p:cNvSpPr>
            <a:spLocks noGrp="1"/>
          </p:cNvSpPr>
          <p:nvPr>
            <p:ph idx="1"/>
          </p:nvPr>
        </p:nvSpPr>
        <p:spPr/>
        <p:txBody>
          <a:bodyPr/>
          <a:lstStyle/>
          <a:p>
            <a:endParaRPr lang="en-US"/>
          </a:p>
        </p:txBody>
      </p:sp>
      <p:pic>
        <p:nvPicPr>
          <p:cNvPr id="4" name="Content Placeholder 6">
            <a:extLst>
              <a:ext uri="{FF2B5EF4-FFF2-40B4-BE49-F238E27FC236}">
                <a16:creationId xmlns:a16="http://schemas.microsoft.com/office/drawing/2014/main" id="{B92355CD-5364-DE48-B83F-163BAE0B7559}"/>
              </a:ext>
            </a:extLst>
          </p:cNvPr>
          <p:cNvPicPr>
            <a:picLocks noChangeAspect="1"/>
          </p:cNvPicPr>
          <p:nvPr/>
        </p:nvPicPr>
        <p:blipFill>
          <a:blip r:embed="rId2"/>
          <a:stretch>
            <a:fillRect/>
          </a:stretch>
        </p:blipFill>
        <p:spPr>
          <a:xfrm>
            <a:off x="6203454" y="2015732"/>
            <a:ext cx="4851400" cy="1066800"/>
          </a:xfrm>
          <a:prstGeom prst="rect">
            <a:avLst/>
          </a:prstGeom>
        </p:spPr>
      </p:pic>
      <p:pic>
        <p:nvPicPr>
          <p:cNvPr id="5" name="Picture 4">
            <a:extLst>
              <a:ext uri="{FF2B5EF4-FFF2-40B4-BE49-F238E27FC236}">
                <a16:creationId xmlns:a16="http://schemas.microsoft.com/office/drawing/2014/main" id="{86D9BFE5-94A1-40FC-89A0-C6F7A787F874}"/>
              </a:ext>
            </a:extLst>
          </p:cNvPr>
          <p:cNvPicPr>
            <a:picLocks noChangeAspect="1"/>
          </p:cNvPicPr>
          <p:nvPr/>
        </p:nvPicPr>
        <p:blipFill>
          <a:blip r:embed="rId3"/>
          <a:stretch>
            <a:fillRect/>
          </a:stretch>
        </p:blipFill>
        <p:spPr>
          <a:xfrm>
            <a:off x="1327149" y="2015732"/>
            <a:ext cx="4876305" cy="3652731"/>
          </a:xfrm>
          <a:prstGeom prst="rect">
            <a:avLst/>
          </a:prstGeom>
        </p:spPr>
      </p:pic>
      <p:pic>
        <p:nvPicPr>
          <p:cNvPr id="6" name="Picture 5">
            <a:extLst>
              <a:ext uri="{FF2B5EF4-FFF2-40B4-BE49-F238E27FC236}">
                <a16:creationId xmlns:a16="http://schemas.microsoft.com/office/drawing/2014/main" id="{1B93BA2C-41E5-FB44-9287-058C0725AF9E}"/>
              </a:ext>
            </a:extLst>
          </p:cNvPr>
          <p:cNvPicPr>
            <a:picLocks noChangeAspect="1"/>
          </p:cNvPicPr>
          <p:nvPr/>
        </p:nvPicPr>
        <p:blipFill>
          <a:blip r:embed="rId4"/>
          <a:stretch>
            <a:fillRect/>
          </a:stretch>
        </p:blipFill>
        <p:spPr>
          <a:xfrm>
            <a:off x="6203453" y="3082532"/>
            <a:ext cx="4851401" cy="2583812"/>
          </a:xfrm>
          <a:prstGeom prst="rect">
            <a:avLst/>
          </a:prstGeom>
        </p:spPr>
      </p:pic>
    </p:spTree>
    <p:extLst>
      <p:ext uri="{BB962C8B-B14F-4D97-AF65-F5344CB8AC3E}">
        <p14:creationId xmlns:p14="http://schemas.microsoft.com/office/powerpoint/2010/main" val="6612096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  What Can pledging organizations do to help solve covid-19?</a:t>
            </a:r>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11C5C23-E8AA-453A-AC35-2DFB1BC50B21}"/>
              </a:ext>
            </a:extLst>
          </p:cNvPr>
          <p:cNvPicPr>
            <a:picLocks noChangeAspect="1"/>
          </p:cNvPicPr>
          <p:nvPr/>
        </p:nvPicPr>
        <p:blipFill>
          <a:blip r:embed="rId2"/>
          <a:stretch>
            <a:fillRect/>
          </a:stretch>
        </p:blipFill>
        <p:spPr>
          <a:xfrm>
            <a:off x="3261360" y="1882925"/>
            <a:ext cx="5492298" cy="3583420"/>
          </a:xfrm>
          <a:prstGeom prst="rect">
            <a:avLst/>
          </a:prstGeom>
        </p:spPr>
      </p:pic>
      <p:pic>
        <p:nvPicPr>
          <p:cNvPr id="5" name="Picture 4">
            <a:extLst>
              <a:ext uri="{FF2B5EF4-FFF2-40B4-BE49-F238E27FC236}">
                <a16:creationId xmlns:a16="http://schemas.microsoft.com/office/drawing/2014/main" id="{CD16434F-8F8B-4814-A534-778E0115C4EB}"/>
              </a:ext>
            </a:extLst>
          </p:cNvPr>
          <p:cNvPicPr>
            <a:picLocks noChangeAspect="1"/>
          </p:cNvPicPr>
          <p:nvPr/>
        </p:nvPicPr>
        <p:blipFill>
          <a:blip r:embed="rId3"/>
          <a:stretch>
            <a:fillRect/>
          </a:stretch>
        </p:blipFill>
        <p:spPr>
          <a:xfrm>
            <a:off x="1955678" y="2151339"/>
            <a:ext cx="6562252" cy="2222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920B107-F360-4232-869C-47A0103D1819}"/>
              </a:ext>
            </a:extLst>
          </p:cNvPr>
          <p:cNvPicPr>
            <a:picLocks noChangeAspect="1"/>
          </p:cNvPicPr>
          <p:nvPr/>
        </p:nvPicPr>
        <p:blipFill>
          <a:blip r:embed="rId4"/>
          <a:stretch>
            <a:fillRect/>
          </a:stretch>
        </p:blipFill>
        <p:spPr>
          <a:xfrm>
            <a:off x="2502412" y="2839043"/>
            <a:ext cx="6515205" cy="2194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58288B4-04D1-48A2-A8D5-DD5520E1FBBA}"/>
              </a:ext>
            </a:extLst>
          </p:cNvPr>
          <p:cNvPicPr>
            <a:picLocks noChangeAspect="1"/>
          </p:cNvPicPr>
          <p:nvPr/>
        </p:nvPicPr>
        <p:blipFill>
          <a:blip r:embed="rId5"/>
          <a:stretch>
            <a:fillRect/>
          </a:stretch>
        </p:blipFill>
        <p:spPr>
          <a:xfrm>
            <a:off x="3015315" y="3253822"/>
            <a:ext cx="2998027" cy="170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F725A090-8C8E-4078-905D-412BFA2A24D2}"/>
              </a:ext>
            </a:extLst>
          </p:cNvPr>
          <p:cNvPicPr>
            <a:picLocks noChangeAspect="1"/>
          </p:cNvPicPr>
          <p:nvPr/>
        </p:nvPicPr>
        <p:blipFill>
          <a:blip r:embed="rId6"/>
          <a:stretch>
            <a:fillRect/>
          </a:stretch>
        </p:blipFill>
        <p:spPr>
          <a:xfrm>
            <a:off x="6245761" y="3253822"/>
            <a:ext cx="2638026" cy="2544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5845B18A-67FB-44E1-B8F4-DC12DD59CCEE}"/>
              </a:ext>
            </a:extLst>
          </p:cNvPr>
          <p:cNvPicPr>
            <a:picLocks noChangeAspect="1"/>
          </p:cNvPicPr>
          <p:nvPr/>
        </p:nvPicPr>
        <p:blipFill>
          <a:blip r:embed="rId7"/>
          <a:stretch>
            <a:fillRect/>
          </a:stretch>
        </p:blipFill>
        <p:spPr>
          <a:xfrm>
            <a:off x="3028941" y="2725021"/>
            <a:ext cx="5968802" cy="2228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7F58299-A032-4EDE-A447-FD45708DAD9A}"/>
              </a:ext>
            </a:extLst>
          </p:cNvPr>
          <p:cNvPicPr>
            <a:picLocks noChangeAspect="1"/>
          </p:cNvPicPr>
          <p:nvPr/>
        </p:nvPicPr>
        <p:blipFill>
          <a:blip r:embed="rId8"/>
          <a:stretch>
            <a:fillRect/>
          </a:stretch>
        </p:blipFill>
        <p:spPr>
          <a:xfrm>
            <a:off x="2853419" y="2291182"/>
            <a:ext cx="6007409" cy="3175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D032F043-B27C-4765-8060-4319CCE97837}"/>
              </a:ext>
            </a:extLst>
          </p:cNvPr>
          <p:cNvPicPr>
            <a:picLocks noChangeAspect="1"/>
          </p:cNvPicPr>
          <p:nvPr/>
        </p:nvPicPr>
        <p:blipFill>
          <a:blip r:embed="rId9"/>
          <a:stretch>
            <a:fillRect/>
          </a:stretch>
        </p:blipFill>
        <p:spPr>
          <a:xfrm>
            <a:off x="2567349" y="2959697"/>
            <a:ext cx="6891985" cy="1860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5406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39F6-8904-014D-B1F5-9A23117865EE}"/>
              </a:ext>
            </a:extLst>
          </p:cNvPr>
          <p:cNvSpPr>
            <a:spLocks noGrp="1"/>
          </p:cNvSpPr>
          <p:nvPr>
            <p:ph type="title"/>
          </p:nvPr>
        </p:nvSpPr>
        <p:spPr/>
        <p:txBody>
          <a:bodyPr/>
          <a:lstStyle/>
          <a:p>
            <a:r>
              <a:rPr lang="en-US" dirty="0"/>
              <a:t>HOW TO MAKE THE OPEN COVID PLEDGE? </a:t>
            </a:r>
          </a:p>
        </p:txBody>
      </p:sp>
      <p:sp>
        <p:nvSpPr>
          <p:cNvPr id="3" name="Content Placeholder 2">
            <a:extLst>
              <a:ext uri="{FF2B5EF4-FFF2-40B4-BE49-F238E27FC236}">
                <a16:creationId xmlns:a16="http://schemas.microsoft.com/office/drawing/2014/main" id="{4F117165-3A66-1F4A-8D51-8A16B21A7632}"/>
              </a:ext>
            </a:extLst>
          </p:cNvPr>
          <p:cNvSpPr>
            <a:spLocks noGrp="1"/>
          </p:cNvSpPr>
          <p:nvPr>
            <p:ph idx="1"/>
          </p:nvPr>
        </p:nvSpPr>
        <p:spPr/>
        <p:txBody>
          <a:bodyPr/>
          <a:lstStyle/>
          <a:p>
            <a:pPr marL="0" indent="0">
              <a:buNone/>
            </a:pPr>
            <a:r>
              <a:rPr lang="en-US" dirty="0"/>
              <a:t>1. PUBLIC STATEMENT that organization is making IP relevant to COVID-19 freely available, on organization’s website</a:t>
            </a:r>
          </a:p>
          <a:p>
            <a:pPr marL="0" indent="0">
              <a:buNone/>
            </a:pPr>
            <a:r>
              <a:rPr lang="en-US" dirty="0"/>
              <a:t>2. IMPLEMENT THE PLEDGE via a license </a:t>
            </a:r>
          </a:p>
          <a:p>
            <a:pPr marL="0" indent="0">
              <a:buNone/>
            </a:pPr>
            <a:r>
              <a:rPr lang="en-US" dirty="0"/>
              <a:t>	a. Adopt Open COVID License (OCL)</a:t>
            </a:r>
          </a:p>
          <a:p>
            <a:pPr marL="0" indent="0">
              <a:buNone/>
            </a:pPr>
            <a:r>
              <a:rPr lang="en-US" dirty="0"/>
              <a:t>	b. Adopt your own license</a:t>
            </a:r>
          </a:p>
          <a:p>
            <a:pPr marL="0" indent="0">
              <a:buNone/>
            </a:pPr>
            <a:r>
              <a:rPr lang="en-US" dirty="0"/>
              <a:t>3. Fill out Pledgor Form or email </a:t>
            </a:r>
            <a:r>
              <a:rPr lang="en-US" dirty="0" err="1"/>
              <a:t>opencovidpledge@gmail.com</a:t>
            </a:r>
            <a:endParaRPr lang="en-US" dirty="0"/>
          </a:p>
        </p:txBody>
      </p:sp>
      <p:sp>
        <p:nvSpPr>
          <p:cNvPr id="5" name="TextBox 4">
            <a:extLst>
              <a:ext uri="{FF2B5EF4-FFF2-40B4-BE49-F238E27FC236}">
                <a16:creationId xmlns:a16="http://schemas.microsoft.com/office/drawing/2014/main" id="{E94BFC28-D411-8A48-B79D-6E371E4EBCA7}"/>
              </a:ext>
            </a:extLst>
          </p:cNvPr>
          <p:cNvSpPr txBox="1"/>
          <p:nvPr/>
        </p:nvSpPr>
        <p:spPr>
          <a:xfrm>
            <a:off x="84221" y="6268453"/>
            <a:ext cx="5542547" cy="369332"/>
          </a:xfrm>
          <a:prstGeom prst="rect">
            <a:avLst/>
          </a:prstGeom>
          <a:noFill/>
        </p:spPr>
        <p:txBody>
          <a:bodyPr wrap="square" rtlCol="0">
            <a:spAutoFit/>
          </a:bodyPr>
          <a:lstStyle/>
          <a:p>
            <a:r>
              <a:rPr lang="en-US" dirty="0">
                <a:hlinkClick r:id="rId2"/>
              </a:rPr>
              <a:t>https://opencovidpledge.org/</a:t>
            </a:r>
            <a:endParaRPr lang="en-US" dirty="0"/>
          </a:p>
        </p:txBody>
      </p:sp>
    </p:spTree>
    <p:extLst>
      <p:ext uri="{BB962C8B-B14F-4D97-AF65-F5344CB8AC3E}">
        <p14:creationId xmlns:p14="http://schemas.microsoft.com/office/powerpoint/2010/main" val="25764295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B2FD-CC81-4746-877D-1BDD16E761DB}"/>
              </a:ext>
            </a:extLst>
          </p:cNvPr>
          <p:cNvSpPr>
            <a:spLocks noGrp="1"/>
          </p:cNvSpPr>
          <p:nvPr>
            <p:ph type="title"/>
          </p:nvPr>
        </p:nvSpPr>
        <p:spPr/>
        <p:txBody>
          <a:bodyPr/>
          <a:lstStyle/>
          <a:p>
            <a:r>
              <a:rPr lang="en-US" dirty="0"/>
              <a:t>Open </a:t>
            </a:r>
            <a:r>
              <a:rPr lang="en-US" dirty="0" err="1"/>
              <a:t>covid</a:t>
            </a:r>
            <a:r>
              <a:rPr lang="en-US" dirty="0"/>
              <a:t> license</a:t>
            </a:r>
          </a:p>
        </p:txBody>
      </p:sp>
      <p:sp>
        <p:nvSpPr>
          <p:cNvPr id="3" name="Content Placeholder 2">
            <a:extLst>
              <a:ext uri="{FF2B5EF4-FFF2-40B4-BE49-F238E27FC236}">
                <a16:creationId xmlns:a16="http://schemas.microsoft.com/office/drawing/2014/main" id="{511393B7-B4CA-974A-8BD1-DBE9D09FA68B}"/>
              </a:ext>
            </a:extLst>
          </p:cNvPr>
          <p:cNvSpPr>
            <a:spLocks noGrp="1"/>
          </p:cNvSpPr>
          <p:nvPr>
            <p:ph idx="1"/>
          </p:nvPr>
        </p:nvSpPr>
        <p:spPr/>
        <p:txBody>
          <a:bodyPr/>
          <a:lstStyle/>
          <a:p>
            <a:pPr marL="0" indent="0">
              <a:buNone/>
            </a:pPr>
            <a:r>
              <a:rPr lang="en-US" dirty="0"/>
              <a:t>3 CATEGORIES OF LICENSES:</a:t>
            </a:r>
          </a:p>
          <a:p>
            <a:pPr marL="457200" indent="-457200">
              <a:buAutoNum type="arabicPeriod"/>
            </a:pPr>
            <a:r>
              <a:rPr lang="en-US" dirty="0"/>
              <a:t>Open COVID Standard Licenses</a:t>
            </a:r>
          </a:p>
          <a:p>
            <a:pPr marL="457200" indent="-457200">
              <a:buAutoNum type="arabicPeriod"/>
            </a:pPr>
            <a:r>
              <a:rPr lang="en-US" dirty="0"/>
              <a:t>Open COVID Compatible Licenses</a:t>
            </a:r>
          </a:p>
          <a:p>
            <a:pPr marL="457200" indent="-457200">
              <a:buAutoNum type="arabicPeriod"/>
            </a:pPr>
            <a:r>
              <a:rPr lang="en-US" dirty="0"/>
              <a:t>Open COVID Alternative Licenses</a:t>
            </a:r>
          </a:p>
        </p:txBody>
      </p:sp>
      <p:sp>
        <p:nvSpPr>
          <p:cNvPr id="4" name="TextBox 3">
            <a:extLst>
              <a:ext uri="{FF2B5EF4-FFF2-40B4-BE49-F238E27FC236}">
                <a16:creationId xmlns:a16="http://schemas.microsoft.com/office/drawing/2014/main" id="{ECA67D86-B914-7D43-91A3-5158E4DA2D89}"/>
              </a:ext>
            </a:extLst>
          </p:cNvPr>
          <p:cNvSpPr txBox="1"/>
          <p:nvPr/>
        </p:nvSpPr>
        <p:spPr>
          <a:xfrm>
            <a:off x="118533" y="6231468"/>
            <a:ext cx="3945467" cy="369332"/>
          </a:xfrm>
          <a:prstGeom prst="rect">
            <a:avLst/>
          </a:prstGeom>
          <a:noFill/>
        </p:spPr>
        <p:txBody>
          <a:bodyPr wrap="square" rtlCol="0">
            <a:spAutoFit/>
          </a:bodyPr>
          <a:lstStyle/>
          <a:p>
            <a:r>
              <a:rPr lang="en-US" dirty="0">
                <a:hlinkClick r:id="rId2"/>
              </a:rPr>
              <a:t>https://opencovidpledge.org/licenses/</a:t>
            </a:r>
            <a:endParaRPr lang="en-US" dirty="0"/>
          </a:p>
        </p:txBody>
      </p:sp>
    </p:spTree>
    <p:extLst>
      <p:ext uri="{BB962C8B-B14F-4D97-AF65-F5344CB8AC3E}">
        <p14:creationId xmlns:p14="http://schemas.microsoft.com/office/powerpoint/2010/main" val="26324877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2C4E-2CF5-7647-A1B5-DA713E1CF8CA}"/>
              </a:ext>
            </a:extLst>
          </p:cNvPr>
          <p:cNvSpPr>
            <a:spLocks noGrp="1"/>
          </p:cNvSpPr>
          <p:nvPr>
            <p:ph type="title"/>
          </p:nvPr>
        </p:nvSpPr>
        <p:spPr/>
        <p:txBody>
          <a:bodyPr/>
          <a:lstStyle/>
          <a:p>
            <a:r>
              <a:rPr lang="en-US" dirty="0"/>
              <a:t>1. OPEN COVID Standard Licenses</a:t>
            </a:r>
            <a:br>
              <a:rPr lang="en-US" dirty="0"/>
            </a:br>
            <a:r>
              <a:rPr lang="en-US" dirty="0"/>
              <a:t>(OCL-STANDARD) </a:t>
            </a:r>
          </a:p>
        </p:txBody>
      </p:sp>
      <p:sp>
        <p:nvSpPr>
          <p:cNvPr id="3" name="Content Placeholder 2">
            <a:extLst>
              <a:ext uri="{FF2B5EF4-FFF2-40B4-BE49-F238E27FC236}">
                <a16:creationId xmlns:a16="http://schemas.microsoft.com/office/drawing/2014/main" id="{BDD2ABCB-87F5-2448-938F-33D4C9E6323E}"/>
              </a:ext>
            </a:extLst>
          </p:cNvPr>
          <p:cNvSpPr>
            <a:spLocks noGrp="1"/>
          </p:cNvSpPr>
          <p:nvPr>
            <p:ph idx="1"/>
          </p:nvPr>
        </p:nvSpPr>
        <p:spPr/>
        <p:txBody>
          <a:bodyPr/>
          <a:lstStyle/>
          <a:p>
            <a:pPr marL="0" indent="0">
              <a:buNone/>
            </a:pPr>
            <a:r>
              <a:rPr lang="en-US" dirty="0"/>
              <a:t>To date, 3 versions:  OCL-PC v1.0, OCL-PC v1.1, &amp; OCL-P v1.1</a:t>
            </a:r>
          </a:p>
          <a:p>
            <a:pPr marL="0" indent="0">
              <a:buNone/>
            </a:pPr>
            <a:r>
              <a:rPr lang="en-US" dirty="0"/>
              <a:t>Terms &amp; Conditions: </a:t>
            </a:r>
          </a:p>
          <a:p>
            <a:r>
              <a:rPr lang="en-US" dirty="0"/>
              <a:t>Grant &amp; Scope</a:t>
            </a:r>
          </a:p>
          <a:p>
            <a:r>
              <a:rPr lang="en-US" dirty="0"/>
              <a:t>Time Limitation</a:t>
            </a:r>
          </a:p>
          <a:p>
            <a:r>
              <a:rPr lang="en-US" dirty="0"/>
              <a:t>Regulatory Exclusivity</a:t>
            </a:r>
          </a:p>
          <a:p>
            <a:r>
              <a:rPr lang="en-US" dirty="0"/>
              <a:t>Defensive Suspension</a:t>
            </a:r>
          </a:p>
          <a:p>
            <a:r>
              <a:rPr lang="en-US" dirty="0"/>
              <a:t>No Warranty</a:t>
            </a:r>
          </a:p>
        </p:txBody>
      </p:sp>
      <p:sp>
        <p:nvSpPr>
          <p:cNvPr id="5" name="TextBox 4">
            <a:extLst>
              <a:ext uri="{FF2B5EF4-FFF2-40B4-BE49-F238E27FC236}">
                <a16:creationId xmlns:a16="http://schemas.microsoft.com/office/drawing/2014/main" id="{6CDFA2B1-296B-1F42-BD5B-766E61A7E46F}"/>
              </a:ext>
            </a:extLst>
          </p:cNvPr>
          <p:cNvSpPr txBox="1"/>
          <p:nvPr/>
        </p:nvSpPr>
        <p:spPr>
          <a:xfrm>
            <a:off x="118533" y="6231468"/>
            <a:ext cx="3945467" cy="369332"/>
          </a:xfrm>
          <a:prstGeom prst="rect">
            <a:avLst/>
          </a:prstGeom>
          <a:noFill/>
        </p:spPr>
        <p:txBody>
          <a:bodyPr wrap="square" rtlCol="0">
            <a:spAutoFit/>
          </a:bodyPr>
          <a:lstStyle/>
          <a:p>
            <a:r>
              <a:rPr lang="en-US" dirty="0">
                <a:hlinkClick r:id="rId2"/>
              </a:rPr>
              <a:t>https://opencovidpledge.org/licenses/</a:t>
            </a:r>
            <a:endParaRPr lang="en-US" dirty="0"/>
          </a:p>
        </p:txBody>
      </p:sp>
    </p:spTree>
    <p:extLst>
      <p:ext uri="{BB962C8B-B14F-4D97-AF65-F5344CB8AC3E}">
        <p14:creationId xmlns:p14="http://schemas.microsoft.com/office/powerpoint/2010/main" val="35720384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04D5-8ADF-9749-AD86-16A79FE1EE11}"/>
              </a:ext>
            </a:extLst>
          </p:cNvPr>
          <p:cNvSpPr>
            <a:spLocks noGrp="1"/>
          </p:cNvSpPr>
          <p:nvPr>
            <p:ph type="title"/>
          </p:nvPr>
        </p:nvSpPr>
        <p:spPr/>
        <p:txBody>
          <a:bodyPr/>
          <a:lstStyle/>
          <a:p>
            <a:r>
              <a:rPr lang="en-US" dirty="0"/>
              <a:t>1. OPEN COVID Standard Licenses</a:t>
            </a:r>
            <a:br>
              <a:rPr lang="en-US" dirty="0"/>
            </a:br>
            <a:r>
              <a:rPr lang="en-US" dirty="0"/>
              <a:t>(OCL-STANDARD) </a:t>
            </a:r>
          </a:p>
        </p:txBody>
      </p:sp>
      <p:sp>
        <p:nvSpPr>
          <p:cNvPr id="3" name="Content Placeholder 2">
            <a:extLst>
              <a:ext uri="{FF2B5EF4-FFF2-40B4-BE49-F238E27FC236}">
                <a16:creationId xmlns:a16="http://schemas.microsoft.com/office/drawing/2014/main" id="{267952D6-A896-3B45-8411-FE771E08303E}"/>
              </a:ext>
            </a:extLst>
          </p:cNvPr>
          <p:cNvSpPr>
            <a:spLocks noGrp="1"/>
          </p:cNvSpPr>
          <p:nvPr>
            <p:ph idx="1"/>
          </p:nvPr>
        </p:nvSpPr>
        <p:spPr/>
        <p:txBody>
          <a:bodyPr>
            <a:normAutofit fontScale="92500"/>
          </a:bodyPr>
          <a:lstStyle/>
          <a:p>
            <a:r>
              <a:rPr lang="en-US" dirty="0"/>
              <a:t>OCL-PC v1.0 (patent and copyright) </a:t>
            </a:r>
          </a:p>
          <a:p>
            <a:pPr lvl="1"/>
            <a:r>
              <a:rPr lang="en-US" b="1" dirty="0"/>
              <a:t>Permitted Uses: </a:t>
            </a:r>
            <a:r>
              <a:rPr lang="en-US" dirty="0"/>
              <a:t>For the purpose of ending the COVID-19 Pandemic as defined by WHO, and minimizing the impact of the disease, including without limitation the diagnosis, prevention, containment, and treatment of the COVID-19 Pandemic</a:t>
            </a:r>
          </a:p>
          <a:p>
            <a:pPr lvl="1"/>
            <a:r>
              <a:rPr lang="en-US" b="1" dirty="0"/>
              <a:t>Duration: </a:t>
            </a:r>
            <a:r>
              <a:rPr lang="en-US" dirty="0"/>
              <a:t>From December 1, 2019 until 1 year post pandemic, as declared by WHO</a:t>
            </a:r>
          </a:p>
          <a:p>
            <a:r>
              <a:rPr lang="en-US" dirty="0"/>
              <a:t>OCL-PC v1.1 (patent and copyright) &amp; OCL-P v1.1 (patent only) </a:t>
            </a:r>
          </a:p>
          <a:p>
            <a:pPr lvl="1"/>
            <a:r>
              <a:rPr lang="en-US" b="1" dirty="0"/>
              <a:t>Permitted Uses: </a:t>
            </a:r>
            <a:r>
              <a:rPr lang="en-US" dirty="0"/>
              <a:t>For the purpose of diagnosing, preventing, containing, and treating COVID-19</a:t>
            </a:r>
          </a:p>
          <a:p>
            <a:pPr lvl="1"/>
            <a:r>
              <a:rPr lang="en-US" b="1" dirty="0"/>
              <a:t>Duration: </a:t>
            </a:r>
            <a:r>
              <a:rPr lang="en-US" dirty="0"/>
              <a:t>From December 1, 2019 until the earlier of one year post pandemic, as declared by WHO, or January 1, 2023</a:t>
            </a:r>
          </a:p>
          <a:p>
            <a:pPr marL="0" indent="0">
              <a:buNone/>
            </a:pPr>
            <a:endParaRPr lang="en-US" dirty="0"/>
          </a:p>
        </p:txBody>
      </p:sp>
      <p:sp>
        <p:nvSpPr>
          <p:cNvPr id="4" name="TextBox 3">
            <a:extLst>
              <a:ext uri="{FF2B5EF4-FFF2-40B4-BE49-F238E27FC236}">
                <a16:creationId xmlns:a16="http://schemas.microsoft.com/office/drawing/2014/main" id="{305350E4-6394-0747-B1CF-A915605CC552}"/>
              </a:ext>
            </a:extLst>
          </p:cNvPr>
          <p:cNvSpPr txBox="1"/>
          <p:nvPr/>
        </p:nvSpPr>
        <p:spPr>
          <a:xfrm>
            <a:off x="0" y="6282267"/>
            <a:ext cx="3261599" cy="369332"/>
          </a:xfrm>
          <a:prstGeom prst="rect">
            <a:avLst/>
          </a:prstGeom>
          <a:noFill/>
        </p:spPr>
        <p:txBody>
          <a:bodyPr wrap="none" rtlCol="0">
            <a:spAutoFit/>
          </a:bodyPr>
          <a:lstStyle/>
          <a:p>
            <a:r>
              <a:rPr lang="en-US" dirty="0">
                <a:hlinkClick r:id="rId2"/>
              </a:rPr>
              <a:t>https://opencovidpledge.org/faqs/</a:t>
            </a:r>
            <a:endParaRPr lang="en-US" dirty="0"/>
          </a:p>
        </p:txBody>
      </p:sp>
    </p:spTree>
    <p:extLst>
      <p:ext uri="{BB962C8B-B14F-4D97-AF65-F5344CB8AC3E}">
        <p14:creationId xmlns:p14="http://schemas.microsoft.com/office/powerpoint/2010/main" val="15260251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EA75-9D5D-344A-A0A9-5384DC92B930}"/>
              </a:ext>
            </a:extLst>
          </p:cNvPr>
          <p:cNvSpPr>
            <a:spLocks noGrp="1"/>
          </p:cNvSpPr>
          <p:nvPr>
            <p:ph type="title"/>
          </p:nvPr>
        </p:nvSpPr>
        <p:spPr/>
        <p:txBody>
          <a:bodyPr/>
          <a:lstStyle/>
          <a:p>
            <a:r>
              <a:rPr lang="en-US" dirty="0"/>
              <a:t>2. OCL Compatible licenses</a:t>
            </a:r>
            <a:br>
              <a:rPr lang="en-US" dirty="0"/>
            </a:br>
            <a:r>
              <a:rPr lang="en-US" dirty="0"/>
              <a:t>(OCL-Compatible)</a:t>
            </a:r>
          </a:p>
        </p:txBody>
      </p:sp>
      <p:sp>
        <p:nvSpPr>
          <p:cNvPr id="3" name="Content Placeholder 2">
            <a:extLst>
              <a:ext uri="{FF2B5EF4-FFF2-40B4-BE49-F238E27FC236}">
                <a16:creationId xmlns:a16="http://schemas.microsoft.com/office/drawing/2014/main" id="{D0AE71F9-D39B-884C-9A62-F02CF649FCAE}"/>
              </a:ext>
            </a:extLst>
          </p:cNvPr>
          <p:cNvSpPr>
            <a:spLocks noGrp="1"/>
          </p:cNvSpPr>
          <p:nvPr>
            <p:ph idx="1"/>
          </p:nvPr>
        </p:nvSpPr>
        <p:spPr>
          <a:xfrm>
            <a:off x="1451579" y="2015733"/>
            <a:ext cx="9603275" cy="1413268"/>
          </a:xfrm>
        </p:spPr>
        <p:txBody>
          <a:bodyPr>
            <a:normAutofit fontScale="77500" lnSpcReduction="20000"/>
          </a:bodyPr>
          <a:lstStyle/>
          <a:p>
            <a:pPr marL="457200" indent="-457200">
              <a:buAutoNum type="arabicPeriod"/>
            </a:pPr>
            <a:r>
              <a:rPr lang="en-US" sz="2100" dirty="0"/>
              <a:t>Public Licenses deemed OCL-Compatible</a:t>
            </a:r>
          </a:p>
          <a:p>
            <a:pPr lvl="1"/>
            <a:r>
              <a:rPr lang="en-US" sz="2100" dirty="0"/>
              <a:t>Copyright only: CC BY 4.0 (copyright only), CC0 1.0 Public Domain Dedication </a:t>
            </a:r>
          </a:p>
          <a:p>
            <a:pPr lvl="1"/>
            <a:r>
              <a:rPr lang="en-US" sz="2100" dirty="0"/>
              <a:t>Copyright &amp; Patent: MIT license, Apache 2.0 license, CERN OHL Version 2 – Permissive (P)</a:t>
            </a:r>
          </a:p>
          <a:p>
            <a:pPr marL="457200" indent="-457200">
              <a:buAutoNum type="arabicPeriod"/>
            </a:pPr>
            <a:r>
              <a:rPr lang="en-US" sz="2100" dirty="0"/>
              <a:t>Custom Licenses – must meet certain criteria and contain the following minimum terms and conditions:</a:t>
            </a:r>
          </a:p>
          <a:p>
            <a:pPr lvl="1"/>
            <a:endParaRPr lang="en-US" dirty="0"/>
          </a:p>
          <a:p>
            <a:pPr lvl="1"/>
            <a:endParaRPr lang="en-US" dirty="0"/>
          </a:p>
        </p:txBody>
      </p:sp>
      <p:sp>
        <p:nvSpPr>
          <p:cNvPr id="5" name="Content Placeholder 2">
            <a:extLst>
              <a:ext uri="{FF2B5EF4-FFF2-40B4-BE49-F238E27FC236}">
                <a16:creationId xmlns:a16="http://schemas.microsoft.com/office/drawing/2014/main" id="{8F883B73-2C21-AB4B-B1E4-1B3C2D50F487}"/>
              </a:ext>
            </a:extLst>
          </p:cNvPr>
          <p:cNvSpPr txBox="1">
            <a:spLocks/>
          </p:cNvSpPr>
          <p:nvPr/>
        </p:nvSpPr>
        <p:spPr>
          <a:xfrm>
            <a:off x="1455124" y="3380241"/>
            <a:ext cx="9603275" cy="2318809"/>
          </a:xfrm>
          <a:prstGeom prst="rect">
            <a:avLst/>
          </a:prstGeom>
        </p:spPr>
        <p:txBody>
          <a:bodyPr vert="horz" lIns="91440" tIns="45720" rIns="91440" bIns="45720" numCol="2" rtlCol="0" anchor="t">
            <a:normAutofit lnSpcReduction="10000"/>
          </a:bodyPr>
          <a:lstStyle>
            <a:lvl1pPr marL="228600" indent="-228600" algn="l" defTabSz="914400" rtl="0" eaLnBrk="1" latinLnBrk="0" hangingPunct="1">
              <a:lnSpc>
                <a:spcPct val="120000"/>
              </a:lnSpc>
              <a:spcBef>
                <a:spcPts val="1000"/>
              </a:spcBef>
              <a:buClr>
                <a:schemeClr val="accent1"/>
              </a:buClr>
              <a:buSzTx/>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Tx/>
              <a:buFont typeface="Arial" panose="020B0604020202020204" pitchFamily="34" charset="0"/>
              <a:buChar char="•"/>
              <a:defRPr sz="1200" kern="1200" baseline="0">
                <a:solidFill>
                  <a:schemeClr val="tx1"/>
                </a:solidFill>
                <a:effectLst/>
                <a:latin typeface="+mn-lt"/>
                <a:ea typeface="+mn-ea"/>
                <a:cs typeface="+mn-cs"/>
              </a:defRPr>
            </a:lvl9pPr>
          </a:lstStyle>
          <a:p>
            <a:pPr lvl="1"/>
            <a:r>
              <a:rPr lang="en-US" dirty="0"/>
              <a:t>Public offer</a:t>
            </a:r>
          </a:p>
          <a:p>
            <a:pPr lvl="1"/>
            <a:r>
              <a:rPr lang="en-US" dirty="0"/>
              <a:t>Scope of rights granted</a:t>
            </a:r>
          </a:p>
          <a:p>
            <a:pPr lvl="1"/>
            <a:r>
              <a:rPr lang="en-US" dirty="0"/>
              <a:t>Royalty-free &amp; fully paid</a:t>
            </a:r>
          </a:p>
          <a:p>
            <a:pPr lvl="1"/>
            <a:r>
              <a:rPr lang="en-US" dirty="0"/>
              <a:t>Regulatory Exclusions</a:t>
            </a:r>
          </a:p>
          <a:p>
            <a:pPr lvl="1"/>
            <a:r>
              <a:rPr lang="en-US" dirty="0"/>
              <a:t>Duration </a:t>
            </a:r>
          </a:p>
          <a:p>
            <a:pPr lvl="1"/>
            <a:r>
              <a:rPr lang="en-US" dirty="0"/>
              <a:t>Filed of use</a:t>
            </a:r>
          </a:p>
          <a:p>
            <a:pPr lvl="1"/>
            <a:r>
              <a:rPr lang="en-US" dirty="0"/>
              <a:t>Choice of law</a:t>
            </a:r>
          </a:p>
          <a:p>
            <a:pPr lvl="1"/>
            <a:r>
              <a:rPr lang="en-US" dirty="0"/>
              <a:t>Indemnification</a:t>
            </a:r>
          </a:p>
          <a:p>
            <a:pPr lvl="1"/>
            <a:r>
              <a:rPr lang="en-US" dirty="0"/>
              <a:t>No warranties (“as-is”)</a:t>
            </a:r>
          </a:p>
          <a:p>
            <a:pPr lvl="1"/>
            <a:r>
              <a:rPr lang="en-US" dirty="0"/>
              <a:t>Attribution</a:t>
            </a:r>
          </a:p>
          <a:p>
            <a:pPr lvl="1"/>
            <a:r>
              <a:rPr lang="en-US" dirty="0"/>
              <a:t>Covenant not to Sue</a:t>
            </a:r>
          </a:p>
        </p:txBody>
      </p:sp>
      <p:sp>
        <p:nvSpPr>
          <p:cNvPr id="6" name="TextBox 5">
            <a:extLst>
              <a:ext uri="{FF2B5EF4-FFF2-40B4-BE49-F238E27FC236}">
                <a16:creationId xmlns:a16="http://schemas.microsoft.com/office/drawing/2014/main" id="{3D4788EB-61E8-6B4B-A2D1-8A8C9CC5A4B3}"/>
              </a:ext>
            </a:extLst>
          </p:cNvPr>
          <p:cNvSpPr txBox="1"/>
          <p:nvPr/>
        </p:nvSpPr>
        <p:spPr>
          <a:xfrm>
            <a:off x="152400" y="6333067"/>
            <a:ext cx="3619068" cy="369332"/>
          </a:xfrm>
          <a:prstGeom prst="rect">
            <a:avLst/>
          </a:prstGeom>
          <a:noFill/>
        </p:spPr>
        <p:txBody>
          <a:bodyPr wrap="none" rtlCol="0">
            <a:spAutoFit/>
          </a:bodyPr>
          <a:lstStyle/>
          <a:p>
            <a:r>
              <a:rPr lang="en-US" dirty="0">
                <a:hlinkClick r:id="rId2"/>
              </a:rPr>
              <a:t>https://opencovidpledge.org/licenses/</a:t>
            </a:r>
            <a:endParaRPr lang="en-US" dirty="0"/>
          </a:p>
        </p:txBody>
      </p:sp>
    </p:spTree>
    <p:extLst>
      <p:ext uri="{BB962C8B-B14F-4D97-AF65-F5344CB8AC3E}">
        <p14:creationId xmlns:p14="http://schemas.microsoft.com/office/powerpoint/2010/main" val="39496937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C2BE-AC65-E547-8567-C83DFA76FF88}"/>
              </a:ext>
            </a:extLst>
          </p:cNvPr>
          <p:cNvSpPr>
            <a:spLocks noGrp="1"/>
          </p:cNvSpPr>
          <p:nvPr>
            <p:ph type="title"/>
          </p:nvPr>
        </p:nvSpPr>
        <p:spPr/>
        <p:txBody>
          <a:bodyPr/>
          <a:lstStyle/>
          <a:p>
            <a:r>
              <a:rPr lang="en-US" dirty="0"/>
              <a:t>3. OCL Alternative licenses</a:t>
            </a:r>
            <a:br>
              <a:rPr lang="en-US" dirty="0"/>
            </a:br>
            <a:r>
              <a:rPr lang="en-US" dirty="0"/>
              <a:t>(OCL-alternative)</a:t>
            </a:r>
          </a:p>
        </p:txBody>
      </p:sp>
      <p:sp>
        <p:nvSpPr>
          <p:cNvPr id="3" name="Content Placeholder 2">
            <a:extLst>
              <a:ext uri="{FF2B5EF4-FFF2-40B4-BE49-F238E27FC236}">
                <a16:creationId xmlns:a16="http://schemas.microsoft.com/office/drawing/2014/main" id="{5343AF43-640A-0842-9C53-44ABD58353A1}"/>
              </a:ext>
            </a:extLst>
          </p:cNvPr>
          <p:cNvSpPr>
            <a:spLocks noGrp="1"/>
          </p:cNvSpPr>
          <p:nvPr>
            <p:ph idx="1"/>
          </p:nvPr>
        </p:nvSpPr>
        <p:spPr>
          <a:xfrm>
            <a:off x="765545" y="2015732"/>
            <a:ext cx="11079126" cy="4842268"/>
          </a:xfrm>
        </p:spPr>
        <p:txBody>
          <a:bodyPr>
            <a:normAutofit fontScale="85000" lnSpcReduction="10000"/>
          </a:bodyPr>
          <a:lstStyle/>
          <a:p>
            <a:pPr marL="0" indent="0">
              <a:buNone/>
            </a:pPr>
            <a:r>
              <a:rPr lang="en-US" dirty="0"/>
              <a:t>Public licenses acceptable as OCL-Alternative Licenses</a:t>
            </a:r>
          </a:p>
          <a:p>
            <a:r>
              <a:rPr lang="en-US" dirty="0"/>
              <a:t>Copyright only: CC BY-SA </a:t>
            </a:r>
          </a:p>
          <a:p>
            <a:r>
              <a:rPr lang="en-US" dirty="0"/>
              <a:t>Copyright &amp; Patent: GNU General Public License, CERN OHL Version 2 – Strongly Reciprocal (S)</a:t>
            </a:r>
          </a:p>
          <a:p>
            <a:pPr marL="0" indent="0">
              <a:buNone/>
            </a:pPr>
            <a:r>
              <a:rPr lang="en-US" dirty="0"/>
              <a:t>Examples of Acceptable terms in OCL-Alternative License:</a:t>
            </a:r>
          </a:p>
          <a:p>
            <a:r>
              <a:rPr lang="en-US" dirty="0"/>
              <a:t>Requiring that the licensee inform the licensor it is accepting the license or register as a user</a:t>
            </a:r>
          </a:p>
          <a:p>
            <a:r>
              <a:rPr lang="en-US" dirty="0"/>
              <a:t>License may terminate instead of being suspended if the licensee threatens or sues the Pledgor for infringement</a:t>
            </a:r>
          </a:p>
          <a:p>
            <a:r>
              <a:rPr lang="en-US" b="1" dirty="0"/>
              <a:t>Share-Alike</a:t>
            </a:r>
            <a:r>
              <a:rPr lang="en-US" dirty="0"/>
              <a:t>, copyleft and grant back clauses that require the licensee to make modifications and derivatives of licensed IPR available on similarly open terms</a:t>
            </a:r>
          </a:p>
          <a:p>
            <a:r>
              <a:rPr lang="en-US" dirty="0"/>
              <a:t>Limiting licensees to organizations based in a </a:t>
            </a:r>
            <a:r>
              <a:rPr lang="en-US" b="1" dirty="0"/>
              <a:t>particular country</a:t>
            </a:r>
            <a:r>
              <a:rPr lang="en-US" dirty="0"/>
              <a:t>, or excluding particular countries, but only when required by legal regulations applicable to the licensor and/or when the licensor has country-limited rights</a:t>
            </a:r>
          </a:p>
          <a:p>
            <a:endParaRPr lang="en-US" dirty="0"/>
          </a:p>
          <a:p>
            <a:pPr marL="0" indent="0">
              <a:buNone/>
            </a:pPr>
            <a:r>
              <a:rPr lang="en-US" dirty="0"/>
              <a:t>  </a:t>
            </a:r>
          </a:p>
        </p:txBody>
      </p:sp>
      <p:sp>
        <p:nvSpPr>
          <p:cNvPr id="4" name="TextBox 3">
            <a:extLst>
              <a:ext uri="{FF2B5EF4-FFF2-40B4-BE49-F238E27FC236}">
                <a16:creationId xmlns:a16="http://schemas.microsoft.com/office/drawing/2014/main" id="{3F5B7975-668C-2C4E-8629-3CEC0F882198}"/>
              </a:ext>
            </a:extLst>
          </p:cNvPr>
          <p:cNvSpPr txBox="1"/>
          <p:nvPr/>
        </p:nvSpPr>
        <p:spPr>
          <a:xfrm>
            <a:off x="135470" y="6350002"/>
            <a:ext cx="3619068" cy="369332"/>
          </a:xfrm>
          <a:prstGeom prst="rect">
            <a:avLst/>
          </a:prstGeom>
          <a:noFill/>
        </p:spPr>
        <p:txBody>
          <a:bodyPr wrap="none" rtlCol="0">
            <a:spAutoFit/>
          </a:bodyPr>
          <a:lstStyle/>
          <a:p>
            <a:r>
              <a:rPr lang="en-US" dirty="0">
                <a:hlinkClick r:id="rId2"/>
              </a:rPr>
              <a:t>https://opencovidpledge.org/licenses/</a:t>
            </a:r>
            <a:endParaRPr lang="en-US" dirty="0"/>
          </a:p>
        </p:txBody>
      </p:sp>
    </p:spTree>
    <p:extLst>
      <p:ext uri="{BB962C8B-B14F-4D97-AF65-F5344CB8AC3E}">
        <p14:creationId xmlns:p14="http://schemas.microsoft.com/office/powerpoint/2010/main" val="32219216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3F01-71FA-B041-A09E-F3718EACA983}"/>
              </a:ext>
            </a:extLst>
          </p:cNvPr>
          <p:cNvSpPr>
            <a:spLocks noGrp="1"/>
          </p:cNvSpPr>
          <p:nvPr>
            <p:ph type="title"/>
          </p:nvPr>
        </p:nvSpPr>
        <p:spPr/>
        <p:txBody>
          <a:bodyPr/>
          <a:lstStyle/>
          <a:p>
            <a:r>
              <a:rPr lang="en-US" dirty="0"/>
              <a:t>3. OCL Alternative licenses</a:t>
            </a:r>
            <a:br>
              <a:rPr lang="en-US" dirty="0"/>
            </a:br>
            <a:r>
              <a:rPr lang="en-US" dirty="0"/>
              <a:t>(OCL-alternative)</a:t>
            </a:r>
          </a:p>
        </p:txBody>
      </p:sp>
      <p:sp>
        <p:nvSpPr>
          <p:cNvPr id="3" name="Content Placeholder 2">
            <a:extLst>
              <a:ext uri="{FF2B5EF4-FFF2-40B4-BE49-F238E27FC236}">
                <a16:creationId xmlns:a16="http://schemas.microsoft.com/office/drawing/2014/main" id="{415C3E44-3F8E-6240-9400-CEA0C5673F4F}"/>
              </a:ext>
            </a:extLst>
          </p:cNvPr>
          <p:cNvSpPr>
            <a:spLocks noGrp="1"/>
          </p:cNvSpPr>
          <p:nvPr>
            <p:ph idx="1"/>
          </p:nvPr>
        </p:nvSpPr>
        <p:spPr/>
        <p:txBody>
          <a:bodyPr>
            <a:normAutofit fontScale="85000" lnSpcReduction="20000"/>
          </a:bodyPr>
          <a:lstStyle/>
          <a:p>
            <a:pPr marL="0" indent="0">
              <a:buNone/>
            </a:pPr>
            <a:r>
              <a:rPr lang="en-US" dirty="0"/>
              <a:t>Examples of terms deemed </a:t>
            </a:r>
            <a:r>
              <a:rPr lang="en-US" b="1" u="sng" dirty="0"/>
              <a:t>unacceptable</a:t>
            </a:r>
            <a:r>
              <a:rPr lang="en-US" dirty="0"/>
              <a:t> for OCL-Alternative License:</a:t>
            </a:r>
          </a:p>
          <a:p>
            <a:r>
              <a:rPr lang="en-US" b="1" dirty="0"/>
              <a:t>Non-commercial</a:t>
            </a:r>
            <a:r>
              <a:rPr lang="en-US" dirty="0"/>
              <a:t> use only</a:t>
            </a:r>
          </a:p>
          <a:p>
            <a:r>
              <a:rPr lang="en-US" dirty="0"/>
              <a:t>Requiring that the licensee make licensed products available at </a:t>
            </a:r>
            <a:r>
              <a:rPr lang="en-US" b="1" dirty="0"/>
              <a:t>no charge</a:t>
            </a:r>
            <a:r>
              <a:rPr lang="en-US" dirty="0"/>
              <a:t>, at cost or at “fair and reasonable” charges</a:t>
            </a:r>
          </a:p>
          <a:p>
            <a:r>
              <a:rPr lang="en-US" dirty="0"/>
              <a:t>Prohibiting the licensee from making </a:t>
            </a:r>
            <a:r>
              <a:rPr lang="en-US" b="1" dirty="0"/>
              <a:t>derivatives or modifications</a:t>
            </a:r>
            <a:r>
              <a:rPr lang="en-US" dirty="0"/>
              <a:t> of the licensed IP</a:t>
            </a:r>
          </a:p>
          <a:p>
            <a:r>
              <a:rPr lang="en-US" dirty="0"/>
              <a:t>Licenses that bear </a:t>
            </a:r>
            <a:r>
              <a:rPr lang="en-US" b="1" dirty="0"/>
              <a:t>fees</a:t>
            </a:r>
            <a:r>
              <a:rPr lang="en-US" dirty="0"/>
              <a:t> of any kind, including reimbursement of patent expenses</a:t>
            </a:r>
          </a:p>
          <a:p>
            <a:r>
              <a:rPr lang="en-US" dirty="0"/>
              <a:t>A </a:t>
            </a:r>
            <a:r>
              <a:rPr lang="en-US" b="1" dirty="0"/>
              <a:t>duration</a:t>
            </a:r>
            <a:r>
              <a:rPr lang="en-US" dirty="0"/>
              <a:t> that is shorter than the term that begins December 1, 2019, and end no earlier than the end of the COVID-19 Pandemic as declared by the World Health Organization (WHO) plus one year, or a specified firm end date if the WHO has not by then declared the end of the pandemic, so long as it is no earlier than January 1, 2023</a:t>
            </a:r>
          </a:p>
        </p:txBody>
      </p:sp>
      <p:sp>
        <p:nvSpPr>
          <p:cNvPr id="4" name="TextBox 3">
            <a:extLst>
              <a:ext uri="{FF2B5EF4-FFF2-40B4-BE49-F238E27FC236}">
                <a16:creationId xmlns:a16="http://schemas.microsoft.com/office/drawing/2014/main" id="{B03CFD74-1ED5-7947-A0E2-BA83D731424B}"/>
              </a:ext>
            </a:extLst>
          </p:cNvPr>
          <p:cNvSpPr txBox="1"/>
          <p:nvPr/>
        </p:nvSpPr>
        <p:spPr>
          <a:xfrm>
            <a:off x="321733" y="6383867"/>
            <a:ext cx="3619068" cy="369332"/>
          </a:xfrm>
          <a:prstGeom prst="rect">
            <a:avLst/>
          </a:prstGeom>
          <a:noFill/>
        </p:spPr>
        <p:txBody>
          <a:bodyPr wrap="none" rtlCol="0">
            <a:spAutoFit/>
          </a:bodyPr>
          <a:lstStyle/>
          <a:p>
            <a:r>
              <a:rPr lang="en-US" dirty="0">
                <a:hlinkClick r:id="rId2"/>
              </a:rPr>
              <a:t>https://opencovidpledge.org/licenses/</a:t>
            </a:r>
            <a:endParaRPr lang="en-US" dirty="0"/>
          </a:p>
        </p:txBody>
      </p:sp>
    </p:spTree>
    <p:extLst>
      <p:ext uri="{BB962C8B-B14F-4D97-AF65-F5344CB8AC3E}">
        <p14:creationId xmlns:p14="http://schemas.microsoft.com/office/powerpoint/2010/main" val="21248733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8363.0"/>
  <p:tag name="AS_RELEASE_DATE" val="2017.08.21"/>
  <p:tag name="AS_TITLE" val="Aspose.Slides for .NET 4.0"/>
  <p:tag name="AS_VERSION" val="17.8"/>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659</TotalTime>
  <Words>1881</Words>
  <Application>Microsoft Office PowerPoint</Application>
  <PresentationFormat>Widescreen</PresentationFormat>
  <Paragraphs>226</Paragraphs>
  <Slides>29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Gill Sans MT</vt:lpstr>
      <vt:lpstr>Gallery</vt:lpstr>
      <vt:lpstr>Patent Pledges In Covid-19 Research </vt:lpstr>
      <vt:lpstr>The Open Covid Pledge   </vt:lpstr>
      <vt:lpstr>HOW TO MAKE THE OPEN COVID PLEDGE? </vt:lpstr>
      <vt:lpstr>Open covid license</vt:lpstr>
      <vt:lpstr>1. OPEN COVID Standard Licenses (OCL-STANDARD) </vt:lpstr>
      <vt:lpstr>1. OPEN COVID Standard Licenses (OCL-STANDARD) </vt:lpstr>
      <vt:lpstr>2. OCL Compatible licenses (OCL-Compatible)</vt:lpstr>
      <vt:lpstr>3. OCL Alternative licenses (OCL-alternative)</vt:lpstr>
      <vt:lpstr>3. OCL Alternative licenses (OCL-alternative)</vt:lpstr>
      <vt:lpstr>PRO - Patent Pledges In Covid-19 Research </vt:lpstr>
      <vt:lpstr>Pro-Patent Pledge</vt:lpstr>
      <vt:lpstr>promoting collaboration &amp; Innovation</vt:lpstr>
      <vt:lpstr>promoting collaboration &amp; Innovation</vt:lpstr>
      <vt:lpstr>promoting collaboration &amp; Innovation</vt:lpstr>
      <vt:lpstr>promoting collaboration &amp; Innovation</vt:lpstr>
      <vt:lpstr>promoting collaboration &amp; Innovation</vt:lpstr>
      <vt:lpstr>New setting, familiar concept</vt:lpstr>
      <vt:lpstr>promoting collaboration &amp; Innovation</vt:lpstr>
      <vt:lpstr>Profits and public good</vt:lpstr>
      <vt:lpstr>Profits and public good</vt:lpstr>
      <vt:lpstr>Profits and public good</vt:lpstr>
      <vt:lpstr>Against Patent Pledges In Covid-19 Research </vt:lpstr>
      <vt:lpstr>I.  Are pledges good for companies?</vt:lpstr>
      <vt:lpstr>II.  Are pledges good for companies?</vt:lpstr>
      <vt:lpstr>III. Patent System</vt:lpstr>
      <vt:lpstr>1V.  Will pledges help society?</vt:lpstr>
      <vt:lpstr>V.  What should pledging organizations do instead?</vt:lpstr>
      <vt:lpstr>VI.  What Can pledging organizations do to help solve covid-19?</vt:lpstr>
      <vt:lpstr>VII.  What Can pledging organizations do to help solve covid-19?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Oh, Hana</cp:lastModifiedBy>
  <cp:revision>30</cp:revision>
  <dcterms:created xsi:type="dcterms:W3CDTF">1601-01-01T00:00:00Z</dcterms:created>
  <dcterms:modified xsi:type="dcterms:W3CDTF">2020-06-12T20:35:19Z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