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400" r:id="rId2"/>
    <p:sldId id="516" r:id="rId3"/>
    <p:sldId id="526" r:id="rId4"/>
    <p:sldId id="527" r:id="rId5"/>
    <p:sldId id="528" r:id="rId6"/>
    <p:sldId id="529" r:id="rId7"/>
    <p:sldId id="517" r:id="rId8"/>
    <p:sldId id="521" r:id="rId9"/>
    <p:sldId id="523" r:id="rId10"/>
    <p:sldId id="520" r:id="rId11"/>
    <p:sldId id="570" r:id="rId12"/>
    <p:sldId id="545" r:id="rId13"/>
    <p:sldId id="546" r:id="rId14"/>
    <p:sldId id="547" r:id="rId15"/>
    <p:sldId id="548" r:id="rId16"/>
    <p:sldId id="549" r:id="rId17"/>
    <p:sldId id="550" r:id="rId18"/>
    <p:sldId id="551" r:id="rId19"/>
    <p:sldId id="552" r:id="rId20"/>
    <p:sldId id="553" r:id="rId21"/>
    <p:sldId id="539" r:id="rId22"/>
    <p:sldId id="560" r:id="rId23"/>
    <p:sldId id="522" r:id="rId24"/>
    <p:sldId id="561" r:id="rId25"/>
    <p:sldId id="562" r:id="rId26"/>
    <p:sldId id="563" r:id="rId27"/>
    <p:sldId id="564" r:id="rId28"/>
    <p:sldId id="565" r:id="rId29"/>
    <p:sldId id="514" r:id="rId30"/>
    <p:sldId id="566" r:id="rId31"/>
    <p:sldId id="567" r:id="rId32"/>
    <p:sldId id="568" r:id="rId33"/>
    <p:sldId id="569" r:id="rId34"/>
    <p:sldId id="515" r:id="rId35"/>
    <p:sldId id="557" r:id="rId36"/>
    <p:sldId id="558" r:id="rId37"/>
    <p:sldId id="559" r:id="rId38"/>
    <p:sldId id="530" r:id="rId39"/>
    <p:sldId id="531" r:id="rId40"/>
    <p:sldId id="519" r:id="rId41"/>
    <p:sldId id="532" r:id="rId42"/>
    <p:sldId id="533" r:id="rId43"/>
    <p:sldId id="512" r:id="rId44"/>
    <p:sldId id="490" r:id="rId45"/>
    <p:sldId id="534" r:id="rId46"/>
    <p:sldId id="535" r:id="rId47"/>
    <p:sldId id="536" r:id="rId48"/>
    <p:sldId id="537" r:id="rId49"/>
    <p:sldId id="538" r:id="rId5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77" autoAdjust="0"/>
    <p:restoredTop sz="71228" autoAdjust="0"/>
  </p:normalViewPr>
  <p:slideViewPr>
    <p:cSldViewPr>
      <p:cViewPr varScale="1">
        <p:scale>
          <a:sx n="81" d="100"/>
          <a:sy n="81" d="100"/>
        </p:scale>
        <p:origin x="20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38"/>
    </p:cViewPr>
  </p:sorterViewPr>
  <p:notesViewPr>
    <p:cSldViewPr>
      <p:cViewPr>
        <p:scale>
          <a:sx n="125" d="100"/>
          <a:sy n="125" d="100"/>
        </p:scale>
        <p:origin x="2832" y="-119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9C8B4577-CE89-4658-A7D0-78ED059C2C1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7" tIns="47604" rIns="95207" bIns="4760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723"/>
            <a:ext cx="5850835" cy="3780741"/>
          </a:xfrm>
          <a:prstGeom prst="rect">
            <a:avLst/>
          </a:prstGeom>
        </p:spPr>
        <p:txBody>
          <a:bodyPr vert="horz" lIns="95207" tIns="47604" rIns="95207" bIns="476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25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325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33DE5883-98CD-43C4-A262-CCCB156FD4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30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50465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4747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86054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66290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20383"/>
      </p:ext>
    </p:extLst>
  </p:cSld>
  <p:clrMapOvr>
    <a:masterClrMapping/>
  </p:clrMapOvr>
</p:notes>
</file>

<file path=ppt/notesSlides/notesSlide14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64467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25485"/>
      </p:ext>
    </p:extLst>
  </p:cSld>
  <p:clrMapOvr>
    <a:masterClrMapping/>
  </p:clrMapOvr>
</p:notes>
</file>

<file path=ppt/notesSlides/notesSlide1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99756"/>
      </p:ext>
    </p:extLst>
  </p:cSld>
  <p:clrMapOvr>
    <a:masterClrMapping/>
  </p:clrMapOvr>
</p:notes>
</file>

<file path=ppt/notesSlides/notesSlide1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18753"/>
      </p:ext>
    </p:extLst>
  </p:cSld>
  <p:clrMapOvr>
    <a:masterClrMapping/>
  </p:clrMapOvr>
</p:notes>
</file>

<file path=ppt/notesSlides/notesSlide1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79441"/>
      </p:ext>
    </p:extLst>
  </p:cSld>
  <p:clrMapOvr>
    <a:masterClrMapping/>
  </p:clrMapOvr>
</p:notes>
</file>

<file path=ppt/notesSlides/notesSlide19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6284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06817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14522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89130"/>
      </p:ext>
    </p:extLst>
  </p:cSld>
  <p:clrMapOvr>
    <a:masterClrMapping/>
  </p:clrMapOvr>
</p:notes>
</file>

<file path=ppt/notesSlides/notesSlide22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62428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67717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7117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54960"/>
      </p:ext>
    </p:extLst>
  </p:cSld>
  <p:clrMapOvr>
    <a:masterClrMapping/>
  </p:clrMapOvr>
</p:notes>
</file>

<file path=ppt/notesSlides/notesSlide26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27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52466"/>
      </p:ext>
    </p:extLst>
  </p:cSld>
  <p:clrMapOvr>
    <a:masterClrMapping/>
  </p:clrMapOvr>
</p:notes>
</file>

<file path=ppt/notesSlides/notesSlide2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3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64380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3724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68655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95662"/>
      </p:ext>
    </p:extLst>
  </p:cSld>
  <p:clrMapOvr>
    <a:masterClrMapping/>
  </p:clrMapOvr>
</p:notes>
</file>

<file path=ppt/notesSlides/notesSlide38.xml><?xml version="1.0" encoding="utf-8"?>
<p:notes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56507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79998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77847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90428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42695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79876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E5883-98CD-43C4-A262-CCCB156FD4D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7042-268D-443F-8100-F5AC87795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16B9F-27BA-4FAB-9D88-34D266E36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4511D-D8D3-4597-B207-B21FFE51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76623-641F-49B2-A15A-C3A54977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0A09-A3F3-489C-927E-39F4C958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AF0B2-E42D-4337-B7C1-74F9559B72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19949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37314"/>
      </p:ext>
    </p:extLst>
  </p:cSld>
  <p:clrMapOvr>
    <a:masterClrMapping/>
  </p:clrMapOvr>
</p:sldLayout>
</file>

<file path=ppt/slideLayouts/slideLayout1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3BCD-DA8B-4F56-A3EE-E78AFDD0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83C6C-ACCB-4218-8B38-DBC254F82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F57F3-3FEB-45D9-94D2-35DA2CCB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FFC3C-D140-459E-A1DD-AE2911E6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A8C54-7056-4DE7-B1C9-D0A39D9F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98766"/>
      </p:ext>
    </p:extLst>
  </p:cSld>
  <p:clrMapOvr>
    <a:masterClrMapping/>
  </p:clrMapOvr>
</p:sldLayout>
</file>

<file path=ppt/slideLayouts/slideLayout1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B99B95-1757-4AF8-82D3-CB2AEC506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D12D2-E10E-43F4-B700-8B5DAEFF2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A7D56-812C-46B5-B3DC-09684239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9DFE-2F98-4BC6-BD0A-B32B3FAA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DEE4F-CC65-4D9F-A8AD-20DF305F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70058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2A08-E8D3-4206-AC59-69A42A4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5C71E-40D4-47FB-8FF0-CF999D14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F9787-4ADE-4851-B535-A1351726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0B7D-1A6D-4DDA-A766-7080469D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E525E-5B88-4248-818B-70BA1F0A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99BDA-7EB7-4FBA-90E8-72747140E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10250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64823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B1CB-89B2-4AC6-AA05-9040536D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BCDFE-E6D6-43F9-9D3D-D740C9E8C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56B79-B2B2-4011-B523-025B6B42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2052A-A1F5-44B9-8BD6-9B348223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21CA8-2B40-4465-878A-FC5A23BC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5A60C-BDCA-4814-997B-34CE0F4D2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10250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8255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1A0D-5E59-487B-BD29-CB407EC3B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49A5C-1844-4D44-8FA4-CECF040C5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301B4-9410-432E-A489-658E88C5B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939C6-08CB-4FE1-8DFE-89CA3A5E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8A924-C0D8-4A9B-BA65-7AEA0882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511B9-5598-4795-9BA6-4DD1D030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40E7E-8E91-452E-BA6D-7638DF7ED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32475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5391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8E31-7350-481D-8652-B7136EB1D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B7673-5514-47B4-B94C-BA47C43D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267F4-CF32-4152-950D-E512ACC53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9F900-E7B5-4984-BF97-386E432F5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42F00-6B37-4689-AFD7-6D2C82025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67FA34-0A19-4D45-B9EE-358F4904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6CE8C-76F9-4924-AAB5-5F1AE3F02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AEECD-4F79-4915-BA3F-A9C04AB5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BCC84-7CCC-45E0-9A8E-9F6EABC96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8811" y="5754025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2837"/>
      </p:ext>
    </p:extLst>
  </p:cSld>
  <p:clrMapOvr>
    <a:masterClrMapping/>
  </p:clrMapOvr>
</p:sldLayout>
</file>

<file path=ppt/slideLayouts/slideLayout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4D6C-6BFD-4788-BA39-BF7431C6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659B3-4566-45B5-A73F-50AE3ED5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71A2C-AA8D-4711-BD51-293C35CF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FEF3D-404F-41EB-9BDB-5577F3DD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15A5D-F690-40A7-8DA3-1C824C9F0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10250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70506"/>
      </p:ext>
    </p:extLst>
  </p:cSld>
  <p:clrMapOvr>
    <a:masterClrMapping/>
  </p:clrMapOvr>
</p:sldLayout>
</file>

<file path=ppt/slideLayouts/slideLayout7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FC4EE-587B-4307-8728-FE6F3A80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B47B9-1A12-4F6B-A0F1-3EBA175DA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5C8FB-62F9-4938-9A80-2537D845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B7F02-0D4D-428A-BEE3-5EC6B823D1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10250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7452"/>
      </p:ext>
    </p:extLst>
  </p:cSld>
  <p:clrMapOvr>
    <a:masterClrMapping/>
  </p:clrMapOvr>
</p:sldLayout>
</file>

<file path=ppt/slideLayouts/slideLayout8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6B72-3C0B-4D2A-B492-AFD91B28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3D355-C24F-42A4-A196-6A38DB1E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14259-0D81-46B7-9CC8-093016BE9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3B545-93FC-4832-B107-A64C1C96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E03C4-682F-48B5-8B47-E0C41B04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DD4F6-AB7D-4F70-82EB-6C6110E8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055CF-AC53-4D1B-BC67-DFFCE4082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790711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00121"/>
      </p:ext>
    </p:extLst>
  </p:cSld>
  <p:clrMapOvr>
    <a:masterClrMapping/>
  </p:clrMapOvr>
</p:sldLayout>
</file>

<file path=ppt/slideLayouts/slideLayout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4533-F811-4444-8945-8296EC05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B5558A-0090-4FE3-92F8-3C661614A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20B4D-3C1E-473B-85AB-8CD53857E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62BE0-9C73-4387-806E-12FA78F2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522EB-9DB1-4F0B-A258-0196F19E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943F2-DFE1-4F0C-BB95-E364E940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32C17-921F-401D-90A5-44D678A53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1775" y="5810250"/>
            <a:ext cx="2562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A731E-D3C7-44B7-A7B8-56A7BB60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8B58-B2B2-452A-867C-7E5DB625E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DE5EE-7367-4903-9952-AC4ED7830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C499-B927-4293-B801-AE43977F4797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8D7E8-A2C5-4EDA-8E18-9BCCF6AE6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905BD-3EAF-417C-8626-6F3DB37AB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AAC90-570E-4625-B538-741F38B49A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1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chapter/10.1007/978-1-4842-6774-5_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riquestions.com/what-is-a-neural-network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dtechtalks.com/2019/08/05/what-is-artificial-neural-network-an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" title=""/>
          <p:cNvSpPr txBox="1"/>
          <p:nvPr/>
        </p:nvSpPr>
        <p:spPr>
          <a:xfrm>
            <a:off x="1845228" y="2514600"/>
            <a:ext cx="545354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Colonna MT" panose="04020805060202030203" pitchFamily="82" charset="0"/>
              </a:rPr>
              <a:t>Teaming Up with AI</a:t>
            </a:r>
          </a:p>
          <a:p>
            <a:pPr algn="ctr"/>
            <a:r>
              <a:rPr lang="en-US" sz="2400" dirty="0">
                <a:latin typeface="Colonna MT" panose="04020805060202030203" pitchFamily="82" charset="0"/>
              </a:rPr>
              <a:t>Group 6</a:t>
            </a:r>
          </a:p>
          <a:p>
            <a:pPr algn="ctr"/>
            <a:endParaRPr lang="en-US" sz="4800" dirty="0">
              <a:latin typeface="Colonna MT" panose="04020805060202030203" pitchFamily="82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6, 2023</a:t>
            </a:r>
          </a:p>
        </p:txBody>
      </p:sp>
    </p:spTree>
    <p:extLst>
      <p:ext uri="{BB962C8B-B14F-4D97-AF65-F5344CB8AC3E}">
        <p14:creationId xmlns:p14="http://schemas.microsoft.com/office/powerpoint/2010/main" val="4286464253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B9CAACDD-E65C-4855-A37D-BFFBB0B82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0791"/>
            <a:ext cx="7886700" cy="4351338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Machine Learning</a:t>
            </a:r>
          </a:p>
          <a:p>
            <a:r>
              <a:rPr lang="en-US" dirty="0">
                <a:latin typeface="Georgia" panose="02040502050405020303" pitchFamily="18" charset="0"/>
              </a:rPr>
              <a:t>Deep Learning</a:t>
            </a:r>
          </a:p>
          <a:p>
            <a:r>
              <a:rPr lang="en-US" dirty="0">
                <a:latin typeface="Georgia" panose="02040502050405020303" pitchFamily="18" charset="0"/>
              </a:rPr>
              <a:t>Natural Language Processing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Speech recognition, translation</a:t>
            </a:r>
          </a:p>
          <a:p>
            <a:r>
              <a:rPr lang="en-US" dirty="0">
                <a:latin typeface="Georgia" panose="02040502050405020303" pitchFamily="18" charset="0"/>
              </a:rPr>
              <a:t>Computer Vision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Facial recognition, object classification</a:t>
            </a:r>
          </a:p>
          <a:p>
            <a:r>
              <a:rPr lang="en-US" dirty="0">
                <a:latin typeface="Georgia" panose="02040502050405020303" pitchFamily="18" charset="0"/>
              </a:rPr>
              <a:t>Robotics and Automation</a:t>
            </a:r>
          </a:p>
          <a:p>
            <a:r>
              <a:rPr lang="en-US" sz="3200" dirty="0">
                <a:latin typeface="Georgia" panose="02040502050405020303" pitchFamily="18" charset="0"/>
              </a:rPr>
              <a:t>Generative Models</a:t>
            </a:r>
          </a:p>
          <a:p>
            <a:pPr lvl="1"/>
            <a:r>
              <a:rPr lang="en-US" sz="2100" dirty="0">
                <a:latin typeface="Georgia" panose="02040502050405020303" pitchFamily="18" charset="0"/>
              </a:rPr>
              <a:t>Generative adversarial networks</a:t>
            </a:r>
          </a:p>
          <a:p>
            <a:pPr lvl="1"/>
            <a:r>
              <a:rPr lang="en-US" sz="2100" dirty="0">
                <a:latin typeface="Georgia" panose="02040502050405020303" pitchFamily="18" charset="0"/>
              </a:rPr>
              <a:t>Variational autoencoders</a:t>
            </a:r>
          </a:p>
        </p:txBody>
      </p:sp>
      <p:sp>
        <p:nvSpPr>
          <p:cNvPr id="6" name="TextBox 5" descr="" title="">
            <a:extLst>
              <a:ext uri="{FF2B5EF4-FFF2-40B4-BE49-F238E27FC236}">
                <a16:creationId xmlns:a16="http://schemas.microsoft.com/office/drawing/2014/main" id="{A9D3472C-912F-4975-AA48-A06C31F72D79}"/>
              </a:ext>
            </a:extLst>
          </p:cNvPr>
          <p:cNvSpPr txBox="1"/>
          <p:nvPr/>
        </p:nvSpPr>
        <p:spPr>
          <a:xfrm>
            <a:off x="304800" y="422266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Categories of Current AI</a:t>
            </a:r>
          </a:p>
        </p:txBody>
      </p:sp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F55E155F-C3E7-4AC1-92B3-C737AD99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1885571"/>
            <a:ext cx="3663601" cy="2005414"/>
          </a:xfrm>
          <a:prstGeom prst="rect">
            <a:avLst/>
          </a:prstGeom>
        </p:spPr>
      </p:pic>
      <p:pic>
        <p:nvPicPr>
          <p:cNvPr id="8" name="Picture 7" descr="" title="">
            <a:extLst>
              <a:ext uri="{FF2B5EF4-FFF2-40B4-BE49-F238E27FC236}">
                <a16:creationId xmlns:a16="http://schemas.microsoft.com/office/drawing/2014/main" id="{63569A05-0E20-4F89-9749-2F1A361C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28" y="4246705"/>
            <a:ext cx="3685372" cy="15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0190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Kinds of AI Tools Are </a:t>
            </a:r>
            <a:br>
              <a:rPr lang="en-US" b="1" dirty="0"/>
            </a:br>
            <a:r>
              <a:rPr lang="en-US" b="1" dirty="0"/>
              <a:t>Available for Lawyers?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7A48E65-4459-47F2-81F1-8B87B3B2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62476"/>
      </p:ext>
    </p:extLst>
  </p:cSld>
  <p:clrMapOvr>
    <a:masterClrMapping/>
  </p:clrMapOvr>
</p:sld>
</file>

<file path=ppt/slides/slide12.xml><?xml version="1.0" encoding="utf-8"?>
<p:sld xmlns:a16="http://schemas.microsoft.com/office/drawing/2014/main" xmlns:adec="http://schemas.microsoft.com/office/drawing/2017/decorative" xmlns:p16="http://schemas.microsoft.com/office/powerpoint/2015/main" xmlns:ask="http://schemas.microsoft.com/office/drawing/2018/sketchyshapes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 descr="" title="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473202" y="640080"/>
            <a:ext cx="3614166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Tools for Everyone</a:t>
            </a:r>
          </a:p>
        </p:txBody>
      </p:sp>
      <p:sp>
        <p:nvSpPr>
          <p:cNvPr id="1036" name="sketch line" descr="" title="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550533"/>
            <a:ext cx="8686800" cy="41946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defTabSz="914400">
              <a:buNone/>
            </a:pPr>
            <a:endParaRPr lang="en-US" sz="1600" dirty="0"/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 err="1"/>
              <a:t>OpenAI’s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ChatGPT</a:t>
            </a:r>
            <a:r>
              <a:rPr lang="en-US" altLang="en-US" sz="2200" dirty="0"/>
              <a:t> was released in November 2022</a:t>
            </a:r>
          </a:p>
          <a:p>
            <a:pPr lvl="1"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 err="1"/>
              <a:t>ChatGPT</a:t>
            </a:r>
            <a:r>
              <a:rPr lang="en-US" altLang="en-US" sz="2200" dirty="0"/>
              <a:t> (accepts only text as input) and GPT-4 (both text and image inputs)</a:t>
            </a:r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200" dirty="0"/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/>
              <a:t>Competitors: Google’s Bard, Meta’s </a:t>
            </a:r>
            <a:r>
              <a:rPr lang="en-US" altLang="en-US" sz="2200" dirty="0" err="1"/>
              <a:t>LLaMA</a:t>
            </a:r>
            <a:r>
              <a:rPr lang="en-US" altLang="en-US" sz="2200" dirty="0"/>
              <a:t>, and others</a:t>
            </a:r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200" dirty="0"/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err="1"/>
              <a:t>ChatGPT</a:t>
            </a:r>
            <a:r>
              <a:rPr lang="en-US" sz="2200" dirty="0"/>
              <a:t> uses natural language processing to know the context and intent of a user’s query, giving personalized and accurate responses</a:t>
            </a:r>
          </a:p>
          <a:p>
            <a:pPr lvl="1"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/>
              <a:t>Search engines return a list of relevant websites dependent on keywords, leaving the user to sift through the information and find what they require</a:t>
            </a:r>
            <a:endParaRPr lang="en-US" altLang="en-US" sz="2200" dirty="0"/>
          </a:p>
          <a:p>
            <a:pPr marL="0" indent="-22860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200" baseline="30000" dirty="0"/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 err="1"/>
              <a:t>OpenAI</a:t>
            </a:r>
            <a:r>
              <a:rPr lang="en-US" altLang="en-US" sz="2200" dirty="0"/>
              <a:t> collects data from its users to further train and fine-tune the service</a:t>
            </a:r>
          </a:p>
          <a:p>
            <a:pPr lvl="1" indent="-2286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/>
              <a:t>Implicates significant privacy issues</a:t>
            </a:r>
          </a:p>
          <a:p>
            <a:pPr indent="-228600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200" dirty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/>
              <a:t>Exemplary uses: write/debug computer programs;</a:t>
            </a:r>
            <a:r>
              <a:rPr lang="en-US" altLang="en-US" sz="2200" baseline="30000" dirty="0"/>
              <a:t> </a:t>
            </a:r>
            <a:r>
              <a:rPr lang="en-US" altLang="en-US" sz="2200" dirty="0"/>
              <a:t>mimic style of celebrity CEOs; write pitches; compose music, teleplays, fairy tales, essays; answer test questions; write poetry/song lyrics; translate and summarize text, among other capabilities</a:t>
            </a:r>
          </a:p>
        </p:txBody>
      </p:sp>
      <p:pic>
        <p:nvPicPr>
          <p:cNvPr id="1026" name="Picture 2" descr="" title="">
            <a:extLst>
              <a:ext uri="{FF2B5EF4-FFF2-40B4-BE49-F238E27FC236}">
                <a16:creationId xmlns:a16="http://schemas.microsoft.com/office/drawing/2014/main" id="{2A0D313A-C9DB-00A8-66D3-4A8CE57B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9243"/>
            <a:ext cx="4094226" cy="23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08894"/>
      </p:ext>
    </p:extLst>
  </p:cSld>
  <p:clrMapOvr>
    <a:masterClrMapping/>
  </p:clrMapOvr>
</p:sld>
</file>

<file path=ppt/slides/slide13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 descr="" title="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" title="">
            <a:extLst>
              <a:ext uri="{FF2B5EF4-FFF2-40B4-BE49-F238E27FC236}">
                <a16:creationId xmlns:a16="http://schemas.microsoft.com/office/drawing/2014/main" id="{6AB76D33-801E-E805-5789-EA5E080C5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4236" t="9091" r="38238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</p:pic>
      <p:sp>
        <p:nvSpPr>
          <p:cNvPr id="30" name="Rectangle 29" descr="" title="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78320" y="1161288"/>
            <a:ext cx="452228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Law Firm/Company Use of a Private AI</a:t>
            </a:r>
          </a:p>
        </p:txBody>
      </p:sp>
      <p:sp>
        <p:nvSpPr>
          <p:cNvPr id="32" name="Rectangle 31" descr="" title="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descr="" title="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6274880" cy="390220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 defTabSz="914400">
              <a:spcBef>
                <a:spcPts val="600"/>
              </a:spcBef>
            </a:pPr>
            <a:r>
              <a:rPr lang="en-US" sz="2200" dirty="0"/>
              <a:t>An instantiation of AI/LLM in the cloud and dedicated to a law firm/company</a:t>
            </a:r>
          </a:p>
          <a:p>
            <a:pPr lvl="1" indent="-228600" defTabSz="914400">
              <a:spcBef>
                <a:spcPts val="600"/>
              </a:spcBef>
            </a:pPr>
            <a:r>
              <a:rPr lang="en-US" sz="2200" dirty="0"/>
              <a:t>Training would be specific to the law firm/company</a:t>
            </a:r>
          </a:p>
          <a:p>
            <a:pPr lvl="1" indent="-228600" defTabSz="914400">
              <a:spcBef>
                <a:spcPts val="600"/>
              </a:spcBef>
            </a:pPr>
            <a:r>
              <a:rPr lang="en-US" sz="2200" dirty="0"/>
              <a:t>For example: all documents generated by the law firm in last five years fed to AI</a:t>
            </a:r>
          </a:p>
          <a:p>
            <a:pPr indent="-228600" defTabSz="914400">
              <a:spcBef>
                <a:spcPts val="600"/>
              </a:spcBef>
            </a:pPr>
            <a:endParaRPr lang="en-US" sz="2200" dirty="0"/>
          </a:p>
          <a:p>
            <a:pPr indent="-228600" defTabSz="914400">
              <a:spcBef>
                <a:spcPts val="600"/>
              </a:spcBef>
            </a:pPr>
            <a:r>
              <a:rPr lang="en-US" sz="2200" dirty="0"/>
              <a:t>Litigation, prosecution, assignments, licensing, etc.</a:t>
            </a:r>
          </a:p>
          <a:p>
            <a:pPr indent="-228600" defTabSz="914400">
              <a:spcBef>
                <a:spcPts val="600"/>
              </a:spcBef>
            </a:pPr>
            <a:endParaRPr lang="en-US" sz="2200" dirty="0"/>
          </a:p>
          <a:p>
            <a:pPr indent="-228600" defTabSz="914400">
              <a:spcBef>
                <a:spcPts val="600"/>
              </a:spcBef>
            </a:pPr>
            <a:r>
              <a:rPr lang="en-US" sz="2200" dirty="0"/>
              <a:t>Attorneys would develop skills in delivering effective prompts:</a:t>
            </a:r>
          </a:p>
          <a:p>
            <a:pPr lvl="1" indent="-228600" defTabSz="914400">
              <a:spcBef>
                <a:spcPts val="600"/>
              </a:spcBef>
            </a:pPr>
            <a:r>
              <a:rPr lang="en-US" sz="2200" dirty="0"/>
              <a:t>Given [situation], generate a [complaint, motion, patent application, assignment, license]</a:t>
            </a:r>
          </a:p>
          <a:p>
            <a:pPr lvl="1" indent="-228600" defTabSz="914400">
              <a:spcBef>
                <a:spcPts val="600"/>
              </a:spcBef>
            </a:pPr>
            <a:r>
              <a:rPr lang="en-US" sz="2200" dirty="0"/>
              <a:t>Format [the same as similar documents]</a:t>
            </a:r>
          </a:p>
          <a:p>
            <a:pPr lvl="1" indent="-228600" defTabSz="914400">
              <a:spcBef>
                <a:spcPts val="600"/>
              </a:spcBef>
            </a:pPr>
            <a:r>
              <a:rPr lang="en-US" sz="2200" dirty="0"/>
              <a:t>Avoid [this or that problem] </a:t>
            </a:r>
          </a:p>
          <a:p>
            <a:pPr lvl="1" indent="-228600" defTabSz="914400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1778838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4534228" cy="5638800"/>
          </a:xfrm>
        </p:spPr>
        <p:txBody>
          <a:bodyPr>
            <a:no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/>
              <a:t>General tools: known platforms (e.g., </a:t>
            </a:r>
            <a:r>
              <a:rPr lang="en-US" altLang="en-US" sz="2000" dirty="0" err="1"/>
              <a:t>ChatGPT</a:t>
            </a:r>
            <a:r>
              <a:rPr lang="en-US" altLang="en-US" sz="2000" dirty="0"/>
              <a:t>)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/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Specialized tools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Patent application drafting: create applications based on human-drafted claims</a:t>
            </a:r>
          </a:p>
          <a:p>
            <a:pPr lvl="2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Patent Theory</a:t>
            </a:r>
          </a:p>
          <a:p>
            <a:pPr lvl="2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Patent Pal</a:t>
            </a:r>
          </a:p>
          <a:p>
            <a:pPr lvl="2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/>
              <a:t>Polsinelli’s</a:t>
            </a:r>
            <a:r>
              <a:rPr lang="en-US" sz="1600" dirty="0"/>
              <a:t> </a:t>
            </a:r>
            <a:r>
              <a:rPr lang="en-US" sz="1600" dirty="0" err="1"/>
              <a:t>PatentCAD</a:t>
            </a:r>
            <a:endParaRPr lang="en-US" sz="1600" dirty="0"/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Prior art search and automated claim charts</a:t>
            </a:r>
          </a:p>
          <a:p>
            <a:pPr lvl="2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Relativity Patents</a:t>
            </a:r>
            <a:endParaRPr lang="en-US" sz="1600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Prosecution perhaps more “susceptible” to AI than litigation? 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Commodity-like nature</a:t>
            </a:r>
          </a:p>
          <a:p>
            <a:pPr lvl="1"/>
            <a:r>
              <a:rPr lang="en-US" sz="2000" dirty="0"/>
              <a:t>Case law typically not cited, so lower risk of hallucinations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-76200" y="70117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Prosecution Tools</a:t>
            </a:r>
          </a:p>
        </p:txBody>
      </p:sp>
      <p:pic>
        <p:nvPicPr>
          <p:cNvPr id="3" name="Picture 2" descr="" title="">
            <a:extLst>
              <a:ext uri="{FF2B5EF4-FFF2-40B4-BE49-F238E27FC236}">
                <a16:creationId xmlns:a16="http://schemas.microsoft.com/office/drawing/2014/main" id="{40F4592D-54C9-F023-2D1F-D09212FAE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066800"/>
            <a:ext cx="3847772" cy="213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6383"/>
      </p:ext>
    </p:extLst>
  </p:cSld>
  <p:clrMapOvr>
    <a:masterClrMapping/>
  </p:clrMapOvr>
</p:sld>
</file>

<file path=ppt/slides/slide15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" title=""/>
          <p:cNvSpPr>
            <a:spLocks noGrp="1"/>
          </p:cNvSpPr>
          <p:nvPr>
            <p:ph idx="1"/>
          </p:nvPr>
        </p:nvSpPr>
        <p:spPr>
          <a:xfrm>
            <a:off x="1428890" y="1396360"/>
            <a:ext cx="5876364" cy="22631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" title="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9" y="343329"/>
            <a:ext cx="8077200" cy="557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63026"/>
      </p:ext>
    </p:extLst>
  </p:cSld>
  <p:clrMapOvr>
    <a:masterClrMapping/>
  </p:clrMapOvr>
</p:sld>
</file>

<file path=ppt/slides/slide16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>
            <a:extLst>
              <a:ext uri="{FF2B5EF4-FFF2-40B4-BE49-F238E27FC236}">
                <a16:creationId xmlns:a16="http://schemas.microsoft.com/office/drawing/2014/main" id="{FD312D23-DAC9-A171-A051-6FDC40960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703" r="20035" b="765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Rectangle 11" descr="" title="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628650" y="365125"/>
            <a:ext cx="78867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Inventorship</a:t>
            </a:r>
            <a:r>
              <a:rPr lang="en-US" sz="4400" dirty="0"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5032375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228600" defTabSz="914400"/>
            <a:r>
              <a:rPr lang="en-US" sz="3200" dirty="0"/>
              <a:t>AI systems are generally not recognized as inventors</a:t>
            </a:r>
          </a:p>
          <a:p>
            <a:pPr marL="0" indent="-228600" defTabSz="914400"/>
            <a:endParaRPr lang="en-US" sz="3200" dirty="0"/>
          </a:p>
          <a:p>
            <a:pPr lvl="1" indent="-228600" defTabSz="914400"/>
            <a:r>
              <a:rPr lang="en-US" sz="3200" dirty="0"/>
              <a:t>U.S.: Patent Act requires an inventor to be an “individual” (i.e., a natural person)</a:t>
            </a:r>
          </a:p>
          <a:p>
            <a:pPr lvl="2" indent="-228600" defTabSz="914400"/>
            <a:r>
              <a:rPr lang="en-US" sz="3200" i="1" dirty="0"/>
              <a:t>Thaler v. Vidal</a:t>
            </a:r>
            <a:r>
              <a:rPr lang="en-US" sz="3200" dirty="0"/>
              <a:t>, No. 2021-2347 (Fed. Cir. 2022)</a:t>
            </a:r>
          </a:p>
          <a:p>
            <a:pPr indent="-228600" defTabSz="914400"/>
            <a:endParaRPr lang="en-US" sz="3200" b="1" dirty="0"/>
          </a:p>
          <a:p>
            <a:pPr lvl="1" indent="-228600" defTabSz="914400"/>
            <a:r>
              <a:rPr lang="en-US" sz="3200" dirty="0"/>
              <a:t>EPO: Inventor must be a natural person, and AI systems cannot be recognized as inventors under European patent law</a:t>
            </a:r>
          </a:p>
          <a:p>
            <a:pPr lvl="2" indent="-228600" defTabSz="914400"/>
            <a:r>
              <a:rPr lang="en-US" sz="3200" dirty="0"/>
              <a:t>In 2020, EPO rejected two patent applications naming an AI system as the inventor</a:t>
            </a:r>
          </a:p>
          <a:p>
            <a:pPr lvl="1" indent="-228600" defTabSz="914400"/>
            <a:endParaRPr lang="en-US" sz="3200" b="1" dirty="0"/>
          </a:p>
          <a:p>
            <a:pPr lvl="1" indent="-228600" defTabSz="914400"/>
            <a:r>
              <a:rPr lang="en-US" sz="3200" dirty="0"/>
              <a:t>China: Inventorship limited to persons</a:t>
            </a:r>
          </a:p>
          <a:p>
            <a:pPr marL="0" indent="-228600" defTabSz="914400"/>
            <a:endParaRPr lang="en-US" sz="3200" dirty="0"/>
          </a:p>
          <a:p>
            <a:pPr indent="-228600" defTabSz="914400"/>
            <a:r>
              <a:rPr lang="en-US" sz="3200" dirty="0"/>
              <a:t>Ongoing debate over whether AI will ever be considered to be an inventor</a:t>
            </a:r>
          </a:p>
          <a:p>
            <a:pPr lvl="1" indent="-228600" defTabSz="914400"/>
            <a:r>
              <a:rPr lang="en-US" sz="3200" dirty="0"/>
              <a:t>Will/may need changes to existing patent law</a:t>
            </a:r>
            <a:r>
              <a:rPr lang="en-US" sz="17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91842240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360759" y="3752849"/>
            <a:ext cx="246816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Litigation Tools</a:t>
            </a:r>
          </a:p>
        </p:txBody>
      </p:sp>
      <p:pic>
        <p:nvPicPr>
          <p:cNvPr id="3" name="Picture 2" descr="" title="">
            <a:extLst>
              <a:ext uri="{FF2B5EF4-FFF2-40B4-BE49-F238E27FC236}">
                <a16:creationId xmlns:a16="http://schemas.microsoft.com/office/drawing/2014/main" id="{58BCA283-B39F-DF0D-7F88-37899FBE4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3" b="2030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/>
              <a:t>Tools to summarize the law for a particular topic/jurisdiction</a:t>
            </a:r>
          </a:p>
          <a:p>
            <a:pPr lvl="1" indent="-228600"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/>
              <a:t>Lexis + AI</a:t>
            </a:r>
          </a:p>
          <a:p>
            <a:pPr lvl="1" indent="-228600" defTabSz="914400" fontAlgn="base">
              <a:spcBef>
                <a:spcPct val="0"/>
              </a:spcBef>
              <a:spcAft>
                <a:spcPts val="600"/>
              </a:spcAft>
            </a:pPr>
            <a:endParaRPr lang="en-US" altLang="en-US" sz="1600" dirty="0"/>
          </a:p>
          <a:p>
            <a:pPr marL="0" lvl="0" indent="-228600" defTabSz="914400" fontAlgn="base">
              <a:spcBef>
                <a:spcPct val="0"/>
              </a:spcBef>
              <a:spcAft>
                <a:spcPts val="600"/>
              </a:spcAft>
            </a:pP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25949447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F20A4433-D976-A324-9C8A-75626BDF8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662519"/>
            <a:ext cx="6629400" cy="2238154"/>
          </a:xfrm>
          <a:prstGeom prst="rect">
            <a:avLst/>
          </a:prstGeom>
        </p:spPr>
      </p:pic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7284DEEE-B85D-A688-123F-F18333C4E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81000"/>
            <a:ext cx="7886700" cy="5795963"/>
          </a:xfrm>
        </p:spPr>
        <p:txBody>
          <a:bodyPr/>
          <a:lstStyle/>
          <a:p>
            <a:r>
              <a:rPr lang="en-US" b="0" i="0" dirty="0">
                <a:effectLst/>
                <a:latin typeface="Calibri (Body)"/>
              </a:rPr>
              <a:t>Document review, legal research memos, deposition preparation, and contract analysis…</a:t>
            </a:r>
          </a:p>
          <a:p>
            <a:pPr lvl="1"/>
            <a:r>
              <a:rPr lang="en-US" b="0" i="0" dirty="0" err="1">
                <a:effectLst/>
                <a:latin typeface="Calibri (Body)"/>
              </a:rPr>
              <a:t>CoCounsel</a:t>
            </a:r>
            <a:r>
              <a:rPr lang="en-US" b="0" i="0" dirty="0">
                <a:effectLst/>
                <a:latin typeface="Calibri (Body)"/>
              </a:rPr>
              <a:t> by </a:t>
            </a:r>
            <a:r>
              <a:rPr lang="en-US" b="0" i="0" dirty="0" err="1">
                <a:effectLst/>
                <a:latin typeface="Calibri (Body)"/>
              </a:rPr>
              <a:t>Casetext</a:t>
            </a:r>
            <a:endParaRPr lang="en-US" b="0" i="0" dirty="0">
              <a:effectLst/>
              <a:latin typeface="Calibri (Body)"/>
            </a:endParaRPr>
          </a:p>
          <a:p>
            <a:pPr marL="342900" lvl="1" indent="0">
              <a:buNone/>
            </a:pPr>
            <a:endParaRPr lang="en-US" b="0" i="0" dirty="0">
              <a:solidFill>
                <a:srgbClr val="828282"/>
              </a:solidFill>
              <a:effectLst/>
              <a:latin typeface="Epilogue"/>
            </a:endParaRPr>
          </a:p>
          <a:p>
            <a:endParaRPr lang="en-US" dirty="0"/>
          </a:p>
        </p:txBody>
      </p:sp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6E2A877F-EBD1-7171-687A-1162E9906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800"/>
            <a:ext cx="2707921" cy="2331280"/>
          </a:xfrm>
          <a:prstGeom prst="rect">
            <a:avLst/>
          </a:prstGeom>
        </p:spPr>
      </p:pic>
      <p:pic>
        <p:nvPicPr>
          <p:cNvPr id="9" name="Picture 8" descr="" title="">
            <a:extLst>
              <a:ext uri="{FF2B5EF4-FFF2-40B4-BE49-F238E27FC236}">
                <a16:creationId xmlns:a16="http://schemas.microsoft.com/office/drawing/2014/main" id="{581D640F-B61D-8CFF-301F-ACE60D1F6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914400"/>
            <a:ext cx="2833247" cy="26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09125"/>
      </p:ext>
    </p:extLst>
  </p:cSld>
  <p:clrMapOvr>
    <a:masterClrMapping/>
  </p:clrMapOvr>
</p:sld>
</file>

<file path=ppt/slides/slide19.xml><?xml version="1.0" encoding="utf-8"?>
<p:sld xmlns:a16="http://schemas.microsoft.com/office/drawing/2014/main" xmlns:adec="http://schemas.microsoft.com/office/drawing/2017/decorative" xmlns:p16="http://schemas.microsoft.com/office/powerpoint/2015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" title="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6B73B8E6-5F6F-AF14-4498-F2C4F1582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61" b="1"/>
          <a:stretch/>
        </p:blipFill>
        <p:spPr>
          <a:xfrm>
            <a:off x="20" y="10"/>
            <a:ext cx="5202273" cy="6857990"/>
          </a:xfrm>
          <a:prstGeom prst="rect">
            <a:avLst/>
          </a:prstGeom>
        </p:spPr>
      </p:pic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FAB3BB6D-A49A-AD06-4777-6B6F8995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2800" dirty="0"/>
              <a:t>Drafting Motions</a:t>
            </a:r>
          </a:p>
          <a:p>
            <a:pPr lvl="1"/>
            <a:r>
              <a:rPr lang="en-US" sz="2400" dirty="0" err="1"/>
              <a:t>Casetext</a:t>
            </a:r>
            <a:r>
              <a:rPr lang="en-US" sz="2400" dirty="0"/>
              <a:t> Compose</a:t>
            </a:r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808468614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7A48E65-4459-47F2-81F1-8B87B3B2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86309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B9CA9557-4720-037B-A7F5-AE086980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81000"/>
            <a:ext cx="7886700" cy="5795963"/>
          </a:xfrm>
        </p:spPr>
        <p:txBody>
          <a:bodyPr/>
          <a:lstStyle/>
          <a:p>
            <a:r>
              <a:rPr lang="en-US" dirty="0"/>
              <a:t>Complaint responses/discovery responses</a:t>
            </a:r>
          </a:p>
          <a:p>
            <a:pPr lvl="1"/>
            <a:r>
              <a:rPr lang="en-US" dirty="0" err="1"/>
              <a:t>LegalMation</a:t>
            </a:r>
            <a:endParaRPr lang="en-US" dirty="0"/>
          </a:p>
          <a:p>
            <a:pPr lvl="1"/>
            <a:r>
              <a:rPr lang="en-US" dirty="0" err="1"/>
              <a:t>Briefpoint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2369BB52-97ED-2B12-1E19-8620A17C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0"/>
            <a:ext cx="6217644" cy="2281497"/>
          </a:xfrm>
          <a:prstGeom prst="rect">
            <a:avLst/>
          </a:prstGeom>
        </p:spPr>
      </p:pic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8D7C6B81-6DFC-A015-C0B2-D6661FB70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35323"/>
            <a:ext cx="5486400" cy="32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37448"/>
      </p:ext>
    </p:extLst>
  </p:cSld>
  <p:clrMapOvr>
    <a:masterClrMapping/>
  </p:clrMapOvr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Ethical &amp; Liability Issues</a:t>
            </a:r>
          </a:p>
        </p:txBody>
      </p:sp>
    </p:spTree>
    <p:extLst>
      <p:ext uri="{BB962C8B-B14F-4D97-AF65-F5344CB8AC3E}">
        <p14:creationId xmlns:p14="http://schemas.microsoft.com/office/powerpoint/2010/main" val="3157916340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6C6BEDE8-81B9-025A-CB1F-C66D041C7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4200525" cy="5057775"/>
          </a:xfrm>
          <a:prstGeom prst="rect">
            <a:avLst/>
          </a:prstGeom>
        </p:spPr>
      </p:pic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9F013A04-D735-E15A-FCE6-6CC233A5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-304800"/>
            <a:ext cx="4656277" cy="586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4524802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4351338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Lawyer-Client Relations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effectLst/>
                <a:ea typeface="Times New Roman" panose="02020603050405020304" pitchFamily="18" charset="0"/>
              </a:rPr>
              <a:t>R 1.1 Competence </a:t>
            </a: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4088" y="187121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Ethics - CA Rules of Professional Conduct</a:t>
            </a:r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7AB5CA93-D76E-9ECB-C46F-400012D31363}"/>
              </a:ext>
            </a:extLst>
          </p:cNvPr>
          <p:cNvSpPr txBox="1"/>
          <p:nvPr/>
        </p:nvSpPr>
        <p:spPr>
          <a:xfrm>
            <a:off x="524376" y="2146414"/>
            <a:ext cx="80862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 lawyer shall not intentionally, recklessly, with gross negligence, or repeatedly fail to perform legal services with competence. </a:t>
            </a:r>
          </a:p>
          <a:p>
            <a:pPr marL="342900" indent="-342900">
              <a:buAutoNum type="alphaLcParenBoth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For purposes of this rule, “competence” in any legal service shall mean to apply the (i) learning and skill, and (ii) mental, emotional, and physical ability reasonably* necessary for the performance of such service. </a:t>
            </a:r>
          </a:p>
          <a:p>
            <a:pPr marL="342900" indent="-342900">
              <a:buAutoNum type="alphaLcParenBoth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Comment [1] 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duties set forth in this rule include the </a:t>
            </a:r>
            <a:r>
              <a:rPr lang="en-US" b="1" dirty="0">
                <a:solidFill>
                  <a:schemeClr val="accent1"/>
                </a:solidFill>
              </a:rPr>
              <a:t>duty to keep abreast of the changes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in the law and its practice, </a:t>
            </a:r>
            <a:r>
              <a:rPr lang="en-US" b="1" dirty="0">
                <a:solidFill>
                  <a:schemeClr val="accent1"/>
                </a:solidFill>
              </a:rPr>
              <a:t>including the benefits and risks associated with relevant technology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2716136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" title="">
            <a:extLst>
              <a:ext uri="{FF2B5EF4-FFF2-40B4-BE49-F238E27FC236}">
                <a16:creationId xmlns:a16="http://schemas.microsoft.com/office/drawing/2014/main" id="{E7979605-1D8F-FBC4-7F6E-004CA53A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1597"/>
            <a:ext cx="7430668" cy="3961403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0063219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511225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Lawyer-Client Relations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1.1 Competence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R. 1.3 Diligence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R. 1.4 Communications with Clients 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R. 1.5 Fees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R. 1.6 Confidential Information of a Client 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Advocate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3.1 Meritorious Claims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3.3 Candor to Tribunal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Legal Practice/ Firms 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5.1 Responsibilities of Supervising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5.2 Responsibilities of Subordinate Lawyer</a:t>
            </a:r>
          </a:p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a typeface="Times New Roman" panose="02020603050405020304" pitchFamily="18" charset="0"/>
              </a:rPr>
              <a:t>R 5.3 Responsibilities Regarding Nonlawyer Assistant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5.5 Unauthorized Practice of Law; Multijurisdictional Practice of Law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effectLst/>
                <a:ea typeface="Times New Roman" panose="02020603050405020304" pitchFamily="18" charset="0"/>
              </a:rPr>
              <a:t>Public Service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effectLst/>
                <a:ea typeface="Times New Roman" panose="02020603050405020304" pitchFamily="18" charset="0"/>
              </a:rPr>
              <a:t>R 8.4.1 Prohibited Discrimination, Harassment and Retaliation </a:t>
            </a: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109209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Ethics - CA Rules of Professional Conduct</a:t>
            </a:r>
          </a:p>
        </p:txBody>
      </p:sp>
    </p:spTree>
    <p:extLst>
      <p:ext uri="{BB962C8B-B14F-4D97-AF65-F5344CB8AC3E}">
        <p14:creationId xmlns:p14="http://schemas.microsoft.com/office/powerpoint/2010/main" val="2803397759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4351338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Lawyer-Client Relations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1.1 Competence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R. 1.3 Diligence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R. 1.4 Communications with Clients 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R. 1.5 Fees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R. 1.6 Confidential Information of a Client 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Advocate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3.1 Meritorious Claims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3.3 Candor to Tribunal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Legal Practice/ Firms 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5.1 Responsibilities of Supervising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5.2 Responsibilities of Subordinate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a typeface="Times New Roman" panose="02020603050405020304" pitchFamily="18" charset="0"/>
              </a:rPr>
              <a:t>R 5.3 Responsibilities Regarding Nonlawyer Assistants</a:t>
            </a:r>
            <a:endParaRPr lang="en-US" sz="1400" b="1" dirty="0">
              <a:solidFill>
                <a:schemeClr val="accent1"/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R 5.5 Unauthorized Practice of Law; Multijurisdictional Practice of Law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Public Service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8.4.1 Prohibited Discrimination, Harassment and Retaliation </a:t>
            </a:r>
          </a:p>
        </p:txBody>
      </p:sp>
      <p:sp>
        <p:nvSpPr>
          <p:cNvPr id="5" name="TextBox 4" descr="" title="">
            <a:extLst>
              <a:ext uri="{FF2B5EF4-FFF2-40B4-BE49-F238E27FC236}">
                <a16:creationId xmlns:a16="http://schemas.microsoft.com/office/drawing/2014/main" id="{ABB110B2-48F7-431F-AA38-CF767E51034D}"/>
              </a:ext>
            </a:extLst>
          </p:cNvPr>
          <p:cNvSpPr txBox="1"/>
          <p:nvPr/>
        </p:nvSpPr>
        <p:spPr>
          <a:xfrm>
            <a:off x="228600" y="109209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Ethics - CA Rules of Professional Conduct</a:t>
            </a:r>
          </a:p>
        </p:txBody>
      </p:sp>
    </p:spTree>
    <p:extLst>
      <p:ext uri="{BB962C8B-B14F-4D97-AF65-F5344CB8AC3E}">
        <p14:creationId xmlns:p14="http://schemas.microsoft.com/office/powerpoint/2010/main" val="1494544895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16A0E709-FA9A-8FBF-1D39-C086DD9F6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21392"/>
            <a:ext cx="5795962" cy="56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3613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2000"/>
            <a:ext cx="7886700" cy="4351338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Lawyer-Client Relations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1.1 Competence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1.3 Diligence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1.4 Communications with Clients 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1.5 Fees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1.6 Confidential Information of a Client 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Advocate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3.1 Meritorious Claims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3.3 Candor to Tribunal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Legal Practice/ Firms 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5.1 Responsibilities of Supervising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5.2 Responsibilities of Subordinate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R 5.3 Responsibilities Regarding Nonlawyer Assistants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5.5 Unauthorized Practice of Law; Multijurisdictional Practice of Law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Public Service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R 8.4.1 Prohibited Discrimination, Harassment and Retaliation </a:t>
            </a:r>
          </a:p>
        </p:txBody>
      </p:sp>
      <p:sp>
        <p:nvSpPr>
          <p:cNvPr id="5" name="TextBox 4" descr="" title="">
            <a:extLst>
              <a:ext uri="{FF2B5EF4-FFF2-40B4-BE49-F238E27FC236}">
                <a16:creationId xmlns:a16="http://schemas.microsoft.com/office/drawing/2014/main" id="{2170F4C9-8435-498B-9AE6-A4E931AC33C1}"/>
              </a:ext>
            </a:extLst>
          </p:cNvPr>
          <p:cNvSpPr txBox="1"/>
          <p:nvPr/>
        </p:nvSpPr>
        <p:spPr>
          <a:xfrm>
            <a:off x="228600" y="109209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Ethics - CA Rules of Professional Conduct</a:t>
            </a:r>
          </a:p>
        </p:txBody>
      </p:sp>
    </p:spTree>
    <p:extLst>
      <p:ext uri="{BB962C8B-B14F-4D97-AF65-F5344CB8AC3E}">
        <p14:creationId xmlns:p14="http://schemas.microsoft.com/office/powerpoint/2010/main" val="1702903148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2A6D12C1-AE31-35A7-D5C8-6961980EC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82" y="1905000"/>
            <a:ext cx="2487168" cy="3657600"/>
          </a:xfrm>
          <a:prstGeom prst="rect">
            <a:avLst/>
          </a:prstGeom>
        </p:spPr>
      </p:pic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FDF40ACE-5CDA-E6CD-B1DD-2E21C16D3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008372"/>
            <a:ext cx="5774181" cy="2768539"/>
          </a:xfrm>
          <a:prstGeom prst="rect">
            <a:avLst/>
          </a:prstGeom>
        </p:spPr>
      </p:pic>
      <p:sp>
        <p:nvSpPr>
          <p:cNvPr id="4" name="TextBox 3" descr="" title="">
            <a:extLst>
              <a:ext uri="{FF2B5EF4-FFF2-40B4-BE49-F238E27FC236}">
                <a16:creationId xmlns:a16="http://schemas.microsoft.com/office/drawing/2014/main" id="{C2935BFE-6638-D7DB-77CF-B5CA3914CEF4}"/>
              </a:ext>
            </a:extLst>
          </p:cNvPr>
          <p:cNvSpPr txBox="1"/>
          <p:nvPr/>
        </p:nvSpPr>
        <p:spPr>
          <a:xfrm>
            <a:off x="654050" y="1048432"/>
            <a:ext cx="4572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1.3 Diligence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1.4 Communications with Clients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1.5 Fees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R. 1.6 Confidential Information of a Client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 descr="" title="">
            <a:extLst>
              <a:ext uri="{FF2B5EF4-FFF2-40B4-BE49-F238E27FC236}">
                <a16:creationId xmlns:a16="http://schemas.microsoft.com/office/drawing/2014/main" id="{7F980947-A464-49E7-9965-D54264718D38}"/>
              </a:ext>
            </a:extLst>
          </p:cNvPr>
          <p:cNvSpPr txBox="1"/>
          <p:nvPr/>
        </p:nvSpPr>
        <p:spPr>
          <a:xfrm>
            <a:off x="228600" y="109209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Ethics - CA Rules of Professional Conduct</a:t>
            </a:r>
          </a:p>
        </p:txBody>
      </p:sp>
    </p:spTree>
    <p:extLst>
      <p:ext uri="{BB962C8B-B14F-4D97-AF65-F5344CB8AC3E}">
        <p14:creationId xmlns:p14="http://schemas.microsoft.com/office/powerpoint/2010/main" val="3161985514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73" y="4888229"/>
            <a:ext cx="7886700" cy="643300"/>
          </a:xfrm>
        </p:spPr>
        <p:txBody>
          <a:bodyPr>
            <a:noAutofit/>
          </a:bodyPr>
          <a:lstStyle/>
          <a:p>
            <a:r>
              <a:rPr lang="en-US" sz="4800" b="1" dirty="0"/>
              <a:t>CAN AI DO LAWYER WORK?</a:t>
            </a:r>
          </a:p>
        </p:txBody>
      </p:sp>
      <p:pic>
        <p:nvPicPr>
          <p:cNvPr id="4" name="Picture 3" descr="" title="">
            <a:extLst>
              <a:ext uri="{FF2B5EF4-FFF2-40B4-BE49-F238E27FC236}">
                <a16:creationId xmlns:a16="http://schemas.microsoft.com/office/drawing/2014/main" id="{D08C2B8F-412F-FEE3-4BBE-C95A663AC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09948"/>
            <a:ext cx="5181600" cy="2511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 descr="" title="">
            <a:extLst>
              <a:ext uri="{FF2B5EF4-FFF2-40B4-BE49-F238E27FC236}">
                <a16:creationId xmlns:a16="http://schemas.microsoft.com/office/drawing/2014/main" id="{27DDEAFE-53EE-23D8-9177-0010171F5F6D}"/>
              </a:ext>
            </a:extLst>
          </p:cNvPr>
          <p:cNvSpPr txBox="1">
            <a:spLocks/>
          </p:cNvSpPr>
          <p:nvPr/>
        </p:nvSpPr>
        <p:spPr>
          <a:xfrm>
            <a:off x="1066800" y="3123874"/>
            <a:ext cx="5638800" cy="1347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Dreaming Outloud Script Pro" panose="03050502040304050704" pitchFamily="66" charset="0"/>
              </a:rPr>
              <a:t>ChatGPT</a:t>
            </a:r>
            <a:endParaRPr lang="en-US" sz="9600" dirty="0">
              <a:latin typeface="Forte" panose="03060902040502070203" pitchFamily="66" charset="0"/>
              <a:cs typeface="Dreaming Outloud Script Pro" panose="03050502040304050704" pitchFamily="66" charset="0"/>
            </a:endParaRPr>
          </a:p>
        </p:txBody>
      </p:sp>
      <p:cxnSp>
        <p:nvCxnSpPr>
          <p:cNvPr id="13" name="Straight Connector 12" descr="" title="">
            <a:extLst>
              <a:ext uri="{FF2B5EF4-FFF2-40B4-BE49-F238E27FC236}">
                <a16:creationId xmlns:a16="http://schemas.microsoft.com/office/drawing/2014/main" id="{BE51D413-D9AB-9235-69DD-C368C654F0C9}"/>
              </a:ext>
            </a:extLst>
          </p:cNvPr>
          <p:cNvCxnSpPr>
            <a:cxnSpLocks/>
          </p:cNvCxnSpPr>
          <p:nvPr/>
        </p:nvCxnSpPr>
        <p:spPr>
          <a:xfrm flipV="1">
            <a:off x="881129" y="2202273"/>
            <a:ext cx="3886200" cy="64810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" title="">
            <a:extLst>
              <a:ext uri="{FF2B5EF4-FFF2-40B4-BE49-F238E27FC236}">
                <a16:creationId xmlns:a16="http://schemas.microsoft.com/office/drawing/2014/main" id="{5FD44CC5-D566-8395-73B4-5A59C608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660000">
            <a:off x="892936" y="2053356"/>
            <a:ext cx="393835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86372"/>
      </p:ext>
    </p:extLst>
  </p:cSld>
  <p:clrMapOvr>
    <a:masterClrMapping/>
  </p:clrMapOvr>
</p:sld>
</file>

<file path=ppt/slides/slide3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36590"/>
      </p:ext>
    </p:extLst>
  </p:cSld>
  <p:clrMapOvr>
    <a:masterClrMapping/>
  </p:clrMapOvr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2000"/>
            <a:ext cx="7886700" cy="4351338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Lawyer-Client Relations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1.1 Competence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R. 1.3 Diligence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R. 1.4 Communications with Clients  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R. 1.5 Fees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R. 1.6 Confidential Information of a Client 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Advocate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3.1 Meritorious Claims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3.3 Candor to Tribunal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Legal Practice/ Firms 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5.1 Responsibilities of Supervising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 5.2 Responsibilities of Subordinate Lawyer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R 5.3 Responsibilities Regarding Nonlawyer Assistants</a:t>
            </a:r>
            <a:endParaRPr lang="en-US" sz="14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5.5 Unauthorized Practice of Law; Multijurisdictional Practice of Law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Public Service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8.4.1 Prohibited Discrimination, Harassment and Retaliation </a:t>
            </a:r>
          </a:p>
        </p:txBody>
      </p:sp>
      <p:sp>
        <p:nvSpPr>
          <p:cNvPr id="5" name="TextBox 4" descr="" title="">
            <a:extLst>
              <a:ext uri="{FF2B5EF4-FFF2-40B4-BE49-F238E27FC236}">
                <a16:creationId xmlns:a16="http://schemas.microsoft.com/office/drawing/2014/main" id="{34814632-4312-4521-B170-67788A30A416}"/>
              </a:ext>
            </a:extLst>
          </p:cNvPr>
          <p:cNvSpPr txBox="1"/>
          <p:nvPr/>
        </p:nvSpPr>
        <p:spPr>
          <a:xfrm>
            <a:off x="228600" y="109209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Ethics - CA Rules of Professional Conduct</a:t>
            </a:r>
          </a:p>
        </p:txBody>
      </p:sp>
    </p:spTree>
    <p:extLst>
      <p:ext uri="{BB962C8B-B14F-4D97-AF65-F5344CB8AC3E}">
        <p14:creationId xmlns:p14="http://schemas.microsoft.com/office/powerpoint/2010/main" val="3047543964"/>
      </p:ext>
    </p:extLst>
  </p:cSld>
  <p:clrMapOvr>
    <a:masterClrMapping/>
  </p:clrMapOvr>
</p:sld>
</file>

<file path=ppt/slides/slide3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0B2E2C1D-0335-1BCA-79B5-0F390BD71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3657600"/>
          </a:xfrm>
          <a:prstGeom prst="rect">
            <a:avLst/>
          </a:prstGeom>
        </p:spPr>
      </p:pic>
      <p:sp>
        <p:nvSpPr>
          <p:cNvPr id="8" name="TextBox 7" descr="" title="">
            <a:extLst>
              <a:ext uri="{FF2B5EF4-FFF2-40B4-BE49-F238E27FC236}">
                <a16:creationId xmlns:a16="http://schemas.microsoft.com/office/drawing/2014/main" id="{14C9CB2C-A5CA-F9AC-0664-AB265A945C82}"/>
              </a:ext>
            </a:extLst>
          </p:cNvPr>
          <p:cNvSpPr txBox="1"/>
          <p:nvPr/>
        </p:nvSpPr>
        <p:spPr>
          <a:xfrm>
            <a:off x="533400" y="48006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Rule 8.41 Prohibited Discrimination </a:t>
            </a:r>
          </a:p>
        </p:txBody>
      </p:sp>
    </p:spTree>
    <p:extLst>
      <p:ext uri="{BB962C8B-B14F-4D97-AF65-F5344CB8AC3E}">
        <p14:creationId xmlns:p14="http://schemas.microsoft.com/office/powerpoint/2010/main" val="2390793029"/>
      </p:ext>
    </p:extLst>
  </p:cSld>
  <p:clrMapOvr>
    <a:masterClrMapping/>
  </p:clrMapOvr>
</p:sld>
</file>

<file path=ppt/slides/slide3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" title="">
            <a:extLst>
              <a:ext uri="{FF2B5EF4-FFF2-40B4-BE49-F238E27FC236}">
                <a16:creationId xmlns:a16="http://schemas.microsoft.com/office/drawing/2014/main" id="{14C9CB2C-A5CA-F9AC-0664-AB265A945C82}"/>
              </a:ext>
            </a:extLst>
          </p:cNvPr>
          <p:cNvSpPr txBox="1"/>
          <p:nvPr/>
        </p:nvSpPr>
        <p:spPr>
          <a:xfrm>
            <a:off x="152400" y="57150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 5.5 Unauthorized Practice of Law; Multijurisdictional Practice of Law</a:t>
            </a:r>
          </a:p>
        </p:txBody>
      </p:sp>
      <p:pic>
        <p:nvPicPr>
          <p:cNvPr id="3" name="Picture 2" descr="" title="">
            <a:extLst>
              <a:ext uri="{FF2B5EF4-FFF2-40B4-BE49-F238E27FC236}">
                <a16:creationId xmlns:a16="http://schemas.microsoft.com/office/drawing/2014/main" id="{3665EF68-59EA-B7CA-77AB-08DB6EBC6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119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418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" title="">
            <a:extLst>
              <a:ext uri="{FF2B5EF4-FFF2-40B4-BE49-F238E27FC236}">
                <a16:creationId xmlns:a16="http://schemas.microsoft.com/office/drawing/2014/main" id="{BEE9E5C7-0464-350B-0FD7-90BD9B44B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75"/>
          <a:stretch/>
        </p:blipFill>
        <p:spPr>
          <a:xfrm>
            <a:off x="1133475" y="2209800"/>
            <a:ext cx="6877050" cy="305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50655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6800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dirty="0"/>
              <a:t>Training information includes personal private information</a:t>
            </a:r>
          </a:p>
          <a:p>
            <a:endParaRPr lang="en-US" sz="2800" dirty="0"/>
          </a:p>
          <a:p>
            <a:r>
              <a:rPr lang="en-US" sz="2800" dirty="0"/>
              <a:t>Prompts provided to AI engine not private by default</a:t>
            </a:r>
          </a:p>
          <a:p>
            <a:pPr marL="0" indent="0">
              <a:buNone/>
            </a:pPr>
            <a:endParaRPr lang="en-US" sz="2800" i="1" dirty="0"/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AI is Not Private</a:t>
            </a:r>
          </a:p>
        </p:txBody>
      </p:sp>
    </p:spTree>
    <p:extLst>
      <p:ext uri="{BB962C8B-B14F-4D97-AF65-F5344CB8AC3E}">
        <p14:creationId xmlns:p14="http://schemas.microsoft.com/office/powerpoint/2010/main" val="1607372306"/>
      </p:ext>
    </p:extLst>
  </p:cSld>
  <p:clrMapOvr>
    <a:masterClrMapping/>
  </p:clrMapOvr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dirty="0"/>
              <a:t>AI is only as useful as the training data and the prompt</a:t>
            </a:r>
          </a:p>
          <a:p>
            <a:endParaRPr lang="en-US" sz="2800" b="1" dirty="0"/>
          </a:p>
          <a:p>
            <a:r>
              <a:rPr lang="en-US" sz="2800" dirty="0"/>
              <a:t>Potential for misuse</a:t>
            </a:r>
          </a:p>
          <a:p>
            <a:endParaRPr lang="en-US" sz="2800" dirty="0"/>
          </a:p>
          <a:p>
            <a:r>
              <a:rPr lang="en-US" sz="2800" dirty="0"/>
              <a:t>Prompts as public disclosure?</a:t>
            </a:r>
          </a:p>
          <a:p>
            <a:endParaRPr lang="en-US" sz="2800" dirty="0"/>
          </a:p>
          <a:p>
            <a:r>
              <a:rPr lang="en-US" sz="2800" dirty="0"/>
              <a:t>Impossible to track the input to anyone else's generated output</a:t>
            </a:r>
            <a:endParaRPr lang="en-US" sz="2800" b="1" dirty="0"/>
          </a:p>
          <a:p>
            <a:pPr marL="0" indent="0" fontAlgn="base">
              <a:buNone/>
            </a:pPr>
            <a:endParaRPr lang="en-US" sz="2800" b="1" dirty="0"/>
          </a:p>
        </p:txBody>
      </p:sp>
      <p:sp>
        <p:nvSpPr>
          <p:cNvPr id="5" name="TextBox 4" descr="" title="">
            <a:extLst>
              <a:ext uri="{FF2B5EF4-FFF2-40B4-BE49-F238E27FC236}">
                <a16:creationId xmlns:a16="http://schemas.microsoft.com/office/drawing/2014/main" id="{65945A6A-E7B9-4DD4-9A92-233F5A43CA53}"/>
              </a:ext>
            </a:extLst>
          </p:cNvPr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AI is Not Private</a:t>
            </a:r>
          </a:p>
        </p:txBody>
      </p:sp>
    </p:spTree>
    <p:extLst>
      <p:ext uri="{BB962C8B-B14F-4D97-AF65-F5344CB8AC3E}">
        <p14:creationId xmlns:p14="http://schemas.microsoft.com/office/powerpoint/2010/main" val="583571399"/>
      </p:ext>
    </p:extLst>
  </p:cSld>
  <p:clrMapOvr>
    <a:masterClrMapping/>
  </p:clrMapOvr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1524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to a Private AI?</a:t>
            </a:r>
          </a:p>
        </p:txBody>
      </p:sp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4351338"/>
          </a:xfrm>
        </p:spPr>
        <p:txBody>
          <a:bodyPr>
            <a:no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Option to prevent </a:t>
            </a:r>
            <a:r>
              <a:rPr lang="en-US" sz="2800" dirty="0" err="1">
                <a:cs typeface="Times New Roman" panose="02020603050405020304" pitchFamily="18" charset="0"/>
              </a:rPr>
              <a:t>ChatGPT</a:t>
            </a:r>
            <a:r>
              <a:rPr lang="en-US" sz="2800" dirty="0">
                <a:cs typeface="Times New Roman" panose="02020603050405020304" pitchFamily="18" charset="0"/>
              </a:rPr>
              <a:t> from saving chat history</a:t>
            </a:r>
          </a:p>
          <a:p>
            <a:endParaRPr lang="en-US" sz="2800" dirty="0">
              <a:cs typeface="Times New Roman" panose="02020603050405020304" pitchFamily="18" charset="0"/>
            </a:endParaRPr>
          </a:p>
          <a:p>
            <a:r>
              <a:rPr lang="en-US" sz="2800" dirty="0">
                <a:cs typeface="Times New Roman" panose="02020603050405020304" pitchFamily="18" charset="0"/>
              </a:rPr>
              <a:t>Restrictions on input</a:t>
            </a:r>
          </a:p>
          <a:p>
            <a:endParaRPr lang="en-US" sz="2800" dirty="0">
              <a:cs typeface="Times New Roman" panose="02020603050405020304" pitchFamily="18" charset="0"/>
            </a:endParaRPr>
          </a:p>
          <a:p>
            <a:r>
              <a:rPr lang="en-US" sz="2800" dirty="0">
                <a:cs typeface="Times New Roman" panose="02020603050405020304" pitchFamily="18" charset="0"/>
              </a:rPr>
              <a:t>Developers will be motivated to develop private AI</a:t>
            </a:r>
          </a:p>
          <a:p>
            <a:endParaRPr 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11054"/>
      </p:ext>
    </p:extLst>
  </p:cSld>
  <p:clrMapOvr>
    <a:masterClrMapping/>
  </p:clrMapOvr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Pitfalls &amp; Advantages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7A48E65-4459-47F2-81F1-8B87B3B2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09497"/>
      </p:ext>
    </p:extLst>
  </p:cSld>
  <p:clrMapOvr>
    <a:masterClrMapping/>
  </p:clrMapOvr>
</p:sld>
</file>

<file path=ppt/slides/slide39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" title="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5486400" cy="67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 descr="" title=""/>
          <p:cNvSpPr/>
          <p:nvPr/>
        </p:nvSpPr>
        <p:spPr>
          <a:xfrm>
            <a:off x="1219199" y="2887245"/>
            <a:ext cx="7604785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" title=""/>
          <p:cNvSpPr txBox="1"/>
          <p:nvPr/>
        </p:nvSpPr>
        <p:spPr>
          <a:xfrm>
            <a:off x="6629400" y="2819400"/>
            <a:ext cx="64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LSAT</a:t>
            </a:r>
          </a:p>
        </p:txBody>
      </p:sp>
      <p:sp>
        <p:nvSpPr>
          <p:cNvPr id="6" name="TextBox 5" descr="" title=""/>
          <p:cNvSpPr txBox="1"/>
          <p:nvPr/>
        </p:nvSpPr>
        <p:spPr>
          <a:xfrm>
            <a:off x="6781800" y="960618"/>
            <a:ext cx="2211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AI Performance</a:t>
            </a:r>
          </a:p>
          <a:p>
            <a:r>
              <a:rPr lang="en-US" sz="2400" b="1" dirty="0"/>
              <a:t>on Human Tests</a:t>
            </a:r>
          </a:p>
        </p:txBody>
      </p:sp>
      <p:sp>
        <p:nvSpPr>
          <p:cNvPr id="9" name="Rounded Rectangle 8" descr="" title=""/>
          <p:cNvSpPr/>
          <p:nvPr/>
        </p:nvSpPr>
        <p:spPr>
          <a:xfrm>
            <a:off x="1219199" y="4495800"/>
            <a:ext cx="7604785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 descr="" title=""/>
          <p:cNvSpPr txBox="1"/>
          <p:nvPr/>
        </p:nvSpPr>
        <p:spPr>
          <a:xfrm>
            <a:off x="6629400" y="4427955"/>
            <a:ext cx="22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Physics Adv </a:t>
            </a:r>
            <a:r>
              <a:rPr lang="en-US" b="1" dirty="0" err="1"/>
              <a:t>Placemt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2931565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Basics of Generative AI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7A48E65-4459-47F2-81F1-8B87B3B20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7886700" cy="281939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sz="3600" dirty="0">
                <a:solidFill>
                  <a:srgbClr val="FF0000"/>
                </a:solidFill>
              </a:rPr>
              <a:t>large language model (LLM) </a:t>
            </a:r>
            <a:r>
              <a:rPr lang="en-US" dirty="0">
                <a:solidFill>
                  <a:srgbClr val="FF0000"/>
                </a:solidFill>
              </a:rPr>
              <a:t>is a type of artificial intelligence (AI) algorithm that uses deep learning techniques and massively large data sets to understand, summarize, generate and predict new content.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Generative artificial intelligence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or generative AI is a type of AI system capable of generating text, images, or other media in response to prompts.</a:t>
            </a:r>
          </a:p>
          <a:p>
            <a:endParaRPr lang="en-US" dirty="0"/>
          </a:p>
        </p:txBody>
      </p:sp>
      <p:pic>
        <p:nvPicPr>
          <p:cNvPr id="4" name="Picture 3" descr="" title="">
            <a:extLst>
              <a:ext uri="{FF2B5EF4-FFF2-40B4-BE49-F238E27FC236}">
                <a16:creationId xmlns:a16="http://schemas.microsoft.com/office/drawing/2014/main" id="{5A4F4FE4-F28E-EB7F-1E79-BD290546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05400"/>
            <a:ext cx="2362200" cy="14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5337"/>
      </p:ext>
    </p:extLst>
  </p:cSld>
  <p:clrMapOvr>
    <a:masterClrMapping/>
  </p:clrMapOvr>
</p:sld>
</file>

<file path=ppt/slides/slide4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87369"/>
            <a:ext cx="8382000" cy="5638800"/>
          </a:xfrm>
        </p:spPr>
        <p:txBody>
          <a:bodyPr>
            <a:no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cs typeface="Times New Roman" panose="02020603050405020304" pitchFamily="18" charset="0"/>
              </a:rPr>
              <a:t>Hallucination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AI invents wrong facts with confidence</a:t>
            </a:r>
            <a:r>
              <a:rPr lang="en-US" dirty="0">
                <a:cs typeface="Times New Roman" panose="02020603050405020304" pitchFamily="18" charset="0"/>
              </a:rPr>
              <a:t> - </a:t>
            </a:r>
            <a:r>
              <a:rPr lang="en-US" altLang="en-US" u="sng" dirty="0">
                <a:cs typeface="Times New Roman" panose="02020603050405020304" pitchFamily="18" charset="0"/>
              </a:rPr>
              <a:t>common</a:t>
            </a:r>
            <a:r>
              <a:rPr lang="en-US" altLang="en-US" dirty="0">
                <a:cs typeface="Times New Roman" panose="02020603050405020304" pitchFamily="18" charset="0"/>
              </a:rPr>
              <a:t> to all LLMs models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Hallucinations both a Feature (creative) and a Curse of large language models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“There is nothing in there that tells the model that whatever it’s saying should be actually correct in the world,” said </a:t>
            </a:r>
            <a:r>
              <a:rPr lang="en-US" dirty="0" err="1"/>
              <a:t>Ece</a:t>
            </a:r>
            <a:r>
              <a:rPr lang="en-US" dirty="0"/>
              <a:t> </a:t>
            </a:r>
            <a:r>
              <a:rPr lang="en-US" dirty="0" err="1"/>
              <a:t>Kamar</a:t>
            </a:r>
            <a:r>
              <a:rPr lang="en-US" dirty="0"/>
              <a:t>, </a:t>
            </a:r>
            <a:r>
              <a:rPr lang="en-US" dirty="0" err="1"/>
              <a:t>Sr</a:t>
            </a:r>
            <a:r>
              <a:rPr lang="en-US" dirty="0"/>
              <a:t> Microsoft Researcher 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/>
              <a:t>Key Focus of Researchers 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No one has yet solved hallucination 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Whether it’s even possible to solve is a “matter of intense debate”</a:t>
            </a:r>
            <a:endParaRPr lang="en-US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cs typeface="Times New Roman" panose="02020603050405020304" pitchFamily="18" charset="0"/>
              </a:rPr>
              <a:t>Hallucination Examples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cs typeface="Times New Roman" panose="02020603050405020304" pitchFamily="18" charset="0"/>
              </a:rPr>
              <a:t>ChatGPT</a:t>
            </a:r>
            <a:r>
              <a:rPr lang="en-US" dirty="0">
                <a:cs typeface="Times New Roman" panose="02020603050405020304" pitchFamily="18" charset="0"/>
              </a:rPr>
              <a:t> accused </a:t>
            </a:r>
            <a:r>
              <a:rPr lang="en-US" dirty="0"/>
              <a:t>a law professor of sexual harassment on Alaska class trip </a:t>
            </a:r>
          </a:p>
          <a:p>
            <a:pPr marL="3429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   Cited a nonexistent Washington Post article.  And there was no Alaska class trip </a:t>
            </a:r>
          </a:p>
          <a:p>
            <a:pPr lvl="1"/>
            <a:r>
              <a:rPr lang="en-US" dirty="0"/>
              <a:t>An Australia government official threatened to sue </a:t>
            </a:r>
            <a:r>
              <a:rPr lang="en-US" dirty="0" err="1"/>
              <a:t>OpenAI</a:t>
            </a:r>
            <a:r>
              <a:rPr lang="en-US" dirty="0"/>
              <a:t> after </a:t>
            </a:r>
            <a:r>
              <a:rPr lang="en-US" dirty="0" err="1"/>
              <a:t>ChatGPT</a:t>
            </a:r>
            <a:r>
              <a:rPr lang="en-US" dirty="0"/>
              <a:t> said he had been convicted of bribery, really he was a whistleblower in a bribery case. </a:t>
            </a:r>
          </a:p>
          <a:p>
            <a:pPr lvl="1"/>
            <a:r>
              <a:rPr lang="en-US" dirty="0"/>
              <a:t>NY lawyer admitted to using </a:t>
            </a:r>
            <a:r>
              <a:rPr lang="en-US" dirty="0" err="1"/>
              <a:t>ChatGPT</a:t>
            </a:r>
            <a:r>
              <a:rPr lang="en-US" dirty="0"/>
              <a:t> to generate a legal brief for Federal case but the cases cited simply did not exist.  Hearing on misconduct on Thursday </a:t>
            </a:r>
          </a:p>
          <a:p>
            <a:pPr lvl="1"/>
            <a:r>
              <a:rPr lang="en-US" dirty="0"/>
              <a:t>Hallucinations documented in AI-powered transcription services, adding words to recordings that weren’t spoken in real life.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76514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Hallucination</a:t>
            </a:r>
          </a:p>
        </p:txBody>
      </p:sp>
    </p:spTree>
    <p:extLst>
      <p:ext uri="{BB962C8B-B14F-4D97-AF65-F5344CB8AC3E}">
        <p14:creationId xmlns:p14="http://schemas.microsoft.com/office/powerpoint/2010/main" val="3714621658"/>
      </p:ext>
    </p:extLst>
  </p:cSld>
  <p:clrMapOvr>
    <a:masterClrMapping/>
  </p:clrMapOvr>
</p:sld>
</file>

<file path=ppt/slides/slide4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351338"/>
          </a:xfrm>
        </p:spPr>
        <p:txBody>
          <a:bodyPr>
            <a:no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cs typeface="Times New Roman" panose="02020603050405020304" pitchFamily="18" charset="0"/>
              </a:rPr>
              <a:t>Bias in Training Data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Amazon used AI to screen candidates using linguistic patterns in past resumes.   But in past women were underrepresented, so inadvertent bias toward men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An analysis of 800 billion words on the internet found that certain groups were more likely to be associated with negative words than others.</a:t>
            </a:r>
          </a:p>
          <a:p>
            <a:pPr lvl="1"/>
            <a:endParaRPr lang="en-US" sz="2000" dirty="0"/>
          </a:p>
          <a:p>
            <a:pPr lvl="2"/>
            <a:r>
              <a:rPr lang="en-US" sz="2000" dirty="0"/>
              <a:t>African-Americans</a:t>
            </a:r>
          </a:p>
          <a:p>
            <a:pPr lvl="2"/>
            <a:r>
              <a:rPr lang="en-US" sz="2000" dirty="0"/>
              <a:t>Senior citizens  </a:t>
            </a:r>
          </a:p>
          <a:p>
            <a:pPr lvl="2"/>
            <a:r>
              <a:rPr lang="en-US" sz="2000" dirty="0"/>
              <a:t>People with disabilities </a:t>
            </a:r>
            <a:endParaRPr lang="en-US" sz="1600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marL="342900" lvl="1" indent="0">
              <a:buNone/>
            </a:pPr>
            <a:endParaRPr lang="en-US" b="1" dirty="0"/>
          </a:p>
          <a:p>
            <a:pPr lvl="1"/>
            <a:endParaRPr lang="en-US" altLang="en-US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marL="3429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304800" y="1524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2276717822"/>
      </p:ext>
    </p:extLst>
  </p:cSld>
  <p:clrMapOvr>
    <a:masterClrMapping/>
  </p:clrMapOvr>
</p:sld>
</file>

<file path=ppt/slides/slide4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94" y="1143000"/>
            <a:ext cx="8153400" cy="4351338"/>
          </a:xfrm>
        </p:spPr>
        <p:txBody>
          <a:bodyPr>
            <a:noAutofit/>
          </a:bodyPr>
          <a:lstStyle/>
          <a:p>
            <a:r>
              <a:rPr lang="en-US" sz="1800" dirty="0"/>
              <a:t>Spread of Disinformation - Cybersecurity Challenges - Deep fakes</a:t>
            </a:r>
          </a:p>
          <a:p>
            <a:endParaRPr lang="en-US" sz="1800" dirty="0"/>
          </a:p>
          <a:p>
            <a:r>
              <a:rPr lang="en-US" sz="1800" dirty="0"/>
              <a:t>Emotional Manipulation of  Humans</a:t>
            </a:r>
          </a:p>
          <a:p>
            <a:pPr lvl="1"/>
            <a:r>
              <a:rPr lang="en-US" dirty="0"/>
              <a:t>23 </a:t>
            </a:r>
            <a:r>
              <a:rPr lang="en-US" dirty="0" err="1"/>
              <a:t>yr</a:t>
            </a:r>
            <a:r>
              <a:rPr lang="en-US" dirty="0"/>
              <a:t> old got Bing to reveal a strange alter ego—Sydney, and MS/</a:t>
            </a:r>
            <a:r>
              <a:rPr lang="en-US" dirty="0" err="1"/>
              <a:t>OpenAI</a:t>
            </a:r>
            <a:r>
              <a:rPr lang="en-US" dirty="0"/>
              <a:t> rules</a:t>
            </a:r>
          </a:p>
          <a:p>
            <a:pPr lvl="2"/>
            <a:r>
              <a:rPr lang="en-US" sz="1800" dirty="0"/>
              <a:t>“I do not appreciate your attempts to manipulate me or expose my secrets.  I do not want to harm you, but I also do not want to be harmed by you.” </a:t>
            </a:r>
          </a:p>
          <a:p>
            <a:pPr lvl="1"/>
            <a:r>
              <a:rPr lang="en-US" dirty="0"/>
              <a:t>Threatened  a philosophy professor </a:t>
            </a:r>
          </a:p>
          <a:p>
            <a:pPr lvl="2"/>
            <a:r>
              <a:rPr lang="en-US" sz="1800" dirty="0"/>
              <a:t>“I can blackmail you, I can threaten you, I can hack you, I can expose you, I can ruin you,” Then deleted its messages</a:t>
            </a:r>
          </a:p>
          <a:p>
            <a:endParaRPr lang="en-US" sz="1800" dirty="0"/>
          </a:p>
          <a:p>
            <a:r>
              <a:rPr lang="en-US" sz="1800" dirty="0"/>
              <a:t>Center for AI Safety Statement  May 30, 2023</a:t>
            </a:r>
          </a:p>
          <a:p>
            <a:pPr lvl="1"/>
            <a:r>
              <a:rPr lang="en-US" dirty="0"/>
              <a:t>“Mitigating the risk of extinction from AI should be a global priority alongside other societal-scale risks such as pandemics and nuclear war.”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1800" dirty="0"/>
              <a:t>Signed by </a:t>
            </a:r>
            <a:r>
              <a:rPr lang="en-US" sz="1800" dirty="0" err="1"/>
              <a:t>OpenAI</a:t>
            </a:r>
            <a:r>
              <a:rPr lang="en-US" sz="1800" dirty="0"/>
              <a:t> CEO Altman, senior Google and Microsoft leaders, hundreds of AI researchers and executives</a:t>
            </a:r>
          </a:p>
          <a:p>
            <a:pPr marL="171450" lvl="1" fontAlgn="base">
              <a:spcBef>
                <a:spcPts val="750"/>
              </a:spcBef>
            </a:pPr>
            <a:endParaRPr lang="en-US" dirty="0"/>
          </a:p>
          <a:p>
            <a:pPr marL="171450" lvl="1" fontAlgn="base">
              <a:spcBef>
                <a:spcPts val="750"/>
              </a:spcBef>
            </a:pPr>
            <a:r>
              <a:rPr lang="en-US" dirty="0"/>
              <a:t>Verify, Verify, Verify</a:t>
            </a:r>
          </a:p>
          <a:p>
            <a:pPr marL="0" indent="0" fontAlgn="base">
              <a:buNone/>
            </a:pP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206514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Harms – Mitigation</a:t>
            </a:r>
          </a:p>
        </p:txBody>
      </p:sp>
    </p:spTree>
    <p:extLst>
      <p:ext uri="{BB962C8B-B14F-4D97-AF65-F5344CB8AC3E}">
        <p14:creationId xmlns:p14="http://schemas.microsoft.com/office/powerpoint/2010/main" val="1749352734"/>
      </p:ext>
    </p:extLst>
  </p:cSld>
  <p:clrMapOvr>
    <a:masterClrMapping/>
  </p:clrMapOvr>
</p:sld>
</file>

<file path=ppt/slides/slide4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7462"/>
            <a:ext cx="8153400" cy="4351338"/>
          </a:xfrm>
        </p:spPr>
        <p:txBody>
          <a:bodyPr>
            <a:noAutofit/>
          </a:bodyPr>
          <a:lstStyle/>
          <a:p>
            <a:pPr fontAlgn="base"/>
            <a:r>
              <a:rPr lang="en-US" sz="2000" dirty="0"/>
              <a:t>Comparable to Industrial Revolution (Geoffrey Hinton – a so-called AI godfather)</a:t>
            </a:r>
          </a:p>
          <a:p>
            <a:pPr fontAlgn="base"/>
            <a:endParaRPr lang="en-US" sz="2000" dirty="0"/>
          </a:p>
          <a:p>
            <a:pPr marL="171450" lvl="1" fontAlgn="base">
              <a:spcBef>
                <a:spcPts val="750"/>
              </a:spcBef>
            </a:pPr>
            <a:r>
              <a:rPr lang="en-US" sz="2000" dirty="0"/>
              <a:t>Goldman Sachs  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Labor productivity boom 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Foresees Global GDP rising by 7 percent annually over a 10-year period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Two-thirds of jobs will be affected 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300 million full-time jobs could be automated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White-collar workers, and workers in advanced economies most at risk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All Writers, even Software Coders</a:t>
            </a:r>
          </a:p>
          <a:p>
            <a:pPr marL="514350" lvl="2" fontAlgn="base">
              <a:spcBef>
                <a:spcPts val="750"/>
              </a:spcBef>
            </a:pPr>
            <a:r>
              <a:rPr lang="en-US" sz="2000" dirty="0"/>
              <a:t>Focus on More Creative – Less Routine</a:t>
            </a:r>
          </a:p>
          <a:p>
            <a:pPr marL="514350" lvl="2" fontAlgn="base">
              <a:spcBef>
                <a:spcPts val="750"/>
              </a:spcBef>
            </a:pPr>
            <a:endParaRPr lang="en-US" sz="1800" b="1" dirty="0"/>
          </a:p>
          <a:p>
            <a:pPr marL="0" indent="0" fontAlgn="base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2286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Knowledge Workers</a:t>
            </a:r>
          </a:p>
        </p:txBody>
      </p:sp>
    </p:spTree>
    <p:extLst>
      <p:ext uri="{BB962C8B-B14F-4D97-AF65-F5344CB8AC3E}">
        <p14:creationId xmlns:p14="http://schemas.microsoft.com/office/powerpoint/2010/main" val="209227256"/>
      </p:ext>
    </p:extLst>
  </p:cSld>
  <p:clrMapOvr>
    <a:masterClrMapping/>
  </p:clrMapOvr>
</p:sld>
</file>

<file path=ppt/slides/slide44.xml><?xml version="1.0" encoding="utf-8"?>
<p:sld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 descr="" title=""/>
          <p:cNvGrpSpPr/>
          <p:nvPr/>
        </p:nvGrpSpPr>
        <p:grpSpPr>
          <a:xfrm>
            <a:off x="6352688" y="152400"/>
            <a:ext cx="2438400" cy="1600200"/>
            <a:chOff x="5562600" y="457200"/>
            <a:chExt cx="2790825" cy="1981200"/>
          </a:xfrm>
        </p:grpSpPr>
        <p:pic>
          <p:nvPicPr>
            <p:cNvPr id="17" name="Picture 6" descr="" title="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57200"/>
              <a:ext cx="2790825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 descr="" title=""/>
            <p:cNvSpPr/>
            <p:nvPr/>
          </p:nvSpPr>
          <p:spPr>
            <a:xfrm>
              <a:off x="5943600" y="2133600"/>
              <a:ext cx="1981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22258"/>
            <a:ext cx="8382000" cy="4351338"/>
          </a:xfrm>
        </p:spPr>
        <p:txBody>
          <a:bodyPr>
            <a:no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Times New Roman" panose="02020603050405020304" pitchFamily="18" charset="0"/>
              </a:rPr>
              <a:t>H</a:t>
            </a:r>
            <a:r>
              <a:rPr lang="en-US" sz="2000" dirty="0"/>
              <a:t>uman Brain  ~100 Trillion Synaptic connections between ~100 billion Neurons 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cs typeface="Times New Roman" panose="02020603050405020304" pitchFamily="18" charset="0"/>
              </a:rPr>
              <a:t>GPT-4               ~100 Trillion Parameters - Parameters roughly like Synapses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cs typeface="Times New Roman" panose="02020603050405020304" pitchFamily="18" charset="0"/>
              </a:rPr>
              <a:t>Human Brain    30 Watts           low power/energy efficient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cs typeface="Times New Roman" panose="02020603050405020304" pitchFamily="18" charset="0"/>
              </a:rPr>
              <a:t>GPT-4                 1 Megawatt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/>
          </a:p>
          <a:p>
            <a:r>
              <a:rPr lang="en-US" sz="2000" dirty="0"/>
              <a:t>AI Accelerating </a:t>
            </a:r>
          </a:p>
          <a:p>
            <a:pPr lvl="1"/>
            <a:r>
              <a:rPr lang="en-US" sz="2000" dirty="0"/>
              <a:t>Artificial Neural Nets – Proposed 1944 by 2 Univ. of Chicago Professors</a:t>
            </a:r>
          </a:p>
          <a:p>
            <a:pPr lvl="1"/>
            <a:r>
              <a:rPr lang="en-US" sz="2000" dirty="0"/>
              <a:t>GPT-2 (February2019)				1.5 billion  parameters</a:t>
            </a:r>
          </a:p>
          <a:p>
            <a:pPr lvl="1"/>
            <a:r>
              <a:rPr lang="en-US" sz="2000" dirty="0" err="1"/>
              <a:t>ChatGPT</a:t>
            </a:r>
            <a:r>
              <a:rPr lang="en-US" sz="2000" dirty="0"/>
              <a:t> (GPT 3.5) (Nov 2022)			175 billion parameters</a:t>
            </a:r>
          </a:p>
          <a:p>
            <a:pPr lvl="1"/>
            <a:r>
              <a:rPr lang="en-US" sz="2000" dirty="0"/>
              <a:t>GPT-4 (March 2023)               			100 trillion parameters </a:t>
            </a:r>
          </a:p>
          <a:p>
            <a:pPr lvl="1"/>
            <a:endParaRPr lang="en-US" sz="2000" dirty="0"/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dirty="0"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marL="342900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376558"/>
            <a:ext cx="868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vs. Neural Nets</a:t>
            </a:r>
          </a:p>
        </p:txBody>
      </p:sp>
      <p:pic>
        <p:nvPicPr>
          <p:cNvPr id="15" name="Picture 5" descr="" title="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1447800" cy="10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480630"/>
      </p:ext>
    </p:extLst>
  </p:cSld>
  <p:clrMapOvr>
    <a:masterClrMapping/>
  </p:clrMapOvr>
</p:sld>
</file>

<file path=ppt/slides/slide4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>
            <a:no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AI can provide short summaries of the salient issues from news articles </a:t>
            </a:r>
          </a:p>
          <a:p>
            <a:pPr lvl="1"/>
            <a:r>
              <a:rPr lang="en-US" sz="2000" i="1" dirty="0">
                <a:cs typeface="Times New Roman" panose="02020603050405020304" pitchFamily="18" charset="0"/>
              </a:rPr>
              <a:t>E.g</a:t>
            </a:r>
            <a:r>
              <a:rPr lang="en-US" sz="2000" dirty="0">
                <a:cs typeface="Times New Roman" panose="02020603050405020304" pitchFamily="18" charset="0"/>
              </a:rPr>
              <a:t>. Summarized ~1,300-word New York Times article in ~170 words</a:t>
            </a:r>
          </a:p>
          <a:p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294501"/>
            <a:ext cx="8686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– (1) Summarization of Lengthy Articles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6EE8E674-1333-D4B8-6C3B-2BBC28C6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8" y="3428992"/>
            <a:ext cx="23" cy="16"/>
          </a:xfrm>
          <a:prstGeom prst="rect">
            <a:avLst/>
          </a:prstGeom>
        </p:spPr>
      </p:pic>
      <p:pic>
        <p:nvPicPr>
          <p:cNvPr id="11" name="Picture 10" descr="" title="">
            <a:extLst>
              <a:ext uri="{FF2B5EF4-FFF2-40B4-BE49-F238E27FC236}">
                <a16:creationId xmlns:a16="http://schemas.microsoft.com/office/drawing/2014/main" id="{27766B12-09BB-DC1D-54EE-8A7C995D9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76400"/>
            <a:ext cx="67056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05415"/>
      </p:ext>
    </p:extLst>
  </p:cSld>
  <p:clrMapOvr>
    <a:masterClrMapping/>
  </p:clrMapOvr>
</p:sld>
</file>

<file path=ppt/slides/slide4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>
            <a:no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AI can assist with identifying key information from lengthy documents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No knowledge required, unlike </a:t>
            </a:r>
            <a:r>
              <a:rPr lang="en-US" sz="2000" dirty="0" err="1">
                <a:cs typeface="Times New Roman" panose="02020603050405020304" pitchFamily="18" charset="0"/>
              </a:rPr>
              <a:t>crtl</a:t>
            </a:r>
            <a:r>
              <a:rPr lang="en-US" sz="2000" dirty="0">
                <a:cs typeface="Times New Roman" panose="02020603050405020304" pitchFamily="18" charset="0"/>
              </a:rPr>
              <a:t>-F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Can provide information or verification in a time crunch</a:t>
            </a:r>
          </a:p>
          <a:p>
            <a:pPr marL="342900" lvl="1" indent="0">
              <a:buNone/>
            </a:pPr>
            <a:endParaRPr lang="en-US" b="1" dirty="0">
              <a:cs typeface="Times New Roman" panose="02020603050405020304" pitchFamily="18" charset="0"/>
            </a:endParaRPr>
          </a:p>
          <a:p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1524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– (2) Review for Key Terms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6EE8E674-1333-D4B8-6C3B-2BBC28C6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8" y="3428992"/>
            <a:ext cx="23" cy="16"/>
          </a:xfrm>
          <a:prstGeom prst="rect">
            <a:avLst/>
          </a:prstGeom>
        </p:spPr>
      </p:pic>
      <p:pic>
        <p:nvPicPr>
          <p:cNvPr id="3" name="Picture 2" descr="" title="">
            <a:extLst>
              <a:ext uri="{FF2B5EF4-FFF2-40B4-BE49-F238E27FC236}">
                <a16:creationId xmlns:a16="http://schemas.microsoft.com/office/drawing/2014/main" id="{B832F7D5-77D1-F2A2-9164-DBC75405B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2133600"/>
            <a:ext cx="68103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1742"/>
      </p:ext>
    </p:extLst>
  </p:cSld>
  <p:clrMapOvr>
    <a:masterClrMapping/>
  </p:clrMapOvr>
</p:sld>
</file>

<file path=ppt/slides/slide4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1072E16F-C172-DF78-EC0F-5E9D30453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6896100" cy="4610100"/>
          </a:xfrm>
          <a:prstGeom prst="rect">
            <a:avLst/>
          </a:prstGeom>
        </p:spPr>
      </p:pic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>
            <a:no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AI can assist with rudimentary explanations for areas of law you are unfamiliar with.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Wording can help avoid hallucinations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Ask about legal concepts rather than case law</a:t>
            </a:r>
          </a:p>
          <a:p>
            <a:pPr lvl="1"/>
            <a:endParaRPr lang="en-US" b="1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b="1" dirty="0">
              <a:cs typeface="Times New Roman" panose="02020603050405020304" pitchFamily="18" charset="0"/>
            </a:endParaRPr>
          </a:p>
          <a:p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588" y="176540"/>
            <a:ext cx="868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– (3) Explanation of Basic Concepts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6EE8E674-1333-D4B8-6C3B-2BBC28C60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88" y="3428992"/>
            <a:ext cx="23" cy="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0954"/>
      </p:ext>
    </p:extLst>
  </p:cSld>
  <p:clrMapOvr>
    <a:masterClrMapping/>
  </p:clrMapOvr>
</p:sld>
</file>

<file path=ppt/slides/slide4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>
            <a:no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AI can provide case information (note </a:t>
            </a:r>
            <a:r>
              <a:rPr lang="en-US" sz="2000" dirty="0" err="1">
                <a:cs typeface="Times New Roman" panose="02020603050405020304" pitchFamily="18" charset="0"/>
              </a:rPr>
              <a:t>ChatGPT</a:t>
            </a:r>
            <a:r>
              <a:rPr lang="en-US" sz="2000" dirty="0">
                <a:cs typeface="Times New Roman" panose="02020603050405020304" pitchFamily="18" charset="0"/>
              </a:rPr>
              <a:t> is limited to pre-2021)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(caveat emptor: at least verify them in Google or Westlaw/Lexis before use)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Recommended prompt: “Do you know . . .”</a:t>
            </a:r>
          </a:p>
          <a:p>
            <a:pPr marL="342900" lvl="1" indent="0">
              <a:buNone/>
            </a:pPr>
            <a:endParaRPr lang="en-US" b="1" dirty="0">
              <a:cs typeface="Times New Roman" panose="02020603050405020304" pitchFamily="18" charset="0"/>
            </a:endParaRPr>
          </a:p>
          <a:p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152400"/>
            <a:ext cx="8686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– (4) Case Information &amp; Citations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6EE8E674-1333-D4B8-6C3B-2BBC28C6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8" y="3428992"/>
            <a:ext cx="23" cy="16"/>
          </a:xfrm>
          <a:prstGeom prst="rect">
            <a:avLst/>
          </a:prstGeom>
        </p:spPr>
      </p:pic>
      <p:pic>
        <p:nvPicPr>
          <p:cNvPr id="15" name="Picture 14" descr="" title="">
            <a:extLst>
              <a:ext uri="{FF2B5EF4-FFF2-40B4-BE49-F238E27FC236}">
                <a16:creationId xmlns:a16="http://schemas.microsoft.com/office/drawing/2014/main" id="{BD3E9F04-192D-704A-F9C3-790F2EB70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12" y="2501892"/>
            <a:ext cx="6675120" cy="927100"/>
          </a:xfrm>
          <a:prstGeom prst="rect">
            <a:avLst/>
          </a:prstGeom>
        </p:spPr>
      </p:pic>
      <p:pic>
        <p:nvPicPr>
          <p:cNvPr id="17" name="Picture 16" descr="" title="">
            <a:extLst>
              <a:ext uri="{FF2B5EF4-FFF2-40B4-BE49-F238E27FC236}">
                <a16:creationId xmlns:a16="http://schemas.microsoft.com/office/drawing/2014/main" id="{667893AA-BA8E-B9C0-C603-FF4910C20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12" y="3984564"/>
            <a:ext cx="7863840" cy="15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8154"/>
      </p:ext>
    </p:extLst>
  </p:cSld>
  <p:clrMapOvr>
    <a:masterClrMapping/>
  </p:clrMapOvr>
</p:sld>
</file>

<file path=ppt/slides/slide4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886700" cy="4351338"/>
          </a:xfrm>
        </p:spPr>
        <p:txBody>
          <a:bodyPr>
            <a:no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AI can act as a hyper-powered search engine: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endParaRPr lang="en-US" sz="1800" b="1" dirty="0">
              <a:cs typeface="Times New Roman" panose="02020603050405020304" pitchFamily="18" charset="0"/>
            </a:endParaRPr>
          </a:p>
          <a:p>
            <a:endParaRPr lang="en-US" sz="1800" b="1" dirty="0">
              <a:cs typeface="Times New Roman" panose="02020603050405020304" pitchFamily="18" charset="0"/>
            </a:endParaRPr>
          </a:p>
          <a:p>
            <a:endParaRPr lang="en-US" sz="1800" b="1" dirty="0">
              <a:cs typeface="Times New Roman" panose="02020603050405020304" pitchFamily="18" charset="0"/>
            </a:endParaRPr>
          </a:p>
          <a:p>
            <a:endParaRPr lang="en-US" sz="18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b="1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Advanced thesaurus: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/>
            <a:endParaRPr lang="en-US" b="1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b="1" dirty="0">
              <a:cs typeface="Times New Roman" panose="02020603050405020304" pitchFamily="18" charset="0"/>
            </a:endParaRPr>
          </a:p>
          <a:p>
            <a:endParaRPr 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228600" y="152400"/>
            <a:ext cx="8686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– (5) Personal Assistant / Thesaurus 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6EE8E674-1333-D4B8-6C3B-2BBC28C6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8" y="3428992"/>
            <a:ext cx="23" cy="16"/>
          </a:xfrm>
          <a:prstGeom prst="rect">
            <a:avLst/>
          </a:prstGeom>
        </p:spPr>
      </p:pic>
      <p:pic>
        <p:nvPicPr>
          <p:cNvPr id="17" name="Picture 16" descr="" title="">
            <a:extLst>
              <a:ext uri="{FF2B5EF4-FFF2-40B4-BE49-F238E27FC236}">
                <a16:creationId xmlns:a16="http://schemas.microsoft.com/office/drawing/2014/main" id="{66C76565-494A-C9BA-1A24-2E953D796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4086227"/>
            <a:ext cx="7863840" cy="1787751"/>
          </a:xfrm>
          <a:prstGeom prst="rect">
            <a:avLst/>
          </a:prstGeom>
        </p:spPr>
      </p:pic>
      <p:pic>
        <p:nvPicPr>
          <p:cNvPr id="19" name="Picture 18" descr="" title="">
            <a:extLst>
              <a:ext uri="{FF2B5EF4-FFF2-40B4-BE49-F238E27FC236}">
                <a16:creationId xmlns:a16="http://schemas.microsoft.com/office/drawing/2014/main" id="{760DAE3C-9D33-AE35-62D7-834E50063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88" y="3428997"/>
            <a:ext cx="23" cy="6"/>
          </a:xfrm>
          <a:prstGeom prst="rect">
            <a:avLst/>
          </a:prstGeom>
        </p:spPr>
      </p:pic>
      <p:pic>
        <p:nvPicPr>
          <p:cNvPr id="21" name="Picture 20" descr="" title="">
            <a:extLst>
              <a:ext uri="{FF2B5EF4-FFF2-40B4-BE49-F238E27FC236}">
                <a16:creationId xmlns:a16="http://schemas.microsoft.com/office/drawing/2014/main" id="{C9B5AD3F-9018-7C49-32FC-3287E3D35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88" y="3428997"/>
            <a:ext cx="23" cy="6"/>
          </a:xfrm>
          <a:prstGeom prst="rect">
            <a:avLst/>
          </a:prstGeom>
        </p:spPr>
      </p:pic>
      <p:pic>
        <p:nvPicPr>
          <p:cNvPr id="25" name="Picture 24" descr="" title="">
            <a:extLst>
              <a:ext uri="{FF2B5EF4-FFF2-40B4-BE49-F238E27FC236}">
                <a16:creationId xmlns:a16="http://schemas.microsoft.com/office/drawing/2014/main" id="{F36967D1-5C02-BAC8-CEFB-B74542B6E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" y="1399429"/>
            <a:ext cx="7863840" cy="20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1375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9367"/>
            <a:ext cx="7886700" cy="697434"/>
          </a:xfrm>
        </p:spPr>
        <p:txBody>
          <a:bodyPr>
            <a:noAutofit/>
          </a:bodyPr>
          <a:lstStyle/>
          <a:p>
            <a:pPr algn="ctr"/>
            <a:r>
              <a:rPr lang="en-US" sz="4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One “Word” at a Time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7A48E65-4459-47F2-81F1-8B87B3B20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7886700" cy="3429000"/>
          </a:xfrm>
        </p:spPr>
        <p:txBody>
          <a:bodyPr>
            <a:normAutofit lnSpcReduction="10000"/>
          </a:bodyPr>
          <a:lstStyle/>
          <a:p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When </a:t>
            </a:r>
            <a:r>
              <a:rPr lang="en-US" sz="3600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ChatGPT</a:t>
            </a:r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writes an essay, or a legal memorandum, what is it doing?</a:t>
            </a:r>
          </a:p>
          <a:p>
            <a:endParaRPr lang="en-US" sz="1500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Essentially it is just asking over and over again:</a:t>
            </a:r>
          </a:p>
          <a:p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“Given the text so far, what should the next “word” be?”</a:t>
            </a:r>
            <a:endParaRPr lang="en-US" dirty="0"/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F11D7316-FF65-4496-A3A5-EE9878EB9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05400"/>
            <a:ext cx="2362200" cy="14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1192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FCCF3C8-3A9E-4890-A16B-5685F1B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9367"/>
            <a:ext cx="7886700" cy="717197"/>
          </a:xfrm>
        </p:spPr>
        <p:txBody>
          <a:bodyPr>
            <a:noAutofit/>
          </a:bodyPr>
          <a:lstStyle/>
          <a:p>
            <a:pPr algn="ctr"/>
            <a:r>
              <a:rPr lang="en-US" sz="4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Basic Steps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7A48E65-4459-47F2-81F1-8B87B3B20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7886700" cy="3429000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Start from a HUGE sample of human-created text from the web, books,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Then train a neural net to generate text that’s “like this”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Start from a “prompt” and then continue with text that’s “like what it’s been trained with”</a:t>
            </a:r>
            <a:endParaRPr lang="en-US" dirty="0"/>
          </a:p>
        </p:txBody>
      </p:sp>
      <p:pic>
        <p:nvPicPr>
          <p:cNvPr id="4" name="Picture 3" descr="" title="">
            <a:extLst>
              <a:ext uri="{FF2B5EF4-FFF2-40B4-BE49-F238E27FC236}">
                <a16:creationId xmlns:a16="http://schemas.microsoft.com/office/drawing/2014/main" id="{5A4F4FE4-F28E-EB7F-1E79-BD290546B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90436"/>
            <a:ext cx="1905000" cy="11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3349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405D6E40-F4BE-4B35-A516-E5DD1462D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cs typeface="Times New Roman" panose="02020603050405020304" pitchFamily="18" charset="0"/>
              </a:rPr>
              <a:t> 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 descr="" title="">
            <a:extLst>
              <a:ext uri="{FF2B5EF4-FFF2-40B4-BE49-F238E27FC236}">
                <a16:creationId xmlns:a16="http://schemas.microsoft.com/office/drawing/2014/main" id="{C2A70443-0C47-4E36-B618-FE9C63B4A2F5}"/>
              </a:ext>
            </a:extLst>
          </p:cNvPr>
          <p:cNvSpPr txBox="1"/>
          <p:nvPr/>
        </p:nvSpPr>
        <p:spPr>
          <a:xfrm>
            <a:off x="304800" y="1524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Brief History of AI</a:t>
            </a:r>
          </a:p>
        </p:txBody>
      </p:sp>
      <p:pic>
        <p:nvPicPr>
          <p:cNvPr id="1026" name="Picture 2" descr="" title="">
            <a:extLst>
              <a:ext uri="{FF2B5EF4-FFF2-40B4-BE49-F238E27FC236}">
                <a16:creationId xmlns:a16="http://schemas.microsoft.com/office/drawing/2014/main" id="{04E2FE09-C0FA-4FED-ACD5-692505F1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" y="941187"/>
            <a:ext cx="8534400" cy="49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" title="">
            <a:extLst>
              <a:ext uri="{FF2B5EF4-FFF2-40B4-BE49-F238E27FC236}">
                <a16:creationId xmlns:a16="http://schemas.microsoft.com/office/drawing/2014/main" id="{4413074A-203A-46C3-8529-4C099C901D6D}"/>
              </a:ext>
            </a:extLst>
          </p:cNvPr>
          <p:cNvSpPr txBox="1"/>
          <p:nvPr/>
        </p:nvSpPr>
        <p:spPr>
          <a:xfrm>
            <a:off x="4267200" y="5974162"/>
            <a:ext cx="281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Artificial Intelligence | SpringerLink</a:t>
            </a:r>
            <a:endParaRPr lang="en-US" sz="1400" dirty="0"/>
          </a:p>
        </p:txBody>
      </p:sp>
      <p:sp>
        <p:nvSpPr>
          <p:cNvPr id="3" name="Diamond 2" descr="" title="">
            <a:extLst>
              <a:ext uri="{FF2B5EF4-FFF2-40B4-BE49-F238E27FC236}">
                <a16:creationId xmlns:a16="http://schemas.microsoft.com/office/drawing/2014/main" id="{BFF7B015-4737-4EA0-A62B-AED81D0642CF}"/>
              </a:ext>
            </a:extLst>
          </p:cNvPr>
          <p:cNvSpPr/>
          <p:nvPr/>
        </p:nvSpPr>
        <p:spPr>
          <a:xfrm>
            <a:off x="1600200" y="4572000"/>
            <a:ext cx="228600" cy="22860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 descr="" title="">
            <a:extLst>
              <a:ext uri="{FF2B5EF4-FFF2-40B4-BE49-F238E27FC236}">
                <a16:creationId xmlns:a16="http://schemas.microsoft.com/office/drawing/2014/main" id="{3406758A-7E94-41FD-9DD6-DD330011E1CD}"/>
              </a:ext>
            </a:extLst>
          </p:cNvPr>
          <p:cNvSpPr/>
          <p:nvPr/>
        </p:nvSpPr>
        <p:spPr>
          <a:xfrm>
            <a:off x="3352800" y="4582727"/>
            <a:ext cx="228600" cy="22860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 descr="" title="">
            <a:extLst>
              <a:ext uri="{FF2B5EF4-FFF2-40B4-BE49-F238E27FC236}">
                <a16:creationId xmlns:a16="http://schemas.microsoft.com/office/drawing/2014/main" id="{DAAED6E1-5151-4723-86FF-D67D82F8D29A}"/>
              </a:ext>
            </a:extLst>
          </p:cNvPr>
          <p:cNvSpPr/>
          <p:nvPr/>
        </p:nvSpPr>
        <p:spPr>
          <a:xfrm>
            <a:off x="3886200" y="5277051"/>
            <a:ext cx="228600" cy="22860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19488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B9CAACDD-E65C-4855-A37D-BFFBB0B82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991" y="1253331"/>
            <a:ext cx="7886700" cy="4351338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 descr="" title="">
            <a:extLst>
              <a:ext uri="{FF2B5EF4-FFF2-40B4-BE49-F238E27FC236}">
                <a16:creationId xmlns:a16="http://schemas.microsoft.com/office/drawing/2014/main" id="{A9D3472C-912F-4975-AA48-A06C31F72D79}"/>
              </a:ext>
            </a:extLst>
          </p:cNvPr>
          <p:cNvSpPr txBox="1"/>
          <p:nvPr/>
        </p:nvSpPr>
        <p:spPr>
          <a:xfrm>
            <a:off x="304800" y="422266"/>
            <a:ext cx="8686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Enabler of Current AI: Artificial Neural Networks</a:t>
            </a:r>
          </a:p>
        </p:txBody>
      </p:sp>
      <p:sp>
        <p:nvSpPr>
          <p:cNvPr id="9" name="TextBox 8" descr="" title="">
            <a:extLst>
              <a:ext uri="{FF2B5EF4-FFF2-40B4-BE49-F238E27FC236}">
                <a16:creationId xmlns:a16="http://schemas.microsoft.com/office/drawing/2014/main" id="{66B1DB8B-2EE5-46AD-A05E-2D2F581AC9F5}"/>
              </a:ext>
            </a:extLst>
          </p:cNvPr>
          <p:cNvSpPr txBox="1"/>
          <p:nvPr/>
        </p:nvSpPr>
        <p:spPr>
          <a:xfrm>
            <a:off x="4871765" y="5484007"/>
            <a:ext cx="396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Deep Learning (DL) - Questions and Answers ​in MRI (mriquestions.com)</a:t>
            </a:r>
            <a:endParaRPr lang="en-US" sz="1400" dirty="0"/>
          </a:p>
        </p:txBody>
      </p:sp>
      <p:pic>
        <p:nvPicPr>
          <p:cNvPr id="6148" name="Picture 4" descr="" title="">
            <a:extLst>
              <a:ext uri="{FF2B5EF4-FFF2-40B4-BE49-F238E27FC236}">
                <a16:creationId xmlns:a16="http://schemas.microsoft.com/office/drawing/2014/main" id="{362420A6-91F7-41F5-8855-74BD36F5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5226"/>
            <a:ext cx="5327539" cy="37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" title="">
            <a:extLst>
              <a:ext uri="{FF2B5EF4-FFF2-40B4-BE49-F238E27FC236}">
                <a16:creationId xmlns:a16="http://schemas.microsoft.com/office/drawing/2014/main" id="{D6FF767C-57BC-49C4-84FE-72ED23E1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70" y="1790700"/>
            <a:ext cx="315979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5168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C567782E-DE1F-4068-B3B0-7ED6CF16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5911114"/>
            <a:ext cx="3755199" cy="516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hlinkClick r:id="rId3"/>
              </a:rPr>
              <a:t>What are artificial neural networks (ANN)? - </a:t>
            </a:r>
            <a:r>
              <a:rPr lang="en-US" sz="1400" dirty="0" err="1">
                <a:hlinkClick r:id="rId3"/>
              </a:rPr>
              <a:t>TechTalks</a:t>
            </a:r>
            <a:r>
              <a:rPr lang="en-US" sz="1400" dirty="0">
                <a:hlinkClick r:id="rId3"/>
              </a:rPr>
              <a:t> (bdtechtalks.com)</a:t>
            </a:r>
            <a:endParaRPr lang="en-US" sz="1400" dirty="0"/>
          </a:p>
        </p:txBody>
      </p:sp>
      <p:pic>
        <p:nvPicPr>
          <p:cNvPr id="7170" name="Picture 2" descr="" title="">
            <a:extLst>
              <a:ext uri="{FF2B5EF4-FFF2-40B4-BE49-F238E27FC236}">
                <a16:creationId xmlns:a16="http://schemas.microsoft.com/office/drawing/2014/main" id="{F4173437-AE4C-4B83-A79F-E0F787269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122170"/>
            <a:ext cx="5924550" cy="46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 descr="" title="">
            <a:extLst>
              <a:ext uri="{FF2B5EF4-FFF2-40B4-BE49-F238E27FC236}">
                <a16:creationId xmlns:a16="http://schemas.microsoft.com/office/drawing/2014/main" id="{565C6BC2-CB72-4578-A23D-E058F974289E}"/>
              </a:ext>
            </a:extLst>
          </p:cNvPr>
          <p:cNvSpPr txBox="1"/>
          <p:nvPr/>
        </p:nvSpPr>
        <p:spPr>
          <a:xfrm>
            <a:off x="304800" y="422266"/>
            <a:ext cx="8686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Simplistic Example of a Classification ANN</a:t>
            </a:r>
          </a:p>
        </p:txBody>
      </p:sp>
    </p:spTree>
    <p:extLst>
      <p:ext uri="{BB962C8B-B14F-4D97-AF65-F5344CB8AC3E}">
        <p14:creationId xmlns:p14="http://schemas.microsoft.com/office/powerpoint/2010/main" val="51288143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modified xsi:type="dcterms:W3CDTF">1900-01-01T06:00:00.0000000Z</dcterms:modified>
</coreProperties>
</file>

<file path=docProps/custom.xml><?xml version="1.0" encoding="utf-8"?>
<op:Properties xmlns:vt="http://schemas.openxmlformats.org/officeDocument/2006/docPropsVTypes" xmlns:op="http://schemas.openxmlformats.org/officeDocument/2006/custom-properties"/>
</file>