
<file path=[Content_Types].xml><?xml version="1.0" encoding="utf-8"?>
<Types xmlns="http://schemas.openxmlformats.org/package/2006/content-types">
  <Default Extension="jpeg" ContentType="image/jpeg"/>
  <Default Extension="rels" ContentType="application/vnd.openxmlformats-package.relationships+xml"/>
  <Default Extension="emf" ContentType="image/x-emf"/>
  <Default Extension="png" ContentType="image/png"/>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Generated by Aspose.Slides for .NET 8.4.2.0-->
<p:presentation xmlns:a="http://schemas.openxmlformats.org/drawingml/2006/main" xmlns:r="http://schemas.openxmlformats.org/officeDocument/2006/relationships" xmlns:p="http://schemas.openxmlformats.org/presentationml/2006/main" saveSubsetFonts="1">
  <p:sldMasterIdLst>
    <p:sldMasterId r:id="rId1" id="2147483660"/>
  </p:sldMasterIdLst>
  <p:notesMasterIdLst>
    <p:notesMasterId r:id="rId78"/>
  </p:notesMasterIdLst>
  <p:sldIdLst>
    <p:sldId r:id="rId2" id="673"/>
    <p:sldId r:id="rId3" id="678"/>
    <p:sldId r:id="rId4" id="679"/>
    <p:sldId r:id="rId5" id="700"/>
    <p:sldId r:id="rId6" id="691"/>
    <p:sldId r:id="rId7" id="694"/>
    <p:sldId r:id="rId8" id="693"/>
    <p:sldId r:id="rId9" id="692"/>
    <p:sldId r:id="rId10" id="695"/>
    <p:sldId r:id="rId11" id="696"/>
    <p:sldId r:id="rId12" id="690"/>
    <p:sldId r:id="rId13" id="697"/>
    <p:sldId r:id="rId14" id="698"/>
    <p:sldId r:id="rId15" id="699"/>
    <p:sldId r:id="rId16" id="766"/>
    <p:sldId r:id="rId17" id="676"/>
    <p:sldId r:id="rId18" id="706"/>
    <p:sldId r:id="rId19" id="703"/>
    <p:sldId r:id="rId20" id="704"/>
    <p:sldId r:id="rId21" id="752"/>
    <p:sldId r:id="rId22" id="753"/>
    <p:sldId r:id="rId23" id="755"/>
    <p:sldId r:id="rId24" id="756"/>
    <p:sldId r:id="rId25" id="757"/>
    <p:sldId r:id="rId26" id="759"/>
    <p:sldId r:id="rId27" id="758"/>
    <p:sldId r:id="rId28" id="760"/>
    <p:sldId r:id="rId29" id="761"/>
    <p:sldId r:id="rId30" id="762"/>
    <p:sldId r:id="rId31" id="763"/>
    <p:sldId r:id="rId32" id="764"/>
    <p:sldId r:id="rId33" id="765"/>
    <p:sldId r:id="rId34" id="707"/>
    <p:sldId r:id="rId35" id="708"/>
    <p:sldId r:id="rId36" id="734"/>
    <p:sldId r:id="rId37" id="735"/>
    <p:sldId r:id="rId38" id="736"/>
    <p:sldId r:id="rId39" id="737"/>
    <p:sldId r:id="rId40" id="739"/>
    <p:sldId r:id="rId41" id="674"/>
    <p:sldId r:id="rId42" id="743"/>
    <p:sldId r:id="rId43" id="741"/>
    <p:sldId r:id="rId44" id="745"/>
    <p:sldId r:id="rId45" id="742"/>
    <p:sldId r:id="rId46" id="746"/>
    <p:sldId r:id="rId47" id="749"/>
    <p:sldId r:id="rId48" id="750"/>
    <p:sldId r:id="rId49" id="744"/>
    <p:sldId r:id="rId50" id="751"/>
    <p:sldId r:id="rId51" id="747"/>
    <p:sldId r:id="rId52" id="748"/>
    <p:sldId r:id="rId53" id="256"/>
    <p:sldId r:id="rId54" id="258"/>
    <p:sldId r:id="rId55" id="259"/>
    <p:sldId r:id="rId56" id="276"/>
    <p:sldId r:id="rId57" id="277"/>
    <p:sldId r:id="rId58" id="278"/>
    <p:sldId r:id="rId59" id="279"/>
    <p:sldId r:id="rId60" id="274"/>
    <p:sldId r:id="rId61" id="275"/>
    <p:sldId r:id="rId62" id="272"/>
    <p:sldId r:id="rId63" id="273"/>
    <p:sldId r:id="rId64" id="261"/>
    <p:sldId r:id="rId65" id="280"/>
    <p:sldId r:id="rId66" id="281"/>
    <p:sldId r:id="rId67" id="257"/>
    <p:sldId r:id="rId68" id="263"/>
    <p:sldId r:id="rId69" id="282"/>
    <p:sldId r:id="rId70" id="267"/>
    <p:sldId r:id="rId71" id="266"/>
    <p:sldId r:id="rId72" id="269"/>
    <p:sldId r:id="rId73" id="268"/>
    <p:sldId r:id="rId74" id="283"/>
    <p:sldId r:id="rId75" id="265"/>
    <p:sldId r:id="rId76" id="270"/>
    <p:sldId r:id="rId77" id="2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521415D9-36F7-43E2-AB2F-B90AF26B5E84}">
      <p14:sectionLst xmlns:p14="http://schemas.microsoft.com/office/powerpoint/2010/main">
        <p14:section name="Default Section" id="{0F44E51F-5B82-484B-AC5C-C9D8399047D5}">
          <p14:sldIdLst>
            <p14:sldId id="673"/>
            <p14:sldId id="678"/>
            <p14:sldId id="679"/>
            <p14:sldId id="700"/>
            <p14:sldId id="691"/>
            <p14:sldId id="694"/>
            <p14:sldId id="693"/>
            <p14:sldId id="692"/>
            <p14:sldId id="695"/>
            <p14:sldId id="696"/>
            <p14:sldId id="690"/>
            <p14:sldId id="697"/>
            <p14:sldId id="698"/>
            <p14:sldId id="699"/>
            <p14:sldId id="766"/>
            <p14:sldId id="676"/>
            <p14:sldId id="706"/>
            <p14:sldId id="703"/>
            <p14:sldId id="704"/>
          </p14:sldIdLst>
        </p14:section>
        <p14:section name="Default Section" id="{9D7FEBDA-66A1-43AF-AA65-86C6F5BA21E0}">
          <p14:sldIdLst>
            <p14:sldId id="752"/>
            <p14:sldId id="753"/>
            <p14:sldId id="755"/>
            <p14:sldId id="756"/>
            <p14:sldId id="757"/>
            <p14:sldId id="759"/>
            <p14:sldId id="758"/>
            <p14:sldId id="760"/>
            <p14:sldId id="761"/>
            <p14:sldId id="762"/>
            <p14:sldId id="763"/>
            <p14:sldId id="764"/>
            <p14:sldId id="765"/>
          </p14:sldIdLst>
        </p14:section>
        <p14:section name="DIGITAL HEALTH AND THERAPEUTICS" id="{14CA5968-A792-4007-8461-D7591054F078}">
          <p14:sldIdLst/>
        </p14:section>
        <p14:section name="INTRODUCTION" id="{37B3FBB4-5F7F-4CC0-8F55-E4D742A70CD8}">
          <p14:sldIdLst/>
        </p14:section>
        <p14:section name="DIGITAL HEALTH AND THERAPEUTICS" id="{A11D567A-CC1F-FE49-BD25-E9F6436E8379}">
          <p14:sldIdLst>
            <p14:sldId id="707"/>
          </p14:sldIdLst>
        </p14:section>
        <p14:section name="INTRODUCTION" id="{3F0E0FB9-468D-E247-A496-4DC1D065119C}">
          <p14:sldIdLst>
            <p14:sldId id="708"/>
            <p14:sldId id="734"/>
            <p14:sldId id="735"/>
            <p14:sldId id="736"/>
            <p14:sldId id="737"/>
            <p14:sldId id="739"/>
            <p14:sldId id="674"/>
            <p14:sldId id="743"/>
            <p14:sldId id="741"/>
            <p14:sldId id="745"/>
            <p14:sldId id="742"/>
            <p14:sldId id="746"/>
            <p14:sldId id="749"/>
            <p14:sldId id="750"/>
            <p14:sldId id="744"/>
            <p14:sldId id="751"/>
            <p14:sldId id="747"/>
            <p14:sldId id="748"/>
            <p14:sldId id="256"/>
            <p14:sldId id="258"/>
            <p14:sldId id="259"/>
            <p14:sldId id="276"/>
            <p14:sldId id="277"/>
            <p14:sldId id="278"/>
            <p14:sldId id="279"/>
            <p14:sldId id="274"/>
            <p14:sldId id="275"/>
            <p14:sldId id="272"/>
            <p14:sldId id="273"/>
            <p14:sldId id="261"/>
            <p14:sldId id="280"/>
            <p14:sldId id="281"/>
            <p14:sldId id="257"/>
            <p14:sldId id="263"/>
            <p14:sldId id="282"/>
            <p14:sldId id="267"/>
            <p14:sldId id="266"/>
            <p14:sldId id="269"/>
            <p14:sldId id="268"/>
            <p14:sldId id="283"/>
            <p14:sldId id="265"/>
            <p14:sldId id="270"/>
            <p14:sldId id="26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02" autoAdjust="0"/>
    <p:restoredTop sz="94660"/>
  </p:normalViewPr>
  <p:slideViewPr>
    <p:cSldViewPr snapToGrid="0">
      <p:cViewPr varScale="1">
        <p:scale>
          <a:sx n="100" d="100"/>
          <a:sy n="100" d="100"/>
        </p:scale>
        <p:origin x="96" y="678"/>
      </p:cViewPr>
      <p:guideLst/>
    </p:cSldViewPr>
  </p:slideViewPr>
  <p:notesTextViewPr>
    <p:cViewPr>
      <p:scale>
        <a:sx n="1" d="1"/>
        <a:sy n="1" d="1"/>
      </p:scale>
      <p:origin x="0" y="0"/>
    </p:cViewPr>
  </p:notesTextViewPr>
  <p:gridSpacing cx="76200" cy="762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9.xml" /><Relationship Id="rId11" Type="http://schemas.openxmlformats.org/officeDocument/2006/relationships/slide" Target="slides/slide10.xml" /><Relationship Id="rId12" Type="http://schemas.openxmlformats.org/officeDocument/2006/relationships/slide" Target="slides/slide11.xml" /><Relationship Id="rId13" Type="http://schemas.openxmlformats.org/officeDocument/2006/relationships/slide" Target="slides/slide12.xml" /><Relationship Id="rId14" Type="http://schemas.openxmlformats.org/officeDocument/2006/relationships/slide" Target="slides/slide13.xml" /><Relationship Id="rId15" Type="http://schemas.openxmlformats.org/officeDocument/2006/relationships/slide" Target="slides/slide14.xml" /><Relationship Id="rId16" Type="http://schemas.openxmlformats.org/officeDocument/2006/relationships/slide" Target="slides/slide15.xml" /><Relationship Id="rId17" Type="http://schemas.openxmlformats.org/officeDocument/2006/relationships/slide" Target="slides/slide16.xml" /><Relationship Id="rId18" Type="http://schemas.openxmlformats.org/officeDocument/2006/relationships/slide" Target="slides/slide17.xml" /><Relationship Id="rId19" Type="http://schemas.openxmlformats.org/officeDocument/2006/relationships/slide" Target="slides/slide18.xml" /><Relationship Id="rId2" Type="http://schemas.openxmlformats.org/officeDocument/2006/relationships/slide" Target="slides/slide1.xml" /><Relationship Id="rId20" Type="http://schemas.openxmlformats.org/officeDocument/2006/relationships/slide" Target="slides/slide19.xml" /><Relationship Id="rId21" Type="http://schemas.openxmlformats.org/officeDocument/2006/relationships/slide" Target="slides/slide20.xml" /><Relationship Id="rId22" Type="http://schemas.openxmlformats.org/officeDocument/2006/relationships/slide" Target="slides/slide21.xml" /><Relationship Id="rId23" Type="http://schemas.openxmlformats.org/officeDocument/2006/relationships/slide" Target="slides/slide22.xml" /><Relationship Id="rId24" Type="http://schemas.openxmlformats.org/officeDocument/2006/relationships/slide" Target="slides/slide23.xml" /><Relationship Id="rId25" Type="http://schemas.openxmlformats.org/officeDocument/2006/relationships/slide" Target="slides/slide24.xml" /><Relationship Id="rId26" Type="http://schemas.openxmlformats.org/officeDocument/2006/relationships/slide" Target="slides/slide25.xml" /><Relationship Id="rId27" Type="http://schemas.openxmlformats.org/officeDocument/2006/relationships/slide" Target="slides/slide26.xml" /><Relationship Id="rId28" Type="http://schemas.openxmlformats.org/officeDocument/2006/relationships/slide" Target="slides/slide27.xml" /><Relationship Id="rId29" Type="http://schemas.openxmlformats.org/officeDocument/2006/relationships/slide" Target="slides/slide28.xml" /><Relationship Id="rId3" Type="http://schemas.openxmlformats.org/officeDocument/2006/relationships/slide" Target="slides/slide2.xml" /><Relationship Id="rId30" Type="http://schemas.openxmlformats.org/officeDocument/2006/relationships/slide" Target="slides/slide29.xml" /><Relationship Id="rId31" Type="http://schemas.openxmlformats.org/officeDocument/2006/relationships/slide" Target="slides/slide30.xml" /><Relationship Id="rId32" Type="http://schemas.openxmlformats.org/officeDocument/2006/relationships/slide" Target="slides/slide31.xml" /><Relationship Id="rId33" Type="http://schemas.openxmlformats.org/officeDocument/2006/relationships/slide" Target="slides/slide32.xml" /><Relationship Id="rId34" Type="http://schemas.openxmlformats.org/officeDocument/2006/relationships/slide" Target="slides/slide33.xml" /><Relationship Id="rId35" Type="http://schemas.openxmlformats.org/officeDocument/2006/relationships/slide" Target="slides/slide34.xml" /><Relationship Id="rId36" Type="http://schemas.openxmlformats.org/officeDocument/2006/relationships/slide" Target="slides/slide35.xml" /><Relationship Id="rId37" Type="http://schemas.openxmlformats.org/officeDocument/2006/relationships/slide" Target="slides/slide36.xml" /><Relationship Id="rId38" Type="http://schemas.openxmlformats.org/officeDocument/2006/relationships/slide" Target="slides/slide37.xml" /><Relationship Id="rId39" Type="http://schemas.openxmlformats.org/officeDocument/2006/relationships/slide" Target="slides/slide38.xml" /><Relationship Id="rId4" Type="http://schemas.openxmlformats.org/officeDocument/2006/relationships/slide" Target="slides/slide3.xml" /><Relationship Id="rId40" Type="http://schemas.openxmlformats.org/officeDocument/2006/relationships/slide" Target="slides/slide39.xml" /><Relationship Id="rId41" Type="http://schemas.openxmlformats.org/officeDocument/2006/relationships/slide" Target="slides/slide40.xml" /><Relationship Id="rId42" Type="http://schemas.openxmlformats.org/officeDocument/2006/relationships/slide" Target="slides/slide41.xml" /><Relationship Id="rId43" Type="http://schemas.openxmlformats.org/officeDocument/2006/relationships/slide" Target="slides/slide42.xml" /><Relationship Id="rId44" Type="http://schemas.openxmlformats.org/officeDocument/2006/relationships/slide" Target="slides/slide43.xml" /><Relationship Id="rId45" Type="http://schemas.openxmlformats.org/officeDocument/2006/relationships/slide" Target="slides/slide44.xml" /><Relationship Id="rId46" Type="http://schemas.openxmlformats.org/officeDocument/2006/relationships/slide" Target="slides/slide45.xml" /><Relationship Id="rId47" Type="http://schemas.openxmlformats.org/officeDocument/2006/relationships/slide" Target="slides/slide46.xml" /><Relationship Id="rId48" Type="http://schemas.openxmlformats.org/officeDocument/2006/relationships/slide" Target="slides/slide47.xml" /><Relationship Id="rId49" Type="http://schemas.openxmlformats.org/officeDocument/2006/relationships/slide" Target="slides/slide48.xml" /><Relationship Id="rId5" Type="http://schemas.openxmlformats.org/officeDocument/2006/relationships/slide" Target="slides/slide4.xml" /><Relationship Id="rId50" Type="http://schemas.openxmlformats.org/officeDocument/2006/relationships/slide" Target="slides/slide49.xml" /><Relationship Id="rId51" Type="http://schemas.openxmlformats.org/officeDocument/2006/relationships/slide" Target="slides/slide50.xml" /><Relationship Id="rId52" Type="http://schemas.openxmlformats.org/officeDocument/2006/relationships/slide" Target="slides/slide51.xml" /><Relationship Id="rId53" Type="http://schemas.openxmlformats.org/officeDocument/2006/relationships/slide" Target="slides/slide52.xml" /><Relationship Id="rId54" Type="http://schemas.openxmlformats.org/officeDocument/2006/relationships/slide" Target="slides/slide53.xml" /><Relationship Id="rId55" Type="http://schemas.openxmlformats.org/officeDocument/2006/relationships/slide" Target="slides/slide54.xml" /><Relationship Id="rId56" Type="http://schemas.openxmlformats.org/officeDocument/2006/relationships/slide" Target="slides/slide55.xml" /><Relationship Id="rId57" Type="http://schemas.openxmlformats.org/officeDocument/2006/relationships/slide" Target="slides/slide56.xml" /><Relationship Id="rId58" Type="http://schemas.openxmlformats.org/officeDocument/2006/relationships/slide" Target="slides/slide57.xml" /><Relationship Id="rId59" Type="http://schemas.openxmlformats.org/officeDocument/2006/relationships/slide" Target="slides/slide58.xml" /><Relationship Id="rId6" Type="http://schemas.openxmlformats.org/officeDocument/2006/relationships/slide" Target="slides/slide5.xml" /><Relationship Id="rId60" Type="http://schemas.openxmlformats.org/officeDocument/2006/relationships/slide" Target="slides/slide59.xml" /><Relationship Id="rId61" Type="http://schemas.openxmlformats.org/officeDocument/2006/relationships/slide" Target="slides/slide60.xml" /><Relationship Id="rId62" Type="http://schemas.openxmlformats.org/officeDocument/2006/relationships/slide" Target="slides/slide61.xml" /><Relationship Id="rId63" Type="http://schemas.openxmlformats.org/officeDocument/2006/relationships/slide" Target="slides/slide62.xml" /><Relationship Id="rId64" Type="http://schemas.openxmlformats.org/officeDocument/2006/relationships/slide" Target="slides/slide63.xml" /><Relationship Id="rId65" Type="http://schemas.openxmlformats.org/officeDocument/2006/relationships/slide" Target="slides/slide64.xml" /><Relationship Id="rId66" Type="http://schemas.openxmlformats.org/officeDocument/2006/relationships/slide" Target="slides/slide65.xml" /><Relationship Id="rId67" Type="http://schemas.openxmlformats.org/officeDocument/2006/relationships/slide" Target="slides/slide66.xml" /><Relationship Id="rId68" Type="http://schemas.openxmlformats.org/officeDocument/2006/relationships/slide" Target="slides/slide67.xml" /><Relationship Id="rId69" Type="http://schemas.openxmlformats.org/officeDocument/2006/relationships/slide" Target="slides/slide68.xml" /><Relationship Id="rId7" Type="http://schemas.openxmlformats.org/officeDocument/2006/relationships/slide" Target="slides/slide6.xml" /><Relationship Id="rId70" Type="http://schemas.openxmlformats.org/officeDocument/2006/relationships/slide" Target="slides/slide69.xml" /><Relationship Id="rId71" Type="http://schemas.openxmlformats.org/officeDocument/2006/relationships/slide" Target="slides/slide70.xml" /><Relationship Id="rId72" Type="http://schemas.openxmlformats.org/officeDocument/2006/relationships/slide" Target="slides/slide71.xml" /><Relationship Id="rId73" Type="http://schemas.openxmlformats.org/officeDocument/2006/relationships/slide" Target="slides/slide72.xml" /><Relationship Id="rId74" Type="http://schemas.openxmlformats.org/officeDocument/2006/relationships/slide" Target="slides/slide73.xml" /><Relationship Id="rId75" Type="http://schemas.openxmlformats.org/officeDocument/2006/relationships/slide" Target="slides/slide74.xml" /><Relationship Id="rId76" Type="http://schemas.openxmlformats.org/officeDocument/2006/relationships/slide" Target="slides/slide75.xml" /><Relationship Id="rId77" Type="http://schemas.openxmlformats.org/officeDocument/2006/relationships/slide" Target="slides/slide76.xml" /><Relationship Id="rId78" Type="http://schemas.openxmlformats.org/officeDocument/2006/relationships/notesMaster" Target="notesMasters/notesMaster1.xml" /><Relationship Id="rId79" Type="http://schemas.openxmlformats.org/officeDocument/2006/relationships/presProps" Target="presProps.xml" /><Relationship Id="rId8" Type="http://schemas.openxmlformats.org/officeDocument/2006/relationships/slide" Target="slides/slide7.xml" /><Relationship Id="rId80" Type="http://schemas.openxmlformats.org/officeDocument/2006/relationships/viewProps" Target="viewProps.xml" /><Relationship Id="rId81" Type="http://schemas.openxmlformats.org/officeDocument/2006/relationships/theme" Target="theme/theme1.xml" /><Relationship Id="rId82" Type="http://schemas.openxmlformats.org/officeDocument/2006/relationships/tableStyles" Target="tableStyles.xml" /><Relationship Id="rId9" Type="http://schemas.openxmlformats.org/officeDocument/2006/relationships/slide" Target="slides/slide8.xml" /></Relationships>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name="">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p:spPr>
        <p:txBody>
          <a:bodyPr vert="horz" lIns="91440" tIns="45720" rIns="91440" bIns="45720" rtlCol="0"/>
          <a:lstStyle>
            <a:lvl1pPr algn="r">
              <a:defRPr sz="1200"/>
            </a:lvl1pPr>
          </a:lstStyle>
          <a:p>
            <a:fld id="{41301AF9-C3E7-4F1A-82FD-A49905BF4E4D}" type="datetimeFigureOut">
              <a:rPr lang="en-US" smtClean="0"/>
              <a:t>5/2/2023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p:spPr>
        <p:txBody>
          <a:bodyPr vert="horz" lIns="91440" tIns="45720" rIns="91440" bIns="45720" rtlCol="0"/>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6" name="Footer Placeholder 5"/>
          <p:cNvSpPr>
            <a:spLocks noGrp="1"/>
          </p:cNvSpPr>
          <p:nvPr>
            <p:ph type="ftr" sz="quarter" idx="4"/>
          </p:nvPr>
        </p:nvSpPr>
        <p:spPr>
          <a:xfrm>
            <a:off x="0" y="8685213"/>
            <a:ext cx="2971800" cy="458787"/>
          </a:xfrm>
          <a:prstGeom prst="rect"/>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p:spPr>
        <p:txBody>
          <a:bodyPr vert="horz" lIns="91440" tIns="45720" rIns="91440" bIns="45720" rtlCol="0" anchor="b"/>
          <a:lstStyle>
            <a:lvl1pPr algn="r">
              <a:defRPr sz="1200"/>
            </a:lvl1pPr>
          </a:lstStyle>
          <a:p>
            <a:fld id="{57AB0F2A-D853-47CA-A053-AEE6494329F6}" type="slidenum">
              <a:rPr lang="en-US" smtClean="0"/>
              <a:t>‹#›</a:t>
            </a:fld>
            <a:endParaRPr lang="en-US"/>
          </a:p>
        </p:txBody>
      </p:sp>
    </p:spTree>
    <p:extLst>
      <p:ext uri="{BB962C8B-B14F-4D97-AF65-F5344CB8AC3E}">
        <p14:creationId xmlns:p14="http://schemas.microsoft.com/office/powerpoint/2010/main" val="42898708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0.xml" /><Relationship Id="rId3" Type="http://schemas.openxmlformats.org/officeDocument/2006/relationships/hyperlink" Target="https://1.next.westlaw.com/Link/Document/FullText?entityType=mproc&amp;entityId=Icb1f90fc475411db9765f9243f53508a&amp;originationContext=document&amp;transitionType=DocumentItem&amp;contextData=(sc.Default)&amp;ppcid=54ee874a4522483186d29f2841e76b81" TargetMode="External" /></Relationships>
</file>

<file path=ppt/notesSlides/_rels/notesSlide3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2.xml" /><Relationship Id="rId3" Type="http://schemas.openxmlformats.org/officeDocument/2006/relationships/hyperlink" Target="https://1.next.westlaw.com/Link/Document/FullText?entityType=mproc&amp;entityId=Icb1f90fc475411db9765f9243f53508a&amp;originationContext=document&amp;transitionType=DocumentItem&amp;contextData=(sc.Default)&amp;ppcid=54ee874a4522483186d29f2841e76b81" TargetMode="External" /></Relationships>
</file>

<file path=ppt/notesSlides/_rels/notesSlide3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2.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3.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54.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55.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5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5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5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5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6.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61.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6.xml" /></Relationships>
</file>

<file path=ppt/notesSlides/_rels/notesSlide7.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&#65279;<?xml version="1.0" encoding="utf-8" standalone="yes"?><Relationships xmlns="http://schemas.openxmlformats.org/package/2006/relationships"><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4DBFAA1-922C-E542-AF35-ABB7F903E59F}" type="slidenum">
              <a:rPr lang="en-US" smtClean="0"/>
              <a:t>1</a:t>
            </a:fld>
            <a:endParaRPr lang="en-US"/>
          </a:p>
        </p:txBody>
      </p:sp>
    </p:spTree>
    <p:extLst>
      <p:ext uri="{BB962C8B-B14F-4D97-AF65-F5344CB8AC3E}">
        <p14:creationId xmlns:p14="http://schemas.microsoft.com/office/powerpoint/2010/main" val="2716076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92871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1125963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4</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833223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5</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642319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6</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420424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4DBFAA1-922C-E542-AF35-ABB7F903E59F}" type="slidenum">
              <a:rPr lang="en-US" smtClean="0"/>
              <a:t>7</a:t>
            </a:fld>
            <a:endParaRPr lang="en-US"/>
          </a:p>
        </p:txBody>
      </p:sp>
    </p:spTree>
    <p:extLst>
      <p:ext uri="{BB962C8B-B14F-4D97-AF65-F5344CB8AC3E}">
        <p14:creationId xmlns:p14="http://schemas.microsoft.com/office/powerpoint/2010/main" val="16601494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E2C6BC-128F-42D6-AA8C-5D53726A85D9}" type="slidenum">
              <a:rPr lang="en-US" smtClean="0">
                <a:solidFill>
                  <a:prstClr val="black"/>
                </a:solidFill>
              </a:rPr>
              <a:t>8</a:t>
            </a:fld>
            <a:endParaRPr lang="en-US">
              <a:solidFill>
                <a:prstClr val="black"/>
              </a:solidFill>
            </a:endParaRPr>
          </a:p>
        </p:txBody>
      </p:sp>
    </p:spTree>
    <p:extLst>
      <p:ext uri="{BB962C8B-B14F-4D97-AF65-F5344CB8AC3E}">
        <p14:creationId xmlns:p14="http://schemas.microsoft.com/office/powerpoint/2010/main" val="512481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E2C6BC-128F-42D6-AA8C-5D53726A85D9}" type="slidenum">
              <a:rPr lang="en-US" smtClean="0">
                <a:solidFill>
                  <a:prstClr val="black"/>
                </a:solidFill>
              </a:rPr>
              <a:t>9</a:t>
            </a:fld>
            <a:endParaRPr lang="en-US">
              <a:solidFill>
                <a:prstClr val="black"/>
              </a:solidFill>
            </a:endParaRPr>
          </a:p>
        </p:txBody>
      </p:sp>
    </p:spTree>
    <p:extLst>
      <p:ext uri="{BB962C8B-B14F-4D97-AF65-F5344CB8AC3E}">
        <p14:creationId xmlns:p14="http://schemas.microsoft.com/office/powerpoint/2010/main" val="3632069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E2C6BC-128F-42D6-AA8C-5D53726A85D9}" type="slidenum">
              <a:rPr lang="en-US" smtClean="0">
                <a:solidFill>
                  <a:prstClr val="black"/>
                </a:solidFill>
              </a:rPr>
              <a:t>10</a:t>
            </a:fld>
            <a:endParaRPr lang="en-US">
              <a:solidFill>
                <a:prstClr val="black"/>
              </a:solidFill>
            </a:endParaRPr>
          </a:p>
        </p:txBody>
      </p:sp>
    </p:spTree>
    <p:extLst>
      <p:ext uri="{BB962C8B-B14F-4D97-AF65-F5344CB8AC3E}">
        <p14:creationId xmlns:p14="http://schemas.microsoft.com/office/powerpoint/2010/main" val="3521514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1E2C6BC-128F-42D6-AA8C-5D53726A85D9}" type="slidenum">
              <a:rPr lang="en-US" smtClean="0">
                <a:solidFill>
                  <a:prstClr val="black"/>
                </a:solidFill>
              </a:rPr>
              <a:t>11</a:t>
            </a:fld>
            <a:endParaRPr lang="en-US">
              <a:solidFill>
                <a:prstClr val="black"/>
              </a:solidFill>
            </a:endParaRPr>
          </a:p>
        </p:txBody>
      </p:sp>
    </p:spTree>
    <p:extLst>
      <p:ext uri="{BB962C8B-B14F-4D97-AF65-F5344CB8AC3E}">
        <p14:creationId xmlns:p14="http://schemas.microsoft.com/office/powerpoint/2010/main" val="14463099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12</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801573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94DBFAA1-922C-E542-AF35-ABB7F903E59F}" type="slidenum">
              <a:rPr kumimoji="0" lang="en-US" sz="13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t>13</a:t>
            </a:fld>
            <a:endParaRPr kumimoji="0" lang="en-US" sz="1300" b="0" i="0" u="none" strike="noStrike" kern="1200" cap="none" spc="0" normalizeH="0" baseline="0" noProof="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991607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14</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4268019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15</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6850996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16</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2036272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17</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1966571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fontAlgn="auto" rtl="0" eaLnBrk="1" latinLnBrk="0" hangingPunct="1">
              <a:lnSpc>
                <a:spcPct val="100000"/>
              </a:lnSpc>
              <a:spcBef>
                <a:spcPct val="0"/>
              </a:spcBef>
              <a:spcAft>
                <a:spcPct val="0"/>
              </a:spcAft>
              <a:buClrTx/>
              <a:buSzTx/>
              <a:buFontTx/>
              <a:buNone/>
              <a:defRPr/>
            </a:pPr>
            <a:r>
              <a:rPr lang="en-US" dirty="1">
                <a:solidFill>
                  <a:srgbClr val="000000"/>
                </a:solidFill>
                <a:effectLst/>
                <a:latin typeface="Arial" panose="020b0604020202020204" pitchFamily="34" charset="0"/>
              </a:rPr>
              <a:t>“Whether undue experimentation is needed is not a single, simple factual determination, but rather is a conclusion reached by weighing many factual considerations.” </a:t>
            </a:r>
            <a:r>
              <a:rPr lang="en-US" i="1" dirty="1">
                <a:solidFill>
                  <a:srgbClr val="212121"/>
                </a:solidFill>
                <a:effectLst/>
                <a:latin typeface="Arial" panose="020b0604020202020204" pitchFamily="34" charset="0"/>
              </a:rPr>
              <a:t>Wands</a:t>
            </a:r>
            <a:r>
              <a:rPr lang="en-US" dirty="1">
                <a:solidFill>
                  <a:srgbClr val="000000"/>
                </a:solidFill>
                <a:effectLst/>
                <a:latin typeface="Arial" panose="020b0604020202020204" pitchFamily="34" charset="0"/>
              </a:rPr>
              <a:t>, 858 F.2d at 737. </a:t>
            </a:r>
            <a:br>
              <a:rPr lang="en-US" dirty="1">
                <a:solidFill>
                  <a:srgbClr val="000000"/>
                </a:solidFill>
                <a:effectLst/>
                <a:latin typeface="Arial" panose="020b0604020202020204" pitchFamily="34" charset="0"/>
              </a:rPr>
            </a:br>
            <a:br>
              <a:rPr lang="en-US" dirty="1">
                <a:solidFill>
                  <a:srgbClr val="000000"/>
                </a:solidFill>
                <a:effectLst/>
                <a:latin typeface="Arial" panose="020b0604020202020204" pitchFamily="34" charset="0"/>
              </a:rPr>
            </a:br>
            <a:r>
              <a:rPr lang="en-US" i="1" dirty="1">
                <a:solidFill>
                  <a:srgbClr val="212121"/>
                </a:solidFill>
                <a:effectLst/>
                <a:latin typeface="Arial" panose="020b0604020202020204" pitchFamily="34" charset="0"/>
              </a:rPr>
              <a:t>Amgen Inc. v. Sanofi, </a:t>
            </a:r>
            <a:r>
              <a:rPr lang="en-US" i="1" dirty="1">
                <a:solidFill>
                  <a:srgbClr val="212121"/>
                </a:solidFill>
                <a:effectLst/>
                <a:latin typeface="Arial" panose="020b0604020202020204" pitchFamily="34" charset="0"/>
              </a:rPr>
              <a:t>Aventisub</a:t>
            </a:r>
            <a:r>
              <a:rPr lang="en-US" i="1" dirty="1">
                <a:solidFill>
                  <a:srgbClr val="212121"/>
                </a:solidFill>
                <a:effectLst/>
                <a:latin typeface="Arial" panose="020b0604020202020204" pitchFamily="34" charset="0"/>
              </a:rPr>
              <a:t> LLC</a:t>
            </a:r>
            <a:r>
              <a:rPr lang="en-US" dirty="1">
                <a:solidFill>
                  <a:srgbClr val="000000"/>
                </a:solidFill>
                <a:effectLst/>
                <a:latin typeface="Arial" panose="020b0604020202020204" pitchFamily="34" charset="0"/>
              </a:rPr>
              <a:t>, 987 F.3d 1080, 1084 (Fed. Cir. 2021), </a:t>
            </a:r>
            <a:r>
              <a:rPr lang="en-US" i="1" dirty="1">
                <a:solidFill>
                  <a:srgbClr val="212121"/>
                </a:solidFill>
                <a:effectLst/>
                <a:latin typeface="Arial" panose="020b0604020202020204" pitchFamily="34" charset="0"/>
              </a:rPr>
              <a:t>cert. granted in part sub nom.</a:t>
            </a:r>
            <a:r>
              <a:rPr lang="en-US" dirty="1">
                <a:solidFill>
                  <a:srgbClr val="000000"/>
                </a:solidFill>
                <a:effectLst/>
                <a:latin typeface="Arial" panose="020b0604020202020204" pitchFamily="34" charset="0"/>
              </a:rPr>
              <a:t> </a:t>
            </a:r>
            <a:r>
              <a:rPr lang="en-US" i="1" dirty="1">
                <a:solidFill>
                  <a:srgbClr val="212121"/>
                </a:solidFill>
                <a:effectLst/>
                <a:latin typeface="Arial" panose="020b0604020202020204" pitchFamily="34" charset="0"/>
              </a:rPr>
              <a:t>Amgen Inc. v. Sanofi</a:t>
            </a:r>
            <a:r>
              <a:rPr lang="en-US" dirty="1">
                <a:solidFill>
                  <a:srgbClr val="000000"/>
                </a:solidFill>
                <a:effectLst/>
                <a:latin typeface="Arial" panose="020b0604020202020204" pitchFamily="34" charset="0"/>
              </a:rPr>
              <a:t>, 214 L. Ed. 2d 196 (Nov. 4, 2022).</a:t>
            </a:r>
          </a:p>
          <a:p>
            <a:pPr marL="0" marR="0" lvl="0" indent="0" algn="l" defTabSz="914400" fontAlgn="auto" rtl="0" eaLnBrk="1" latinLnBrk="0" hangingPunct="1">
              <a:lnSpc>
                <a:spcPct val="100000"/>
              </a:lnSpc>
              <a:spcBef>
                <a:spcPct val="0"/>
              </a:spcBef>
              <a:spcAft>
                <a:spcPct val="0"/>
              </a:spcAft>
              <a:buClrTx/>
              <a:buSzTx/>
              <a:buFontTx/>
              <a:buNone/>
              <a:defRPr/>
            </a:pPr>
            <a:endParaRPr lang="en-US">
              <a:solidFill>
                <a:srgbClr val="000000"/>
              </a:solidFill>
              <a:effectLst/>
              <a:latin typeface="Arial" panose="020b0604020202020204" pitchFamily="34" charset="0"/>
            </a:endParaRPr>
          </a:p>
          <a:p>
            <a:pPr marL="0" marR="0" lvl="0" indent="0" algn="l" defTabSz="914400" fontAlgn="auto" rtl="0" eaLnBrk="1" latinLnBrk="0" hangingPunct="1">
              <a:lnSpc>
                <a:spcPct val="100000"/>
              </a:lnSpc>
              <a:spcBef>
                <a:spcPct val="0"/>
              </a:spcBef>
              <a:spcAft>
                <a:spcPct val="0"/>
              </a:spcAft>
              <a:buClrTx/>
              <a:buSzTx/>
              <a:buFontTx/>
              <a:buNone/>
              <a:defRPr/>
            </a:pPr>
            <a:r>
              <a:rPr lang="en-US" dirty="1">
                <a:solidFill>
                  <a:srgbClr val="000000"/>
                </a:solidFill>
                <a:effectLst/>
                <a:latin typeface="Arial" panose="020b0604020202020204" pitchFamily="34" charset="0"/>
              </a:rPr>
              <a:t>What emerges from our case law is that the enablement inquiry for claims that include functional requirements can be particularly focused on the breadth of those requirements, especially where predictability and guidance fall short. In particular, it is important to consider the quantity of experimentation that would be required to make and use, not only the limited number of embodiments that the patent discloses, </a:t>
            </a:r>
            <a:r>
              <a:rPr lang="en-US" b="1" dirty="1">
                <a:solidFill>
                  <a:srgbClr val="000000"/>
                </a:solidFill>
                <a:effectLst/>
                <a:highlight>
                  <a:srgbClr val="FFFF00"/>
                </a:highlight>
                <a:latin typeface="Arial" panose="020b0604020202020204" pitchFamily="34" charset="0"/>
              </a:rPr>
              <a:t>but also the full scope of the claim.</a:t>
            </a:r>
            <a:br>
              <a:rPr lang="en-US" b="1" dirty="1">
                <a:solidFill>
                  <a:srgbClr val="000000"/>
                </a:solidFill>
                <a:effectLst/>
                <a:latin typeface="Arial" panose="020b0604020202020204" pitchFamily="34" charset="0"/>
              </a:rPr>
            </a:br>
            <a:br>
              <a:rPr lang="en-US" dirty="1">
                <a:solidFill>
                  <a:srgbClr val="000000"/>
                </a:solidFill>
                <a:effectLst/>
                <a:latin typeface="Arial" panose="020b0604020202020204" pitchFamily="34" charset="0"/>
              </a:rPr>
            </a:br>
            <a:r>
              <a:rPr lang="en-US" i="1" dirty="1">
                <a:solidFill>
                  <a:srgbClr val="212121"/>
                </a:solidFill>
                <a:effectLst/>
                <a:latin typeface="Arial" panose="020b0604020202020204" pitchFamily="34" charset="0"/>
              </a:rPr>
              <a:t>Amgen Inc. v. Sanofi, </a:t>
            </a:r>
            <a:r>
              <a:rPr lang="en-US" i="1" dirty="1">
                <a:solidFill>
                  <a:srgbClr val="212121"/>
                </a:solidFill>
                <a:effectLst/>
                <a:latin typeface="Arial" panose="020b0604020202020204" pitchFamily="34" charset="0"/>
              </a:rPr>
              <a:t>Aventisub</a:t>
            </a:r>
            <a:r>
              <a:rPr lang="en-US" i="1" dirty="1">
                <a:solidFill>
                  <a:srgbClr val="212121"/>
                </a:solidFill>
                <a:effectLst/>
                <a:latin typeface="Arial" panose="020b0604020202020204" pitchFamily="34" charset="0"/>
              </a:rPr>
              <a:t> LLC</a:t>
            </a:r>
            <a:r>
              <a:rPr lang="en-US" dirty="1">
                <a:solidFill>
                  <a:srgbClr val="000000"/>
                </a:solidFill>
                <a:effectLst/>
                <a:latin typeface="Arial" panose="020b0604020202020204" pitchFamily="34" charset="0"/>
              </a:rPr>
              <a:t>, 987 F.3d 1080, 1086 (Fed. Cir. 2021), </a:t>
            </a:r>
            <a:r>
              <a:rPr lang="en-US" i="1" dirty="1">
                <a:solidFill>
                  <a:srgbClr val="212121"/>
                </a:solidFill>
                <a:effectLst/>
                <a:latin typeface="Arial" panose="020b0604020202020204" pitchFamily="34" charset="0"/>
              </a:rPr>
              <a:t>cert. granted in part sub nom.</a:t>
            </a:r>
            <a:r>
              <a:rPr lang="en-US" dirty="1">
                <a:solidFill>
                  <a:srgbClr val="000000"/>
                </a:solidFill>
                <a:effectLst/>
                <a:latin typeface="Arial" panose="020b0604020202020204" pitchFamily="34" charset="0"/>
              </a:rPr>
              <a:t> </a:t>
            </a:r>
            <a:r>
              <a:rPr lang="en-US" i="1" dirty="1">
                <a:solidFill>
                  <a:srgbClr val="212121"/>
                </a:solidFill>
                <a:effectLst/>
                <a:latin typeface="Arial" panose="020b0604020202020204" pitchFamily="34" charset="0"/>
              </a:rPr>
              <a:t>Amgen Inc. v. Sanofi</a:t>
            </a:r>
            <a:r>
              <a:rPr lang="en-US" dirty="1">
                <a:solidFill>
                  <a:srgbClr val="000000"/>
                </a:solidFill>
                <a:effectLst/>
                <a:latin typeface="Arial" panose="020b0604020202020204" pitchFamily="34" charset="0"/>
              </a:rPr>
              <a:t>, 214 L. Ed. 2d 196 (Nov. 4, 2022)</a:t>
            </a:r>
          </a:p>
          <a:p>
            <a:pPr marL="0" marR="0" lvl="0" indent="0" algn="l" defTabSz="914400" fontAlgn="auto" rtl="0" eaLnBrk="1" latinLnBrk="0" hangingPunct="1">
              <a:lnSpc>
                <a:spcPct val="100000"/>
              </a:lnSpc>
              <a:spcBef>
                <a:spcPct val="0"/>
              </a:spcBef>
              <a:spcAft>
                <a:spcPct val="0"/>
              </a:spcAft>
              <a:buClrTx/>
              <a:buSzTx/>
              <a:buFontTx/>
              <a:buNone/>
              <a:defRPr/>
            </a:pPr>
            <a:endParaRPr lang="en-US">
              <a:solidFill>
                <a:srgbClr val="000000"/>
              </a:solidFill>
              <a:effectLst/>
              <a:latin typeface="Arial" panose="020b0604020202020204" pitchFamily="34" charset="0"/>
            </a:endParaRPr>
          </a:p>
          <a:p>
            <a:pPr marL="171450" marR="0" lvl="0" indent="-1714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lang="en-US" dirty="1">
                <a:solidFill>
                  <a:srgbClr val="000000"/>
                </a:solidFill>
                <a:effectLst/>
                <a:latin typeface="Arial" panose="020b0604020202020204" pitchFamily="34" charset="0"/>
              </a:rPr>
              <a:t>Claims are broad [agree with district court]</a:t>
            </a:r>
          </a:p>
          <a:p>
            <a:pPr marL="171450" marR="0" lvl="0" indent="-1714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lang="en-US" dirty="1">
                <a:solidFill>
                  <a:srgbClr val="000000"/>
                </a:solidFill>
                <a:effectLst/>
                <a:latin typeface="Arial" panose="020b0604020202020204" pitchFamily="34" charset="0"/>
              </a:rPr>
              <a:t>Invention is in an unpredictable field of science re full scope of functional limitations (i.e., citing to testimony by Amgen’s various experts).</a:t>
            </a:r>
          </a:p>
          <a:p>
            <a:pPr marL="171450" marR="0" lvl="0" indent="-1714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endParaRPr lang="en-US">
              <a:solidFill>
                <a:srgbClr val="000000"/>
              </a:solidFill>
              <a:effectLst/>
              <a:latin typeface="Arial" panose="020b0604020202020204" pitchFamily="34" charset="0"/>
            </a:endParaRPr>
          </a:p>
          <a:p>
            <a:pPr marL="171450" marR="0" lvl="0" indent="-1714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r>
              <a:rPr lang="en-US" dirty="1">
                <a:solidFill>
                  <a:srgbClr val="000000"/>
                </a:solidFill>
                <a:effectLst/>
                <a:latin typeface="Arial" panose="020b0604020202020204" pitchFamily="34" charset="0"/>
              </a:rPr>
              <a:t>“In particular, it is important to consider the quantity of experimentation that would be required to make and use, not only the limited number of embodiments that the patent discloses, but also the full scope of the claim.”  </a:t>
            </a:r>
            <a:r>
              <a:rPr lang="en-US" i="1" dirty="1">
                <a:solidFill>
                  <a:srgbClr val="212121"/>
                </a:solidFill>
                <a:effectLst/>
                <a:latin typeface="Arial" panose="020b0604020202020204" pitchFamily="34" charset="0"/>
              </a:rPr>
              <a:t>Amgen Inc. v. Sanofi, </a:t>
            </a:r>
            <a:r>
              <a:rPr lang="en-US" i="1" dirty="1">
                <a:solidFill>
                  <a:srgbClr val="212121"/>
                </a:solidFill>
                <a:effectLst/>
                <a:latin typeface="Arial" panose="020b0604020202020204" pitchFamily="34" charset="0"/>
              </a:rPr>
              <a:t>Aventisub</a:t>
            </a:r>
            <a:r>
              <a:rPr lang="en-US" i="1" dirty="1">
                <a:solidFill>
                  <a:srgbClr val="212121"/>
                </a:solidFill>
                <a:effectLst/>
                <a:latin typeface="Arial" panose="020b0604020202020204" pitchFamily="34" charset="0"/>
              </a:rPr>
              <a:t> LLC</a:t>
            </a:r>
            <a:r>
              <a:rPr lang="en-US" dirty="1">
                <a:solidFill>
                  <a:srgbClr val="000000"/>
                </a:solidFill>
                <a:effectLst/>
                <a:latin typeface="Arial" panose="020b0604020202020204" pitchFamily="34" charset="0"/>
              </a:rPr>
              <a:t>, 987 F.3d 1080, 1086 (Fed. Cir. 2021), </a:t>
            </a:r>
            <a:r>
              <a:rPr lang="en-US" i="1" dirty="1">
                <a:solidFill>
                  <a:srgbClr val="212121"/>
                </a:solidFill>
                <a:effectLst/>
                <a:latin typeface="Arial" panose="020b0604020202020204" pitchFamily="34" charset="0"/>
              </a:rPr>
              <a:t>cert. granted in part sub nom.</a:t>
            </a:r>
            <a:r>
              <a:rPr lang="en-US" dirty="1">
                <a:solidFill>
                  <a:srgbClr val="000000"/>
                </a:solidFill>
                <a:effectLst/>
                <a:latin typeface="Arial" panose="020b0604020202020204" pitchFamily="34" charset="0"/>
              </a:rPr>
              <a:t> </a:t>
            </a:r>
            <a:r>
              <a:rPr lang="en-US" i="1" dirty="1">
                <a:solidFill>
                  <a:srgbClr val="212121"/>
                </a:solidFill>
                <a:effectLst/>
                <a:latin typeface="Arial" panose="020b0604020202020204" pitchFamily="34" charset="0"/>
              </a:rPr>
              <a:t>Amgen Inc. v. Sanofi</a:t>
            </a:r>
            <a:r>
              <a:rPr lang="en-US" dirty="1">
                <a:solidFill>
                  <a:srgbClr val="000000"/>
                </a:solidFill>
                <a:effectLst/>
                <a:latin typeface="Arial" panose="020b0604020202020204" pitchFamily="34" charset="0"/>
              </a:rPr>
              <a:t>, 214 L. Ed. 2d 196 (Nov. 4, 2022)</a:t>
            </a:r>
          </a:p>
          <a:p>
            <a:pPr marL="171450" marR="0" lvl="0" indent="-1714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endParaRPr lang="en-US">
              <a:solidFill>
                <a:srgbClr val="000000"/>
              </a:solidFill>
              <a:effectLst/>
              <a:latin typeface="Arial" panose="020b0604020202020204" pitchFamily="34" charset="0"/>
            </a:endParaRPr>
          </a:p>
          <a:p>
            <a:pPr marL="171450" marR="0" lvl="0" indent="-1714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endParaRPr lang="en-US">
              <a:solidFill>
                <a:srgbClr val="000000"/>
              </a:solidFill>
              <a:effectLst/>
              <a:latin typeface="Arial" panose="020b0604020202020204" pitchFamily="34" charset="0"/>
            </a:endParaRPr>
          </a:p>
          <a:p>
            <a:pPr marL="171450" marR="0" lvl="0" indent="-1714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endParaRPr lang="en-US">
              <a:solidFill>
                <a:srgbClr val="000000"/>
              </a:solidFill>
              <a:effectLst/>
              <a:latin typeface="Arial" panose="020b0604020202020204" pitchFamily="34" charset="0"/>
            </a:endParaRPr>
          </a:p>
          <a:p>
            <a:pPr marL="171450" marR="0" lvl="0" indent="-171450" algn="l" defTabSz="914400" fontAlgn="auto" rtl="0" eaLnBrk="1" latinLnBrk="0" hangingPunct="1">
              <a:lnSpc>
                <a:spcPct val="100000"/>
              </a:lnSpc>
              <a:spcBef>
                <a:spcPct val="0"/>
              </a:spcBef>
              <a:spcAft>
                <a:spcPct val="0"/>
              </a:spcAft>
              <a:buClrTx/>
              <a:buSzTx/>
              <a:buFont typeface="Arial" panose="020b0604020202020204" pitchFamily="34" charset="0"/>
              <a:buChar char="•"/>
              <a:defRPr/>
            </a:pPr>
            <a:endParaRPr lang="en-US">
              <a:solidFill>
                <a:srgbClr val="000000"/>
              </a:solidFill>
              <a:effectLst/>
              <a:latin typeface="Arial" panose="020b0604020202020204" pitchFamily="34" charset="0"/>
            </a:endParaRPr>
          </a:p>
          <a:p>
            <a:pPr marL="0" marR="0" lvl="0" indent="0" algn="l" defTabSz="914400" fontAlgn="auto" rtl="0" eaLnBrk="1" latinLnBrk="0" hangingPunct="1">
              <a:lnSpc>
                <a:spcPct val="100000"/>
              </a:lnSpc>
              <a:spcBef>
                <a:spcPct val="0"/>
              </a:spcBef>
              <a:spcAft>
                <a:spcPct val="0"/>
              </a:spcAft>
              <a:buClrTx/>
              <a:buSzTx/>
              <a:buFontTx/>
              <a:buNone/>
              <a:defRPr/>
            </a:pPr>
            <a:endParaRPr lang="en-US">
              <a:solidFill>
                <a:srgbClr val="000000"/>
              </a:solidFill>
              <a:effectLst/>
              <a:latin typeface="Arial" panose="020b0604020202020204" pitchFamily="34" charset="0"/>
            </a:endParaRPr>
          </a:p>
          <a:p>
            <a:pPr marL="0" marR="0" lvl="0" indent="0" algn="l" defTabSz="914400" fontAlgn="auto" rtl="0" eaLnBrk="1" latinLnBrk="0" hangingPunct="1">
              <a:lnSpc>
                <a:spcPct val="100000"/>
              </a:lnSpc>
              <a:spcBef>
                <a:spcPct val="0"/>
              </a:spcBef>
              <a:spcAft>
                <a:spcPct val="0"/>
              </a:spcAft>
              <a:buClrTx/>
              <a:buSzTx/>
              <a:buFontTx/>
              <a:buNone/>
              <a:defRPr/>
            </a:pPr>
            <a:endParaRPr lang="en-US">
              <a:solidFill>
                <a:srgbClr val="000000"/>
              </a:solidFill>
              <a:effectLst/>
              <a:latin typeface="Arial" panose="020b0604020202020204" pitchFamily="34" charset="0"/>
            </a:endParaRPr>
          </a:p>
          <a:p>
            <a:pPr marL="0" marR="0" lvl="0" indent="0" algn="l" defTabSz="914400" fontAlgn="auto" rtl="0" eaLnBrk="1" latinLnBrk="0" hangingPunct="1">
              <a:lnSpc>
                <a:spcPct val="100000"/>
              </a:lnSpc>
              <a:spcBef>
                <a:spcPct val="0"/>
              </a:spcBef>
              <a:spcAft>
                <a:spcPct val="0"/>
              </a:spcAft>
              <a:buClrTx/>
              <a:buSzTx/>
              <a:buFontTx/>
              <a:buNone/>
              <a:defRPr/>
            </a:pPr>
            <a:endParaRPr lang="en-US">
              <a:solidFill>
                <a:srgbClr val="000000"/>
              </a:solidFill>
              <a:effectLst/>
              <a:latin typeface="Arial" panose="020b0604020202020204" pitchFamily="34" charset="0"/>
            </a:endParaRP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18</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900198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19</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1950001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20</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480665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1">
                <a:solidFill>
                  <a:srgbClr val="17212B"/>
                </a:solidFill>
                <a:effectLst/>
                <a:latin typeface="poynter-oldstyle-text"/>
              </a:rPr>
              <a:t>Amgen argues that the Supreme Court “has never suggested that enablement turns on the cumulative ‘time and effort’ that would be required to make all, or virtually all, of a claimed invention’s potentially numerous embodiments.” And since “two centuries of courts never articulated a reach-the-full-scope test ‘tends to negate the existence of’ any such standard.”</a:t>
            </a:r>
          </a:p>
          <a:p>
            <a:br>
              <a:rPr lang="en-US" dirty="1"/>
            </a:br>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21</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334491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1">
                <a:solidFill>
                  <a:srgbClr val="17212B"/>
                </a:solidFill>
                <a:effectLst/>
                <a:latin typeface="poynter-oldstyle-text"/>
              </a:rPr>
              <a:t>Amgen argues that the Supreme Court “has never suggested that enablement turns on the cumulative ‘time and effort’ that would be required to make all, or virtually all, of a claimed invention’s potentially numerous embodiments.” And since “two centuries of courts never articulated a reach-the-full-scope test ‘tends to negate the existence of’ any such standard.”</a:t>
            </a:r>
          </a:p>
          <a:p>
            <a:br>
              <a:rPr lang="en-US" dirty="1"/>
            </a:br>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22</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4117882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23</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6147459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fontAlgn="auto" rtl="0" eaLnBrk="1" latinLnBrk="0" hangingPunct="1">
              <a:lnSpc>
                <a:spcPct val="100000"/>
              </a:lnSpc>
              <a:spcBef>
                <a:spcPct val="0"/>
              </a:spcBef>
              <a:spcAft>
                <a:spcPct val="0"/>
              </a:spcAft>
              <a:buClrTx/>
              <a:buSzTx/>
              <a:buFontTx/>
              <a:buNone/>
              <a:defRPr/>
            </a:pPr>
            <a:r>
              <a:rPr lang="en-US" sz="1200" b="0" i="0" dirty="1">
                <a:solidFill>
                  <a:srgbClr val="212121"/>
                </a:solidFill>
                <a:effectLst/>
                <a:latin typeface="Arial" panose="020b0604020202020204" pitchFamily="34" charset="0"/>
              </a:rPr>
              <a:t>An isolated monoclonal antibody, wherein, when bound to PCSK9, the monoclonal antibody binds to at least one of the following residues: S153, I154, P155, R194, D238, A239, I369, S372, D374, C375, T377, C378, F379, V380, or S381 of SEQ ID NO:3, and wherein the </a:t>
            </a:r>
            <a:r>
              <a:rPr lang="en-US" sz="1200" b="0" i="0" dirty="1">
                <a:solidFill>
                  <a:srgbClr val="212121"/>
                </a:solidFill>
                <a:effectLst/>
                <a:highlight>
                  <a:srgbClr val="FFFF00"/>
                </a:highlight>
                <a:latin typeface="Arial" panose="020b0604020202020204" pitchFamily="34" charset="0"/>
              </a:rPr>
              <a:t>monoclonal antibody blocks binding of PCSK9 t</a:t>
            </a:r>
            <a:r>
              <a:rPr lang="en-US" sz="1200" dirty="1">
                <a:solidFill>
                  <a:srgbClr val="212121"/>
                </a:solidFill>
                <a:highlight>
                  <a:srgbClr val="FFFF00"/>
                </a:highlight>
                <a:latin typeface="Arial" panose="020b0604020202020204" pitchFamily="34" charset="0"/>
              </a:rPr>
              <a:t>o </a:t>
            </a:r>
            <a:r>
              <a:rPr lang="en-US" sz="1200" dirty="1">
                <a:solidFill>
                  <a:srgbClr val="212121"/>
                </a:solidFill>
                <a:highlight>
                  <a:srgbClr val="FFFF00"/>
                </a:highlight>
                <a:latin typeface="Arial" panose="020b0604020202020204" pitchFamily="34" charset="0"/>
                <a:hlinkClick r:id="rId3">
                  <a:extLst>
                    <a:ext uri="{A12FA001-AC4F-418D-AE19-62706E023703}">
                      <ahyp:hlinkClr xmlns:ahyp="http://schemas.microsoft.com/office/drawing/2018/hyperlinkcolor" val="tx"/>
                    </a:ext>
                  </a:extLst>
                </a:hlinkClick>
              </a:rPr>
              <a:t>LDL</a:t>
            </a:r>
            <a:r>
              <a:rPr lang="en-US" sz="1200" dirty="1">
                <a:solidFill>
                  <a:srgbClr val="212121"/>
                </a:solidFill>
                <a:highlight>
                  <a:srgbClr val="FFFF00"/>
                </a:highlight>
                <a:latin typeface="Arial" panose="020b0604020202020204" pitchFamily="34" charset="0"/>
              </a:rPr>
              <a:t>[-]R</a:t>
            </a:r>
            <a:r>
              <a:rPr lang="en-US" sz="1200" b="0" i="0" dirty="1">
                <a:solidFill>
                  <a:srgbClr val="212121"/>
                </a:solidFill>
                <a:effectLst/>
                <a:latin typeface="Arial" panose="020b0604020202020204" pitchFamily="34" charset="0"/>
              </a:rPr>
              <a:t>.  Claim 1 of the ’165 Patent.</a:t>
            </a:r>
            <a:endParaRPr lang="en-US" sz="1200">
              <a:solidFill>
                <a:srgbClr val="000000"/>
              </a:solidFill>
              <a:effectLst/>
              <a:latin typeface="Arial" panose="020b0604020202020204" pitchFamily="34" charset="0"/>
            </a:endParaRPr>
          </a:p>
          <a:p>
            <a:pPr algn="l"/>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24</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916906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fontAlgn="auto" rtl="0" eaLnBrk="1" latinLnBrk="0" hangingPunct="1">
              <a:lnSpc>
                <a:spcPct val="100000"/>
              </a:lnSpc>
              <a:spcBef>
                <a:spcPct val="0"/>
              </a:spcBef>
              <a:spcAft>
                <a:spcPct val="0"/>
              </a:spcAft>
              <a:buClrTx/>
              <a:buSzTx/>
              <a:buFontTx/>
              <a:buNone/>
              <a:defRPr/>
            </a:pPr>
            <a:r>
              <a:rPr lang="en-US" sz="1200" b="0" i="0" dirty="1">
                <a:solidFill>
                  <a:srgbClr val="212121"/>
                </a:solidFill>
                <a:effectLst/>
                <a:latin typeface="Arial" panose="020b0604020202020204" pitchFamily="34" charset="0"/>
              </a:rPr>
              <a:t>8 briefs for… 15 against, 5 in favor of neither party.</a:t>
            </a:r>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25</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9411154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fontAlgn="auto" rtl="0" eaLnBrk="1" latinLnBrk="0" hangingPunct="1">
              <a:lnSpc>
                <a:spcPct val="100000"/>
              </a:lnSpc>
              <a:spcBef>
                <a:spcPct val="0"/>
              </a:spcBef>
              <a:spcAft>
                <a:spcPct val="0"/>
              </a:spcAft>
              <a:buClrTx/>
              <a:buSzTx/>
              <a:buFontTx/>
              <a:buNone/>
              <a:defRPr/>
            </a:pPr>
            <a:r>
              <a:rPr lang="en-US" sz="1200" b="0" i="0" dirty="1">
                <a:solidFill>
                  <a:srgbClr val="212121"/>
                </a:solidFill>
                <a:effectLst/>
                <a:latin typeface="Arial" panose="020b0604020202020204" pitchFamily="34" charset="0"/>
              </a:rPr>
              <a:t>An isolated monoclonal antibody, wherein, when bound to PCSK9, the monoclonal antibody binds to at least one of the following residues: S153, I154, P155, R194, D238, A239, I369, S372, D374, C375, T377, C378, F379, V380, or S381 of SEQ ID NO:3, and wherein the </a:t>
            </a:r>
            <a:r>
              <a:rPr lang="en-US" sz="1200" b="0" i="0" dirty="1">
                <a:solidFill>
                  <a:srgbClr val="212121"/>
                </a:solidFill>
                <a:effectLst/>
                <a:highlight>
                  <a:srgbClr val="FFFF00"/>
                </a:highlight>
                <a:latin typeface="Arial" panose="020b0604020202020204" pitchFamily="34" charset="0"/>
              </a:rPr>
              <a:t>monoclonal antibody blocks binding of PCSK9 t</a:t>
            </a:r>
            <a:r>
              <a:rPr lang="en-US" sz="1200" dirty="1">
                <a:solidFill>
                  <a:srgbClr val="212121"/>
                </a:solidFill>
                <a:highlight>
                  <a:srgbClr val="FFFF00"/>
                </a:highlight>
                <a:latin typeface="Arial" panose="020b0604020202020204" pitchFamily="34" charset="0"/>
              </a:rPr>
              <a:t>o </a:t>
            </a:r>
            <a:r>
              <a:rPr lang="en-US" sz="1200" dirty="1">
                <a:solidFill>
                  <a:srgbClr val="212121"/>
                </a:solidFill>
                <a:highlight>
                  <a:srgbClr val="FFFF00"/>
                </a:highlight>
                <a:latin typeface="Arial" panose="020b0604020202020204" pitchFamily="34" charset="0"/>
                <a:hlinkClick r:id="rId3">
                  <a:extLst>
                    <a:ext uri="{A12FA001-AC4F-418D-AE19-62706E023703}">
                      <ahyp:hlinkClr xmlns:ahyp="http://schemas.microsoft.com/office/drawing/2018/hyperlinkcolor" val="tx"/>
                    </a:ext>
                  </a:extLst>
                </a:hlinkClick>
              </a:rPr>
              <a:t>LDL</a:t>
            </a:r>
            <a:r>
              <a:rPr lang="en-US" sz="1200" dirty="1">
                <a:solidFill>
                  <a:srgbClr val="212121"/>
                </a:solidFill>
                <a:highlight>
                  <a:srgbClr val="FFFF00"/>
                </a:highlight>
                <a:latin typeface="Arial" panose="020b0604020202020204" pitchFamily="34" charset="0"/>
              </a:rPr>
              <a:t>[-]R</a:t>
            </a:r>
            <a:r>
              <a:rPr lang="en-US" sz="1200" b="0" i="0" dirty="1">
                <a:solidFill>
                  <a:srgbClr val="212121"/>
                </a:solidFill>
                <a:effectLst/>
                <a:latin typeface="Arial" panose="020b0604020202020204" pitchFamily="34" charset="0"/>
              </a:rPr>
              <a:t>.  Claim 1 of the ’165 Patent.</a:t>
            </a:r>
            <a:endParaRPr lang="en-US" sz="1200">
              <a:solidFill>
                <a:srgbClr val="000000"/>
              </a:solidFill>
              <a:effectLst/>
              <a:latin typeface="Arial" panose="020b0604020202020204" pitchFamily="34" charset="0"/>
            </a:endParaRPr>
          </a:p>
          <a:p>
            <a:pPr algn="l"/>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26</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1947124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94DBFAA1-922C-E542-AF35-ABB7F903E59F}" type="slidenum">
              <a:rPr kumimoji="0" lang="en-US" sz="1300" b="0" i="0" u="none" strike="noStrike" kern="1200" cap="none" spc="0" normalizeH="0" baseline="0" noProof="0" smtClean="0">
                <a:ln>
                  <a:noFill/>
                </a:ln>
                <a:solidFill>
                  <a:srgbClr val="000000"/>
                </a:solidFill>
                <a:effectLst/>
                <a:uLnTx/>
                <a:uFillTx/>
                <a:latin typeface="Arial" pitchFamily="34" charset="0"/>
                <a:ea typeface="ヒラギノ角ゴ Pro W3" pitchFamily="-84" charset="-128"/>
                <a:cs typeface="+mn-cs"/>
              </a:rPr>
              <a:t>27</a:t>
            </a:fld>
            <a:endParaRPr kumimoji="0" lang="en-US" sz="1300" b="0" i="0" u="none" strike="noStrike" kern="1200" cap="none" spc="0" normalizeH="0" baseline="0" noProof="0">
              <a:ln>
                <a:noFill/>
              </a:ln>
              <a:solidFill>
                <a:srgbClr val="000000"/>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7160760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28</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5124813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29</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460972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30</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369741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31</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702448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32</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045711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33</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993368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34</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12212922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35</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768206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36</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305519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37</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983263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38</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5757199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39</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7438200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40</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3017847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41</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8507528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42</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58754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43</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1078178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44</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3181578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45</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5185558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1"/>
              <a:t>(1) As a matter of French law the FRAND undertaking to ETSI is a legally enforceable obligation which any implementer can rely on against the patentee. FRAND is justiciable in an English court and enforceable in that court. (2) It is not necessary to rely on competition law to enforce the FRAND undertaking. (3) The boundaries of FRAND and competition law are not the same. A rate may be above the FRAND rate but not contrary to competition law. (4) There is only one set of licence terms which are FRAND in a given set of circumstances. The problem identified in Vringo v ZTE does not exist because there cannot be two sets of terms which are both FRAND in a given set of circumstances. That way the FRAND undertaking can be enforced. (5) The legal effect of the FRAND undertaking relating to a SEP is not that the implementer is already licensed. Its effect is that an implementer who makes an unqualified commitment to take a licence on FRAND terms (settled in an appropriate way) cannot be the subject of a final injunction to restrain patent infringement. Whereas an implementer who refuses to take a licence on terms found by the court to be FRAND has chosen to have no licence, and so if they have been found to infringe a valid patent an injunction can be granted against them. (6) FRAND characterises the terms of a licence but also refers to the process by which a licence is negotiated. Although an implementer does not owe a FRAND obligation to ETSI, an implementer who wishes to take advantage of the patentee’s FRAND obligation, must themselves negotiate in a FRAND manner. (7) Offers in negotiation which involves rates higher or lower than the FRAND rate but do not disrupt or prejudice the negotiation are legitimate. (8) An appropriate way to determine a FRAND royalty is to determine a benchmark rate which is governed by the value of the patentee’s portfolio. That will be fair, reasonable and generally non-discriminatory. The rate does not vary depending on the size of the licensee. It will eliminate hold-up and hold-out. Small new entrants are entitled to pay a royalty based on the same benchmark as established large entities. (9) The non-discrimination limb of FRAND does not consist of a further “hard edged” component which would justify a licensee demanding a lower rate than the benchmark rate because that lower rate had in fact been given to a different but similarly situated licensee. If FRAND does include such a component, then that obligation would only apply if the difference would distort competition between the two licensees. (10) A FRAND rate can be determined by using comparable licences if they are available. Freely negotiated licences are relevant evidence of what may be FRAND. A top down approach can also be used in which the rate is set by determining the patentee’s share of Relevant SEPs and applying that to the total aggregate royalty for a standard but this may be more useful as a crosscheck. (11) In assessing a FRAND rate counting patents is inevitable. (12) In assessing the dominant position of a SEP holder, the practical effect of the FRAND undertaking and the potential for hold out by an implementer are relevant factors and may lead to the conclusion that a SEP holder is not in a dominant position. (13) The principles to be derived from the decision of the CJEU in Huawei v ZTE are summarised at paragraph 744 above. </a:t>
            </a:r>
          </a:p>
        </p:txBody>
      </p:sp>
      <p:sp>
        <p:nvSpPr>
          <p:cNvPr id="4" name="Slide Number Placeholder 3"/>
          <p:cNvSpPr>
            <a:spLocks noGrp="1"/>
          </p:cNvSpPr>
          <p:nvPr>
            <p:ph type="sldNum" sz="quarter" idx="5"/>
          </p:nvPr>
        </p:nvSpPr>
        <p:spPr/>
        <p:txBody>
          <a:bodyPr/>
          <a:lstStyle/>
          <a:p>
            <a:fld id="{2C17C7A8-4706-42FD-9F36-6FBC3A7FF32B}" type="slidenum">
              <a:rPr lang="en-US" smtClean="0"/>
              <a:t>46</a:t>
            </a:fld>
            <a:endParaRPr lang="en-US"/>
          </a:p>
        </p:txBody>
      </p:sp>
    </p:spTree>
    <p:extLst>
      <p:ext uri="{BB962C8B-B14F-4D97-AF65-F5344CB8AC3E}">
        <p14:creationId xmlns:p14="http://schemas.microsoft.com/office/powerpoint/2010/main" val="15606765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1"/>
              <a:t>(1) As a matter of French law the FRAND undertaking to ETSI is a legally enforceable obligation which any implementer can rely on against the patentee. FRAND is justiciable in an English court and enforceable in that court. (2) It is not necessary to rely on competition law to enforce the FRAND undertaking. (3) The boundaries of FRAND and competition law are not the same. A rate may be above the FRAND rate but not contrary to competition law. (4) There is only one set of licence terms which are FRAND in a given set of circumstances. The problem identified in Vringo v ZTE does not exist because there cannot be two sets of terms which are both FRAND in a given set of circumstances. That way the FRAND undertaking can be enforced. (5) The legal effect of the FRAND undertaking relating to a SEP is not that the implementer is already licensed. Its effect is that an implementer who makes an unqualified commitment to take a licence on FRAND terms (settled in an appropriate way) cannot be the subject of a final injunction to restrain patent infringement. Whereas an implementer who refuses to take a licence on terms found by the court to be FRAND has chosen to have no licence, and so if they have been found to infringe a valid patent an injunction can be granted against them. (6) FRAND characterises the terms of a licence but also refers to the process by which a licence is negotiated. Although an implementer does not owe a FRAND obligation to ETSI, an implementer who wishes to take advantage of the patentee’s FRAND obligation, must themselves negotiate in a FRAND manner. (7) Offers in negotiation which involves rates higher or lower than the FRAND rate but do not disrupt or prejudice the negotiation are legitimate. (8) An appropriate way to determine a FRAND royalty is to determine a benchmark rate which is governed by the value of the patentee’s portfolio. That will be fair, reasonable and generally non-discriminatory. The rate does not vary depending on the size of the licensee. It will eliminate hold-up and hold-out. Small new entrants are entitled to pay a royalty based on the same benchmark as established large entities. (9) The non-discrimination limb of FRAND does not consist of a further “hard edged” component which would justify a licensee demanding a lower rate than the benchmark rate because that lower rate had in fact been given to a different but similarly situated licensee. If FRAND does include such a component, then that obligation would only apply if the difference would distort competition between the two licensees. (10) A FRAND rate can be determined by using comparable licences if they are available. Freely negotiated licences are relevant evidence of what may be FRAND. A top down approach can also be used in which the rate is set by determining the patentee’s share of Relevant SEPs and applying that to the total aggregate royalty for a standard but this may be more useful as a crosscheck. (11) In assessing a FRAND rate counting patents is inevitable. (12) In assessing the dominant position of a SEP holder, the practical effect of the FRAND undertaking and the potential for hold out by an implementer are relevant factors and may lead to the conclusion that a SEP holder is not in a dominant position. (13) The principles to be derived from the decision of the CJEU in Huawei v ZTE are summarised at paragraph 744 above. </a:t>
            </a:r>
          </a:p>
        </p:txBody>
      </p:sp>
      <p:sp>
        <p:nvSpPr>
          <p:cNvPr id="4" name="Slide Number Placeholder 3"/>
          <p:cNvSpPr>
            <a:spLocks noGrp="1"/>
          </p:cNvSpPr>
          <p:nvPr>
            <p:ph type="sldNum" sz="quarter" idx="5"/>
          </p:nvPr>
        </p:nvSpPr>
        <p:spPr/>
        <p:txBody>
          <a:bodyPr/>
          <a:lstStyle/>
          <a:p>
            <a:fld id="{2C17C7A8-4706-42FD-9F36-6FBC3A7FF32B}" type="slidenum">
              <a:rPr lang="en-US" smtClean="0"/>
              <a:t>47</a:t>
            </a:fld>
            <a:endParaRPr lang="en-US"/>
          </a:p>
        </p:txBody>
      </p:sp>
    </p:spTree>
    <p:extLst>
      <p:ext uri="{BB962C8B-B14F-4D97-AF65-F5344CB8AC3E}">
        <p14:creationId xmlns:p14="http://schemas.microsoft.com/office/powerpoint/2010/main" val="20064264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1"/>
              <a:t>(1) None of Unwired Planet’s offers (April 2014, June 2014, June 2015 or August 2016) were FRAND. (2) None of Huawei’s offers (June 2015, August or October 2016) were FRAND. (3) The Revised MNPA overstates the value of Unwired Planet’s SEP portfolio. The HPA understates the value of that portfolio. (4) The value R for the relative strength of Unwired Planet’s portfolio as compared to Ericsson’s for 4G is 7.69%. The values of R for 2G, 3G, and 4G range from 2.38% to 9.52%. (5) The value S for Unwired Planet’s share of all SEPs relevant to 4G handsets is 0.70%. The values of S for 2G, 3G, and 4G for infrastructure and handsets range from 0.21% to 1.30%. Here and below handsets refers to multimode. (6) None of: the 2014 Unwired Planet-Lenovo licence, the 2016 Unwired PlanetSamsung licence, or the 2016 Ericsson-Huawei licence, are good comparables. The Ericsson-Samsung 2014 licence is the best place to start but other Ericsson licences are relevant. Page 163 of 166 THE HONOURABLE MR JUSTICE BIRSS Unwired Planet v Huawei: FRAND - public Approved Judgment (7) The right number E to use as a royalty rate which measures the value of Ericsson’s 4G SEPs in order to scale against Unwired Planet is 0.80% for 4G. The value E for Ericsson’s 2G and 3G SEPs is 0.67%. (8) The benchmark FRAND rates for Unwired Planet’s portfolio are: a) 4G/LTE: 0.062% for handsets, and 0.072% for infrastructure; b) 3G/UMTS: 0.032% for handsets, and 0.016% for infrastructure; c) 2G/GSM: 0.064% for handsets, and 0.064% for infrastructure; (9) As a cross-check, the value T for the total aggregate royalty burden implied by these rates for 4G handsets is 8.8%. The values of T for 2G, 3G, and 4G for infrastructure and handsets range from 3.1% to 8.8%. (10) The fact the 2016 Unwired Planet-Samsung licence is not a good comparable does not mean it is irrelevant for hard-edged non-discrimination if that concept is applicable to FRAND. However applying the non-discrimination aspect of FRAND to that licence does not justify setting a lower rate for Huawei than the benchmark rates because a distortion of competition between Huawei and Samsung was not established. (11) A UK portfolio licence is not FRAND. The FRAND licence between Unwired Planet and Huawei is a worldwide licence. (12) In a FRAND worldwide licence the rates for China would be substantially lower than the benchmark rates. The rest of the world outside China would be divided into Major Markets (MM) and Other Markets (OM). The OM rates would be the same as the China rates because that is where the goods are made. (13) The rates in a worldwide licence would be: Major Markets China and Other Markets Handsets Infrastructure Handsets Infrastructure 2G/GSM 0.064% 0.064% 0.016% 0.032% 3G/UMTS 0.032% 0.016% 0.016% 0.004% 4G/LTE 0.052% 0.051% 0.026% 0.026% (14) The detailed terms of a worldwide licence have been settled. They are FRAND. (15) In a UK portfolio licence the uplift on the rates relative to the benchmark would be 100%. (16) If a proper economic analysis had been done the answer might be different but in this case, as the holder of SEPs, Unwired Planet is in a dominant position. (17) Unwired Planet did not abuse their dominant position by issuing these proceedings for an injunction prematurely, by maintaining a claim for an Page 164 of 166 THE HONOURABLE MR JUSTICE BIRSS Unwired Planet v Huawei: FRAND - public Approved Judgment injunction in these proceedings, by seeking to insist on a worldwide licence, by attempting to impose unfair prices or by bundling SEPs and non-SEPs. (18) Since Unwired Planet have established that Huawei have infringed valid patents EP (UK) 2 229 744 and EP (UK) 1 230 818, and since Huawei have not been prepared to take a licence on the terms I have found to be FRAND, and since Unwired Planet are not in breach of competition law, a final injunction to restrain infringement of these two patents by Huawei should be granted. (19) If Unwired Planet had issued these proceedings prematurely, in the circumstances as they now are, refusal of an injunction would have been disproportionate. (20) The final injunction will be considered at a hearing in a few weeks’ time once Unwired Planet have drawn up a full set of the terms of the worldwide licence incorporating the decisions made in this judgment. (21) To the extent damages should be awarded, they would be at the same rate as the appropriate FRAND rate. </a:t>
            </a:r>
          </a:p>
        </p:txBody>
      </p:sp>
      <p:sp>
        <p:nvSpPr>
          <p:cNvPr id="4" name="Slide Number Placeholder 3"/>
          <p:cNvSpPr>
            <a:spLocks noGrp="1"/>
          </p:cNvSpPr>
          <p:nvPr>
            <p:ph type="sldNum" sz="quarter" idx="5"/>
          </p:nvPr>
        </p:nvSpPr>
        <p:spPr/>
        <p:txBody>
          <a:bodyPr/>
          <a:lstStyle/>
          <a:p>
            <a:fld id="{2C17C7A8-4706-42FD-9F36-6FBC3A7FF32B}" type="slidenum">
              <a:rPr lang="en-US" smtClean="0"/>
              <a:t>48</a:t>
            </a:fld>
            <a:endParaRPr lang="en-US"/>
          </a:p>
        </p:txBody>
      </p:sp>
    </p:spTree>
    <p:extLst>
      <p:ext uri="{BB962C8B-B14F-4D97-AF65-F5344CB8AC3E}">
        <p14:creationId xmlns:p14="http://schemas.microsoft.com/office/powerpoint/2010/main" val="31596811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17C7A8-4706-42FD-9F36-6FBC3A7FF32B}" type="slidenum">
              <a:rPr lang="en-US" smtClean="0"/>
              <a:t>49</a:t>
            </a:fld>
            <a:endParaRPr lang="en-US"/>
          </a:p>
        </p:txBody>
      </p:sp>
    </p:spTree>
    <p:extLst>
      <p:ext uri="{BB962C8B-B14F-4D97-AF65-F5344CB8AC3E}">
        <p14:creationId xmlns:p14="http://schemas.microsoft.com/office/powerpoint/2010/main" val="11709247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1"/>
              <a:t>InterDigital: 10 fact witnesses, 23 witness statements, 17 expert reports</a:t>
            </a:r>
          </a:p>
          <a:p>
            <a:r>
              <a:rPr lang="en-US" dirty="1"/>
              <a:t>Lenovo served 13 expert reports. </a:t>
            </a:r>
          </a:p>
          <a:p>
            <a:r>
              <a:rPr lang="en-US" dirty="1"/>
              <a:t>The resulting judgment runs to nearly 1,000 paragraphs. 110 pages in public version alone.</a:t>
            </a:r>
          </a:p>
          <a:p>
            <a:endParaRPr lang="en-US"/>
          </a:p>
        </p:txBody>
      </p:sp>
      <p:sp>
        <p:nvSpPr>
          <p:cNvPr id="4" name="Slide Number Placeholder 3"/>
          <p:cNvSpPr>
            <a:spLocks noGrp="1"/>
          </p:cNvSpPr>
          <p:nvPr>
            <p:ph type="sldNum" sz="quarter" idx="5"/>
          </p:nvPr>
        </p:nvSpPr>
        <p:spPr/>
        <p:txBody>
          <a:bodyPr/>
          <a:lstStyle/>
          <a:p>
            <a:fld id="{2C17C7A8-4706-42FD-9F36-6FBC3A7FF32B}" type="slidenum">
              <a:rPr lang="en-US" smtClean="0"/>
              <a:t>50</a:t>
            </a:fld>
            <a:endParaRPr lang="en-US"/>
          </a:p>
        </p:txBody>
      </p:sp>
    </p:spTree>
    <p:extLst>
      <p:ext uri="{BB962C8B-B14F-4D97-AF65-F5344CB8AC3E}">
        <p14:creationId xmlns:p14="http://schemas.microsoft.com/office/powerpoint/2010/main" val="29399732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1"/>
              <a:t>InterDigital prevailed in Trial A and the Court of Appeal has recently dismissed Lenovo’s appeal: [2023] EWCA Civ 34. </a:t>
            </a:r>
          </a:p>
          <a:p>
            <a:r>
              <a:rPr lang="en-US" dirty="1"/>
              <a:t>Lenovo prevailed initially in Trial B, although my decision in that trial has very recently been overturned: see [2023] EWCA Civ 105. </a:t>
            </a:r>
          </a:p>
          <a:p>
            <a:r>
              <a:rPr lang="en-US" dirty="1"/>
              <a:t>Three further Technical Trials were scheduled after this FRAND/Non-Technical Trial, and indeed I have heard Trials C and D. </a:t>
            </a:r>
          </a:p>
          <a:p>
            <a:r>
              <a:rPr lang="en-US" dirty="1"/>
              <a:t>InterDigital have prevailed in Trial C and no appeal has been filed. </a:t>
            </a:r>
          </a:p>
          <a:p>
            <a:r>
              <a:rPr lang="en-US" dirty="1"/>
              <a:t>I aim to deliver judgment in Trial D shortly. </a:t>
            </a:r>
          </a:p>
          <a:p>
            <a:r>
              <a:rPr lang="en-US" dirty="1"/>
              <a:t>It remains to be seen whether Trial E is required. </a:t>
            </a:r>
          </a:p>
          <a:p>
            <a:r>
              <a:rPr lang="en-US" dirty="1"/>
              <a:t>At the time of the trial, InterDigital had established their right to a FRAND determination and their position has only been strengthened by subsequent events. </a:t>
            </a:r>
          </a:p>
          <a:p>
            <a:endParaRPr lang="en-US"/>
          </a:p>
          <a:p>
            <a:r>
              <a:rPr lang="en-US" dirty="1"/>
              <a:t>InterDigital: 10 fact witnesses, 23 witness statements, 17 expert reports</a:t>
            </a:r>
          </a:p>
          <a:p>
            <a:r>
              <a:rPr lang="en-US" dirty="1"/>
              <a:t>Lenovo served 13 expert reports. </a:t>
            </a:r>
          </a:p>
          <a:p>
            <a:r>
              <a:rPr lang="en-US" dirty="1"/>
              <a:t>The resulting judgment runs to nearly 1,000 paragraphs. 110 pages in public version alone.</a:t>
            </a:r>
          </a:p>
          <a:p>
            <a:endParaRPr lang="en-US"/>
          </a:p>
        </p:txBody>
      </p:sp>
      <p:sp>
        <p:nvSpPr>
          <p:cNvPr id="4" name="Slide Number Placeholder 3"/>
          <p:cNvSpPr>
            <a:spLocks noGrp="1"/>
          </p:cNvSpPr>
          <p:nvPr>
            <p:ph type="sldNum" sz="quarter" idx="5"/>
          </p:nvPr>
        </p:nvSpPr>
        <p:spPr/>
        <p:txBody>
          <a:bodyPr/>
          <a:lstStyle/>
          <a:p>
            <a:fld id="{2C17C7A8-4706-42FD-9F36-6FBC3A7FF32B}" type="slidenum">
              <a:rPr lang="en-US" smtClean="0"/>
              <a:t>51</a:t>
            </a:fld>
            <a:endParaRPr lang="en-US"/>
          </a:p>
        </p:txBody>
      </p:sp>
    </p:spTree>
    <p:extLst>
      <p:ext uri="{BB962C8B-B14F-4D97-AF65-F5344CB8AC3E}">
        <p14:creationId xmlns:p14="http://schemas.microsoft.com/office/powerpoint/2010/main" val="12761080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17C7A8-4706-42FD-9F36-6FBC3A7FF32B}" type="slidenum">
              <a:rPr lang="en-US" smtClean="0"/>
              <a:t>52</a:t>
            </a:fld>
            <a:endParaRPr lang="en-US"/>
          </a:p>
        </p:txBody>
      </p:sp>
    </p:spTree>
    <p:extLst>
      <p:ext uri="{BB962C8B-B14F-4D97-AF65-F5344CB8AC3E}">
        <p14:creationId xmlns:p14="http://schemas.microsoft.com/office/powerpoint/2010/main" val="240586606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17C7A8-4706-42FD-9F36-6FBC3A7FF32B}" type="slidenum">
              <a:rPr lang="en-US" smtClean="0"/>
              <a:t>53</a:t>
            </a:fld>
            <a:endParaRPr lang="en-US"/>
          </a:p>
        </p:txBody>
      </p:sp>
    </p:spTree>
    <p:extLst>
      <p:ext uri="{BB962C8B-B14F-4D97-AF65-F5344CB8AC3E}">
        <p14:creationId xmlns:p14="http://schemas.microsoft.com/office/powerpoint/2010/main" val="61660646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C17C7A8-4706-42FD-9F36-6FBC3A7FF32B}" type="slidenum">
              <a:rPr lang="en-US" smtClean="0"/>
              <a:t>54</a:t>
            </a:fld>
            <a:endParaRPr lang="en-US"/>
          </a:p>
        </p:txBody>
      </p:sp>
    </p:spTree>
    <p:extLst>
      <p:ext uri="{BB962C8B-B14F-4D97-AF65-F5344CB8AC3E}">
        <p14:creationId xmlns:p14="http://schemas.microsoft.com/office/powerpoint/2010/main" val="22935441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1"/>
              <a:t>14 to Lenovo, 2 countered, 4 pleaded to be FRAND</a:t>
            </a:r>
          </a:p>
          <a:p>
            <a:endParaRPr lang="en-US"/>
          </a:p>
          <a:p>
            <a:r>
              <a:rPr lang="en-US" dirty="1"/>
              <a:t>Lenovo:</a:t>
            </a:r>
          </a:p>
          <a:p>
            <a:pPr lvl="1"/>
            <a:r>
              <a:rPr lang="en-US" dirty="1"/>
              <a:t>$80m chosen as the ~mid-point of</a:t>
            </a:r>
          </a:p>
          <a:p>
            <a:pPr lvl="2"/>
            <a:r>
              <a:rPr lang="en-US" dirty="1"/>
              <a:t>$65.4m, calculated using weighted average past and future rates of $0.07 and $0.20 from what Lenovo alleges to be the six most probative comparable licences </a:t>
            </a:r>
          </a:p>
          <a:p>
            <a:pPr lvl="2"/>
            <a:r>
              <a:rPr lang="en-US" dirty="1"/>
              <a:t>$99.6m, based on a blended rate of $0.16.</a:t>
            </a:r>
          </a:p>
          <a:p>
            <a:pPr lvl="1"/>
            <a:r>
              <a:rPr lang="en-US" dirty="1"/>
              <a:t>Each cent accounts for approximately $6.22m.</a:t>
            </a:r>
          </a:p>
          <a:p>
            <a:endParaRPr lang="en-US"/>
          </a:p>
        </p:txBody>
      </p:sp>
      <p:sp>
        <p:nvSpPr>
          <p:cNvPr id="4" name="Slide Number Placeholder 3"/>
          <p:cNvSpPr>
            <a:spLocks noGrp="1"/>
          </p:cNvSpPr>
          <p:nvPr>
            <p:ph type="sldNum" sz="quarter" idx="5"/>
          </p:nvPr>
        </p:nvSpPr>
        <p:spPr/>
        <p:txBody>
          <a:bodyPr/>
          <a:lstStyle/>
          <a:p>
            <a:fld id="{2C17C7A8-4706-42FD-9F36-6FBC3A7FF32B}" type="slidenum">
              <a:rPr lang="en-US" smtClean="0"/>
              <a:t>55</a:t>
            </a:fld>
            <a:endParaRPr lang="en-US"/>
          </a:p>
        </p:txBody>
      </p:sp>
    </p:spTree>
    <p:extLst>
      <p:ext uri="{BB962C8B-B14F-4D97-AF65-F5344CB8AC3E}">
        <p14:creationId xmlns:p14="http://schemas.microsoft.com/office/powerpoint/2010/main" val="28617372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56</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29292866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1"/>
              <a:t>little or no downside for a licensor in pressing for supra-FRAND rates and thereby not acting as a willing licensor, apart from, irrecoverable costs of litigation, the loss of management time and the possible loss of recoverable costs and/or interest (which I acknowledge may amount to very substantial sums). The significant costs of this type of litigation put it out of reach of all but the larger implementers, even though it is to be hoped that it can be made less costly in the future as more FRAND issues are decided. </a:t>
            </a:r>
          </a:p>
          <a:p>
            <a:r>
              <a:rPr lang="en-US" dirty="1"/>
              <a:t>Lenovo’s submissions on this issue were really presented to reinforce their position on the counterpoint issue</a:t>
            </a:r>
          </a:p>
          <a:p>
            <a:endParaRPr lang="en-US"/>
          </a:p>
          <a:p>
            <a:r>
              <a:rPr lang="en-US" dirty="1"/>
              <a:t>*933. Once this litigation started, it is more difficult to characterise one side or the other as being unwilling, because each side must develop their case as they see fit. However, the circumstances in this action demonstrate that both sides can be unwilling at the same time.</a:t>
            </a:r>
          </a:p>
        </p:txBody>
      </p:sp>
      <p:sp>
        <p:nvSpPr>
          <p:cNvPr id="4" name="Slide Number Placeholder 3"/>
          <p:cNvSpPr>
            <a:spLocks noGrp="1"/>
          </p:cNvSpPr>
          <p:nvPr>
            <p:ph type="sldNum" sz="quarter" idx="5"/>
          </p:nvPr>
        </p:nvSpPr>
        <p:spPr/>
        <p:txBody>
          <a:bodyPr/>
          <a:lstStyle/>
          <a:p>
            <a:fld id="{2C17C7A8-4706-42FD-9F36-6FBC3A7FF32B}" type="slidenum">
              <a:rPr lang="en-US" smtClean="0"/>
              <a:t>57</a:t>
            </a:fld>
            <a:endParaRPr lang="en-US"/>
          </a:p>
        </p:txBody>
      </p:sp>
    </p:spTree>
    <p:extLst>
      <p:ext uri="{BB962C8B-B14F-4D97-AF65-F5344CB8AC3E}">
        <p14:creationId xmlns:p14="http://schemas.microsoft.com/office/powerpoint/2010/main" val="27162303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1"/>
              <a:t>52. In this case, the parties evidently decided they were going to (try to) fit everything into the original estimate. In order to do this, the parties wisely decided not to cross-examine where there were no disputes of real significance for example, on the expert evidence of US and Chinese Law. It also meant that cross-examination of important witnesses had to be restricted. After the trial had concluded, I was left with the impression that some important points in the evidence had not been the subject of proper challenge or, in some cases, any exploration at all in cross-examination or adequate focus in submissions, and this impression only increased as I prepared this judgment. Certain important issues were mentioned, if at all, only in passing but several were not adverted to at all. </a:t>
            </a:r>
          </a:p>
          <a:p>
            <a:r>
              <a:rPr lang="en-US" dirty="1"/>
              <a:t>53. Looking back at the trial, what happened in cross-examination was each side attempted to damage the case presented by the other side and promote their own case, as one expects to take place. InterDigital also attempted to suggest a measure of equivalence between the analyses of Messrs Bezant and Meyer, and I have to consider this below. I observe that this sort of FRAND case is not well suited to adversarial litigation because there is (and was in this case) very little, if any, exploration of the middle ground between the positions taken by the two sides. Whilst it is possible that the Court will adopt one side’s analysis wholesale, in practice this is unlikely. The consequence is that the Court is likely to be much more interested in the middle ground between the two side’s positions. </a:t>
            </a:r>
          </a:p>
          <a:p>
            <a:r>
              <a:rPr lang="en-US" dirty="1"/>
              <a:t>54. This is another reason why, in my view, much closer case management is required over future FRAND cases and trials. The pre-trial review (PTR) must be a proper review of the case and the issues which the parties wish the Court to decide at the trial. This may require the Judge to engage in several days pre-reading prior to the PTR to ensure he or she is on top of the issues. There was no opportunity to do that in this case. There was a brief PTR (lasting about ½ day) but this did not provide an opportunity to get properly on top of the issues, not least because important expert reports were served after the PTR and all the issues had yet to crystallise.</a:t>
            </a:r>
          </a:p>
        </p:txBody>
      </p:sp>
      <p:sp>
        <p:nvSpPr>
          <p:cNvPr id="4" name="Slide Number Placeholder 3"/>
          <p:cNvSpPr>
            <a:spLocks noGrp="1"/>
          </p:cNvSpPr>
          <p:nvPr>
            <p:ph type="sldNum" sz="quarter" idx="5"/>
          </p:nvPr>
        </p:nvSpPr>
        <p:spPr/>
        <p:txBody>
          <a:bodyPr/>
          <a:lstStyle/>
          <a:p>
            <a:fld id="{2C17C7A8-4706-42FD-9F36-6FBC3A7FF32B}" type="slidenum">
              <a:rPr lang="en-US" smtClean="0"/>
              <a:t>58</a:t>
            </a:fld>
            <a:endParaRPr lang="en-US"/>
          </a:p>
        </p:txBody>
      </p:sp>
    </p:spTree>
    <p:extLst>
      <p:ext uri="{BB962C8B-B14F-4D97-AF65-F5344CB8AC3E}">
        <p14:creationId xmlns:p14="http://schemas.microsoft.com/office/powerpoint/2010/main" val="2978749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59</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6960470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60</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1179379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fontAlgn="base" rtl="0" eaLnBrk="1" latinLnBrk="0" hangingPunct="1">
              <a:lnSpc>
                <a:spcPct val="100000"/>
              </a:lnSpc>
              <a:spcBef>
                <a:spcPct val="0"/>
              </a:spcBef>
              <a:spcAft>
                <a:spcPct val="0"/>
              </a:spcAft>
              <a:buClrTx/>
              <a:buSzTx/>
              <a:buFontTx/>
              <a:buNone/>
              <a:defRPr/>
            </a:pPr>
            <a:fld id="{41E2C6BC-128F-42D6-AA8C-5D53726A85D9}" type="slidenum">
              <a:rPr kumimoji="0" lang="en-US" sz="1300" b="0" i="0" u="none" strike="noStrike" kern="1200" cap="none" spc="0" normalizeH="0" baseline="0" noProof="0" smtClean="0">
                <a:ln>
                  <a:noFill/>
                </a:ln>
                <a:solidFill>
                  <a:prstClr val="black"/>
                </a:solidFill>
                <a:effectLst/>
                <a:uLnTx/>
                <a:uFillTx/>
                <a:latin typeface="Arial" pitchFamily="34" charset="0"/>
                <a:ea typeface="ヒラギノ角ゴ Pro W3" pitchFamily="-84" charset="-128"/>
                <a:cs typeface="+mn-cs"/>
              </a:rPr>
              <a:t>61</a:t>
            </a:fld>
            <a:endParaRPr kumimoji="0" lang="en-US" sz="1300" b="0" i="0" u="none" strike="noStrike" kern="1200" cap="none" spc="0" normalizeH="0" baseline="0" noProof="0">
              <a:ln>
                <a:noFill/>
              </a:ln>
              <a:solidFill>
                <a:prstClr val="black"/>
              </a:solidFill>
              <a:effectLst/>
              <a:uLnTx/>
              <a:uFillTx/>
              <a:latin typeface="Arial" pitchFamily="34" charset="0"/>
              <a:ea typeface="ヒラギノ角ゴ Pro W3" pitchFamily="-84" charset="-128"/>
              <a:cs typeface="+mn-cs"/>
            </a:endParaRPr>
          </a:p>
        </p:txBody>
      </p:sp>
    </p:spTree>
    <p:extLst>
      <p:ext uri="{BB962C8B-B14F-4D97-AF65-F5344CB8AC3E}">
        <p14:creationId xmlns:p14="http://schemas.microsoft.com/office/powerpoint/2010/main" val="4273355500"/>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 Id="rId2" Type="http://schemas.openxmlformats.org/officeDocument/2006/relationships/image" Target="../media/image1.jpeg" /><Relationship Id="rId3" Type="http://schemas.openxmlformats.org/officeDocument/2006/relationships/image" Target="../media/image2.jpeg"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rcRect/>
          <a:stretch>
            <a:fillRect/>
          </a:stretch>
        </p:blipFill>
        <p:spPr>
          <a:xfrm>
            <a:off x="0" y="956310"/>
            <a:ext cx="12192000" cy="5901690"/>
          </a:xfrm>
          <a:prstGeom prst="rect"/>
        </p:spPr>
      </p:pic>
      <p:sp>
        <p:nvSpPr>
          <p:cNvPr id="4" name="Rectangle 3"/>
          <p:cNvSpPr/>
          <p:nvPr userDrawn="1"/>
        </p:nvSpPr>
        <p:spPr>
          <a:xfrm>
            <a:off x="0" y="1700213"/>
            <a:ext cx="7272867" cy="3763962"/>
          </a:xfrm>
          <a:prstGeom prst="rect"/>
          <a:solidFill>
            <a:srgbClr val="FF6600">
              <a:alpha val="82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rgbClr val="FF0000"/>
              </a:solidFill>
              <a:latin typeface="Arial"/>
              <a:cs typeface="Arial"/>
            </a:endParaRPr>
          </a:p>
        </p:txBody>
      </p:sp>
      <p:sp>
        <p:nvSpPr>
          <p:cNvPr id="102403" name="Text Placeholder 2"/>
          <p:cNvSpPr>
            <a:spLocks noGrp="1"/>
          </p:cNvSpPr>
          <p:nvPr>
            <p:ph type="subTitle" idx="1"/>
          </p:nvPr>
        </p:nvSpPr>
        <p:spPr>
          <a:xfrm>
            <a:off x="603619" y="3918797"/>
            <a:ext cx="5484283" cy="1183622"/>
          </a:xfrm>
          <a:prstGeom prst="rect"/>
        </p:spPr>
        <p:txBody>
          <a:bodyPr lIns="0" tIns="0" rIns="0" bIns="0"/>
          <a:lstStyle>
            <a:lvl1pPr marL="0" indent="0">
              <a:buFont typeface="Arial" charset="0"/>
              <a:buNone/>
              <a:defRPr>
                <a:solidFill>
                  <a:schemeClr val="bg1"/>
                </a:solidFill>
                <a:latin typeface="Arial"/>
                <a:cs typeface="Arial"/>
              </a:defRPr>
            </a:lvl1pPr>
          </a:lstStyle>
          <a:p>
            <a:pPr lvl="0"/>
            <a:r>
              <a:rPr lang="en-US" noProof="0" dirty="1"/>
              <a:t>Click to edit Master subtitle style</a:t>
            </a:r>
          </a:p>
        </p:txBody>
      </p:sp>
      <p:sp>
        <p:nvSpPr>
          <p:cNvPr id="102402" name="Title Placeholder 1"/>
          <p:cNvSpPr>
            <a:spLocks noGrp="1"/>
          </p:cNvSpPr>
          <p:nvPr>
            <p:ph type="ctrTitle"/>
          </p:nvPr>
        </p:nvSpPr>
        <p:spPr>
          <a:xfrm>
            <a:off x="603619" y="2314116"/>
            <a:ext cx="5791200" cy="1488421"/>
          </a:xfrm>
        </p:spPr>
        <p:txBody>
          <a:bodyPr lIns="0" tIns="0" rIns="0" bIns="0" anchor="t"/>
          <a:lstStyle>
            <a:lvl1pPr>
              <a:defRPr sz="3600">
                <a:solidFill>
                  <a:schemeClr val="bg1"/>
                </a:solidFill>
                <a:latin typeface="Arial"/>
                <a:cs typeface="Arial"/>
              </a:defRPr>
            </a:lvl1pPr>
          </a:lstStyle>
          <a:p>
            <a:pPr lvl="0"/>
            <a:r>
              <a:rPr lang="en-US" noProof="0" dirty="1"/>
              <a:t>Click to edit Master title style</a:t>
            </a:r>
          </a:p>
        </p:txBody>
      </p:sp>
      <p:sp>
        <p:nvSpPr>
          <p:cNvPr id="7" name="Text Placeholder 6"/>
          <p:cNvSpPr>
            <a:spLocks noGrp="1"/>
          </p:cNvSpPr>
          <p:nvPr>
            <p:ph type="body" sz="quarter" idx="11" hasCustomPrompt="1"/>
          </p:nvPr>
        </p:nvSpPr>
        <p:spPr>
          <a:xfrm>
            <a:off x="604956" y="1771091"/>
            <a:ext cx="2650067" cy="302767"/>
          </a:xfrm>
        </p:spPr>
        <p:txBody>
          <a:bodyPr lIns="0" tIns="0" rIns="0" bIns="0" anchor="ctr" anchorCtr="0"/>
          <a:lstStyle>
            <a:lvl1pPr marL="0" indent="0">
              <a:buNone/>
              <a:defRPr sz="1200">
                <a:solidFill>
                  <a:schemeClr val="bg1"/>
                </a:solidFill>
                <a:latin typeface="Arial"/>
                <a:cs typeface="Arial"/>
              </a:defRPr>
            </a:lvl1pPr>
          </a:lstStyle>
          <a:p>
            <a:pPr lvl="0"/>
            <a:r>
              <a:rPr lang="en-US" dirty="1"/>
              <a:t>Date</a:t>
            </a:r>
          </a:p>
        </p:txBody>
      </p:sp>
    </p:spTree>
    <p:extLst>
      <p:ext uri="{BB962C8B-B14F-4D97-AF65-F5344CB8AC3E}">
        <p14:creationId xmlns:p14="http://schemas.microsoft.com/office/powerpoint/2010/main" val="14227805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11188"/>
            <a:ext cx="2743200" cy="5376862"/>
          </a:xfrm>
        </p:spPr>
        <p:txBody>
          <a:bodyPr vert="eaVert"/>
          <a:lstStyle/>
          <a:p>
            <a:r>
              <a:rPr lang="en-US" dirty="1"/>
              <a:t>Click to edit Master title style</a:t>
            </a:r>
          </a:p>
        </p:txBody>
      </p:sp>
      <p:sp>
        <p:nvSpPr>
          <p:cNvPr id="3" name="Vertical Text Placeholder 2"/>
          <p:cNvSpPr>
            <a:spLocks noGrp="1"/>
          </p:cNvSpPr>
          <p:nvPr>
            <p:ph type="body" orient="vert" idx="1"/>
          </p:nvPr>
        </p:nvSpPr>
        <p:spPr>
          <a:xfrm>
            <a:off x="609600" y="611188"/>
            <a:ext cx="8026400" cy="5376862"/>
          </a:xfrm>
          <a:prstGeom prst="rect"/>
        </p:spPr>
        <p:txBody>
          <a:bodyPr vert="eaVert"/>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Footer Placeholder 4"/>
          <p:cNvSpPr>
            <a:spLocks noGrp="1"/>
          </p:cNvSpPr>
          <p:nvPr>
            <p:ph type="ftr" sz="quarter" idx="10"/>
          </p:nvPr>
        </p:nvSpPr>
        <p:spPr>
          <a:xfrm>
            <a:off x="3352800" y="6096001"/>
            <a:ext cx="5384800" cy="365125"/>
          </a:xfrm>
          <a:prstGeom prst="rect"/>
        </p:spPr>
        <p:txBody>
          <a:bodyPr/>
          <a:lstStyle>
            <a:lvl1pPr>
              <a:defRPr/>
            </a:lvl1pPr>
          </a:lstStyle>
          <a:p>
            <a:pPr>
              <a:defRPr/>
            </a:pPr>
            <a:endParaRPr lang="en-US"/>
          </a:p>
        </p:txBody>
      </p:sp>
    </p:spTree>
    <p:extLst>
      <p:ext uri="{BB962C8B-B14F-4D97-AF65-F5344CB8AC3E}">
        <p14:creationId xmlns:p14="http://schemas.microsoft.com/office/powerpoint/2010/main" val="36671729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611189"/>
            <a:ext cx="10972800" cy="612775"/>
          </a:xfrm>
        </p:spPr>
        <p:txBody>
          <a:bodyPr/>
          <a:lstStyle/>
          <a:p>
            <a:r>
              <a:rPr lang="en-US" dirty="1"/>
              <a:t>Click to edit Master title style</a:t>
            </a:r>
          </a:p>
        </p:txBody>
      </p:sp>
      <p:sp>
        <p:nvSpPr>
          <p:cNvPr id="3" name="Content Placeholder 2"/>
          <p:cNvSpPr>
            <a:spLocks noGrp="1"/>
          </p:cNvSpPr>
          <p:nvPr>
            <p:ph sz="quarter" idx="1"/>
          </p:nvPr>
        </p:nvSpPr>
        <p:spPr>
          <a:xfrm>
            <a:off x="609600" y="1600201"/>
            <a:ext cx="5384800" cy="2117725"/>
          </a:xfrm>
          <a:prstGeom prst="rect"/>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Content Placeholder 3"/>
          <p:cNvSpPr>
            <a:spLocks noGrp="1"/>
          </p:cNvSpPr>
          <p:nvPr>
            <p:ph sz="quarter" idx="2"/>
          </p:nvPr>
        </p:nvSpPr>
        <p:spPr>
          <a:xfrm>
            <a:off x="6197600" y="1600201"/>
            <a:ext cx="5384800" cy="2117725"/>
          </a:xfrm>
          <a:prstGeom prst="rect"/>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5" name="Content Placeholder 4"/>
          <p:cNvSpPr>
            <a:spLocks noGrp="1"/>
          </p:cNvSpPr>
          <p:nvPr>
            <p:ph sz="quarter" idx="3"/>
          </p:nvPr>
        </p:nvSpPr>
        <p:spPr>
          <a:xfrm>
            <a:off x="609600" y="3870326"/>
            <a:ext cx="5384800" cy="2117725"/>
          </a:xfrm>
          <a:prstGeom prst="rect"/>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6" name="Content Placeholder 5"/>
          <p:cNvSpPr>
            <a:spLocks noGrp="1"/>
          </p:cNvSpPr>
          <p:nvPr>
            <p:ph sz="quarter" idx="4"/>
          </p:nvPr>
        </p:nvSpPr>
        <p:spPr>
          <a:xfrm>
            <a:off x="6197600" y="3870326"/>
            <a:ext cx="5384800" cy="2117725"/>
          </a:xfrm>
          <a:prstGeom prst="rect"/>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7" name="Footer Placeholder 4"/>
          <p:cNvSpPr>
            <a:spLocks noGrp="1"/>
          </p:cNvSpPr>
          <p:nvPr>
            <p:ph type="ftr" sz="quarter" idx="10"/>
          </p:nvPr>
        </p:nvSpPr>
        <p:spPr>
          <a:xfrm>
            <a:off x="3352800" y="6096001"/>
            <a:ext cx="5384800" cy="365125"/>
          </a:xfrm>
          <a:prstGeom prst="rect"/>
        </p:spPr>
        <p:txBody>
          <a:bodyPr/>
          <a:lstStyle>
            <a:lvl1pPr>
              <a:defRPr/>
            </a:lvl1pPr>
          </a:lstStyle>
          <a:p>
            <a:pPr>
              <a:defRPr/>
            </a:pPr>
            <a:endParaRPr lang="en-US"/>
          </a:p>
        </p:txBody>
      </p:sp>
    </p:spTree>
    <p:extLst>
      <p:ext uri="{BB962C8B-B14F-4D97-AF65-F5344CB8AC3E}">
        <p14:creationId xmlns:p14="http://schemas.microsoft.com/office/powerpoint/2010/main" val="178135194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ttorney Bio">
    <p:spTree>
      <p:nvGrpSpPr>
        <p:cNvPr id="1" name=""/>
        <p:cNvGrpSpPr/>
        <p:nvPr/>
      </p:nvGrpSpPr>
      <p:grpSpPr>
        <a:xfrm>
          <a:off x="0" y="0"/>
          <a:ext cx="0" cy="0"/>
          <a:chOff x="0" y="0"/>
          <a:chExt cx="0" cy="0"/>
        </a:xfrm>
      </p:grpSpPr>
      <p:sp>
        <p:nvSpPr>
          <p:cNvPr id="4" name="Text Placeholder 3"/>
          <p:cNvSpPr>
            <a:spLocks noGrp="1"/>
          </p:cNvSpPr>
          <p:nvPr>
            <p:ph type="body" sz="quarter" idx="16" hasCustomPrompt="1"/>
          </p:nvPr>
        </p:nvSpPr>
        <p:spPr>
          <a:xfrm>
            <a:off x="613834" y="3051487"/>
            <a:ext cx="1663700" cy="1487487"/>
          </a:xfrm>
        </p:spPr>
        <p:txBody>
          <a:bodyPr/>
          <a:lstStyle>
            <a:lvl1pPr marL="0" marR="0" indent="0" algn="l" defTabSz="457200" fontAlgn="base" rtl="0" eaLnBrk="1" latinLnBrk="0" hangingPunct="1">
              <a:lnSpc>
                <a:spcPct val="100000"/>
              </a:lnSpc>
              <a:spcBef>
                <a:spcPct val="20000"/>
              </a:spcBef>
              <a:spcAft>
                <a:spcPts val="1200"/>
              </a:spcAft>
              <a:buClr>
                <a:srgbClr val="FF671F"/>
              </a:buClr>
              <a:buSzTx/>
              <a:buFont typeface="Arial" charset="0"/>
              <a:buNone/>
              <a:defRPr sz="1000" b="1">
                <a:solidFill>
                  <a:schemeClr val="accent4"/>
                </a:solidFill>
              </a:defRPr>
            </a:lvl1pPr>
            <a:lvl2pPr marL="457200" indent="0">
              <a:buNone/>
              <a:defRPr sz="1000" b="0"/>
            </a:lvl2pPr>
            <a:lvl3pPr marL="914400" indent="0">
              <a:buNone/>
              <a:defRPr sz="1000" b="0"/>
            </a:lvl3pPr>
            <a:lvl4pPr marL="1371600" indent="0">
              <a:buNone/>
              <a:defRPr sz="1000"/>
            </a:lvl4pPr>
            <a:lvl5pPr marL="1828800" indent="0">
              <a:buNone/>
              <a:defRPr sz="1000"/>
            </a:lvl5pPr>
          </a:lstStyle>
          <a:p>
            <a:pPr lvl="0"/>
            <a:r>
              <a:rPr lang="en-US" dirty="1"/>
              <a:t>Title</a:t>
            </a:r>
            <a:br>
              <a:rPr lang="en-US" dirty="1"/>
            </a:br>
            <a:r>
              <a:rPr lang="en-US" dirty="1"/>
              <a:t>Practice</a:t>
            </a:r>
          </a:p>
          <a:p>
            <a:pPr eaLnBrk="1" hangingPunct="1">
              <a:spcAft>
                <a:spcPts val="1200"/>
              </a:spcAft>
              <a:buFont typeface="Arial" charset="0"/>
              <a:buNone/>
            </a:pPr>
            <a:r>
              <a:rPr lang="en-US" sz="1000" b="1" dirty="1">
                <a:solidFill>
                  <a:srgbClr val="174A7C"/>
                </a:solidFill>
                <a:latin typeface="Arial"/>
                <a:cs typeface="Arial"/>
              </a:rPr>
              <a:t>Office Info</a:t>
            </a:r>
            <a:br>
              <a:rPr lang="en-US" sz="1000" b="1" dirty="1">
                <a:solidFill>
                  <a:srgbClr val="174A7C"/>
                </a:solidFill>
                <a:latin typeface="Arial"/>
                <a:cs typeface="Arial"/>
              </a:rPr>
            </a:br>
            <a:r>
              <a:rPr lang="en-US" sz="1000" b="0" dirty="1">
                <a:solidFill>
                  <a:srgbClr val="174A7C"/>
                </a:solidFill>
                <a:latin typeface="Arial"/>
                <a:cs typeface="Arial"/>
              </a:rPr>
              <a:t>Address</a:t>
            </a:r>
            <a:br>
              <a:rPr lang="en-US" sz="1000" b="0" dirty="1">
                <a:solidFill>
                  <a:srgbClr val="174A7C"/>
                </a:solidFill>
                <a:latin typeface="Arial"/>
                <a:cs typeface="Arial"/>
              </a:rPr>
            </a:br>
            <a:r>
              <a:rPr lang="en-US" sz="1000" b="0" dirty="1">
                <a:solidFill>
                  <a:srgbClr val="174A7C"/>
                </a:solidFill>
                <a:latin typeface="Arial"/>
                <a:cs typeface="Arial"/>
              </a:rPr>
              <a:t>City, State</a:t>
            </a:r>
            <a:r>
              <a:rPr lang="en-US" sz="1000" b="0" baseline="0" dirty="1">
                <a:solidFill>
                  <a:srgbClr val="174A7C"/>
                </a:solidFill>
                <a:latin typeface="Arial"/>
                <a:cs typeface="Arial"/>
              </a:rPr>
              <a:t> Zip</a:t>
            </a:r>
            <a:endParaRPr lang="en-US" sz="1000" b="0">
              <a:solidFill>
                <a:srgbClr val="174A7C"/>
              </a:solidFill>
              <a:latin typeface="Arial"/>
              <a:cs typeface="Arial"/>
            </a:endParaRPr>
          </a:p>
          <a:p>
            <a:pPr eaLnBrk="1" hangingPunct="1">
              <a:spcAft>
                <a:spcPts val="1200"/>
              </a:spcAft>
              <a:buFont typeface="Arial" charset="0"/>
              <a:buNone/>
            </a:pPr>
            <a:r>
              <a:rPr lang="en-US" sz="1000" b="0" dirty="1">
                <a:solidFill>
                  <a:srgbClr val="174A7C"/>
                </a:solidFill>
                <a:latin typeface="Arial"/>
                <a:cs typeface="Arial"/>
              </a:rPr>
              <a:t>+1-xxx-xxx-xxxx</a:t>
            </a:r>
            <a:br>
              <a:rPr lang="en-US" sz="1000" b="0" dirty="1">
                <a:solidFill>
                  <a:srgbClr val="174A7C"/>
                </a:solidFill>
                <a:latin typeface="Arial"/>
                <a:cs typeface="Arial"/>
              </a:rPr>
            </a:br>
            <a:r>
              <a:rPr lang="en-US" sz="1000" b="0" dirty="1">
                <a:solidFill>
                  <a:srgbClr val="174A7C"/>
                </a:solidFill>
                <a:latin typeface="Arial"/>
                <a:cs typeface="Arial"/>
              </a:rPr>
              <a:t>email@omm.com</a:t>
            </a:r>
            <a:endParaRPr lang="en-US" sz="1000" b="0">
              <a:solidFill>
                <a:srgbClr val="174A7C"/>
              </a:solidFill>
              <a:latin typeface="Arial"/>
              <a:cs typeface="Arial"/>
            </a:endParaRPr>
          </a:p>
        </p:txBody>
      </p:sp>
      <p:sp>
        <p:nvSpPr>
          <p:cNvPr id="5" name="Picture Placeholder 4"/>
          <p:cNvSpPr>
            <a:spLocks noGrp="1"/>
          </p:cNvSpPr>
          <p:nvPr>
            <p:ph type="pic" sz="quarter" idx="12" hasCustomPrompt="1"/>
          </p:nvPr>
        </p:nvSpPr>
        <p:spPr>
          <a:xfrm>
            <a:off x="609601" y="1339471"/>
            <a:ext cx="1672167" cy="1601787"/>
          </a:xfrm>
        </p:spPr>
        <p:txBody>
          <a:bodyPr/>
          <a:lstStyle>
            <a:lvl1pPr marL="0" indent="0">
              <a:buNone/>
              <a:defRPr/>
            </a:lvl1pPr>
          </a:lstStyle>
          <a:p>
            <a:r>
              <a:rPr lang="en-US" dirty="1"/>
              <a:t>Insert Photo</a:t>
            </a:r>
            <a:br>
              <a:rPr lang="en-US" dirty="1"/>
            </a:br>
            <a:r>
              <a:rPr lang="en-US" dirty="1"/>
              <a:t>Here</a:t>
            </a:r>
          </a:p>
        </p:txBody>
      </p:sp>
      <p:sp>
        <p:nvSpPr>
          <p:cNvPr id="8" name="Title 1"/>
          <p:cNvSpPr>
            <a:spLocks noGrp="1"/>
          </p:cNvSpPr>
          <p:nvPr>
            <p:ph type="title" sz="quarter"/>
          </p:nvPr>
        </p:nvSpPr>
        <p:spPr>
          <a:xfrm>
            <a:off x="609600" y="611189"/>
            <a:ext cx="10972800" cy="612775"/>
          </a:xfrm>
        </p:spPr>
        <p:txBody>
          <a:bodyPr/>
          <a:lstStyle/>
          <a:p>
            <a:r>
              <a:rPr lang="en-US" dirty="1"/>
              <a:t>Click to edit Master title style</a:t>
            </a:r>
          </a:p>
        </p:txBody>
      </p:sp>
      <p:sp>
        <p:nvSpPr>
          <p:cNvPr id="12" name="Text Placeholder 11"/>
          <p:cNvSpPr>
            <a:spLocks noGrp="1"/>
          </p:cNvSpPr>
          <p:nvPr>
            <p:ph type="body" sz="quarter" idx="18" hasCustomPrompt="1"/>
          </p:nvPr>
        </p:nvSpPr>
        <p:spPr>
          <a:xfrm>
            <a:off x="2734734" y="1339471"/>
            <a:ext cx="8837084" cy="3152775"/>
          </a:xfrm>
        </p:spPr>
        <p:txBody>
          <a:bodyPr/>
          <a:lstStyle>
            <a:lvl1pPr marL="0" indent="0">
              <a:buNone/>
              <a:defRPr sz="1100" baseline="0"/>
            </a:lvl1pPr>
            <a:lvl2pPr marL="457200" indent="0">
              <a:buNone/>
              <a:defRPr sz="1100"/>
            </a:lvl2pPr>
            <a:lvl3pPr marL="914400" indent="0">
              <a:buNone/>
              <a:defRPr sz="1100"/>
            </a:lvl3pPr>
            <a:lvl4pPr marL="1371600" indent="0">
              <a:buNone/>
              <a:defRPr sz="1100"/>
            </a:lvl4pPr>
            <a:lvl5pPr marL="1828800" indent="0">
              <a:buNone/>
              <a:defRPr sz="1100"/>
            </a:lvl5pPr>
          </a:lstStyle>
          <a:p>
            <a:pPr lvl="0"/>
            <a:r>
              <a:rPr lang="en-US" dirty="1"/>
              <a:t>Click to Attorney bio</a:t>
            </a:r>
          </a:p>
        </p:txBody>
      </p:sp>
    </p:spTree>
    <p:extLst>
      <p:ext uri="{BB962C8B-B14F-4D97-AF65-F5344CB8AC3E}">
        <p14:creationId xmlns:p14="http://schemas.microsoft.com/office/powerpoint/2010/main" val="51172771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18C0-7A81-4872-834F-E1527C36542B}"/>
              </a:ext>
            </a:extLst>
          </p:cNvPr>
          <p:cNvSpPr>
            <a:spLocks noGrp="1"/>
          </p:cNvSpPr>
          <p:nvPr>
            <p:ph type="ctrTitle"/>
          </p:nvPr>
        </p:nvSpPr>
        <p:spPr>
          <a:xfrm>
            <a:off x="1524000" y="1122363"/>
            <a:ext cx="9144000" cy="2387600"/>
          </a:xfrm>
        </p:spPr>
        <p:txBody>
          <a:bodyPr anchor="b"/>
          <a:lstStyle>
            <a:lvl1pPr algn="ctr">
              <a:defRPr sz="6000"/>
            </a:lvl1pPr>
          </a:lstStyle>
          <a:p>
            <a:r>
              <a:rPr lang="en-US" dirty="1"/>
              <a:t>Click to edit Master title style</a:t>
            </a:r>
          </a:p>
        </p:txBody>
      </p:sp>
      <p:sp>
        <p:nvSpPr>
          <p:cNvPr id="3" name="Subtitle 2">
            <a:extLst>
              <a:ext uri="{FF2B5EF4-FFF2-40B4-BE49-F238E27FC236}">
                <a16:creationId xmlns:a16="http://schemas.microsoft.com/office/drawing/2014/main" id="{77FD9C31-DD21-4F81-8D8C-D34D7E1B31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1"/>
              <a:t>Click to edit Master subtitle style</a:t>
            </a:r>
          </a:p>
        </p:txBody>
      </p:sp>
      <p:sp>
        <p:nvSpPr>
          <p:cNvPr id="4" name="Date Placeholder 3">
            <a:extLst>
              <a:ext uri="{FF2B5EF4-FFF2-40B4-BE49-F238E27FC236}">
                <a16:creationId xmlns:a16="http://schemas.microsoft.com/office/drawing/2014/main" id="{78300E4A-8ED3-4A38-86C7-8BB6EB14A81C}"/>
              </a:ext>
            </a:extLst>
          </p:cNvPr>
          <p:cNvSpPr>
            <a:spLocks noGrp="1"/>
          </p:cNvSpPr>
          <p:nvPr>
            <p:ph type="dt" sz="half" idx="10"/>
          </p:nvPr>
        </p:nvSpPr>
        <p:spPr/>
        <p:txBody>
          <a:bodyPr/>
          <a:lstStyle/>
          <a:p>
            <a:fld id="{03044758-E26E-4250-B1F9-9C9270EA8F11}" type="datetimeFigureOut">
              <a:rPr lang="en-US" smtClean="0"/>
              <a:t>5/2/2023</a:t>
            </a:fld>
            <a:endParaRPr lang="en-US"/>
          </a:p>
        </p:txBody>
      </p:sp>
      <p:sp>
        <p:nvSpPr>
          <p:cNvPr id="5" name="Footer Placeholder 4">
            <a:extLst>
              <a:ext uri="{FF2B5EF4-FFF2-40B4-BE49-F238E27FC236}">
                <a16:creationId xmlns:a16="http://schemas.microsoft.com/office/drawing/2014/main" id="{284C6986-C58F-45D9-9F95-15C3C8A0E4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9705E-BFDF-47C4-84B8-C88DC892A545}"/>
              </a:ext>
            </a:extLst>
          </p:cNvPr>
          <p:cNvSpPr>
            <a:spLocks noGrp="1"/>
          </p:cNvSpPr>
          <p:nvPr>
            <p:ph type="sldNum" sz="quarter" idx="12"/>
          </p:nvPr>
        </p:nvSpPr>
        <p:spPr/>
        <p:txBody>
          <a:bodyPr/>
          <a:lstStyle/>
          <a:p>
            <a:fld id="{839886EC-363C-47EE-BC03-9418E9F335CB}" type="slidenum">
              <a:rPr lang="en-US" smtClean="0"/>
              <a:t>‹#›</a:t>
            </a:fld>
            <a:endParaRPr lang="en-US"/>
          </a:p>
        </p:txBody>
      </p:sp>
    </p:spTree>
    <p:extLst>
      <p:ext uri="{BB962C8B-B14F-4D97-AF65-F5344CB8AC3E}">
        <p14:creationId xmlns:p14="http://schemas.microsoft.com/office/powerpoint/2010/main" val="228641906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39ED5-AD6C-48A0-B067-5BF3768D4B89}"/>
              </a:ext>
            </a:extLst>
          </p:cNvPr>
          <p:cNvSpPr>
            <a:spLocks noGrp="1"/>
          </p:cNvSpPr>
          <p:nvPr>
            <p:ph type="title"/>
          </p:nvPr>
        </p:nvSpPr>
        <p:spPr/>
        <p:txBody>
          <a:bodyPr/>
          <a:lstStyle/>
          <a:p>
            <a:r>
              <a:rPr lang="en-US" dirty="1"/>
              <a:t>Click to edit Master title style</a:t>
            </a:r>
          </a:p>
        </p:txBody>
      </p:sp>
      <p:sp>
        <p:nvSpPr>
          <p:cNvPr id="3" name="Content Placeholder 2">
            <a:extLst>
              <a:ext uri="{FF2B5EF4-FFF2-40B4-BE49-F238E27FC236}">
                <a16:creationId xmlns:a16="http://schemas.microsoft.com/office/drawing/2014/main" id="{0FBBB0FD-770E-4295-84D2-BDA707061B20}"/>
              </a:ext>
            </a:extLst>
          </p:cNvPr>
          <p:cNvSpPr>
            <a:spLocks noGrp="1"/>
          </p:cNvSpPr>
          <p:nvPr>
            <p:ph idx="1"/>
          </p:nvPr>
        </p:nvSpPr>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Date Placeholder 3">
            <a:extLst>
              <a:ext uri="{FF2B5EF4-FFF2-40B4-BE49-F238E27FC236}">
                <a16:creationId xmlns:a16="http://schemas.microsoft.com/office/drawing/2014/main" id="{E51B2298-EAA1-44E8-8E87-7188511CA9CF}"/>
              </a:ext>
            </a:extLst>
          </p:cNvPr>
          <p:cNvSpPr>
            <a:spLocks noGrp="1"/>
          </p:cNvSpPr>
          <p:nvPr>
            <p:ph type="dt" sz="half" idx="10"/>
          </p:nvPr>
        </p:nvSpPr>
        <p:spPr/>
        <p:txBody>
          <a:bodyPr/>
          <a:lstStyle/>
          <a:p>
            <a:fld id="{03044758-E26E-4250-B1F9-9C9270EA8F11}" type="datetimeFigureOut">
              <a:rPr lang="en-US" smtClean="0"/>
              <a:t>5/2/2023</a:t>
            </a:fld>
            <a:endParaRPr lang="en-US"/>
          </a:p>
        </p:txBody>
      </p:sp>
      <p:sp>
        <p:nvSpPr>
          <p:cNvPr id="5" name="Footer Placeholder 4">
            <a:extLst>
              <a:ext uri="{FF2B5EF4-FFF2-40B4-BE49-F238E27FC236}">
                <a16:creationId xmlns:a16="http://schemas.microsoft.com/office/drawing/2014/main" id="{5FDE773A-B523-4C7C-90CB-DE57C1C7F4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B85FFE-9517-4C26-8AC8-47C392A2C842}"/>
              </a:ext>
            </a:extLst>
          </p:cNvPr>
          <p:cNvSpPr>
            <a:spLocks noGrp="1"/>
          </p:cNvSpPr>
          <p:nvPr>
            <p:ph type="sldNum" sz="quarter" idx="12"/>
          </p:nvPr>
        </p:nvSpPr>
        <p:spPr/>
        <p:txBody>
          <a:bodyPr/>
          <a:lstStyle/>
          <a:p>
            <a:fld id="{839886EC-363C-47EE-BC03-9418E9F335CB}" type="slidenum">
              <a:rPr lang="en-US" smtClean="0"/>
              <a:t>‹#›</a:t>
            </a:fld>
            <a:endParaRPr lang="en-US"/>
          </a:p>
        </p:txBody>
      </p:sp>
    </p:spTree>
    <p:extLst>
      <p:ext uri="{BB962C8B-B14F-4D97-AF65-F5344CB8AC3E}">
        <p14:creationId xmlns:p14="http://schemas.microsoft.com/office/powerpoint/2010/main" val="417565245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Content Placeholder 2"/>
          <p:cNvSpPr>
            <a:spLocks noGrp="1"/>
          </p:cNvSpPr>
          <p:nvPr>
            <p:ph idx="1"/>
          </p:nvPr>
        </p:nvSpPr>
        <p:spPr>
          <a:xfrm>
            <a:off x="609600" y="1600200"/>
            <a:ext cx="10972800" cy="4387850"/>
          </a:xfrm>
          <a:prstGeom prst="rect"/>
        </p:spPr>
        <p:txBody>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6" name="Text Placeholder 5"/>
          <p:cNvSpPr>
            <a:spLocks noGrp="1"/>
          </p:cNvSpPr>
          <p:nvPr>
            <p:ph type="body" sz="quarter" idx="11" hasCustomPrompt="1"/>
          </p:nvPr>
        </p:nvSpPr>
        <p:spPr>
          <a:xfrm>
            <a:off x="3289300" y="6604000"/>
            <a:ext cx="5613400" cy="153988"/>
          </a:xfrm>
        </p:spPr>
        <p:txBody>
          <a:bodyPr lIns="0" tIns="0" rIns="0" bIns="0"/>
          <a:lstStyle>
            <a:lvl1pPr marL="0" indent="0" algn="ctr">
              <a:buNone/>
              <a:defRPr sz="800"/>
            </a:lvl1pPr>
          </a:lstStyle>
          <a:p>
            <a:pPr lvl="0"/>
            <a:r>
              <a:rPr lang="en-US" altLang="en-US" sz="700" i="1" spc="150" dirty="1">
                <a:solidFill>
                  <a:schemeClr val="tx1">
                    <a:lumMod val="50000"/>
                    <a:lumOff val="50000"/>
                  </a:schemeClr>
                </a:solidFill>
                <a:latin typeface="Arial"/>
                <a:cs typeface="Arial"/>
              </a:rPr>
              <a:t>Footer</a:t>
            </a:r>
            <a:endParaRPr lang="en-US"/>
          </a:p>
        </p:txBody>
      </p:sp>
    </p:spTree>
    <p:extLst>
      <p:ext uri="{BB962C8B-B14F-4D97-AF65-F5344CB8AC3E}">
        <p14:creationId xmlns:p14="http://schemas.microsoft.com/office/powerpoint/2010/main" val="3444925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Title 1"/>
          <p:cNvSpPr>
            <a:spLocks noGrp="1"/>
          </p:cNvSpPr>
          <p:nvPr>
            <p:ph type="title"/>
          </p:nvPr>
        </p:nvSpPr>
        <p:spPr>
          <a:xfrm>
            <a:off x="609600" y="3163888"/>
            <a:ext cx="10363200" cy="1362075"/>
          </a:xfrm>
          <a:prstGeom prst="rect"/>
        </p:spPr>
        <p:txBody>
          <a:bodyPr anchor="t"/>
          <a:lstStyle>
            <a:lvl1pPr algn="l">
              <a:defRPr sz="4000" b="1" cap="none" baseline="0"/>
            </a:lvl1pPr>
          </a:lstStyle>
          <a:p>
            <a:r>
              <a:rPr lang="en-US" dirty="1"/>
              <a:t>Click to edit Master title style</a:t>
            </a:r>
          </a:p>
        </p:txBody>
      </p:sp>
      <p:sp>
        <p:nvSpPr>
          <p:cNvPr id="6" name="Text Placeholder 2"/>
          <p:cNvSpPr>
            <a:spLocks noGrp="1"/>
          </p:cNvSpPr>
          <p:nvPr>
            <p:ph type="body" idx="1"/>
          </p:nvPr>
        </p:nvSpPr>
        <p:spPr>
          <a:xfrm>
            <a:off x="609600" y="1600201"/>
            <a:ext cx="10363200" cy="1500187"/>
          </a:xfrm>
          <a:prstGeom prst="rect"/>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1"/>
              <a:t>Click to edit Master text styles</a:t>
            </a:r>
          </a:p>
        </p:txBody>
      </p:sp>
    </p:spTree>
    <p:extLst>
      <p:ext uri="{BB962C8B-B14F-4D97-AF65-F5344CB8AC3E}">
        <p14:creationId xmlns:p14="http://schemas.microsoft.com/office/powerpoint/2010/main" val="24560909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1"/>
              <a:t>Click to edit Master title style</a:t>
            </a:r>
          </a:p>
        </p:txBody>
      </p:sp>
      <p:sp>
        <p:nvSpPr>
          <p:cNvPr id="3" name="Content Placeholder 2"/>
          <p:cNvSpPr>
            <a:spLocks noGrp="1"/>
          </p:cNvSpPr>
          <p:nvPr>
            <p:ph sz="half" idx="1"/>
          </p:nvPr>
        </p:nvSpPr>
        <p:spPr>
          <a:xfrm>
            <a:off x="609600" y="1600200"/>
            <a:ext cx="5384800" cy="4387850"/>
          </a:xfrm>
          <a:prstGeom prst="rec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Content Placeholder 3"/>
          <p:cNvSpPr>
            <a:spLocks noGrp="1"/>
          </p:cNvSpPr>
          <p:nvPr>
            <p:ph sz="half" idx="2"/>
          </p:nvPr>
        </p:nvSpPr>
        <p:spPr>
          <a:xfrm>
            <a:off x="6197600" y="1600200"/>
            <a:ext cx="5384800" cy="4387850"/>
          </a:xfrm>
          <a:prstGeom prst="rect"/>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5" name="Footer Placeholder 4"/>
          <p:cNvSpPr>
            <a:spLocks noGrp="1"/>
          </p:cNvSpPr>
          <p:nvPr>
            <p:ph type="ftr" sz="quarter" idx="10"/>
          </p:nvPr>
        </p:nvSpPr>
        <p:spPr>
          <a:xfrm>
            <a:off x="3352800" y="6096000"/>
            <a:ext cx="5384800" cy="268288"/>
          </a:xfrm>
          <a:prstGeom prst="rect"/>
        </p:spPr>
        <p:txBody>
          <a:bodyPr/>
          <a:lstStyle>
            <a:lvl1pPr>
              <a:defRPr/>
            </a:lvl1pPr>
          </a:lstStyle>
          <a:p>
            <a:pPr>
              <a:defRPr/>
            </a:pPr>
            <a:endParaRPr lang="en-US"/>
          </a:p>
        </p:txBody>
      </p:sp>
    </p:spTree>
    <p:extLst>
      <p:ext uri="{BB962C8B-B14F-4D97-AF65-F5344CB8AC3E}">
        <p14:creationId xmlns:p14="http://schemas.microsoft.com/office/powerpoint/2010/main" val="38188468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Footer Placeholder 4"/>
          <p:cNvSpPr>
            <a:spLocks noGrp="1"/>
          </p:cNvSpPr>
          <p:nvPr>
            <p:ph type="ftr" sz="quarter" idx="10"/>
          </p:nvPr>
        </p:nvSpPr>
        <p:spPr>
          <a:xfrm>
            <a:off x="3352800" y="6096000"/>
            <a:ext cx="5384800" cy="268288"/>
          </a:xfrm>
          <a:prstGeom prst="rect"/>
        </p:spPr>
        <p:txBody>
          <a:bodyPr/>
          <a:lstStyle>
            <a:lvl1pPr>
              <a:defRPr/>
            </a:lvl1pPr>
          </a:lstStyle>
          <a:p>
            <a:pPr>
              <a:defRPr/>
            </a:pPr>
            <a:endParaRPr lang="en-US"/>
          </a:p>
        </p:txBody>
      </p:sp>
    </p:spTree>
    <p:extLst>
      <p:ext uri="{BB962C8B-B14F-4D97-AF65-F5344CB8AC3E}">
        <p14:creationId xmlns:p14="http://schemas.microsoft.com/office/powerpoint/2010/main" val="4302070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a:xfrm>
            <a:off x="3352800" y="6096000"/>
            <a:ext cx="5384800" cy="268288"/>
          </a:xfrm>
          <a:prstGeom prst="rect"/>
        </p:spPr>
        <p:txBody>
          <a:bodyPr/>
          <a:lstStyle>
            <a:lvl1pPr>
              <a:defRPr/>
            </a:lvl1pPr>
          </a:lstStyle>
          <a:p>
            <a:pPr>
              <a:defRPr/>
            </a:pPr>
            <a:endParaRPr lang="en-US"/>
          </a:p>
        </p:txBody>
      </p:sp>
    </p:spTree>
    <p:extLst>
      <p:ext uri="{BB962C8B-B14F-4D97-AF65-F5344CB8AC3E}">
        <p14:creationId xmlns:p14="http://schemas.microsoft.com/office/powerpoint/2010/main" val="103805463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1"/>
              <a:t>Click to edit Master title style</a:t>
            </a:r>
          </a:p>
        </p:txBody>
      </p:sp>
      <p:sp>
        <p:nvSpPr>
          <p:cNvPr id="3" name="Content Placeholder 2"/>
          <p:cNvSpPr>
            <a:spLocks noGrp="1"/>
          </p:cNvSpPr>
          <p:nvPr>
            <p:ph idx="1"/>
          </p:nvPr>
        </p:nvSpPr>
        <p:spPr>
          <a:xfrm>
            <a:off x="4766733" y="273051"/>
            <a:ext cx="6815667" cy="5853113"/>
          </a:xfrm>
          <a:prstGeom prst="rect"/>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Text Placeholder 3"/>
          <p:cNvSpPr>
            <a:spLocks noGrp="1"/>
          </p:cNvSpPr>
          <p:nvPr>
            <p:ph type="body" sz="half" idx="2"/>
          </p:nvPr>
        </p:nvSpPr>
        <p:spPr>
          <a:xfrm>
            <a:off x="609601" y="1435101"/>
            <a:ext cx="4011084" cy="4691063"/>
          </a:xfrm>
          <a:prstGeom prst="rect"/>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1"/>
              <a:t>Click to edit Master text styles</a:t>
            </a:r>
          </a:p>
        </p:txBody>
      </p:sp>
      <p:sp>
        <p:nvSpPr>
          <p:cNvPr id="5" name="Footer Placeholder 4"/>
          <p:cNvSpPr>
            <a:spLocks noGrp="1"/>
          </p:cNvSpPr>
          <p:nvPr>
            <p:ph type="ftr" sz="quarter" idx="10"/>
          </p:nvPr>
        </p:nvSpPr>
        <p:spPr>
          <a:xfrm>
            <a:off x="3352800" y="6096000"/>
            <a:ext cx="5384800" cy="268288"/>
          </a:xfrm>
          <a:prstGeom prst="rect"/>
        </p:spPr>
        <p:txBody>
          <a:bodyPr/>
          <a:lstStyle>
            <a:lvl1pPr>
              <a:defRPr/>
            </a:lvl1pPr>
          </a:lstStyle>
          <a:p>
            <a:pPr>
              <a:defRPr/>
            </a:pPr>
            <a:endParaRPr lang="en-US"/>
          </a:p>
        </p:txBody>
      </p:sp>
    </p:spTree>
    <p:extLst>
      <p:ext uri="{BB962C8B-B14F-4D97-AF65-F5344CB8AC3E}">
        <p14:creationId xmlns:p14="http://schemas.microsoft.com/office/powerpoint/2010/main" val="218171793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dirty="1"/>
              <a:t>Click to edit Master title style</a:t>
            </a:r>
          </a:p>
        </p:txBody>
      </p:sp>
      <p:sp>
        <p:nvSpPr>
          <p:cNvPr id="3" name="Picture Placeholder 2"/>
          <p:cNvSpPr>
            <a:spLocks noGrp="1"/>
          </p:cNvSpPr>
          <p:nvPr>
            <p:ph type="pic" idx="1"/>
          </p:nvPr>
        </p:nvSpPr>
        <p:spPr>
          <a:xfrm>
            <a:off x="2389717" y="612775"/>
            <a:ext cx="7315200" cy="4114800"/>
          </a:xfrm>
          <a:prstGeom prst="rec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1"/>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1"/>
              <a:t>Click to edit Master text styles</a:t>
            </a:r>
          </a:p>
        </p:txBody>
      </p:sp>
      <p:sp>
        <p:nvSpPr>
          <p:cNvPr id="5" name="Footer Placeholder 4"/>
          <p:cNvSpPr>
            <a:spLocks noGrp="1"/>
          </p:cNvSpPr>
          <p:nvPr>
            <p:ph type="ftr" sz="quarter" idx="10"/>
          </p:nvPr>
        </p:nvSpPr>
        <p:spPr>
          <a:xfrm>
            <a:off x="3352800" y="6096000"/>
            <a:ext cx="5384800" cy="268288"/>
          </a:xfrm>
          <a:prstGeom prst="rect"/>
        </p:spPr>
        <p:txBody>
          <a:bodyPr/>
          <a:lstStyle>
            <a:lvl1pPr>
              <a:defRPr/>
            </a:lvl1pPr>
          </a:lstStyle>
          <a:p>
            <a:pPr>
              <a:defRPr/>
            </a:pPr>
            <a:endParaRPr lang="en-US"/>
          </a:p>
        </p:txBody>
      </p:sp>
    </p:spTree>
    <p:extLst>
      <p:ext uri="{BB962C8B-B14F-4D97-AF65-F5344CB8AC3E}">
        <p14:creationId xmlns:p14="http://schemas.microsoft.com/office/powerpoint/2010/main" val="52468545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1"/>
              <a:t>Click to edit Master title style</a:t>
            </a:r>
          </a:p>
        </p:txBody>
      </p:sp>
      <p:sp>
        <p:nvSpPr>
          <p:cNvPr id="3" name="Vertical Text Placeholder 2"/>
          <p:cNvSpPr>
            <a:spLocks noGrp="1"/>
          </p:cNvSpPr>
          <p:nvPr>
            <p:ph type="body" orient="vert" idx="1"/>
          </p:nvPr>
        </p:nvSpPr>
        <p:spPr>
          <a:xfrm>
            <a:off x="609600" y="1600200"/>
            <a:ext cx="10972800" cy="4387850"/>
          </a:xfrm>
          <a:prstGeom prst="rect"/>
        </p:spPr>
        <p:txBody>
          <a:bodyPr vert="eaVert"/>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4" name="Footer Placeholder 4"/>
          <p:cNvSpPr>
            <a:spLocks noGrp="1"/>
          </p:cNvSpPr>
          <p:nvPr>
            <p:ph type="ftr" sz="quarter" idx="10"/>
          </p:nvPr>
        </p:nvSpPr>
        <p:spPr>
          <a:xfrm>
            <a:off x="3352800" y="6096001"/>
            <a:ext cx="5384800" cy="365125"/>
          </a:xfrm>
          <a:prstGeom prst="rect"/>
        </p:spPr>
        <p:txBody>
          <a:bodyPr/>
          <a:lstStyle>
            <a:lvl1pPr>
              <a:defRPr/>
            </a:lvl1pPr>
          </a:lstStyle>
          <a:p>
            <a:pPr>
              <a:defRPr/>
            </a:pPr>
            <a:endParaRPr lang="en-US"/>
          </a:p>
        </p:txBody>
      </p:sp>
    </p:spTree>
    <p:extLst>
      <p:ext uri="{BB962C8B-B14F-4D97-AF65-F5344CB8AC3E}">
        <p14:creationId xmlns:p14="http://schemas.microsoft.com/office/powerpoint/2010/main" val="3519305636"/>
      </p:ext>
    </p:extLst>
  </p:cSld>
  <p:clrMapOvr>
    <a:masterClrMapping/>
  </p:clrMapOvr>
  <p:timing>
    <p:tnLst>
      <p:par>
        <p:cTn id="1" dur="indefinite" restart="never" nodeType="tmRoot"/>
      </p:par>
    </p:tnLst>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slideLayout" Target="../slideLayouts/slideLayout13.xml" /><Relationship Id="rId14" Type="http://schemas.openxmlformats.org/officeDocument/2006/relationships/slideLayout" Target="../slideLayouts/slideLayout14.xml" /><Relationship Id="rId15" Type="http://schemas.openxmlformats.org/officeDocument/2006/relationships/theme" Target="../theme/theme1.xml" /><Relationship Id="rId16" Type="http://schemas.openxmlformats.org/officeDocument/2006/relationships/image" Target="../media/image3.png"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a:xfrm>
            <a:off x="609600" y="611189"/>
            <a:ext cx="10972800" cy="612775"/>
          </a:xfrm>
          <a:prstGeom prst="rect"/>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bodyPr>
          <a:lstStyle/>
          <a:p>
            <a:pPr lvl="0"/>
            <a:r>
              <a:rPr lang="en-US" dirty="1"/>
              <a:t>Click to edit Master title style</a:t>
            </a:r>
          </a:p>
        </p:txBody>
      </p:sp>
      <p:sp>
        <p:nvSpPr>
          <p:cNvPr id="13" name="Rectangle 12"/>
          <p:cNvSpPr/>
          <p:nvPr/>
        </p:nvSpPr>
        <p:spPr>
          <a:xfrm>
            <a:off x="2" y="6423026"/>
            <a:ext cx="10077853" cy="142875"/>
          </a:xfrm>
          <a:prstGeom prst="rect"/>
          <a:solidFill>
            <a:srgbClr val="FF671F"/>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pic>
        <p:nvPicPr>
          <p:cNvPr id="1028" name="Picture 13"/>
          <p:cNvPicPr>
            <a:picLocks noChangeAspect="1"/>
          </p:cNvPicPr>
          <p:nvPr userDrawn="1"/>
        </p:nvPicPr>
        <p:blipFill>
          <a:blip r:embed="rId16"/>
          <a:srcRect/>
          <a:stretch>
            <a:fillRect/>
          </a:stretch>
        </p:blipFill>
        <p:spPr>
          <a:xfrm>
            <a:off x="10161940" y="6228429"/>
            <a:ext cx="1623553" cy="486696"/>
          </a:xfrm>
          <a:prstGeom prst="rect"/>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599018" y="6592889"/>
            <a:ext cx="944033" cy="122237"/>
          </a:xfrm>
          <a:prstGeom prst="rect"/>
          <a:noFill/>
        </p:spPr>
        <p:txBody>
          <a:bodyPr lIns="0" tIns="0" rIns="0" bIns="0">
            <a:spAutoFit/>
          </a:bodyPr>
          <a:lstStyle/>
          <a:p>
            <a:pPr>
              <a:defRPr/>
            </a:pPr>
            <a:fld id="{85BB0E3F-FA68-AE40-AC92-F91337720C13}" type="slidenum">
              <a:rPr lang="en-US" altLang="en-US" sz="800" i="1">
                <a:solidFill>
                  <a:schemeClr val="tx1">
                    <a:lumMod val="65000"/>
                    <a:lumOff val="35000"/>
                  </a:schemeClr>
                </a:solidFill>
                <a:latin typeface="Arial"/>
                <a:cs typeface="Arial"/>
              </a:rPr>
              <a:t>1</a:t>
            </a:fld>
            <a:endParaRPr lang="en-US" altLang="en-US" sz="800" i="1">
              <a:solidFill>
                <a:schemeClr val="bg1"/>
              </a:solidFill>
              <a:effectLst>
                <a:outerShdw blurRad="38100" dir="2700000" dist="38100" algn="tl">
                  <a:srgbClr val="000000">
                    <a:alpha val="43137"/>
                  </a:srgbClr>
                </a:outerShdw>
              </a:effectLst>
              <a:latin typeface="Arial"/>
              <a:cs typeface="Arial"/>
            </a:endParaRPr>
          </a:p>
        </p:txBody>
      </p:sp>
      <p:sp>
        <p:nvSpPr>
          <p:cNvPr id="8" name="Text Placeholder 2"/>
          <p:cNvSpPr>
            <a:spLocks noGrp="1"/>
          </p:cNvSpPr>
          <p:nvPr>
            <p:ph type="body" idx="1"/>
          </p:nvPr>
        </p:nvSpPr>
        <p:spPr>
          <a:xfrm>
            <a:off x="609600" y="1600200"/>
            <a:ext cx="10972800" cy="4387850"/>
          </a:xfrm>
          <a:prstGeom prst="rect"/>
          <a:no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pPr lvl="0"/>
            <a:r>
              <a:rPr lang="en-US" dirty="1"/>
              <a:t>Click to edit Master text styles</a:t>
            </a:r>
          </a:p>
          <a:p>
            <a:pPr lvl="1"/>
            <a:r>
              <a:rPr lang="en-US" dirty="1"/>
              <a:t>Second level</a:t>
            </a:r>
          </a:p>
          <a:p>
            <a:pPr lvl="2"/>
            <a:r>
              <a:rPr lang="en-US" dirty="1"/>
              <a:t>Third level</a:t>
            </a:r>
          </a:p>
          <a:p>
            <a:pPr lvl="3"/>
            <a:r>
              <a:rPr lang="en-US" dirty="1"/>
              <a:t>Fourth level</a:t>
            </a:r>
          </a:p>
          <a:p>
            <a:pPr lvl="4"/>
            <a:r>
              <a:rPr lang="en-US" dirty="1"/>
              <a:t>Fifth level</a:t>
            </a:r>
          </a:p>
        </p:txBody>
      </p:sp>
      <p:sp>
        <p:nvSpPr>
          <p:cNvPr id="2" name="AutoShape 2" descr="Image result for shionogi"/>
          <p:cNvSpPr>
            <a:spLocks noChangeAspect="1" noChangeArrowheads="1"/>
          </p:cNvSpPr>
          <p:nvPr userDrawn="1"/>
        </p:nvSpPr>
        <p:spPr>
          <a:xfrm>
            <a:off x="0" y="-144463"/>
            <a:ext cx="406400" cy="304801"/>
          </a:xfrm>
          <a:prstGeom prst="rect"/>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bodyPr>
          <a:lstStyle/>
          <a:p>
            <a:endParaRPr lang="en-US" sz="1800"/>
          </a:p>
        </p:txBody>
      </p:sp>
    </p:spTree>
    <p:extLst>
      <p:ext uri="{BB962C8B-B14F-4D97-AF65-F5344CB8AC3E}">
        <p14:creationId xmlns:p14="http://schemas.microsoft.com/office/powerpoint/2010/main" val="12796577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iming>
    <p:tnLst>
      <p:par>
        <p:cTn id="1" dur="indefinite" restart="never" nodeType="tmRoot"/>
      </p:par>
    </p:tnLst>
  </p:timing>
  <p:hf hdr="0" dt="0"/>
  <p:txStyles>
    <p:titleStyle>
      <a:lvl1pPr algn="l" defTabSz="457200" fontAlgn="base" rtl="0" eaLnBrk="1" hangingPunct="1">
        <a:spcBef>
          <a:spcPct val="0"/>
        </a:spcBef>
        <a:spcAft>
          <a:spcPct val="0"/>
        </a:spcAft>
        <a:defRPr sz="3200">
          <a:solidFill>
            <a:srgbClr val="FF671F"/>
          </a:solidFill>
          <a:latin typeface="Arial"/>
          <a:ea typeface="+mj-ea"/>
          <a:cs typeface="Arial"/>
        </a:defRPr>
      </a:lvl1pPr>
      <a:lvl2pPr algn="l" defTabSz="457200" fontAlgn="base" rtl="0" eaLnBrk="1" hangingPunct="1">
        <a:spcBef>
          <a:spcPct val="0"/>
        </a:spcBef>
        <a:spcAft>
          <a:spcPct val="0"/>
        </a:spcAft>
        <a:defRPr sz="2800">
          <a:solidFill>
            <a:srgbClr val="FF671F"/>
          </a:solidFill>
          <a:latin typeface="Helvetica" pitchFamily="34" charset="0"/>
          <a:ea typeface="ヒラギノ角ゴ Pro W3" pitchFamily="-97" charset="-128"/>
          <a:cs typeface="ヒラギノ角ゴ Pro W3" charset="0"/>
        </a:defRPr>
      </a:lvl2pPr>
      <a:lvl3pPr algn="l" defTabSz="457200" fontAlgn="base" rtl="0" eaLnBrk="1" hangingPunct="1">
        <a:spcBef>
          <a:spcPct val="0"/>
        </a:spcBef>
        <a:spcAft>
          <a:spcPct val="0"/>
        </a:spcAft>
        <a:defRPr sz="2800">
          <a:solidFill>
            <a:srgbClr val="FF671F"/>
          </a:solidFill>
          <a:latin typeface="Helvetica" pitchFamily="34" charset="0"/>
          <a:ea typeface="ヒラギノ角ゴ Pro W3" pitchFamily="-97" charset="-128"/>
          <a:cs typeface="ヒラギノ角ゴ Pro W3" charset="0"/>
        </a:defRPr>
      </a:lvl3pPr>
      <a:lvl4pPr algn="l" defTabSz="457200" fontAlgn="base" rtl="0" eaLnBrk="1" hangingPunct="1">
        <a:spcBef>
          <a:spcPct val="0"/>
        </a:spcBef>
        <a:spcAft>
          <a:spcPct val="0"/>
        </a:spcAft>
        <a:defRPr sz="2800">
          <a:solidFill>
            <a:srgbClr val="FF671F"/>
          </a:solidFill>
          <a:latin typeface="Helvetica" pitchFamily="34" charset="0"/>
          <a:ea typeface="ヒラギノ角ゴ Pro W3" pitchFamily="-97" charset="-128"/>
          <a:cs typeface="ヒラギノ角ゴ Pro W3" charset="0"/>
        </a:defRPr>
      </a:lvl4pPr>
      <a:lvl5pPr algn="l" defTabSz="457200" fontAlgn="base" rtl="0" eaLnBrk="1" hangingPunct="1">
        <a:spcBef>
          <a:spcPct val="0"/>
        </a:spcBef>
        <a:spcAft>
          <a:spcPct val="0"/>
        </a:spcAft>
        <a:defRPr sz="2800">
          <a:solidFill>
            <a:srgbClr val="FF671F"/>
          </a:solidFill>
          <a:latin typeface="Helvetica" pitchFamily="34" charset="0"/>
          <a:ea typeface="ヒラギノ角ゴ Pro W3" pitchFamily="-97" charset="-128"/>
          <a:cs typeface="ヒラギノ角ゴ Pro W3" charset="0"/>
        </a:defRPr>
      </a:lvl5pPr>
      <a:lvl6pPr marL="457200" algn="l" defTabSz="457200" fontAlgn="base" rtl="0" eaLnBrk="1" hangingPunct="1">
        <a:spcBef>
          <a:spcPct val="0"/>
        </a:spcBef>
        <a:spcAft>
          <a:spcPct val="0"/>
        </a:spcAft>
        <a:defRPr sz="2800">
          <a:solidFill>
            <a:schemeClr val="tx1"/>
          </a:solidFill>
          <a:latin typeface="Helvetica" pitchFamily="34" charset="0"/>
          <a:ea typeface="ヒラギノ角ゴ Pro W3" pitchFamily="-97" charset="-128"/>
        </a:defRPr>
      </a:lvl6pPr>
      <a:lvl7pPr marL="914400" algn="l" defTabSz="457200" fontAlgn="base" rtl="0" eaLnBrk="1" hangingPunct="1">
        <a:spcBef>
          <a:spcPct val="0"/>
        </a:spcBef>
        <a:spcAft>
          <a:spcPct val="0"/>
        </a:spcAft>
        <a:defRPr sz="2800">
          <a:solidFill>
            <a:schemeClr val="tx1"/>
          </a:solidFill>
          <a:latin typeface="Helvetica" pitchFamily="34" charset="0"/>
          <a:ea typeface="ヒラギノ角ゴ Pro W3" pitchFamily="-97" charset="-128"/>
        </a:defRPr>
      </a:lvl7pPr>
      <a:lvl8pPr marL="1371600" algn="l" defTabSz="457200" fontAlgn="base" rtl="0" eaLnBrk="1" hangingPunct="1">
        <a:spcBef>
          <a:spcPct val="0"/>
        </a:spcBef>
        <a:spcAft>
          <a:spcPct val="0"/>
        </a:spcAft>
        <a:defRPr sz="2800">
          <a:solidFill>
            <a:schemeClr val="tx1"/>
          </a:solidFill>
          <a:latin typeface="Helvetica" pitchFamily="34" charset="0"/>
          <a:ea typeface="ヒラギノ角ゴ Pro W3" pitchFamily="-97" charset="-128"/>
        </a:defRPr>
      </a:lvl8pPr>
      <a:lvl9pPr marL="1828800" algn="l" defTabSz="457200" fontAlgn="base" rtl="0" eaLnBrk="1" hangingPunct="1">
        <a:spcBef>
          <a:spcPct val="0"/>
        </a:spcBef>
        <a:spcAft>
          <a:spcPct val="0"/>
        </a:spcAft>
        <a:defRPr sz="2800">
          <a:solidFill>
            <a:schemeClr val="tx1"/>
          </a:solidFill>
          <a:latin typeface="Helvetica" pitchFamily="34" charset="0"/>
          <a:ea typeface="ヒラギノ角ゴ Pro W3" pitchFamily="-97" charset="-128"/>
        </a:defRPr>
      </a:lvl9pPr>
    </p:titleStyle>
    <p:bodyStyle>
      <a:lvl1pPr marL="342900" indent="-342900" algn="l" defTabSz="457200" fontAlgn="base" rtl="0" eaLnBrk="1" hangingPunct="1">
        <a:spcBef>
          <a:spcPct val="20000"/>
        </a:spcBef>
        <a:spcAft>
          <a:spcPct val="0"/>
        </a:spcAft>
        <a:buClr>
          <a:srgbClr val="FF671F"/>
        </a:buClr>
        <a:buFont typeface="Wingdings" charset="0"/>
        <a:buChar char="§"/>
        <a:defRPr>
          <a:solidFill>
            <a:schemeClr val="tx1"/>
          </a:solidFill>
          <a:latin typeface="Arial"/>
          <a:ea typeface="+mn-ea"/>
          <a:cs typeface="Arial"/>
        </a:defRPr>
      </a:lvl1pPr>
      <a:lvl2pPr marL="742950" indent="-285750" algn="l" defTabSz="457200" fontAlgn="base" rtl="0" eaLnBrk="1" hangingPunct="1">
        <a:spcBef>
          <a:spcPct val="20000"/>
        </a:spcBef>
        <a:spcAft>
          <a:spcPct val="0"/>
        </a:spcAft>
        <a:buClr>
          <a:srgbClr val="FF671F"/>
        </a:buClr>
        <a:buFont typeface="Arial" charset="0"/>
        <a:buChar char="–"/>
        <a:defRPr sz="1600">
          <a:solidFill>
            <a:schemeClr val="tx1"/>
          </a:solidFill>
          <a:latin typeface="Arial"/>
          <a:ea typeface="+mn-ea"/>
          <a:cs typeface="Arial"/>
        </a:defRPr>
      </a:lvl2pPr>
      <a:lvl3pPr marL="1143000" indent="-228600" algn="l" defTabSz="457200" fontAlgn="base" rtl="0" eaLnBrk="1" hangingPunct="1">
        <a:spcBef>
          <a:spcPct val="20000"/>
        </a:spcBef>
        <a:spcAft>
          <a:spcPct val="0"/>
        </a:spcAft>
        <a:buClr>
          <a:srgbClr val="FF671F"/>
        </a:buClr>
        <a:buFont typeface="Arial" charset="0"/>
        <a:buChar char="•"/>
        <a:defRPr sz="1400">
          <a:solidFill>
            <a:schemeClr val="tx1"/>
          </a:solidFill>
          <a:latin typeface="Arial"/>
          <a:ea typeface="+mn-ea"/>
          <a:cs typeface="Arial"/>
        </a:defRPr>
      </a:lvl3pPr>
      <a:lvl4pPr marL="1600200" indent="-228600" algn="l" defTabSz="457200" fontAlgn="base" rtl="0" eaLnBrk="1" hangingPunct="1">
        <a:spcBef>
          <a:spcPct val="20000"/>
        </a:spcBef>
        <a:spcAft>
          <a:spcPct val="0"/>
        </a:spcAft>
        <a:buClr>
          <a:srgbClr val="FF671F"/>
        </a:buClr>
        <a:buFont typeface="Arial" charset="0"/>
        <a:buChar char="–"/>
        <a:defRPr sz="1200">
          <a:solidFill>
            <a:schemeClr val="tx1"/>
          </a:solidFill>
          <a:latin typeface="Arial"/>
          <a:ea typeface="+mn-ea"/>
          <a:cs typeface="Arial"/>
        </a:defRPr>
      </a:lvl4pPr>
      <a:lvl5pPr marL="2057400" indent="-228600" algn="l" defTabSz="457200" fontAlgn="base" rtl="0" eaLnBrk="1" hangingPunct="1">
        <a:spcBef>
          <a:spcPct val="20000"/>
        </a:spcBef>
        <a:spcAft>
          <a:spcPct val="0"/>
        </a:spcAft>
        <a:buClr>
          <a:srgbClr val="FF671F"/>
        </a:buClr>
        <a:buFont typeface="Arial" charset="0"/>
        <a:buChar char="»"/>
        <a:defRPr sz="1200">
          <a:solidFill>
            <a:schemeClr val="tx1"/>
          </a:solidFill>
          <a:latin typeface="Arial"/>
          <a:ea typeface="+mn-ea"/>
          <a:cs typeface="Arial"/>
        </a:defRPr>
      </a:lvl5pPr>
      <a:lvl6pPr marL="2514600" indent="-228600" algn="l" defTabSz="457200" fontAlgn="base" rtl="0" eaLnBrk="1" hangingPunct="1">
        <a:spcBef>
          <a:spcPct val="20000"/>
        </a:spcBef>
        <a:spcAft>
          <a:spcPct val="0"/>
        </a:spcAft>
        <a:buFont typeface="Arial" charset="0"/>
        <a:buChar char="»"/>
        <a:defRPr sz="1200">
          <a:solidFill>
            <a:schemeClr val="tx1"/>
          </a:solidFill>
          <a:latin typeface="+mn-lt"/>
          <a:ea typeface="+mn-ea"/>
        </a:defRPr>
      </a:lvl6pPr>
      <a:lvl7pPr marL="2971800" indent="-228600" algn="l" defTabSz="457200" fontAlgn="base" rtl="0" eaLnBrk="1" hangingPunct="1">
        <a:spcBef>
          <a:spcPct val="20000"/>
        </a:spcBef>
        <a:spcAft>
          <a:spcPct val="0"/>
        </a:spcAft>
        <a:buFont typeface="Arial" charset="0"/>
        <a:buChar char="»"/>
        <a:defRPr sz="1200">
          <a:solidFill>
            <a:schemeClr val="tx1"/>
          </a:solidFill>
          <a:latin typeface="+mn-lt"/>
          <a:ea typeface="+mn-ea"/>
        </a:defRPr>
      </a:lvl7pPr>
      <a:lvl8pPr marL="3429000" indent="-228600" algn="l" defTabSz="457200" fontAlgn="base" rtl="0" eaLnBrk="1" hangingPunct="1">
        <a:spcBef>
          <a:spcPct val="20000"/>
        </a:spcBef>
        <a:spcAft>
          <a:spcPct val="0"/>
        </a:spcAft>
        <a:buFont typeface="Arial" charset="0"/>
        <a:buChar char="»"/>
        <a:defRPr sz="1200">
          <a:solidFill>
            <a:schemeClr val="tx1"/>
          </a:solidFill>
          <a:latin typeface="+mn-lt"/>
          <a:ea typeface="+mn-ea"/>
        </a:defRPr>
      </a:lvl8pPr>
      <a:lvl9pPr marL="3886200" indent="-228600" algn="l" defTabSz="457200" fontAlgn="base" rtl="0" eaLnBrk="1" hangingPunct="1">
        <a:spcBef>
          <a:spcPct val="20000"/>
        </a:spcBef>
        <a:spcAft>
          <a:spcPct val="0"/>
        </a:spcAft>
        <a:buFont typeface="Arial" charset="0"/>
        <a:buChar char="»"/>
        <a:defRPr sz="12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xml" /><Relationship Id="rId3" Type="http://schemas.openxmlformats.org/officeDocument/2006/relationships/image" Target="../media/image4.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0.xml"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1.xml" /><Relationship Id="rId3" Type="http://schemas.openxmlformats.org/officeDocument/2006/relationships/image" Target="../media/image5.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2.xml" /><Relationship Id="rId3" Type="http://schemas.openxmlformats.org/officeDocument/2006/relationships/image" Target="../media/image6.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3.xml" /><Relationship Id="rId3" Type="http://schemas.openxmlformats.org/officeDocument/2006/relationships/image" Target="../media/image7.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4.xml" /><Relationship Id="rId3" Type="http://schemas.openxmlformats.org/officeDocument/2006/relationships/image" Target="../media/image8.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5.xml" /><Relationship Id="rId3" Type="http://schemas.openxmlformats.org/officeDocument/2006/relationships/image" Target="../media/image4.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6.xml" /><Relationship Id="rId3" Type="http://schemas.openxmlformats.org/officeDocument/2006/relationships/image" Target="../media/image9.emf" /><Relationship Id="rId4" Type="http://schemas.openxmlformats.org/officeDocument/2006/relationships/image" Target="../media/image10.emf"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7.xml"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8.xml" /><Relationship Id="rId3" Type="http://schemas.openxmlformats.org/officeDocument/2006/relationships/image" Target="../media/image11.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19.xml" /><Relationship Id="rId3" Type="http://schemas.openxmlformats.org/officeDocument/2006/relationships/image" Target="../media/image12.png"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xml"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0.xml" /><Relationship Id="rId3" Type="http://schemas.openxmlformats.org/officeDocument/2006/relationships/image" Target="../media/image4.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1.xml"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2.xml" /><Relationship Id="rId3" Type="http://schemas.openxmlformats.org/officeDocument/2006/relationships/hyperlink" Target="https://1.next.westlaw.com/Link/Document/FullText?entityType=mproc&amp;entityId=Icb1f90fc475411db9765f9243f53508a&amp;originationContext=document&amp;transitionType=DocumentItem&amp;contextData=(sc.Default)&amp;ppcid=54ee874a4522483186d29f2841e76b81" TargetMode="External"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3.xml"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4.xml"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5.xml"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6.xml"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7.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8.xml"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29.xml"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xml" /><Relationship Id="rId3" Type="http://schemas.openxmlformats.org/officeDocument/2006/relationships/image" Target="../media/image13.png"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0.xml"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1.xml"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2.xml"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3.xml" /><Relationship Id="rId3" Type="http://schemas.openxmlformats.org/officeDocument/2006/relationships/image" Target="../media/image4.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4.xml"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5.xml" /><Relationship Id="rId3" Type="http://schemas.openxmlformats.org/officeDocument/2006/relationships/image" Target="../media/image14.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6.xml" /><Relationship Id="rId3" Type="http://schemas.openxmlformats.org/officeDocument/2006/relationships/image" Target="../media/image15.png"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7.xml" /><Relationship Id="rId3" Type="http://schemas.openxmlformats.org/officeDocument/2006/relationships/image" Target="../media/image16.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8.xml" /><Relationship Id="rId3" Type="http://schemas.openxmlformats.org/officeDocument/2006/relationships/image" Target="../media/image17.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39.xml"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xml" /><Relationship Id="rId3" Type="http://schemas.openxmlformats.org/officeDocument/2006/relationships/image" Target="../media/image18.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0.xml"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1.xml"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2.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3.xml"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4.xml"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5.xml"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6.xml"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7.xml"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8.xml"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49.xml"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5.xml"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3.xml"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13.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0.xml"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1.xml"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2.xml"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image" Target="../media/image19.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3.xml"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6.xml" /><Relationship Id="rId3" Type="http://schemas.openxmlformats.org/officeDocument/2006/relationships/image" Target="../media/image20.pn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4.xml" /><Relationship Id="rId3" Type="http://schemas.openxmlformats.org/officeDocument/2006/relationships/image" Target="../media/image21.jpe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5.xml" /><Relationship Id="rId3" Type="http://schemas.openxmlformats.org/officeDocument/2006/relationships/image" Target="../media/image22.jpeg" /></Relationships>
</file>

<file path=ppt/slides/_rels/slide63.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6.xml" /><Relationship Id="rId3" Type="http://schemas.openxmlformats.org/officeDocument/2006/relationships/image" Target="../media/image23.jpeg" /></Relationships>
</file>

<file path=ppt/slides/_rels/slide64.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7.xml" /></Relationships>
</file>

<file path=ppt/slides/_rels/slide65.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58.xml" /></Relationships>
</file>

<file path=ppt/slides/_rels/slide66.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67.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68.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notesSlide" Target="../notesSlides/notesSlide59.xml" /><Relationship Id="rId3" Type="http://schemas.openxmlformats.org/officeDocument/2006/relationships/image" Target="../media/image24.png" /><Relationship Id="rId4" Type="http://schemas.openxmlformats.org/officeDocument/2006/relationships/image" Target="../media/image25.png" /><Relationship Id="rId5" Type="http://schemas.openxmlformats.org/officeDocument/2006/relationships/image" Target="../media/image26.png" /><Relationship Id="rId6" Type="http://schemas.openxmlformats.org/officeDocument/2006/relationships/image" Target="../media/image27.png" /></Relationships>
</file>

<file path=ppt/slides/_rels/slide69.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7.xml" /><Relationship Id="rId3" Type="http://schemas.openxmlformats.org/officeDocument/2006/relationships/image" Target="../media/image28.png" /></Relationships>
</file>

<file path=ppt/slides/_rels/slide70.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71.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72.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73.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60.xml" /></Relationships>
</file>

<file path=ppt/slides/_rels/slide74.xml.rels>&#65279;<?xml version="1.0" encoding="utf-8" standalone="yes"?><Relationships xmlns="http://schemas.openxmlformats.org/package/2006/relationships"><Relationship Id="rId1" Type="http://schemas.openxmlformats.org/officeDocument/2006/relationships/slideLayout" Target="../slideLayouts/slideLayout14.xml" /></Relationships>
</file>

<file path=ppt/slides/_rels/slide75.xml.rels>&#65279;<?xml version="1.0" encoding="utf-8" standalone="yes"?><Relationships xmlns="http://schemas.openxmlformats.org/package/2006/relationships"><Relationship Id="rId1" Type="http://schemas.openxmlformats.org/officeDocument/2006/relationships/slideLayout" Target="../slideLayouts/slideLayout4.xml" /><Relationship Id="rId2" Type="http://schemas.openxmlformats.org/officeDocument/2006/relationships/image" Target="../media/image29.png" /><Relationship Id="rId3" Type="http://schemas.openxmlformats.org/officeDocument/2006/relationships/image" Target="../media/image30.png" /></Relationships>
</file>

<file path=ppt/slides/_rels/slide76.xml.rels>&#65279;<?xml version="1.0" encoding="utf-8" standalone="yes"?><Relationships xmlns="http://schemas.openxmlformats.org/package/2006/relationships"><Relationship Id="rId1" Type="http://schemas.openxmlformats.org/officeDocument/2006/relationships/slideLayout" Target="../slideLayouts/slideLayout14.xml" /><Relationship Id="rId2" Type="http://schemas.openxmlformats.org/officeDocument/2006/relationships/notesSlide" Target="../notesSlides/notesSlide61.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8.xml" /><Relationship Id="rId3" Type="http://schemas.openxmlformats.org/officeDocument/2006/relationships/image" Target="../media/image31.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3.xml" /><Relationship Id="rId2" Type="http://schemas.openxmlformats.org/officeDocument/2006/relationships/notesSlide" Target="../notesSlides/notesSlide9.xml" /><Relationship Id="rId3" Type="http://schemas.openxmlformats.org/officeDocument/2006/relationships/image" Target="../media/image32.png" /><Relationship Id="rId4" Type="http://schemas.openxmlformats.org/officeDocument/2006/relationships/image" Target="../media/image33.png" /><Relationship Id="rId5" Type="http://schemas.openxmlformats.org/officeDocument/2006/relationships/image" Target="../media/image34.png" /><Relationship Id="rId6" Type="http://schemas.openxmlformats.org/officeDocument/2006/relationships/image" Target="../media/image35.png" /></Relationships>
</file>

<file path=ppt/slides/slide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p:cNvSpPr>
            <a:spLocks noGrp="1"/>
          </p:cNvSpPr>
          <p:nvPr>
            <p:ph type="title"/>
          </p:nvPr>
        </p:nvSpPr>
        <p:spPr>
          <a:xfrm>
            <a:off x="2020614" y="1855159"/>
            <a:ext cx="7772400" cy="1362075"/>
          </a:xfrm>
        </p:spPr>
        <p:txBody>
          <a:bodyPr/>
          <a:lstStyle/>
          <a:p>
            <a:pPr algn="ctr"/>
            <a:r>
              <a:rPr lang="en-US" sz="3600" i="1" dirty="1"/>
              <a:t>CASE UPDATES</a:t>
            </a:r>
          </a:p>
        </p:txBody>
      </p:sp>
      <p:sp>
        <p:nvSpPr>
          <p:cNvPr id="5" name="Text Placeholder 2"/>
          <p:cNvSpPr>
            <a:spLocks noGrp="1"/>
          </p:cNvSpPr>
          <p:nvPr>
            <p:ph type="body" idx="1"/>
          </p:nvPr>
        </p:nvSpPr>
        <p:spPr>
          <a:xfrm>
            <a:off x="1981200" y="3086101"/>
            <a:ext cx="7772400" cy="1849457"/>
          </a:xfrm>
        </p:spPr>
        <p:txBody>
          <a:bodyPr/>
          <a:lstStyle/>
          <a:p>
            <a:pPr lvl="0"/>
            <a:r>
              <a:rPr lang="en-US" b="1" dirty="1">
                <a:solidFill>
                  <a:schemeClr val="accent1"/>
                </a:solidFill>
              </a:rPr>
              <a:t>Group 5</a:t>
            </a:r>
          </a:p>
          <a:p>
            <a:pPr lvl="0"/>
            <a:r>
              <a:rPr lang="en-US" b="1" dirty="1">
                <a:solidFill>
                  <a:schemeClr val="accent1"/>
                </a:solidFill>
              </a:rPr>
              <a:t>May 2, 2023</a:t>
            </a:r>
          </a:p>
        </p:txBody>
      </p:sp>
      <p:pic>
        <p:nvPicPr>
          <p:cNvPr id="1026" name="Picture 2"/>
          <p:cNvPicPr>
            <a:picLocks noChangeAspect="1" noChangeArrowheads="1"/>
          </p:cNvPicPr>
          <p:nvPr/>
        </p:nvPicPr>
        <p:blipFill>
          <a:blip r:embed="rId3"/>
          <a:srcRect/>
          <a:stretch>
            <a:fillRect/>
          </a:stretch>
        </p:blipFill>
        <p:spPr>
          <a:xfrm>
            <a:off x="6096001" y="4710441"/>
            <a:ext cx="3532735" cy="1412085"/>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pic>
      <p:sp>
        <p:nvSpPr>
          <p:cNvPr id="2" name="Rectangle 1"/>
          <p:cNvSpPr/>
          <p:nvPr/>
        </p:nvSpPr>
        <p:spPr>
          <a:xfrm>
            <a:off x="9044152" y="6154057"/>
            <a:ext cx="1497724" cy="562054"/>
          </a:xfrm>
          <a:prstGeom prst="rect"/>
          <a:solidFill>
            <a:schemeClr val="bg1"/>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17786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Docket Navigator</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209666"/>
            <a:ext cx="7638288" cy="2308324"/>
          </a:xfrm>
          <a:prstGeom prst="rect"/>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Allows Comparisons of Courts and Judges</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Analysis of Decisions on Certain Issues</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Regular News Updates Specific to Patent Litigation</a:t>
            </a: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3361384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Docket Navigator</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p:txBody>
      </p:sp>
      <p:pic>
        <p:nvPicPr>
          <p:cNvPr id="3" name="Picture 2">
            <a:extLst>
              <a:ext uri="{FF2B5EF4-FFF2-40B4-BE49-F238E27FC236}">
                <a16:creationId xmlns:a16="http://schemas.microsoft.com/office/drawing/2014/main" id="{E022A72C-1E66-6DDB-80CB-45608C4F77B1}"/>
              </a:ext>
            </a:extLst>
          </p:cNvPr>
          <p:cNvPicPr>
            <a:picLocks noChangeAspect="1"/>
          </p:cNvPicPr>
          <p:nvPr/>
        </p:nvPicPr>
        <p:blipFill>
          <a:blip r:embed="rId3"/>
          <a:srcRect/>
          <a:stretch>
            <a:fillRect/>
          </a:stretch>
        </p:blipFill>
        <p:spPr>
          <a:xfrm>
            <a:off x="0" y="1105107"/>
            <a:ext cx="12192000" cy="5009526"/>
          </a:xfrm>
          <a:prstGeom prst="rect"/>
        </p:spPr>
      </p:pic>
    </p:spTree>
    <p:extLst>
      <p:ext uri="{BB962C8B-B14F-4D97-AF65-F5344CB8AC3E}">
        <p14:creationId xmlns:p14="http://schemas.microsoft.com/office/powerpoint/2010/main" val="3976133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Docket Navigator</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p:txBody>
      </p:sp>
      <p:pic>
        <p:nvPicPr>
          <p:cNvPr id="4" name="Picture 3">
            <a:extLst>
              <a:ext uri="{FF2B5EF4-FFF2-40B4-BE49-F238E27FC236}">
                <a16:creationId xmlns:a16="http://schemas.microsoft.com/office/drawing/2014/main" id="{38D973E3-1773-B358-1F8A-AC9E07E3A67B}"/>
              </a:ext>
            </a:extLst>
          </p:cNvPr>
          <p:cNvPicPr>
            <a:picLocks noChangeAspect="1"/>
          </p:cNvPicPr>
          <p:nvPr/>
        </p:nvPicPr>
        <p:blipFill>
          <a:blip r:embed="rId3"/>
          <a:srcRect/>
          <a:stretch>
            <a:fillRect/>
          </a:stretch>
        </p:blipFill>
        <p:spPr>
          <a:xfrm>
            <a:off x="0" y="1438657"/>
            <a:ext cx="12192000" cy="3109369"/>
          </a:xfrm>
          <a:prstGeom prst="rect"/>
        </p:spPr>
      </p:pic>
    </p:spTree>
    <p:extLst>
      <p:ext uri="{BB962C8B-B14F-4D97-AF65-F5344CB8AC3E}">
        <p14:creationId xmlns:p14="http://schemas.microsoft.com/office/powerpoint/2010/main" val="16347457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Docket Navigator</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p:txBody>
      </p:sp>
      <p:pic>
        <p:nvPicPr>
          <p:cNvPr id="3" name="Picture 2">
            <a:extLst>
              <a:ext uri="{FF2B5EF4-FFF2-40B4-BE49-F238E27FC236}">
                <a16:creationId xmlns:a16="http://schemas.microsoft.com/office/drawing/2014/main" id="{4D89E985-9EF3-D79F-4394-3F7CA385A677}"/>
              </a:ext>
            </a:extLst>
          </p:cNvPr>
          <p:cNvPicPr>
            <a:picLocks noChangeAspect="1"/>
          </p:cNvPicPr>
          <p:nvPr/>
        </p:nvPicPr>
        <p:blipFill>
          <a:blip r:embed="rId3"/>
          <a:srcRect/>
          <a:stretch>
            <a:fillRect/>
          </a:stretch>
        </p:blipFill>
        <p:spPr>
          <a:xfrm>
            <a:off x="2338100" y="1076468"/>
            <a:ext cx="7058599" cy="5393912"/>
          </a:xfrm>
          <a:prstGeom prst="rect"/>
        </p:spPr>
      </p:pic>
    </p:spTree>
    <p:extLst>
      <p:ext uri="{BB962C8B-B14F-4D97-AF65-F5344CB8AC3E}">
        <p14:creationId xmlns:p14="http://schemas.microsoft.com/office/powerpoint/2010/main" val="42940074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Docket Navigator</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p:txBody>
      </p:sp>
      <p:pic>
        <p:nvPicPr>
          <p:cNvPr id="4" name="Picture 3">
            <a:extLst>
              <a:ext uri="{FF2B5EF4-FFF2-40B4-BE49-F238E27FC236}">
                <a16:creationId xmlns:a16="http://schemas.microsoft.com/office/drawing/2014/main" id="{CCBC9877-CA26-FB73-5CCF-AE30A9CFCCB9}"/>
              </a:ext>
            </a:extLst>
          </p:cNvPr>
          <p:cNvPicPr>
            <a:picLocks noChangeAspect="1"/>
          </p:cNvPicPr>
          <p:nvPr/>
        </p:nvPicPr>
        <p:blipFill>
          <a:blip r:embed="rId3"/>
          <a:srcRect/>
          <a:stretch>
            <a:fillRect/>
          </a:stretch>
        </p:blipFill>
        <p:spPr>
          <a:xfrm>
            <a:off x="1773180" y="1600201"/>
            <a:ext cx="8145012" cy="3143689"/>
          </a:xfrm>
          <a:prstGeom prst="rect"/>
        </p:spPr>
      </p:pic>
    </p:spTree>
    <p:extLst>
      <p:ext uri="{BB962C8B-B14F-4D97-AF65-F5344CB8AC3E}">
        <p14:creationId xmlns:p14="http://schemas.microsoft.com/office/powerpoint/2010/main" val="38371689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p:cNvSpPr>
            <a:spLocks noGrp="1"/>
          </p:cNvSpPr>
          <p:nvPr>
            <p:ph type="title"/>
          </p:nvPr>
        </p:nvSpPr>
        <p:spPr>
          <a:xfrm>
            <a:off x="2020614" y="1855159"/>
            <a:ext cx="7772400" cy="1362075"/>
          </a:xfrm>
        </p:spPr>
        <p:txBody>
          <a:bodyPr/>
          <a:lstStyle/>
          <a:p>
            <a:pPr algn="ctr"/>
            <a:r>
              <a:rPr lang="en-US" sz="3600" i="1" dirty="1"/>
              <a:t>Cases to Keep an Eye On</a:t>
            </a:r>
          </a:p>
        </p:txBody>
      </p:sp>
      <p:sp>
        <p:nvSpPr>
          <p:cNvPr id="5" name="Text Placeholder 2"/>
          <p:cNvSpPr>
            <a:spLocks noGrp="1"/>
          </p:cNvSpPr>
          <p:nvPr>
            <p:ph type="body" idx="1"/>
          </p:nvPr>
        </p:nvSpPr>
        <p:spPr>
          <a:xfrm>
            <a:off x="1981200" y="3086101"/>
            <a:ext cx="7772400" cy="1849457"/>
          </a:xfrm>
        </p:spPr>
        <p:txBody>
          <a:bodyPr/>
          <a:lstStyle/>
          <a:p>
            <a:pPr lvl="0"/>
            <a:r>
              <a:rPr lang="en-US" b="1" dirty="1">
                <a:solidFill>
                  <a:schemeClr val="accent1"/>
                </a:solidFill>
              </a:rPr>
              <a:t>Group 5</a:t>
            </a:r>
          </a:p>
          <a:p>
            <a:pPr lvl="0"/>
            <a:r>
              <a:rPr lang="en-US" b="1" dirty="1">
                <a:solidFill>
                  <a:schemeClr val="accent1"/>
                </a:solidFill>
              </a:rPr>
              <a:t>May 2, 2023</a:t>
            </a:r>
          </a:p>
        </p:txBody>
      </p:sp>
      <p:pic>
        <p:nvPicPr>
          <p:cNvPr id="1026" name="Picture 2"/>
          <p:cNvPicPr>
            <a:picLocks noChangeAspect="1" noChangeArrowheads="1"/>
          </p:cNvPicPr>
          <p:nvPr/>
        </p:nvPicPr>
        <p:blipFill>
          <a:blip r:embed="rId3"/>
          <a:srcRect/>
          <a:stretch>
            <a:fillRect/>
          </a:stretch>
        </p:blipFill>
        <p:spPr>
          <a:xfrm>
            <a:off x="6096001" y="4710441"/>
            <a:ext cx="3532735" cy="1412085"/>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pic>
      <p:sp>
        <p:nvSpPr>
          <p:cNvPr id="2" name="Rectangle 1"/>
          <p:cNvSpPr/>
          <p:nvPr/>
        </p:nvSpPr>
        <p:spPr>
          <a:xfrm>
            <a:off x="9044152" y="6154057"/>
            <a:ext cx="1497724" cy="562054"/>
          </a:xfrm>
          <a:prstGeom prst="rect"/>
          <a:solidFill>
            <a:schemeClr val="bg1"/>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530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Jack Daniel’s Properties, Inc. v. VIP Products LLC</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2113129"/>
            <a:ext cx="7802880" cy="923330"/>
          </a:xfrm>
          <a:prstGeom prst="rect"/>
          <a:noFill/>
        </p:spPr>
        <p:txBody>
          <a:bodyPr wrap="square" rtlCol="0">
            <a:spAutoFit/>
          </a:bodyPr>
          <a:lstStyle/>
          <a:p>
            <a:pPr marL="342900" indent="-342900">
              <a:buFont typeface="Arial" panose="020b0604020202020204" pitchFamily="34" charset="0"/>
              <a:buChar char="•"/>
            </a:pPr>
            <a:endParaRPr lang="en-US">
              <a:solidFill>
                <a:schemeClr val="bg2">
                  <a:lumMod val="10000"/>
                </a:schemeClr>
              </a:solidFill>
            </a:endParaRPr>
          </a:p>
          <a:p>
            <a:endParaRPr lang="en-US">
              <a:solidFill>
                <a:schemeClr val="bg2">
                  <a:lumMod val="10000"/>
                </a:schemeClr>
              </a:solidFill>
            </a:endParaRPr>
          </a:p>
          <a:p>
            <a:pPr marL="457200" indent="-457200">
              <a:buFont typeface="Arial" panose="020b0604020202020204" pitchFamily="34" charset="0"/>
              <a:buChar char="•"/>
            </a:pPr>
            <a:endParaRPr lang="en-US"/>
          </a:p>
        </p:txBody>
      </p:sp>
      <p:pic>
        <p:nvPicPr>
          <p:cNvPr id="4" name="Picture 3">
            <a:extLst>
              <a:ext uri="{FF2B5EF4-FFF2-40B4-BE49-F238E27FC236}">
                <a16:creationId xmlns:a16="http://schemas.microsoft.com/office/drawing/2014/main" id="{5821FEC0-90BF-EF41-7603-E12BC64A47C2}"/>
              </a:ext>
            </a:extLst>
          </p:cNvPr>
          <p:cNvPicPr>
            <a:picLocks noChangeAspect="1"/>
          </p:cNvPicPr>
          <p:nvPr/>
        </p:nvPicPr>
        <p:blipFill>
          <a:blip r:embed="rId3"/>
          <a:srcRect/>
          <a:stretch>
            <a:fillRect/>
          </a:stretch>
        </p:blipFill>
        <p:spPr>
          <a:xfrm>
            <a:off x="4081346" y="1766398"/>
            <a:ext cx="1920826" cy="4561963"/>
          </a:xfrm>
          <a:prstGeom prst="rect"/>
        </p:spPr>
      </p:pic>
      <p:pic>
        <p:nvPicPr>
          <p:cNvPr id="9" name="Picture 8">
            <a:extLst>
              <a:ext uri="{FF2B5EF4-FFF2-40B4-BE49-F238E27FC236}">
                <a16:creationId xmlns:a16="http://schemas.microsoft.com/office/drawing/2014/main" id="{140CE547-81A3-183B-186A-457DF5A7E047}"/>
              </a:ext>
            </a:extLst>
          </p:cNvPr>
          <p:cNvPicPr>
            <a:picLocks noChangeAspect="1"/>
          </p:cNvPicPr>
          <p:nvPr/>
        </p:nvPicPr>
        <p:blipFill>
          <a:blip r:embed="rId4"/>
          <a:srcRect/>
          <a:stretch>
            <a:fillRect/>
          </a:stretch>
        </p:blipFill>
        <p:spPr>
          <a:xfrm>
            <a:off x="6295976" y="1754338"/>
            <a:ext cx="1710600" cy="4496102"/>
          </a:xfrm>
          <a:prstGeom prst="rect"/>
        </p:spPr>
      </p:pic>
    </p:spTree>
    <p:extLst>
      <p:ext uri="{BB962C8B-B14F-4D97-AF65-F5344CB8AC3E}">
        <p14:creationId xmlns:p14="http://schemas.microsoft.com/office/powerpoint/2010/main" val="36078878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Jack Daniel’s Properties, Inc. v. VIP Products LLC</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2113129"/>
            <a:ext cx="7802880" cy="2308324"/>
          </a:xfrm>
          <a:prstGeom prst="rect"/>
          <a:noFill/>
        </p:spPr>
        <p:txBody>
          <a:bodyPr wrap="square" rtlCol="0">
            <a:spAutoFit/>
          </a:bodyPr>
          <a:lstStyle/>
          <a:p>
            <a:pPr marL="342900" indent="-342900">
              <a:buFont typeface="Arial" panose="020b0604020202020204" pitchFamily="34" charset="0"/>
              <a:buChar char="•"/>
            </a:pPr>
            <a:r>
              <a:rPr lang="en-US" sz="3600" dirty="1">
                <a:solidFill>
                  <a:schemeClr val="bg2">
                    <a:lumMod val="10000"/>
                  </a:schemeClr>
                </a:solidFill>
              </a:rPr>
              <a:t>Lanham Act (15 U.S.C. § 1114)</a:t>
            </a:r>
          </a:p>
          <a:p>
            <a:pPr marL="800100" lvl="1" indent="-342900">
              <a:buFont typeface="Arial" panose="020b0604020202020204" pitchFamily="34" charset="0"/>
              <a:buChar char="•"/>
            </a:pPr>
            <a:r>
              <a:rPr lang="en-US" sz="3600" dirty="1">
                <a:solidFill>
                  <a:schemeClr val="bg2">
                    <a:lumMod val="10000"/>
                  </a:schemeClr>
                </a:solidFill>
              </a:rPr>
              <a:t>Standard for infringement: Likelihood of confusion as to origin, sponsorship, or approval</a:t>
            </a:r>
          </a:p>
        </p:txBody>
      </p:sp>
    </p:spTree>
    <p:extLst>
      <p:ext uri="{BB962C8B-B14F-4D97-AF65-F5344CB8AC3E}">
        <p14:creationId xmlns:p14="http://schemas.microsoft.com/office/powerpoint/2010/main" val="2777995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Jack Daniel’s Properties, Inc. v. VIP Products LLC</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2113129"/>
            <a:ext cx="4496538" cy="3231654"/>
          </a:xfrm>
          <a:prstGeom prst="rect"/>
          <a:noFill/>
        </p:spPr>
        <p:txBody>
          <a:bodyPr wrap="square" rtlCol="0">
            <a:spAutoFit/>
          </a:bodyPr>
          <a:lstStyle/>
          <a:p>
            <a:r>
              <a:rPr lang="en-US" sz="3600" dirty="1">
                <a:solidFill>
                  <a:schemeClr val="bg2">
                    <a:lumMod val="10000"/>
                  </a:schemeClr>
                </a:solidFill>
              </a:rPr>
              <a:t>The </a:t>
            </a:r>
            <a:r>
              <a:rPr lang="en-US" sz="3600" i="1" dirty="1">
                <a:solidFill>
                  <a:schemeClr val="bg2">
                    <a:lumMod val="10000"/>
                  </a:schemeClr>
                </a:solidFill>
              </a:rPr>
              <a:t>ROGERS</a:t>
            </a:r>
            <a:r>
              <a:rPr lang="en-US" sz="3600" dirty="1">
                <a:solidFill>
                  <a:schemeClr val="bg2">
                    <a:lumMod val="10000"/>
                  </a:schemeClr>
                </a:solidFill>
              </a:rPr>
              <a:t> test:</a:t>
            </a:r>
          </a:p>
          <a:p>
            <a:pPr marL="342900" indent="-342900">
              <a:buFont typeface="Arial" panose="020b0604020202020204" pitchFamily="34" charset="0"/>
              <a:buChar char="•"/>
            </a:pPr>
            <a:r>
              <a:rPr lang="en-US" sz="2800" dirty="1">
                <a:solidFill>
                  <a:schemeClr val="bg2">
                    <a:lumMod val="10000"/>
                  </a:schemeClr>
                </a:solidFill>
              </a:rPr>
              <a:t>Title of an expressive work does not violate Lanham Act unless title has: </a:t>
            </a:r>
          </a:p>
          <a:p>
            <a:pPr lvl="1"/>
            <a:r>
              <a:rPr lang="en-US" sz="2800" dirty="1">
                <a:solidFill>
                  <a:schemeClr val="bg2">
                    <a:lumMod val="10000"/>
                  </a:schemeClr>
                </a:solidFill>
              </a:rPr>
              <a:t>(1) no artistic relevance</a:t>
            </a:r>
          </a:p>
          <a:p>
            <a:pPr lvl="1"/>
            <a:r>
              <a:rPr lang="en-US" sz="2800" dirty="1">
                <a:solidFill>
                  <a:schemeClr val="bg2">
                    <a:lumMod val="10000"/>
                  </a:schemeClr>
                </a:solidFill>
              </a:rPr>
              <a:t>(2) explicitly misleads</a:t>
            </a:r>
          </a:p>
        </p:txBody>
      </p:sp>
      <p:pic>
        <p:nvPicPr>
          <p:cNvPr id="4" name="Picture 3">
            <a:extLst>
              <a:ext uri="{FF2B5EF4-FFF2-40B4-BE49-F238E27FC236}">
                <a16:creationId xmlns:a16="http://schemas.microsoft.com/office/drawing/2014/main" id="{93D86CCA-C9FD-19A4-FE52-75F78D1D2F4A}"/>
              </a:ext>
            </a:extLst>
          </p:cNvPr>
          <p:cNvPicPr>
            <a:picLocks noChangeAspect="1"/>
          </p:cNvPicPr>
          <p:nvPr/>
        </p:nvPicPr>
        <p:blipFill>
          <a:blip r:embed="rId3"/>
          <a:srcRect/>
          <a:stretch>
            <a:fillRect/>
          </a:stretch>
        </p:blipFill>
        <p:spPr>
          <a:xfrm>
            <a:off x="6706994" y="1856233"/>
            <a:ext cx="2981942" cy="4133385"/>
          </a:xfrm>
          <a:prstGeom prst="rect"/>
        </p:spPr>
      </p:pic>
    </p:spTree>
    <p:extLst>
      <p:ext uri="{BB962C8B-B14F-4D97-AF65-F5344CB8AC3E}">
        <p14:creationId xmlns:p14="http://schemas.microsoft.com/office/powerpoint/2010/main" val="18965630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Jack Daniel’s Properties, Inc. v. VIP Products LLC</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2113130"/>
            <a:ext cx="7802880" cy="1200329"/>
          </a:xfrm>
          <a:prstGeom prst="rect"/>
          <a:noFill/>
        </p:spPr>
        <p:txBody>
          <a:bodyPr wrap="square" rtlCol="0">
            <a:spAutoFit/>
          </a:bodyPr>
          <a:lstStyle/>
          <a:p>
            <a:pPr marL="342900" indent="-342900">
              <a:buFont typeface="Arial" panose="020b0604020202020204" pitchFamily="34" charset="0"/>
              <a:buChar char="•"/>
            </a:pPr>
            <a:r>
              <a:rPr lang="en-US" sz="3600" dirty="1">
                <a:solidFill>
                  <a:schemeClr val="bg2">
                    <a:lumMod val="10000"/>
                  </a:schemeClr>
                </a:solidFill>
              </a:rPr>
              <a:t>Should ROGERS be used to bypass likelihood of confusion?</a:t>
            </a:r>
            <a:endParaRPr lang="en-US">
              <a:solidFill>
                <a:schemeClr val="bg2">
                  <a:lumMod val="10000"/>
                </a:schemeClr>
              </a:solidFill>
            </a:endParaRPr>
          </a:p>
        </p:txBody>
      </p:sp>
      <p:pic>
        <p:nvPicPr>
          <p:cNvPr id="5" name="Picture 4">
            <a:extLst>
              <a:ext uri="{FF2B5EF4-FFF2-40B4-BE49-F238E27FC236}">
                <a16:creationId xmlns:a16="http://schemas.microsoft.com/office/drawing/2014/main" id="{56FBD98C-5CC0-59E0-723C-2E96FEC09B6E}"/>
              </a:ext>
            </a:extLst>
          </p:cNvPr>
          <p:cNvPicPr>
            <a:picLocks noChangeAspect="1"/>
          </p:cNvPicPr>
          <p:nvPr/>
        </p:nvPicPr>
        <p:blipFill>
          <a:blip r:embed="rId3"/>
          <a:srcRect/>
          <a:stretch>
            <a:fillRect/>
          </a:stretch>
        </p:blipFill>
        <p:spPr>
          <a:xfrm>
            <a:off x="5867401" y="3313459"/>
            <a:ext cx="3894043" cy="2632085"/>
          </a:xfrm>
          <a:prstGeom prst="rect"/>
        </p:spPr>
      </p:pic>
    </p:spTree>
    <p:extLst>
      <p:ext uri="{BB962C8B-B14F-4D97-AF65-F5344CB8AC3E}">
        <p14:creationId xmlns:p14="http://schemas.microsoft.com/office/powerpoint/2010/main" val="6494337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Where to Get Your News and Stats</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209666"/>
            <a:ext cx="7638288" cy="2308324"/>
          </a:xfrm>
          <a:prstGeom prst="rect"/>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Law360</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Lex Machina</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Docket Navigator</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OCIPLA</a:t>
            </a: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Markey!</a:t>
            </a: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2771440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p:cNvSpPr>
            <a:spLocks noGrp="1"/>
          </p:cNvSpPr>
          <p:nvPr>
            <p:ph type="title"/>
          </p:nvPr>
        </p:nvSpPr>
        <p:spPr>
          <a:xfrm>
            <a:off x="2020614" y="1274618"/>
            <a:ext cx="7772400" cy="2540000"/>
          </a:xfrm>
        </p:spPr>
        <p:txBody>
          <a:bodyPr/>
          <a:lstStyle/>
          <a:p>
            <a:pPr algn="ctr"/>
            <a:r>
              <a:rPr lang="en-US" sz="3600" i="1" dirty="1"/>
              <a:t>Amgen, Inc. et al. v. Sanofi, et al.</a:t>
            </a:r>
          </a:p>
        </p:txBody>
      </p:sp>
      <p:sp>
        <p:nvSpPr>
          <p:cNvPr id="5" name="Text Placeholder 2"/>
          <p:cNvSpPr>
            <a:spLocks noGrp="1"/>
          </p:cNvSpPr>
          <p:nvPr>
            <p:ph type="body" idx="1"/>
          </p:nvPr>
        </p:nvSpPr>
        <p:spPr>
          <a:xfrm>
            <a:off x="1981200" y="3086101"/>
            <a:ext cx="7772400" cy="1849457"/>
          </a:xfrm>
        </p:spPr>
        <p:txBody>
          <a:bodyPr/>
          <a:lstStyle/>
          <a:p>
            <a:pPr lvl="0"/>
            <a:r>
              <a:rPr lang="en-US" b="1" dirty="1">
                <a:solidFill>
                  <a:schemeClr val="accent1"/>
                </a:solidFill>
              </a:rPr>
              <a:t>Group 5</a:t>
            </a:r>
          </a:p>
          <a:p>
            <a:pPr lvl="0"/>
            <a:r>
              <a:rPr lang="en-US" b="1" dirty="1">
                <a:solidFill>
                  <a:schemeClr val="accent1"/>
                </a:solidFill>
              </a:rPr>
              <a:t>May 2, 2023</a:t>
            </a:r>
          </a:p>
        </p:txBody>
      </p:sp>
      <p:pic>
        <p:nvPicPr>
          <p:cNvPr id="1026" name="Picture 2"/>
          <p:cNvPicPr>
            <a:picLocks noChangeAspect="1" noChangeArrowheads="1"/>
          </p:cNvPicPr>
          <p:nvPr/>
        </p:nvPicPr>
        <p:blipFill>
          <a:blip r:embed="rId3"/>
          <a:srcRect/>
          <a:stretch>
            <a:fillRect/>
          </a:stretch>
        </p:blipFill>
        <p:spPr>
          <a:xfrm>
            <a:off x="6096001" y="4710441"/>
            <a:ext cx="3532735" cy="1412085"/>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pic>
      <p:sp>
        <p:nvSpPr>
          <p:cNvPr id="2" name="Rectangle 1"/>
          <p:cNvSpPr/>
          <p:nvPr/>
        </p:nvSpPr>
        <p:spPr>
          <a:xfrm>
            <a:off x="9044152" y="6154057"/>
            <a:ext cx="1497724" cy="562054"/>
          </a:xfrm>
          <a:prstGeom prst="rect"/>
          <a:solidFill>
            <a:schemeClr val="bg1"/>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Tree>
    <p:extLst>
      <p:ext uri="{BB962C8B-B14F-4D97-AF65-F5344CB8AC3E}">
        <p14:creationId xmlns:p14="http://schemas.microsoft.com/office/powerpoint/2010/main" val="4191646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Summary of Case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600202"/>
            <a:ext cx="7802880" cy="4893647"/>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Paten Subject Matter: Antibodies for Treating LDL-C</a:t>
            </a:r>
          </a:p>
          <a:p>
            <a:pPr fontAlgn="base">
              <a:spcBef>
                <a:spcPct val="0"/>
              </a:spcBef>
              <a:spcAft>
                <a:spcPct val="0"/>
              </a:spcAft>
            </a:pPr>
            <a:endParaRPr lang="en-US" sz="2400">
              <a:solidFill>
                <a:srgbClr val="EBEBEB">
                  <a:lumMod val="10000"/>
                </a:srgbClr>
              </a:solidFill>
              <a:latin typeface="Arial"/>
              <a:ea typeface="ヒラギノ角ゴ Pro W3" charset="0"/>
            </a:endParaRPr>
          </a:p>
          <a:p>
            <a:pPr marL="342900" indent="-342900" fontAlgn="base">
              <a:spcBef>
                <a:spcPct val="0"/>
              </a:spcBef>
              <a:spcAft>
                <a:spcPct val="0"/>
              </a:spcAft>
              <a:buFont typeface="Arial" panose="020b0604020202020204" pitchFamily="34" charset="0"/>
              <a:buChar char="•"/>
            </a:pPr>
            <a:r>
              <a:rPr lang="en-US" sz="2400" dirty="1">
                <a:solidFill>
                  <a:srgbClr val="000000"/>
                </a:solidFill>
                <a:effectLst/>
                <a:latin typeface="Arial" panose="020b0604020202020204" pitchFamily="34" charset="0"/>
              </a:rPr>
              <a:t>LDL-C (bad cholesterol) typically treated with statins</a:t>
            </a:r>
          </a:p>
          <a:p>
            <a:pPr marL="342900" indent="-342900" fontAlgn="base">
              <a:spcBef>
                <a:spcPct val="0"/>
              </a:spcBef>
              <a:spcAft>
                <a:spcPct val="0"/>
              </a:spcAft>
              <a:buFont typeface="Arial" panose="020b0604020202020204" pitchFamily="34" charset="0"/>
              <a:buChar char="•"/>
            </a:pPr>
            <a:endParaRPr lang="en-US" sz="2400">
              <a:solidFill>
                <a:srgbClr val="000000"/>
              </a:solidFill>
              <a:latin typeface="Arial" panose="020b0604020202020204" pitchFamily="34" charset="0"/>
            </a:endParaRPr>
          </a:p>
          <a:p>
            <a:pPr marL="342900" indent="-342900" fontAlgn="base">
              <a:spcBef>
                <a:spcPct val="0"/>
              </a:spcBef>
              <a:spcAft>
                <a:spcPct val="0"/>
              </a:spcAft>
              <a:buFont typeface="Arial" panose="020b0604020202020204" pitchFamily="34" charset="0"/>
              <a:buChar char="•"/>
            </a:pPr>
            <a:r>
              <a:rPr lang="en-US" sz="2400" dirty="1">
                <a:solidFill>
                  <a:srgbClr val="000000"/>
                </a:solidFill>
                <a:highlight>
                  <a:srgbClr val="FFFF00"/>
                </a:highlight>
                <a:latin typeface="Arial" panose="020b0604020202020204" pitchFamily="34" charset="0"/>
              </a:rPr>
              <a:t>In the alternative, treated with </a:t>
            </a:r>
            <a:r>
              <a:rPr lang="en-US" sz="2400" b="0" i="0" dirty="1">
                <a:solidFill>
                  <a:srgbClr val="212121"/>
                </a:solidFill>
                <a:effectLst/>
                <a:highlight>
                  <a:srgbClr val="FFFF00"/>
                </a:highlight>
                <a:latin typeface="Arial" panose="020b0604020202020204" pitchFamily="34" charset="0"/>
              </a:rPr>
              <a:t>PCSK9 inhibitor (medicine claimed by patents at issue)</a:t>
            </a:r>
          </a:p>
          <a:p>
            <a:pPr marL="342900" indent="-342900" fontAlgn="base">
              <a:spcBef>
                <a:spcPct val="0"/>
              </a:spcBef>
              <a:spcAft>
                <a:spcPct val="0"/>
              </a:spcAft>
              <a:buFont typeface="Arial" panose="020b0604020202020204" pitchFamily="34" charset="0"/>
              <a:buChar char="•"/>
            </a:pPr>
            <a:endParaRPr lang="en-US" sz="2400">
              <a:solidFill>
                <a:srgbClr val="212121"/>
              </a:solidFill>
              <a:latin typeface="Arial" panose="020b0604020202020204" pitchFamily="34" charset="0"/>
            </a:endParaRPr>
          </a:p>
          <a:p>
            <a:pPr marL="342900" indent="-342900" fontAlgn="base">
              <a:spcBef>
                <a:spcPct val="0"/>
              </a:spcBef>
              <a:spcAft>
                <a:spcPct val="0"/>
              </a:spcAft>
              <a:buFont typeface="Arial" panose="020b0604020202020204" pitchFamily="34" charset="0"/>
              <a:buChar char="•"/>
            </a:pPr>
            <a:r>
              <a:rPr lang="en-US" sz="2400" b="0" i="0" dirty="1">
                <a:solidFill>
                  <a:srgbClr val="212121"/>
                </a:solidFill>
                <a:effectLst/>
                <a:latin typeface="Arial" panose="020b0604020202020204" pitchFamily="34" charset="0"/>
              </a:rPr>
              <a:t>Two patents at issu</a:t>
            </a:r>
            <a:r>
              <a:rPr lang="en-US" sz="2400" dirty="1">
                <a:solidFill>
                  <a:srgbClr val="212121"/>
                </a:solidFill>
                <a:latin typeface="Arial" panose="020b0604020202020204" pitchFamily="34" charset="0"/>
              </a:rPr>
              <a:t>e here (’165 Patent and ’741 Patent) that share the same specification</a:t>
            </a:r>
            <a:endParaRPr lang="en-US" sz="2400" b="0" i="0">
              <a:solidFill>
                <a:srgbClr val="212121"/>
              </a:solidFill>
              <a:effectLst/>
              <a:latin typeface="Arial" panose="020b0604020202020204" pitchFamily="34" charset="0"/>
            </a:endParaRPr>
          </a:p>
          <a:p>
            <a:pPr marL="342900" indent="-342900" fontAlgn="base">
              <a:spcBef>
                <a:spcPct val="0"/>
              </a:spcBef>
              <a:spcAft>
                <a:spcPct val="0"/>
              </a:spcAft>
              <a:buFont typeface="Arial" panose="020b0604020202020204" pitchFamily="34" charset="0"/>
              <a:buChar char="•"/>
            </a:pPr>
            <a:endParaRPr lang="en-US" sz="2400">
              <a:solidFill>
                <a:srgbClr val="000000"/>
              </a:solidFill>
              <a:effectLst/>
              <a:latin typeface="Arial" panose="020b0604020202020204" pitchFamily="34" charset="0"/>
            </a:endParaRPr>
          </a:p>
          <a:p>
            <a:pPr marL="342900" indent="-342900" fontAlgn="base">
              <a:spcBef>
                <a:spcPct val="0"/>
              </a:spcBef>
              <a:spcAft>
                <a:spcPct val="0"/>
              </a:spcAft>
              <a:buFont typeface="Arial" panose="020b0604020202020204" pitchFamily="34" charset="0"/>
              <a:buChar char="•"/>
            </a:pP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18490833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Summary of Case (cont’d)</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600202"/>
            <a:ext cx="7802880" cy="4524315"/>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Exemplary Claim:</a:t>
            </a:r>
          </a:p>
          <a:p>
            <a:pPr fontAlgn="base">
              <a:spcBef>
                <a:spcPct val="0"/>
              </a:spcBef>
              <a:spcAft>
                <a:spcPct val="0"/>
              </a:spcAft>
            </a:pPr>
            <a:endParaRPr lang="en-US" sz="2400">
              <a:solidFill>
                <a:srgbClr val="EBEBEB">
                  <a:lumMod val="10000"/>
                </a:srgbClr>
              </a:solidFill>
              <a:latin typeface="Arial"/>
              <a:ea typeface="ヒラギノ角ゴ Pro W3" charset="0"/>
            </a:endParaRPr>
          </a:p>
          <a:p>
            <a:pPr marL="342900" indent="-342900" fontAlgn="base">
              <a:spcBef>
                <a:spcPct val="0"/>
              </a:spcBef>
              <a:spcAft>
                <a:spcPct val="0"/>
              </a:spcAft>
              <a:buFont typeface="Arial" panose="020b0604020202020204" pitchFamily="34" charset="0"/>
              <a:buChar char="•"/>
            </a:pPr>
            <a:r>
              <a:rPr lang="en-US" sz="2400" b="0" i="0" dirty="1">
                <a:solidFill>
                  <a:srgbClr val="212121"/>
                </a:solidFill>
                <a:effectLst/>
                <a:latin typeface="Arial" panose="020b0604020202020204" pitchFamily="34" charset="0"/>
              </a:rPr>
              <a:t>An isolated monoclonal antibody, wherein, when bound to PCSK9, the monoclonal antibody binds to at least one of the following residues: S153, I154, P155, R194, D238, A239, I369, S372, D374, C375, T377, C378, F379, V380, or S381 of SEQ ID NO:3, and wherein the </a:t>
            </a:r>
            <a:r>
              <a:rPr lang="en-US" sz="2400" b="0" i="0" dirty="1">
                <a:solidFill>
                  <a:srgbClr val="212121"/>
                </a:solidFill>
                <a:effectLst/>
                <a:highlight>
                  <a:srgbClr val="FFFF00"/>
                </a:highlight>
                <a:latin typeface="Arial" panose="020b0604020202020204" pitchFamily="34" charset="0"/>
              </a:rPr>
              <a:t>monoclonal antibody blocks binding of PCSK9 t</a:t>
            </a:r>
            <a:r>
              <a:rPr lang="en-US" sz="2400" dirty="1">
                <a:solidFill>
                  <a:srgbClr val="212121"/>
                </a:solidFill>
                <a:highlight>
                  <a:srgbClr val="FFFF00"/>
                </a:highlight>
                <a:latin typeface="Arial" panose="020b0604020202020204" pitchFamily="34" charset="0"/>
              </a:rPr>
              <a:t>o </a:t>
            </a:r>
            <a:r>
              <a:rPr lang="en-US" sz="2400" dirty="1">
                <a:solidFill>
                  <a:srgbClr val="212121"/>
                </a:solidFill>
                <a:highlight>
                  <a:srgbClr val="FFFF00"/>
                </a:highlight>
                <a:latin typeface="Arial" panose="020b0604020202020204" pitchFamily="34" charset="0"/>
                <a:hlinkClick r:id="rId3">
                  <a:extLst>
                    <a:ext uri="{A12FA001-AC4F-418D-AE19-62706E023703}">
                      <ahyp:hlinkClr xmlns:ahyp="http://schemas.microsoft.com/office/drawing/2018/hyperlinkcolor" val="tx"/>
                    </a:ext>
                  </a:extLst>
                </a:hlinkClick>
              </a:rPr>
              <a:t>LDL</a:t>
            </a:r>
            <a:r>
              <a:rPr lang="en-US" sz="2400" dirty="1">
                <a:solidFill>
                  <a:srgbClr val="212121"/>
                </a:solidFill>
                <a:highlight>
                  <a:srgbClr val="FFFF00"/>
                </a:highlight>
                <a:latin typeface="Arial" panose="020b0604020202020204" pitchFamily="34" charset="0"/>
              </a:rPr>
              <a:t>[-]R</a:t>
            </a:r>
            <a:r>
              <a:rPr lang="en-US" sz="2400" b="0" i="0" dirty="1">
                <a:solidFill>
                  <a:srgbClr val="212121"/>
                </a:solidFill>
                <a:effectLst/>
                <a:latin typeface="Arial" panose="020b0604020202020204" pitchFamily="34" charset="0"/>
              </a:rPr>
              <a:t>.  Claim 1 of the ’165 Patent.</a:t>
            </a:r>
            <a:endParaRPr lang="en-US" sz="2400">
              <a:solidFill>
                <a:srgbClr val="000000"/>
              </a:solidFill>
              <a:effectLst/>
              <a:latin typeface="Arial" panose="020b0604020202020204" pitchFamily="34" charset="0"/>
            </a:endParaRPr>
          </a:p>
          <a:p>
            <a:pPr marL="342900" indent="-342900" fontAlgn="base">
              <a:spcBef>
                <a:spcPct val="0"/>
              </a:spcBef>
              <a:spcAft>
                <a:spcPct val="0"/>
              </a:spcAft>
              <a:buFont typeface="Arial" panose="020b0604020202020204" pitchFamily="34" charset="0"/>
              <a:buChar char="•"/>
            </a:pP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25405077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Summary of Case (cont’d)</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600202"/>
            <a:ext cx="7802880" cy="5570756"/>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In the Specification:</a:t>
            </a:r>
          </a:p>
          <a:p>
            <a:pPr fontAlgn="base">
              <a:spcBef>
                <a:spcPct val="0"/>
              </a:spcBef>
              <a:spcAft>
                <a:spcPct val="0"/>
              </a:spcAft>
            </a:pPr>
            <a:endParaRPr lang="en-US" sz="2400" b="1">
              <a:solidFill>
                <a:srgbClr val="EBEBEB">
                  <a:lumMod val="10000"/>
                </a:srgbClr>
              </a:solidFill>
              <a:latin typeface="Arial"/>
              <a:ea typeface="ヒラギノ角ゴ Pro W3" charset="0"/>
            </a:endParaRPr>
          </a:p>
          <a:p>
            <a:pPr marL="342900" indent="-342900" algn="l">
              <a:buFont typeface="Arial" panose="020b0604020202020204" pitchFamily="34" charset="0"/>
              <a:buChar char="•"/>
            </a:pPr>
            <a:r>
              <a:rPr lang="en-US" sz="2000" dirty="1">
                <a:solidFill>
                  <a:srgbClr val="000000"/>
                </a:solidFill>
                <a:effectLst/>
                <a:latin typeface="Arial" panose="020b0604020202020204" pitchFamily="34" charset="0"/>
              </a:rPr>
              <a:t>3,000 human monoclonal antibodies were “rescreened for binding to wild-type PCSK9 to confirm stab[</a:t>
            </a:r>
            <a:r>
              <a:rPr lang="en-US" sz="2000" dirty="1">
                <a:solidFill>
                  <a:srgbClr val="000000"/>
                </a:solidFill>
                <a:effectLst/>
                <a:latin typeface="Arial" panose="020b0604020202020204" pitchFamily="34" charset="0"/>
              </a:rPr>
              <a:t>ility</a:t>
            </a:r>
            <a:r>
              <a:rPr lang="en-US" sz="2000" dirty="1">
                <a:solidFill>
                  <a:srgbClr val="000000"/>
                </a:solidFill>
                <a:effectLst/>
                <a:latin typeface="Arial" panose="020b0604020202020204" pitchFamily="34" charset="0"/>
              </a:rPr>
              <a:t>] and </a:t>
            </a:r>
            <a:r>
              <a:rPr lang="en-US" sz="2000" b="1" i="1" dirty="1">
                <a:solidFill>
                  <a:srgbClr val="000000"/>
                </a:solidFill>
                <a:effectLst/>
                <a:latin typeface="Arial" panose="020b0604020202020204" pitchFamily="34" charset="0"/>
              </a:rPr>
              <a:t>narrowed to 85 antibodies </a:t>
            </a:r>
            <a:r>
              <a:rPr lang="en-US" sz="2000" dirty="1">
                <a:solidFill>
                  <a:srgbClr val="000000"/>
                </a:solidFill>
                <a:effectLst/>
                <a:latin typeface="Arial" panose="020b0604020202020204" pitchFamily="34" charset="0"/>
              </a:rPr>
              <a:t>that blocked interaction between the PCSK9 ... and the LDLR [at] greater than 90% </a:t>
            </a:r>
          </a:p>
          <a:p>
            <a:pPr marL="342900" indent="-342900" algn="l">
              <a:buFont typeface="Arial" panose="020b0604020202020204" pitchFamily="34" charset="0"/>
              <a:buChar char="•"/>
            </a:pPr>
            <a:endParaRPr lang="en-US" sz="2000">
              <a:solidFill>
                <a:srgbClr val="000000"/>
              </a:solidFill>
              <a:effectLst/>
              <a:latin typeface="Arial" panose="020b0604020202020204" pitchFamily="34" charset="0"/>
            </a:endParaRPr>
          </a:p>
          <a:p>
            <a:pPr marL="342900" indent="-342900" algn="l">
              <a:buFont typeface="Arial" panose="020b0604020202020204" pitchFamily="34" charset="0"/>
              <a:buChar char="•"/>
            </a:pPr>
            <a:r>
              <a:rPr lang="en-US" sz="2000" b="1" i="1" dirty="1">
                <a:solidFill>
                  <a:srgbClr val="000000"/>
                </a:solidFill>
                <a:effectLst/>
                <a:latin typeface="Arial" panose="020b0604020202020204" pitchFamily="34" charset="0"/>
              </a:rPr>
              <a:t>three-dimensional structures</a:t>
            </a:r>
            <a:r>
              <a:rPr lang="en-US" sz="2000" dirty="1">
                <a:solidFill>
                  <a:srgbClr val="000000"/>
                </a:solidFill>
                <a:effectLst/>
                <a:latin typeface="Arial" panose="020b0604020202020204" pitchFamily="34" charset="0"/>
              </a:rPr>
              <a:t>, obtained via x-ray crystallography, </a:t>
            </a:r>
            <a:r>
              <a:rPr lang="en-US" sz="2000" b="1" i="1" dirty="1">
                <a:solidFill>
                  <a:srgbClr val="000000"/>
                </a:solidFill>
                <a:effectLst/>
                <a:latin typeface="Arial" panose="020b0604020202020204" pitchFamily="34" charset="0"/>
              </a:rPr>
              <a:t>of two antibodies </a:t>
            </a:r>
            <a:r>
              <a:rPr lang="en-US" sz="2000" dirty="1">
                <a:solidFill>
                  <a:srgbClr val="000000"/>
                </a:solidFill>
                <a:effectLst/>
                <a:latin typeface="Arial" panose="020b0604020202020204" pitchFamily="34" charset="0"/>
              </a:rPr>
              <a:t>known to bind to residues recited in the claims—21B12 (Repatha) and 31H4. </a:t>
            </a:r>
          </a:p>
          <a:p>
            <a:pPr marL="342900" indent="-342900" algn="l">
              <a:buFont typeface="Arial" panose="020b0604020202020204" pitchFamily="34" charset="0"/>
              <a:buChar char="•"/>
            </a:pPr>
            <a:endParaRPr lang="en-US" sz="2000">
              <a:solidFill>
                <a:srgbClr val="000000"/>
              </a:solidFill>
              <a:effectLst/>
              <a:latin typeface="Arial" panose="020b0604020202020204" pitchFamily="34" charset="0"/>
            </a:endParaRPr>
          </a:p>
          <a:p>
            <a:pPr marL="342900" indent="-342900" algn="l">
              <a:buFont typeface="Arial" panose="020b0604020202020204" pitchFamily="34" charset="0"/>
              <a:buChar char="•"/>
            </a:pPr>
            <a:r>
              <a:rPr lang="en-US" sz="2000" dirty="1">
                <a:solidFill>
                  <a:srgbClr val="000000"/>
                </a:solidFill>
                <a:effectLst/>
                <a:latin typeface="Arial" panose="020b0604020202020204" pitchFamily="34" charset="0"/>
              </a:rPr>
              <a:t>Also discloses the amino acid sequences of </a:t>
            </a:r>
            <a:r>
              <a:rPr lang="en-US" sz="2000" b="1" i="1" dirty="1">
                <a:solidFill>
                  <a:srgbClr val="000000"/>
                </a:solidFill>
                <a:effectLst/>
                <a:latin typeface="Arial" panose="020b0604020202020204" pitchFamily="34" charset="0"/>
              </a:rPr>
              <a:t>twenty-two other antibodies </a:t>
            </a:r>
            <a:r>
              <a:rPr lang="en-US" sz="2000" dirty="1">
                <a:solidFill>
                  <a:srgbClr val="000000"/>
                </a:solidFill>
                <a:effectLst/>
                <a:latin typeface="Arial" panose="020b0604020202020204" pitchFamily="34" charset="0"/>
              </a:rPr>
              <a:t>that “bin” with Repatha or 31H4, meaning they compete with these antibodies for binding to PCSK9</a:t>
            </a:r>
            <a:br>
              <a:rPr lang="en-US" sz="2000" dirty="1">
                <a:solidFill>
                  <a:srgbClr val="000000"/>
                </a:solidFill>
                <a:effectLst/>
                <a:latin typeface="Arial" panose="020b0604020202020204" pitchFamily="34" charset="0"/>
              </a:rPr>
            </a:br>
            <a:r>
              <a:rPr lang="en-US" sz="2000" dirty="1">
                <a:solidFill>
                  <a:srgbClr val="000000"/>
                </a:solidFill>
                <a:effectLst/>
                <a:latin typeface="Arial" panose="020b0604020202020204" pitchFamily="34" charset="0"/>
              </a:rPr>
              <a:t>			</a:t>
            </a: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2059892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Procedural History</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079690" y="1203590"/>
            <a:ext cx="7802880" cy="6494085"/>
          </a:xfrm>
          <a:prstGeom prst="rect"/>
          <a:noFill/>
        </p:spPr>
        <p:txBody>
          <a:bodyPr wrap="square" rtlCol="0">
            <a:spAutoFit/>
          </a:bodyPr>
          <a:lstStyle/>
          <a:p>
            <a:pPr marL="342900" indent="-342900" algn="l">
              <a:buFont typeface="Arial" panose="020b0604020202020204" pitchFamily="34" charset="0"/>
              <a:buChar char="•"/>
            </a:pPr>
            <a:endParaRPr lang="en-US" sz="2000" u="sng">
              <a:solidFill>
                <a:srgbClr val="000000"/>
              </a:solidFill>
              <a:effectLst/>
              <a:latin typeface="Arial" panose="020b0604020202020204" pitchFamily="34" charset="0"/>
            </a:endParaRPr>
          </a:p>
          <a:p>
            <a:pPr marL="342900" indent="-342900" algn="l">
              <a:buFont typeface="Arial" panose="020b0604020202020204" pitchFamily="34" charset="0"/>
              <a:buChar char="•"/>
            </a:pPr>
            <a:r>
              <a:rPr lang="en-US" sz="2000" u="sng" dirty="1">
                <a:solidFill>
                  <a:srgbClr val="000000"/>
                </a:solidFill>
                <a:effectLst/>
                <a:latin typeface="Arial" panose="020b0604020202020204" pitchFamily="34" charset="0"/>
              </a:rPr>
              <a:t>First Trial</a:t>
            </a:r>
            <a:r>
              <a:rPr lang="en-US" sz="2000" dirty="1">
                <a:solidFill>
                  <a:srgbClr val="000000"/>
                </a:solidFill>
                <a:effectLst/>
                <a:latin typeface="Arial" panose="020b0604020202020204" pitchFamily="34" charset="0"/>
              </a:rPr>
              <a:t>: </a:t>
            </a:r>
          </a:p>
          <a:p>
            <a:pPr marL="800100" lvl="1" indent="-342900">
              <a:buFont typeface="Arial" panose="020b0604020202020204" pitchFamily="34" charset="0"/>
              <a:buChar char="•"/>
            </a:pPr>
            <a:r>
              <a:rPr lang="en-US" sz="2000" dirty="1">
                <a:solidFill>
                  <a:srgbClr val="000000"/>
                </a:solidFill>
                <a:effectLst/>
                <a:latin typeface="Arial" panose="020b0604020202020204" pitchFamily="34" charset="0"/>
              </a:rPr>
              <a:t>Amgen and Sanofi stipulated to infringement of selected claims and tried issues of validity in March 2016. </a:t>
            </a:r>
          </a:p>
          <a:p>
            <a:pPr marL="1257300" lvl="2" indent="-342900">
              <a:buFont typeface="Arial" panose="020b0604020202020204" pitchFamily="34" charset="0"/>
              <a:buChar char="•"/>
            </a:pPr>
            <a:r>
              <a:rPr lang="en-US" sz="2000" dirty="1">
                <a:solidFill>
                  <a:srgbClr val="000000"/>
                </a:solidFill>
                <a:effectLst/>
                <a:latin typeface="Arial" panose="020b0604020202020204" pitchFamily="34" charset="0"/>
              </a:rPr>
              <a:t>District court granted JMOL of </a:t>
            </a:r>
            <a:r>
              <a:rPr lang="en-US" sz="2000" dirty="1">
                <a:solidFill>
                  <a:srgbClr val="000000"/>
                </a:solidFill>
                <a:effectLst/>
                <a:latin typeface="Arial" panose="020b0604020202020204" pitchFamily="34" charset="0"/>
              </a:rPr>
              <a:t>nonobviousness</a:t>
            </a:r>
            <a:r>
              <a:rPr lang="en-US" sz="2000" dirty="1">
                <a:solidFill>
                  <a:srgbClr val="000000"/>
                </a:solidFill>
                <a:effectLst/>
                <a:latin typeface="Arial" panose="020b0604020202020204" pitchFamily="34" charset="0"/>
              </a:rPr>
              <a:t> and of no willful infringement. </a:t>
            </a:r>
          </a:p>
          <a:p>
            <a:pPr marL="1257300" lvl="2" indent="-342900">
              <a:buFont typeface="Arial" panose="020b0604020202020204" pitchFamily="34" charset="0"/>
              <a:buChar char="•"/>
            </a:pPr>
            <a:r>
              <a:rPr lang="en-US" sz="2000" dirty="1">
                <a:solidFill>
                  <a:srgbClr val="000000"/>
                </a:solidFill>
                <a:effectLst/>
                <a:latin typeface="Arial" panose="020b0604020202020204" pitchFamily="34" charset="0"/>
              </a:rPr>
              <a:t>Jury </a:t>
            </a:r>
            <a:r>
              <a:rPr lang="en-US" sz="2000" dirty="1">
                <a:solidFill>
                  <a:srgbClr val="000000"/>
                </a:solidFill>
                <a:effectLst/>
                <a:latin typeface="Arial" panose="020b0604020202020204" pitchFamily="34" charset="0"/>
              </a:rPr>
              <a:t>jury</a:t>
            </a:r>
            <a:r>
              <a:rPr lang="en-US" sz="2000" dirty="1">
                <a:solidFill>
                  <a:srgbClr val="000000"/>
                </a:solidFill>
                <a:effectLst/>
                <a:latin typeface="Arial" panose="020b0604020202020204" pitchFamily="34" charset="0"/>
              </a:rPr>
              <a:t> determined that the patents were not shown to be invalid for lack of enablement and written description.</a:t>
            </a:r>
            <a:endParaRPr lang="en-US" sz="2000">
              <a:solidFill>
                <a:srgbClr val="000000"/>
              </a:solidFill>
              <a:latin typeface="Arial" panose="020b0604020202020204" pitchFamily="34" charset="0"/>
            </a:endParaRPr>
          </a:p>
          <a:p>
            <a:pPr marL="1257300" lvl="2" indent="-342900">
              <a:buFont typeface="Arial" panose="020b0604020202020204" pitchFamily="34" charset="0"/>
              <a:buChar char="•"/>
            </a:pPr>
            <a:endParaRPr lang="en-US" sz="2000">
              <a:solidFill>
                <a:srgbClr val="000000"/>
              </a:solidFill>
              <a:latin typeface="Arial" panose="020b0604020202020204" pitchFamily="34" charset="0"/>
            </a:endParaRPr>
          </a:p>
          <a:p>
            <a:pPr marL="342900" indent="-342900">
              <a:buFont typeface="Arial" panose="020b0604020202020204" pitchFamily="34" charset="0"/>
              <a:buChar char="•"/>
            </a:pPr>
            <a:r>
              <a:rPr lang="en-US" sz="2000" u="sng" dirty="1">
                <a:solidFill>
                  <a:srgbClr val="000000"/>
                </a:solidFill>
                <a:latin typeface="Arial" panose="020b0604020202020204" pitchFamily="34" charset="0"/>
              </a:rPr>
              <a:t>Second Trial:</a:t>
            </a:r>
          </a:p>
          <a:p>
            <a:pPr marL="800100" lvl="1" indent="-342900">
              <a:buFont typeface="Arial" panose="020b0604020202020204" pitchFamily="34" charset="0"/>
              <a:buChar char="•"/>
            </a:pPr>
            <a:r>
              <a:rPr lang="en-US" sz="2000" dirty="1">
                <a:solidFill>
                  <a:srgbClr val="000000"/>
                </a:solidFill>
                <a:latin typeface="Arial" panose="020b0604020202020204" pitchFamily="34" charset="0"/>
              </a:rPr>
              <a:t>Parties tried the issues of written description and enablement. </a:t>
            </a:r>
          </a:p>
          <a:p>
            <a:pPr marL="800100" lvl="1" indent="-342900">
              <a:buFont typeface="Arial" panose="020b0604020202020204" pitchFamily="34" charset="0"/>
              <a:buChar char="•"/>
            </a:pPr>
            <a:r>
              <a:rPr lang="en-US" sz="2000" dirty="1">
                <a:solidFill>
                  <a:srgbClr val="000000"/>
                </a:solidFill>
                <a:latin typeface="Arial" panose="020b0604020202020204" pitchFamily="34" charset="0"/>
              </a:rPr>
              <a:t>Jury found Sanofi failed to prove that the asserted claims were invalid for lack of written description and enablement. </a:t>
            </a:r>
          </a:p>
          <a:p>
            <a:pPr marL="800100" lvl="1" indent="-342900">
              <a:buFont typeface="Arial" panose="020b0604020202020204" pitchFamily="34" charset="0"/>
              <a:buChar char="•"/>
            </a:pPr>
            <a:r>
              <a:rPr lang="en-US" sz="2000" dirty="1">
                <a:solidFill>
                  <a:srgbClr val="000000"/>
                </a:solidFill>
                <a:latin typeface="Arial" panose="020b0604020202020204" pitchFamily="34" charset="0"/>
              </a:rPr>
              <a:t>The district court granted JMOL for lack of enablement and denied the motion for lack of written description.</a:t>
            </a:r>
            <a:br>
              <a:rPr lang="en-US" sz="2400" dirty="1">
                <a:solidFill>
                  <a:srgbClr val="000000"/>
                </a:solidFill>
                <a:effectLst/>
                <a:latin typeface="Arial" panose="020b0604020202020204" pitchFamily="34" charset="0"/>
              </a:rPr>
            </a:br>
            <a:br>
              <a:rPr lang="en-US" sz="2400" dirty="1">
                <a:solidFill>
                  <a:srgbClr val="000000"/>
                </a:solidFill>
                <a:effectLst/>
                <a:latin typeface="Arial" panose="020b0604020202020204" pitchFamily="34" charset="0"/>
              </a:rPr>
            </a:b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42497754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Procedural History (cont’d)</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079690" y="1203590"/>
            <a:ext cx="7802880" cy="5878532"/>
          </a:xfrm>
          <a:prstGeom prst="rect"/>
          <a:noFill/>
        </p:spPr>
        <p:txBody>
          <a:bodyPr wrap="square" rtlCol="0">
            <a:spAutoFit/>
          </a:bodyPr>
          <a:lstStyle/>
          <a:p>
            <a:pPr marL="342900" indent="-342900" algn="l">
              <a:buFont typeface="Arial" panose="020b0604020202020204" pitchFamily="34" charset="0"/>
              <a:buChar char="•"/>
            </a:pPr>
            <a:r>
              <a:rPr lang="en-US" sz="2000" u="sng" dirty="1">
                <a:solidFill>
                  <a:srgbClr val="000000"/>
                </a:solidFill>
                <a:effectLst/>
                <a:latin typeface="Arial" panose="020b0604020202020204" pitchFamily="34" charset="0"/>
              </a:rPr>
              <a:t>Federal Circuit</a:t>
            </a:r>
          </a:p>
          <a:p>
            <a:pPr marL="342900" indent="-342900" algn="l">
              <a:buFont typeface="Arial" panose="020b0604020202020204" pitchFamily="34" charset="0"/>
              <a:buChar char="•"/>
            </a:pPr>
            <a:endParaRPr lang="en-US" sz="2000">
              <a:solidFill>
                <a:srgbClr val="000000"/>
              </a:solidFill>
              <a:latin typeface="Arial" panose="020b0604020202020204" pitchFamily="34" charset="0"/>
            </a:endParaRPr>
          </a:p>
          <a:p>
            <a:pPr marL="342900" indent="-342900" algn="l">
              <a:buFont typeface="Arial" panose="020b0604020202020204" pitchFamily="34" charset="0"/>
              <a:buChar char="•"/>
            </a:pPr>
            <a:r>
              <a:rPr lang="en-US" sz="2000" u="sng" dirty="1">
                <a:solidFill>
                  <a:srgbClr val="000000"/>
                </a:solidFill>
                <a:latin typeface="Arial" panose="020b0604020202020204" pitchFamily="34" charset="0"/>
              </a:rPr>
              <a:t>Issue</a:t>
            </a:r>
            <a:r>
              <a:rPr lang="en-US" sz="2000" dirty="1">
                <a:solidFill>
                  <a:srgbClr val="000000"/>
                </a:solidFill>
                <a:latin typeface="Arial" panose="020b0604020202020204" pitchFamily="34" charset="0"/>
              </a:rPr>
              <a:t>:  Whether a POSITA would be able to practice the claims without undue experimentation (i.e., are the claims enabled).</a:t>
            </a:r>
          </a:p>
          <a:p>
            <a:pPr marL="342900" indent="-342900" algn="l">
              <a:buFont typeface="Arial" panose="020b0604020202020204" pitchFamily="34" charset="0"/>
              <a:buChar char="•"/>
            </a:pPr>
            <a:endParaRPr lang="en-US" sz="2000">
              <a:solidFill>
                <a:srgbClr val="000000"/>
              </a:solidFill>
              <a:latin typeface="Arial" panose="020b0604020202020204" pitchFamily="34" charset="0"/>
            </a:endParaRPr>
          </a:p>
          <a:p>
            <a:pPr marL="342900" indent="-342900" algn="l">
              <a:buFont typeface="Arial" panose="020b0604020202020204" pitchFamily="34" charset="0"/>
              <a:buChar char="•"/>
            </a:pPr>
            <a:endParaRPr lang="en-US" sz="2000">
              <a:solidFill>
                <a:srgbClr val="000000"/>
              </a:solidFill>
              <a:latin typeface="Arial" panose="020b0604020202020204" pitchFamily="34" charset="0"/>
            </a:endParaRPr>
          </a:p>
          <a:p>
            <a:pPr marL="342900" indent="-342900" algn="l">
              <a:buFont typeface="Arial" panose="020b0604020202020204" pitchFamily="34" charset="0"/>
              <a:buChar char="•"/>
            </a:pPr>
            <a:r>
              <a:rPr lang="en-US" sz="2000" dirty="1">
                <a:solidFill>
                  <a:srgbClr val="000000"/>
                </a:solidFill>
                <a:latin typeface="Arial" panose="020b0604020202020204" pitchFamily="34" charset="0"/>
              </a:rPr>
              <a:t>Wands Factors:</a:t>
            </a:r>
          </a:p>
          <a:p>
            <a:pPr marL="800100" lvl="1" indent="-342900">
              <a:buFont typeface="Arial" panose="020b0604020202020204" pitchFamily="34" charset="0"/>
              <a:buChar char="•"/>
            </a:pPr>
            <a:r>
              <a:rPr lang="en-US" sz="2000" dirty="1">
                <a:solidFill>
                  <a:srgbClr val="000000"/>
                </a:solidFill>
                <a:latin typeface="Arial" panose="020b0604020202020204" pitchFamily="34" charset="0"/>
              </a:rPr>
              <a:t>(1) the quantity of experimentation necessary, (2) the amount of direction or guidance presented, (3) the presence or absence of working examples, (4) the nature of the invention, (5) the state of the prior art, (6) the relative skill of those in the art, (7) the predictability or unpredictability of the art, and (8) </a:t>
            </a:r>
            <a:r>
              <a:rPr lang="en-US" sz="2000" dirty="1">
                <a:solidFill>
                  <a:srgbClr val="000000"/>
                </a:solidFill>
                <a:highlight>
                  <a:srgbClr val="FFFF00"/>
                </a:highlight>
                <a:latin typeface="Arial" panose="020b0604020202020204" pitchFamily="34" charset="0"/>
              </a:rPr>
              <a:t>the breadth of the claims.</a:t>
            </a:r>
            <a:br>
              <a:rPr lang="en-US" sz="2000" dirty="1">
                <a:solidFill>
                  <a:srgbClr val="000000"/>
                </a:solidFill>
                <a:latin typeface="Arial" panose="020b0604020202020204" pitchFamily="34" charset="0"/>
              </a:rPr>
            </a:br>
            <a:br>
              <a:rPr lang="en-US" sz="2000" dirty="1">
                <a:solidFill>
                  <a:srgbClr val="000000"/>
                </a:solidFill>
                <a:latin typeface="Arial" panose="020b0604020202020204" pitchFamily="34" charset="0"/>
              </a:rPr>
            </a:br>
            <a:br>
              <a:rPr lang="en-US" sz="2400" dirty="1">
                <a:solidFill>
                  <a:srgbClr val="000000"/>
                </a:solidFill>
                <a:effectLst/>
                <a:latin typeface="Arial" panose="020b0604020202020204" pitchFamily="34" charset="0"/>
              </a:rPr>
            </a:b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34179853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SCOTUS ISSUE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611219"/>
            <a:ext cx="7802880" cy="5262979"/>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Question Presented before SCOTUS:</a:t>
            </a:r>
          </a:p>
          <a:p>
            <a:pPr fontAlgn="base">
              <a:spcBef>
                <a:spcPct val="0"/>
              </a:spcBef>
              <a:spcAft>
                <a:spcPct val="0"/>
              </a:spcAft>
            </a:pPr>
            <a:endParaRPr lang="en-US" sz="2400" b="1">
              <a:solidFill>
                <a:srgbClr val="EBEBEB">
                  <a:lumMod val="10000"/>
                </a:srgbClr>
              </a:solidFill>
              <a:latin typeface="Arial"/>
              <a:ea typeface="ヒラギノ角ゴ Pro W3" charset="0"/>
            </a:endParaRPr>
          </a:p>
          <a:p>
            <a:pPr fontAlgn="base">
              <a:spcBef>
                <a:spcPct val="0"/>
              </a:spcBef>
              <a:spcAft>
                <a:spcPct val="0"/>
              </a:spcAft>
            </a:pPr>
            <a:r>
              <a:rPr lang="en-US" sz="2400" b="0" i="0" dirty="1">
                <a:solidFill>
                  <a:srgbClr val="0C0C0C"/>
                </a:solidFill>
                <a:effectLst/>
                <a:latin typeface="Muli"/>
              </a:rPr>
              <a:t>Whether enablement is governed by the statutory requirement that the specification teach those skilled in the art to “make and use” the claimed invention, or whether it must instead enable those skilled in the art “to reach the full scope of claimed embodiments” without undue experimentation—i.e., to cumulatively identify and make all or nearly all embodiments of the invention without substantial “time and effort.”</a:t>
            </a:r>
            <a:endParaRPr lang="en-US" sz="2400" b="1">
              <a:solidFill>
                <a:srgbClr val="EBEBEB">
                  <a:lumMod val="10000"/>
                </a:srgbClr>
              </a:solidFill>
              <a:latin typeface="Arial"/>
              <a:ea typeface="ヒラギノ角ゴ Pro W3" charset="0"/>
            </a:endParaRPr>
          </a:p>
          <a:p>
            <a:pPr fontAlgn="base">
              <a:spcBef>
                <a:spcPct val="0"/>
              </a:spcBef>
              <a:spcAft>
                <a:spcPct val="0"/>
              </a:spcAft>
            </a:pPr>
            <a:endParaRPr lang="en-US" sz="2400" b="1">
              <a:solidFill>
                <a:srgbClr val="EBEBEB">
                  <a:lumMod val="10000"/>
                </a:srgbClr>
              </a:solidFill>
              <a:latin typeface="Arial"/>
              <a:ea typeface="ヒラギノ角ゴ Pro W3" charset="0"/>
            </a:endParaRPr>
          </a:p>
          <a:p>
            <a:pPr marL="342900" indent="-342900" algn="l">
              <a:buFont typeface="Arial" panose="020b0604020202020204" pitchFamily="34" charset="0"/>
              <a:buChar char="•"/>
            </a:pP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20300113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58928-4B3C-9561-81FE-7699064F91EA}"/>
              </a:ext>
            </a:extLst>
          </p:cNvPr>
          <p:cNvSpPr txBox="1"/>
          <p:nvPr/>
        </p:nvSpPr>
        <p:spPr>
          <a:xfrm>
            <a:off x="2145792" y="1611219"/>
            <a:ext cx="7802880" cy="3416320"/>
          </a:xfrm>
          <a:prstGeom prst="rect"/>
          <a:noFill/>
        </p:spPr>
        <p:txBody>
          <a:bodyPr wrap="square" rtlCol="0">
            <a:spAutoFit/>
          </a:bodyPr>
          <a:lstStyle/>
          <a:p>
            <a:pPr fontAlgn="base">
              <a:spcBef>
                <a:spcPct val="0"/>
              </a:spcBef>
              <a:spcAft>
                <a:spcPct val="0"/>
              </a:spcAft>
            </a:pPr>
            <a:r>
              <a:rPr lang="en-US" sz="2400" b="1" u="sng" dirty="1">
                <a:solidFill>
                  <a:srgbClr val="EBEBEB">
                    <a:lumMod val="10000"/>
                  </a:srgbClr>
                </a:solidFill>
                <a:latin typeface="Arial"/>
                <a:ea typeface="ヒラギノ角ゴ Pro W3" charset="0"/>
              </a:rPr>
              <a:t>Is the dispute re: enablement legal or factual?</a:t>
            </a:r>
          </a:p>
          <a:p>
            <a:pPr fontAlgn="base">
              <a:spcBef>
                <a:spcPct val="0"/>
              </a:spcBef>
              <a:spcAft>
                <a:spcPct val="0"/>
              </a:spcAft>
            </a:pPr>
            <a:endParaRPr lang="en-US" sz="2400" b="1">
              <a:solidFill>
                <a:srgbClr val="EBEBEB">
                  <a:lumMod val="10000"/>
                </a:srgbClr>
              </a:solidFill>
              <a:latin typeface="Arial"/>
              <a:ea typeface="ヒラギノ角ゴ Pro W3" charset="0"/>
            </a:endParaRPr>
          </a:p>
          <a:p>
            <a:pPr fontAlgn="base">
              <a:spcBef>
                <a:spcPct val="0"/>
              </a:spcBef>
              <a:spcAft>
                <a:spcPct val="0"/>
              </a:spcAft>
            </a:pPr>
            <a:r>
              <a:rPr lang="en-US" sz="2400" dirty="1">
                <a:solidFill>
                  <a:srgbClr val="EBEBEB">
                    <a:lumMod val="10000"/>
                  </a:srgbClr>
                </a:solidFill>
                <a:latin typeface="Arial"/>
                <a:ea typeface="ヒラギノ角ゴ Pro W3" charset="0"/>
              </a:rPr>
              <a:t>Several Justices asked whether it was a legal or factual question.</a:t>
            </a:r>
          </a:p>
          <a:p>
            <a:pPr fontAlgn="base">
              <a:spcBef>
                <a:spcPct val="0"/>
              </a:spcBef>
              <a:spcAft>
                <a:spcPct val="0"/>
              </a:spcAft>
            </a:pPr>
            <a:endParaRPr lang="en-US" sz="2400">
              <a:solidFill>
                <a:srgbClr val="EBEBEB">
                  <a:lumMod val="10000"/>
                </a:srgbClr>
              </a:solidFill>
              <a:latin typeface="Arial"/>
              <a:ea typeface="ヒラギノ角ゴ Pro W3" charset="0"/>
            </a:endParaRPr>
          </a:p>
          <a:p>
            <a:pPr fontAlgn="base">
              <a:spcBef>
                <a:spcPct val="0"/>
              </a:spcBef>
              <a:spcAft>
                <a:spcPct val="0"/>
              </a:spcAft>
            </a:pPr>
            <a:r>
              <a:rPr lang="en-US" sz="2400" dirty="1">
                <a:solidFill>
                  <a:srgbClr val="EBEBEB">
                    <a:lumMod val="10000"/>
                  </a:srgbClr>
                </a:solidFill>
                <a:latin typeface="Arial"/>
                <a:ea typeface="ヒラギノ角ゴ Pro W3" charset="0"/>
              </a:rPr>
              <a:t>Simply an application of </a:t>
            </a:r>
            <a:r>
              <a:rPr lang="en-US" sz="2400" i="1" dirty="1">
                <a:solidFill>
                  <a:srgbClr val="EBEBEB">
                    <a:lumMod val="10000"/>
                  </a:srgbClr>
                </a:solidFill>
                <a:latin typeface="Arial"/>
                <a:ea typeface="ヒラギノ角ゴ Pro W3" charset="0"/>
              </a:rPr>
              <a:t>Wands </a:t>
            </a:r>
            <a:r>
              <a:rPr lang="en-US" sz="2400" dirty="1">
                <a:solidFill>
                  <a:srgbClr val="EBEBEB">
                    <a:lumMod val="10000"/>
                  </a:srgbClr>
                </a:solidFill>
                <a:latin typeface="Arial"/>
                <a:ea typeface="ヒラギノ角ゴ Pro W3" charset="0"/>
              </a:rPr>
              <a:t>factors?</a:t>
            </a:r>
          </a:p>
          <a:p>
            <a:pPr fontAlgn="base">
              <a:spcBef>
                <a:spcPct val="0"/>
              </a:spcBef>
              <a:spcAft>
                <a:spcPct val="0"/>
              </a:spcAft>
            </a:pPr>
            <a:endParaRPr lang="en-US" sz="2400">
              <a:solidFill>
                <a:srgbClr val="EBEBEB">
                  <a:lumMod val="10000"/>
                </a:srgbClr>
              </a:solidFill>
              <a:latin typeface="Arial"/>
              <a:ea typeface="ヒラギノ角ゴ Pro W3" charset="0"/>
            </a:endParaRPr>
          </a:p>
          <a:p>
            <a:pPr fontAlgn="base">
              <a:spcBef>
                <a:spcPct val="0"/>
              </a:spcBef>
              <a:spcAft>
                <a:spcPct val="0"/>
              </a:spcAft>
            </a:pPr>
            <a:r>
              <a:rPr lang="en-US" sz="2400" dirty="1">
                <a:solidFill>
                  <a:srgbClr val="EBEBEB">
                    <a:lumMod val="10000"/>
                  </a:srgbClr>
                </a:solidFill>
                <a:latin typeface="Arial"/>
                <a:ea typeface="ヒラギノ角ゴ Pro W3" charset="0"/>
              </a:rPr>
              <a:t>Cumulative effort test / full scope test?</a:t>
            </a:r>
          </a:p>
          <a:p>
            <a:pPr algn="l"/>
            <a:endParaRPr lang="en-US" sz="2400">
              <a:solidFill>
                <a:srgbClr val="EBEBEB">
                  <a:lumMod val="10000"/>
                </a:srgbClr>
              </a:solidFill>
              <a:latin typeface="Arial"/>
              <a:ea typeface="ヒラギノ角ゴ Pro W3" charset="0"/>
            </a:endParaRPr>
          </a:p>
        </p:txBody>
      </p:sp>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SCOTUS ISSUE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Tree>
    <p:extLst>
      <p:ext uri="{BB962C8B-B14F-4D97-AF65-F5344CB8AC3E}">
        <p14:creationId xmlns:p14="http://schemas.microsoft.com/office/powerpoint/2010/main" val="10042018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58928-4B3C-9561-81FE-7699064F91EA}"/>
              </a:ext>
            </a:extLst>
          </p:cNvPr>
          <p:cNvSpPr txBox="1"/>
          <p:nvPr/>
        </p:nvSpPr>
        <p:spPr>
          <a:xfrm>
            <a:off x="1652741" y="1874377"/>
            <a:ext cx="8758501" cy="4247317"/>
          </a:xfrm>
          <a:prstGeom prst="rect"/>
          <a:noFill/>
        </p:spPr>
        <p:txBody>
          <a:bodyPr wrap="square" rtlCol="0">
            <a:spAutoFit/>
          </a:bodyPr>
          <a:lstStyle/>
          <a:p>
            <a:endParaRPr lang="en-US" sz="3000">
              <a:solidFill>
                <a:srgbClr val="EBEBEB">
                  <a:lumMod val="10000"/>
                </a:srgbClr>
              </a:solidFill>
              <a:latin typeface="Arial"/>
              <a:ea typeface="ヒラギノ角ゴ Pro W3" charset="0"/>
            </a:endParaRPr>
          </a:p>
          <a:p>
            <a:pPr fontAlgn="base">
              <a:spcBef>
                <a:spcPct val="0"/>
              </a:spcBef>
              <a:spcAft>
                <a:spcPct val="0"/>
              </a:spcAft>
            </a:pPr>
            <a:r>
              <a:rPr lang="en-US" sz="3000" b="0" i="0" u="none" strike="noStrike" dirty="1">
                <a:solidFill>
                  <a:srgbClr val="17212B"/>
                </a:solidFill>
                <a:effectLst/>
                <a:latin typeface="poynter-oldstyle-text"/>
              </a:rPr>
              <a:t>Federal Circuit’s Tes</a:t>
            </a:r>
            <a:r>
              <a:rPr lang="en-US" sz="3000" dirty="1">
                <a:solidFill>
                  <a:srgbClr val="17212B"/>
                </a:solidFill>
                <a:latin typeface="poynter-oldstyle-text"/>
              </a:rPr>
              <a:t>t: </a:t>
            </a:r>
            <a:r>
              <a:rPr lang="en-US" sz="3000" b="0" i="0" u="none" strike="noStrike" dirty="1">
                <a:solidFill>
                  <a:srgbClr val="17212B"/>
                </a:solidFill>
                <a:effectLst/>
                <a:latin typeface="poynter-oldstyle-text"/>
              </a:rPr>
              <a:t>“</a:t>
            </a:r>
            <a:r>
              <a:rPr lang="en-US" sz="3000" b="0" i="1" u="none" strike="noStrike" dirty="1">
                <a:solidFill>
                  <a:srgbClr val="17212B"/>
                </a:solidFill>
                <a:effectLst/>
                <a:latin typeface="poynter-oldstyle-text"/>
              </a:rPr>
              <a:t>reach the full scope </a:t>
            </a:r>
            <a:r>
              <a:rPr lang="en-US" sz="3000" b="0" i="0" u="none" strike="noStrike" dirty="1">
                <a:solidFill>
                  <a:srgbClr val="17212B"/>
                </a:solidFill>
                <a:effectLst/>
                <a:latin typeface="poynter-oldstyle-text"/>
              </a:rPr>
              <a:t>of claimed embodiments” —</a:t>
            </a:r>
            <a:r>
              <a:rPr lang="en-US" sz="3000" b="0" i="1" u="none" strike="noStrike" dirty="1">
                <a:solidFill>
                  <a:srgbClr val="17212B"/>
                </a:solidFill>
                <a:effectLst/>
                <a:latin typeface="poynter-oldstyle-text"/>
              </a:rPr>
              <a:t>i.e.</a:t>
            </a:r>
            <a:r>
              <a:rPr lang="en-US" sz="3000" b="0" i="0" u="none" strike="noStrike" dirty="1">
                <a:solidFill>
                  <a:srgbClr val="17212B"/>
                </a:solidFill>
                <a:effectLst/>
                <a:latin typeface="poynter-oldstyle-text"/>
              </a:rPr>
              <a:t>, to cumulatively identify and make all, or nearly all, possible variations of the invention—without ‘substantial time and effort.’” </a:t>
            </a:r>
          </a:p>
          <a:p>
            <a:pPr fontAlgn="base">
              <a:spcBef>
                <a:spcPct val="0"/>
              </a:spcBef>
              <a:spcAft>
                <a:spcPct val="0"/>
              </a:spcAft>
            </a:pPr>
            <a:endParaRPr lang="en-US" sz="3000">
              <a:solidFill>
                <a:srgbClr val="17212B"/>
              </a:solidFill>
              <a:latin typeface="poynter-oldstyle-text"/>
            </a:endParaRPr>
          </a:p>
          <a:p>
            <a:pPr fontAlgn="base">
              <a:spcBef>
                <a:spcPct val="0"/>
              </a:spcBef>
              <a:spcAft>
                <a:spcPct val="0"/>
              </a:spcAft>
            </a:pPr>
            <a:r>
              <a:rPr lang="en-US" sz="3000" b="0" i="0" u="none" strike="noStrike" dirty="1">
                <a:solidFill>
                  <a:srgbClr val="17212B"/>
                </a:solidFill>
                <a:effectLst/>
                <a:latin typeface="poynter-oldstyle-text"/>
              </a:rPr>
              <a:t>Amgen: This heightened standard “has no basis in § 112’s text.” </a:t>
            </a:r>
            <a:endParaRPr lang="en-US" sz="30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3000">
              <a:solidFill>
                <a:srgbClr val="4C4C4C"/>
              </a:solidFill>
              <a:latin typeface="Helvetica" charset="0"/>
              <a:ea typeface="ヒラギノ角ゴ Pro W3" charset="0"/>
            </a:endParaRPr>
          </a:p>
        </p:txBody>
      </p:sp>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Full Scope Test (Amgen Argument)</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Tree>
    <p:extLst>
      <p:ext uri="{BB962C8B-B14F-4D97-AF65-F5344CB8AC3E}">
        <p14:creationId xmlns:p14="http://schemas.microsoft.com/office/powerpoint/2010/main" val="1311687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58928-4B3C-9561-81FE-7699064F91EA}"/>
              </a:ext>
            </a:extLst>
          </p:cNvPr>
          <p:cNvSpPr txBox="1"/>
          <p:nvPr/>
        </p:nvSpPr>
        <p:spPr>
          <a:xfrm>
            <a:off x="783771" y="2206304"/>
            <a:ext cx="10232571" cy="3554819"/>
          </a:xfrm>
          <a:prstGeom prst="rect"/>
          <a:noFill/>
        </p:spPr>
        <p:txBody>
          <a:bodyPr wrap="square" rtlCol="0">
            <a:spAutoFit/>
          </a:bodyPr>
          <a:lstStyle/>
          <a:p>
            <a:pPr marL="457200" indent="-457200" fontAlgn="base">
              <a:spcBef>
                <a:spcPct val="0"/>
              </a:spcBef>
              <a:spcAft>
                <a:spcPct val="0"/>
              </a:spcAft>
              <a:buFont typeface="Arial" panose="020b0604020202020204" pitchFamily="34" charset="0"/>
              <a:buChar char="•"/>
            </a:pPr>
            <a:r>
              <a:rPr lang="en-US" sz="2500" b="1" i="0" u="none" strike="noStrike" dirty="1">
                <a:solidFill>
                  <a:srgbClr val="333333"/>
                </a:solidFill>
                <a:effectLst/>
                <a:latin typeface="Open Sans" panose="020b0606030504020204" pitchFamily="34" charset="0"/>
              </a:rPr>
              <a:t>(a)In General.—</a:t>
            </a:r>
            <a:r>
              <a:rPr lang="en-US" sz="2500" b="0" i="0" u="none" strike="noStrike" dirty="1">
                <a:solidFill>
                  <a:srgbClr val="333333"/>
                </a:solidFill>
                <a:effectLst/>
                <a:latin typeface="Open Sans" panose="020b0606030504020204" pitchFamily="34" charset="0"/>
              </a:rPr>
              <a:t>The specification shall contain a written description of the invention, and of the manner and process of making and using it, in such full, clear, concise, and exact terms as to enable any person skilled in the art to which it pertains, or with which it is most nearly connected, </a:t>
            </a:r>
            <a:r>
              <a:rPr lang="en-US" sz="2500" b="1" i="0" u="none" strike="noStrike" dirty="1">
                <a:solidFill>
                  <a:srgbClr val="333333"/>
                </a:solidFill>
                <a:effectLst/>
                <a:latin typeface="Open Sans" panose="020b0606030504020204" pitchFamily="34" charset="0"/>
              </a:rPr>
              <a:t>to make and use </a:t>
            </a:r>
            <a:r>
              <a:rPr lang="en-US" sz="2500" b="0" i="0" u="none" strike="noStrike" dirty="1">
                <a:solidFill>
                  <a:srgbClr val="333333"/>
                </a:solidFill>
                <a:effectLst/>
                <a:latin typeface="Open Sans" panose="020b0606030504020204" pitchFamily="34" charset="0"/>
              </a:rPr>
              <a:t>the same, and shall set forth the best mode contemplated by the inventor or joint inventor of carrying out the invention.</a:t>
            </a:r>
          </a:p>
          <a:p>
            <a:pPr marL="457200" indent="-457200" fontAlgn="base">
              <a:spcBef>
                <a:spcPct val="0"/>
              </a:spcBef>
              <a:spcAft>
                <a:spcPct val="0"/>
              </a:spcAft>
              <a:buFont typeface="Arial" panose="020b0604020202020204" pitchFamily="34" charset="0"/>
              <a:buChar char="•"/>
            </a:pPr>
            <a:endParaRPr lang="en-US" sz="2500">
              <a:solidFill>
                <a:srgbClr val="4C4C4C"/>
              </a:solidFill>
              <a:latin typeface="Helvetica" charset="0"/>
              <a:ea typeface="ヒラギノ角ゴ Pro W3" charset="0"/>
            </a:endParaRPr>
          </a:p>
          <a:p>
            <a:pPr fontAlgn="base">
              <a:spcBef>
                <a:spcPct val="0"/>
              </a:spcBef>
              <a:spcAft>
                <a:spcPct val="0"/>
              </a:spcAft>
            </a:pPr>
            <a:r>
              <a:rPr lang="en-US" sz="2500" dirty="1">
                <a:solidFill>
                  <a:srgbClr val="4C4C4C"/>
                </a:solidFill>
                <a:latin typeface="Helvetica" charset="0"/>
                <a:ea typeface="ヒラギノ角ゴ Pro W3" charset="0"/>
              </a:rPr>
              <a:t>							35 U.S.C. § 112 (a)</a:t>
            </a:r>
          </a:p>
        </p:txBody>
      </p:sp>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Full Scope Test (Amgen Argument)</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Tree>
    <p:extLst>
      <p:ext uri="{BB962C8B-B14F-4D97-AF65-F5344CB8AC3E}">
        <p14:creationId xmlns:p14="http://schemas.microsoft.com/office/powerpoint/2010/main" val="2627739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Law360</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209666"/>
            <a:ext cx="7638288" cy="1938992"/>
          </a:xfrm>
          <a:prstGeom prst="rect"/>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News Website Tailored to Happenings in the Law</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Custom Newsletters</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Breaking News</a:t>
            </a: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4" name="Picture 3">
            <a:extLst>
              <a:ext uri="{FF2B5EF4-FFF2-40B4-BE49-F238E27FC236}">
                <a16:creationId xmlns:a16="http://schemas.microsoft.com/office/drawing/2014/main" id="{489DC2B6-D891-413C-CBC6-DD7ACF104044}"/>
              </a:ext>
            </a:extLst>
          </p:cNvPr>
          <p:cNvPicPr>
            <a:picLocks noChangeAspect="1"/>
          </p:cNvPicPr>
          <p:nvPr/>
        </p:nvPicPr>
        <p:blipFill>
          <a:blip r:embed="rId3"/>
          <a:srcRect/>
          <a:stretch>
            <a:fillRect/>
          </a:stretch>
        </p:blipFill>
        <p:spPr>
          <a:xfrm>
            <a:off x="301905" y="2619995"/>
            <a:ext cx="11460174" cy="3743847"/>
          </a:xfrm>
          <a:prstGeom prst="rect"/>
        </p:spPr>
      </p:pic>
    </p:spTree>
    <p:extLst>
      <p:ext uri="{BB962C8B-B14F-4D97-AF65-F5344CB8AC3E}">
        <p14:creationId xmlns:p14="http://schemas.microsoft.com/office/powerpoint/2010/main" val="181584228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58928-4B3C-9561-81FE-7699064F91EA}"/>
              </a:ext>
            </a:extLst>
          </p:cNvPr>
          <p:cNvSpPr txBox="1"/>
          <p:nvPr/>
        </p:nvSpPr>
        <p:spPr>
          <a:xfrm>
            <a:off x="1783370" y="1343814"/>
            <a:ext cx="9595830" cy="4170372"/>
          </a:xfrm>
          <a:prstGeom prst="rect"/>
          <a:noFill/>
        </p:spPr>
        <p:txBody>
          <a:bodyPr wrap="square" rtlCol="0">
            <a:spAutoFit/>
          </a:bodyPr>
          <a:lstStyle/>
          <a:p>
            <a:endParaRPr lang="en-US" sz="3000">
              <a:solidFill>
                <a:srgbClr val="EBEBEB">
                  <a:lumMod val="10000"/>
                </a:srgbClr>
              </a:solidFill>
              <a:latin typeface="Arial"/>
              <a:ea typeface="ヒラギノ角ゴ Pro W3" charset="0"/>
            </a:endParaRPr>
          </a:p>
          <a:p>
            <a:pPr fontAlgn="base">
              <a:spcBef>
                <a:spcPct val="0"/>
              </a:spcBef>
              <a:spcAft>
                <a:spcPct val="0"/>
              </a:spcAft>
            </a:pPr>
            <a:r>
              <a:rPr lang="en-US" sz="3000" b="0" i="0" u="none" strike="noStrike" dirty="1">
                <a:solidFill>
                  <a:srgbClr val="17212B"/>
                </a:solidFill>
                <a:effectLst/>
                <a:latin typeface="poynter-oldstyle-text"/>
              </a:rPr>
              <a:t>Enablement Test by Federal Circuit is just fine.  </a:t>
            </a:r>
          </a:p>
          <a:p>
            <a:pPr fontAlgn="base">
              <a:spcBef>
                <a:spcPct val="0"/>
              </a:spcBef>
              <a:spcAft>
                <a:spcPct val="0"/>
              </a:spcAft>
            </a:pPr>
            <a:endParaRPr lang="en-US" sz="3000">
              <a:solidFill>
                <a:srgbClr val="17212B"/>
              </a:solidFill>
              <a:latin typeface="poynter-oldstyle-text"/>
            </a:endParaRPr>
          </a:p>
          <a:p>
            <a:pPr fontAlgn="base">
              <a:spcBef>
                <a:spcPct val="0"/>
              </a:spcBef>
              <a:spcAft>
                <a:spcPct val="0"/>
              </a:spcAft>
            </a:pPr>
            <a:r>
              <a:rPr lang="en-US" sz="2500" b="0" i="1" u="none" strike="noStrike" dirty="1">
                <a:solidFill>
                  <a:srgbClr val="17212B"/>
                </a:solidFill>
                <a:effectLst/>
                <a:latin typeface="poynter-oldstyle-text"/>
              </a:rPr>
              <a:t>[T]he Amgen specification leaves skilled artisans seeking undisclosed embodiments exactly where they were before reading the specification: knowing from published research that certain undisclosed antibodies could be medically useful, and left to use well-known techniques to produce those potentially useful antibodies through trial and error. That is not a patent bargain at all, but a recipe for preempting useful research.</a:t>
            </a:r>
            <a:endParaRPr lang="en-US" sz="2500">
              <a:solidFill>
                <a:srgbClr val="4C4C4C"/>
              </a:solidFill>
              <a:latin typeface="Helvetica" charset="0"/>
              <a:ea typeface="ヒラギノ角ゴ Pro W3" charset="0"/>
            </a:endParaRPr>
          </a:p>
        </p:txBody>
      </p:sp>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Sanofi Argument</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Tree>
    <p:extLst>
      <p:ext uri="{BB962C8B-B14F-4D97-AF65-F5344CB8AC3E}">
        <p14:creationId xmlns:p14="http://schemas.microsoft.com/office/powerpoint/2010/main" val="19490542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58928-4B3C-9561-81FE-7699064F91EA}"/>
              </a:ext>
            </a:extLst>
          </p:cNvPr>
          <p:cNvSpPr txBox="1"/>
          <p:nvPr/>
        </p:nvSpPr>
        <p:spPr>
          <a:xfrm>
            <a:off x="1783370" y="1343814"/>
            <a:ext cx="9595830" cy="5478423"/>
          </a:xfrm>
          <a:prstGeom prst="rect"/>
          <a:noFill/>
        </p:spPr>
        <p:txBody>
          <a:bodyPr wrap="square" rtlCol="0">
            <a:spAutoFit/>
          </a:bodyPr>
          <a:lstStyle/>
          <a:p>
            <a:endParaRPr lang="en-US" sz="2500">
              <a:solidFill>
                <a:srgbClr val="EBEBEB">
                  <a:lumMod val="10000"/>
                </a:srgbClr>
              </a:solidFill>
              <a:latin typeface="Arial"/>
              <a:ea typeface="ヒラギノ角ゴ Pro W3" charset="0"/>
            </a:endParaRPr>
          </a:p>
          <a:p>
            <a:pPr fontAlgn="base">
              <a:spcBef>
                <a:spcPct val="0"/>
              </a:spcBef>
              <a:spcAft>
                <a:spcPct val="0"/>
              </a:spcAft>
            </a:pPr>
            <a:r>
              <a:rPr lang="en-US" sz="2500" b="0" i="0" u="none" strike="noStrike" dirty="1">
                <a:solidFill>
                  <a:srgbClr val="17212B"/>
                </a:solidFill>
                <a:effectLst/>
                <a:latin typeface="poynter-oldstyle-text"/>
              </a:rPr>
              <a:t>For Appellants (Amgen): </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Law professors</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National Association of Patent Practitioners (NAPP)</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AbbVie, Inc.</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Alliance of US Startups</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a:t>
            </a:r>
          </a:p>
          <a:p>
            <a:pPr fontAlgn="base">
              <a:spcBef>
                <a:spcPct val="0"/>
              </a:spcBef>
              <a:spcAft>
                <a:spcPct val="0"/>
              </a:spcAft>
            </a:pPr>
            <a:r>
              <a:rPr lang="en-US" sz="2500" dirty="1">
                <a:solidFill>
                  <a:srgbClr val="17212B"/>
                </a:solidFill>
                <a:latin typeface="poynter-oldstyle-text"/>
                <a:ea typeface="ヒラギノ角ゴ Pro W3" charset="0"/>
              </a:rPr>
              <a:t>For Respondents (Sanofi):</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Law professors</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Pfizer</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Eli Lilly</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Genentech Inc., </a:t>
            </a:r>
            <a:r>
              <a:rPr lang="en-US" sz="2500" dirty="1">
                <a:solidFill>
                  <a:srgbClr val="17212B"/>
                </a:solidFill>
                <a:latin typeface="poynter-oldstyle-text"/>
                <a:ea typeface="ヒラギノ角ゴ Pro W3" charset="0"/>
              </a:rPr>
              <a:t>Astrazeneca</a:t>
            </a:r>
            <a:r>
              <a:rPr lang="en-US" sz="2500" dirty="1">
                <a:solidFill>
                  <a:srgbClr val="17212B"/>
                </a:solidFill>
                <a:latin typeface="poynter-oldstyle-text"/>
                <a:ea typeface="ヒラギノ角ゴ Pro W3" charset="0"/>
              </a:rPr>
              <a:t>, Johnson and Johnson</a:t>
            </a:r>
          </a:p>
          <a:p>
            <a:pPr marL="457200" indent="-457200" fontAlgn="base">
              <a:spcBef>
                <a:spcPct val="0"/>
              </a:spcBef>
              <a:spcAft>
                <a:spcPct val="0"/>
              </a:spcAft>
              <a:buFont typeface="Arial" panose="020b0604020202020204" pitchFamily="34" charset="0"/>
              <a:buChar char="•"/>
            </a:pPr>
            <a:r>
              <a:rPr lang="en-US" sz="2500" dirty="1">
                <a:solidFill>
                  <a:srgbClr val="17212B"/>
                </a:solidFill>
                <a:latin typeface="poynter-oldstyle-text"/>
                <a:ea typeface="ヒラギノ角ゴ Pro W3" charset="0"/>
              </a:rPr>
              <a:t>…</a:t>
            </a:r>
          </a:p>
          <a:p>
            <a:pPr marL="342900" indent="-342900" fontAlgn="base">
              <a:spcBef>
                <a:spcPct val="0"/>
              </a:spcBef>
              <a:spcAft>
                <a:spcPct val="0"/>
              </a:spcAft>
              <a:buFont typeface="Arial" panose="020b0604020202020204" pitchFamily="34" charset="0"/>
              <a:buChar char="•"/>
            </a:pPr>
            <a:endParaRPr lang="en-US" sz="2500">
              <a:solidFill>
                <a:srgbClr val="4C4C4C"/>
              </a:solidFill>
              <a:latin typeface="Helvetica" charset="0"/>
              <a:ea typeface="ヒラギノ角ゴ Pro W3" charset="0"/>
            </a:endParaRPr>
          </a:p>
        </p:txBody>
      </p:sp>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Amicus Briefing</a:t>
            </a:r>
          </a:p>
        </p:txBody>
      </p:sp>
    </p:spTree>
    <p:extLst>
      <p:ext uri="{BB962C8B-B14F-4D97-AF65-F5344CB8AC3E}">
        <p14:creationId xmlns:p14="http://schemas.microsoft.com/office/powerpoint/2010/main" val="5264510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258928-4B3C-9561-81FE-7699064F91EA}"/>
              </a:ext>
            </a:extLst>
          </p:cNvPr>
          <p:cNvSpPr txBox="1"/>
          <p:nvPr/>
        </p:nvSpPr>
        <p:spPr>
          <a:xfrm>
            <a:off x="2145792" y="1611219"/>
            <a:ext cx="7802880" cy="3724096"/>
          </a:xfrm>
          <a:prstGeom prst="rect"/>
          <a:noFill/>
        </p:spPr>
        <p:txBody>
          <a:bodyPr wrap="square" rtlCol="0">
            <a:spAutoFit/>
          </a:bodyPr>
          <a:lstStyle/>
          <a:p>
            <a:pPr algn="l">
              <a:spcAft>
                <a:spcPts val="1200"/>
              </a:spcAft>
            </a:pPr>
            <a:r>
              <a:rPr lang="en-US" sz="2400" b="0" i="0" u="sng" strike="noStrike" dirty="1">
                <a:solidFill>
                  <a:srgbClr val="282828"/>
                </a:solidFill>
                <a:effectLst/>
                <a:latin typeface="inherit"/>
              </a:rPr>
              <a:t>Amgen</a:t>
            </a:r>
            <a:r>
              <a:rPr lang="en-US" sz="2400" b="0" i="0" u="none" strike="noStrike" dirty="1">
                <a:solidFill>
                  <a:srgbClr val="282828"/>
                </a:solidFill>
                <a:effectLst/>
                <a:latin typeface="inherit"/>
              </a:rPr>
              <a:t>: degree of experimentation to get all embodiments (plural) is irrelevant; how to make any singular antibody was adequately disclosed in its patents.</a:t>
            </a:r>
            <a:endParaRPr lang="en-US" sz="2400" b="0" i="0" u="none" strike="noStrike">
              <a:solidFill>
                <a:srgbClr val="282828"/>
              </a:solidFill>
              <a:effectLst/>
              <a:latin typeface="lato" panose="020f0502020204030203" pitchFamily="34" charset="0"/>
            </a:endParaRPr>
          </a:p>
          <a:p>
            <a:pPr algn="l">
              <a:spcAft>
                <a:spcPts val="1200"/>
              </a:spcAft>
            </a:pPr>
            <a:r>
              <a:rPr lang="en-US" sz="2400" b="0" i="0" u="none" strike="noStrike" dirty="1">
                <a:solidFill>
                  <a:srgbClr val="282828"/>
                </a:solidFill>
                <a:effectLst/>
                <a:latin typeface="inherit"/>
              </a:rPr>
              <a:t>A company will not invest billions of dollars to find new antibodies if genus claims were unavailable. </a:t>
            </a:r>
            <a:endParaRPr lang="en-US" sz="2400" b="0" i="0" u="none" strike="noStrike">
              <a:solidFill>
                <a:srgbClr val="282828"/>
              </a:solidFill>
              <a:effectLst/>
              <a:latin typeface="lato" panose="020f0502020204030203" pitchFamily="34" charset="0"/>
            </a:endParaRPr>
          </a:p>
          <a:p>
            <a:pPr algn="l"/>
            <a:r>
              <a:rPr lang="en-US" sz="2400" u="sng" dirty="1">
                <a:solidFill>
                  <a:srgbClr val="282828"/>
                </a:solidFill>
                <a:latin typeface="inherit"/>
              </a:rPr>
              <a:t>Sanofi</a:t>
            </a:r>
          </a:p>
          <a:p>
            <a:pPr algn="l"/>
            <a:r>
              <a:rPr lang="en-US" sz="2400" dirty="1">
                <a:solidFill>
                  <a:srgbClr val="282828"/>
                </a:solidFill>
                <a:latin typeface="inherit"/>
              </a:rPr>
              <a:t>Claims cover millions of antibodies binding sixteen different residues.  But specification only discloses embodiments that bind nine.</a:t>
            </a:r>
          </a:p>
        </p:txBody>
      </p:sp>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SCOTUS ISSUE (cont’d)</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Tree>
    <p:extLst>
      <p:ext uri="{BB962C8B-B14F-4D97-AF65-F5344CB8AC3E}">
        <p14:creationId xmlns:p14="http://schemas.microsoft.com/office/powerpoint/2010/main" val="490744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3" name="Title 2"/>
          <p:cNvSpPr>
            <a:spLocks noGrp="1"/>
          </p:cNvSpPr>
          <p:nvPr>
            <p:ph type="title"/>
          </p:nvPr>
        </p:nvSpPr>
        <p:spPr>
          <a:xfrm>
            <a:off x="2020614" y="1274618"/>
            <a:ext cx="7772400" cy="2540000"/>
          </a:xfrm>
        </p:spPr>
        <p:txBody>
          <a:bodyPr/>
          <a:lstStyle/>
          <a:p>
            <a:pPr algn="ctr"/>
            <a:r>
              <a:rPr lang="en-US" sz="3600" i="1" dirty="1"/>
              <a:t>Andy Warhol Foundation for the Visual Arts, Inc. </a:t>
            </a:r>
            <a:br>
              <a:rPr lang="en-US" sz="3600" i="1" dirty="1"/>
            </a:br>
            <a:r>
              <a:rPr lang="en-US" sz="3600" i="1" dirty="1"/>
              <a:t>v. </a:t>
            </a:r>
            <a:br>
              <a:rPr lang="en-US" sz="3600" i="1" dirty="1"/>
            </a:br>
            <a:r>
              <a:rPr lang="en-US" sz="3600" i="1" dirty="1"/>
              <a:t>Goldsmith</a:t>
            </a:r>
          </a:p>
        </p:txBody>
      </p:sp>
      <p:sp>
        <p:nvSpPr>
          <p:cNvPr id="5" name="Text Placeholder 2"/>
          <p:cNvSpPr>
            <a:spLocks noGrp="1"/>
          </p:cNvSpPr>
          <p:nvPr>
            <p:ph type="body" idx="1"/>
          </p:nvPr>
        </p:nvSpPr>
        <p:spPr>
          <a:xfrm>
            <a:off x="1981200" y="3086101"/>
            <a:ext cx="7772400" cy="1849457"/>
          </a:xfrm>
        </p:spPr>
        <p:txBody>
          <a:bodyPr/>
          <a:lstStyle/>
          <a:p>
            <a:pPr lvl="0"/>
            <a:r>
              <a:rPr lang="en-US" b="1" dirty="1">
                <a:solidFill>
                  <a:schemeClr val="accent1"/>
                </a:solidFill>
              </a:rPr>
              <a:t>Group 5</a:t>
            </a:r>
          </a:p>
          <a:p>
            <a:pPr lvl="0"/>
            <a:r>
              <a:rPr lang="en-US" b="1" dirty="1">
                <a:solidFill>
                  <a:schemeClr val="accent1"/>
                </a:solidFill>
              </a:rPr>
              <a:t>May 2, 2023</a:t>
            </a:r>
          </a:p>
        </p:txBody>
      </p:sp>
      <p:pic>
        <p:nvPicPr>
          <p:cNvPr id="1026" name="Picture 2"/>
          <p:cNvPicPr>
            <a:picLocks noChangeAspect="1" noChangeArrowheads="1"/>
          </p:cNvPicPr>
          <p:nvPr/>
        </p:nvPicPr>
        <p:blipFill>
          <a:blip r:embed="rId3"/>
          <a:srcRect/>
          <a:stretch>
            <a:fillRect/>
          </a:stretch>
        </p:blipFill>
        <p:spPr>
          <a:xfrm>
            <a:off x="6096001" y="4710441"/>
            <a:ext cx="3532735" cy="1412085"/>
          </a:xfrm>
          <a:prstGeom prst="rect"/>
          <a:no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 uri="{909E8E84-426E-40DD-AFC4-6F175D3DCCD1}">
              <a14:hiddenFill xmlns:a14="http://schemas.microsoft.com/office/drawing/2010/main">
                <a:solidFill>
                  <a:schemeClr val="accent1"/>
                </a:solidFill>
              </a14:hiddenFill>
            </a:ext>
          </a:extLst>
        </p:spPr>
      </p:pic>
      <p:sp>
        <p:nvSpPr>
          <p:cNvPr id="2" name="Rectangle 1"/>
          <p:cNvSpPr/>
          <p:nvPr/>
        </p:nvSpPr>
        <p:spPr>
          <a:xfrm>
            <a:off x="9044152" y="6154057"/>
            <a:ext cx="1497724" cy="562054"/>
          </a:xfrm>
          <a:prstGeom prst="rect"/>
          <a:solidFill>
            <a:schemeClr val="bg1"/>
          </a:solidFill>
          <a:ln w="254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latin typeface="Arial"/>
            </a:endParaRPr>
          </a:p>
        </p:txBody>
      </p:sp>
    </p:spTree>
    <p:extLst>
      <p:ext uri="{BB962C8B-B14F-4D97-AF65-F5344CB8AC3E}">
        <p14:creationId xmlns:p14="http://schemas.microsoft.com/office/powerpoint/2010/main" val="41743822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Copyright Infringement / </a:t>
            </a:r>
            <a:br>
              <a:rPr lang="en-US" altLang="en-US" sz="3600" dirty="1">
                <a:latin typeface="+mj-lt"/>
                <a:cs typeface="Arial" panose="020b0604020202020204" pitchFamily="34" charset="0"/>
              </a:rPr>
            </a:br>
            <a:r>
              <a:rPr lang="en-US" altLang="en-US" sz="3600" dirty="1">
                <a:latin typeface="+mj-lt"/>
                <a:cs typeface="Arial" panose="020b0604020202020204" pitchFamily="34" charset="0"/>
              </a:rPr>
              <a:t>Fair Use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600202"/>
            <a:ext cx="7802880" cy="5632311"/>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District Court</a:t>
            </a:r>
            <a:r>
              <a:rPr lang="en-US" sz="2400" dirty="1">
                <a:solidFill>
                  <a:srgbClr val="EBEBEB">
                    <a:lumMod val="10000"/>
                  </a:srgbClr>
                </a:solidFill>
                <a:latin typeface="Arial"/>
                <a:ea typeface="ヒラギノ角ゴ Pro W3" charset="0"/>
              </a:rPr>
              <a:t>:</a:t>
            </a:r>
          </a:p>
          <a:p>
            <a:pPr marL="342900" indent="-342900" fontAlgn="base">
              <a:spcBef>
                <a:spcPct val="0"/>
              </a:spcBef>
              <a:spcAft>
                <a:spcPct val="0"/>
              </a:spcAft>
              <a:buFont typeface="Arial" panose="020b0604020202020204" pitchFamily="34" charset="0"/>
              <a:buChar char="•"/>
            </a:pPr>
            <a:r>
              <a:rPr lang="en-US" sz="2400" i="1" dirty="1">
                <a:solidFill>
                  <a:srgbClr val="EBEBEB">
                    <a:lumMod val="10000"/>
                  </a:srgbClr>
                </a:solidFill>
                <a:latin typeface="Arial"/>
                <a:ea typeface="ヒラギノ角ゴ Pro W3" charset="0"/>
              </a:rPr>
              <a:t>Granted Summary Judgement </a:t>
            </a:r>
            <a:r>
              <a:rPr lang="en-US" sz="2400" dirty="1">
                <a:solidFill>
                  <a:srgbClr val="EBEBEB">
                    <a:lumMod val="10000"/>
                  </a:srgbClr>
                </a:solidFill>
                <a:latin typeface="Arial"/>
                <a:ea typeface="ヒラギノ角ゴ Pro W3" charset="0"/>
              </a:rPr>
              <a:t>to the Warhol Foundation </a:t>
            </a:r>
          </a:p>
          <a:p>
            <a:pPr marL="342900" indent="-342900" fontAlgn="base">
              <a:spcBef>
                <a:spcPct val="0"/>
              </a:spcBef>
              <a:spcAft>
                <a:spcPct val="0"/>
              </a:spcAft>
              <a:buFont typeface="Arial" panose="020b0604020202020204" pitchFamily="34" charset="0"/>
              <a:buChar char="•"/>
            </a:pPr>
            <a:r>
              <a:rPr lang="en-US" sz="2400" dirty="1">
                <a:solidFill>
                  <a:srgbClr val="EBEBEB">
                    <a:lumMod val="10000"/>
                  </a:srgbClr>
                </a:solidFill>
                <a:latin typeface="Arial"/>
                <a:ea typeface="ヒラギノ角ゴ Pro W3" charset="0"/>
              </a:rPr>
              <a:t>DC found that Warhol had “transformed” the original photograph by:</a:t>
            </a:r>
          </a:p>
          <a:p>
            <a:pPr marL="800100" lvl="1" indent="-342900" fontAlgn="base">
              <a:spcBef>
                <a:spcPct val="0"/>
              </a:spcBef>
              <a:spcAft>
                <a:spcPct val="0"/>
              </a:spcAft>
              <a:buFont typeface="Arial" panose="020b0604020202020204" pitchFamily="34" charset="0"/>
              <a:buChar char="•"/>
            </a:pPr>
            <a:r>
              <a:rPr lang="en-US" sz="2400" dirty="1">
                <a:solidFill>
                  <a:srgbClr val="EBEBEB">
                    <a:lumMod val="10000"/>
                  </a:srgbClr>
                </a:solidFill>
                <a:latin typeface="Arial"/>
                <a:ea typeface="ヒラギノ角ゴ Pro W3" charset="0"/>
              </a:rPr>
              <a:t>Created a new “meaning and message”</a:t>
            </a:r>
          </a:p>
          <a:p>
            <a:pPr marL="457200" indent="-457200" fontAlgn="base">
              <a:spcBef>
                <a:spcPct val="0"/>
              </a:spcBef>
              <a:spcAft>
                <a:spcPct val="0"/>
              </a:spcAft>
              <a:buFont typeface="Arial" panose="020b0604020202020204" pitchFamily="34" charset="0"/>
              <a:buChar char="•"/>
            </a:pPr>
            <a:endParaRPr lang="en-US" sz="2400">
              <a:solidFill>
                <a:srgbClr val="EBEBEB">
                  <a:lumMod val="10000"/>
                </a:srgbClr>
              </a:solidFill>
              <a:latin typeface="Arial"/>
              <a:ea typeface="ヒラギノ角ゴ Pro W3" charset="0"/>
            </a:endParaRPr>
          </a:p>
          <a:p>
            <a:pPr fontAlgn="base">
              <a:spcBef>
                <a:spcPct val="0"/>
              </a:spcBef>
              <a:spcAft>
                <a:spcPct val="0"/>
              </a:spcAft>
            </a:pPr>
            <a:r>
              <a:rPr lang="en-US" sz="2400" b="1" dirty="1">
                <a:solidFill>
                  <a:srgbClr val="EBEBEB">
                    <a:lumMod val="10000"/>
                  </a:srgbClr>
                </a:solidFill>
                <a:latin typeface="Arial"/>
                <a:ea typeface="ヒラギノ角ゴ Pro W3" charset="0"/>
              </a:rPr>
              <a:t>Second Circuit Court of Appeals</a:t>
            </a:r>
            <a:r>
              <a:rPr lang="en-US" sz="2400" dirty="1">
                <a:solidFill>
                  <a:srgbClr val="EBEBEB">
                    <a:lumMod val="10000"/>
                  </a:srgbClr>
                </a:solidFill>
                <a:latin typeface="Arial"/>
                <a:ea typeface="ヒラギノ角ゴ Pro W3" charset="0"/>
              </a:rPr>
              <a:t>:</a:t>
            </a:r>
          </a:p>
          <a:p>
            <a:pPr marL="342900" indent="-342900" fontAlgn="base">
              <a:spcBef>
                <a:spcPct val="0"/>
              </a:spcBef>
              <a:spcAft>
                <a:spcPct val="0"/>
              </a:spcAft>
              <a:buFont typeface="Arial" panose="020b0604020202020204" pitchFamily="34" charset="0"/>
              <a:buChar char="•"/>
            </a:pPr>
            <a:r>
              <a:rPr lang="en-US" sz="2400" i="1" dirty="1">
                <a:solidFill>
                  <a:srgbClr val="EBEBEB">
                    <a:lumMod val="10000"/>
                  </a:srgbClr>
                </a:solidFill>
                <a:latin typeface="Arial"/>
                <a:ea typeface="ヒラギノ角ゴ Pro W3" charset="0"/>
              </a:rPr>
              <a:t>Reversed</a:t>
            </a:r>
            <a:r>
              <a:rPr lang="en-US" sz="2400" dirty="1">
                <a:solidFill>
                  <a:srgbClr val="EBEBEB">
                    <a:lumMod val="10000"/>
                  </a:srgbClr>
                </a:solidFill>
                <a:latin typeface="Arial"/>
                <a:ea typeface="ヒラギノ角ゴ Pro W3" charset="0"/>
              </a:rPr>
              <a:t> –  Found Infringement and No Fair Use</a:t>
            </a:r>
          </a:p>
          <a:p>
            <a:pPr marL="800100" lvl="1" indent="-342900" fontAlgn="base">
              <a:spcBef>
                <a:spcPct val="0"/>
              </a:spcBef>
              <a:spcAft>
                <a:spcPct val="0"/>
              </a:spcAft>
              <a:buFont typeface="Arial" panose="020b0604020202020204" pitchFamily="34" charset="0"/>
              <a:buChar char="•"/>
            </a:pPr>
            <a:r>
              <a:rPr lang="en-US" sz="2400" dirty="1">
                <a:solidFill>
                  <a:srgbClr val="EBEBEB">
                    <a:lumMod val="10000"/>
                  </a:srgbClr>
                </a:solidFill>
                <a:latin typeface="Arial"/>
                <a:ea typeface="ヒラギノ角ゴ Pro W3" charset="0"/>
              </a:rPr>
              <a:t>Prince remained recognizably derived from original</a:t>
            </a:r>
          </a:p>
          <a:p>
            <a:pPr marL="800100" lvl="1" indent="-342900" fontAlgn="base">
              <a:spcBef>
                <a:spcPct val="0"/>
              </a:spcBef>
              <a:spcAft>
                <a:spcPct val="0"/>
              </a:spcAft>
              <a:buFont typeface="Arial" panose="020b0604020202020204" pitchFamily="34" charset="0"/>
              <a:buChar char="•"/>
            </a:pPr>
            <a:r>
              <a:rPr lang="en-US" sz="2400" dirty="1">
                <a:solidFill>
                  <a:srgbClr val="EBEBEB">
                    <a:lumMod val="10000"/>
                  </a:srgbClr>
                </a:solidFill>
                <a:latin typeface="Arial"/>
                <a:ea typeface="ヒラギノ角ゴ Pro W3" charset="0"/>
              </a:rPr>
              <a:t>Failure to transform</a:t>
            </a:r>
          </a:p>
          <a:p>
            <a:pPr marL="342900" indent="-342900" fontAlgn="base">
              <a:spcBef>
                <a:spcPct val="0"/>
              </a:spcBef>
              <a:spcAft>
                <a:spcPct val="0"/>
              </a:spcAft>
              <a:buFont typeface="Arial" panose="020b0604020202020204" pitchFamily="34" charset="0"/>
              <a:buChar char="•"/>
            </a:pP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22757084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Copyright Infringement / </a:t>
            </a:r>
            <a:br>
              <a:rPr lang="en-US" altLang="en-US" sz="3600" dirty="1">
                <a:latin typeface="+mj-lt"/>
                <a:cs typeface="Arial" panose="020b0604020202020204" pitchFamily="34" charset="0"/>
              </a:rPr>
            </a:br>
            <a:r>
              <a:rPr lang="en-US" altLang="en-US" sz="3600" dirty="1">
                <a:latin typeface="+mj-lt"/>
                <a:cs typeface="Arial" panose="020b0604020202020204" pitchFamily="34" charset="0"/>
              </a:rPr>
              <a:t>Fair Use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600201"/>
            <a:ext cx="5416752" cy="4616648"/>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Background</a:t>
            </a:r>
            <a:r>
              <a:rPr lang="en-US" sz="2400" dirty="1">
                <a:solidFill>
                  <a:srgbClr val="EBEBEB">
                    <a:lumMod val="10000"/>
                  </a:srgbClr>
                </a:solidFill>
                <a:latin typeface="Arial"/>
                <a:ea typeface="ヒラギノ角ゴ Pro W3" charset="0"/>
              </a:rPr>
              <a:t>:</a:t>
            </a:r>
          </a:p>
          <a:p>
            <a:pPr marL="342900" indent="-342900" fontAlgn="base">
              <a:spcBef>
                <a:spcPct val="0"/>
              </a:spcBef>
              <a:spcAft>
                <a:spcPct val="0"/>
              </a:spcAft>
              <a:buFont typeface="Arial" panose="020b0604020202020204" pitchFamily="34" charset="0"/>
              <a:buChar char="•"/>
            </a:pPr>
            <a:r>
              <a:rPr lang="en-US" i="1" dirty="1">
                <a:solidFill>
                  <a:srgbClr val="EBEBEB">
                    <a:lumMod val="10000"/>
                  </a:srgbClr>
                </a:solidFill>
                <a:latin typeface="Arial"/>
                <a:ea typeface="ヒラギノ角ゴ Pro W3" charset="0"/>
              </a:rPr>
              <a:t>Goldsmith was on assignment from Newsweek </a:t>
            </a:r>
          </a:p>
          <a:p>
            <a:pPr marL="800100" lvl="1" indent="-342900" fontAlgn="base">
              <a:spcBef>
                <a:spcPct val="0"/>
              </a:spcBef>
              <a:spcAft>
                <a:spcPct val="0"/>
              </a:spcAft>
              <a:buFont typeface="Arial" panose="020b0604020202020204" pitchFamily="34" charset="0"/>
              <a:buChar char="•"/>
            </a:pPr>
            <a:r>
              <a:rPr lang="en-US" i="1" dirty="1">
                <a:solidFill>
                  <a:srgbClr val="EBEBEB">
                    <a:lumMod val="10000"/>
                  </a:srgbClr>
                </a:solidFill>
                <a:latin typeface="Arial"/>
                <a:ea typeface="ヒラギノ角ゴ Pro W3" charset="0"/>
              </a:rPr>
              <a:t>She took several portraits of Price in her studio, but none ended up running in Newsweek</a:t>
            </a:r>
            <a:endParaRPr lang="en-US">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EBEBEB">
                  <a:lumMod val="10000"/>
                </a:srgbClr>
              </a:solidFill>
              <a:latin typeface="Arial"/>
              <a:ea typeface="ヒラギノ角ゴ Pro W3" charset="0"/>
            </a:endParaRPr>
          </a:p>
          <a:p>
            <a:pPr marL="342900"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Years later, Vanity Fair was writing an article on Price and wanted an image to accompany it.</a:t>
            </a: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VF licensed the Goldsmith photo from her agency for $400 to use as an artist reference.</a:t>
            </a: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VF had Warhol use the photo to generate an image for VF</a:t>
            </a: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4" name="Picture 3">
            <a:extLst>
              <a:ext uri="{FF2B5EF4-FFF2-40B4-BE49-F238E27FC236}">
                <a16:creationId xmlns:a16="http://schemas.microsoft.com/office/drawing/2014/main" id="{C945EE9A-DCE9-83DD-59F8-66C7C4C9B487}"/>
              </a:ext>
            </a:extLst>
          </p:cNvPr>
          <p:cNvPicPr>
            <a:picLocks noChangeAspect="1"/>
          </p:cNvPicPr>
          <p:nvPr/>
        </p:nvPicPr>
        <p:blipFill>
          <a:blip r:embed="rId3"/>
          <a:srcRect/>
          <a:stretch>
            <a:fillRect/>
          </a:stretch>
        </p:blipFill>
        <p:spPr>
          <a:xfrm>
            <a:off x="7562544" y="1526220"/>
            <a:ext cx="2929965" cy="4471381"/>
          </a:xfrm>
          <a:prstGeom prst="rect"/>
        </p:spPr>
      </p:pic>
    </p:spTree>
    <p:extLst>
      <p:ext uri="{BB962C8B-B14F-4D97-AF65-F5344CB8AC3E}">
        <p14:creationId xmlns:p14="http://schemas.microsoft.com/office/powerpoint/2010/main" val="8799795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Copyright Infringement / </a:t>
            </a:r>
            <a:br>
              <a:rPr lang="en-US" altLang="en-US" sz="3600" dirty="1">
                <a:latin typeface="+mj-lt"/>
                <a:cs typeface="Arial" panose="020b0604020202020204" pitchFamily="34" charset="0"/>
              </a:rPr>
            </a:br>
            <a:r>
              <a:rPr lang="en-US" altLang="en-US" sz="3600" dirty="1">
                <a:latin typeface="+mj-lt"/>
                <a:cs typeface="Arial" panose="020b0604020202020204" pitchFamily="34" charset="0"/>
              </a:rPr>
              <a:t>Fair Use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2113129"/>
            <a:ext cx="7802880" cy="2185214"/>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Background</a:t>
            </a:r>
            <a:r>
              <a:rPr lang="en-US" sz="2400" dirty="1">
                <a:solidFill>
                  <a:srgbClr val="EBEBEB">
                    <a:lumMod val="10000"/>
                  </a:srgbClr>
                </a:solidFill>
                <a:latin typeface="Arial"/>
                <a:ea typeface="ヒラギノ角ゴ Pro W3" charset="0"/>
              </a:rPr>
              <a:t>:</a:t>
            </a:r>
          </a:p>
          <a:p>
            <a:pPr marL="342900" indent="-342900" fontAlgn="base">
              <a:spcBef>
                <a:spcPct val="0"/>
              </a:spcBef>
              <a:spcAft>
                <a:spcPct val="0"/>
              </a:spcAft>
              <a:buFont typeface="Arial" panose="020b0604020202020204" pitchFamily="34" charset="0"/>
              <a:buChar char="•"/>
            </a:pPr>
            <a:r>
              <a:rPr lang="en-US" sz="2000" dirty="1">
                <a:solidFill>
                  <a:srgbClr val="EBEBEB">
                    <a:lumMod val="10000"/>
                  </a:srgbClr>
                </a:solidFill>
                <a:latin typeface="Arial"/>
                <a:ea typeface="ヒラギノ角ゴ Pro W3" charset="0"/>
              </a:rPr>
              <a:t>Warhol generated the image used in the 1984 Vanity Fair publication:</a:t>
            </a:r>
          </a:p>
          <a:p>
            <a:pPr marL="342900" indent="-342900" fontAlgn="base">
              <a:spcBef>
                <a:spcPct val="0"/>
              </a:spcBef>
              <a:spcAft>
                <a:spcPct val="0"/>
              </a:spcAft>
              <a:buFont typeface="Arial" panose="020b0604020202020204" pitchFamily="34" charset="0"/>
              <a:buChar char="•"/>
            </a:pP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4" name="Picture 3">
            <a:extLst>
              <a:ext uri="{FF2B5EF4-FFF2-40B4-BE49-F238E27FC236}">
                <a16:creationId xmlns:a16="http://schemas.microsoft.com/office/drawing/2014/main" id="{97065A6E-A06B-3D17-08FC-D857E6F9FA5F}"/>
              </a:ext>
            </a:extLst>
          </p:cNvPr>
          <p:cNvPicPr>
            <a:picLocks noChangeAspect="1"/>
          </p:cNvPicPr>
          <p:nvPr/>
        </p:nvPicPr>
        <p:blipFill>
          <a:blip r:embed="rId3"/>
          <a:srcRect/>
          <a:stretch>
            <a:fillRect/>
          </a:stretch>
        </p:blipFill>
        <p:spPr>
          <a:xfrm>
            <a:off x="4426072" y="2962276"/>
            <a:ext cx="4119229" cy="2864736"/>
          </a:xfrm>
          <a:prstGeom prst="rect"/>
        </p:spPr>
      </p:pic>
    </p:spTree>
    <p:extLst>
      <p:ext uri="{BB962C8B-B14F-4D97-AF65-F5344CB8AC3E}">
        <p14:creationId xmlns:p14="http://schemas.microsoft.com/office/powerpoint/2010/main" val="28786868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Copyright Infringement / </a:t>
            </a:r>
            <a:br>
              <a:rPr lang="en-US" altLang="en-US" sz="3600" dirty="1">
                <a:latin typeface="+mj-lt"/>
                <a:cs typeface="Arial" panose="020b0604020202020204" pitchFamily="34" charset="0"/>
              </a:rPr>
            </a:br>
            <a:r>
              <a:rPr lang="en-US" altLang="en-US" sz="3600" dirty="1">
                <a:latin typeface="+mj-lt"/>
                <a:cs typeface="Arial" panose="020b0604020202020204" pitchFamily="34" charset="0"/>
              </a:rPr>
              <a:t>Fair Use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455864"/>
            <a:ext cx="7802880" cy="2123658"/>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Background</a:t>
            </a:r>
            <a:r>
              <a:rPr lang="en-US" sz="2400" dirty="1">
                <a:solidFill>
                  <a:srgbClr val="EBEBEB">
                    <a:lumMod val="10000"/>
                  </a:srgbClr>
                </a:solidFill>
                <a:latin typeface="Arial"/>
                <a:ea typeface="ヒラギノ角ゴ Pro W3" charset="0"/>
              </a:rPr>
              <a:t>:</a:t>
            </a:r>
          </a:p>
          <a:p>
            <a:pPr marL="342900"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Warhol actually made a 16 image set.</a:t>
            </a:r>
          </a:p>
          <a:p>
            <a:pPr marL="342900"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12 are now sold and the hands of collectors and museums:</a:t>
            </a:r>
          </a:p>
          <a:p>
            <a:pPr marL="342900" indent="-342900" fontAlgn="base">
              <a:spcBef>
                <a:spcPct val="0"/>
              </a:spcBef>
              <a:spcAft>
                <a:spcPct val="0"/>
              </a:spcAft>
              <a:buFont typeface="Arial" panose="020b0604020202020204" pitchFamily="34" charset="0"/>
              <a:buChar char="•"/>
            </a:pPr>
            <a:endParaRPr lang="en-US" sz="2400">
              <a:solidFill>
                <a:srgbClr val="EBEBEB">
                  <a:lumMod val="10000"/>
                </a:srgbClr>
              </a:solidFill>
              <a:latin typeface="Arial"/>
              <a:ea typeface="ヒラギノ角ゴ Pro W3" charset="0"/>
            </a:endParaRP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5" name="Picture 4">
            <a:extLst>
              <a:ext uri="{FF2B5EF4-FFF2-40B4-BE49-F238E27FC236}">
                <a16:creationId xmlns:a16="http://schemas.microsoft.com/office/drawing/2014/main" id="{7F9709AF-6881-F8A6-92BC-FC12E314753C}"/>
              </a:ext>
            </a:extLst>
          </p:cNvPr>
          <p:cNvPicPr>
            <a:picLocks noChangeAspect="1"/>
          </p:cNvPicPr>
          <p:nvPr/>
        </p:nvPicPr>
        <p:blipFill>
          <a:blip r:embed="rId3"/>
          <a:srcRect/>
          <a:stretch>
            <a:fillRect/>
          </a:stretch>
        </p:blipFill>
        <p:spPr>
          <a:xfrm>
            <a:off x="3223492" y="2497111"/>
            <a:ext cx="5126183" cy="3674029"/>
          </a:xfrm>
          <a:prstGeom prst="rect"/>
        </p:spPr>
      </p:pic>
    </p:spTree>
    <p:extLst>
      <p:ext uri="{BB962C8B-B14F-4D97-AF65-F5344CB8AC3E}">
        <p14:creationId xmlns:p14="http://schemas.microsoft.com/office/powerpoint/2010/main" val="21662438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Copyright Infringement / </a:t>
            </a:r>
            <a:br>
              <a:rPr lang="en-US" altLang="en-US" sz="3600" dirty="1">
                <a:latin typeface="+mj-lt"/>
                <a:cs typeface="Arial" panose="020b0604020202020204" pitchFamily="34" charset="0"/>
              </a:rPr>
            </a:br>
            <a:r>
              <a:rPr lang="en-US" altLang="en-US" sz="3600" dirty="1">
                <a:latin typeface="+mj-lt"/>
                <a:cs typeface="Arial" panose="020b0604020202020204" pitchFamily="34" charset="0"/>
              </a:rPr>
              <a:t>Fair Use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15312" y="1742099"/>
            <a:ext cx="7802880" cy="2308324"/>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Background – Fast Forward 30 years</a:t>
            </a:r>
            <a:r>
              <a:rPr lang="en-US" sz="2400" dirty="1">
                <a:solidFill>
                  <a:srgbClr val="EBEBEB">
                    <a:lumMod val="10000"/>
                  </a:srgbClr>
                </a:solidFill>
                <a:latin typeface="Arial"/>
                <a:ea typeface="ヒラギノ角ゴ Pro W3" charset="0"/>
              </a:rPr>
              <a:t>:</a:t>
            </a: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2016 (Conde Nast/ Vanity Fair) issues commemorative magazine:</a:t>
            </a: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VF licensed “Orange Prince” for </a:t>
            </a:r>
            <a:r>
              <a:rPr lang="en-US" dirty="1">
                <a:solidFill>
                  <a:srgbClr val="EBEBEB">
                    <a:lumMod val="10000"/>
                  </a:srgbClr>
                </a:solidFill>
                <a:latin typeface="Arial"/>
                <a:ea typeface="ヒラギノ角ゴ Pro W3" charset="0"/>
              </a:rPr>
              <a:t>10K</a:t>
            </a:r>
            <a:r>
              <a:rPr lang="en-US" dirty="1">
                <a:solidFill>
                  <a:srgbClr val="EBEBEB">
                    <a:lumMod val="10000"/>
                  </a:srgbClr>
                </a:solidFill>
                <a:latin typeface="Arial"/>
                <a:ea typeface="ヒラギノ角ゴ Pro W3" charset="0"/>
              </a:rPr>
              <a:t> from AWF </a:t>
            </a:r>
          </a:p>
          <a:p>
            <a:pPr marL="1257300" lvl="2"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Goldsmith allegedly unaware of the Price Series until publication:</a:t>
            </a:r>
          </a:p>
          <a:p>
            <a:pPr fontAlgn="base">
              <a:spcBef>
                <a:spcPct val="0"/>
              </a:spcBef>
              <a:spcAft>
                <a:spcPct val="0"/>
              </a:spcAft>
            </a:pPr>
            <a:endParaRPr lang="en-US" sz="2400">
              <a:solidFill>
                <a:srgbClr val="EBEBEB">
                  <a:lumMod val="10000"/>
                </a:srgbClr>
              </a:solidFill>
              <a:latin typeface="Arial"/>
              <a:ea typeface="ヒラギノ角ゴ Pro W3" charset="0"/>
            </a:endParaRP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4" name="Picture 3">
            <a:extLst>
              <a:ext uri="{FF2B5EF4-FFF2-40B4-BE49-F238E27FC236}">
                <a16:creationId xmlns:a16="http://schemas.microsoft.com/office/drawing/2014/main" id="{938A8A5A-49D5-1673-5DF7-66060AF9E85D}"/>
              </a:ext>
            </a:extLst>
          </p:cNvPr>
          <p:cNvPicPr>
            <a:picLocks noChangeAspect="1"/>
          </p:cNvPicPr>
          <p:nvPr/>
        </p:nvPicPr>
        <p:blipFill>
          <a:blip r:embed="rId3"/>
          <a:srcRect/>
          <a:stretch>
            <a:fillRect/>
          </a:stretch>
        </p:blipFill>
        <p:spPr>
          <a:xfrm>
            <a:off x="5298879" y="3084577"/>
            <a:ext cx="2431957" cy="3164216"/>
          </a:xfrm>
          <a:prstGeom prst="rect"/>
        </p:spPr>
      </p:pic>
    </p:spTree>
    <p:extLst>
      <p:ext uri="{BB962C8B-B14F-4D97-AF65-F5344CB8AC3E}">
        <p14:creationId xmlns:p14="http://schemas.microsoft.com/office/powerpoint/2010/main" val="27669894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1362075"/>
          </a:xfrm>
        </p:spPr>
        <p:txBody>
          <a:bodyPr/>
          <a:lstStyle/>
          <a:p>
            <a:pPr algn="ctr"/>
            <a:r>
              <a:rPr lang="en-US" altLang="en-US" sz="3600" dirty="1">
                <a:latin typeface="+mj-lt"/>
                <a:cs typeface="Arial" panose="020b0604020202020204" pitchFamily="34" charset="0"/>
              </a:rPr>
              <a:t>Copyright Infringement / </a:t>
            </a:r>
            <a:br>
              <a:rPr lang="en-US" altLang="en-US" sz="3600" dirty="1">
                <a:latin typeface="+mj-lt"/>
                <a:cs typeface="Arial" panose="020b0604020202020204" pitchFamily="34" charset="0"/>
              </a:rPr>
            </a:br>
            <a:r>
              <a:rPr lang="en-US" altLang="en-US" sz="3600" dirty="1">
                <a:latin typeface="+mj-lt"/>
                <a:cs typeface="Arial" panose="020b0604020202020204" pitchFamily="34" charset="0"/>
              </a:rPr>
              <a:t>Fair Use</a:t>
            </a: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94560" y="1720841"/>
            <a:ext cx="7802880" cy="3877985"/>
          </a:xfrm>
          <a:prstGeom prst="rect"/>
          <a:noFill/>
        </p:spPr>
        <p:txBody>
          <a:bodyPr wrap="square" rtlCol="0">
            <a:spAutoFit/>
          </a:bodyPr>
          <a:lstStyle/>
          <a:p>
            <a:pPr fontAlgn="base">
              <a:spcBef>
                <a:spcPct val="0"/>
              </a:spcBef>
              <a:spcAft>
                <a:spcPct val="0"/>
              </a:spcAft>
            </a:pPr>
            <a:r>
              <a:rPr lang="en-US" sz="2400" b="1" dirty="1">
                <a:solidFill>
                  <a:srgbClr val="EBEBEB">
                    <a:lumMod val="10000"/>
                  </a:srgbClr>
                </a:solidFill>
                <a:latin typeface="Arial"/>
                <a:ea typeface="ヒラギノ角ゴ Pro W3" charset="0"/>
              </a:rPr>
              <a:t>Background – Registering and Filing Suit</a:t>
            </a:r>
            <a:r>
              <a:rPr lang="en-US" sz="2400" dirty="1">
                <a:solidFill>
                  <a:srgbClr val="EBEBEB">
                    <a:lumMod val="10000"/>
                  </a:srgbClr>
                </a:solidFill>
                <a:latin typeface="Arial"/>
                <a:ea typeface="ヒラギノ角ゴ Pro W3" charset="0"/>
              </a:rPr>
              <a:t>:</a:t>
            </a:r>
          </a:p>
          <a:p>
            <a:pPr marL="800100" lvl="1" indent="-342900" fontAlgn="base">
              <a:spcBef>
                <a:spcPct val="0"/>
              </a:spcBef>
              <a:spcAft>
                <a:spcPct val="0"/>
              </a:spcAft>
              <a:buFont typeface="Arial" panose="020b0604020202020204" pitchFamily="34" charset="0"/>
              <a:buChar char="•"/>
            </a:pPr>
            <a:endParaRPr lang="en-US">
              <a:solidFill>
                <a:srgbClr val="EBEBEB">
                  <a:lumMod val="10000"/>
                </a:srgbClr>
              </a:solidFill>
              <a:latin typeface="Arial"/>
              <a:ea typeface="ヒラギノ角ゴ Pro W3" charset="0"/>
            </a:endParaRP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Goldsmith then registered the copyright in the Prince photograph</a:t>
            </a:r>
          </a:p>
          <a:p>
            <a:pPr marL="800100" lvl="1" indent="-342900" fontAlgn="base">
              <a:spcBef>
                <a:spcPct val="0"/>
              </a:spcBef>
              <a:spcAft>
                <a:spcPct val="0"/>
              </a:spcAft>
              <a:buFont typeface="Arial" panose="020b0604020202020204" pitchFamily="34" charset="0"/>
              <a:buChar char="•"/>
            </a:pPr>
            <a:endParaRPr lang="en-US">
              <a:solidFill>
                <a:srgbClr val="EBEBEB">
                  <a:lumMod val="10000"/>
                </a:srgbClr>
              </a:solidFill>
              <a:latin typeface="Arial"/>
              <a:ea typeface="ヒラギノ角ゴ Pro W3" charset="0"/>
            </a:endParaRP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AWF then preemptively filed suit for a declaratory judgement of noninfringement</a:t>
            </a:r>
          </a:p>
          <a:p>
            <a:pPr lvl="1" fontAlgn="base">
              <a:spcBef>
                <a:spcPct val="0"/>
              </a:spcBef>
              <a:spcAft>
                <a:spcPct val="0"/>
              </a:spcAft>
            </a:pPr>
            <a:endParaRPr lang="en-US">
              <a:solidFill>
                <a:srgbClr val="EBEBEB">
                  <a:lumMod val="10000"/>
                </a:srgbClr>
              </a:solidFill>
              <a:latin typeface="Arial"/>
              <a:ea typeface="ヒラギノ角ゴ Pro W3" charset="0"/>
            </a:endParaRP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AWF prevailed in the district court</a:t>
            </a:r>
          </a:p>
          <a:p>
            <a:pPr marL="800100" lvl="1" indent="-342900" fontAlgn="base">
              <a:spcBef>
                <a:spcPct val="0"/>
              </a:spcBef>
              <a:spcAft>
                <a:spcPct val="0"/>
              </a:spcAft>
              <a:buFont typeface="Arial" panose="020b0604020202020204" pitchFamily="34" charset="0"/>
              <a:buChar char="•"/>
            </a:pPr>
            <a:endParaRPr lang="en-US">
              <a:solidFill>
                <a:srgbClr val="EBEBEB">
                  <a:lumMod val="10000"/>
                </a:srgbClr>
              </a:solidFill>
              <a:latin typeface="Arial"/>
              <a:ea typeface="ヒラギノ角ゴ Pro W3" charset="0"/>
            </a:endParaRP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Second Circuit reversed</a:t>
            </a:r>
          </a:p>
          <a:p>
            <a:pPr marL="800100" lvl="1" indent="-342900" fontAlgn="base">
              <a:spcBef>
                <a:spcPct val="0"/>
              </a:spcBef>
              <a:spcAft>
                <a:spcPct val="0"/>
              </a:spcAft>
              <a:buFont typeface="Arial" panose="020b0604020202020204" pitchFamily="34" charset="0"/>
              <a:buChar char="•"/>
            </a:pPr>
            <a:endParaRPr lang="en-US">
              <a:solidFill>
                <a:srgbClr val="EBEBEB">
                  <a:lumMod val="10000"/>
                </a:srgbClr>
              </a:solidFill>
              <a:latin typeface="Arial"/>
              <a:ea typeface="ヒラギノ角ゴ Pro W3" charset="0"/>
            </a:endParaRPr>
          </a:p>
          <a:p>
            <a:pPr marL="800100" lvl="1" indent="-342900" fontAlgn="base">
              <a:spcBef>
                <a:spcPct val="0"/>
              </a:spcBef>
              <a:spcAft>
                <a:spcPct val="0"/>
              </a:spcAft>
              <a:buFont typeface="Arial" panose="020b0604020202020204" pitchFamily="34" charset="0"/>
              <a:buChar char="•"/>
            </a:pPr>
            <a:r>
              <a:rPr lang="en-US" dirty="1">
                <a:solidFill>
                  <a:srgbClr val="EBEBEB">
                    <a:lumMod val="10000"/>
                  </a:srgbClr>
                </a:solidFill>
                <a:latin typeface="Arial"/>
                <a:ea typeface="ヒラギノ角ゴ Pro W3" charset="0"/>
              </a:rPr>
              <a:t>AWF petitioned for cert.</a:t>
            </a:r>
          </a:p>
          <a:p>
            <a:pPr marL="457200" indent="-4572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1523101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Law360</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pic>
        <p:nvPicPr>
          <p:cNvPr id="5" name="Picture 4">
            <a:extLst>
              <a:ext uri="{FF2B5EF4-FFF2-40B4-BE49-F238E27FC236}">
                <a16:creationId xmlns:a16="http://schemas.microsoft.com/office/drawing/2014/main" id="{6A1641FB-0A02-853D-D112-7895C2F4FBA0}"/>
              </a:ext>
            </a:extLst>
          </p:cNvPr>
          <p:cNvPicPr>
            <a:picLocks noChangeAspect="1"/>
          </p:cNvPicPr>
          <p:nvPr/>
        </p:nvPicPr>
        <p:blipFill>
          <a:blip r:embed="rId3"/>
          <a:srcRect/>
          <a:stretch>
            <a:fillRect/>
          </a:stretch>
        </p:blipFill>
        <p:spPr>
          <a:xfrm>
            <a:off x="3547707" y="1095049"/>
            <a:ext cx="5096586" cy="4667901"/>
          </a:xfrm>
          <a:prstGeom prst="rect"/>
        </p:spPr>
      </p:pic>
    </p:spTree>
    <p:extLst>
      <p:ext uri="{BB962C8B-B14F-4D97-AF65-F5344CB8AC3E}">
        <p14:creationId xmlns:p14="http://schemas.microsoft.com/office/powerpoint/2010/main" val="28437918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444496" y="1465100"/>
            <a:ext cx="7638288" cy="3647152"/>
          </a:xfrm>
          <a:prstGeom prst="rect"/>
          <a:noFill/>
        </p:spPr>
        <p:txBody>
          <a:bodyPr wrap="square" rtlCol="0">
            <a:spAutoFit/>
          </a:bodyPr>
          <a:lstStyle/>
          <a:p>
            <a:pPr fontAlgn="base">
              <a:spcBef>
                <a:spcPct val="0"/>
              </a:spcBef>
              <a:spcAft>
                <a:spcPct val="0"/>
              </a:spcAft>
            </a:pPr>
            <a:r>
              <a:rPr lang="en-US" sz="2400" dirty="1">
                <a:solidFill>
                  <a:srgbClr val="EBEBEB">
                    <a:lumMod val="10000"/>
                  </a:srgbClr>
                </a:solidFill>
                <a:latin typeface="Arial"/>
                <a:ea typeface="ヒラギノ角ゴ Pro W3" charset="0"/>
              </a:rPr>
              <a:t>17 U.S. Code § 501 - Infringement of copyright</a:t>
            </a:r>
          </a:p>
          <a:p>
            <a:pPr fontAlgn="base">
              <a:spcBef>
                <a:spcPct val="0"/>
              </a:spcBef>
              <a:spcAft>
                <a:spcPct val="0"/>
              </a:spcAft>
            </a:pPr>
            <a:r>
              <a:rPr lang="en-US" sz="2400" dirty="1">
                <a:solidFill>
                  <a:srgbClr val="EBEBEB">
                    <a:lumMod val="10000"/>
                  </a:srgbClr>
                </a:solidFill>
                <a:latin typeface="Arial"/>
                <a:ea typeface="ヒラギノ角ゴ Pro W3" charset="0"/>
              </a:rPr>
              <a:t>	</a:t>
            </a:r>
            <a:r>
              <a:rPr lang="en-US" sz="1400" dirty="1">
                <a:solidFill>
                  <a:srgbClr val="EBEBEB">
                    <a:lumMod val="10000"/>
                  </a:srgbClr>
                </a:solidFill>
                <a:latin typeface="Arial"/>
                <a:ea typeface="ヒラギノ角ゴ Pro W3" charset="0"/>
              </a:rPr>
              <a:t>(a)Anyone who violates any of the exclusive rights of the copyright owner…</a:t>
            </a:r>
          </a:p>
          <a:p>
            <a:pPr fontAlgn="base">
              <a:spcBef>
                <a:spcPct val="0"/>
              </a:spcBef>
              <a:spcAft>
                <a:spcPct val="0"/>
              </a:spcAft>
            </a:pPr>
            <a:endParaRPr lang="en-US" sz="1100">
              <a:solidFill>
                <a:srgbClr val="333333"/>
              </a:solidFill>
              <a:latin typeface="Open Sans" panose="020b0606030504020204" pitchFamily="34" charset="0"/>
              <a:ea typeface="ヒラギノ角ゴ Pro W3" charset="0"/>
            </a:endParaRPr>
          </a:p>
          <a:p>
            <a:pPr fontAlgn="base">
              <a:spcBef>
                <a:spcPct val="0"/>
              </a:spcBef>
              <a:spcAft>
                <a:spcPct val="0"/>
              </a:spcAft>
            </a:pPr>
            <a:r>
              <a:rPr lang="en-US" sz="1400" dirty="1">
                <a:solidFill>
                  <a:srgbClr val="333333"/>
                </a:solidFill>
                <a:latin typeface="Open Sans" panose="020b0606030504020204" pitchFamily="34" charset="0"/>
                <a:ea typeface="ヒラギノ角ゴ Pro W3" charset="0"/>
              </a:rPr>
              <a:t>§ 502 - Remedies for infringement: Injunctions</a:t>
            </a:r>
          </a:p>
          <a:p>
            <a:pPr fontAlgn="base">
              <a:spcBef>
                <a:spcPct val="0"/>
              </a:spcBef>
              <a:spcAft>
                <a:spcPct val="0"/>
              </a:spcAft>
            </a:pPr>
            <a:r>
              <a:rPr lang="en-US" sz="1400" dirty="1">
                <a:solidFill>
                  <a:srgbClr val="333333"/>
                </a:solidFill>
                <a:latin typeface="Open Sans" panose="020b0606030504020204" pitchFamily="34" charset="0"/>
                <a:ea typeface="ヒラギノ角ゴ Pro W3" charset="0"/>
              </a:rPr>
              <a:t>§ 503 - Remedies for infringement: Impounding and disposition of infringing articles</a:t>
            </a:r>
          </a:p>
          <a:p>
            <a:pPr fontAlgn="base">
              <a:spcBef>
                <a:spcPct val="0"/>
              </a:spcBef>
              <a:spcAft>
                <a:spcPct val="0"/>
              </a:spcAft>
            </a:pPr>
            <a:r>
              <a:rPr lang="en-US" sz="1400" b="1" dirty="1">
                <a:solidFill>
                  <a:srgbClr val="333333"/>
                </a:solidFill>
                <a:latin typeface="Open Sans" panose="020b0606030504020204" pitchFamily="34" charset="0"/>
                <a:ea typeface="ヒラギノ角ゴ Pro W3" charset="0"/>
              </a:rPr>
              <a:t>§ 504 - </a:t>
            </a:r>
            <a:r>
              <a:rPr lang="en-US" sz="1400" dirty="1">
                <a:solidFill>
                  <a:srgbClr val="333333"/>
                </a:solidFill>
                <a:latin typeface="Open Sans" panose="020b0606030504020204" pitchFamily="34" charset="0"/>
                <a:ea typeface="ヒラギノ角ゴ Pro W3" charset="0"/>
              </a:rPr>
              <a:t>Remedies for infringement: </a:t>
            </a:r>
            <a:r>
              <a:rPr lang="en-US" sz="1400" b="1" u="sng" dirty="1">
                <a:solidFill>
                  <a:srgbClr val="333333"/>
                </a:solidFill>
                <a:latin typeface="Open Sans" panose="020b0606030504020204" pitchFamily="34" charset="0"/>
                <a:ea typeface="ヒラギノ角ゴ Pro W3" charset="0"/>
              </a:rPr>
              <a:t>Damages</a:t>
            </a:r>
            <a:r>
              <a:rPr lang="en-US" sz="1400" dirty="1">
                <a:solidFill>
                  <a:srgbClr val="333333"/>
                </a:solidFill>
                <a:latin typeface="Open Sans" panose="020b0606030504020204" pitchFamily="34" charset="0"/>
                <a:ea typeface="ヒラギノ角ゴ Pro W3" charset="0"/>
              </a:rPr>
              <a:t> and profits</a:t>
            </a:r>
          </a:p>
          <a:p>
            <a:pPr fontAlgn="base">
              <a:spcBef>
                <a:spcPct val="0"/>
              </a:spcBef>
              <a:spcAft>
                <a:spcPct val="0"/>
              </a:spcAft>
            </a:pPr>
            <a:endParaRPr lang="en-US">
              <a:solidFill>
                <a:srgbClr val="EBEBEB">
                  <a:lumMod val="10000"/>
                </a:srgbClr>
              </a:solidFill>
              <a:latin typeface="Arial"/>
              <a:ea typeface="ヒラギノ角ゴ Pro W3" charset="0"/>
            </a:endParaRPr>
          </a:p>
          <a:p>
            <a:pPr fontAlgn="base">
              <a:spcBef>
                <a:spcPct val="0"/>
              </a:spcBef>
              <a:spcAft>
                <a:spcPct val="0"/>
              </a:spcAft>
            </a:pPr>
            <a:r>
              <a:rPr lang="en-US" sz="1400" dirty="1">
                <a:solidFill>
                  <a:srgbClr val="333333"/>
                </a:solidFill>
                <a:latin typeface="Open Sans" panose="020b0606030504020204" pitchFamily="34" charset="0"/>
                <a:ea typeface="ヒラギノ角ゴ Pro W3" charset="0"/>
              </a:rPr>
              <a:t>§ 101. Definitions</a:t>
            </a:r>
          </a:p>
          <a:p>
            <a:pPr fontAlgn="base">
              <a:spcBef>
                <a:spcPct val="0"/>
              </a:spcBef>
              <a:spcAft>
                <a:spcPct val="0"/>
              </a:spcAft>
            </a:pPr>
            <a:r>
              <a:rPr lang="en-US" sz="1400" dirty="1">
                <a:solidFill>
                  <a:srgbClr val="333333"/>
                </a:solidFill>
                <a:latin typeface="Open Sans" panose="020b0606030504020204" pitchFamily="34" charset="0"/>
                <a:ea typeface="ヒラギノ角ゴ Pro W3" charset="0"/>
              </a:rPr>
              <a:t>§ 102. Subject matter of copyright: In general</a:t>
            </a:r>
          </a:p>
          <a:p>
            <a:pPr fontAlgn="base">
              <a:spcBef>
                <a:spcPct val="0"/>
              </a:spcBef>
              <a:spcAft>
                <a:spcPct val="0"/>
              </a:spcAft>
            </a:pPr>
            <a:r>
              <a:rPr lang="en-US" sz="1400" dirty="1">
                <a:solidFill>
                  <a:srgbClr val="333333"/>
                </a:solidFill>
                <a:latin typeface="Open Sans" panose="020b0606030504020204" pitchFamily="34" charset="0"/>
                <a:ea typeface="ヒラギノ角ゴ Pro W3" charset="0"/>
              </a:rPr>
              <a:t>§ 103. Subject matter of copyright: Compilations and derivative works</a:t>
            </a:r>
          </a:p>
          <a:p>
            <a:pPr fontAlgn="base">
              <a:spcBef>
                <a:spcPct val="0"/>
              </a:spcBef>
              <a:spcAft>
                <a:spcPct val="0"/>
              </a:spcAft>
            </a:pPr>
            <a:r>
              <a:rPr lang="en-US" sz="1400" dirty="1">
                <a:solidFill>
                  <a:srgbClr val="333333"/>
                </a:solidFill>
                <a:latin typeface="Open Sans" panose="020b0606030504020204" pitchFamily="34" charset="0"/>
                <a:ea typeface="ヒラギノ角ゴ Pro W3" charset="0"/>
              </a:rPr>
              <a:t>§ 104. Subject matter of copyright: National origin</a:t>
            </a:r>
          </a:p>
          <a:p>
            <a:pPr fontAlgn="base">
              <a:spcBef>
                <a:spcPct val="0"/>
              </a:spcBef>
              <a:spcAft>
                <a:spcPct val="0"/>
              </a:spcAft>
            </a:pPr>
            <a:r>
              <a:rPr lang="en-US" sz="1400" dirty="1">
                <a:solidFill>
                  <a:srgbClr val="333333"/>
                </a:solidFill>
                <a:latin typeface="Open Sans" panose="020b0606030504020204" pitchFamily="34" charset="0"/>
                <a:ea typeface="ヒラギノ角ゴ Pro W3" charset="0"/>
              </a:rPr>
              <a:t>§ 105. Subject matter of copyright: United States Government works</a:t>
            </a:r>
          </a:p>
          <a:p>
            <a:pPr fontAlgn="base">
              <a:spcBef>
                <a:spcPct val="0"/>
              </a:spcBef>
              <a:spcAft>
                <a:spcPct val="0"/>
              </a:spcAft>
            </a:pPr>
            <a:r>
              <a:rPr lang="en-US" sz="1400" b="1" dirty="1">
                <a:solidFill>
                  <a:srgbClr val="333333"/>
                </a:solidFill>
                <a:latin typeface="Open Sans" panose="020b0606030504020204" pitchFamily="34" charset="0"/>
                <a:ea typeface="ヒラギノ角ゴ Pro W3" charset="0"/>
              </a:rPr>
              <a:t>§ 106. </a:t>
            </a:r>
            <a:r>
              <a:rPr lang="en-US" sz="1400" b="1" u="sng" dirty="1">
                <a:solidFill>
                  <a:srgbClr val="333333"/>
                </a:solidFill>
                <a:latin typeface="Open Sans" panose="020b0606030504020204" pitchFamily="34" charset="0"/>
                <a:ea typeface="ヒラギノ角ゴ Pro W3" charset="0"/>
              </a:rPr>
              <a:t>Exclusive rights </a:t>
            </a:r>
            <a:r>
              <a:rPr lang="en-US" sz="1400" dirty="1">
                <a:solidFill>
                  <a:srgbClr val="333333"/>
                </a:solidFill>
                <a:latin typeface="Open Sans" panose="020b0606030504020204" pitchFamily="34" charset="0"/>
                <a:ea typeface="ヒラギノ角ゴ Pro W3" charset="0"/>
              </a:rPr>
              <a:t>in copyrighted works</a:t>
            </a:r>
          </a:p>
          <a:p>
            <a:pPr fontAlgn="base">
              <a:spcBef>
                <a:spcPct val="0"/>
              </a:spcBef>
              <a:spcAft>
                <a:spcPct val="0"/>
              </a:spcAft>
            </a:pPr>
            <a:r>
              <a:rPr lang="en-US" sz="1400" b="1" dirty="1">
                <a:solidFill>
                  <a:srgbClr val="333333"/>
                </a:solidFill>
                <a:latin typeface="Open Sans" panose="020b0606030504020204" pitchFamily="34" charset="0"/>
                <a:ea typeface="ヒラギノ角ゴ Pro W3" charset="0"/>
              </a:rPr>
              <a:t>§ 107. </a:t>
            </a:r>
            <a:r>
              <a:rPr lang="en-US" sz="1400" dirty="1">
                <a:solidFill>
                  <a:srgbClr val="333333"/>
                </a:solidFill>
                <a:latin typeface="Open Sans" panose="020b0606030504020204" pitchFamily="34" charset="0"/>
                <a:ea typeface="ヒラギノ角ゴ Pro W3" charset="0"/>
              </a:rPr>
              <a:t>Limitations on exclusive rights: </a:t>
            </a:r>
            <a:r>
              <a:rPr lang="en-US" sz="1400" b="1" u="sng" dirty="1">
                <a:solidFill>
                  <a:srgbClr val="333333"/>
                </a:solidFill>
                <a:latin typeface="Open Sans" panose="020b0606030504020204" pitchFamily="34" charset="0"/>
                <a:ea typeface="ヒラギノ角ゴ Pro W3" charset="0"/>
              </a:rPr>
              <a:t>Fair use</a:t>
            </a:r>
          </a:p>
          <a:p>
            <a:pPr fontAlgn="base">
              <a:spcBef>
                <a:spcPct val="0"/>
              </a:spcBef>
              <a:spcAft>
                <a:spcPct val="0"/>
              </a:spcAft>
            </a:pPr>
            <a:r>
              <a:rPr lang="en-US" sz="1400" dirty="1">
                <a:solidFill>
                  <a:srgbClr val="EBEBEB">
                    <a:lumMod val="10000"/>
                  </a:srgbClr>
                </a:solidFill>
                <a:latin typeface="Arial"/>
                <a:ea typeface="ヒラギノ角ゴ Pro W3" charset="0"/>
              </a:rPr>
              <a:t>		</a:t>
            </a:r>
            <a:endParaRPr lang="en-US" sz="1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223982404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444496" y="1465100"/>
            <a:ext cx="7638288" cy="4278094"/>
          </a:xfrm>
          <a:prstGeom prst="rect"/>
          <a:noFill/>
        </p:spPr>
        <p:txBody>
          <a:bodyPr wrap="square" rtlCol="0">
            <a:spAutoFit/>
          </a:bodyPr>
          <a:lstStyle/>
          <a:p>
            <a:pPr fontAlgn="base">
              <a:spcBef>
                <a:spcPct val="0"/>
              </a:spcBef>
              <a:spcAft>
                <a:spcPct val="0"/>
              </a:spcAft>
            </a:pPr>
            <a:r>
              <a:rPr lang="en-US" sz="2400" dirty="1">
                <a:solidFill>
                  <a:srgbClr val="EBEBEB">
                    <a:lumMod val="10000"/>
                  </a:srgbClr>
                </a:solidFill>
                <a:latin typeface="Arial"/>
                <a:ea typeface="ヒラギノ角ゴ Pro W3" charset="0"/>
              </a:rPr>
              <a:t>17 U.S. Code §</a:t>
            </a:r>
            <a:r>
              <a:rPr lang="en-US" sz="2400" dirty="1">
                <a:solidFill>
                  <a:srgbClr val="333333"/>
                </a:solidFill>
                <a:latin typeface="Open Sans" panose="020b0606030504020204" pitchFamily="34" charset="0"/>
                <a:ea typeface="ヒラギノ角ゴ Pro W3" charset="0"/>
              </a:rPr>
              <a:t> 106. </a:t>
            </a:r>
            <a:r>
              <a:rPr lang="en-US" sz="2400" b="1" u="sng" dirty="1">
                <a:solidFill>
                  <a:srgbClr val="333333"/>
                </a:solidFill>
                <a:latin typeface="Open Sans" panose="020b0606030504020204" pitchFamily="34" charset="0"/>
                <a:ea typeface="ヒラギノ角ゴ Pro W3" charset="0"/>
              </a:rPr>
              <a:t>Exclusive rights</a:t>
            </a:r>
            <a:endParaRPr lang="en-US" sz="2400">
              <a:solidFill>
                <a:srgbClr val="333333"/>
              </a:solidFill>
              <a:latin typeface="Open Sans" panose="020b0606030504020204" pitchFamily="34" charset="0"/>
              <a:ea typeface="ヒラギノ角ゴ Pro W3" charset="0"/>
            </a:endParaRPr>
          </a:p>
          <a:p>
            <a:pPr fontAlgn="base">
              <a:spcBef>
                <a:spcPct val="0"/>
              </a:spcBef>
              <a:spcAft>
                <a:spcPct val="0"/>
              </a:spcAft>
            </a:pPr>
            <a:r>
              <a:rPr lang="en-US" sz="2400" dirty="1">
                <a:solidFill>
                  <a:srgbClr val="EBEBEB">
                    <a:lumMod val="10000"/>
                  </a:srgbClr>
                </a:solidFill>
                <a:latin typeface="Arial"/>
                <a:ea typeface="ヒラギノ角ゴ Pro W3" charset="0"/>
              </a:rPr>
              <a:t>	</a:t>
            </a:r>
            <a:endParaRPr lang="en-US" sz="1400">
              <a:solidFill>
                <a:srgbClr val="EBEBEB">
                  <a:lumMod val="10000"/>
                </a:srgbClr>
              </a:solidFill>
              <a:latin typeface="Arial"/>
              <a:ea typeface="ヒラギノ角ゴ Pro W3" charset="0"/>
            </a:endParaRPr>
          </a:p>
          <a:p>
            <a:pPr fontAlgn="base">
              <a:spcBef>
                <a:spcPct val="0"/>
              </a:spcBef>
              <a:spcAft>
                <a:spcPct val="0"/>
              </a:spcAft>
            </a:pPr>
            <a:r>
              <a:rPr lang="en-US" sz="1400" dirty="1">
                <a:solidFill>
                  <a:srgbClr val="4C4C4C"/>
                </a:solidFill>
                <a:latin typeface="Helvetica" charset="0"/>
                <a:ea typeface="ヒラギノ角ゴ Pro W3" charset="0"/>
              </a:rPr>
              <a:t>(1)to reproduce the copyrighted work in copies or phonorecords;</a:t>
            </a:r>
          </a:p>
          <a:p>
            <a:pPr fontAlgn="base">
              <a:spcBef>
                <a:spcPct val="0"/>
              </a:spcBef>
              <a:spcAft>
                <a:spcPct val="0"/>
              </a:spcAft>
            </a:pPr>
            <a:endParaRPr lang="en-US" sz="1400">
              <a:solidFill>
                <a:srgbClr val="4C4C4C"/>
              </a:solidFill>
              <a:latin typeface="Helvetica" charset="0"/>
              <a:ea typeface="ヒラギノ角ゴ Pro W3" charset="0"/>
            </a:endParaRPr>
          </a:p>
          <a:p>
            <a:pPr fontAlgn="base">
              <a:spcBef>
                <a:spcPct val="0"/>
              </a:spcBef>
              <a:spcAft>
                <a:spcPct val="0"/>
              </a:spcAft>
            </a:pPr>
            <a:r>
              <a:rPr lang="en-US" sz="1400" dirty="1">
                <a:solidFill>
                  <a:srgbClr val="4C4C4C"/>
                </a:solidFill>
                <a:latin typeface="Helvetica" charset="0"/>
                <a:ea typeface="ヒラギノ角ゴ Pro W3" charset="0"/>
              </a:rPr>
              <a:t>(2)</a:t>
            </a:r>
            <a:r>
              <a:rPr lang="en-US" sz="1400" b="1" u="sng" dirty="1">
                <a:solidFill>
                  <a:srgbClr val="4C4C4C"/>
                </a:solidFill>
                <a:latin typeface="Helvetica" charset="0"/>
                <a:ea typeface="ヒラギノ角ゴ Pro W3" charset="0"/>
              </a:rPr>
              <a:t>to prepare derivative works based upon the copyrighted work</a:t>
            </a:r>
            <a:r>
              <a:rPr lang="en-US" sz="1400" dirty="1">
                <a:solidFill>
                  <a:srgbClr val="4C4C4C"/>
                </a:solidFill>
                <a:latin typeface="Helvetica" charset="0"/>
                <a:ea typeface="ヒラギノ角ゴ Pro W3" charset="0"/>
              </a:rPr>
              <a:t>;</a:t>
            </a:r>
          </a:p>
          <a:p>
            <a:pPr fontAlgn="base">
              <a:spcBef>
                <a:spcPct val="0"/>
              </a:spcBef>
              <a:spcAft>
                <a:spcPct val="0"/>
              </a:spcAft>
            </a:pPr>
            <a:endParaRPr lang="en-US" sz="1400">
              <a:solidFill>
                <a:srgbClr val="4C4C4C"/>
              </a:solidFill>
              <a:latin typeface="Helvetica" charset="0"/>
              <a:ea typeface="ヒラギノ角ゴ Pro W3" charset="0"/>
            </a:endParaRPr>
          </a:p>
          <a:p>
            <a:pPr fontAlgn="base">
              <a:spcBef>
                <a:spcPct val="0"/>
              </a:spcBef>
              <a:spcAft>
                <a:spcPct val="0"/>
              </a:spcAft>
            </a:pPr>
            <a:r>
              <a:rPr lang="en-US" sz="1400" dirty="1">
                <a:solidFill>
                  <a:srgbClr val="4C4C4C"/>
                </a:solidFill>
                <a:latin typeface="Helvetica" charset="0"/>
                <a:ea typeface="ヒラギノ角ゴ Pro W3" charset="0"/>
              </a:rPr>
              <a:t>(3)to distribute copies or phonorecords of the copyrighted work to the public by sale or other transfer of ownership, or by rental, lease, or lending;</a:t>
            </a:r>
          </a:p>
          <a:p>
            <a:pPr fontAlgn="base">
              <a:spcBef>
                <a:spcPct val="0"/>
              </a:spcBef>
              <a:spcAft>
                <a:spcPct val="0"/>
              </a:spcAft>
            </a:pPr>
            <a:endParaRPr lang="en-US" sz="1400">
              <a:solidFill>
                <a:srgbClr val="4C4C4C"/>
              </a:solidFill>
              <a:latin typeface="Helvetica" charset="0"/>
              <a:ea typeface="ヒラギノ角ゴ Pro W3" charset="0"/>
            </a:endParaRPr>
          </a:p>
          <a:p>
            <a:pPr fontAlgn="base">
              <a:spcBef>
                <a:spcPct val="0"/>
              </a:spcBef>
              <a:spcAft>
                <a:spcPct val="0"/>
              </a:spcAft>
            </a:pPr>
            <a:r>
              <a:rPr lang="en-US" sz="1400" dirty="1">
                <a:solidFill>
                  <a:srgbClr val="4C4C4C"/>
                </a:solidFill>
                <a:latin typeface="Helvetica" charset="0"/>
                <a:ea typeface="ヒラギノ角ゴ Pro W3" charset="0"/>
              </a:rPr>
              <a:t>(4)in the case of literary, musical, dramatic, and choreographic works, pantomimes, and motion pictures and other audiovisual works, to perform the copyrighted work publicly;</a:t>
            </a:r>
          </a:p>
          <a:p>
            <a:pPr fontAlgn="base">
              <a:spcBef>
                <a:spcPct val="0"/>
              </a:spcBef>
              <a:spcAft>
                <a:spcPct val="0"/>
              </a:spcAft>
            </a:pPr>
            <a:endParaRPr lang="en-US" sz="1400">
              <a:solidFill>
                <a:srgbClr val="4C4C4C"/>
              </a:solidFill>
              <a:latin typeface="Helvetica" charset="0"/>
              <a:ea typeface="ヒラギノ角ゴ Pro W3" charset="0"/>
            </a:endParaRPr>
          </a:p>
          <a:p>
            <a:pPr fontAlgn="base">
              <a:spcBef>
                <a:spcPct val="0"/>
              </a:spcBef>
              <a:spcAft>
                <a:spcPct val="0"/>
              </a:spcAft>
            </a:pPr>
            <a:r>
              <a:rPr lang="en-US" sz="1400" dirty="1">
                <a:solidFill>
                  <a:srgbClr val="4C4C4C"/>
                </a:solidFill>
                <a:latin typeface="Helvetica" charset="0"/>
                <a:ea typeface="ヒラギノ角ゴ Pro W3" charset="0"/>
              </a:rPr>
              <a:t>(5)in the case of literary, musical, dramatic, and choreographic works, pantomimes, and pictorial, graphic, or sculptural works, including the individual images of a motion picture or other audiovisual work, to display the copyrighted work publicly; and</a:t>
            </a:r>
          </a:p>
          <a:p>
            <a:pPr fontAlgn="base">
              <a:spcBef>
                <a:spcPct val="0"/>
              </a:spcBef>
              <a:spcAft>
                <a:spcPct val="0"/>
              </a:spcAft>
            </a:pPr>
            <a:endParaRPr lang="en-US" sz="1400">
              <a:solidFill>
                <a:srgbClr val="4C4C4C"/>
              </a:solidFill>
              <a:latin typeface="Helvetica" charset="0"/>
              <a:ea typeface="ヒラギノ角ゴ Pro W3" charset="0"/>
            </a:endParaRPr>
          </a:p>
          <a:p>
            <a:pPr fontAlgn="base">
              <a:spcBef>
                <a:spcPct val="0"/>
              </a:spcBef>
              <a:spcAft>
                <a:spcPct val="0"/>
              </a:spcAft>
            </a:pPr>
            <a:r>
              <a:rPr lang="en-US" sz="1400" dirty="1">
                <a:solidFill>
                  <a:srgbClr val="4C4C4C"/>
                </a:solidFill>
                <a:latin typeface="Helvetica" charset="0"/>
                <a:ea typeface="ヒラギノ角ゴ Pro W3" charset="0"/>
              </a:rPr>
              <a:t>(6)in the case of sound recordings, to perform the copyrighted work publicly by means of a digital audio transmission.</a:t>
            </a:r>
          </a:p>
        </p:txBody>
      </p:sp>
    </p:spTree>
    <p:extLst>
      <p:ext uri="{BB962C8B-B14F-4D97-AF65-F5344CB8AC3E}">
        <p14:creationId xmlns:p14="http://schemas.microsoft.com/office/powerpoint/2010/main" val="206461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279904" y="1363501"/>
            <a:ext cx="7638288" cy="5139869"/>
          </a:xfrm>
          <a:prstGeom prst="rect"/>
          <a:noFill/>
        </p:spPr>
        <p:txBody>
          <a:bodyPr wrap="square" rtlCol="0">
            <a:spAutoFit/>
          </a:bodyPr>
          <a:lstStyle/>
          <a:p>
            <a:pPr fontAlgn="base">
              <a:spcBef>
                <a:spcPct val="0"/>
              </a:spcBef>
              <a:spcAft>
                <a:spcPct val="0"/>
              </a:spcAft>
            </a:pPr>
            <a:r>
              <a:rPr lang="en-US" sz="2400" dirty="1">
                <a:solidFill>
                  <a:srgbClr val="333333"/>
                </a:solidFill>
                <a:latin typeface="Open Sans" panose="020b0606030504020204" pitchFamily="34" charset="0"/>
                <a:ea typeface="ヒラギノ角ゴ Pro W3" charset="0"/>
              </a:rPr>
              <a:t>§ 107. Limitations on exclusive rights: </a:t>
            </a:r>
            <a:r>
              <a:rPr lang="en-US" sz="2400" u="sng" dirty="1">
                <a:solidFill>
                  <a:srgbClr val="333333"/>
                </a:solidFill>
                <a:latin typeface="Open Sans" panose="020b0606030504020204" pitchFamily="34" charset="0"/>
                <a:ea typeface="ヒラギノ角ゴ Pro W3" charset="0"/>
              </a:rPr>
              <a:t>Fair use</a:t>
            </a:r>
          </a:p>
          <a:p>
            <a:pPr fontAlgn="base">
              <a:spcBef>
                <a:spcPct val="0"/>
              </a:spcBef>
              <a:spcAft>
                <a:spcPct val="0"/>
              </a:spcAft>
            </a:pPr>
            <a:r>
              <a:rPr lang="en-US" sz="1400" dirty="1">
                <a:solidFill>
                  <a:srgbClr val="EBEBEB">
                    <a:lumMod val="10000"/>
                  </a:srgbClr>
                </a:solidFill>
                <a:latin typeface="Arial"/>
                <a:ea typeface="ヒラギノ角ゴ Pro W3" charset="0"/>
              </a:rPr>
              <a:t>		</a:t>
            </a:r>
          </a:p>
          <a:p>
            <a:pPr fontAlgn="base">
              <a:spcBef>
                <a:spcPct val="0"/>
              </a:spcBef>
              <a:spcAft>
                <a:spcPct val="0"/>
              </a:spcAft>
            </a:pPr>
            <a:endParaRPr lang="en-US" sz="1400">
              <a:solidFill>
                <a:srgbClr val="EBEBEB">
                  <a:lumMod val="10000"/>
                </a:srgbClr>
              </a:solidFill>
              <a:latin typeface="Arial"/>
              <a:ea typeface="ヒラギノ角ゴ Pro W3" charset="0"/>
            </a:endParaRPr>
          </a:p>
          <a:p>
            <a:pPr fontAlgn="base">
              <a:spcBef>
                <a:spcPct val="0"/>
              </a:spcBef>
              <a:spcAft>
                <a:spcPct val="0"/>
              </a:spcAft>
            </a:pPr>
            <a:r>
              <a:rPr lang="en-US" sz="1200" dirty="1">
                <a:solidFill>
                  <a:srgbClr val="4C4C4C"/>
                </a:solidFill>
                <a:latin typeface="Helvetica" charset="0"/>
                <a:ea typeface="ヒラギノ角ゴ Pro W3" charset="0"/>
              </a:rPr>
              <a:t>Notwithstanding the provisions of sections 106 and </a:t>
            </a:r>
            <a:r>
              <a:rPr lang="en-US" sz="1200" dirty="1">
                <a:solidFill>
                  <a:srgbClr val="4C4C4C"/>
                </a:solidFill>
                <a:latin typeface="Helvetica" charset="0"/>
                <a:ea typeface="ヒラギノ角ゴ Pro W3" charset="0"/>
              </a:rPr>
              <a:t>106A</a:t>
            </a:r>
            <a:r>
              <a:rPr lang="en-US" sz="1200" dirty="1">
                <a:solidFill>
                  <a:srgbClr val="4C4C4C"/>
                </a:solidFill>
                <a:latin typeface="Helvetica" charset="0"/>
                <a:ea typeface="ヒラギノ角ゴ Pro W3" charset="0"/>
              </a:rPr>
              <a:t>, the fair use of a copyrighted work, including such use by reproduction in copies or phonorecords or by any other means specified by that section, for purposes such as </a:t>
            </a:r>
            <a:r>
              <a:rPr lang="en-US" sz="1200" b="1" i="1" u="sng" dirty="1">
                <a:solidFill>
                  <a:srgbClr val="4C4C4C"/>
                </a:solidFill>
                <a:latin typeface="Helvetica" charset="0"/>
                <a:ea typeface="ヒラギノ角ゴ Pro W3" charset="0"/>
              </a:rPr>
              <a:t>criticism, comment, news reporting, teaching (including multiple copies for classroom use), scholarship, or research</a:t>
            </a:r>
            <a:r>
              <a:rPr lang="en-US" sz="1200" dirty="1">
                <a:solidFill>
                  <a:srgbClr val="4C4C4C"/>
                </a:solidFill>
                <a:latin typeface="Helvetica" charset="0"/>
                <a:ea typeface="ヒラギノ角ゴ Pro W3" charset="0"/>
              </a:rPr>
              <a:t>, is not an infringement of copyright.</a:t>
            </a:r>
          </a:p>
          <a:p>
            <a:pPr fontAlgn="base">
              <a:spcBef>
                <a:spcPct val="0"/>
              </a:spcBef>
              <a:spcAft>
                <a:spcPct val="0"/>
              </a:spcAft>
            </a:pPr>
            <a:endParaRPr lang="en-US" sz="1200">
              <a:solidFill>
                <a:srgbClr val="4C4C4C"/>
              </a:solidFill>
              <a:latin typeface="Helvetica" charset="0"/>
              <a:ea typeface="ヒラギノ角ゴ Pro W3" charset="0"/>
            </a:endParaRPr>
          </a:p>
          <a:p>
            <a:pPr fontAlgn="base">
              <a:spcBef>
                <a:spcPct val="0"/>
              </a:spcBef>
              <a:spcAft>
                <a:spcPct val="0"/>
              </a:spcAft>
            </a:pPr>
            <a:r>
              <a:rPr lang="en-US" sz="1200" dirty="1">
                <a:solidFill>
                  <a:srgbClr val="4C4C4C"/>
                </a:solidFill>
                <a:latin typeface="Helvetica" charset="0"/>
                <a:ea typeface="ヒラギノ角ゴ Pro W3" charset="0"/>
              </a:rPr>
              <a:t>In determining whether the use made of a work in any particular case is a fair use the factors to be considered shall include:</a:t>
            </a:r>
          </a:p>
          <a:p>
            <a:pPr fontAlgn="base">
              <a:spcBef>
                <a:spcPct val="0"/>
              </a:spcBef>
              <a:spcAft>
                <a:spcPct val="0"/>
              </a:spcAft>
            </a:pPr>
            <a:endParaRPr lang="en-US" sz="1400">
              <a:solidFill>
                <a:srgbClr val="4C4C4C"/>
              </a:solidFill>
              <a:latin typeface="Helvetica" charset="0"/>
              <a:ea typeface="ヒラギノ角ゴ Pro W3" charset="0"/>
            </a:endParaRPr>
          </a:p>
          <a:p>
            <a:pPr marL="152400" fontAlgn="base">
              <a:spcBef>
                <a:spcPts val="300"/>
              </a:spcBef>
              <a:spcAft>
                <a:spcPts val="300"/>
              </a:spcAft>
            </a:pPr>
            <a:r>
              <a:rPr lang="en-US" b="1" dirty="1">
                <a:solidFill>
                  <a:srgbClr val="333333"/>
                </a:solidFill>
                <a:latin typeface="Open Sans" panose="020b0606030504020204" pitchFamily="34" charset="0"/>
                <a:ea typeface="ヒラギノ角ゴ Pro W3" charset="0"/>
              </a:rPr>
              <a:t>(1) </a:t>
            </a:r>
            <a:r>
              <a:rPr lang="en-US" dirty="1">
                <a:solidFill>
                  <a:srgbClr val="333333"/>
                </a:solidFill>
                <a:latin typeface="Open Sans" panose="020b0606030504020204" pitchFamily="34" charset="0"/>
                <a:ea typeface="ヒラギノ角ゴ Pro W3" charset="0"/>
              </a:rPr>
              <a:t>the </a:t>
            </a:r>
            <a:r>
              <a:rPr lang="en-US" b="1" u="sng" dirty="1">
                <a:solidFill>
                  <a:srgbClr val="333333"/>
                </a:solidFill>
                <a:latin typeface="Open Sans" panose="020b0606030504020204" pitchFamily="34" charset="0"/>
                <a:ea typeface="ヒラギノ角ゴ Pro W3" charset="0"/>
              </a:rPr>
              <a:t>purpose and character </a:t>
            </a:r>
            <a:r>
              <a:rPr lang="en-US" dirty="1">
                <a:solidFill>
                  <a:srgbClr val="333333"/>
                </a:solidFill>
                <a:latin typeface="Open Sans" panose="020b0606030504020204" pitchFamily="34" charset="0"/>
                <a:ea typeface="ヒラギノ角ゴ Pro W3" charset="0"/>
              </a:rPr>
              <a:t>of the use, including whether such use is of a commercial nature or is for nonprofit educational purposes;</a:t>
            </a:r>
          </a:p>
          <a:p>
            <a:pPr marL="152400" fontAlgn="base">
              <a:spcBef>
                <a:spcPts val="300"/>
              </a:spcBef>
              <a:spcAft>
                <a:spcPts val="300"/>
              </a:spcAft>
            </a:pPr>
            <a:r>
              <a:rPr lang="en-US" b="1" dirty="1">
                <a:solidFill>
                  <a:srgbClr val="333333"/>
                </a:solidFill>
                <a:latin typeface="Open Sans" panose="020b0606030504020204" pitchFamily="34" charset="0"/>
                <a:ea typeface="ヒラギノ角ゴ Pro W3" charset="0"/>
              </a:rPr>
              <a:t>(2) </a:t>
            </a:r>
            <a:r>
              <a:rPr lang="en-US" dirty="1">
                <a:solidFill>
                  <a:srgbClr val="333333"/>
                </a:solidFill>
                <a:latin typeface="Open Sans" panose="020b0606030504020204" pitchFamily="34" charset="0"/>
                <a:ea typeface="ヒラギノ角ゴ Pro W3" charset="0"/>
              </a:rPr>
              <a:t>the </a:t>
            </a:r>
            <a:r>
              <a:rPr lang="en-US" b="1" u="sng" dirty="1">
                <a:solidFill>
                  <a:srgbClr val="333333"/>
                </a:solidFill>
                <a:latin typeface="Open Sans" panose="020b0606030504020204" pitchFamily="34" charset="0"/>
                <a:ea typeface="ヒラギノ角ゴ Pro W3" charset="0"/>
              </a:rPr>
              <a:t>nature</a:t>
            </a:r>
            <a:r>
              <a:rPr lang="en-US" dirty="1">
                <a:solidFill>
                  <a:srgbClr val="333333"/>
                </a:solidFill>
                <a:latin typeface="Open Sans" panose="020b0606030504020204" pitchFamily="34" charset="0"/>
                <a:ea typeface="ヒラギノ角ゴ Pro W3" charset="0"/>
              </a:rPr>
              <a:t> of the copyrighted work;</a:t>
            </a:r>
          </a:p>
          <a:p>
            <a:pPr marL="152400" fontAlgn="base">
              <a:spcBef>
                <a:spcPts val="300"/>
              </a:spcBef>
              <a:spcAft>
                <a:spcPts val="300"/>
              </a:spcAft>
            </a:pPr>
            <a:r>
              <a:rPr lang="en-US" b="1" dirty="1">
                <a:solidFill>
                  <a:srgbClr val="333333"/>
                </a:solidFill>
                <a:latin typeface="Open Sans" panose="020b0606030504020204" pitchFamily="34" charset="0"/>
                <a:ea typeface="ヒラギノ角ゴ Pro W3" charset="0"/>
              </a:rPr>
              <a:t>(3) </a:t>
            </a:r>
            <a:r>
              <a:rPr lang="en-US" dirty="1">
                <a:solidFill>
                  <a:srgbClr val="333333"/>
                </a:solidFill>
                <a:latin typeface="Open Sans" panose="020b0606030504020204" pitchFamily="34" charset="0"/>
                <a:ea typeface="ヒラギノ角ゴ Pro W3" charset="0"/>
              </a:rPr>
              <a:t>the </a:t>
            </a:r>
            <a:r>
              <a:rPr lang="en-US" b="1" u="sng" dirty="1">
                <a:solidFill>
                  <a:srgbClr val="333333"/>
                </a:solidFill>
                <a:latin typeface="Open Sans" panose="020b0606030504020204" pitchFamily="34" charset="0"/>
                <a:ea typeface="ヒラギノ角ゴ Pro W3" charset="0"/>
              </a:rPr>
              <a:t>amount</a:t>
            </a:r>
            <a:r>
              <a:rPr lang="en-US" dirty="1">
                <a:solidFill>
                  <a:srgbClr val="333333"/>
                </a:solidFill>
                <a:latin typeface="Open Sans" panose="020b0606030504020204" pitchFamily="34" charset="0"/>
                <a:ea typeface="ヒラギノ角ゴ Pro W3" charset="0"/>
              </a:rPr>
              <a:t> and substantiality of the portion used in relation to the copyrighted work as a whole; and</a:t>
            </a:r>
          </a:p>
          <a:p>
            <a:pPr marL="152400" fontAlgn="base">
              <a:spcBef>
                <a:spcPts val="300"/>
              </a:spcBef>
              <a:spcAft>
                <a:spcPts val="300"/>
              </a:spcAft>
            </a:pPr>
            <a:r>
              <a:rPr lang="en-US" b="1" dirty="1">
                <a:solidFill>
                  <a:srgbClr val="333333"/>
                </a:solidFill>
                <a:latin typeface="Open Sans" panose="020b0606030504020204" pitchFamily="34" charset="0"/>
                <a:ea typeface="ヒラギノ角ゴ Pro W3" charset="0"/>
              </a:rPr>
              <a:t>(4) </a:t>
            </a:r>
            <a:r>
              <a:rPr lang="en-US" dirty="1">
                <a:solidFill>
                  <a:srgbClr val="333333"/>
                </a:solidFill>
                <a:latin typeface="Open Sans" panose="020b0606030504020204" pitchFamily="34" charset="0"/>
                <a:ea typeface="ヒラギノ角ゴ Pro W3" charset="0"/>
              </a:rPr>
              <a:t>the </a:t>
            </a:r>
            <a:r>
              <a:rPr lang="en-US" b="1" u="sng" dirty="1">
                <a:solidFill>
                  <a:srgbClr val="333333"/>
                </a:solidFill>
                <a:latin typeface="Open Sans" panose="020b0606030504020204" pitchFamily="34" charset="0"/>
                <a:ea typeface="ヒラギノ角ゴ Pro W3" charset="0"/>
              </a:rPr>
              <a:t>effect of the use upon the potential market </a:t>
            </a:r>
            <a:r>
              <a:rPr lang="en-US" dirty="1">
                <a:solidFill>
                  <a:srgbClr val="333333"/>
                </a:solidFill>
                <a:latin typeface="Open Sans" panose="020b0606030504020204" pitchFamily="34" charset="0"/>
                <a:ea typeface="ヒラギノ角ゴ Pro W3" charset="0"/>
              </a:rPr>
              <a:t>for or value of the copyrighted work.</a:t>
            </a:r>
          </a:p>
          <a:p>
            <a:pPr fontAlgn="base">
              <a:spcBef>
                <a:spcPct val="0"/>
              </a:spcBef>
              <a:spcAft>
                <a:spcPct val="0"/>
              </a:spcAft>
            </a:pPr>
            <a:endParaRPr lang="en-US" sz="1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35665730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279904" y="1363500"/>
            <a:ext cx="7638288" cy="2000548"/>
          </a:xfrm>
          <a:prstGeom prst="rect"/>
          <a:noFill/>
        </p:spPr>
        <p:txBody>
          <a:bodyPr wrap="square" rtlCol="0">
            <a:spAutoFit/>
          </a:bodyPr>
          <a:lstStyle/>
          <a:p>
            <a:pPr fontAlgn="base">
              <a:spcBef>
                <a:spcPct val="0"/>
              </a:spcBef>
              <a:spcAft>
                <a:spcPct val="0"/>
              </a:spcAft>
            </a:pPr>
            <a:r>
              <a:rPr lang="en-US" sz="2400" dirty="1">
                <a:solidFill>
                  <a:srgbClr val="333333"/>
                </a:solidFill>
                <a:latin typeface="Open Sans" panose="020b0606030504020204" pitchFamily="34" charset="0"/>
                <a:ea typeface="ヒラギノ角ゴ Pro W3" charset="0"/>
              </a:rPr>
              <a:t>§ 107. Limitations on exclusive rights: </a:t>
            </a:r>
            <a:r>
              <a:rPr lang="en-US" sz="2400" u="sng" dirty="1">
                <a:solidFill>
                  <a:srgbClr val="333333"/>
                </a:solidFill>
                <a:latin typeface="Open Sans" panose="020b0606030504020204" pitchFamily="34" charset="0"/>
                <a:ea typeface="ヒラギノ角ゴ Pro W3" charset="0"/>
              </a:rPr>
              <a:t>Fair use</a:t>
            </a:r>
          </a:p>
          <a:p>
            <a:pPr fontAlgn="base">
              <a:spcBef>
                <a:spcPct val="0"/>
              </a:spcBef>
              <a:spcAft>
                <a:spcPct val="0"/>
              </a:spcAft>
            </a:pPr>
            <a:r>
              <a:rPr lang="en-US" sz="1400" dirty="1">
                <a:solidFill>
                  <a:srgbClr val="EBEBEB">
                    <a:lumMod val="10000"/>
                  </a:srgbClr>
                </a:solidFill>
                <a:latin typeface="Arial"/>
                <a:ea typeface="ヒラギノ角ゴ Pro W3" charset="0"/>
              </a:rPr>
              <a:t>		</a:t>
            </a:r>
          </a:p>
          <a:p>
            <a:pPr fontAlgn="base">
              <a:spcBef>
                <a:spcPct val="0"/>
              </a:spcBef>
              <a:spcAft>
                <a:spcPct val="0"/>
              </a:spcAft>
            </a:pPr>
            <a:endParaRPr lang="en-US" sz="1400">
              <a:solidFill>
                <a:srgbClr val="EBEBEB">
                  <a:lumMod val="10000"/>
                </a:srgbClr>
              </a:solidFill>
              <a:latin typeface="Arial"/>
              <a:ea typeface="ヒラギノ角ゴ Pro W3" charset="0"/>
            </a:endParaRPr>
          </a:p>
          <a:p>
            <a:pPr fontAlgn="base">
              <a:spcBef>
                <a:spcPct val="0"/>
              </a:spcBef>
              <a:spcAft>
                <a:spcPct val="0"/>
              </a:spcAft>
            </a:pPr>
            <a:r>
              <a:rPr lang="en-US" dirty="1">
                <a:solidFill>
                  <a:srgbClr val="4C4C4C"/>
                </a:solidFill>
                <a:latin typeface="Helvetica" charset="0"/>
                <a:ea typeface="ヒラギノ角ゴ Pro W3" charset="0"/>
              </a:rPr>
              <a:t>The Supreme Court has not ruled on fair use in art since 1994</a:t>
            </a:r>
          </a:p>
          <a:p>
            <a:pPr fontAlgn="base">
              <a:spcBef>
                <a:spcPct val="0"/>
              </a:spcBef>
              <a:spcAft>
                <a:spcPct val="0"/>
              </a:spcAft>
            </a:pPr>
            <a:endParaRPr lang="en-US">
              <a:solidFill>
                <a:srgbClr val="4C4C4C"/>
              </a:solidFill>
              <a:latin typeface="Helvetica" charset="0"/>
              <a:ea typeface="ヒラギノ角ゴ Pro W3" charset="0"/>
            </a:endParaRPr>
          </a:p>
          <a:p>
            <a:pPr fontAlgn="base">
              <a:spcBef>
                <a:spcPct val="0"/>
              </a:spcBef>
              <a:spcAft>
                <a:spcPct val="0"/>
              </a:spcAft>
            </a:pPr>
            <a:r>
              <a:rPr lang="en-US" dirty="1">
                <a:solidFill>
                  <a:srgbClr val="4C4C4C"/>
                </a:solidFill>
                <a:latin typeface="Helvetica" charset="0"/>
                <a:ea typeface="ヒラギノ角ゴ Pro W3" charset="0"/>
              </a:rPr>
              <a:t>Held: Rap group 2 Live Crew's parody of singer Roy Orbison's "Oh, Pretty Woman" made fair use of the </a:t>
            </a:r>
            <a:r>
              <a:rPr lang="en-US" dirty="1">
                <a:solidFill>
                  <a:srgbClr val="4C4C4C"/>
                </a:solidFill>
                <a:latin typeface="Helvetica" charset="0"/>
                <a:ea typeface="ヒラギノ角ゴ Pro W3" charset="0"/>
              </a:rPr>
              <a:t>1960s</a:t>
            </a:r>
            <a:r>
              <a:rPr lang="en-US" dirty="1">
                <a:solidFill>
                  <a:srgbClr val="4C4C4C"/>
                </a:solidFill>
                <a:latin typeface="Helvetica" charset="0"/>
                <a:ea typeface="ヒラギノ角ゴ Pro W3" charset="0"/>
              </a:rPr>
              <a:t> song.</a:t>
            </a:r>
            <a:endParaRPr lang="en-US" sz="20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280002485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279904" y="1363500"/>
            <a:ext cx="7638288" cy="3447098"/>
          </a:xfrm>
          <a:prstGeom prst="rect"/>
          <a:noFill/>
        </p:spPr>
        <p:txBody>
          <a:bodyPr wrap="square" rtlCol="0">
            <a:spAutoFit/>
          </a:bodyPr>
          <a:lstStyle/>
          <a:p>
            <a:pPr fontAlgn="base">
              <a:spcBef>
                <a:spcPct val="0"/>
              </a:spcBef>
              <a:spcAft>
                <a:spcPct val="0"/>
              </a:spcAft>
            </a:pPr>
            <a:r>
              <a:rPr lang="en-US" sz="2400" dirty="1">
                <a:solidFill>
                  <a:srgbClr val="333333"/>
                </a:solidFill>
                <a:latin typeface="Arial"/>
                <a:ea typeface="ヒラギノ角ゴ Pro W3" charset="0"/>
              </a:rPr>
              <a:t>So what are the real issues?</a:t>
            </a:r>
            <a:endParaRPr lang="en-US" sz="2400" u="sng">
              <a:solidFill>
                <a:srgbClr val="333333"/>
              </a:solidFill>
              <a:latin typeface="Arial"/>
              <a:ea typeface="ヒラギノ角ゴ Pro W3" charset="0"/>
            </a:endParaRPr>
          </a:p>
          <a:p>
            <a:pPr fontAlgn="base">
              <a:spcBef>
                <a:spcPct val="0"/>
              </a:spcBef>
              <a:spcAft>
                <a:spcPct val="0"/>
              </a:spcAft>
            </a:pPr>
            <a:r>
              <a:rPr lang="en-US" sz="1400" dirty="1">
                <a:solidFill>
                  <a:srgbClr val="EBEBEB">
                    <a:lumMod val="10000"/>
                  </a:srgbClr>
                </a:solidFill>
                <a:latin typeface="Arial"/>
                <a:ea typeface="ヒラギノ角ゴ Pro W3" charset="0"/>
              </a:rPr>
              <a:t>		</a:t>
            </a:r>
          </a:p>
          <a:p>
            <a:pPr fontAlgn="base">
              <a:spcBef>
                <a:spcPct val="0"/>
              </a:spcBef>
              <a:spcAft>
                <a:spcPct val="0"/>
              </a:spcAft>
            </a:pPr>
            <a:endParaRPr lang="en-US" sz="1400">
              <a:solidFill>
                <a:srgbClr val="4C4C4C"/>
              </a:solidFill>
              <a:latin typeface="Arial"/>
              <a:ea typeface="ヒラギノ角ゴ Pro W3" charset="0"/>
            </a:endParaRPr>
          </a:p>
          <a:p>
            <a:pPr fontAlgn="base">
              <a:spcBef>
                <a:spcPct val="0"/>
              </a:spcBef>
              <a:spcAft>
                <a:spcPct val="0"/>
              </a:spcAft>
            </a:pPr>
            <a:r>
              <a:rPr lang="en-US" sz="1400" dirty="1">
                <a:solidFill>
                  <a:srgbClr val="4C4C4C"/>
                </a:solidFill>
                <a:latin typeface="Arial"/>
                <a:ea typeface="ヒラギノ角ゴ Pro W3" charset="0"/>
              </a:rPr>
              <a:t>AWF frames this as an element 1 issue:</a:t>
            </a:r>
          </a:p>
          <a:p>
            <a:pPr fontAlgn="base">
              <a:spcBef>
                <a:spcPct val="0"/>
              </a:spcBef>
              <a:spcAft>
                <a:spcPct val="0"/>
              </a:spcAft>
            </a:pPr>
            <a:endParaRPr lang="en-US" sz="1400">
              <a:solidFill>
                <a:srgbClr val="4C4C4C"/>
              </a:solidFill>
              <a:latin typeface="Arial"/>
              <a:ea typeface="ヒラギノ角ゴ Pro W3" charset="0"/>
            </a:endParaRPr>
          </a:p>
          <a:p>
            <a:pPr marL="342900" indent="-342900" fontAlgn="base">
              <a:spcBef>
                <a:spcPct val="0"/>
              </a:spcBef>
              <a:spcAft>
                <a:spcPct val="0"/>
              </a:spcAft>
              <a:buFontTx/>
              <a:buAutoNum type="arabicParenBoth" startAt="1"/>
            </a:pPr>
            <a:r>
              <a:rPr lang="en-US" sz="1400" dirty="1">
                <a:solidFill>
                  <a:srgbClr val="333333"/>
                </a:solidFill>
                <a:latin typeface="Arial"/>
                <a:ea typeface="ヒラギノ角ゴ Pro W3" charset="0"/>
              </a:rPr>
              <a:t>the </a:t>
            </a:r>
            <a:r>
              <a:rPr lang="en-US" sz="1400" b="1" u="sng" dirty="1">
                <a:solidFill>
                  <a:srgbClr val="333333"/>
                </a:solidFill>
                <a:latin typeface="Arial"/>
                <a:ea typeface="ヒラギノ角ゴ Pro W3" charset="0"/>
              </a:rPr>
              <a:t>purpose and character </a:t>
            </a:r>
            <a:r>
              <a:rPr lang="en-US" sz="1400" dirty="1">
                <a:solidFill>
                  <a:srgbClr val="333333"/>
                </a:solidFill>
                <a:latin typeface="Arial"/>
                <a:ea typeface="ヒラギノ角ゴ Pro W3" charset="0"/>
              </a:rPr>
              <a:t>of the use, including whether such use is of a commercial nature or is for nonprofit educational purposes;</a:t>
            </a:r>
          </a:p>
          <a:p>
            <a:pPr fontAlgn="base">
              <a:spcBef>
                <a:spcPct val="0"/>
              </a:spcBef>
              <a:spcAft>
                <a:spcPct val="0"/>
              </a:spcAft>
            </a:pPr>
            <a:endParaRPr lang="en-US" sz="1400">
              <a:solidFill>
                <a:srgbClr val="333333"/>
              </a:solidFill>
              <a:latin typeface="Arial"/>
              <a:ea typeface="ヒラギノ角ゴ Pro W3" charset="0"/>
            </a:endParaRPr>
          </a:p>
          <a:p>
            <a:pPr fontAlgn="base">
              <a:spcBef>
                <a:spcPct val="0"/>
              </a:spcBef>
              <a:spcAft>
                <a:spcPct val="0"/>
              </a:spcAft>
            </a:pPr>
            <a:r>
              <a:rPr lang="en-US" sz="1400" dirty="1">
                <a:solidFill>
                  <a:srgbClr val="333333"/>
                </a:solidFill>
                <a:latin typeface="Arial"/>
                <a:ea typeface="ヒラギノ角ゴ Pro W3" charset="0"/>
              </a:rPr>
              <a:t>Case Law:</a:t>
            </a:r>
          </a:p>
          <a:p>
            <a:pPr fontAlgn="base">
              <a:spcBef>
                <a:spcPct val="0"/>
              </a:spcBef>
              <a:spcAft>
                <a:spcPct val="0"/>
              </a:spcAft>
            </a:pPr>
            <a:r>
              <a:rPr lang="en-US" sz="1200" b="1" i="1" u="sng" dirty="1">
                <a:solidFill>
                  <a:srgbClr val="333333"/>
                </a:solidFill>
                <a:latin typeface="Arial"/>
                <a:ea typeface="ヒラギノ角ゴ Pro W3" charset="0"/>
              </a:rPr>
              <a:t>Campbell v. Acuff-Rose Music, Inc., </a:t>
            </a:r>
            <a:r>
              <a:rPr lang="en-US" sz="1200" dirty="1">
                <a:solidFill>
                  <a:srgbClr val="333333"/>
                </a:solidFill>
                <a:latin typeface="Arial"/>
                <a:ea typeface="ヒラギノ角ゴ Pro W3" charset="0"/>
              </a:rPr>
              <a:t>510 U.S. 569, 579, 114 </a:t>
            </a:r>
            <a:r>
              <a:rPr lang="en-US" sz="1200" dirty="1">
                <a:solidFill>
                  <a:srgbClr val="333333"/>
                </a:solidFill>
                <a:latin typeface="Arial"/>
                <a:ea typeface="ヒラギノ角ゴ Pro W3" charset="0"/>
              </a:rPr>
              <a:t>S.Ct</a:t>
            </a:r>
            <a:r>
              <a:rPr lang="en-US" sz="1200" dirty="1">
                <a:solidFill>
                  <a:srgbClr val="333333"/>
                </a:solidFill>
                <a:latin typeface="Arial"/>
                <a:ea typeface="ヒラギノ角ゴ Pro W3" charset="0"/>
              </a:rPr>
              <a:t>. 1164, 127 </a:t>
            </a:r>
            <a:r>
              <a:rPr lang="en-US" sz="1200" dirty="1">
                <a:solidFill>
                  <a:srgbClr val="333333"/>
                </a:solidFill>
                <a:latin typeface="Arial"/>
                <a:ea typeface="ヒラギノ角ゴ Pro W3" charset="0"/>
              </a:rPr>
              <a:t>L.Ed.2d</a:t>
            </a:r>
            <a:r>
              <a:rPr lang="en-US" sz="1200" dirty="1">
                <a:solidFill>
                  <a:srgbClr val="333333"/>
                </a:solidFill>
                <a:latin typeface="Arial"/>
                <a:ea typeface="ヒラギノ角ゴ Pro W3" charset="0"/>
              </a:rPr>
              <a:t> 500 (1994)</a:t>
            </a:r>
          </a:p>
          <a:p>
            <a:pPr fontAlgn="base">
              <a:spcBef>
                <a:spcPct val="0"/>
              </a:spcBef>
              <a:spcAft>
                <a:spcPct val="0"/>
              </a:spcAft>
            </a:pPr>
            <a:r>
              <a:rPr lang="en-US" sz="1400" dirty="1">
                <a:solidFill>
                  <a:srgbClr val="333333"/>
                </a:solidFill>
                <a:latin typeface="Arial"/>
                <a:ea typeface="ヒラギノ角ゴ Pro W3" charset="0"/>
              </a:rPr>
              <a:t>The central purpose of this investigation is to determine "whether the new work merely supersede[s] the objects of the original creation or instead adds something new, with a further </a:t>
            </a:r>
            <a:r>
              <a:rPr lang="en-US" sz="1400" b="1" i="1" u="sng" dirty="1">
                <a:solidFill>
                  <a:srgbClr val="333333"/>
                </a:solidFill>
                <a:latin typeface="Arial"/>
                <a:ea typeface="ヒラギノ角ゴ Pro W3" charset="0"/>
              </a:rPr>
              <a:t>purpose or different character</a:t>
            </a:r>
            <a:r>
              <a:rPr lang="en-US" sz="1400" dirty="1">
                <a:solidFill>
                  <a:srgbClr val="333333"/>
                </a:solidFill>
                <a:latin typeface="Arial"/>
                <a:ea typeface="ヒラギノ角ゴ Pro W3" charset="0"/>
              </a:rPr>
              <a:t>, altering the first with </a:t>
            </a:r>
            <a:r>
              <a:rPr lang="en-US" sz="1400" b="1" i="1" u="sng" dirty="1">
                <a:solidFill>
                  <a:srgbClr val="333333"/>
                </a:solidFill>
                <a:latin typeface="Arial"/>
                <a:ea typeface="ヒラギノ角ゴ Pro W3" charset="0"/>
              </a:rPr>
              <a:t>new expression, meaning, or messa</a:t>
            </a:r>
            <a:r>
              <a:rPr lang="en-US" sz="1400" dirty="1">
                <a:solidFill>
                  <a:srgbClr val="333333"/>
                </a:solidFill>
                <a:latin typeface="Arial"/>
                <a:ea typeface="ヒラギノ角ゴ Pro W3" charset="0"/>
              </a:rPr>
              <a:t>ge.“ …Or in other words ”… to what extent the new work is "</a:t>
            </a:r>
            <a:r>
              <a:rPr lang="en-US" sz="1400" b="1" i="1" u="sng" dirty="1">
                <a:solidFill>
                  <a:srgbClr val="333333"/>
                </a:solidFill>
                <a:latin typeface="Arial"/>
                <a:ea typeface="ヒラギノ角ゴ Pro W3" charset="0"/>
              </a:rPr>
              <a:t>transformative</a:t>
            </a:r>
            <a:r>
              <a:rPr lang="en-US" sz="1400" dirty="1">
                <a:solidFill>
                  <a:srgbClr val="333333"/>
                </a:solidFill>
                <a:latin typeface="Arial"/>
                <a:ea typeface="ヒラギノ角ゴ Pro W3" charset="0"/>
              </a:rPr>
              <a:t>”.</a:t>
            </a:r>
          </a:p>
          <a:p>
            <a:pPr fontAlgn="base">
              <a:spcBef>
                <a:spcPct val="0"/>
              </a:spcBef>
              <a:spcAft>
                <a:spcPct val="0"/>
              </a:spcAft>
            </a:pPr>
            <a:endParaRPr lang="en-US" sz="1400">
              <a:solidFill>
                <a:srgbClr val="4C4C4C"/>
              </a:solidFill>
              <a:latin typeface="Arial"/>
              <a:ea typeface="ヒラギノ角ゴ Pro W3" charset="0"/>
            </a:endParaRPr>
          </a:p>
        </p:txBody>
      </p:sp>
    </p:spTree>
    <p:extLst>
      <p:ext uri="{BB962C8B-B14F-4D97-AF65-F5344CB8AC3E}">
        <p14:creationId xmlns:p14="http://schemas.microsoft.com/office/powerpoint/2010/main" val="78433053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279904" y="1363501"/>
            <a:ext cx="7638288" cy="5139869"/>
          </a:xfrm>
          <a:prstGeom prst="rect"/>
          <a:noFill/>
        </p:spPr>
        <p:txBody>
          <a:bodyPr wrap="square" rtlCol="0">
            <a:spAutoFit/>
          </a:bodyPr>
          <a:lstStyle/>
          <a:p>
            <a:pPr fontAlgn="base">
              <a:spcBef>
                <a:spcPct val="0"/>
              </a:spcBef>
              <a:spcAft>
                <a:spcPct val="0"/>
              </a:spcAft>
            </a:pPr>
            <a:r>
              <a:rPr lang="en-US" b="1" u="sng" dirty="1">
                <a:solidFill>
                  <a:srgbClr val="333333"/>
                </a:solidFill>
                <a:latin typeface="Arial"/>
                <a:ea typeface="ヒラギノ角ゴ Pro W3" charset="0"/>
              </a:rPr>
              <a:t>Transformative?</a:t>
            </a:r>
          </a:p>
          <a:p>
            <a:pPr fontAlgn="base">
              <a:spcBef>
                <a:spcPct val="0"/>
              </a:spcBef>
              <a:spcAft>
                <a:spcPct val="0"/>
              </a:spcAft>
            </a:pPr>
            <a:r>
              <a:rPr lang="en-US" sz="1400" dirty="1">
                <a:solidFill>
                  <a:srgbClr val="333333"/>
                </a:solidFill>
                <a:latin typeface="Arial"/>
                <a:ea typeface="ヒラギノ角ゴ Pro W3" charset="0"/>
              </a:rPr>
              <a:t>		</a:t>
            </a:r>
          </a:p>
          <a:p>
            <a:pPr fontAlgn="base">
              <a:spcBef>
                <a:spcPct val="0"/>
              </a:spcBef>
              <a:spcAft>
                <a:spcPct val="0"/>
              </a:spcAft>
            </a:pPr>
            <a:r>
              <a:rPr lang="en-US" sz="1400" dirty="1">
                <a:solidFill>
                  <a:srgbClr val="333333"/>
                </a:solidFill>
                <a:latin typeface="Arial"/>
                <a:ea typeface="ヒラギノ角ゴ Pro W3" charset="0"/>
              </a:rPr>
              <a:t>District Court: </a:t>
            </a:r>
            <a:r>
              <a:rPr lang="en-US" sz="1400" b="1" dirty="1">
                <a:solidFill>
                  <a:srgbClr val="333333"/>
                </a:solidFill>
                <a:latin typeface="Arial"/>
                <a:ea typeface="ヒラギノ角ゴ Pro W3" charset="0"/>
              </a:rPr>
              <a:t>YES</a:t>
            </a:r>
            <a:r>
              <a:rPr lang="en-US" sz="1400" dirty="1">
                <a:solidFill>
                  <a:srgbClr val="333333"/>
                </a:solidFill>
                <a:latin typeface="Arial"/>
                <a:ea typeface="ヒラギノ角ゴ Pro W3" charset="0"/>
              </a:rPr>
              <a:t> Concluded that: (1) the Prince Series was "transformative" because:</a:t>
            </a:r>
          </a:p>
          <a:p>
            <a:pPr fontAlgn="base">
              <a:spcBef>
                <a:spcPct val="0"/>
              </a:spcBef>
              <a:spcAft>
                <a:spcPct val="0"/>
              </a:spcAft>
            </a:pPr>
            <a:r>
              <a:rPr lang="en-US" sz="1400" dirty="1">
                <a:solidFill>
                  <a:srgbClr val="333333"/>
                </a:solidFill>
                <a:latin typeface="Arial"/>
                <a:ea typeface="ヒラギノ角ゴ Pro W3" charset="0"/>
              </a:rPr>
              <a:t>	Goldsmith Photograph portrays Prince as "not a comfortable person" and a "vulnerable human being,“</a:t>
            </a:r>
          </a:p>
          <a:p>
            <a:pPr fontAlgn="base">
              <a:spcBef>
                <a:spcPct val="0"/>
              </a:spcBef>
              <a:spcAft>
                <a:spcPct val="0"/>
              </a:spcAft>
            </a:pPr>
            <a:r>
              <a:rPr lang="en-US" sz="1400" dirty="1">
                <a:solidFill>
                  <a:srgbClr val="333333"/>
                </a:solidFill>
                <a:latin typeface="Arial"/>
                <a:ea typeface="ヒラギノ角ゴ Pro W3" charset="0"/>
              </a:rPr>
              <a:t>	Prince Series portrays Prince as an "iconic, larger-than-life figure," </a:t>
            </a:r>
          </a:p>
          <a:p>
            <a:pPr fontAlgn="base">
              <a:spcBef>
                <a:spcPct val="0"/>
              </a:spcBef>
              <a:spcAft>
                <a:spcPct val="0"/>
              </a:spcAft>
            </a:pPr>
            <a:r>
              <a:rPr lang="en-US" sz="1400" dirty="1">
                <a:solidFill>
                  <a:srgbClr val="333333"/>
                </a:solidFill>
                <a:latin typeface="Arial"/>
                <a:ea typeface="ヒラギノ角ゴ Pro W3" charset="0"/>
              </a:rPr>
              <a:t>	The court noted: that although the Goldsmith Photograph is both creative and unpublished, which would traditionally weigh in Goldsmith's favor, this was "of limited importance because the Prince Series works are transformative works," id. at 327</a:t>
            </a:r>
          </a:p>
          <a:p>
            <a:pPr fontAlgn="base">
              <a:spcBef>
                <a:spcPct val="0"/>
              </a:spcBef>
              <a:spcAft>
                <a:spcPct val="0"/>
              </a:spcAft>
            </a:pPr>
            <a:endParaRPr lang="en-US" sz="1400">
              <a:solidFill>
                <a:srgbClr val="333333"/>
              </a:solidFill>
              <a:latin typeface="Arial"/>
              <a:ea typeface="ヒラギノ角ゴ Pro W3" charset="0"/>
            </a:endParaRPr>
          </a:p>
          <a:p>
            <a:pPr fontAlgn="base">
              <a:spcBef>
                <a:spcPct val="0"/>
              </a:spcBef>
              <a:spcAft>
                <a:spcPct val="0"/>
              </a:spcAft>
            </a:pPr>
            <a:endParaRPr lang="en-US" sz="1400">
              <a:solidFill>
                <a:srgbClr val="333333"/>
              </a:solidFill>
              <a:latin typeface="Arial"/>
              <a:ea typeface="ヒラギノ角ゴ Pro W3" charset="0"/>
            </a:endParaRPr>
          </a:p>
          <a:p>
            <a:pPr fontAlgn="base">
              <a:spcBef>
                <a:spcPct val="0"/>
              </a:spcBef>
              <a:spcAft>
                <a:spcPct val="0"/>
              </a:spcAft>
            </a:pPr>
            <a:r>
              <a:rPr lang="en-US" sz="1400" b="1" u="sng" dirty="1">
                <a:solidFill>
                  <a:srgbClr val="333333"/>
                </a:solidFill>
                <a:latin typeface="Arial"/>
                <a:ea typeface="ヒラギノ角ゴ Pro W3" charset="0"/>
              </a:rPr>
              <a:t>2</a:t>
            </a:r>
            <a:r>
              <a:rPr lang="en-US" sz="1400" b="1" u="sng" baseline="30000" dirty="1">
                <a:solidFill>
                  <a:srgbClr val="333333"/>
                </a:solidFill>
                <a:latin typeface="Arial"/>
                <a:ea typeface="ヒラギノ角ゴ Pro W3" charset="0"/>
              </a:rPr>
              <a:t>nd</a:t>
            </a:r>
            <a:r>
              <a:rPr lang="en-US" sz="1400" b="1" u="sng" dirty="1">
                <a:solidFill>
                  <a:srgbClr val="333333"/>
                </a:solidFill>
                <a:latin typeface="Arial"/>
                <a:ea typeface="ヒラギノ角ゴ Pro W3" charset="0"/>
              </a:rPr>
              <a:t> Cir</a:t>
            </a:r>
            <a:r>
              <a:rPr lang="en-US" sz="1400" dirty="1">
                <a:solidFill>
                  <a:srgbClr val="333333"/>
                </a:solidFill>
                <a:latin typeface="Arial"/>
                <a:ea typeface="ヒラギノ角ゴ Pro W3" charset="0"/>
              </a:rPr>
              <a:t>: “</a:t>
            </a:r>
            <a:r>
              <a:rPr lang="en-US" sz="1400" b="1" u="sng" dirty="1">
                <a:solidFill>
                  <a:srgbClr val="333333"/>
                </a:solidFill>
                <a:latin typeface="Arial"/>
                <a:ea typeface="ヒラギノ角ゴ Pro W3" charset="0"/>
              </a:rPr>
              <a:t>That was error</a:t>
            </a:r>
            <a:r>
              <a:rPr lang="en-US" sz="1400" dirty="1">
                <a:solidFill>
                  <a:srgbClr val="333333"/>
                </a:solidFill>
                <a:latin typeface="Arial"/>
                <a:ea typeface="ヒラギノ角ゴ Pro W3" charset="0"/>
              </a:rPr>
              <a:t>.” </a:t>
            </a:r>
          </a:p>
          <a:p>
            <a:pPr fontAlgn="base">
              <a:spcBef>
                <a:spcPct val="0"/>
              </a:spcBef>
              <a:spcAft>
                <a:spcPct val="0"/>
              </a:spcAft>
            </a:pPr>
            <a:r>
              <a:rPr lang="en-US" sz="1400" dirty="1">
                <a:solidFill>
                  <a:srgbClr val="333333"/>
                </a:solidFill>
                <a:latin typeface="Arial"/>
                <a:ea typeface="ヒラギノ角ゴ Pro W3" charset="0"/>
              </a:rPr>
              <a:t>	Though it may well have been Goldsmith's subjective intent to portray Prince as a "vulnerable human being" and Warhol's to strip Prince of that humanity and instead display him as a popular icon, whether a work is transformative cannot turn merely on the stated or perceived intent of the artist or the meaning or impression that a critic — or for that matter, a judge — draws from the work. Were it otherwise, the law may well "</a:t>
            </a:r>
            <a:r>
              <a:rPr lang="en-US" sz="1400" dirty="1">
                <a:solidFill>
                  <a:srgbClr val="333333"/>
                </a:solidFill>
                <a:latin typeface="Arial"/>
                <a:ea typeface="ヒラギノ角ゴ Pro W3" charset="0"/>
              </a:rPr>
              <a:t>recogniz</a:t>
            </a:r>
            <a:r>
              <a:rPr lang="en-US" sz="1400" dirty="1">
                <a:solidFill>
                  <a:srgbClr val="333333"/>
                </a:solidFill>
                <a:latin typeface="Arial"/>
                <a:ea typeface="ヒラギノ角ゴ Pro W3" charset="0"/>
              </a:rPr>
              <a:t>[e] any alteration as transformative." </a:t>
            </a:r>
          </a:p>
          <a:p>
            <a:pPr fontAlgn="base">
              <a:spcBef>
                <a:spcPct val="0"/>
              </a:spcBef>
              <a:spcAft>
                <a:spcPct val="0"/>
              </a:spcAft>
            </a:pPr>
            <a:r>
              <a:rPr lang="en-US" sz="1400" dirty="1">
                <a:solidFill>
                  <a:srgbClr val="333333"/>
                </a:solidFill>
                <a:latin typeface="Arial"/>
                <a:ea typeface="ヒラギノ角ゴ Pro W3" charset="0"/>
              </a:rPr>
              <a:t>	</a:t>
            </a:r>
            <a:r>
              <a:rPr lang="en-US" sz="1100" dirty="1">
                <a:solidFill>
                  <a:srgbClr val="333333"/>
                </a:solidFill>
                <a:latin typeface="Arial"/>
                <a:ea typeface="ヒラギノ角ゴ Pro W3" charset="0"/>
              </a:rPr>
              <a:t>Also: “AWF asks this Court to affirm the district court's decision on the alternate grounds that the Prince Series works are not substantially similar to the Goldsmith Photograph. We decline that invitation, because </a:t>
            </a:r>
            <a:r>
              <a:rPr lang="en-US" sz="1100" b="1" i="1" u="sng" dirty="1">
                <a:solidFill>
                  <a:srgbClr val="333333"/>
                </a:solidFill>
                <a:latin typeface="Arial"/>
                <a:ea typeface="ヒラギノ角ゴ Pro W3" charset="0"/>
              </a:rPr>
              <a:t>we conclude that the works are substantially similar as a matter of law</a:t>
            </a:r>
            <a:r>
              <a:rPr lang="en-US" sz="1100" dirty="1">
                <a:solidFill>
                  <a:srgbClr val="333333"/>
                </a:solidFill>
                <a:latin typeface="Arial"/>
                <a:ea typeface="ヒラギノ角ゴ Pro W3" charset="0"/>
              </a:rPr>
              <a:t>.”</a:t>
            </a:r>
          </a:p>
          <a:p>
            <a:pPr fontAlgn="base">
              <a:spcBef>
                <a:spcPct val="0"/>
              </a:spcBef>
              <a:spcAft>
                <a:spcPct val="0"/>
              </a:spcAft>
            </a:pPr>
            <a:r>
              <a:rPr lang="en-US" sz="1400" dirty="1">
                <a:solidFill>
                  <a:srgbClr val="333333"/>
                </a:solidFill>
                <a:latin typeface="Arial"/>
                <a:ea typeface="ヒラギノ角ゴ Pro W3" charset="0"/>
              </a:rPr>
              <a:t>	</a:t>
            </a:r>
          </a:p>
          <a:p>
            <a:pPr fontAlgn="base">
              <a:spcBef>
                <a:spcPct val="0"/>
              </a:spcBef>
              <a:spcAft>
                <a:spcPct val="0"/>
              </a:spcAft>
            </a:pPr>
            <a:endParaRPr lang="en-US" sz="1400">
              <a:solidFill>
                <a:srgbClr val="4C4C4C"/>
              </a:solidFill>
              <a:latin typeface="Arial"/>
              <a:ea typeface="ヒラギノ角ゴ Pro W3" charset="0"/>
            </a:endParaRPr>
          </a:p>
        </p:txBody>
      </p:sp>
    </p:spTree>
    <p:extLst>
      <p:ext uri="{BB962C8B-B14F-4D97-AF65-F5344CB8AC3E}">
        <p14:creationId xmlns:p14="http://schemas.microsoft.com/office/powerpoint/2010/main" val="115779823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407920" y="1345640"/>
            <a:ext cx="7638288" cy="3477875"/>
          </a:xfrm>
          <a:prstGeom prst="rect"/>
          <a:noFill/>
        </p:spPr>
        <p:txBody>
          <a:bodyPr wrap="square" rtlCol="0">
            <a:spAutoFit/>
          </a:bodyPr>
          <a:lstStyle/>
          <a:p>
            <a:pPr fontAlgn="base">
              <a:spcBef>
                <a:spcPct val="0"/>
              </a:spcBef>
              <a:spcAft>
                <a:spcPct val="0"/>
              </a:spcAft>
            </a:pPr>
            <a:r>
              <a:rPr lang="en-US" b="1" u="sng" dirty="1">
                <a:solidFill>
                  <a:srgbClr val="333333"/>
                </a:solidFill>
                <a:latin typeface="Arial"/>
                <a:ea typeface="ヒラギノ角ゴ Pro W3" charset="0"/>
              </a:rPr>
              <a:t>AWF:</a:t>
            </a:r>
          </a:p>
          <a:p>
            <a:pPr fontAlgn="base">
              <a:spcBef>
                <a:spcPct val="0"/>
              </a:spcBef>
              <a:spcAft>
                <a:spcPct val="0"/>
              </a:spcAft>
            </a:pPr>
            <a:r>
              <a:rPr lang="en-US" sz="1400" dirty="1">
                <a:solidFill>
                  <a:srgbClr val="333333"/>
                </a:solidFill>
                <a:latin typeface="Arial"/>
                <a:ea typeface="ヒラギノ角ゴ Pro W3" charset="0"/>
              </a:rPr>
              <a:t>		</a:t>
            </a:r>
          </a:p>
          <a:p>
            <a:pPr fontAlgn="base">
              <a:spcBef>
                <a:spcPct val="0"/>
              </a:spcBef>
              <a:spcAft>
                <a:spcPct val="0"/>
              </a:spcAft>
            </a:pPr>
            <a:r>
              <a:rPr lang="en-US" sz="2000" dirty="1">
                <a:solidFill>
                  <a:srgbClr val="333333"/>
                </a:solidFill>
                <a:latin typeface="Arial"/>
                <a:ea typeface="ヒラギノ角ゴ Pro W3" charset="0"/>
              </a:rPr>
              <a:t>Issue Presented Is:</a:t>
            </a:r>
          </a:p>
          <a:p>
            <a:pPr fontAlgn="base">
              <a:spcBef>
                <a:spcPct val="0"/>
              </a:spcBef>
              <a:spcAft>
                <a:spcPct val="0"/>
              </a:spcAft>
            </a:pPr>
            <a:endParaRPr lang="en-US" sz="1400">
              <a:solidFill>
                <a:srgbClr val="333333"/>
              </a:solidFill>
              <a:latin typeface="Arial"/>
              <a:ea typeface="ヒラギノ角ゴ Pro W3" charset="0"/>
            </a:endParaRPr>
          </a:p>
          <a:p>
            <a:pPr lvl="2" fontAlgn="base">
              <a:spcBef>
                <a:spcPct val="0"/>
              </a:spcBef>
              <a:spcAft>
                <a:spcPct val="0"/>
              </a:spcAft>
            </a:pPr>
            <a:r>
              <a:rPr lang="en-US" dirty="1">
                <a:solidFill>
                  <a:srgbClr val="333333"/>
                </a:solidFill>
                <a:latin typeface="Arial"/>
                <a:ea typeface="ヒラギノ角ゴ Pro W3" charset="0"/>
              </a:rPr>
              <a:t>Whether a work of art is “transformative” when it</a:t>
            </a:r>
          </a:p>
          <a:p>
            <a:pPr lvl="2" fontAlgn="base">
              <a:spcBef>
                <a:spcPct val="0"/>
              </a:spcBef>
              <a:spcAft>
                <a:spcPct val="0"/>
              </a:spcAft>
            </a:pPr>
            <a:r>
              <a:rPr lang="en-US" dirty="1">
                <a:solidFill>
                  <a:srgbClr val="333333"/>
                </a:solidFill>
                <a:latin typeface="Arial"/>
                <a:ea typeface="ヒラギノ角ゴ Pro W3" charset="0"/>
              </a:rPr>
              <a:t>conveys a different meaning or message from its</a:t>
            </a:r>
          </a:p>
          <a:p>
            <a:pPr lvl="2" fontAlgn="base">
              <a:spcBef>
                <a:spcPct val="0"/>
              </a:spcBef>
              <a:spcAft>
                <a:spcPct val="0"/>
              </a:spcAft>
            </a:pPr>
            <a:r>
              <a:rPr lang="en-US" dirty="1">
                <a:solidFill>
                  <a:srgbClr val="333333"/>
                </a:solidFill>
                <a:latin typeface="Arial"/>
                <a:ea typeface="ヒラギノ角ゴ Pro W3" charset="0"/>
              </a:rPr>
              <a:t>source material (as this Court, the Ninth Circuit, and</a:t>
            </a:r>
          </a:p>
          <a:p>
            <a:pPr lvl="2" fontAlgn="base">
              <a:spcBef>
                <a:spcPct val="0"/>
              </a:spcBef>
              <a:spcAft>
                <a:spcPct val="0"/>
              </a:spcAft>
            </a:pPr>
            <a:r>
              <a:rPr lang="en-US" dirty="1">
                <a:solidFill>
                  <a:srgbClr val="333333"/>
                </a:solidFill>
                <a:latin typeface="Arial"/>
                <a:ea typeface="ヒラギノ角ゴ Pro W3" charset="0"/>
              </a:rPr>
              <a:t>other courts of appeals have held), or whether a court</a:t>
            </a:r>
          </a:p>
          <a:p>
            <a:pPr lvl="2" fontAlgn="base">
              <a:spcBef>
                <a:spcPct val="0"/>
              </a:spcBef>
              <a:spcAft>
                <a:spcPct val="0"/>
              </a:spcAft>
            </a:pPr>
            <a:r>
              <a:rPr lang="en-US" dirty="1">
                <a:solidFill>
                  <a:srgbClr val="333333"/>
                </a:solidFill>
                <a:latin typeface="Arial"/>
                <a:ea typeface="ヒラギノ角ゴ Pro W3" charset="0"/>
              </a:rPr>
              <a:t>is forbidden from considering the meaning of the</a:t>
            </a:r>
          </a:p>
          <a:p>
            <a:pPr lvl="2" fontAlgn="base">
              <a:spcBef>
                <a:spcPct val="0"/>
              </a:spcBef>
              <a:spcAft>
                <a:spcPct val="0"/>
              </a:spcAft>
            </a:pPr>
            <a:r>
              <a:rPr lang="en-US" dirty="1">
                <a:solidFill>
                  <a:srgbClr val="333333"/>
                </a:solidFill>
                <a:latin typeface="Arial"/>
                <a:ea typeface="ヒラギノ角ゴ Pro W3" charset="0"/>
              </a:rPr>
              <a:t>accused work where it “recognizably </a:t>
            </a:r>
            <a:r>
              <a:rPr lang="en-US" dirty="1">
                <a:solidFill>
                  <a:srgbClr val="333333"/>
                </a:solidFill>
                <a:latin typeface="Arial"/>
                <a:ea typeface="ヒラギノ角ゴ Pro W3" charset="0"/>
              </a:rPr>
              <a:t>deriv</a:t>
            </a:r>
            <a:r>
              <a:rPr lang="en-US" dirty="1">
                <a:solidFill>
                  <a:srgbClr val="333333"/>
                </a:solidFill>
                <a:latin typeface="Arial"/>
                <a:ea typeface="ヒラギノ角ゴ Pro W3" charset="0"/>
              </a:rPr>
              <a:t>[es] from”</a:t>
            </a:r>
          </a:p>
          <a:p>
            <a:pPr lvl="2" fontAlgn="base">
              <a:spcBef>
                <a:spcPct val="0"/>
              </a:spcBef>
              <a:spcAft>
                <a:spcPct val="0"/>
              </a:spcAft>
            </a:pPr>
            <a:r>
              <a:rPr lang="en-US" dirty="1">
                <a:solidFill>
                  <a:srgbClr val="333333"/>
                </a:solidFill>
                <a:latin typeface="Arial"/>
                <a:ea typeface="ヒラギノ角ゴ Pro W3" charset="0"/>
              </a:rPr>
              <a:t>its source material (as the Second Circuit has held). </a:t>
            </a:r>
          </a:p>
          <a:p>
            <a:pPr fontAlgn="base">
              <a:spcBef>
                <a:spcPct val="0"/>
              </a:spcBef>
              <a:spcAft>
                <a:spcPct val="0"/>
              </a:spcAft>
            </a:pPr>
            <a:r>
              <a:rPr lang="en-US" sz="1400" dirty="1">
                <a:solidFill>
                  <a:srgbClr val="333333"/>
                </a:solidFill>
                <a:latin typeface="Arial"/>
                <a:ea typeface="ヒラギノ角ゴ Pro W3" charset="0"/>
              </a:rPr>
              <a:t>	</a:t>
            </a:r>
          </a:p>
          <a:p>
            <a:pPr fontAlgn="base">
              <a:spcBef>
                <a:spcPct val="0"/>
              </a:spcBef>
              <a:spcAft>
                <a:spcPct val="0"/>
              </a:spcAft>
            </a:pPr>
            <a:endParaRPr lang="en-US" sz="1400">
              <a:solidFill>
                <a:srgbClr val="4C4C4C"/>
              </a:solidFill>
              <a:latin typeface="Arial"/>
              <a:ea typeface="ヒラギノ角ゴ Pro W3" charset="0"/>
            </a:endParaRPr>
          </a:p>
        </p:txBody>
      </p:sp>
    </p:spTree>
    <p:extLst>
      <p:ext uri="{BB962C8B-B14F-4D97-AF65-F5344CB8AC3E}">
        <p14:creationId xmlns:p14="http://schemas.microsoft.com/office/powerpoint/2010/main" val="205294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407920" y="1345640"/>
            <a:ext cx="7638288" cy="2985433"/>
          </a:xfrm>
          <a:prstGeom prst="rect"/>
          <a:noFill/>
        </p:spPr>
        <p:txBody>
          <a:bodyPr wrap="square" rtlCol="0">
            <a:spAutoFit/>
          </a:bodyPr>
          <a:lstStyle/>
          <a:p>
            <a:pPr fontAlgn="base">
              <a:spcBef>
                <a:spcPct val="0"/>
              </a:spcBef>
              <a:spcAft>
                <a:spcPct val="0"/>
              </a:spcAft>
            </a:pPr>
            <a:r>
              <a:rPr lang="en-US" b="1" u="sng" dirty="1">
                <a:solidFill>
                  <a:srgbClr val="333333"/>
                </a:solidFill>
                <a:latin typeface="Arial"/>
                <a:ea typeface="ヒラギノ角ゴ Pro W3" charset="0"/>
              </a:rPr>
              <a:t>Goldsmith:</a:t>
            </a:r>
          </a:p>
          <a:p>
            <a:pPr fontAlgn="base">
              <a:spcBef>
                <a:spcPct val="0"/>
              </a:spcBef>
              <a:spcAft>
                <a:spcPct val="0"/>
              </a:spcAft>
            </a:pPr>
            <a:r>
              <a:rPr lang="en-US" sz="1400" dirty="1">
                <a:solidFill>
                  <a:srgbClr val="333333"/>
                </a:solidFill>
                <a:latin typeface="Arial"/>
                <a:ea typeface="ヒラギノ角ゴ Pro W3" charset="0"/>
              </a:rPr>
              <a:t>		</a:t>
            </a:r>
          </a:p>
          <a:p>
            <a:pPr fontAlgn="base">
              <a:spcBef>
                <a:spcPct val="0"/>
              </a:spcBef>
              <a:spcAft>
                <a:spcPct val="0"/>
              </a:spcAft>
            </a:pPr>
            <a:r>
              <a:rPr lang="en-US" sz="2000" dirty="1">
                <a:solidFill>
                  <a:srgbClr val="333333"/>
                </a:solidFill>
                <a:latin typeface="Arial"/>
                <a:ea typeface="ヒラギノ角ゴ Pro W3" charset="0"/>
              </a:rPr>
              <a:t>Issue Presented Is:</a:t>
            </a:r>
          </a:p>
          <a:p>
            <a:pPr fontAlgn="base">
              <a:spcBef>
                <a:spcPct val="0"/>
              </a:spcBef>
              <a:spcAft>
                <a:spcPct val="0"/>
              </a:spcAft>
            </a:pPr>
            <a:endParaRPr lang="en-US" sz="1400">
              <a:solidFill>
                <a:srgbClr val="333333"/>
              </a:solidFill>
              <a:latin typeface="Arial"/>
              <a:ea typeface="ヒラギノ角ゴ Pro W3" charset="0"/>
            </a:endParaRPr>
          </a:p>
          <a:p>
            <a:pPr lvl="2" fontAlgn="base">
              <a:spcBef>
                <a:spcPct val="0"/>
              </a:spcBef>
              <a:spcAft>
                <a:spcPct val="0"/>
              </a:spcAft>
            </a:pPr>
            <a:r>
              <a:rPr lang="en-US" dirty="1">
                <a:solidFill>
                  <a:srgbClr val="333333"/>
                </a:solidFill>
                <a:latin typeface="Arial"/>
                <a:ea typeface="ヒラギノ角ゴ Pro W3" charset="0"/>
              </a:rPr>
              <a:t>The question presented is whether the Second Circuit</a:t>
            </a:r>
          </a:p>
          <a:p>
            <a:pPr lvl="2" fontAlgn="base">
              <a:spcBef>
                <a:spcPct val="0"/>
              </a:spcBef>
              <a:spcAft>
                <a:spcPct val="0"/>
              </a:spcAft>
            </a:pPr>
            <a:r>
              <a:rPr lang="en-US" dirty="1">
                <a:solidFill>
                  <a:srgbClr val="333333"/>
                </a:solidFill>
                <a:latin typeface="Arial"/>
                <a:ea typeface="ヒラギノ角ゴ Pro W3" charset="0"/>
              </a:rPr>
              <a:t>correctly held that Warhol’s silkscreens of Prince did not</a:t>
            </a:r>
          </a:p>
          <a:p>
            <a:pPr lvl="2" fontAlgn="base">
              <a:spcBef>
                <a:spcPct val="0"/>
              </a:spcBef>
              <a:spcAft>
                <a:spcPct val="0"/>
              </a:spcAft>
            </a:pPr>
            <a:r>
              <a:rPr lang="en-US" dirty="1">
                <a:solidFill>
                  <a:srgbClr val="333333"/>
                </a:solidFill>
                <a:latin typeface="Arial"/>
                <a:ea typeface="ヒラギノ角ゴ Pro W3" charset="0"/>
              </a:rPr>
              <a:t>constitute a transformative use, where Warhol’s silkscreens shared the same purpose as Goldsmith’s copyrighted photograph and retained essential artistic elements of Goldsmith’s photograph</a:t>
            </a:r>
            <a:r>
              <a:rPr lang="en-US" sz="1400" dirty="1">
                <a:solidFill>
                  <a:srgbClr val="333333"/>
                </a:solidFill>
                <a:latin typeface="Arial"/>
                <a:ea typeface="ヒラギノ角ゴ Pro W3" charset="0"/>
              </a:rPr>
              <a:t>	</a:t>
            </a:r>
          </a:p>
          <a:p>
            <a:pPr fontAlgn="base">
              <a:spcBef>
                <a:spcPct val="0"/>
              </a:spcBef>
              <a:spcAft>
                <a:spcPct val="0"/>
              </a:spcAft>
            </a:pPr>
            <a:endParaRPr lang="en-US" sz="1400">
              <a:solidFill>
                <a:srgbClr val="4C4C4C"/>
              </a:solidFill>
              <a:latin typeface="Arial"/>
              <a:ea typeface="ヒラギノ角ゴ Pro W3" charset="0"/>
            </a:endParaRPr>
          </a:p>
        </p:txBody>
      </p:sp>
    </p:spTree>
    <p:extLst>
      <p:ext uri="{BB962C8B-B14F-4D97-AF65-F5344CB8AC3E}">
        <p14:creationId xmlns:p14="http://schemas.microsoft.com/office/powerpoint/2010/main" val="30977597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279904" y="1345028"/>
            <a:ext cx="7638288" cy="5601533"/>
          </a:xfrm>
          <a:prstGeom prst="rect"/>
          <a:noFill/>
        </p:spPr>
        <p:txBody>
          <a:bodyPr wrap="square" rtlCol="0">
            <a:spAutoFit/>
          </a:bodyPr>
          <a:lstStyle/>
          <a:p>
            <a:pPr fontAlgn="base">
              <a:spcBef>
                <a:spcPct val="0"/>
              </a:spcBef>
              <a:spcAft>
                <a:spcPct val="0"/>
              </a:spcAft>
            </a:pPr>
            <a:r>
              <a:rPr lang="en-US" sz="2400" dirty="1">
                <a:solidFill>
                  <a:srgbClr val="333333"/>
                </a:solidFill>
                <a:latin typeface="Arial"/>
                <a:ea typeface="ヒラギノ角ゴ Pro W3" charset="0"/>
              </a:rPr>
              <a:t>Judges Comments?</a:t>
            </a:r>
          </a:p>
          <a:p>
            <a:pPr fontAlgn="base">
              <a:spcBef>
                <a:spcPct val="0"/>
              </a:spcBef>
              <a:spcAft>
                <a:spcPct val="0"/>
              </a:spcAft>
            </a:pPr>
            <a:endParaRPr lang="en-US" sz="2400" u="sng">
              <a:solidFill>
                <a:srgbClr val="333333"/>
              </a:solidFill>
              <a:latin typeface="Arial"/>
              <a:ea typeface="ヒラギノ角ゴ Pro W3" charset="0"/>
            </a:endParaRPr>
          </a:p>
          <a:p>
            <a:pPr fontAlgn="base">
              <a:spcBef>
                <a:spcPct val="0"/>
              </a:spcBef>
              <a:spcAft>
                <a:spcPct val="0"/>
              </a:spcAft>
            </a:pPr>
            <a:r>
              <a:rPr lang="en-US" sz="2400" u="sng" dirty="1">
                <a:solidFill>
                  <a:srgbClr val="333333"/>
                </a:solidFill>
                <a:latin typeface="Arial"/>
                <a:ea typeface="ヒラギノ角ゴ Pro W3" charset="0"/>
              </a:rPr>
              <a:t>Kagan:</a:t>
            </a:r>
          </a:p>
          <a:p>
            <a:pPr marL="342900" indent="-34290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noted their 2021 Supreme Court ruling on fair use cited Warhol as an "example of how somebody can take an original work and make it be something entirely different” and said “that's exactly what the fair use doctrine wants to protect.”</a:t>
            </a:r>
          </a:p>
          <a:p>
            <a:pPr fontAlgn="base">
              <a:spcBef>
                <a:spcPct val="0"/>
              </a:spcBef>
              <a:spcAft>
                <a:spcPct val="0"/>
              </a:spcAft>
            </a:pPr>
            <a:r>
              <a:rPr lang="en-US" sz="1400" dirty="1">
                <a:solidFill>
                  <a:srgbClr val="EBEBEB">
                    <a:lumMod val="10000"/>
                  </a:srgbClr>
                </a:solidFill>
                <a:latin typeface="Arial"/>
                <a:ea typeface="ヒラギノ角ゴ Pro W3" charset="0"/>
              </a:rPr>
              <a:t>		</a:t>
            </a:r>
          </a:p>
          <a:p>
            <a:pPr fontAlgn="base">
              <a:spcBef>
                <a:spcPct val="0"/>
              </a:spcBef>
              <a:spcAft>
                <a:spcPct val="0"/>
              </a:spcAft>
            </a:pPr>
            <a:r>
              <a:rPr lang="en-US" sz="2400" u="sng" dirty="1">
                <a:solidFill>
                  <a:srgbClr val="333333"/>
                </a:solidFill>
                <a:latin typeface="Arial"/>
                <a:ea typeface="ヒラギノ角ゴ Pro W3" charset="0"/>
              </a:rPr>
              <a:t>Roberts:</a:t>
            </a:r>
          </a:p>
          <a:p>
            <a:pPr marL="342900" indent="-34290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Warhol's work "sends a message about the depersonalization of modern culture and celebrity status.”</a:t>
            </a:r>
          </a:p>
          <a:p>
            <a:pPr marL="342900" indent="-34290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Noted “It's a different purpose" from the photo …"One is a commentary on modern society; the other is to show what Prince looks like.“</a:t>
            </a:r>
          </a:p>
          <a:p>
            <a:pPr marL="342900" indent="-34290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I mean, if that's not a derivative work, it's hard to see what would be. (referencing putting a smile on the Prince photo)</a:t>
            </a:r>
          </a:p>
          <a:p>
            <a:pPr marL="342900" indent="-342900" fontAlgn="base">
              <a:spcBef>
                <a:spcPct val="0"/>
              </a:spcBef>
              <a:spcAft>
                <a:spcPct val="0"/>
              </a:spcAft>
              <a:buFont typeface="Arial" panose="020b0604020202020204" pitchFamily="34" charset="0"/>
              <a:buChar char="•"/>
            </a:pPr>
            <a:endParaRPr lang="en-US" sz="1400">
              <a:solidFill>
                <a:srgbClr val="333333"/>
              </a:solidFill>
              <a:latin typeface="Arial"/>
              <a:ea typeface="ヒラギノ角ゴ Pro W3" charset="0"/>
            </a:endParaRPr>
          </a:p>
          <a:p>
            <a:pPr fontAlgn="base">
              <a:spcBef>
                <a:spcPct val="0"/>
              </a:spcBef>
              <a:spcAft>
                <a:spcPct val="0"/>
              </a:spcAft>
            </a:pPr>
            <a:r>
              <a:rPr lang="en-US" sz="2400" u="sng" dirty="1">
                <a:solidFill>
                  <a:srgbClr val="333333"/>
                </a:solidFill>
                <a:latin typeface="Arial"/>
                <a:ea typeface="ヒラギノ角ゴ Pro W3" charset="0"/>
              </a:rPr>
              <a:t>Thomas:</a:t>
            </a:r>
          </a:p>
          <a:p>
            <a:pPr marL="285750" indent="-28575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Prince fan in the </a:t>
            </a:r>
            <a:r>
              <a:rPr lang="en-US" sz="1400" dirty="1">
                <a:solidFill>
                  <a:srgbClr val="333333"/>
                </a:solidFill>
                <a:latin typeface="Arial"/>
                <a:ea typeface="ヒラギノ角ゴ Pro W3" charset="0"/>
              </a:rPr>
              <a:t>1980s</a:t>
            </a:r>
            <a:endParaRPr lang="en-US" sz="1400">
              <a:solidFill>
                <a:srgbClr val="333333"/>
              </a:solidFill>
              <a:latin typeface="Arial"/>
              <a:ea typeface="ヒラギノ角ゴ Pro W3" charset="0"/>
            </a:endParaRPr>
          </a:p>
          <a:p>
            <a:pPr marL="285750" indent="-28575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Hypo: “But let's say that I'm also a Syracuse (Orange) fan and I decide to make one of those big blowup posters of (Warhol's) 'Orange Prince,'" and "put 'Go Orange' underneath. Would you sue me?" Thomas asked the estate's lawyer Mr. Martinez</a:t>
            </a:r>
            <a:endParaRPr lang="en-US" sz="1400">
              <a:solidFill>
                <a:srgbClr val="EBEBEB">
                  <a:lumMod val="10000"/>
                </a:srgbClr>
              </a:solidFill>
              <a:latin typeface="Arial"/>
              <a:ea typeface="ヒラギノ角ゴ Pro W3" charset="0"/>
            </a:endParaRPr>
          </a:p>
          <a:p>
            <a:pPr fontAlgn="base">
              <a:spcBef>
                <a:spcPct val="0"/>
              </a:spcBef>
              <a:spcAft>
                <a:spcPct val="0"/>
              </a:spcAft>
            </a:pPr>
            <a:endParaRPr lang="en-US" sz="1400">
              <a:solidFill>
                <a:srgbClr val="4C4C4C"/>
              </a:solidFill>
              <a:latin typeface="Arial"/>
              <a:ea typeface="ヒラギノ角ゴ Pro W3" charset="0"/>
            </a:endParaRPr>
          </a:p>
          <a:p>
            <a:pPr fontAlgn="base">
              <a:spcBef>
                <a:spcPct val="0"/>
              </a:spcBef>
              <a:spcAft>
                <a:spcPct val="0"/>
              </a:spcAft>
            </a:pPr>
            <a:endParaRPr lang="en-US" sz="1400">
              <a:solidFill>
                <a:srgbClr val="4C4C4C"/>
              </a:solidFill>
              <a:latin typeface="Arial"/>
              <a:ea typeface="ヒラギノ角ゴ Pro W3" charset="0"/>
            </a:endParaRPr>
          </a:p>
        </p:txBody>
      </p:sp>
    </p:spTree>
    <p:extLst>
      <p:ext uri="{BB962C8B-B14F-4D97-AF65-F5344CB8AC3E}">
        <p14:creationId xmlns:p14="http://schemas.microsoft.com/office/powerpoint/2010/main" val="25572797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2090547"/>
          </a:xfrm>
        </p:spPr>
        <p:txBody>
          <a:bodyPr/>
          <a:lstStyle/>
          <a:p>
            <a:pPr algn="ctr"/>
            <a:r>
              <a:rPr lang="en-US" altLang="en-US" sz="3600" dirty="1">
                <a:latin typeface="Arial" panose="020b0604020202020204" pitchFamily="34" charset="0"/>
                <a:cs typeface="Arial" panose="020b0604020202020204" pitchFamily="34" charset="0"/>
              </a:rPr>
              <a:t>Copyright Infringement </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966336"/>
            <a:ext cx="7638288" cy="5755422"/>
          </a:xfrm>
          <a:prstGeom prst="rect"/>
          <a:noFill/>
        </p:spPr>
        <p:txBody>
          <a:bodyPr wrap="square" rtlCol="0">
            <a:spAutoFit/>
          </a:bodyPr>
          <a:lstStyle/>
          <a:p>
            <a:pPr fontAlgn="base">
              <a:spcBef>
                <a:spcPct val="0"/>
              </a:spcBef>
              <a:spcAft>
                <a:spcPct val="0"/>
              </a:spcAft>
            </a:pPr>
            <a:r>
              <a:rPr lang="en-US" sz="2400" dirty="1">
                <a:solidFill>
                  <a:srgbClr val="333333"/>
                </a:solidFill>
                <a:latin typeface="Arial"/>
                <a:ea typeface="ヒラギノ角ゴ Pro W3" charset="0"/>
              </a:rPr>
              <a:t>Judges Comments?</a:t>
            </a:r>
          </a:p>
          <a:p>
            <a:pPr fontAlgn="base">
              <a:spcBef>
                <a:spcPct val="0"/>
              </a:spcBef>
              <a:spcAft>
                <a:spcPct val="0"/>
              </a:spcAft>
            </a:pPr>
            <a:endParaRPr lang="en-US" sz="2400" u="sng">
              <a:solidFill>
                <a:srgbClr val="333333"/>
              </a:solidFill>
              <a:latin typeface="Arial"/>
              <a:ea typeface="ヒラギノ角ゴ Pro W3" charset="0"/>
            </a:endParaRPr>
          </a:p>
          <a:p>
            <a:pPr fontAlgn="base">
              <a:spcBef>
                <a:spcPct val="0"/>
              </a:spcBef>
              <a:spcAft>
                <a:spcPct val="0"/>
              </a:spcAft>
            </a:pPr>
            <a:r>
              <a:rPr lang="en-US" sz="2400" u="sng" dirty="1">
                <a:solidFill>
                  <a:srgbClr val="333333"/>
                </a:solidFill>
                <a:latin typeface="Arial"/>
                <a:ea typeface="ヒラギノ角ゴ Pro W3" charset="0"/>
              </a:rPr>
              <a:t>Sotomayor:</a:t>
            </a:r>
          </a:p>
          <a:p>
            <a:pPr marL="342900" indent="-34290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But then what do I do with the rest of Factor 1, the purpose and use and -- and character of the use? Because that's not just up to the author.</a:t>
            </a:r>
          </a:p>
          <a:p>
            <a:pPr marL="342900" indent="-34290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That's up to what was made, what use was made of Orange Prince.</a:t>
            </a:r>
          </a:p>
          <a:p>
            <a:pPr marL="800100" lvl="1" indent="-34290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It was a highly commercial use.</a:t>
            </a:r>
          </a:p>
          <a:p>
            <a:pPr fontAlgn="base">
              <a:spcBef>
                <a:spcPct val="0"/>
              </a:spcBef>
              <a:spcAft>
                <a:spcPct val="0"/>
              </a:spcAft>
            </a:pPr>
            <a:r>
              <a:rPr lang="en-US" sz="1400" dirty="1">
                <a:solidFill>
                  <a:srgbClr val="EBEBEB">
                    <a:lumMod val="10000"/>
                  </a:srgbClr>
                </a:solidFill>
                <a:latin typeface="Arial"/>
                <a:ea typeface="ヒラギノ角ゴ Pro W3" charset="0"/>
              </a:rPr>
              <a:t>		</a:t>
            </a:r>
          </a:p>
          <a:p>
            <a:pPr fontAlgn="base">
              <a:spcBef>
                <a:spcPct val="0"/>
              </a:spcBef>
              <a:spcAft>
                <a:spcPct val="0"/>
              </a:spcAft>
            </a:pPr>
            <a:r>
              <a:rPr lang="en-US" sz="2400" u="sng" dirty="1">
                <a:solidFill>
                  <a:srgbClr val="333333"/>
                </a:solidFill>
                <a:latin typeface="Arial"/>
                <a:ea typeface="ヒラギノ角ゴ Pro W3" charset="0"/>
              </a:rPr>
              <a:t>Jackson:</a:t>
            </a:r>
          </a:p>
          <a:p>
            <a:pPr marL="342900" indent="-34290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Wasn’t that the purpose “to illustrate the Vanity Fair Article…this is where the commercial part comes in..”</a:t>
            </a:r>
          </a:p>
          <a:p>
            <a:pPr marL="342900" indent="-342900" fontAlgn="base">
              <a:spcBef>
                <a:spcPct val="0"/>
              </a:spcBef>
              <a:spcAft>
                <a:spcPct val="0"/>
              </a:spcAft>
              <a:buFont typeface="Arial" panose="020b0604020202020204" pitchFamily="34" charset="0"/>
              <a:buChar char="•"/>
            </a:pPr>
            <a:endParaRPr lang="en-US" sz="1400">
              <a:solidFill>
                <a:srgbClr val="333333"/>
              </a:solidFill>
              <a:latin typeface="Arial"/>
              <a:ea typeface="ヒラギノ角ゴ Pro W3" charset="0"/>
            </a:endParaRPr>
          </a:p>
          <a:p>
            <a:pPr fontAlgn="base">
              <a:spcBef>
                <a:spcPct val="0"/>
              </a:spcBef>
              <a:spcAft>
                <a:spcPct val="0"/>
              </a:spcAft>
            </a:pPr>
            <a:r>
              <a:rPr lang="en-US" sz="2400" u="sng" dirty="1">
                <a:solidFill>
                  <a:srgbClr val="333333"/>
                </a:solidFill>
                <a:latin typeface="Arial"/>
                <a:ea typeface="ヒラギノ角ゴ Pro W3" charset="0"/>
              </a:rPr>
              <a:t>Alito:</a:t>
            </a:r>
          </a:p>
          <a:p>
            <a:pPr marL="285750" indent="-28575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 you make it sound simple, but maybe it's not so simple at least in some cases to determine what is the meaning or the message of -- of a work of art.</a:t>
            </a:r>
          </a:p>
          <a:p>
            <a:pPr marL="285750" indent="-28575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There can be a lot of dispute about what the meaning or the message is.</a:t>
            </a:r>
          </a:p>
          <a:p>
            <a:pPr marL="285750" indent="-285750" fontAlgn="base">
              <a:spcBef>
                <a:spcPct val="0"/>
              </a:spcBef>
              <a:spcAft>
                <a:spcPct val="0"/>
              </a:spcAft>
              <a:buFont typeface="Arial" panose="020b0604020202020204" pitchFamily="34" charset="0"/>
              <a:buChar char="•"/>
            </a:pPr>
            <a:endParaRPr lang="en-US" sz="1400">
              <a:solidFill>
                <a:srgbClr val="333333"/>
              </a:solidFill>
              <a:latin typeface="Arial"/>
              <a:ea typeface="ヒラギノ角ゴ Pro W3" charset="0"/>
            </a:endParaRPr>
          </a:p>
          <a:p>
            <a:pPr fontAlgn="base">
              <a:spcBef>
                <a:spcPct val="0"/>
              </a:spcBef>
              <a:spcAft>
                <a:spcPct val="0"/>
              </a:spcAft>
            </a:pPr>
            <a:r>
              <a:rPr lang="en-US" sz="2400" u="sng" dirty="1">
                <a:solidFill>
                  <a:srgbClr val="333333"/>
                </a:solidFill>
                <a:latin typeface="Arial"/>
                <a:ea typeface="ヒラギノ角ゴ Pro W3" charset="0"/>
              </a:rPr>
              <a:t>Coney Barrett</a:t>
            </a:r>
            <a:r>
              <a:rPr lang="en-US" sz="1400" u="sng" dirty="1">
                <a:solidFill>
                  <a:srgbClr val="333333"/>
                </a:solidFill>
                <a:latin typeface="Arial"/>
                <a:ea typeface="ヒラギノ角ゴ Pro W3" charset="0"/>
              </a:rPr>
              <a:t>:</a:t>
            </a:r>
          </a:p>
          <a:p>
            <a:pPr marL="285750" indent="-285750" fontAlgn="base">
              <a:spcBef>
                <a:spcPct val="0"/>
              </a:spcBef>
              <a:spcAft>
                <a:spcPct val="0"/>
              </a:spcAft>
              <a:buFont typeface="Arial" panose="020b0604020202020204" pitchFamily="34" charset="0"/>
              <a:buChar char="•"/>
            </a:pPr>
            <a:r>
              <a:rPr lang="en-US" sz="1400" dirty="1">
                <a:solidFill>
                  <a:srgbClr val="333333"/>
                </a:solidFill>
                <a:latin typeface="Arial"/>
                <a:ea typeface="ヒラギノ角ゴ Pro W3" charset="0"/>
              </a:rPr>
              <a:t> He didn't need or Warhol didn't need Goldsmith's particular photo, right? I mean, it could have been a different photo of Prince. (Noting difference from 2 live crew needing the song)</a:t>
            </a:r>
            <a:endParaRPr lang="en-US" sz="1400">
              <a:solidFill>
                <a:srgbClr val="4C4C4C"/>
              </a:solidFill>
              <a:latin typeface="Arial"/>
              <a:ea typeface="ヒラギノ角ゴ Pro W3" charset="0"/>
            </a:endParaRPr>
          </a:p>
          <a:p>
            <a:pPr fontAlgn="base">
              <a:spcBef>
                <a:spcPct val="0"/>
              </a:spcBef>
              <a:spcAft>
                <a:spcPct val="0"/>
              </a:spcAft>
            </a:pPr>
            <a:endParaRPr lang="en-US" sz="1400">
              <a:solidFill>
                <a:srgbClr val="4C4C4C"/>
              </a:solidFill>
              <a:latin typeface="Arial"/>
              <a:ea typeface="ヒラギノ角ゴ Pro W3" charset="0"/>
            </a:endParaRPr>
          </a:p>
          <a:p>
            <a:pPr fontAlgn="base">
              <a:spcBef>
                <a:spcPct val="0"/>
              </a:spcBef>
              <a:spcAft>
                <a:spcPct val="0"/>
              </a:spcAft>
            </a:pPr>
            <a:endParaRPr lang="en-US" sz="1400">
              <a:solidFill>
                <a:srgbClr val="4C4C4C"/>
              </a:solidFill>
              <a:latin typeface="Arial"/>
              <a:ea typeface="ヒラギノ角ゴ Pro W3" charset="0"/>
            </a:endParaRPr>
          </a:p>
        </p:txBody>
      </p:sp>
    </p:spTree>
    <p:extLst>
      <p:ext uri="{BB962C8B-B14F-4D97-AF65-F5344CB8AC3E}">
        <p14:creationId xmlns:p14="http://schemas.microsoft.com/office/powerpoint/2010/main" val="19329748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Lex Machina</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209666"/>
            <a:ext cx="7638288" cy="1938992"/>
          </a:xfrm>
          <a:prstGeom prst="rect"/>
          <a:noFill/>
        </p:spPr>
        <p:txBody>
          <a:bodyPr wrap="square" rtlCol="0">
            <a:spAutoFit/>
          </a:bodyPr>
          <a:lstStyle/>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Allows Detailed Statistical Research</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Search Dockets </a:t>
            </a:r>
          </a:p>
          <a:p>
            <a:pPr marL="342900" indent="-342900" fontAlgn="base">
              <a:spcBef>
                <a:spcPct val="0"/>
              </a:spcBef>
              <a:spcAft>
                <a:spcPct val="0"/>
              </a:spcAft>
              <a:buFont typeface="Arial" panose="020b0604020202020204" pitchFamily="34" charset="0"/>
              <a:buChar char="•"/>
            </a:pPr>
            <a:r>
              <a:rPr lang="en-US" sz="2400" dirty="1">
                <a:solidFill>
                  <a:srgbClr val="4C4C4C"/>
                </a:solidFill>
                <a:latin typeface="Helvetica" charset="0"/>
                <a:ea typeface="ヒラギノ角ゴ Pro W3" charset="0"/>
              </a:rPr>
              <a:t>Provides Analytics Updates</a:t>
            </a: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spTree>
    <p:extLst>
      <p:ext uri="{BB962C8B-B14F-4D97-AF65-F5344CB8AC3E}">
        <p14:creationId xmlns:p14="http://schemas.microsoft.com/office/powerpoint/2010/main" val="248104086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5511-99DF-861A-6710-F06E9323C42A}"/>
              </a:ext>
            </a:extLst>
          </p:cNvPr>
          <p:cNvSpPr>
            <a:spLocks noGrp="1"/>
          </p:cNvSpPr>
          <p:nvPr>
            <p:ph type="title"/>
          </p:nvPr>
        </p:nvSpPr>
        <p:spPr>
          <a:xfrm>
            <a:off x="2895600" y="238126"/>
            <a:ext cx="7772400" cy="1362075"/>
          </a:xfrm>
        </p:spPr>
        <p:txBody>
          <a:bodyPr/>
          <a:lstStyle/>
          <a:p>
            <a:r>
              <a:rPr lang="en-US" dirty="1"/>
              <a:t>Does Anyone Care?</a:t>
            </a:r>
          </a:p>
        </p:txBody>
      </p:sp>
      <p:sp>
        <p:nvSpPr>
          <p:cNvPr id="3" name="Text Placeholder 2">
            <a:extLst>
              <a:ext uri="{FF2B5EF4-FFF2-40B4-BE49-F238E27FC236}">
                <a16:creationId xmlns:a16="http://schemas.microsoft.com/office/drawing/2014/main" id="{AD5C7B86-3781-AE03-FE6D-D44C75E21DB6}"/>
              </a:ext>
            </a:extLst>
          </p:cNvPr>
          <p:cNvSpPr>
            <a:spLocks noGrp="1"/>
          </p:cNvSpPr>
          <p:nvPr>
            <p:ph type="body" idx="1"/>
          </p:nvPr>
        </p:nvSpPr>
        <p:spPr>
          <a:xfrm>
            <a:off x="1981200" y="1600201"/>
            <a:ext cx="7772400" cy="4726709"/>
          </a:xfrm>
        </p:spPr>
        <p:txBody>
          <a:bodyPr/>
          <a:lstStyle/>
          <a:p>
            <a:pPr marL="285750" indent="-285750">
              <a:buFont typeface="Arial" panose="020b0604020202020204" pitchFamily="34" charset="0"/>
              <a:buChar char="•"/>
            </a:pPr>
            <a:r>
              <a:rPr lang="en-US" sz="1100" dirty="1"/>
              <a:t>Jan 10 2022	Brief amici curiae of Copyright Law Professors filed.</a:t>
            </a:r>
          </a:p>
          <a:p>
            <a:pPr marL="285750" indent="-285750">
              <a:buFont typeface="Arial" panose="020b0604020202020204" pitchFamily="34" charset="0"/>
              <a:buChar char="•"/>
            </a:pPr>
            <a:r>
              <a:rPr lang="en-US" sz="1100" dirty="1"/>
              <a:t>Jan 10 2022	Brief amici curiae of Barbara Kruger and Robert Storr filed.</a:t>
            </a:r>
          </a:p>
          <a:p>
            <a:pPr marL="285750" indent="-285750">
              <a:buFont typeface="Arial" panose="020b0604020202020204" pitchFamily="34" charset="0"/>
              <a:buChar char="•"/>
            </a:pPr>
            <a:r>
              <a:rPr lang="en-US" sz="1100" dirty="1"/>
              <a:t>Jan 12 2022	Brief amici curiae of Art Law Professors filed.</a:t>
            </a:r>
          </a:p>
          <a:p>
            <a:pPr marL="285750" indent="-285750">
              <a:buFont typeface="Arial" panose="020b0604020202020204" pitchFamily="34" charset="0"/>
              <a:buChar char="•"/>
            </a:pPr>
            <a:r>
              <a:rPr lang="en-US" sz="1100" dirty="1"/>
              <a:t>Jan 12 2022	Brief amici curiae of The Robert Rauschenberg Foundation, Roy Lichtenstein Foundation, and Brooklyn Museum filed.</a:t>
            </a:r>
          </a:p>
          <a:p>
            <a:pPr marL="285750" indent="-285750">
              <a:buFont typeface="Arial" panose="020b0604020202020204" pitchFamily="34" charset="0"/>
              <a:buChar char="•"/>
            </a:pPr>
            <a:r>
              <a:rPr lang="en-US" sz="1100" dirty="1"/>
              <a:t>Jun 15 2022	Brief amicus curiae of Royal Manticoran Navy: The Official Honor Harrington Fan Association, Inc. filed.</a:t>
            </a:r>
          </a:p>
          <a:p>
            <a:pPr marL="285750" indent="-285750">
              <a:buFont typeface="Arial" panose="020b0604020202020204" pitchFamily="34" charset="0"/>
              <a:buChar char="•"/>
            </a:pPr>
            <a:r>
              <a:rPr lang="en-US" sz="1100" dirty="1"/>
              <a:t>Jun 16 2022	Brief amicus curiae of Art Law Professors filed.</a:t>
            </a:r>
          </a:p>
          <a:p>
            <a:pPr marL="285750" indent="-285750">
              <a:buFont typeface="Arial" panose="020b0604020202020204" pitchFamily="34" charset="0"/>
              <a:buChar char="•"/>
            </a:pPr>
            <a:r>
              <a:rPr lang="en-US" sz="1100" dirty="1"/>
              <a:t>Jun 17 2022	Brief amici curiae of Electronic Frontier Foundation, et al. filed</a:t>
            </a:r>
          </a:p>
          <a:p>
            <a:pPr marL="285750" indent="-285750">
              <a:buFont typeface="Arial" panose="020b0604020202020204" pitchFamily="34" charset="0"/>
              <a:buChar char="•"/>
            </a:pPr>
            <a:r>
              <a:rPr lang="en-US" sz="1100" dirty="1"/>
              <a:t>Jun 17 2022	Brief amicus curiae of Floor64, Inc. d/b/a The Copia Institute filed.</a:t>
            </a:r>
          </a:p>
          <a:p>
            <a:pPr marL="285750" indent="-285750">
              <a:buFont typeface="Arial" panose="020b0604020202020204" pitchFamily="34" charset="0"/>
              <a:buChar char="•"/>
            </a:pPr>
            <a:r>
              <a:rPr lang="en-US" sz="1100" dirty="1"/>
              <a:t>Jun 17 2022	Brief amici curiae of Authors Guild, Inc., et al. in support of neither party filed.</a:t>
            </a:r>
          </a:p>
          <a:p>
            <a:pPr marL="285750" indent="-285750">
              <a:buFont typeface="Arial" panose="020b0604020202020204" pitchFamily="34" charset="0"/>
              <a:buChar char="•"/>
            </a:pPr>
            <a:r>
              <a:rPr lang="en-US" sz="1100" dirty="1"/>
              <a:t>Jun 17 2022	Brief amicus curiae of The Motion Picture Association, Inc. in support of neither party filed.</a:t>
            </a:r>
          </a:p>
          <a:p>
            <a:pPr marL="285750" indent="-285750">
              <a:buFont typeface="Arial" panose="020b0604020202020204" pitchFamily="34" charset="0"/>
              <a:buChar char="•"/>
            </a:pPr>
            <a:r>
              <a:rPr lang="en-US" sz="1100" dirty="1"/>
              <a:t>Jun 17 2022	Brief amici curiae of Art Institute of Chicago, et al. in support of neither party filed.</a:t>
            </a:r>
          </a:p>
          <a:p>
            <a:pPr marL="285750" indent="-285750">
              <a:buFont typeface="Arial" panose="020b0604020202020204" pitchFamily="34" charset="0"/>
              <a:buChar char="•"/>
            </a:pPr>
            <a:r>
              <a:rPr lang="en-US" sz="1100" dirty="1"/>
              <a:t>Jun 17 2022	Brief amicus curiae of Authors Alliance filed.</a:t>
            </a:r>
          </a:p>
          <a:p>
            <a:pPr marL="285750" indent="-285750">
              <a:buFont typeface="Arial" panose="020b0604020202020204" pitchFamily="34" charset="0"/>
              <a:buChar char="•"/>
            </a:pPr>
            <a:r>
              <a:rPr lang="en-US" sz="1100" dirty="1"/>
              <a:t>Jun 17 2022	Brief amici curiae of Library Futures Institute, et al. in support of neither party filed.</a:t>
            </a:r>
          </a:p>
          <a:p>
            <a:pPr marL="285750" indent="-285750">
              <a:buFont typeface="Arial" panose="020b0604020202020204" pitchFamily="34" charset="0"/>
              <a:buChar char="•"/>
            </a:pPr>
            <a:r>
              <a:rPr lang="en-US" sz="1100" dirty="1"/>
              <a:t>Jun 17 2022	Brief amicus curiae of New York Intellectual Property Law Association in support of neither party filed.</a:t>
            </a:r>
          </a:p>
          <a:p>
            <a:pPr marL="285750" indent="-285750">
              <a:buFont typeface="Arial" panose="020b0604020202020204" pitchFamily="34" charset="0"/>
              <a:buChar char="•"/>
            </a:pPr>
            <a:r>
              <a:rPr lang="en-US" sz="1100" dirty="1"/>
              <a:t>Jun 17 2022	Brief amicus curiae of American Intellectual Property Law Association in suppoprt of neither party filed.</a:t>
            </a:r>
          </a:p>
          <a:p>
            <a:pPr marL="285750" indent="-285750">
              <a:buFont typeface="Arial" panose="020b0604020202020204" pitchFamily="34" charset="0"/>
              <a:buChar char="•"/>
            </a:pPr>
            <a:r>
              <a:rPr lang="en-US" sz="1100" dirty="1"/>
              <a:t>Jun 17 2022	Brief amicus curiae of Art Professor Richard Meyer in support of neither party filed.</a:t>
            </a:r>
          </a:p>
          <a:p>
            <a:pPr marL="285750" indent="-285750">
              <a:buFont typeface="Arial" panose="020b0604020202020204" pitchFamily="34" charset="0"/>
              <a:buChar char="•"/>
            </a:pPr>
            <a:r>
              <a:rPr lang="en-US" sz="1100" dirty="1"/>
              <a:t>Jun 17 2022	Brief amici curiae of Artists, et al. filed.</a:t>
            </a:r>
          </a:p>
          <a:p>
            <a:pPr marL="285750" indent="-285750">
              <a:buFont typeface="Arial" panose="020b0604020202020204" pitchFamily="34" charset="0"/>
              <a:buChar char="•"/>
            </a:pPr>
            <a:r>
              <a:rPr lang="en-US" sz="1100" dirty="1"/>
              <a:t>Jun 17 2022	Brief amicus curiae of Copyright Alliance in support of neither party filed.</a:t>
            </a:r>
          </a:p>
          <a:p>
            <a:pPr marL="285750" indent="-285750">
              <a:buFont typeface="Arial" panose="020b0604020202020204" pitchFamily="34" charset="0"/>
              <a:buChar char="•"/>
            </a:pPr>
            <a:r>
              <a:rPr lang="en-US" sz="1100" dirty="1"/>
              <a:t>Jun 17 2022	Brief amici curiae of Copyright Law Professors filed.</a:t>
            </a:r>
          </a:p>
          <a:p>
            <a:pPr marL="285750" indent="-285750">
              <a:buFont typeface="Arial" panose="020b0604020202020204" pitchFamily="34" charset="0"/>
              <a:buChar char="•"/>
            </a:pPr>
            <a:r>
              <a:rPr lang="en-US" sz="1100" dirty="1"/>
              <a:t>Jun 17 2022	Brief amici curiae of Documentary Filmmakers filed.</a:t>
            </a:r>
          </a:p>
          <a:p>
            <a:pPr marL="285750" indent="-285750">
              <a:buFont typeface="Arial" panose="020b0604020202020204" pitchFamily="34" charset="0"/>
              <a:buChar char="•"/>
            </a:pPr>
            <a:r>
              <a:rPr lang="en-US" sz="1100" dirty="1"/>
              <a:t>Jun 17 2022	Brief amici curiae of The Robert Rauschenberg Foundation, et al. filed.</a:t>
            </a:r>
          </a:p>
          <a:p>
            <a:pPr marL="285750" indent="-285750">
              <a:buFont typeface="Arial" panose="020b0604020202020204" pitchFamily="34" charset="0"/>
              <a:buChar char="•"/>
            </a:pPr>
            <a:endParaRPr lang="en-US" sz="1800"/>
          </a:p>
        </p:txBody>
      </p:sp>
    </p:spTree>
    <p:extLst>
      <p:ext uri="{BB962C8B-B14F-4D97-AF65-F5344CB8AC3E}">
        <p14:creationId xmlns:p14="http://schemas.microsoft.com/office/powerpoint/2010/main" val="33058552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B5511-99DF-861A-6710-F06E9323C42A}"/>
              </a:ext>
            </a:extLst>
          </p:cNvPr>
          <p:cNvSpPr>
            <a:spLocks noGrp="1"/>
          </p:cNvSpPr>
          <p:nvPr>
            <p:ph type="title"/>
          </p:nvPr>
        </p:nvSpPr>
        <p:spPr>
          <a:xfrm>
            <a:off x="2895600" y="238126"/>
            <a:ext cx="7772400" cy="1362075"/>
          </a:xfrm>
        </p:spPr>
        <p:txBody>
          <a:bodyPr/>
          <a:lstStyle/>
          <a:p>
            <a:r>
              <a:rPr lang="en-US" dirty="1"/>
              <a:t>Does Anyone Care?</a:t>
            </a:r>
          </a:p>
        </p:txBody>
      </p:sp>
      <p:sp>
        <p:nvSpPr>
          <p:cNvPr id="3" name="Text Placeholder 2">
            <a:extLst>
              <a:ext uri="{FF2B5EF4-FFF2-40B4-BE49-F238E27FC236}">
                <a16:creationId xmlns:a16="http://schemas.microsoft.com/office/drawing/2014/main" id="{AD5C7B86-3781-AE03-FE6D-D44C75E21DB6}"/>
              </a:ext>
            </a:extLst>
          </p:cNvPr>
          <p:cNvSpPr>
            <a:spLocks noGrp="1"/>
          </p:cNvSpPr>
          <p:nvPr>
            <p:ph type="body" idx="1"/>
          </p:nvPr>
        </p:nvSpPr>
        <p:spPr>
          <a:xfrm>
            <a:off x="1981200" y="1600201"/>
            <a:ext cx="7772400" cy="4726709"/>
          </a:xfrm>
        </p:spPr>
        <p:txBody>
          <a:bodyPr/>
          <a:lstStyle/>
          <a:p>
            <a:pPr marL="285750" indent="-285750">
              <a:buFont typeface="Arial" panose="020b0604020202020204" pitchFamily="34" charset="0"/>
              <a:buChar char="•"/>
            </a:pPr>
            <a:r>
              <a:rPr lang="en-US" sz="1100" dirty="1"/>
              <a:t>Aug 11 2022	Brief amici curiae of Professors Peter S. Menell, Shyamkrishna Balganesh, and Jane C. Ginsburg as Amici Curiae in Support of Respondents filed. (Distributed)</a:t>
            </a:r>
          </a:p>
          <a:p>
            <a:pPr marL="285750" indent="-285750">
              <a:buFont typeface="Arial" panose="020b0604020202020204" pitchFamily="34" charset="0"/>
              <a:buChar char="•"/>
            </a:pPr>
            <a:r>
              <a:rPr lang="en-US" sz="1100" dirty="1"/>
              <a:t>Aug 12 2022	Brief amici curiae of Graphic Artists Guild, Inc. and American Society for Collective Rights Licensing, Inc. filed. (Distributed)</a:t>
            </a:r>
          </a:p>
          <a:p>
            <a:pPr marL="285750" indent="-285750">
              <a:buFont typeface="Arial" panose="020b0604020202020204" pitchFamily="34" charset="0"/>
              <a:buChar char="•"/>
            </a:pPr>
            <a:r>
              <a:rPr lang="en-US" sz="1100" dirty="1"/>
              <a:t>Aug 12 2022	Brief amicus curiae of Philippa S. Loengard filed. (Distributed)</a:t>
            </a:r>
          </a:p>
          <a:p>
            <a:pPr marL="285750" indent="-285750">
              <a:buFont typeface="Arial" panose="020b0604020202020204" pitchFamily="34" charset="0"/>
              <a:buChar char="•"/>
            </a:pPr>
            <a:r>
              <a:rPr lang="en-US" sz="1100" dirty="1"/>
              <a:t>Aug 15 2022	Brief amicus curiae of Jeffrey Sedlik, Professional, Photographer and Photography Licensing Expert filed. (Distributed)</a:t>
            </a:r>
          </a:p>
          <a:p>
            <a:pPr marL="285750" indent="-285750">
              <a:buFont typeface="Arial" panose="020b0604020202020204" pitchFamily="34" charset="0"/>
              <a:buChar char="•"/>
            </a:pPr>
            <a:r>
              <a:rPr lang="en-US" sz="1100" dirty="1"/>
              <a:t>Aug 15 2022	Brief amicus curiae of Digital Media Licensing Association filed. (Distributed)</a:t>
            </a:r>
          </a:p>
          <a:p>
            <a:pPr marL="285750" indent="-285750">
              <a:buFont typeface="Arial" panose="020b0604020202020204" pitchFamily="34" charset="0"/>
              <a:buChar char="•"/>
            </a:pPr>
            <a:r>
              <a:rPr lang="en-US" sz="1100" dirty="1"/>
              <a:t>Aug 15 2022	Brief amicus curiae of Prof. Zvi S. Rosen filed. (Distributed)</a:t>
            </a:r>
          </a:p>
          <a:p>
            <a:pPr marL="285750" indent="-285750">
              <a:buFont typeface="Arial" panose="020b0604020202020204" pitchFamily="34" charset="0"/>
              <a:buChar char="•"/>
            </a:pPr>
            <a:r>
              <a:rPr lang="en-US" sz="1100" dirty="1"/>
              <a:t>Aug 15 2022	Brief amicus curiae of Senator Marsha Blackburn filed. (Distributed)</a:t>
            </a:r>
          </a:p>
          <a:p>
            <a:pPr marL="285750" indent="-285750">
              <a:buFont typeface="Arial" panose="020b0604020202020204" pitchFamily="34" charset="0"/>
              <a:buChar char="•"/>
            </a:pPr>
            <a:r>
              <a:rPr lang="en-US" sz="1100" dirty="1"/>
              <a:t>Aug 15 2022	Brief amicus curiae of Professor Guy A. Rub filed. (Distributed)</a:t>
            </a:r>
          </a:p>
          <a:p>
            <a:pPr marL="285750" indent="-285750">
              <a:buFont typeface="Arial" panose="020b0604020202020204" pitchFamily="34" charset="0"/>
              <a:buChar char="•"/>
            </a:pPr>
            <a:r>
              <a:rPr lang="en-US" sz="1100" dirty="1"/>
              <a:t>Aug 15 2022	Brief amicus curiae of Dr. Seuss Enterprises, L.P. filed. (Distributed)</a:t>
            </a:r>
          </a:p>
          <a:p>
            <a:pPr marL="285750" indent="-285750">
              <a:buFont typeface="Arial" panose="020b0604020202020204" pitchFamily="34" charset="0"/>
              <a:buChar char="•"/>
            </a:pPr>
            <a:r>
              <a:rPr lang="en-US" sz="1100" dirty="1"/>
              <a:t>Aug 15 2022	Brief amici curiae of Institute for Intellectual Property and Social Justice and Intellectual-Property Professors filed. (Distributed)</a:t>
            </a:r>
          </a:p>
          <a:p>
            <a:pPr marL="285750" indent="-285750">
              <a:buFont typeface="Arial" panose="020b0604020202020204" pitchFamily="34" charset="0"/>
              <a:buChar char="•"/>
            </a:pPr>
            <a:r>
              <a:rPr lang="en-US" sz="1100" dirty="1"/>
              <a:t>Aug 15 2022	Brief amici curiae of Photographers Gary Bernstein and Julie Dermansky filed. (Distributed)</a:t>
            </a:r>
          </a:p>
          <a:p>
            <a:pPr marL="285750" indent="-285750">
              <a:buFont typeface="Arial" panose="020b0604020202020204" pitchFamily="34" charset="0"/>
              <a:buChar char="•"/>
            </a:pPr>
            <a:r>
              <a:rPr lang="en-US" sz="1100" dirty="1"/>
              <a:t>Aug 15 2022	Brief amici curiae of American Society of Media Photographers, Inc., et al. filed. (Distributed)</a:t>
            </a:r>
          </a:p>
          <a:p>
            <a:pPr marL="285750" indent="-285750">
              <a:buFont typeface="Arial" panose="020b0604020202020204" pitchFamily="34" charset="0"/>
              <a:buChar char="•"/>
            </a:pPr>
            <a:r>
              <a:rPr lang="en-US" sz="1100" dirty="1"/>
              <a:t>Aug 15 2022	Brief amicus curiae of Screen Actors Guild-American Federation of Television and Radio Artists filed. (Distributed)</a:t>
            </a:r>
          </a:p>
          <a:p>
            <a:pPr marL="285750" indent="-285750">
              <a:buFont typeface="Arial" panose="020b0604020202020204" pitchFamily="34" charset="0"/>
              <a:buChar char="•"/>
            </a:pPr>
            <a:r>
              <a:rPr lang="en-US" sz="1100" dirty="1"/>
              <a:t>Aug 15 2022	Brief amicus curiae of Association of American Publishers filed. (Distributed)</a:t>
            </a:r>
          </a:p>
          <a:p>
            <a:pPr marL="285750" indent="-285750">
              <a:buFont typeface="Arial" panose="020b0604020202020204" pitchFamily="34" charset="0"/>
              <a:buChar char="•"/>
            </a:pPr>
            <a:r>
              <a:rPr lang="en-US" sz="1100" dirty="1"/>
              <a:t>Aug 15 2022	Brief amicus curiae of Professor Terry Kogan filed. (Distributed)</a:t>
            </a:r>
          </a:p>
          <a:p>
            <a:pPr marL="285750" indent="-285750">
              <a:buFont typeface="Arial" panose="020b0604020202020204" pitchFamily="34" charset="0"/>
              <a:buChar char="•"/>
            </a:pPr>
            <a:r>
              <a:rPr lang="en-US" sz="1100" dirty="1"/>
              <a:t>Aug 15 2022	Brief amicus curiae of Committee for Justice filed. (Distributed)</a:t>
            </a:r>
          </a:p>
          <a:p>
            <a:pPr marL="285750" indent="-285750">
              <a:buFont typeface="Arial" panose="020b0604020202020204" pitchFamily="34" charset="0"/>
              <a:buChar char="•"/>
            </a:pPr>
            <a:r>
              <a:rPr lang="en-US" sz="1100" dirty="1"/>
              <a:t>Aug 15 2022	Brief amici curiae of California Society of Entertainment Lawyers, et al. filed. (Distributed)</a:t>
            </a:r>
          </a:p>
          <a:p>
            <a:pPr marL="285750" indent="-285750">
              <a:buFont typeface="Arial" panose="020b0604020202020204" pitchFamily="34" charset="0"/>
              <a:buChar char="•"/>
            </a:pPr>
            <a:r>
              <a:rPr lang="en-US" sz="1100" dirty="1"/>
              <a:t>Aug 15 2022	Brief amici curiae of The Recording Industry Association of America and The National Music Publishers Association filed. (Distributed)</a:t>
            </a:r>
          </a:p>
          <a:p>
            <a:pPr marL="285750" indent="-285750">
              <a:buFont typeface="Arial" panose="020b0604020202020204" pitchFamily="34" charset="0"/>
              <a:buChar char="•"/>
            </a:pPr>
            <a:r>
              <a:rPr lang="en-US" sz="1100" dirty="1"/>
              <a:t>Aug 15 2022	Brief amicus curiae of Phoenix Center for Advanced Legal &amp; Economic Public Policy Studies filed. (Distributed)</a:t>
            </a:r>
          </a:p>
          <a:p>
            <a:pPr marL="285750" indent="-285750">
              <a:buFont typeface="Arial" panose="020b0604020202020204" pitchFamily="34" charset="0"/>
              <a:buChar char="•"/>
            </a:pPr>
            <a:r>
              <a:rPr lang="en-US" sz="1100" dirty="1"/>
              <a:t>Aug 15 2022	Brief amicus curiae of United States filed. (Distributed)</a:t>
            </a:r>
          </a:p>
        </p:txBody>
      </p:sp>
    </p:spTree>
    <p:extLst>
      <p:ext uri="{BB962C8B-B14F-4D97-AF65-F5344CB8AC3E}">
        <p14:creationId xmlns:p14="http://schemas.microsoft.com/office/powerpoint/2010/main" val="26851168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7E988-0B44-4995-81B9-2A9289597911}"/>
              </a:ext>
            </a:extLst>
          </p:cNvPr>
          <p:cNvSpPr>
            <a:spLocks noGrp="1"/>
          </p:cNvSpPr>
          <p:nvPr>
            <p:ph type="ctrTitle"/>
          </p:nvPr>
        </p:nvSpPr>
        <p:spPr/>
        <p:txBody>
          <a:bodyPr/>
          <a:lstStyle/>
          <a:p>
            <a:r>
              <a:rPr lang="en-US" b="1" i="1" dirty="1">
                <a:solidFill>
                  <a:srgbClr val="000000"/>
                </a:solidFill>
                <a:effectLst/>
                <a:latin typeface="Inter"/>
              </a:rPr>
              <a:t>InterDigital v. Lenovo</a:t>
            </a:r>
            <a:br>
              <a:rPr lang="en-US" b="1" i="0" dirty="1">
                <a:solidFill>
                  <a:srgbClr val="000000"/>
                </a:solidFill>
                <a:effectLst/>
                <a:latin typeface="Inter"/>
              </a:rPr>
            </a:br>
            <a:endParaRPr lang="en-US"/>
          </a:p>
        </p:txBody>
      </p:sp>
      <p:sp>
        <p:nvSpPr>
          <p:cNvPr id="3" name="Subtitle 2">
            <a:extLst>
              <a:ext uri="{FF2B5EF4-FFF2-40B4-BE49-F238E27FC236}">
                <a16:creationId xmlns:a16="http://schemas.microsoft.com/office/drawing/2014/main" id="{9A8175C5-A1ED-48F3-84A0-141A6565E591}"/>
              </a:ext>
            </a:extLst>
          </p:cNvPr>
          <p:cNvSpPr>
            <a:spLocks noGrp="1"/>
          </p:cNvSpPr>
          <p:nvPr>
            <p:ph type="subTitle" idx="1"/>
          </p:nvPr>
        </p:nvSpPr>
        <p:spPr/>
        <p:txBody>
          <a:bodyPr/>
          <a:lstStyle/>
          <a:p>
            <a:r>
              <a:rPr lang="en-US" dirty="1"/>
              <a:t>High Court of Justice</a:t>
            </a:r>
            <a:br>
              <a:rPr lang="en-US" dirty="1"/>
            </a:br>
            <a:r>
              <a:rPr lang="en-US" dirty="1"/>
              <a:t>Business and Property Courts of England and Wales</a:t>
            </a:r>
            <a:br>
              <a:rPr lang="en-US" dirty="1"/>
            </a:br>
            <a:r>
              <a:rPr lang="en-US" dirty="1"/>
              <a:t>Intellectual Property List (ChD)</a:t>
            </a:r>
            <a:br>
              <a:rPr lang="en-US" dirty="1"/>
            </a:br>
            <a:r>
              <a:rPr lang="en-US" dirty="1"/>
              <a:t>Patents Court</a:t>
            </a:r>
            <a:br>
              <a:rPr lang="en-US" dirty="1"/>
            </a:br>
            <a:br>
              <a:rPr lang="en-US" dirty="1"/>
            </a:br>
            <a:r>
              <a:rPr lang="en-US" dirty="1"/>
              <a:t>March 16, 2023</a:t>
            </a:r>
            <a:br>
              <a:rPr lang="en-US" dirty="1"/>
            </a:br>
            <a:r>
              <a:rPr lang="en-US" dirty="1"/>
              <a:t>[2023] EWHC 539 (Pat.)</a:t>
            </a:r>
          </a:p>
        </p:txBody>
      </p:sp>
    </p:spTree>
    <p:extLst>
      <p:ext uri="{BB962C8B-B14F-4D97-AF65-F5344CB8AC3E}">
        <p14:creationId xmlns:p14="http://schemas.microsoft.com/office/powerpoint/2010/main" val="6115226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44A9-30EB-4D45-9619-5BC5D2CD09C6}"/>
              </a:ext>
            </a:extLst>
          </p:cNvPr>
          <p:cNvSpPr>
            <a:spLocks noGrp="1"/>
          </p:cNvSpPr>
          <p:nvPr>
            <p:ph type="title"/>
          </p:nvPr>
        </p:nvSpPr>
        <p:spPr/>
        <p:txBody>
          <a:bodyPr/>
          <a:lstStyle/>
          <a:p>
            <a:r>
              <a:rPr lang="en-US" dirty="1"/>
              <a:t>Precedent: </a:t>
            </a:r>
            <a:r>
              <a:rPr lang="en-US" i="1" dirty="1"/>
              <a:t>Unwired Planet v Huawei</a:t>
            </a:r>
            <a:endParaRPr lang="en-US"/>
          </a:p>
        </p:txBody>
      </p:sp>
      <p:sp>
        <p:nvSpPr>
          <p:cNvPr id="3" name="Content Placeholder 2">
            <a:extLst>
              <a:ext uri="{FF2B5EF4-FFF2-40B4-BE49-F238E27FC236}">
                <a16:creationId xmlns:a16="http://schemas.microsoft.com/office/drawing/2014/main" id="{74ED092A-740F-44F3-BC37-E257259229F6}"/>
              </a:ext>
            </a:extLst>
          </p:cNvPr>
          <p:cNvSpPr>
            <a:spLocks noGrp="1"/>
          </p:cNvSpPr>
          <p:nvPr>
            <p:ph idx="1"/>
          </p:nvPr>
        </p:nvSpPr>
        <p:spPr/>
        <p:txBody>
          <a:bodyPr/>
          <a:lstStyle/>
          <a:p>
            <a:r>
              <a:rPr lang="en-US" sz="2000" dirty="1"/>
              <a:t>Birss, J [2017] EWHC 711 (Pat); appealed and approved by UK Supreme Court</a:t>
            </a:r>
          </a:p>
          <a:p>
            <a:pPr algn="l" fontAlgn="base"/>
            <a:r>
              <a:rPr lang="en-US" sz="2000" b="0" i="0" dirty="1">
                <a:solidFill>
                  <a:srgbClr val="333333"/>
                </a:solidFill>
                <a:effectLst/>
                <a:latin typeface="Arial" panose="020b0604020202020204" pitchFamily="34" charset="0"/>
              </a:rPr>
              <a:t>Concerned standards essential patents (</a:t>
            </a:r>
            <a:r>
              <a:rPr lang="en-US" sz="2000" b="0" i="0" dirty="1">
                <a:solidFill>
                  <a:srgbClr val="333333"/>
                </a:solidFill>
                <a:effectLst/>
                <a:latin typeface="Arial" panose="020b0604020202020204" pitchFamily="34" charset="0"/>
              </a:rPr>
              <a:t>SEPs</a:t>
            </a:r>
            <a:r>
              <a:rPr lang="en-US" sz="2000" b="0" i="0" dirty="1">
                <a:solidFill>
                  <a:srgbClr val="333333"/>
                </a:solidFill>
                <a:effectLst/>
                <a:latin typeface="Arial" panose="020b0604020202020204" pitchFamily="34" charset="0"/>
              </a:rPr>
              <a:t>) for the practice of numerous telecommunications standards, held by Unwired Planet, who had sued Huawei and </a:t>
            </a:r>
            <a:r>
              <a:rPr lang="en-US" sz="2000" b="0" i="0" dirty="1">
                <a:solidFill>
                  <a:srgbClr val="333333"/>
                </a:solidFill>
                <a:effectLst/>
                <a:latin typeface="Arial" panose="020b0604020202020204" pitchFamily="34" charset="0"/>
              </a:rPr>
              <a:t>ZTE</a:t>
            </a:r>
            <a:r>
              <a:rPr lang="en-US" sz="2000" b="0" i="0" dirty="1">
                <a:solidFill>
                  <a:srgbClr val="333333"/>
                </a:solidFill>
                <a:effectLst/>
                <a:latin typeface="Arial" panose="020b0604020202020204" pitchFamily="34" charset="0"/>
              </a:rPr>
              <a:t> for infringement. </a:t>
            </a:r>
          </a:p>
          <a:p>
            <a:pPr lvl="1" fontAlgn="base"/>
            <a:r>
              <a:rPr lang="en-US" sz="2000" dirty="1">
                <a:solidFill>
                  <a:srgbClr val="333333"/>
                </a:solidFill>
                <a:latin typeface="Arial" panose="020b0604020202020204" pitchFamily="34" charset="0"/>
              </a:rPr>
              <a:t>Unwired had an obligation to </a:t>
            </a:r>
            <a:r>
              <a:rPr lang="en-US" sz="2000" b="0" i="0" dirty="1">
                <a:solidFill>
                  <a:srgbClr val="333333"/>
                </a:solidFill>
                <a:effectLst/>
                <a:latin typeface="Arial" panose="020b0604020202020204" pitchFamily="34" charset="0"/>
              </a:rPr>
              <a:t>make the </a:t>
            </a:r>
            <a:r>
              <a:rPr lang="en-US" sz="2000" b="0" i="0" dirty="1">
                <a:solidFill>
                  <a:srgbClr val="333333"/>
                </a:solidFill>
                <a:effectLst/>
                <a:latin typeface="Arial" panose="020b0604020202020204" pitchFamily="34" charset="0"/>
              </a:rPr>
              <a:t>SEPs</a:t>
            </a:r>
            <a:r>
              <a:rPr lang="en-US" sz="2000" b="0" i="0" dirty="1">
                <a:solidFill>
                  <a:srgbClr val="333333"/>
                </a:solidFill>
                <a:effectLst/>
                <a:latin typeface="Arial" panose="020b0604020202020204" pitchFamily="34" charset="0"/>
              </a:rPr>
              <a:t> available on fair, reasonable and non-discriminatory terms ("</a:t>
            </a:r>
            <a:r>
              <a:rPr lang="en-US" sz="2000" b="0" i="0" dirty="1">
                <a:solidFill>
                  <a:srgbClr val="333333"/>
                </a:solidFill>
                <a:effectLst/>
                <a:latin typeface="Arial" panose="020b0604020202020204" pitchFamily="34" charset="0"/>
              </a:rPr>
              <a:t>FRAND</a:t>
            </a:r>
            <a:r>
              <a:rPr lang="en-US" sz="2000" b="0" i="0" dirty="1">
                <a:solidFill>
                  <a:srgbClr val="333333"/>
                </a:solidFill>
                <a:effectLst/>
                <a:latin typeface="Arial" panose="020b0604020202020204" pitchFamily="34" charset="0"/>
              </a:rPr>
              <a:t>") terms.</a:t>
            </a:r>
          </a:p>
          <a:p>
            <a:pPr lvl="1" fontAlgn="base"/>
            <a:r>
              <a:rPr lang="en-US" sz="2000" b="0" i="0" dirty="1">
                <a:solidFill>
                  <a:srgbClr val="333333"/>
                </a:solidFill>
                <a:effectLst/>
                <a:latin typeface="Arial" panose="020b0604020202020204" pitchFamily="34" charset="0"/>
              </a:rPr>
              <a:t>Two of </a:t>
            </a:r>
            <a:r>
              <a:rPr lang="en-US" sz="2000" b="0" i="0" dirty="1">
                <a:solidFill>
                  <a:srgbClr val="333333"/>
                </a:solidFill>
                <a:effectLst/>
                <a:latin typeface="Arial" panose="020b0604020202020204" pitchFamily="34" charset="0"/>
              </a:rPr>
              <a:t>Unwired’s</a:t>
            </a:r>
            <a:r>
              <a:rPr lang="en-US" sz="2000" b="0" i="0" dirty="1">
                <a:solidFill>
                  <a:srgbClr val="333333"/>
                </a:solidFill>
                <a:effectLst/>
                <a:latin typeface="Arial" panose="020b0604020202020204" pitchFamily="34" charset="0"/>
              </a:rPr>
              <a:t> patents were found to be valid and essential to the standards, and Unwired obtained an injunction against Huawei for infringing the </a:t>
            </a:r>
            <a:r>
              <a:rPr lang="en-US" sz="2000" b="0" i="0" dirty="1">
                <a:solidFill>
                  <a:srgbClr val="333333"/>
                </a:solidFill>
                <a:effectLst/>
                <a:latin typeface="Arial" panose="020b0604020202020204" pitchFamily="34" charset="0"/>
              </a:rPr>
              <a:t>SEPs</a:t>
            </a:r>
            <a:r>
              <a:rPr lang="en-US" sz="2000" b="0" i="0" dirty="1">
                <a:solidFill>
                  <a:srgbClr val="333333"/>
                </a:solidFill>
                <a:effectLst/>
                <a:latin typeface="Arial" panose="020b0604020202020204" pitchFamily="34" charset="0"/>
              </a:rPr>
              <a:t>. </a:t>
            </a:r>
          </a:p>
          <a:p>
            <a:pPr lvl="1" fontAlgn="base"/>
            <a:r>
              <a:rPr lang="en-US" sz="2000" b="0" i="0" dirty="1">
                <a:solidFill>
                  <a:srgbClr val="333333"/>
                </a:solidFill>
                <a:effectLst/>
                <a:latin typeface="Arial" panose="020b0604020202020204" pitchFamily="34" charset="0"/>
              </a:rPr>
              <a:t>Huawei appealed. </a:t>
            </a:r>
          </a:p>
          <a:p>
            <a:endParaRPr lang="en-US" sz="2000"/>
          </a:p>
        </p:txBody>
      </p:sp>
    </p:spTree>
    <p:extLst>
      <p:ext uri="{BB962C8B-B14F-4D97-AF65-F5344CB8AC3E}">
        <p14:creationId xmlns:p14="http://schemas.microsoft.com/office/powerpoint/2010/main" val="42777736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2844A9-30EB-4D45-9619-5BC5D2CD09C6}"/>
              </a:ext>
            </a:extLst>
          </p:cNvPr>
          <p:cNvSpPr>
            <a:spLocks noGrp="1"/>
          </p:cNvSpPr>
          <p:nvPr>
            <p:ph type="title"/>
          </p:nvPr>
        </p:nvSpPr>
        <p:spPr/>
        <p:txBody>
          <a:bodyPr/>
          <a:lstStyle/>
          <a:p>
            <a:r>
              <a:rPr lang="en-US" dirty="1"/>
              <a:t>Issues in </a:t>
            </a:r>
            <a:r>
              <a:rPr lang="en-US" i="1" dirty="1"/>
              <a:t>Unwired Planet</a:t>
            </a:r>
            <a:endParaRPr lang="en-US"/>
          </a:p>
        </p:txBody>
      </p:sp>
      <p:sp>
        <p:nvSpPr>
          <p:cNvPr id="3" name="Content Placeholder 2">
            <a:extLst>
              <a:ext uri="{FF2B5EF4-FFF2-40B4-BE49-F238E27FC236}">
                <a16:creationId xmlns:a16="http://schemas.microsoft.com/office/drawing/2014/main" id="{74ED092A-740F-44F3-BC37-E257259229F6}"/>
              </a:ext>
            </a:extLst>
          </p:cNvPr>
          <p:cNvSpPr>
            <a:spLocks noGrp="1"/>
          </p:cNvSpPr>
          <p:nvPr>
            <p:ph idx="1"/>
          </p:nvPr>
        </p:nvSpPr>
        <p:spPr>
          <a:xfrm>
            <a:off x="838200" y="1604513"/>
            <a:ext cx="10515600" cy="4572450"/>
          </a:xfrm>
        </p:spPr>
        <p:txBody>
          <a:bodyPr/>
          <a:lstStyle/>
          <a:p>
            <a:pPr marL="514350" indent="-514350" fontAlgn="base">
              <a:buFont typeface="+mj-lt"/>
              <a:buAutoNum type="arabicPeriod" startAt="1"/>
            </a:pPr>
            <a:r>
              <a:rPr lang="en-US" sz="2000" b="0" i="0" dirty="1">
                <a:solidFill>
                  <a:srgbClr val="333333"/>
                </a:solidFill>
                <a:effectLst/>
                <a:latin typeface="Arial" panose="020b0604020202020204" pitchFamily="34" charset="0"/>
              </a:rPr>
              <a:t>Does the English court have the power or jurisdiction, or is it a proper exercise of any such power or jurisdiction without the parties’ agreement:</a:t>
            </a:r>
          </a:p>
          <a:p>
            <a:pPr lvl="1" fontAlgn="base"/>
            <a:r>
              <a:rPr lang="en-US" sz="2000" b="0" i="0" dirty="1">
                <a:solidFill>
                  <a:srgbClr val="333333"/>
                </a:solidFill>
                <a:effectLst/>
                <a:latin typeface="Arial" panose="020b0604020202020204" pitchFamily="34" charset="0"/>
              </a:rPr>
              <a:t>to grant an injunction restraining infringement of a UK SEP unless the defendant enters into a global </a:t>
            </a:r>
            <a:r>
              <a:rPr lang="en-US" sz="2000" b="0" i="0" dirty="1">
                <a:solidFill>
                  <a:srgbClr val="333333"/>
                </a:solidFill>
                <a:effectLst/>
                <a:latin typeface="Arial" panose="020b0604020202020204" pitchFamily="34" charset="0"/>
              </a:rPr>
              <a:t>licence</a:t>
            </a:r>
            <a:r>
              <a:rPr lang="en-US" sz="2000" b="0" i="0" dirty="1">
                <a:solidFill>
                  <a:srgbClr val="333333"/>
                </a:solidFill>
                <a:effectLst/>
                <a:latin typeface="Arial" panose="020b0604020202020204" pitchFamily="34" charset="0"/>
              </a:rPr>
              <a:t> under a multinational patent portfolio;</a:t>
            </a:r>
          </a:p>
          <a:p>
            <a:pPr lvl="1" fontAlgn="base"/>
            <a:r>
              <a:rPr lang="en-US" sz="2000" b="0" i="0" dirty="1">
                <a:solidFill>
                  <a:srgbClr val="333333"/>
                </a:solidFill>
                <a:effectLst/>
                <a:latin typeface="Arial" panose="020b0604020202020204" pitchFamily="34" charset="0"/>
              </a:rPr>
              <a:t>to determine the rates/terms for such a </a:t>
            </a:r>
            <a:r>
              <a:rPr lang="en-US" sz="2000" b="0" i="0" dirty="1">
                <a:solidFill>
                  <a:srgbClr val="333333"/>
                </a:solidFill>
                <a:effectLst/>
                <a:latin typeface="Arial" panose="020b0604020202020204" pitchFamily="34" charset="0"/>
              </a:rPr>
              <a:t>licence</a:t>
            </a:r>
            <a:r>
              <a:rPr lang="en-US" sz="2000" b="0" i="0" dirty="1">
                <a:solidFill>
                  <a:srgbClr val="333333"/>
                </a:solidFill>
                <a:effectLst/>
                <a:latin typeface="Arial" panose="020b0604020202020204" pitchFamily="34" charset="0"/>
              </a:rPr>
              <a:t>; and</a:t>
            </a:r>
          </a:p>
          <a:p>
            <a:pPr lvl="1" fontAlgn="base"/>
            <a:r>
              <a:rPr lang="en-US" sz="2000" b="0" i="0" dirty="1">
                <a:solidFill>
                  <a:srgbClr val="333333"/>
                </a:solidFill>
                <a:effectLst/>
                <a:latin typeface="Arial" panose="020b0604020202020204" pitchFamily="34" charset="0"/>
              </a:rPr>
              <a:t>to declare that such rates/terms are </a:t>
            </a:r>
            <a:r>
              <a:rPr lang="en-US" sz="2000" b="0" i="0" dirty="1">
                <a:solidFill>
                  <a:srgbClr val="333333"/>
                </a:solidFill>
                <a:effectLst/>
                <a:latin typeface="Arial" panose="020b0604020202020204" pitchFamily="34" charset="0"/>
              </a:rPr>
              <a:t>FRAND</a:t>
            </a:r>
            <a:endParaRPr lang="en-US" sz="2000" b="0" i="0">
              <a:solidFill>
                <a:srgbClr val="333333"/>
              </a:solidFill>
              <a:effectLst/>
              <a:latin typeface="Arial" panose="020b0604020202020204" pitchFamily="34" charset="0"/>
            </a:endParaRPr>
          </a:p>
          <a:p>
            <a:pPr marL="514350" indent="-514350" fontAlgn="base">
              <a:buFont typeface="+mj-lt"/>
              <a:buAutoNum type="arabicPeriod" startAt="1"/>
            </a:pPr>
            <a:r>
              <a:rPr lang="en-US" sz="2000" b="0" i="0" dirty="1">
                <a:solidFill>
                  <a:srgbClr val="333333"/>
                </a:solidFill>
                <a:effectLst/>
                <a:latin typeface="Arial" panose="020b0604020202020204" pitchFamily="34" charset="0"/>
              </a:rPr>
              <a:t>If the English court has such power or jurisdiction, is England the proper forum for such a claim in the circumstances of the Conversant proceedings?</a:t>
            </a:r>
          </a:p>
          <a:p>
            <a:pPr marL="514350" indent="-514350" algn="l" fontAlgn="base">
              <a:buFont typeface="+mj-lt"/>
              <a:buAutoNum type="arabicPeriod" startAt="3"/>
            </a:pPr>
            <a:r>
              <a:rPr lang="en-US" sz="2000" b="0" i="0" dirty="1">
                <a:solidFill>
                  <a:srgbClr val="333333"/>
                </a:solidFill>
                <a:effectLst/>
                <a:latin typeface="Arial" panose="020b0604020202020204" pitchFamily="34" charset="0"/>
              </a:rPr>
              <a:t>What is the meaning and effect of the non-discrimination component of the </a:t>
            </a:r>
            <a:r>
              <a:rPr lang="en-US" sz="2000" b="0" i="0" dirty="1">
                <a:solidFill>
                  <a:srgbClr val="333333"/>
                </a:solidFill>
                <a:effectLst/>
                <a:latin typeface="Arial" panose="020b0604020202020204" pitchFamily="34" charset="0"/>
              </a:rPr>
              <a:t>FRAND</a:t>
            </a:r>
            <a:r>
              <a:rPr lang="en-US" sz="2000" b="0" i="0" dirty="1">
                <a:solidFill>
                  <a:srgbClr val="333333"/>
                </a:solidFill>
                <a:effectLst/>
                <a:latin typeface="Arial" panose="020b0604020202020204" pitchFamily="34" charset="0"/>
              </a:rPr>
              <a:t> undertaking and does it mean that materially the same </a:t>
            </a:r>
            <a:r>
              <a:rPr lang="en-US" sz="2000" b="0" i="0" dirty="1">
                <a:solidFill>
                  <a:srgbClr val="333333"/>
                </a:solidFill>
                <a:effectLst/>
                <a:latin typeface="Arial" panose="020b0604020202020204" pitchFamily="34" charset="0"/>
              </a:rPr>
              <a:t>licence</a:t>
            </a:r>
            <a:r>
              <a:rPr lang="en-US" sz="2000" b="0" i="0" dirty="1">
                <a:solidFill>
                  <a:srgbClr val="333333"/>
                </a:solidFill>
                <a:effectLst/>
                <a:latin typeface="Arial" panose="020b0604020202020204" pitchFamily="34" charset="0"/>
              </a:rPr>
              <a:t> terms as offered to Samsung must be offered to Huawei in the circumstances of the Unwired case?</a:t>
            </a:r>
          </a:p>
          <a:p>
            <a:pPr marL="514350" indent="-514350" algn="l" fontAlgn="base">
              <a:buFont typeface="+mj-lt"/>
              <a:buAutoNum type="arabicPeriod" startAt="3"/>
            </a:pPr>
            <a:r>
              <a:rPr lang="en-US" sz="2000" b="0" i="0" dirty="1">
                <a:solidFill>
                  <a:srgbClr val="333333"/>
                </a:solidFill>
                <a:effectLst/>
                <a:latin typeface="Arial" panose="020b0604020202020204" pitchFamily="34" charset="0"/>
              </a:rPr>
              <a:t>Does the </a:t>
            </a:r>
            <a:r>
              <a:rPr lang="en-US" sz="2000" b="0" i="0" dirty="1">
                <a:solidFill>
                  <a:srgbClr val="333333"/>
                </a:solidFill>
                <a:effectLst/>
                <a:latin typeface="Arial" panose="020b0604020202020204" pitchFamily="34" charset="0"/>
              </a:rPr>
              <a:t>CJEU’s</a:t>
            </a:r>
            <a:r>
              <a:rPr lang="en-US" sz="2000" b="0" i="0" dirty="1">
                <a:solidFill>
                  <a:srgbClr val="333333"/>
                </a:solidFill>
                <a:effectLst/>
                <a:latin typeface="Arial" panose="020b0604020202020204" pitchFamily="34" charset="0"/>
              </a:rPr>
              <a:t> decision in </a:t>
            </a:r>
            <a:r>
              <a:rPr lang="en-US" sz="2000" b="0" i="1" dirty="1">
                <a:solidFill>
                  <a:srgbClr val="333333"/>
                </a:solidFill>
                <a:effectLst/>
                <a:latin typeface="Arial" panose="020b0604020202020204" pitchFamily="34" charset="0"/>
              </a:rPr>
              <a:t>Huawei v </a:t>
            </a:r>
            <a:r>
              <a:rPr lang="en-US" sz="2000" b="0" i="1" dirty="1">
                <a:solidFill>
                  <a:srgbClr val="333333"/>
                </a:solidFill>
                <a:effectLst/>
                <a:latin typeface="Arial" panose="020b0604020202020204" pitchFamily="34" charset="0"/>
              </a:rPr>
              <a:t>ZTE</a:t>
            </a:r>
            <a:r>
              <a:rPr lang="en-US" sz="2000" b="0" i="0" dirty="1">
                <a:solidFill>
                  <a:srgbClr val="333333"/>
                </a:solidFill>
                <a:effectLst/>
                <a:latin typeface="Arial" panose="020b0604020202020204" pitchFamily="34" charset="0"/>
              </a:rPr>
              <a:t> mean that a SEP owner is entitled to seek an injunction restraining infringement of those </a:t>
            </a:r>
            <a:r>
              <a:rPr lang="en-US" sz="2000" b="0" i="0" dirty="1">
                <a:solidFill>
                  <a:srgbClr val="333333"/>
                </a:solidFill>
                <a:effectLst/>
                <a:latin typeface="Arial" panose="020b0604020202020204" pitchFamily="34" charset="0"/>
              </a:rPr>
              <a:t>SEPs</a:t>
            </a:r>
            <a:r>
              <a:rPr lang="en-US" sz="2000" b="0" i="0" dirty="1">
                <a:solidFill>
                  <a:srgbClr val="333333"/>
                </a:solidFill>
                <a:effectLst/>
                <a:latin typeface="Arial" panose="020b0604020202020204" pitchFamily="34" charset="0"/>
              </a:rPr>
              <a:t> in circumstances such as those of the Unwired case?</a:t>
            </a:r>
          </a:p>
          <a:p>
            <a:pPr marL="0" indent="0" fontAlgn="base">
              <a:buNone/>
            </a:pPr>
            <a:endParaRPr lang="en-US" sz="2000" b="0" i="0">
              <a:solidFill>
                <a:srgbClr val="333333"/>
              </a:solidFill>
              <a:effectLst/>
              <a:latin typeface="Arial" panose="020b0604020202020204" pitchFamily="34" charset="0"/>
            </a:endParaRPr>
          </a:p>
          <a:p>
            <a:pPr lvl="1" fontAlgn="base"/>
            <a:endParaRPr lang="en-US" sz="2000" b="0" i="0">
              <a:solidFill>
                <a:srgbClr val="333333"/>
              </a:solidFill>
              <a:effectLst/>
              <a:latin typeface="Arial" panose="020b0604020202020204" pitchFamily="34" charset="0"/>
            </a:endParaRPr>
          </a:p>
        </p:txBody>
      </p:sp>
    </p:spTree>
    <p:extLst>
      <p:ext uri="{BB962C8B-B14F-4D97-AF65-F5344CB8AC3E}">
        <p14:creationId xmlns:p14="http://schemas.microsoft.com/office/powerpoint/2010/main" val="28943163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4A10-1633-42C7-BD5D-70F378A78E16}"/>
              </a:ext>
            </a:extLst>
          </p:cNvPr>
          <p:cNvSpPr>
            <a:spLocks noGrp="1"/>
          </p:cNvSpPr>
          <p:nvPr>
            <p:ph type="title"/>
          </p:nvPr>
        </p:nvSpPr>
        <p:spPr/>
        <p:txBody>
          <a:bodyPr/>
          <a:lstStyle/>
          <a:p>
            <a:r>
              <a:rPr lang="en-US" dirty="1"/>
              <a:t>selected </a:t>
            </a:r>
            <a:r>
              <a:rPr lang="en-US" i="1" dirty="1"/>
              <a:t>Unwired Planet </a:t>
            </a:r>
            <a:r>
              <a:rPr lang="en-US" dirty="1"/>
              <a:t>conclusions of law</a:t>
            </a:r>
            <a:endParaRPr lang="en-US" i="1"/>
          </a:p>
        </p:txBody>
      </p:sp>
      <p:sp>
        <p:nvSpPr>
          <p:cNvPr id="3" name="Content Placeholder 2">
            <a:extLst>
              <a:ext uri="{FF2B5EF4-FFF2-40B4-BE49-F238E27FC236}">
                <a16:creationId xmlns:a16="http://schemas.microsoft.com/office/drawing/2014/main" id="{653FD2C4-1043-4E6E-81BF-B7AC4EC6EB8A}"/>
              </a:ext>
            </a:extLst>
          </p:cNvPr>
          <p:cNvSpPr>
            <a:spLocks noGrp="1"/>
          </p:cNvSpPr>
          <p:nvPr>
            <p:ph idx="1"/>
          </p:nvPr>
        </p:nvSpPr>
        <p:spPr>
          <a:xfrm>
            <a:off x="838200" y="1690688"/>
            <a:ext cx="10888980" cy="4486275"/>
          </a:xfrm>
        </p:spPr>
        <p:txBody>
          <a:bodyPr/>
          <a:lstStyle/>
          <a:p>
            <a:r>
              <a:rPr lang="en-US" sz="2000" dirty="1"/>
              <a:t>FRAND undertaking to ETSI is a legally enforceable obligation which any implementer can rely on against the patentee. </a:t>
            </a:r>
          </a:p>
          <a:p>
            <a:pPr lvl="1"/>
            <a:r>
              <a:rPr lang="en-US" sz="2000" dirty="1"/>
              <a:t>FRAND is justiciable in an English court and enforceable in that court. </a:t>
            </a:r>
          </a:p>
          <a:p>
            <a:r>
              <a:rPr lang="en-US" sz="2000" dirty="1"/>
              <a:t>In a given set of circumstances, only one set of licence terms are FRAND </a:t>
            </a:r>
          </a:p>
          <a:p>
            <a:r>
              <a:rPr lang="en-US" sz="2000" dirty="1"/>
              <a:t>The legal effect of the FRAND undertaking relating to a SEP: </a:t>
            </a:r>
          </a:p>
          <a:p>
            <a:pPr lvl="1"/>
            <a:r>
              <a:rPr lang="en-US" sz="2000" dirty="1"/>
              <a:t>An implementer who makes an unqualified commitment to take a licence on FRAND terms (settled in an appropriate way) cannot be the subject of a final injunction to restrain patent infringement. </a:t>
            </a:r>
          </a:p>
          <a:p>
            <a:pPr lvl="1"/>
            <a:r>
              <a:rPr lang="en-US" sz="2000" dirty="1"/>
              <a:t>An implementer who refuses to take a licence on terms found by the court to be FRAND has chosen to have no licence. If they have been found to infringe a valid patent an injunction can be granted against them. </a:t>
            </a:r>
          </a:p>
        </p:txBody>
      </p:sp>
    </p:spTree>
    <p:extLst>
      <p:ext uri="{BB962C8B-B14F-4D97-AF65-F5344CB8AC3E}">
        <p14:creationId xmlns:p14="http://schemas.microsoft.com/office/powerpoint/2010/main" val="153827961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4A10-1633-42C7-BD5D-70F378A78E16}"/>
              </a:ext>
            </a:extLst>
          </p:cNvPr>
          <p:cNvSpPr>
            <a:spLocks noGrp="1"/>
          </p:cNvSpPr>
          <p:nvPr>
            <p:ph type="title"/>
          </p:nvPr>
        </p:nvSpPr>
        <p:spPr>
          <a:xfrm>
            <a:off x="838200" y="102235"/>
            <a:ext cx="10515600" cy="1325563"/>
          </a:xfrm>
        </p:spPr>
        <p:txBody>
          <a:bodyPr/>
          <a:lstStyle/>
          <a:p>
            <a:r>
              <a:rPr lang="en-US" dirty="1"/>
              <a:t>selected </a:t>
            </a:r>
            <a:r>
              <a:rPr lang="en-US" i="1" dirty="1"/>
              <a:t>Unwired Planet </a:t>
            </a:r>
            <a:r>
              <a:rPr lang="en-US" dirty="1"/>
              <a:t>conclusions of law</a:t>
            </a:r>
            <a:endParaRPr lang="en-US" i="1"/>
          </a:p>
        </p:txBody>
      </p:sp>
      <p:sp>
        <p:nvSpPr>
          <p:cNvPr id="3" name="Content Placeholder 2">
            <a:extLst>
              <a:ext uri="{FF2B5EF4-FFF2-40B4-BE49-F238E27FC236}">
                <a16:creationId xmlns:a16="http://schemas.microsoft.com/office/drawing/2014/main" id="{653FD2C4-1043-4E6E-81BF-B7AC4EC6EB8A}"/>
              </a:ext>
            </a:extLst>
          </p:cNvPr>
          <p:cNvSpPr>
            <a:spLocks noGrp="1"/>
          </p:cNvSpPr>
          <p:nvPr>
            <p:ph idx="1"/>
          </p:nvPr>
        </p:nvSpPr>
        <p:spPr>
          <a:xfrm>
            <a:off x="838200" y="1017270"/>
            <a:ext cx="10515600" cy="5159693"/>
          </a:xfrm>
        </p:spPr>
        <p:txBody>
          <a:bodyPr/>
          <a:lstStyle/>
          <a:p>
            <a:r>
              <a:rPr lang="en-US" sz="2000" dirty="1"/>
              <a:t>FRAND characterises licence terms AND negotiation process</a:t>
            </a:r>
          </a:p>
          <a:p>
            <a:pPr lvl="1"/>
            <a:r>
              <a:rPr lang="en-US" sz="2000" dirty="1"/>
              <a:t>Implementer does not owe ETSI a FRAND obligation, but if taking advantage of the patentee’s FRAND obligation, must negotiate in a FRAND manner. </a:t>
            </a:r>
          </a:p>
          <a:p>
            <a:pPr lvl="1"/>
            <a:r>
              <a:rPr lang="en-US" sz="2000" dirty="1"/>
              <a:t>Offered negotiation rates higher/lower than FRAND rate that don’t disrupt/prejudice the negotiation are legitimate. </a:t>
            </a:r>
          </a:p>
          <a:p>
            <a:r>
              <a:rPr lang="en-US" sz="2000" dirty="1"/>
              <a:t>Appropriate way to determine a FRAND royalty</a:t>
            </a:r>
          </a:p>
          <a:p>
            <a:pPr lvl="1"/>
            <a:r>
              <a:rPr lang="en-US" sz="2000" dirty="1"/>
              <a:t>Determine a benchmark rate, governed by the value of patentee’s portfolio. </a:t>
            </a:r>
          </a:p>
          <a:p>
            <a:pPr lvl="2"/>
            <a:r>
              <a:rPr lang="en-US" sz="2000" dirty="1"/>
              <a:t>Rate doesn’t vary depending on licensee size. It will eliminate hold-up and hold-out. </a:t>
            </a:r>
          </a:p>
          <a:p>
            <a:pPr lvl="2"/>
            <a:r>
              <a:rPr lang="en-US" sz="2000" dirty="1"/>
              <a:t>Small new entrants are entitled to pay a royalty based on the same benchmark as established large entities. </a:t>
            </a:r>
          </a:p>
          <a:p>
            <a:pPr lvl="1"/>
            <a:r>
              <a:rPr lang="en-US" sz="2000" dirty="1"/>
              <a:t>Use comparable licences, if available. Freely negotiated licences are relevant.</a:t>
            </a:r>
          </a:p>
          <a:p>
            <a:pPr lvl="1"/>
            <a:r>
              <a:rPr lang="en-US" sz="2000" dirty="1"/>
              <a:t>Top down crosscheck: set rate by determining the patentee’s share of Relevant SEPs and applying that to the total aggregate royalty for a standard</a:t>
            </a:r>
          </a:p>
          <a:p>
            <a:r>
              <a:rPr lang="en-US" sz="2000" dirty="1"/>
              <a:t>Counting patents is inevitable. </a:t>
            </a:r>
          </a:p>
        </p:txBody>
      </p:sp>
    </p:spTree>
    <p:extLst>
      <p:ext uri="{BB962C8B-B14F-4D97-AF65-F5344CB8AC3E}">
        <p14:creationId xmlns:p14="http://schemas.microsoft.com/office/powerpoint/2010/main" val="336207337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C4A10-1633-42C7-BD5D-70F378A78E16}"/>
              </a:ext>
            </a:extLst>
          </p:cNvPr>
          <p:cNvSpPr>
            <a:spLocks noGrp="1"/>
          </p:cNvSpPr>
          <p:nvPr>
            <p:ph type="title"/>
          </p:nvPr>
        </p:nvSpPr>
        <p:spPr>
          <a:xfrm>
            <a:off x="838200" y="102235"/>
            <a:ext cx="10515600" cy="1325563"/>
          </a:xfrm>
        </p:spPr>
        <p:txBody>
          <a:bodyPr/>
          <a:lstStyle/>
          <a:p>
            <a:r>
              <a:rPr lang="en-US" dirty="1"/>
              <a:t>selected </a:t>
            </a:r>
            <a:r>
              <a:rPr lang="en-US" i="1" dirty="1"/>
              <a:t>Unwired Planet </a:t>
            </a:r>
            <a:r>
              <a:rPr lang="en-US" dirty="1"/>
              <a:t>conclusions of fact</a:t>
            </a:r>
            <a:endParaRPr lang="en-US" i="1"/>
          </a:p>
        </p:txBody>
      </p:sp>
      <p:sp>
        <p:nvSpPr>
          <p:cNvPr id="3" name="Content Placeholder 2">
            <a:extLst>
              <a:ext uri="{FF2B5EF4-FFF2-40B4-BE49-F238E27FC236}">
                <a16:creationId xmlns:a16="http://schemas.microsoft.com/office/drawing/2014/main" id="{653FD2C4-1043-4E6E-81BF-B7AC4EC6EB8A}"/>
              </a:ext>
            </a:extLst>
          </p:cNvPr>
          <p:cNvSpPr>
            <a:spLocks noGrp="1"/>
          </p:cNvSpPr>
          <p:nvPr>
            <p:ph idx="1"/>
          </p:nvPr>
        </p:nvSpPr>
        <p:spPr>
          <a:xfrm>
            <a:off x="838200" y="1427798"/>
            <a:ext cx="10515600" cy="4749165"/>
          </a:xfrm>
        </p:spPr>
        <p:txBody>
          <a:bodyPr/>
          <a:lstStyle/>
          <a:p>
            <a:r>
              <a:rPr lang="en-US" sz="2000" dirty="1"/>
              <a:t>None of Unwired Planet’s offers or Huawei’s offers were FRAND. </a:t>
            </a:r>
          </a:p>
          <a:p>
            <a:r>
              <a:rPr lang="en-US" sz="2000" dirty="1"/>
              <a:t>Unwired did not abuse dominant position as SEPs holder by seeking injunction, worldwide licence, and attempting to impose unfair prices or by bundling SEPs and non-SEPs. </a:t>
            </a:r>
          </a:p>
          <a:p>
            <a:pPr lvl="1"/>
            <a:r>
              <a:rPr lang="en-US" sz="2000" dirty="1"/>
              <a:t>Unwired established Huawei infringed valid patents; Huawei wasn’t prepared to take a licence on FRAND terms; Unwired didn’t breach competition law </a:t>
            </a:r>
            <a:r>
              <a:rPr lang="en-US" sz="2000" dirty="1">
                <a:sym typeface="Wingdings" panose="05000000000000000000" pitchFamily="2" charset="2"/>
              </a:rPr>
              <a:t></a:t>
            </a:r>
            <a:r>
              <a:rPr lang="en-US" sz="2000" dirty="1"/>
              <a:t> final injunction to restrain patent infringement should be granted. </a:t>
            </a:r>
          </a:p>
          <a:p>
            <a:r>
              <a:rPr lang="en-US" sz="2000" dirty="1"/>
              <a:t>To the extent damages should be awarded, would be at appropriate FRAND rate. </a:t>
            </a:r>
          </a:p>
        </p:txBody>
      </p:sp>
    </p:spTree>
    <p:extLst>
      <p:ext uri="{BB962C8B-B14F-4D97-AF65-F5344CB8AC3E}">
        <p14:creationId xmlns:p14="http://schemas.microsoft.com/office/powerpoint/2010/main" val="27073860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9CD79-855F-456A-BAA3-2FCE2C82140A}"/>
              </a:ext>
            </a:extLst>
          </p:cNvPr>
          <p:cNvSpPr>
            <a:spLocks noGrp="1"/>
          </p:cNvSpPr>
          <p:nvPr>
            <p:ph type="title"/>
          </p:nvPr>
        </p:nvSpPr>
        <p:spPr/>
        <p:txBody>
          <a:bodyPr/>
          <a:lstStyle/>
          <a:p>
            <a:r>
              <a:rPr lang="en-US" i="1" dirty="1"/>
              <a:t>Unwired Planet </a:t>
            </a:r>
            <a:r>
              <a:rPr lang="en-US" dirty="1"/>
              <a:t>FRAND rates</a:t>
            </a:r>
            <a:endParaRPr lang="en-US" i="1"/>
          </a:p>
        </p:txBody>
      </p:sp>
      <p:sp>
        <p:nvSpPr>
          <p:cNvPr id="13" name="Content Placeholder 12">
            <a:extLst>
              <a:ext uri="{FF2B5EF4-FFF2-40B4-BE49-F238E27FC236}">
                <a16:creationId xmlns:a16="http://schemas.microsoft.com/office/drawing/2014/main" id="{9930AC0C-FD4A-4EFC-A07F-6E89789098C2}"/>
              </a:ext>
            </a:extLst>
          </p:cNvPr>
          <p:cNvSpPr>
            <a:spLocks noGrp="1"/>
          </p:cNvSpPr>
          <p:nvPr>
            <p:ph idx="1"/>
          </p:nvPr>
        </p:nvSpPr>
        <p:spPr/>
        <p:txBody>
          <a:bodyPr/>
          <a:lstStyle/>
          <a:p>
            <a:r>
              <a:rPr lang="en-US" sz="2000" dirty="1"/>
              <a:t>A UK portfolio licence is not FRAND. </a:t>
            </a:r>
          </a:p>
          <a:p>
            <a:r>
              <a:rPr lang="en-US" sz="2000" dirty="1"/>
              <a:t>The FRAND licence between Unwired Planet and Huawei is a worldwide licence. </a:t>
            </a:r>
          </a:p>
          <a:p>
            <a:endParaRPr lang="en-US" sz="2000"/>
          </a:p>
          <a:p>
            <a:r>
              <a:rPr lang="en-US" sz="2000" dirty="1"/>
              <a:t>In a FRAND worldwide licence China rates would be substantially lower than the benchmark rates. </a:t>
            </a:r>
          </a:p>
          <a:p>
            <a:pPr lvl="1"/>
            <a:r>
              <a:rPr lang="en-US" sz="2000" dirty="1"/>
              <a:t>Rest of the world divided into Major Markets (MM) and Other Markets (OM). </a:t>
            </a:r>
          </a:p>
          <a:p>
            <a:pPr lvl="1"/>
            <a:r>
              <a:rPr lang="en-US" sz="2000" dirty="1"/>
              <a:t>OM rates same as China rates because that is where the goods are made. </a:t>
            </a:r>
          </a:p>
          <a:p>
            <a:endParaRPr lang="en-US" sz="2000"/>
          </a:p>
        </p:txBody>
      </p:sp>
      <p:pic>
        <p:nvPicPr>
          <p:cNvPr id="15" name="Picture 14">
            <a:extLst>
              <a:ext uri="{FF2B5EF4-FFF2-40B4-BE49-F238E27FC236}">
                <a16:creationId xmlns:a16="http://schemas.microsoft.com/office/drawing/2014/main" id="{62EEB3BD-7C93-4D79-9533-556BA9848841}"/>
              </a:ext>
            </a:extLst>
          </p:cNvPr>
          <p:cNvPicPr>
            <a:picLocks noChangeAspect="1"/>
          </p:cNvPicPr>
          <p:nvPr/>
        </p:nvPicPr>
        <p:blipFill>
          <a:blip r:embed="rId2"/>
          <a:srcRect/>
          <a:stretch>
            <a:fillRect/>
          </a:stretch>
        </p:blipFill>
        <p:spPr>
          <a:xfrm>
            <a:off x="1212776" y="4245064"/>
            <a:ext cx="7673342" cy="1525234"/>
          </a:xfrm>
          <a:prstGeom prst="rect"/>
        </p:spPr>
      </p:pic>
    </p:spTree>
    <p:extLst>
      <p:ext uri="{BB962C8B-B14F-4D97-AF65-F5344CB8AC3E}">
        <p14:creationId xmlns:p14="http://schemas.microsoft.com/office/powerpoint/2010/main" val="352111069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543E7-7997-44D2-8A45-8F174DE32354}"/>
              </a:ext>
            </a:extLst>
          </p:cNvPr>
          <p:cNvSpPr>
            <a:spLocks noGrp="1"/>
          </p:cNvSpPr>
          <p:nvPr>
            <p:ph type="title"/>
          </p:nvPr>
        </p:nvSpPr>
        <p:spPr/>
        <p:txBody>
          <a:bodyPr/>
          <a:lstStyle/>
          <a:p>
            <a:r>
              <a:rPr lang="en-US" dirty="1"/>
              <a:t>Background</a:t>
            </a:r>
          </a:p>
        </p:txBody>
      </p:sp>
      <p:sp>
        <p:nvSpPr>
          <p:cNvPr id="3" name="Content Placeholder 2">
            <a:extLst>
              <a:ext uri="{FF2B5EF4-FFF2-40B4-BE49-F238E27FC236}">
                <a16:creationId xmlns:a16="http://schemas.microsoft.com/office/drawing/2014/main" id="{116569F9-E8D0-4904-825C-7AEE6A61DF89}"/>
              </a:ext>
            </a:extLst>
          </p:cNvPr>
          <p:cNvSpPr>
            <a:spLocks noGrp="1"/>
          </p:cNvSpPr>
          <p:nvPr>
            <p:ph idx="1"/>
          </p:nvPr>
        </p:nvSpPr>
        <p:spPr>
          <a:xfrm>
            <a:off x="838200" y="1463040"/>
            <a:ext cx="10706100" cy="4789169"/>
          </a:xfrm>
        </p:spPr>
        <p:txBody>
          <a:bodyPr/>
          <a:lstStyle/>
          <a:p>
            <a:r>
              <a:rPr lang="en-US" sz="2000" dirty="1"/>
              <a:t>ETSI Directives: </a:t>
            </a:r>
          </a:p>
          <a:p>
            <a:pPr lvl="1"/>
            <a:r>
              <a:rPr lang="en-US" sz="2000" dirty="1"/>
              <a:t>Rules of Procedure</a:t>
            </a:r>
          </a:p>
          <a:p>
            <a:pPr lvl="1"/>
            <a:r>
              <a:rPr lang="en-US" sz="2000" dirty="1"/>
              <a:t>Guide to IPRs</a:t>
            </a:r>
          </a:p>
          <a:p>
            <a:pPr lvl="2"/>
            <a:r>
              <a:rPr lang="en-US" sz="2000" dirty="1"/>
              <a:t>Annex: IPR Policy</a:t>
            </a:r>
          </a:p>
          <a:p>
            <a:pPr lvl="3"/>
            <a:r>
              <a:rPr lang="en-US" sz="2000" dirty="1"/>
              <a:t>Art. 4.1 requires members of ETSI to inform ETSI of “ESSENTIAL IPRs” in a timely fashion.  </a:t>
            </a:r>
          </a:p>
          <a:p>
            <a:pPr lvl="4"/>
            <a:r>
              <a:rPr lang="en-US" sz="2000" dirty="1"/>
              <a:t>e.g., SEP, patent which would inevitably be infringed by operating in accordance with a standard</a:t>
            </a:r>
          </a:p>
          <a:p>
            <a:pPr lvl="3"/>
            <a:r>
              <a:rPr lang="en-US" sz="2000" dirty="1"/>
              <a:t>Art. 6.1, once an ESSENTIAL IPR has been declared by its owner to ETSI, the owner will be requested by ETSI to give an irrevocable undertaking in writing that it is prepared to grant irrevocable licences on FRAND terms</a:t>
            </a:r>
          </a:p>
          <a:p>
            <a:pPr lvl="4"/>
            <a:r>
              <a:rPr lang="en-US" sz="2000" dirty="1"/>
              <a:t>whether/not ETSI member, asked to give FRAND undertaking</a:t>
            </a:r>
          </a:p>
        </p:txBody>
      </p:sp>
    </p:spTree>
    <p:extLst>
      <p:ext uri="{BB962C8B-B14F-4D97-AF65-F5344CB8AC3E}">
        <p14:creationId xmlns:p14="http://schemas.microsoft.com/office/powerpoint/2010/main" val="33325447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Lex Machina</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209666"/>
            <a:ext cx="7638288" cy="830997"/>
          </a:xfrm>
          <a:prstGeom prst="rect"/>
          <a:noFill/>
        </p:spPr>
        <p:txBody>
          <a:bodyPr wrap="square" rtlCol="0">
            <a:spAutoFit/>
          </a:bodyPr>
          <a:lstStyle/>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4" name="Picture 3">
            <a:extLst>
              <a:ext uri="{FF2B5EF4-FFF2-40B4-BE49-F238E27FC236}">
                <a16:creationId xmlns:a16="http://schemas.microsoft.com/office/drawing/2014/main" id="{277C889B-7FEF-C896-A927-1837EDF74DC4}"/>
              </a:ext>
            </a:extLst>
          </p:cNvPr>
          <p:cNvPicPr>
            <a:picLocks noChangeAspect="1"/>
          </p:cNvPicPr>
          <p:nvPr/>
        </p:nvPicPr>
        <p:blipFill>
          <a:blip r:embed="rId3"/>
          <a:srcRect/>
          <a:stretch>
            <a:fillRect/>
          </a:stretch>
        </p:blipFill>
        <p:spPr>
          <a:xfrm>
            <a:off x="0" y="1438657"/>
            <a:ext cx="12192000" cy="4404931"/>
          </a:xfrm>
          <a:prstGeom prst="rect"/>
        </p:spPr>
      </p:pic>
    </p:spTree>
    <p:extLst>
      <p:ext uri="{BB962C8B-B14F-4D97-AF65-F5344CB8AC3E}">
        <p14:creationId xmlns:p14="http://schemas.microsoft.com/office/powerpoint/2010/main" val="11470860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E2E9-828F-4DB9-A895-B315802777F4}"/>
              </a:ext>
            </a:extLst>
          </p:cNvPr>
          <p:cNvSpPr>
            <a:spLocks noGrp="1"/>
          </p:cNvSpPr>
          <p:nvPr>
            <p:ph type="title"/>
          </p:nvPr>
        </p:nvSpPr>
        <p:spPr/>
        <p:txBody>
          <a:bodyPr/>
          <a:lstStyle/>
          <a:p>
            <a:r>
              <a:rPr lang="en-US" dirty="1"/>
              <a:t>ETSI Art. 6.1</a:t>
            </a:r>
          </a:p>
        </p:txBody>
      </p:sp>
      <p:sp>
        <p:nvSpPr>
          <p:cNvPr id="3" name="Content Placeholder 2">
            <a:extLst>
              <a:ext uri="{FF2B5EF4-FFF2-40B4-BE49-F238E27FC236}">
                <a16:creationId xmlns:a16="http://schemas.microsoft.com/office/drawing/2014/main" id="{376E95EC-52CE-4B1B-B792-EA5072C33689}"/>
              </a:ext>
            </a:extLst>
          </p:cNvPr>
          <p:cNvSpPr>
            <a:spLocks noGrp="1"/>
          </p:cNvSpPr>
          <p:nvPr>
            <p:ph idx="1"/>
          </p:nvPr>
        </p:nvSpPr>
        <p:spPr>
          <a:xfrm>
            <a:off x="838200" y="1348740"/>
            <a:ext cx="11049000" cy="5303520"/>
          </a:xfrm>
        </p:spPr>
        <p:txBody>
          <a:bodyPr/>
          <a:lstStyle/>
          <a:p>
            <a:r>
              <a:rPr lang="en-US" sz="2000" dirty="1"/>
              <a:t>When an ESSENTIAL IPR relating to a particular STANDARD or TECHNICAL SPECIFICATION is brought to the attention of ETSI, the Director-General of ETSI shall immediately request the owner to give within three months an irrevocable undertaking in writing that it is prepared to grant irrevocable licences on fair, reasonable and non-discriminatory (“FRAND”) terms and conditions under such IPR to at least the following extent: </a:t>
            </a:r>
          </a:p>
          <a:p>
            <a:pPr lvl="1"/>
            <a:r>
              <a:rPr lang="en-US" sz="2000" dirty="1"/>
              <a:t>MANUFACTURE, including the right to make or have made customized components and sub-systems to the licensee's own design for use in MANUFACTURE; </a:t>
            </a:r>
          </a:p>
          <a:p>
            <a:pPr lvl="1"/>
            <a:r>
              <a:rPr lang="en-US" sz="2000" dirty="1"/>
              <a:t>sell, lease, or otherwise dispose of EQUIPMENT so MANUFACTURED; </a:t>
            </a:r>
          </a:p>
          <a:p>
            <a:pPr lvl="1"/>
            <a:r>
              <a:rPr lang="en-US" sz="2000" dirty="1"/>
              <a:t>repair, use, or operate EQUIPMENT; and </a:t>
            </a:r>
          </a:p>
          <a:p>
            <a:pPr lvl="1"/>
            <a:r>
              <a:rPr lang="en-US" sz="2000" dirty="1"/>
              <a:t>use METHODS. </a:t>
            </a:r>
          </a:p>
          <a:p>
            <a:pPr marL="457200" lvl="1" indent="0">
              <a:buNone/>
            </a:pPr>
            <a:r>
              <a:rPr lang="en-US" sz="2000" dirty="1"/>
              <a:t>The above undertaking may be made subject to the condition that those who seek licences agree to reciprocate.</a:t>
            </a:r>
          </a:p>
          <a:p>
            <a:endParaRPr lang="en-US" sz="2000"/>
          </a:p>
        </p:txBody>
      </p:sp>
    </p:spTree>
    <p:extLst>
      <p:ext uri="{BB962C8B-B14F-4D97-AF65-F5344CB8AC3E}">
        <p14:creationId xmlns:p14="http://schemas.microsoft.com/office/powerpoint/2010/main" val="13522726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B54D5-3CB5-4A06-8190-182C2DF1D209}"/>
              </a:ext>
            </a:extLst>
          </p:cNvPr>
          <p:cNvSpPr>
            <a:spLocks noGrp="1"/>
          </p:cNvSpPr>
          <p:nvPr>
            <p:ph type="title"/>
          </p:nvPr>
        </p:nvSpPr>
        <p:spPr/>
        <p:txBody>
          <a:bodyPr/>
          <a:lstStyle/>
          <a:p>
            <a:r>
              <a:rPr lang="en-US" i="1" u="sng" dirty="1"/>
              <a:t>Unwired v Lenovo </a:t>
            </a:r>
            <a:r>
              <a:rPr lang="en-US" u="sng" dirty="1"/>
              <a:t>Timeline</a:t>
            </a:r>
          </a:p>
        </p:txBody>
      </p:sp>
      <p:sp>
        <p:nvSpPr>
          <p:cNvPr id="3" name="Content Placeholder 2">
            <a:extLst>
              <a:ext uri="{FF2B5EF4-FFF2-40B4-BE49-F238E27FC236}">
                <a16:creationId xmlns:a16="http://schemas.microsoft.com/office/drawing/2014/main" id="{E32CA827-902D-4351-807A-944C4D5C360A}"/>
              </a:ext>
            </a:extLst>
          </p:cNvPr>
          <p:cNvSpPr>
            <a:spLocks noGrp="1"/>
          </p:cNvSpPr>
          <p:nvPr>
            <p:ph idx="1"/>
          </p:nvPr>
        </p:nvSpPr>
        <p:spPr>
          <a:xfrm>
            <a:off x="838200" y="1366982"/>
            <a:ext cx="10515600" cy="4809981"/>
          </a:xfrm>
        </p:spPr>
        <p:txBody>
          <a:bodyPr/>
          <a:lstStyle/>
          <a:p>
            <a:r>
              <a:rPr lang="en-US" sz="2000" dirty="1"/>
              <a:t>Litigation re: Lenovo’s cellular products that implement 3G, 4G, 5G standards </a:t>
            </a:r>
          </a:p>
          <a:p>
            <a:pPr lvl="1"/>
            <a:r>
              <a:rPr lang="en-US" sz="2000" dirty="1"/>
              <a:t>Q3 2013–Q2 2021: ~487m devices sold (1.1% 2G, ~30% 3G, 69% 4G, 0.6% 5G). </a:t>
            </a:r>
          </a:p>
          <a:p>
            <a:pPr lvl="2"/>
            <a:r>
              <a:rPr lang="en-US" sz="2000" dirty="1"/>
              <a:t>22.6% of sales China, 34.6% Latin America, 12.9% U.S., 9% Europe</a:t>
            </a:r>
          </a:p>
          <a:p>
            <a:pPr lvl="2"/>
            <a:r>
              <a:rPr lang="en-US" sz="2000" dirty="1"/>
              <a:t>Lenovo is the 9</a:t>
            </a:r>
            <a:r>
              <a:rPr lang="en-US" sz="2000" baseline="30000" dirty="1"/>
              <a:t>th</a:t>
            </a:r>
            <a:r>
              <a:rPr lang="en-US" sz="2000" dirty="1"/>
              <a:t> largest mobile handset manufacturer globally.</a:t>
            </a:r>
          </a:p>
          <a:p>
            <a:r>
              <a:rPr lang="en-US" sz="2000" dirty="1"/>
              <a:t>InterDigital licenses SEPs to Samsung, Apple, Huawei, Xiaomi, LG, ZTE</a:t>
            </a:r>
          </a:p>
          <a:p>
            <a:r>
              <a:rPr lang="en-US" sz="2000" dirty="1"/>
              <a:t>2008: InterDigital approached Lenovo</a:t>
            </a:r>
          </a:p>
          <a:p>
            <a:pPr lvl="1"/>
            <a:r>
              <a:rPr lang="en-US" sz="2000" dirty="1"/>
              <a:t>Intermittent discussions</a:t>
            </a:r>
          </a:p>
          <a:p>
            <a:pPr lvl="1"/>
            <a:r>
              <a:rPr lang="en-US" sz="2000" dirty="1"/>
              <a:t>Lenovo acquired Motorola Mobility in 2014</a:t>
            </a:r>
          </a:p>
          <a:p>
            <a:pPr lvl="1"/>
            <a:r>
              <a:rPr lang="en-US" sz="2000" dirty="1"/>
              <a:t>InterDigital made various lump sum, running royalty, and hybrid offers</a:t>
            </a:r>
          </a:p>
          <a:p>
            <a:pPr lvl="1"/>
            <a:r>
              <a:rPr lang="en-US" sz="2000" dirty="1"/>
              <a:t>Lenovo did not accept them (through August 2021 offer)</a:t>
            </a:r>
          </a:p>
          <a:p>
            <a:r>
              <a:rPr lang="en-US" sz="2000" dirty="1"/>
              <a:t>Aug. 2019: InterDigital filed suit in London and in Delaware</a:t>
            </a:r>
          </a:p>
          <a:p>
            <a:pPr lvl="1"/>
            <a:r>
              <a:rPr lang="en-US" sz="2000" dirty="1"/>
              <a:t>Lenovo brought an action in China.</a:t>
            </a:r>
          </a:p>
        </p:txBody>
      </p:sp>
      <p:pic>
        <p:nvPicPr>
          <p:cNvPr id="5" name="Picture 4" descr="Circle of hands holding smartphones">
            <a:extLst>
              <a:ext uri="{FF2B5EF4-FFF2-40B4-BE49-F238E27FC236}">
                <a16:creationId xmlns:a16="http://schemas.microsoft.com/office/drawing/2014/main" id="{3206CC8D-3F2B-45A9-A2E1-3D375607DEC7}"/>
              </a:ext>
            </a:extLst>
          </p:cNvPr>
          <p:cNvPicPr>
            <a:picLocks noChangeAspect="1"/>
          </p:cNvPicPr>
          <p:nvPr/>
        </p:nvPicPr>
        <p:blipFill>
          <a:blip r:embed="rId3">
            <a:alphaModFix amt="20000"/>
          </a:blip>
          <a:srcRect/>
          <a:stretch>
            <a:fillRect/>
          </a:stretch>
        </p:blipFill>
        <p:spPr>
          <a:xfrm>
            <a:off x="952500" y="0"/>
            <a:ext cx="10287000" cy="6858000"/>
          </a:xfrm>
          <a:prstGeom prst="rect"/>
        </p:spPr>
      </p:pic>
    </p:spTree>
    <p:extLst>
      <p:ext uri="{BB962C8B-B14F-4D97-AF65-F5344CB8AC3E}">
        <p14:creationId xmlns:p14="http://schemas.microsoft.com/office/powerpoint/2010/main" val="333045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B54D5-3CB5-4A06-8190-182C2DF1D209}"/>
              </a:ext>
            </a:extLst>
          </p:cNvPr>
          <p:cNvSpPr>
            <a:spLocks noGrp="1"/>
          </p:cNvSpPr>
          <p:nvPr>
            <p:ph type="title"/>
          </p:nvPr>
        </p:nvSpPr>
        <p:spPr/>
        <p:txBody>
          <a:bodyPr/>
          <a:lstStyle/>
          <a:p>
            <a:r>
              <a:rPr lang="en-US" dirty="1"/>
              <a:t>A long road</a:t>
            </a:r>
          </a:p>
        </p:txBody>
      </p:sp>
      <p:sp>
        <p:nvSpPr>
          <p:cNvPr id="3" name="Content Placeholder 2">
            <a:extLst>
              <a:ext uri="{FF2B5EF4-FFF2-40B4-BE49-F238E27FC236}">
                <a16:creationId xmlns:a16="http://schemas.microsoft.com/office/drawing/2014/main" id="{E32CA827-902D-4351-807A-944C4D5C360A}"/>
              </a:ext>
            </a:extLst>
          </p:cNvPr>
          <p:cNvSpPr>
            <a:spLocks noGrp="1"/>
          </p:cNvSpPr>
          <p:nvPr>
            <p:ph idx="1"/>
          </p:nvPr>
        </p:nvSpPr>
        <p:spPr>
          <a:xfrm>
            <a:off x="838200" y="1366684"/>
            <a:ext cx="10515600" cy="4810279"/>
          </a:xfrm>
        </p:spPr>
        <p:txBody>
          <a:bodyPr/>
          <a:lstStyle/>
          <a:p>
            <a:r>
              <a:rPr lang="en-US" sz="2000" dirty="1"/>
              <a:t>Five technical trials</a:t>
            </a:r>
          </a:p>
          <a:p>
            <a:pPr lvl="1"/>
            <a:r>
              <a:rPr lang="en-US" sz="2000" dirty="1"/>
              <a:t>Three rulings (A &amp; C at first instance, B on appeal) that InterDigital’s patents are valid and essential; fourth judgment (D) is awaited; E still required?</a:t>
            </a:r>
          </a:p>
          <a:p>
            <a:pPr lvl="1"/>
            <a:r>
              <a:rPr lang="en-US" sz="2000" dirty="1"/>
              <a:t>“At the time of the [FRAND] trial, InterDigital had established their right to a FRAND determination and their position has only been strengthened by subsequent events.”</a:t>
            </a:r>
          </a:p>
          <a:p>
            <a:r>
              <a:rPr lang="en-US" sz="2000" dirty="1"/>
              <a:t>January–February 2022: 17 day FRAND trial</a:t>
            </a:r>
          </a:p>
          <a:p>
            <a:pPr lvl="1"/>
            <a:r>
              <a:rPr lang="en-US" sz="2000" dirty="1"/>
              <a:t>InterDigital: 10 fact witnesses, 23 witness statements, 17 expert reports</a:t>
            </a:r>
          </a:p>
          <a:p>
            <a:pPr lvl="1"/>
            <a:r>
              <a:rPr lang="en-US" sz="2000" dirty="1"/>
              <a:t>Lenovo served 13 expert reports.</a:t>
            </a:r>
          </a:p>
          <a:p>
            <a:r>
              <a:rPr lang="en-US" sz="2000" dirty="1"/>
              <a:t>December 2022: further evidence submissions</a:t>
            </a:r>
          </a:p>
          <a:p>
            <a:r>
              <a:rPr lang="en-US" sz="2000" dirty="1"/>
              <a:t>January 2023: additional submissions</a:t>
            </a:r>
          </a:p>
          <a:p>
            <a:r>
              <a:rPr lang="en-US" sz="2000" dirty="1"/>
              <a:t>March 2023: Judgment issued (225 pp sealed, 110 pp public)</a:t>
            </a:r>
          </a:p>
          <a:p>
            <a:endParaRPr lang="en-US"/>
          </a:p>
        </p:txBody>
      </p:sp>
      <p:pic>
        <p:nvPicPr>
          <p:cNvPr id="5" name="Picture 4" descr="Multiple interweaving highways with cars driving in different directions">
            <a:extLst>
              <a:ext uri="{FF2B5EF4-FFF2-40B4-BE49-F238E27FC236}">
                <a16:creationId xmlns:a16="http://schemas.microsoft.com/office/drawing/2014/main" id="{D7768546-6403-46A6-B8E6-3DEB282A744F}"/>
              </a:ext>
            </a:extLst>
          </p:cNvPr>
          <p:cNvPicPr>
            <a:picLocks noChangeAspect="1"/>
          </p:cNvPicPr>
          <p:nvPr/>
        </p:nvPicPr>
        <p:blipFill>
          <a:blip r:embed="rId3">
            <a:alphaModFix amt="20000"/>
          </a:blip>
          <a:srcRect/>
          <a:stretch>
            <a:fillRect/>
          </a:stretch>
        </p:blipFill>
        <p:spPr>
          <a:xfrm>
            <a:off x="622428" y="0"/>
            <a:ext cx="10947143" cy="6858000"/>
          </a:xfrm>
          <a:prstGeom prst="rect"/>
          <a:effectLst>
            <a:outerShdw blurRad="50800" dir="5400000" dist="50800" algn="ctr" rotWithShape="0">
              <a:srgbClr val="000000">
                <a:alpha val="50000"/>
              </a:srgbClr>
            </a:outerShdw>
          </a:effectLst>
        </p:spPr>
      </p:pic>
    </p:spTree>
    <p:extLst>
      <p:ext uri="{BB962C8B-B14F-4D97-AF65-F5344CB8AC3E}">
        <p14:creationId xmlns:p14="http://schemas.microsoft.com/office/powerpoint/2010/main" val="31777890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16EF-D751-47C4-A5D2-D6E20EC79D5C}"/>
              </a:ext>
            </a:extLst>
          </p:cNvPr>
          <p:cNvSpPr>
            <a:spLocks noGrp="1"/>
          </p:cNvSpPr>
          <p:nvPr>
            <p:ph type="title"/>
          </p:nvPr>
        </p:nvSpPr>
        <p:spPr/>
        <p:txBody>
          <a:bodyPr/>
          <a:lstStyle/>
          <a:p>
            <a:r>
              <a:rPr lang="en-US" dirty="1"/>
              <a:t>Judgment (Mellor, J.)</a:t>
            </a:r>
          </a:p>
        </p:txBody>
      </p:sp>
      <p:sp>
        <p:nvSpPr>
          <p:cNvPr id="3" name="Content Placeholder 2">
            <a:extLst>
              <a:ext uri="{FF2B5EF4-FFF2-40B4-BE49-F238E27FC236}">
                <a16:creationId xmlns:a16="http://schemas.microsoft.com/office/drawing/2014/main" id="{BA73D77A-84B3-46DA-887F-50CF22007536}"/>
              </a:ext>
            </a:extLst>
          </p:cNvPr>
          <p:cNvSpPr>
            <a:spLocks noGrp="1"/>
          </p:cNvSpPr>
          <p:nvPr>
            <p:ph idx="1"/>
          </p:nvPr>
        </p:nvSpPr>
        <p:spPr>
          <a:xfrm>
            <a:off x="838200" y="1487055"/>
            <a:ext cx="10515600" cy="4689908"/>
          </a:xfrm>
        </p:spPr>
        <p:txBody>
          <a:bodyPr/>
          <a:lstStyle/>
          <a:p>
            <a:r>
              <a:rPr lang="en-US" sz="2000" dirty="1"/>
              <a:t>Dispute: terms on which Lenovo should take a licence to InterDigital’s portfolio of patents, which had been declared essential (SEPs) to the European Telecommunications Standard Institute (ETSI) Standards.</a:t>
            </a:r>
          </a:p>
          <a:p>
            <a:r>
              <a:rPr lang="en-US" sz="2000" dirty="1"/>
              <a:t>Issues identified by parties: </a:t>
            </a:r>
          </a:p>
          <a:p>
            <a:pPr marL="971550" lvl="1" indent="-514350">
              <a:buFont typeface="+mj-lt"/>
              <a:buAutoNum type="arabicPeriod" startAt="1"/>
            </a:pPr>
            <a:r>
              <a:rPr lang="en-US" sz="2000" dirty="1"/>
              <a:t>Whether Interdigital’s Jan. 2020 “5G Extended Offer” was FRAND</a:t>
            </a:r>
          </a:p>
          <a:p>
            <a:pPr lvl="2"/>
            <a:r>
              <a:rPr lang="en-US" sz="2000" dirty="1"/>
              <a:t>If not, what terms were FRAND for such a license?</a:t>
            </a:r>
          </a:p>
          <a:p>
            <a:pPr lvl="3"/>
            <a:r>
              <a:rPr lang="en-US" sz="2000" dirty="1"/>
              <a:t>comparables case</a:t>
            </a:r>
          </a:p>
          <a:p>
            <a:pPr lvl="3"/>
            <a:r>
              <a:rPr lang="en-US" sz="2000" dirty="1"/>
              <a:t>top-down cross-check</a:t>
            </a:r>
          </a:p>
          <a:p>
            <a:pPr marL="971550" lvl="1" indent="-514350">
              <a:buFont typeface="+mj-lt"/>
              <a:buAutoNum type="arabicPeriod" startAt="1"/>
            </a:pPr>
            <a:r>
              <a:rPr lang="en-US" sz="2000" dirty="1"/>
              <a:t>What is an appropriate remedy, and whether InterDigital was entitled to an injunction for any patents held valid and essential. </a:t>
            </a:r>
          </a:p>
          <a:p>
            <a:pPr marL="1428750" lvl="2" indent="-514350">
              <a:buFont typeface="+mj-lt"/>
              <a:buAutoNum type="alphaLcParenR" startAt="1"/>
            </a:pPr>
            <a:r>
              <a:rPr lang="en-US" sz="2000" dirty="1"/>
              <a:t>Did Lenovo act as a “willing licensee” during extensive negotiations?</a:t>
            </a:r>
          </a:p>
          <a:p>
            <a:pPr marL="1428750" lvl="2" indent="-514350">
              <a:buFont typeface="+mj-lt"/>
              <a:buAutoNum type="alphaLcParenR" startAt="1"/>
            </a:pPr>
            <a:r>
              <a:rPr lang="en-US" sz="2000" dirty="1"/>
              <a:t>Was InterDigital a “willing licensor” during the negotiations?</a:t>
            </a:r>
          </a:p>
          <a:p>
            <a:pPr marL="1428750" lvl="2" indent="-514350">
              <a:buFont typeface="+mj-lt"/>
              <a:buAutoNum type="alphaLcParenR" startAt="1"/>
            </a:pPr>
            <a:r>
              <a:rPr lang="en-US" sz="2000" dirty="1"/>
              <a:t>Consequences of Lenovo’s failure to commit to take a FRAND licence</a:t>
            </a:r>
          </a:p>
        </p:txBody>
      </p:sp>
      <p:pic>
        <p:nvPicPr>
          <p:cNvPr id="6" name="Picture 5" descr="Businessmen shaking hands">
            <a:extLst>
              <a:ext uri="{FF2B5EF4-FFF2-40B4-BE49-F238E27FC236}">
                <a16:creationId xmlns:a16="http://schemas.microsoft.com/office/drawing/2014/main" id="{B4416357-4202-416E-BBC9-76542FEB7848}"/>
              </a:ext>
            </a:extLst>
          </p:cNvPr>
          <p:cNvPicPr>
            <a:picLocks noChangeAspect="1"/>
          </p:cNvPicPr>
          <p:nvPr/>
        </p:nvPicPr>
        <p:blipFill>
          <a:blip r:embed="rId3">
            <a:alphaModFix amt="20000"/>
          </a:blip>
          <a:srcRect/>
          <a:stretch>
            <a:fillRect/>
          </a:stretch>
        </p:blipFill>
        <p:spPr>
          <a:xfrm>
            <a:off x="958902" y="0"/>
            <a:ext cx="10274196" cy="6858000"/>
          </a:xfrm>
          <a:prstGeom prst="rect"/>
        </p:spPr>
      </p:pic>
    </p:spTree>
    <p:extLst>
      <p:ext uri="{BB962C8B-B14F-4D97-AF65-F5344CB8AC3E}">
        <p14:creationId xmlns:p14="http://schemas.microsoft.com/office/powerpoint/2010/main" val="279508825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16EF-D751-47C4-A5D2-D6E20EC79D5C}"/>
              </a:ext>
            </a:extLst>
          </p:cNvPr>
          <p:cNvSpPr>
            <a:spLocks noGrp="1"/>
          </p:cNvSpPr>
          <p:nvPr>
            <p:ph type="title"/>
          </p:nvPr>
        </p:nvSpPr>
        <p:spPr/>
        <p:txBody>
          <a:bodyPr/>
          <a:lstStyle/>
          <a:p>
            <a:r>
              <a:rPr lang="en-US" dirty="1"/>
              <a:t>Willingness Arguments</a:t>
            </a:r>
          </a:p>
        </p:txBody>
      </p:sp>
      <p:sp>
        <p:nvSpPr>
          <p:cNvPr id="3" name="Content Placeholder 2">
            <a:extLst>
              <a:ext uri="{FF2B5EF4-FFF2-40B4-BE49-F238E27FC236}">
                <a16:creationId xmlns:a16="http://schemas.microsoft.com/office/drawing/2014/main" id="{BA73D77A-84B3-46DA-887F-50CF22007536}"/>
              </a:ext>
            </a:extLst>
          </p:cNvPr>
          <p:cNvSpPr>
            <a:spLocks noGrp="1"/>
          </p:cNvSpPr>
          <p:nvPr>
            <p:ph idx="1"/>
          </p:nvPr>
        </p:nvSpPr>
        <p:spPr>
          <a:xfrm>
            <a:off x="838200" y="1487055"/>
            <a:ext cx="10515600" cy="4689908"/>
          </a:xfrm>
        </p:spPr>
        <p:txBody>
          <a:bodyPr/>
          <a:lstStyle/>
          <a:p>
            <a:r>
              <a:rPr lang="en-US" sz="2000" dirty="1"/>
              <a:t>Interdigital: Lenovo not entitled to enforce ETSI undertaking</a:t>
            </a:r>
          </a:p>
          <a:p>
            <a:pPr lvl="1"/>
            <a:r>
              <a:rPr lang="en-US" sz="2000" dirty="1"/>
              <a:t>Sought unqualified injunction based on “fact sensitive case,” alleged Lenovo adopted at all material times a strategy of deliberate hold out -&gt; conduct demonstrates no intention to work the standard under licence, therefore not a beneficiary</a:t>
            </a:r>
          </a:p>
          <a:p>
            <a:pPr lvl="2"/>
            <a:r>
              <a:rPr lang="en-US" sz="2000" dirty="1"/>
              <a:t>Mellor J. found that this was “unreal,” and only used to force Lenovo to take a licence</a:t>
            </a:r>
          </a:p>
          <a:p>
            <a:pPr lvl="3"/>
            <a:r>
              <a:rPr lang="en-US" sz="2000" dirty="1"/>
              <a:t>unwanted: “the last thing that InterDigital as a SEP licensor wants is to take an implementer off the market. They want the implementer on the market, selling products which are standard compliant and paying royalties on them.”</a:t>
            </a:r>
          </a:p>
          <a:p>
            <a:pPr lvl="3"/>
            <a:r>
              <a:rPr lang="en-US" sz="2000" dirty="1"/>
              <a:t>not entitled to, </a:t>
            </a:r>
            <a:r>
              <a:rPr lang="en-US" sz="2000" i="1" dirty="1"/>
              <a:t>unless Lenovo had unequivocally refused to take a FRAND licence </a:t>
            </a:r>
            <a:r>
              <a:rPr lang="en-US" sz="2000" dirty="1"/>
              <a:t>because InterDigital’s undertaking to ETSI is </a:t>
            </a:r>
            <a:r>
              <a:rPr lang="en-US" sz="2000" b="1" dirty="1"/>
              <a:t>irrevocable</a:t>
            </a:r>
          </a:p>
          <a:p>
            <a:pPr lvl="2"/>
            <a:r>
              <a:rPr lang="en-US" sz="2000" dirty="1"/>
              <a:t>Instead truly driven by desire to get compensated for sales period w/o royalty payments  </a:t>
            </a:r>
          </a:p>
          <a:p>
            <a:pPr lvl="1"/>
            <a:r>
              <a:rPr lang="en-US" sz="2000" dirty="1"/>
              <a:t>Sought and entitled to FRAND injunction based on “fact insensitive case” </a:t>
            </a:r>
          </a:p>
        </p:txBody>
      </p:sp>
    </p:spTree>
    <p:extLst>
      <p:ext uri="{BB962C8B-B14F-4D97-AF65-F5344CB8AC3E}">
        <p14:creationId xmlns:p14="http://schemas.microsoft.com/office/powerpoint/2010/main" val="17359149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F16EF-D751-47C4-A5D2-D6E20EC79D5C}"/>
              </a:ext>
            </a:extLst>
          </p:cNvPr>
          <p:cNvSpPr>
            <a:spLocks noGrp="1"/>
          </p:cNvSpPr>
          <p:nvPr>
            <p:ph type="title"/>
          </p:nvPr>
        </p:nvSpPr>
        <p:spPr/>
        <p:txBody>
          <a:bodyPr/>
          <a:lstStyle/>
          <a:p>
            <a:r>
              <a:rPr lang="en-US" dirty="1"/>
              <a:t>Willingness Counter-Arguments</a:t>
            </a:r>
          </a:p>
        </p:txBody>
      </p:sp>
      <p:sp>
        <p:nvSpPr>
          <p:cNvPr id="3" name="Content Placeholder 2">
            <a:extLst>
              <a:ext uri="{FF2B5EF4-FFF2-40B4-BE49-F238E27FC236}">
                <a16:creationId xmlns:a16="http://schemas.microsoft.com/office/drawing/2014/main" id="{BA73D77A-84B3-46DA-887F-50CF22007536}"/>
              </a:ext>
            </a:extLst>
          </p:cNvPr>
          <p:cNvSpPr>
            <a:spLocks noGrp="1"/>
          </p:cNvSpPr>
          <p:nvPr>
            <p:ph idx="1"/>
          </p:nvPr>
        </p:nvSpPr>
        <p:spPr>
          <a:xfrm>
            <a:off x="838200" y="1487055"/>
            <a:ext cx="10515600" cy="4689908"/>
          </a:xfrm>
        </p:spPr>
        <p:txBody>
          <a:bodyPr/>
          <a:lstStyle/>
          <a:p>
            <a:r>
              <a:rPr lang="en-US" sz="2000" dirty="1"/>
              <a:t>Lenovo: InterDigital did not conduct themselves as a willing licensor</a:t>
            </a:r>
          </a:p>
          <a:p>
            <a:pPr lvl="1"/>
            <a:r>
              <a:rPr lang="en-US" sz="2000" dirty="1"/>
              <a:t>SEP licensor can’t for years and years offer supra-FRAND rates and conduct to exort supra-FRAND rates and then agree retrospectively to Court-ordered FRAND rates</a:t>
            </a:r>
          </a:p>
          <a:p>
            <a:pPr lvl="2"/>
            <a:r>
              <a:rPr lang="en-US" sz="2000" dirty="1"/>
              <a:t>alleged all offers were discriminatory multiples of those offered/agreed to with others</a:t>
            </a:r>
          </a:p>
          <a:p>
            <a:pPr lvl="2"/>
            <a:r>
              <a:rPr lang="en-US" sz="2000" dirty="1"/>
              <a:t>adopted unsupportable set of comparables (yet not adopted for FRAND case)</a:t>
            </a:r>
          </a:p>
          <a:p>
            <a:pPr lvl="1"/>
            <a:r>
              <a:rPr lang="en-US" sz="2000" dirty="1"/>
              <a:t>Whole licensing programme unreasonable</a:t>
            </a:r>
          </a:p>
          <a:p>
            <a:pPr lvl="2"/>
            <a:r>
              <a:rPr lang="en-US" sz="2000" dirty="1"/>
              <a:t>rates not updated from 2012-2020 despite lower rate grants</a:t>
            </a:r>
          </a:p>
          <a:p>
            <a:pPr lvl="2"/>
            <a:r>
              <a:rPr lang="en-US" sz="2000" dirty="1"/>
              <a:t>negotiations forced to be wholly cloaked by NDAs</a:t>
            </a:r>
          </a:p>
          <a:p>
            <a:pPr lvl="2"/>
            <a:r>
              <a:rPr lang="en-US" sz="2000" dirty="1"/>
              <a:t>refusing to give transparent information/assurances about other licensees for years</a:t>
            </a:r>
          </a:p>
          <a:p>
            <a:pPr lvl="2"/>
            <a:r>
              <a:rPr lang="en-US" sz="2000" dirty="1"/>
              <a:t>providing huge volume discounts to discriminate against smaller players</a:t>
            </a:r>
          </a:p>
        </p:txBody>
      </p:sp>
    </p:spTree>
    <p:extLst>
      <p:ext uri="{BB962C8B-B14F-4D97-AF65-F5344CB8AC3E}">
        <p14:creationId xmlns:p14="http://schemas.microsoft.com/office/powerpoint/2010/main" val="227741077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983A1-2939-44CC-AFD0-ADD190CDF6A5}"/>
              </a:ext>
            </a:extLst>
          </p:cNvPr>
          <p:cNvSpPr>
            <a:spLocks noGrp="1"/>
          </p:cNvSpPr>
          <p:nvPr>
            <p:ph type="title"/>
          </p:nvPr>
        </p:nvSpPr>
        <p:spPr/>
        <p:txBody>
          <a:bodyPr/>
          <a:lstStyle/>
          <a:p>
            <a:r>
              <a:rPr lang="en-US" dirty="1"/>
              <a:t>Mellor J.’s FRAND determination principles</a:t>
            </a:r>
          </a:p>
        </p:txBody>
      </p:sp>
      <p:sp>
        <p:nvSpPr>
          <p:cNvPr id="3" name="Content Placeholder 2">
            <a:extLst>
              <a:ext uri="{FF2B5EF4-FFF2-40B4-BE49-F238E27FC236}">
                <a16:creationId xmlns:a16="http://schemas.microsoft.com/office/drawing/2014/main" id="{83DE03C9-0A46-4E4A-AF08-A8B108CB6E87}"/>
              </a:ext>
            </a:extLst>
          </p:cNvPr>
          <p:cNvSpPr>
            <a:spLocks noGrp="1"/>
          </p:cNvSpPr>
          <p:nvPr>
            <p:ph idx="1"/>
          </p:nvPr>
        </p:nvSpPr>
        <p:spPr/>
        <p:txBody>
          <a:bodyPr/>
          <a:lstStyle/>
          <a:p>
            <a:pPr marL="514350" indent="-514350">
              <a:buFont typeface="+mj-lt"/>
              <a:buAutoNum type="arabicPeriod" startAt="1"/>
            </a:pPr>
            <a:r>
              <a:rPr lang="en-US" sz="2200" dirty="1"/>
              <a:t>Rejected the argument for a limitation period, saying that a willing licensee would not seek to avoid making payments of FRAND royalties by taking advantage of limitation periods. </a:t>
            </a:r>
          </a:p>
          <a:p>
            <a:pPr marL="514350" indent="-514350">
              <a:buFont typeface="+mj-lt"/>
              <a:buAutoNum type="arabicPeriod" startAt="1"/>
            </a:pPr>
            <a:r>
              <a:rPr lang="en-US" sz="2200" dirty="1"/>
              <a:t>Found that the scale of the volume discounts assumed to have been applied by InterDigital resulted in discrimination, and that InterDigital’s ‘program rates’ were not realistic indicators of FRAND rates for their SEP portfolio. </a:t>
            </a:r>
          </a:p>
          <a:p>
            <a:pPr marL="514350" indent="-514350">
              <a:buFont typeface="+mj-lt"/>
              <a:buAutoNum type="arabicPeriod" startAt="1"/>
            </a:pPr>
            <a:r>
              <a:rPr lang="en-US" sz="2200" dirty="1"/>
              <a:t>It was necessary to set aside any subjective views from the SEP licensor or SEP licensee.</a:t>
            </a:r>
          </a:p>
        </p:txBody>
      </p:sp>
    </p:spTree>
    <p:extLst>
      <p:ext uri="{BB962C8B-B14F-4D97-AF65-F5344CB8AC3E}">
        <p14:creationId xmlns:p14="http://schemas.microsoft.com/office/powerpoint/2010/main" val="31236919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8706-6E0E-46D8-843A-4EEE5D453EAC}"/>
              </a:ext>
            </a:extLst>
          </p:cNvPr>
          <p:cNvSpPr>
            <a:spLocks noGrp="1"/>
          </p:cNvSpPr>
          <p:nvPr>
            <p:ph type="title"/>
          </p:nvPr>
        </p:nvSpPr>
        <p:spPr/>
        <p:txBody>
          <a:bodyPr/>
          <a:lstStyle/>
          <a:p>
            <a:r>
              <a:rPr lang="en-US" dirty="1"/>
              <a:t>FRAND Findings</a:t>
            </a:r>
          </a:p>
        </p:txBody>
      </p:sp>
      <p:sp>
        <p:nvSpPr>
          <p:cNvPr id="3" name="Content Placeholder 2">
            <a:extLst>
              <a:ext uri="{FF2B5EF4-FFF2-40B4-BE49-F238E27FC236}">
                <a16:creationId xmlns:a16="http://schemas.microsoft.com/office/drawing/2014/main" id="{B6EDEF0B-404C-44DC-9D5F-52CFF57B2AC0}"/>
              </a:ext>
            </a:extLst>
          </p:cNvPr>
          <p:cNvSpPr>
            <a:spLocks noGrp="1"/>
          </p:cNvSpPr>
          <p:nvPr>
            <p:ph idx="1"/>
          </p:nvPr>
        </p:nvSpPr>
        <p:spPr>
          <a:xfrm>
            <a:off x="838200" y="1397479"/>
            <a:ext cx="10515600" cy="5095396"/>
          </a:xfrm>
        </p:spPr>
        <p:txBody>
          <a:bodyPr/>
          <a:lstStyle/>
          <a:p>
            <a:r>
              <a:rPr lang="en-US" sz="2000" dirty="1">
                <a:latin typeface="+mj-lt"/>
              </a:rPr>
              <a:t>price of device that infringes the </a:t>
            </a:r>
            <a:r>
              <a:rPr lang="en-US" sz="2000" dirty="1">
                <a:latin typeface="+mj-lt"/>
              </a:rPr>
              <a:t>SEPs</a:t>
            </a:r>
            <a:r>
              <a:rPr lang="en-US" sz="2000" dirty="1">
                <a:latin typeface="+mj-lt"/>
              </a:rPr>
              <a:t> is irrelevant to royalties payable on that device</a:t>
            </a:r>
          </a:p>
          <a:p>
            <a:pPr lvl="1"/>
            <a:r>
              <a:rPr lang="en-US" sz="2000" dirty="1">
                <a:latin typeface="+mj-lt"/>
              </a:rPr>
              <a:t>features such as screen size or “status of the brand” that may make it more attractive to a consumer (and contribute to the price of a phone) are unrelated to its use of </a:t>
            </a:r>
            <a:r>
              <a:rPr lang="en-US" sz="2000" dirty="1">
                <a:latin typeface="+mj-lt"/>
              </a:rPr>
              <a:t>SEPs</a:t>
            </a:r>
            <a:r>
              <a:rPr lang="en-US" sz="2000" dirty="1">
                <a:latin typeface="+mj-lt"/>
              </a:rPr>
              <a:t> technology</a:t>
            </a:r>
          </a:p>
          <a:p>
            <a:r>
              <a:rPr lang="en-US" sz="2000" dirty="1">
                <a:latin typeface="+mj-lt"/>
              </a:rPr>
              <a:t>although a range of rates may be </a:t>
            </a:r>
            <a:r>
              <a:rPr lang="en-US" sz="2000" dirty="1">
                <a:latin typeface="+mj-lt"/>
              </a:rPr>
              <a:t>FRAND</a:t>
            </a:r>
            <a:r>
              <a:rPr lang="en-US" sz="2000" dirty="1">
                <a:latin typeface="+mj-lt"/>
              </a:rPr>
              <a:t> (</a:t>
            </a:r>
            <a:r>
              <a:rPr lang="en-US" sz="2000" i="1" dirty="1">
                <a:latin typeface="+mj-lt"/>
              </a:rPr>
              <a:t>Unwired</a:t>
            </a:r>
            <a:r>
              <a:rPr lang="en-US" sz="2000" dirty="1">
                <a:latin typeface="+mj-lt"/>
              </a:rPr>
              <a:t>), the range from </a:t>
            </a:r>
            <a:r>
              <a:rPr lang="en-US" sz="2000" dirty="1">
                <a:latin typeface="+mj-lt"/>
              </a:rPr>
              <a:t>Interdigital’s</a:t>
            </a:r>
            <a:r>
              <a:rPr lang="en-US" sz="2000" dirty="1">
                <a:latin typeface="+mj-lt"/>
              </a:rPr>
              <a:t> evidence was so wide that it would “provide a </a:t>
            </a:r>
            <a:r>
              <a:rPr lang="en-US" sz="2000" dirty="1">
                <a:latin typeface="+mj-lt"/>
              </a:rPr>
              <a:t>licence</a:t>
            </a:r>
            <a:r>
              <a:rPr lang="en-US" sz="2000" dirty="1">
                <a:latin typeface="+mj-lt"/>
              </a:rPr>
              <a:t> for discrimination and would positively hinder the endeavor to converge on </a:t>
            </a:r>
            <a:r>
              <a:rPr lang="en-US" sz="2000" dirty="1">
                <a:latin typeface="+mj-lt"/>
              </a:rPr>
              <a:t>FRAND</a:t>
            </a:r>
            <a:r>
              <a:rPr lang="en-US" sz="2000" dirty="1">
                <a:latin typeface="+mj-lt"/>
              </a:rPr>
              <a:t> rates which the industry can use.”</a:t>
            </a:r>
          </a:p>
          <a:p>
            <a:pPr lvl="1"/>
            <a:r>
              <a:rPr lang="en-US" sz="2000" dirty="1">
                <a:latin typeface="+mj-lt"/>
              </a:rPr>
              <a:t>Thus, “the task of the Court is to arrive at a much more precise range or even a single rate.”</a:t>
            </a:r>
          </a:p>
          <a:p>
            <a:pPr lvl="1"/>
            <a:r>
              <a:rPr lang="en-US" sz="2000" b="0" i="0" dirty="1">
                <a:solidFill>
                  <a:srgbClr val="333333"/>
                </a:solidFill>
                <a:effectLst/>
                <a:latin typeface="+mj-lt"/>
              </a:rPr>
              <a:t>set a single blended rate for all sales, including all past sales</a:t>
            </a:r>
            <a:endParaRPr lang="en-US" sz="2000">
              <a:latin typeface="+mj-lt"/>
            </a:endParaRPr>
          </a:p>
        </p:txBody>
      </p:sp>
    </p:spTree>
    <p:extLst>
      <p:ext uri="{BB962C8B-B14F-4D97-AF65-F5344CB8AC3E}">
        <p14:creationId xmlns:p14="http://schemas.microsoft.com/office/powerpoint/2010/main" val="27834311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086D9F6-BE23-4F30-B988-154599C80520}"/>
              </a:ext>
            </a:extLst>
          </p:cNvPr>
          <p:cNvPicPr>
            <a:picLocks noChangeAspect="1"/>
          </p:cNvPicPr>
          <p:nvPr/>
        </p:nvPicPr>
        <p:blipFill>
          <a:blip r:embed="rId3"/>
          <a:srcRect/>
          <a:stretch>
            <a:fillRect/>
          </a:stretch>
        </p:blipFill>
        <p:spPr>
          <a:xfrm>
            <a:off x="6541025" y="2545686"/>
            <a:ext cx="4696480" cy="1047896"/>
          </a:xfrm>
          <a:prstGeom prst="rect"/>
        </p:spPr>
      </p:pic>
      <p:pic>
        <p:nvPicPr>
          <p:cNvPr id="12" name="Picture 11">
            <a:extLst>
              <a:ext uri="{FF2B5EF4-FFF2-40B4-BE49-F238E27FC236}">
                <a16:creationId xmlns:a16="http://schemas.microsoft.com/office/drawing/2014/main" id="{739D95DE-E385-42BF-844A-4F619A835CAF}"/>
              </a:ext>
            </a:extLst>
          </p:cNvPr>
          <p:cNvPicPr>
            <a:picLocks noChangeAspect="1"/>
          </p:cNvPicPr>
          <p:nvPr/>
        </p:nvPicPr>
        <p:blipFill>
          <a:blip r:embed="rId4"/>
          <a:srcRect/>
          <a:stretch>
            <a:fillRect/>
          </a:stretch>
        </p:blipFill>
        <p:spPr>
          <a:xfrm>
            <a:off x="6479103" y="3593582"/>
            <a:ext cx="4820323" cy="2695951"/>
          </a:xfrm>
          <a:prstGeom prst="rect"/>
        </p:spPr>
      </p:pic>
      <p:sp>
        <p:nvSpPr>
          <p:cNvPr id="4" name="Title 3">
            <a:extLst>
              <a:ext uri="{FF2B5EF4-FFF2-40B4-BE49-F238E27FC236}">
                <a16:creationId xmlns:a16="http://schemas.microsoft.com/office/drawing/2014/main" id="{2A8314ED-9D80-42F6-AE16-A2BE9D0D132F}"/>
              </a:ext>
            </a:extLst>
          </p:cNvPr>
          <p:cNvSpPr>
            <a:spLocks noGrp="1"/>
          </p:cNvSpPr>
          <p:nvPr>
            <p:ph type="title"/>
          </p:nvPr>
        </p:nvSpPr>
        <p:spPr/>
        <p:txBody>
          <a:bodyPr/>
          <a:lstStyle/>
          <a:p>
            <a:r>
              <a:rPr lang="en-US" dirty="1"/>
              <a:t>Competing offers</a:t>
            </a:r>
            <a:br>
              <a:rPr lang="en-US" dirty="1"/>
            </a:br>
          </a:p>
        </p:txBody>
      </p:sp>
      <p:pic>
        <p:nvPicPr>
          <p:cNvPr id="8" name="Content Placeholder 7">
            <a:extLst>
              <a:ext uri="{FF2B5EF4-FFF2-40B4-BE49-F238E27FC236}">
                <a16:creationId xmlns:a16="http://schemas.microsoft.com/office/drawing/2014/main" id="{93A5FBBA-2BF3-453F-87D9-DEDC88BC135B}"/>
              </a:ext>
            </a:extLst>
          </p:cNvPr>
          <p:cNvPicPr>
            <a:picLocks noGrp="1" noChangeAspect="1"/>
          </p:cNvPicPr>
          <p:nvPr>
            <p:ph sz="half" idx="1"/>
          </p:nvPr>
        </p:nvPicPr>
        <p:blipFill>
          <a:blip r:embed="rId5"/>
          <a:srcRect/>
          <a:stretch>
            <a:fillRect/>
          </a:stretch>
        </p:blipFill>
        <p:spPr>
          <a:xfrm>
            <a:off x="954495" y="1119775"/>
            <a:ext cx="4435665" cy="4351338"/>
          </a:xfrm>
        </p:spPr>
      </p:pic>
      <p:sp>
        <p:nvSpPr>
          <p:cNvPr id="6" name="Content Placeholder 5">
            <a:extLst>
              <a:ext uri="{FF2B5EF4-FFF2-40B4-BE49-F238E27FC236}">
                <a16:creationId xmlns:a16="http://schemas.microsoft.com/office/drawing/2014/main" id="{58429247-8D6E-4577-95BB-2D1433F4461F}"/>
              </a:ext>
            </a:extLst>
          </p:cNvPr>
          <p:cNvSpPr>
            <a:spLocks noGrp="1"/>
          </p:cNvSpPr>
          <p:nvPr>
            <p:ph sz="half" idx="2"/>
          </p:nvPr>
        </p:nvSpPr>
        <p:spPr>
          <a:xfrm>
            <a:off x="5919527" y="740588"/>
            <a:ext cx="5919536" cy="5134751"/>
          </a:xfrm>
        </p:spPr>
        <p:txBody>
          <a:bodyPr/>
          <a:lstStyle/>
          <a:p>
            <a:r>
              <a:rPr lang="en-US" dirty="1"/>
              <a:t>Lenovo’s Lump Sum Offer (Dec. 2021)</a:t>
            </a:r>
          </a:p>
          <a:p>
            <a:pPr lvl="1"/>
            <a:r>
              <a:rPr lang="en-US" sz="2000" dirty="1"/>
              <a:t>$80m +/-15% for all sales in the 6-year term to EOY 2023, with a full release for all past sales</a:t>
            </a:r>
          </a:p>
        </p:txBody>
      </p:sp>
      <p:pic>
        <p:nvPicPr>
          <p:cNvPr id="17" name="Picture 16">
            <a:extLst>
              <a:ext uri="{FF2B5EF4-FFF2-40B4-BE49-F238E27FC236}">
                <a16:creationId xmlns:a16="http://schemas.microsoft.com/office/drawing/2014/main" id="{7024ED0E-31E3-4751-9CF9-94CB0FCF4C91}"/>
              </a:ext>
            </a:extLst>
          </p:cNvPr>
          <p:cNvPicPr>
            <a:picLocks noChangeAspect="1"/>
          </p:cNvPicPr>
          <p:nvPr/>
        </p:nvPicPr>
        <p:blipFill>
          <a:blip r:embed="rId6"/>
          <a:srcRect/>
          <a:stretch>
            <a:fillRect/>
          </a:stretch>
        </p:blipFill>
        <p:spPr>
          <a:xfrm>
            <a:off x="1002315" y="5501606"/>
            <a:ext cx="4201111" cy="1095528"/>
          </a:xfrm>
          <a:prstGeom prst="rect"/>
        </p:spPr>
      </p:pic>
    </p:spTree>
    <p:extLst>
      <p:ext uri="{BB962C8B-B14F-4D97-AF65-F5344CB8AC3E}">
        <p14:creationId xmlns:p14="http://schemas.microsoft.com/office/powerpoint/2010/main" val="7386811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8706-6E0E-46D8-843A-4EEE5D453EAC}"/>
              </a:ext>
            </a:extLst>
          </p:cNvPr>
          <p:cNvSpPr>
            <a:spLocks noGrp="1"/>
          </p:cNvSpPr>
          <p:nvPr>
            <p:ph type="title"/>
          </p:nvPr>
        </p:nvSpPr>
        <p:spPr/>
        <p:txBody>
          <a:bodyPr/>
          <a:lstStyle/>
          <a:p>
            <a:r>
              <a:rPr lang="en-US" dirty="1"/>
              <a:t>Comparable licenses</a:t>
            </a:r>
          </a:p>
        </p:txBody>
      </p:sp>
      <p:sp>
        <p:nvSpPr>
          <p:cNvPr id="3" name="Content Placeholder 2">
            <a:extLst>
              <a:ext uri="{FF2B5EF4-FFF2-40B4-BE49-F238E27FC236}">
                <a16:creationId xmlns:a16="http://schemas.microsoft.com/office/drawing/2014/main" id="{B6EDEF0B-404C-44DC-9D5F-52CFF57B2AC0}"/>
              </a:ext>
            </a:extLst>
          </p:cNvPr>
          <p:cNvSpPr>
            <a:spLocks noGrp="1"/>
          </p:cNvSpPr>
          <p:nvPr>
            <p:ph idx="1"/>
          </p:nvPr>
        </p:nvSpPr>
        <p:spPr>
          <a:xfrm>
            <a:off x="838200" y="1397479"/>
            <a:ext cx="10515600" cy="5095396"/>
          </a:xfrm>
        </p:spPr>
        <p:txBody>
          <a:bodyPr/>
          <a:lstStyle/>
          <a:p>
            <a:r>
              <a:rPr lang="en-US" sz="2000" dirty="1"/>
              <a:t>72 InterDigital licences: 20 relied upon by InterDigital, 7 by Lenovo.  </a:t>
            </a:r>
          </a:p>
          <a:p>
            <a:pPr lvl="1"/>
            <a:r>
              <a:rPr lang="en-US" sz="2000" dirty="1"/>
              <a:t>No overlap between the parties as to the relevant comparables. </a:t>
            </a:r>
          </a:p>
          <a:p>
            <a:pPr lvl="1"/>
            <a:r>
              <a:rPr lang="en-US" sz="2000" dirty="1"/>
              <a:t>“this sort of FRAND case is not well suited to adversarial litigation because there is (and was in this case) very little, if any, exploration of the middle ground between the positions taken by the two sides.”</a:t>
            </a:r>
          </a:p>
          <a:p>
            <a:r>
              <a:rPr lang="en-US" sz="2000" dirty="1"/>
              <a:t>Mellor J. only relied on a single comparable licence (LG 2017) </a:t>
            </a:r>
          </a:p>
          <a:p>
            <a:pPr lvl="1"/>
            <a:r>
              <a:rPr lang="en-US" sz="2000" dirty="1"/>
              <a:t>This was the licence which reflected Lenovo’s situation whereas the other potential comparables differed, sometimes significantly.  </a:t>
            </a:r>
          </a:p>
          <a:p>
            <a:pPr lvl="1"/>
            <a:r>
              <a:rPr lang="en-US" sz="2000" dirty="1"/>
              <a:t>Mellor, J. used an adjustment ratio of 0.728 to reflect the differences between LG 2017 and Lenovo, chosen to reflect the different split between Developed and Emerging Markets as between LG 2017 and the licence for Lenovo.</a:t>
            </a:r>
          </a:p>
        </p:txBody>
      </p:sp>
    </p:spTree>
    <p:extLst>
      <p:ext uri="{BB962C8B-B14F-4D97-AF65-F5344CB8AC3E}">
        <p14:creationId xmlns:p14="http://schemas.microsoft.com/office/powerpoint/2010/main" val="40430054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Lex Machina</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209666"/>
            <a:ext cx="7638288" cy="830997"/>
          </a:xfrm>
          <a:prstGeom prst="rect"/>
          <a:noFill/>
        </p:spPr>
        <p:txBody>
          <a:bodyPr wrap="square" rtlCol="0">
            <a:spAutoFit/>
          </a:bodyPr>
          <a:lstStyle/>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4" name="Picture 3">
            <a:extLst>
              <a:ext uri="{FF2B5EF4-FFF2-40B4-BE49-F238E27FC236}">
                <a16:creationId xmlns:a16="http://schemas.microsoft.com/office/drawing/2014/main" id="{9AFD9D95-57C4-E356-565B-20778FED7AAD}"/>
              </a:ext>
            </a:extLst>
          </p:cNvPr>
          <p:cNvPicPr>
            <a:picLocks noChangeAspect="1"/>
          </p:cNvPicPr>
          <p:nvPr/>
        </p:nvPicPr>
        <p:blipFill>
          <a:blip r:embed="rId3"/>
          <a:srcRect/>
          <a:stretch>
            <a:fillRect/>
          </a:stretch>
        </p:blipFill>
        <p:spPr>
          <a:xfrm>
            <a:off x="1100137" y="1451421"/>
            <a:ext cx="9534525" cy="4728369"/>
          </a:xfrm>
          <a:prstGeom prst="rect"/>
        </p:spPr>
      </p:pic>
    </p:spTree>
    <p:extLst>
      <p:ext uri="{BB962C8B-B14F-4D97-AF65-F5344CB8AC3E}">
        <p14:creationId xmlns:p14="http://schemas.microsoft.com/office/powerpoint/2010/main" val="411691282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C8706-6E0E-46D8-843A-4EEE5D453EAC}"/>
              </a:ext>
            </a:extLst>
          </p:cNvPr>
          <p:cNvSpPr>
            <a:spLocks noGrp="1"/>
          </p:cNvSpPr>
          <p:nvPr>
            <p:ph type="title"/>
          </p:nvPr>
        </p:nvSpPr>
        <p:spPr/>
        <p:txBody>
          <a:bodyPr/>
          <a:lstStyle/>
          <a:p>
            <a:r>
              <a:rPr lang="en-US" dirty="1"/>
              <a:t>Mellor, J. FRAND Findings</a:t>
            </a:r>
          </a:p>
        </p:txBody>
      </p:sp>
      <p:sp>
        <p:nvSpPr>
          <p:cNvPr id="3" name="Content Placeholder 2">
            <a:extLst>
              <a:ext uri="{FF2B5EF4-FFF2-40B4-BE49-F238E27FC236}">
                <a16:creationId xmlns:a16="http://schemas.microsoft.com/office/drawing/2014/main" id="{B6EDEF0B-404C-44DC-9D5F-52CFF57B2AC0}"/>
              </a:ext>
            </a:extLst>
          </p:cNvPr>
          <p:cNvSpPr>
            <a:spLocks noGrp="1"/>
          </p:cNvSpPr>
          <p:nvPr>
            <p:ph idx="1"/>
          </p:nvPr>
        </p:nvSpPr>
        <p:spPr>
          <a:xfrm>
            <a:off x="838200" y="1397479"/>
            <a:ext cx="10515600" cy="5095396"/>
          </a:xfrm>
        </p:spPr>
        <p:txBody>
          <a:bodyPr/>
          <a:lstStyle/>
          <a:p>
            <a:r>
              <a:rPr lang="en-US" sz="2000" dirty="1"/>
              <a:t>limitation periods have no role in the relationship of “willing licensor” and “willing licensee”</a:t>
            </a:r>
          </a:p>
          <a:p>
            <a:pPr lvl="1"/>
            <a:r>
              <a:rPr lang="en-US" sz="2000" dirty="1"/>
              <a:t>(1) Lenovo must pay for all past sales; and </a:t>
            </a:r>
          </a:p>
          <a:p>
            <a:pPr lvl="1"/>
            <a:r>
              <a:rPr lang="en-US" sz="2000" dirty="1"/>
              <a:t>(2) there is no justification for discounting past sales</a:t>
            </a:r>
          </a:p>
          <a:p>
            <a:r>
              <a:rPr lang="en-US" sz="2000" dirty="1"/>
              <a:t>only those discounts which relate directly to the time value of money were consistent with FRAND principles</a:t>
            </a:r>
          </a:p>
          <a:p>
            <a:pPr lvl="1"/>
            <a:r>
              <a:rPr lang="en-US" sz="2000" dirty="1"/>
              <a:t>large volume discounts that may have been given in certain prior agreements resulted in discrimination against smaller licensees </a:t>
            </a:r>
          </a:p>
          <a:p>
            <a:pPr lvl="1"/>
            <a:r>
              <a:rPr lang="en-US" sz="2000" dirty="1"/>
              <a:t>licences agreed with such smaller licensees couldn’t be FRAND and weren’t relevant for the purposes of the comparables analysis.  </a:t>
            </a:r>
          </a:p>
          <a:p>
            <a:r>
              <a:rPr lang="en-US" sz="2000" i="1" dirty="1"/>
              <a:t>subjective views of the licensor must be set aside</a:t>
            </a:r>
            <a:r>
              <a:rPr lang="en-US" sz="2000" dirty="1"/>
              <a:t> for the comparables analysis; </a:t>
            </a:r>
            <a:r>
              <a:rPr lang="en-US" sz="2000" b="1" dirty="1"/>
              <a:t>only the objective analysis of the licences</a:t>
            </a:r>
            <a:r>
              <a:rPr lang="en-US" sz="2000" dirty="1"/>
              <a:t> should be used</a:t>
            </a:r>
          </a:p>
        </p:txBody>
      </p:sp>
    </p:spTree>
    <p:extLst>
      <p:ext uri="{BB962C8B-B14F-4D97-AF65-F5344CB8AC3E}">
        <p14:creationId xmlns:p14="http://schemas.microsoft.com/office/powerpoint/2010/main" val="258000546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AB596-D9E8-4C99-A706-522D5471BAFE}"/>
              </a:ext>
            </a:extLst>
          </p:cNvPr>
          <p:cNvSpPr>
            <a:spLocks noGrp="1"/>
          </p:cNvSpPr>
          <p:nvPr>
            <p:ph type="title"/>
          </p:nvPr>
        </p:nvSpPr>
        <p:spPr>
          <a:xfrm>
            <a:off x="838200" y="83358"/>
            <a:ext cx="10515600" cy="1325563"/>
          </a:xfrm>
        </p:spPr>
        <p:txBody>
          <a:bodyPr/>
          <a:lstStyle/>
          <a:p>
            <a:r>
              <a:rPr lang="en-US" dirty="1"/>
              <a:t>Relief available to patentee?</a:t>
            </a:r>
          </a:p>
        </p:txBody>
      </p:sp>
      <p:sp>
        <p:nvSpPr>
          <p:cNvPr id="3" name="Content Placeholder 2">
            <a:extLst>
              <a:ext uri="{FF2B5EF4-FFF2-40B4-BE49-F238E27FC236}">
                <a16:creationId xmlns:a16="http://schemas.microsoft.com/office/drawing/2014/main" id="{EFAFA699-C6D9-46C1-B6C2-06B3BBEFA26E}"/>
              </a:ext>
            </a:extLst>
          </p:cNvPr>
          <p:cNvSpPr>
            <a:spLocks noGrp="1"/>
          </p:cNvSpPr>
          <p:nvPr>
            <p:ph idx="1"/>
          </p:nvPr>
        </p:nvSpPr>
        <p:spPr>
          <a:xfrm>
            <a:off x="838200" y="1112808"/>
            <a:ext cx="10515600" cy="5380067"/>
          </a:xfrm>
        </p:spPr>
        <p:txBody>
          <a:bodyPr/>
          <a:lstStyle/>
          <a:p>
            <a:r>
              <a:rPr lang="en-US" sz="2000" dirty="1"/>
              <a:t>InterDigital an </a:t>
            </a:r>
            <a:r>
              <a:rPr lang="en-US" sz="2000" b="1" dirty="1"/>
              <a:t>unwilling licensor</a:t>
            </a:r>
            <a:r>
              <a:rPr lang="en-US" sz="2000" dirty="1"/>
              <a:t> since it consistently sought supra-FRAND rates.  </a:t>
            </a:r>
          </a:p>
          <a:p>
            <a:r>
              <a:rPr lang="en-US" sz="2000" dirty="1"/>
              <a:t>For the most part Lenovo was a </a:t>
            </a:r>
            <a:r>
              <a:rPr lang="en-US" sz="2000" b="1" dirty="1"/>
              <a:t>willing licensee</a:t>
            </a:r>
          </a:p>
          <a:p>
            <a:pPr lvl="1"/>
            <a:r>
              <a:rPr lang="en-US" sz="2000" dirty="1"/>
              <a:t>Lenovo was “correct not to agree to any of InterDigital’s offers” (since these offers were not FRAND)</a:t>
            </a:r>
          </a:p>
          <a:p>
            <a:r>
              <a:rPr lang="en-US" sz="2000" dirty="1"/>
              <a:t>Lenovo became an unwilling licensee once liability had been established since it failed to undertake to take a FRAND licence</a:t>
            </a:r>
          </a:p>
          <a:p>
            <a:pPr lvl="1"/>
            <a:r>
              <a:rPr lang="en-US" sz="2000" dirty="1"/>
              <a:t>Mellor J. expressed “regret” at having not granted a FRAND injunction following the finding of liability in the first Technical Trial </a:t>
            </a:r>
          </a:p>
          <a:p>
            <a:pPr lvl="1"/>
            <a:r>
              <a:rPr lang="en-US" sz="2000" dirty="1"/>
              <a:t>However, Lenovo “retain the ability to have a change of heart down to the point where they are put to their election, provided that they accept the full consequences of adopting the status of a willing licensee” </a:t>
            </a:r>
          </a:p>
          <a:p>
            <a:pPr lvl="2"/>
            <a:r>
              <a:rPr lang="en-US" sz="2000" dirty="1"/>
              <a:t>After the draft judgment, Lenovo undertook to the Court to take a FRAND licence on terms determined by the Court</a:t>
            </a:r>
          </a:p>
        </p:txBody>
      </p:sp>
    </p:spTree>
    <p:extLst>
      <p:ext uri="{BB962C8B-B14F-4D97-AF65-F5344CB8AC3E}">
        <p14:creationId xmlns:p14="http://schemas.microsoft.com/office/powerpoint/2010/main" val="347853090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55386-277C-42CA-9F31-D87849EB7D7F}"/>
              </a:ext>
            </a:extLst>
          </p:cNvPr>
          <p:cNvSpPr>
            <a:spLocks noGrp="1"/>
          </p:cNvSpPr>
          <p:nvPr>
            <p:ph type="title"/>
          </p:nvPr>
        </p:nvSpPr>
        <p:spPr/>
        <p:txBody>
          <a:bodyPr/>
          <a:lstStyle/>
          <a:p>
            <a:r>
              <a:rPr lang="en-US" dirty="1"/>
              <a:t>Top-down cross-check</a:t>
            </a:r>
          </a:p>
        </p:txBody>
      </p:sp>
      <p:sp>
        <p:nvSpPr>
          <p:cNvPr id="3" name="Content Placeholder 2">
            <a:extLst>
              <a:ext uri="{FF2B5EF4-FFF2-40B4-BE49-F238E27FC236}">
                <a16:creationId xmlns:a16="http://schemas.microsoft.com/office/drawing/2014/main" id="{45A2C4B8-6796-49DA-B51A-2CF68F2FA6D7}"/>
              </a:ext>
            </a:extLst>
          </p:cNvPr>
          <p:cNvSpPr>
            <a:spLocks noGrp="1"/>
          </p:cNvSpPr>
          <p:nvPr>
            <p:ph idx="1"/>
          </p:nvPr>
        </p:nvSpPr>
        <p:spPr/>
        <p:txBody>
          <a:bodyPr/>
          <a:lstStyle/>
          <a:p>
            <a:r>
              <a:rPr lang="en-US" sz="2000" dirty="1"/>
              <a:t>“no value” in InterDigital’s top-down cross-check “in any of its guises” </a:t>
            </a:r>
          </a:p>
          <a:p>
            <a:pPr lvl="1"/>
            <a:r>
              <a:rPr lang="en-US" sz="2000" dirty="1"/>
              <a:t>InterDigital had contended that the cross-check supported the rates in its ‘5G Extended Offer’  </a:t>
            </a:r>
          </a:p>
          <a:p>
            <a:pPr lvl="1"/>
            <a:r>
              <a:rPr lang="en-US" sz="2000" dirty="1"/>
              <a:t>But, the comparables analysis undertaken by the Court did not provide any support for those rates, and Mellor J. found them to be “inflated and discriminatory”</a:t>
            </a:r>
          </a:p>
          <a:p>
            <a:pPr lvl="1"/>
            <a:r>
              <a:rPr lang="en-US" sz="2000" dirty="1"/>
              <a:t>results of the comparables analysis were a “solid reason” for dismissing InterDigital’s top-down cross-check.  </a:t>
            </a:r>
          </a:p>
          <a:p>
            <a:pPr lvl="1"/>
            <a:r>
              <a:rPr lang="en-US" sz="2000" dirty="1"/>
              <a:t>Mellor J. decided that the hedonic price regression analysis relied on by InterDigital (a key part of its top-down cross-check), suffered from a number of substantive and procedural shortcomings</a:t>
            </a:r>
          </a:p>
        </p:txBody>
      </p:sp>
    </p:spTree>
    <p:extLst>
      <p:ext uri="{BB962C8B-B14F-4D97-AF65-F5344CB8AC3E}">
        <p14:creationId xmlns:p14="http://schemas.microsoft.com/office/powerpoint/2010/main" val="138418898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1371A-51C4-49E7-939E-1EF3E2AE92F4}"/>
              </a:ext>
            </a:extLst>
          </p:cNvPr>
          <p:cNvSpPr>
            <a:spLocks noGrp="1"/>
          </p:cNvSpPr>
          <p:nvPr>
            <p:ph type="title"/>
          </p:nvPr>
        </p:nvSpPr>
        <p:spPr>
          <a:xfrm>
            <a:off x="609600" y="258764"/>
            <a:ext cx="10972800" cy="612775"/>
          </a:xfrm>
        </p:spPr>
        <p:txBody>
          <a:bodyPr/>
          <a:lstStyle/>
          <a:p>
            <a:r>
              <a:rPr lang="en-US" dirty="1"/>
              <a:t>Mellor J.’s Willingness Findings</a:t>
            </a:r>
          </a:p>
        </p:txBody>
      </p:sp>
      <p:sp>
        <p:nvSpPr>
          <p:cNvPr id="3" name="Content Placeholder 2">
            <a:extLst>
              <a:ext uri="{FF2B5EF4-FFF2-40B4-BE49-F238E27FC236}">
                <a16:creationId xmlns:a16="http://schemas.microsoft.com/office/drawing/2014/main" id="{CCA69D74-B009-48DD-A326-5CC090C49B45}"/>
              </a:ext>
            </a:extLst>
          </p:cNvPr>
          <p:cNvSpPr>
            <a:spLocks noGrp="1"/>
          </p:cNvSpPr>
          <p:nvPr>
            <p:ph idx="1"/>
          </p:nvPr>
        </p:nvSpPr>
        <p:spPr>
          <a:xfrm>
            <a:off x="838200" y="800100"/>
            <a:ext cx="11353800" cy="5376863"/>
          </a:xfrm>
        </p:spPr>
        <p:txBody>
          <a:bodyPr/>
          <a:lstStyle/>
          <a:p>
            <a:r>
              <a:rPr lang="en-US" sz="2000" dirty="1"/>
              <a:t>By consistently seeking supra-FRAND rates, InterDigital </a:t>
            </a:r>
            <a:r>
              <a:rPr lang="en-US" sz="2000" i="1" dirty="1"/>
              <a:t>not willing licensor</a:t>
            </a:r>
          </a:p>
          <a:p>
            <a:pPr lvl="1"/>
            <a:r>
              <a:rPr lang="en-US" sz="2000" dirty="1"/>
              <a:t>little/no downside for a licensor to do so, if can afford it (irrecoverable litigation costs, loss of management time and the possible loss of recoverable costs and/or interest) as likely a larger implementer</a:t>
            </a:r>
          </a:p>
          <a:p>
            <a:pPr lvl="1"/>
            <a:r>
              <a:rPr lang="en-US" sz="2000" dirty="1"/>
              <a:t>Lenovo’s submissions really presented to reinforce counterpoint position</a:t>
            </a:r>
          </a:p>
          <a:p>
            <a:r>
              <a:rPr lang="en-US" sz="2000" dirty="1"/>
              <a:t>Lenovo wasn’t perfect, but </a:t>
            </a:r>
            <a:r>
              <a:rPr lang="en-US" sz="2000" i="1" dirty="1"/>
              <a:t>generally a willing licensee</a:t>
            </a:r>
          </a:p>
          <a:p>
            <a:pPr lvl="1"/>
            <a:r>
              <a:rPr lang="en-US" sz="2000" dirty="1"/>
              <a:t>Slow to move things along; but InterDigital caused delays of equal magnitude</a:t>
            </a:r>
          </a:p>
          <a:p>
            <a:pPr lvl="2"/>
            <a:r>
              <a:rPr lang="en-US" sz="2000" dirty="1"/>
              <a:t>Excessive time taken to agree and renew NDAs. </a:t>
            </a:r>
          </a:p>
          <a:p>
            <a:pPr lvl="2"/>
            <a:r>
              <a:rPr lang="en-US" sz="2000" dirty="1"/>
              <a:t>Causing significant delays in negotiations. </a:t>
            </a:r>
          </a:p>
          <a:p>
            <a:pPr lvl="1"/>
            <a:r>
              <a:rPr lang="en-US" sz="2000" dirty="1"/>
              <a:t>For most of negotiations, correct not to agree to any of InterDigital’s offers/positions and justified in seeking information. </a:t>
            </a:r>
          </a:p>
          <a:p>
            <a:pPr lvl="2"/>
            <a:r>
              <a:rPr lang="en-US" sz="2000" dirty="1"/>
              <a:t>Lack of authority to move the negotiations forward or do a deal. </a:t>
            </a:r>
          </a:p>
          <a:p>
            <a:pPr lvl="2"/>
            <a:r>
              <a:rPr lang="en-US" sz="2000" dirty="1"/>
              <a:t>After an intense period of negotiation (2017-2018), Lenovo rejected deal and reverted with ‘an extremely low counteroffer’. </a:t>
            </a:r>
          </a:p>
          <a:p>
            <a:pPr lvl="2"/>
            <a:r>
              <a:rPr lang="en-US" sz="2000" dirty="1"/>
              <a:t>Lenovo failed to engage with InterDigital’s proposals for dispute resolution re: FRAND terms. </a:t>
            </a:r>
          </a:p>
        </p:txBody>
      </p:sp>
    </p:spTree>
    <p:extLst>
      <p:ext uri="{BB962C8B-B14F-4D97-AF65-F5344CB8AC3E}">
        <p14:creationId xmlns:p14="http://schemas.microsoft.com/office/powerpoint/2010/main" val="20629731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C8ACD-6150-4982-82BA-F44217C47BDD}"/>
              </a:ext>
            </a:extLst>
          </p:cNvPr>
          <p:cNvSpPr>
            <a:spLocks noGrp="1"/>
          </p:cNvSpPr>
          <p:nvPr>
            <p:ph type="title"/>
          </p:nvPr>
        </p:nvSpPr>
        <p:spPr/>
        <p:txBody>
          <a:bodyPr/>
          <a:lstStyle/>
          <a:p>
            <a:r>
              <a:rPr lang="en-US" dirty="1"/>
              <a:t>FRAND rate</a:t>
            </a:r>
          </a:p>
        </p:txBody>
      </p:sp>
      <p:sp>
        <p:nvSpPr>
          <p:cNvPr id="3" name="Content Placeholder 2">
            <a:extLst>
              <a:ext uri="{FF2B5EF4-FFF2-40B4-BE49-F238E27FC236}">
                <a16:creationId xmlns:a16="http://schemas.microsoft.com/office/drawing/2014/main" id="{28B04095-D551-44F2-8A67-D7DC11E00592}"/>
              </a:ext>
            </a:extLst>
          </p:cNvPr>
          <p:cNvSpPr>
            <a:spLocks noGrp="1"/>
          </p:cNvSpPr>
          <p:nvPr>
            <p:ph idx="1"/>
          </p:nvPr>
        </p:nvSpPr>
        <p:spPr>
          <a:xfrm>
            <a:off x="838200" y="1551709"/>
            <a:ext cx="10515600" cy="4625254"/>
          </a:xfrm>
        </p:spPr>
        <p:txBody>
          <a:bodyPr/>
          <a:lstStyle/>
          <a:p>
            <a:r>
              <a:rPr lang="en-US" sz="2000" dirty="1"/>
              <a:t>Court’s task was “to determine what a willing licensor and a willing licensee would agree by way of FRAND terms, in this context a lump sum, to cover the period from 2007 to the end of 2023”  </a:t>
            </a:r>
          </a:p>
          <a:p>
            <a:pPr lvl="1"/>
            <a:r>
              <a:rPr lang="en-US" sz="2000" dirty="1"/>
              <a:t>FRAND rate found was “$0.175 per cellular unit” </a:t>
            </a:r>
          </a:p>
          <a:p>
            <a:pPr lvl="1"/>
            <a:r>
              <a:rPr lang="en-US" sz="2000" dirty="1"/>
              <a:t>“yields a lump sum payment of $138.7m” </a:t>
            </a:r>
          </a:p>
          <a:p>
            <a:pPr lvl="1"/>
            <a:r>
              <a:rPr lang="en-US" sz="2000" dirty="1"/>
              <a:t>Mellor J. was “undecided on the issue” of whether interest should be awarded and at what rate</a:t>
            </a:r>
          </a:p>
          <a:p>
            <a:r>
              <a:rPr lang="en-US" sz="2000" dirty="1"/>
              <a:t>Mellor J concluded that neither InterDigital nor Lenovo’s offers were FRAND or within the FRAND range</a:t>
            </a:r>
          </a:p>
          <a:p>
            <a:pPr lvl="1"/>
            <a:r>
              <a:rPr lang="en-US" sz="2000" b="0" i="1" dirty="1">
                <a:solidFill>
                  <a:srgbClr val="435A6A"/>
                </a:solidFill>
                <a:effectLst/>
              </a:rPr>
              <a:t>“very little, if any, exploration of the middle ground” </a:t>
            </a:r>
          </a:p>
          <a:p>
            <a:pPr lvl="1"/>
            <a:r>
              <a:rPr lang="en-US" sz="2000" dirty="1"/>
              <a:t>Lenovo’s “Lump Sum Offer” $80m (</a:t>
            </a:r>
            <a:r>
              <a:rPr lang="en-US" sz="2000" b="0" i="0" dirty="1">
                <a:solidFill>
                  <a:srgbClr val="435A6A"/>
                </a:solidFill>
                <a:effectLst/>
              </a:rPr>
              <a:t>±15%) = </a:t>
            </a:r>
            <a:r>
              <a:rPr lang="en-US" sz="2000" dirty="1"/>
              <a:t>$</a:t>
            </a:r>
            <a:r>
              <a:rPr lang="en-US" sz="2000" b="0" i="0" dirty="1">
                <a:solidFill>
                  <a:srgbClr val="435A6A"/>
                </a:solidFill>
                <a:effectLst/>
              </a:rPr>
              <a:t>68m–</a:t>
            </a:r>
            <a:r>
              <a:rPr lang="en-US" sz="2000" dirty="1"/>
              <a:t>$</a:t>
            </a:r>
            <a:r>
              <a:rPr lang="en-US" sz="2000" b="0" i="0" dirty="1">
                <a:solidFill>
                  <a:srgbClr val="435A6A"/>
                </a:solidFill>
                <a:effectLst/>
              </a:rPr>
              <a:t>92m with a full release for all past sales</a:t>
            </a:r>
          </a:p>
          <a:p>
            <a:pPr lvl="1"/>
            <a:r>
              <a:rPr lang="en-US" sz="2000" b="0" dirty="1">
                <a:solidFill>
                  <a:srgbClr val="435A6A"/>
                </a:solidFill>
                <a:effectLst/>
              </a:rPr>
              <a:t>InterDigital’s </a:t>
            </a:r>
            <a:r>
              <a:rPr lang="en-US" sz="2000" dirty="1"/>
              <a:t>“5G Extended Offer”</a:t>
            </a:r>
            <a:r>
              <a:rPr lang="en-US" sz="2000" b="0" dirty="1">
                <a:solidFill>
                  <a:srgbClr val="435A6A"/>
                </a:solidFill>
                <a:effectLst/>
              </a:rPr>
              <a:t> sought </a:t>
            </a:r>
            <a:r>
              <a:rPr lang="en-US" sz="2000" dirty="1"/>
              <a:t>$</a:t>
            </a:r>
            <a:r>
              <a:rPr lang="en-US" sz="2000" b="0" dirty="1">
                <a:solidFill>
                  <a:srgbClr val="435A6A"/>
                </a:solidFill>
                <a:effectLst/>
              </a:rPr>
              <a:t>337m</a:t>
            </a:r>
          </a:p>
          <a:p>
            <a:pPr lvl="1"/>
            <a:endParaRPr lang="en-US" sz="2000" b="0" i="1">
              <a:solidFill>
                <a:srgbClr val="435A6A"/>
              </a:solidFill>
              <a:effectLst/>
              <a:latin typeface="Helvetica Neue"/>
            </a:endParaRPr>
          </a:p>
        </p:txBody>
      </p:sp>
    </p:spTree>
    <p:extLst>
      <p:ext uri="{BB962C8B-B14F-4D97-AF65-F5344CB8AC3E}">
        <p14:creationId xmlns:p14="http://schemas.microsoft.com/office/powerpoint/2010/main" val="14100845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D78FAF-B27C-47EC-A120-61DE16A11322}"/>
              </a:ext>
            </a:extLst>
          </p:cNvPr>
          <p:cNvSpPr>
            <a:spLocks noGrp="1"/>
          </p:cNvSpPr>
          <p:nvPr>
            <p:ph type="title"/>
          </p:nvPr>
        </p:nvSpPr>
        <p:spPr/>
        <p:txBody>
          <a:bodyPr/>
          <a:lstStyle/>
          <a:p>
            <a:r>
              <a:rPr lang="en-US" dirty="1"/>
              <a:t>Who prevailed?</a:t>
            </a:r>
          </a:p>
        </p:txBody>
      </p:sp>
      <p:pic>
        <p:nvPicPr>
          <p:cNvPr id="8" name="Content Placeholder 7">
            <a:extLst>
              <a:ext uri="{FF2B5EF4-FFF2-40B4-BE49-F238E27FC236}">
                <a16:creationId xmlns:a16="http://schemas.microsoft.com/office/drawing/2014/main" id="{AF216A7F-7825-4F19-A7A3-E44CE4E6E822}"/>
              </a:ext>
            </a:extLst>
          </p:cNvPr>
          <p:cNvPicPr>
            <a:picLocks noGrp="1" noChangeAspect="1"/>
          </p:cNvPicPr>
          <p:nvPr>
            <p:ph sz="half" idx="1"/>
          </p:nvPr>
        </p:nvPicPr>
        <p:blipFill>
          <a:blip r:embed="rId2"/>
          <a:srcRect/>
          <a:stretch>
            <a:fillRect/>
          </a:stretch>
        </p:blipFill>
        <p:spPr>
          <a:xfrm>
            <a:off x="1990726" y="1241222"/>
            <a:ext cx="2876548" cy="5462994"/>
          </a:xfrm>
        </p:spPr>
      </p:pic>
      <p:pic>
        <p:nvPicPr>
          <p:cNvPr id="19" name="Content Placeholder 18">
            <a:extLst>
              <a:ext uri="{FF2B5EF4-FFF2-40B4-BE49-F238E27FC236}">
                <a16:creationId xmlns:a16="http://schemas.microsoft.com/office/drawing/2014/main" id="{1C8B63F3-3E1B-436C-8A42-9775BB3B34DE}"/>
              </a:ext>
            </a:extLst>
          </p:cNvPr>
          <p:cNvPicPr>
            <a:picLocks noGrp="1" noChangeAspect="1"/>
          </p:cNvPicPr>
          <p:nvPr>
            <p:ph sz="half" idx="2"/>
          </p:nvPr>
        </p:nvPicPr>
        <p:blipFill>
          <a:blip r:embed="rId3"/>
          <a:srcRect/>
          <a:stretch>
            <a:fillRect/>
          </a:stretch>
        </p:blipFill>
        <p:spPr>
          <a:xfrm>
            <a:off x="6289067" y="126206"/>
            <a:ext cx="3688576" cy="6605588"/>
          </a:xfrm>
          <a:prstGeom prst="rect"/>
        </p:spPr>
      </p:pic>
      <p:sp>
        <p:nvSpPr>
          <p:cNvPr id="20" name="Rectangle 19">
            <a:extLst>
              <a:ext uri="{FF2B5EF4-FFF2-40B4-BE49-F238E27FC236}">
                <a16:creationId xmlns:a16="http://schemas.microsoft.com/office/drawing/2014/main" id="{138464CA-ABA0-43DD-AA74-2F9DFDF8D5B1}"/>
              </a:ext>
            </a:extLst>
          </p:cNvPr>
          <p:cNvSpPr/>
          <p:nvPr/>
        </p:nvSpPr>
        <p:spPr>
          <a:xfrm>
            <a:off x="6549266" y="6375530"/>
            <a:ext cx="3223384" cy="301925"/>
          </a:xfrm>
          <a:prstGeom prst="rect"/>
          <a:solidFill>
            <a:srgbClr val="FFFF00">
              <a:alpha val="20000"/>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0C49070-55A2-4603-948D-5CADCB2E9E99}"/>
              </a:ext>
            </a:extLst>
          </p:cNvPr>
          <p:cNvSpPr/>
          <p:nvPr/>
        </p:nvSpPr>
        <p:spPr>
          <a:xfrm>
            <a:off x="2039594" y="6162674"/>
            <a:ext cx="2747270" cy="569119"/>
          </a:xfrm>
          <a:prstGeom prst="rect"/>
          <a:solidFill>
            <a:srgbClr val="FFFF00">
              <a:alpha val="20000"/>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BFD9AB3-CC0D-412A-AE7D-15976D505DD3}"/>
              </a:ext>
            </a:extLst>
          </p:cNvPr>
          <p:cNvSpPr/>
          <p:nvPr/>
        </p:nvSpPr>
        <p:spPr>
          <a:xfrm>
            <a:off x="2075699" y="4457699"/>
            <a:ext cx="2747270" cy="569119"/>
          </a:xfrm>
          <a:prstGeom prst="rect"/>
          <a:solidFill>
            <a:srgbClr val="FFFF00">
              <a:alpha val="20000"/>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AE5E6E3-0E01-4EDC-9617-E41CB875CA02}"/>
              </a:ext>
            </a:extLst>
          </p:cNvPr>
          <p:cNvSpPr/>
          <p:nvPr/>
        </p:nvSpPr>
        <p:spPr>
          <a:xfrm>
            <a:off x="2031658" y="5520220"/>
            <a:ext cx="2747270" cy="569119"/>
          </a:xfrm>
          <a:prstGeom prst="rect"/>
          <a:solidFill>
            <a:srgbClr val="FFFF00">
              <a:alpha val="20000"/>
            </a:srgbClr>
          </a:solidFill>
          <a:ln w="12700" cap="flat"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8384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BA34A-101C-4520-8FCB-121993BFCE20}"/>
              </a:ext>
            </a:extLst>
          </p:cNvPr>
          <p:cNvSpPr>
            <a:spLocks noGrp="1"/>
          </p:cNvSpPr>
          <p:nvPr>
            <p:ph type="title"/>
          </p:nvPr>
        </p:nvSpPr>
        <p:spPr>
          <a:xfrm>
            <a:off x="838200" y="365125"/>
            <a:ext cx="10515600" cy="485107"/>
          </a:xfrm>
        </p:spPr>
        <p:txBody>
          <a:bodyPr/>
          <a:lstStyle/>
          <a:p>
            <a:r>
              <a:rPr lang="en-US" dirty="1"/>
              <a:t>Mellor J. Suggestions for streamlining</a:t>
            </a:r>
          </a:p>
        </p:txBody>
      </p:sp>
      <p:sp>
        <p:nvSpPr>
          <p:cNvPr id="3" name="Content Placeholder 2">
            <a:extLst>
              <a:ext uri="{FF2B5EF4-FFF2-40B4-BE49-F238E27FC236}">
                <a16:creationId xmlns:a16="http://schemas.microsoft.com/office/drawing/2014/main" id="{0E790D42-2176-4163-B831-DA257EFED686}"/>
              </a:ext>
            </a:extLst>
          </p:cNvPr>
          <p:cNvSpPr>
            <a:spLocks noGrp="1"/>
          </p:cNvSpPr>
          <p:nvPr>
            <p:ph idx="1"/>
          </p:nvPr>
        </p:nvSpPr>
        <p:spPr>
          <a:xfrm>
            <a:off x="581526" y="1027755"/>
            <a:ext cx="11586032" cy="5465120"/>
          </a:xfrm>
        </p:spPr>
        <p:txBody>
          <a:bodyPr>
            <a:noAutofit/>
          </a:bodyPr>
          <a:lstStyle/>
          <a:p>
            <a:r>
              <a:rPr lang="en-US" dirty="1"/>
              <a:t>have forensic experts </a:t>
            </a:r>
            <a:r>
              <a:rPr lang="en-US" b="1" dirty="1"/>
              <a:t>use the same data source(s)</a:t>
            </a:r>
          </a:p>
          <a:p>
            <a:pPr lvl="1"/>
            <a:r>
              <a:rPr lang="en-US" sz="1800" dirty="1"/>
              <a:t>“data sources should be identified at an early stage and the parties should endeavour to agree them,” else the Court should rule on the data to be used.  </a:t>
            </a:r>
          </a:p>
          <a:p>
            <a:r>
              <a:rPr lang="en-US" dirty="1"/>
              <a:t>FRAND cases require </a:t>
            </a:r>
            <a:r>
              <a:rPr lang="en-US" b="1" dirty="1"/>
              <a:t>much closer case management</a:t>
            </a:r>
          </a:p>
          <a:p>
            <a:pPr lvl="1"/>
            <a:r>
              <a:rPr lang="en-US" sz="1800" dirty="1"/>
              <a:t>hedonic price regression evidence was/should have been case managed as an experiment.  </a:t>
            </a:r>
          </a:p>
          <a:p>
            <a:r>
              <a:rPr lang="en-US" dirty="1"/>
              <a:t>utilize Court hearings to </a:t>
            </a:r>
            <a:r>
              <a:rPr lang="en-US" b="1" dirty="1"/>
              <a:t>meaningfully preview issues for the finder of fact</a:t>
            </a:r>
          </a:p>
          <a:p>
            <a:pPr lvl="1"/>
            <a:r>
              <a:rPr lang="en-US" sz="1800" dirty="1"/>
              <a:t>use pre-trial hearing to identify all of the issues requiring decision, not just to resolve procedural issues. List of Issues provided so high level “quickly became of no practical utility”</a:t>
            </a:r>
          </a:p>
          <a:p>
            <a:r>
              <a:rPr lang="en-US" dirty="1"/>
              <a:t>realistically estimate trial duration; </a:t>
            </a:r>
            <a:r>
              <a:rPr lang="en-US" b="1" dirty="1"/>
              <a:t>focus only on the issues which really matter</a:t>
            </a:r>
            <a:endParaRPr lang="en-US"/>
          </a:p>
          <a:p>
            <a:pPr lvl="1"/>
            <a:r>
              <a:rPr lang="en-US" sz="1800" dirty="1"/>
              <a:t>ensure trial duration realistic in view of materials volume and issues to be decided </a:t>
            </a:r>
          </a:p>
          <a:p>
            <a:pPr lvl="2"/>
            <a:r>
              <a:rPr lang="en-US" sz="1600" dirty="1"/>
              <a:t>15 days inadequate, 4 days for pre-reading “woefully inadequate”</a:t>
            </a:r>
          </a:p>
          <a:p>
            <a:pPr lvl="1"/>
            <a:r>
              <a:rPr lang="en-US" sz="1800" dirty="1"/>
              <a:t>rebuttal by expert should have been in additional report, not only on cross-examination</a:t>
            </a:r>
          </a:p>
          <a:p>
            <a:r>
              <a:rPr lang="en-US" b="1" dirty="1"/>
              <a:t>avoid information access issues</a:t>
            </a:r>
          </a:p>
          <a:p>
            <a:pPr lvl="1"/>
            <a:r>
              <a:rPr lang="en-US" sz="1800" dirty="1"/>
              <a:t>agree to early disclosure of the “potentially comparable licences under a Court-monitored confidentiality regime”</a:t>
            </a:r>
          </a:p>
          <a:p>
            <a:pPr lvl="1"/>
            <a:r>
              <a:rPr lang="en-US" sz="1800" dirty="1"/>
              <a:t>then agree to a stay of proceedings to enable negotiations to continue based on the shared information.</a:t>
            </a:r>
          </a:p>
        </p:txBody>
      </p:sp>
    </p:spTree>
    <p:extLst>
      <p:ext uri="{BB962C8B-B14F-4D97-AF65-F5344CB8AC3E}">
        <p14:creationId xmlns:p14="http://schemas.microsoft.com/office/powerpoint/2010/main" val="4205496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Lex Machina</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209666"/>
            <a:ext cx="7638288" cy="830997"/>
          </a:xfrm>
          <a:prstGeom prst="rect"/>
          <a:noFill/>
        </p:spPr>
        <p:txBody>
          <a:bodyPr wrap="square" rtlCol="0">
            <a:spAutoFit/>
          </a:bodyPr>
          <a:lstStyle/>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4" name="Picture 3">
            <a:extLst>
              <a:ext uri="{FF2B5EF4-FFF2-40B4-BE49-F238E27FC236}">
                <a16:creationId xmlns:a16="http://schemas.microsoft.com/office/drawing/2014/main" id="{F6EB4023-74C4-BA33-FDAF-51AD02B3AE70}"/>
              </a:ext>
            </a:extLst>
          </p:cNvPr>
          <p:cNvPicPr>
            <a:picLocks noChangeAspect="1"/>
          </p:cNvPicPr>
          <p:nvPr/>
        </p:nvPicPr>
        <p:blipFill>
          <a:blip r:embed="rId3"/>
          <a:srcRect/>
          <a:stretch>
            <a:fillRect/>
          </a:stretch>
        </p:blipFill>
        <p:spPr>
          <a:xfrm>
            <a:off x="0" y="1772594"/>
            <a:ext cx="12192000" cy="3312812"/>
          </a:xfrm>
          <a:prstGeom prst="rect"/>
        </p:spPr>
      </p:pic>
    </p:spTree>
    <p:extLst>
      <p:ext uri="{BB962C8B-B14F-4D97-AF65-F5344CB8AC3E}">
        <p14:creationId xmlns:p14="http://schemas.microsoft.com/office/powerpoint/2010/main" val="25814711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
    <p:spTree>
      <p:nvGrpSpPr>
        <p:cNvPr id="1" name=""/>
        <p:cNvGrpSpPr/>
        <p:nvPr/>
      </p:nvGrpSpPr>
      <p:grpSpPr>
        <a:xfrm>
          <a:off x="0" y="0"/>
          <a:ext cx="0" cy="0"/>
          <a:chOff x="0" y="0"/>
          <a:chExt cx="0" cy="0"/>
        </a:xfrm>
      </p:grpSpPr>
      <p:sp>
        <p:nvSpPr>
          <p:cNvPr id="56323" name="Title 1"/>
          <p:cNvSpPr>
            <a:spLocks noGrp="1"/>
          </p:cNvSpPr>
          <p:nvPr>
            <p:ph type="title"/>
          </p:nvPr>
        </p:nvSpPr>
        <p:spPr>
          <a:xfrm>
            <a:off x="2145792" y="494158"/>
            <a:ext cx="7772400" cy="944499"/>
          </a:xfrm>
        </p:spPr>
        <p:txBody>
          <a:bodyPr/>
          <a:lstStyle/>
          <a:p>
            <a:pPr algn="ctr"/>
            <a:r>
              <a:rPr lang="en-US" altLang="en-US" sz="3600" dirty="1">
                <a:latin typeface="Arial" panose="020b0604020202020204" pitchFamily="34" charset="0"/>
                <a:cs typeface="Arial" panose="020b0604020202020204" pitchFamily="34" charset="0"/>
              </a:rPr>
              <a:t>Lex Machina</a:t>
            </a:r>
            <a:endParaRPr lang="en-US" altLang="en-US" sz="3600">
              <a:latin typeface="+mj-lt"/>
              <a:cs typeface="Arial" panose="020b0604020202020204" pitchFamily="34" charset="0"/>
            </a:endParaRPr>
          </a:p>
        </p:txBody>
      </p:sp>
      <p:sp>
        <p:nvSpPr>
          <p:cNvPr id="6" name="Content Placeholder 5"/>
          <p:cNvSpPr>
            <a:spLocks noGrp="1"/>
          </p:cNvSpPr>
          <p:nvPr>
            <p:ph type="body" idx="1"/>
          </p:nvPr>
        </p:nvSpPr>
        <p:spPr>
          <a:xfrm>
            <a:off x="1981200" y="1600201"/>
            <a:ext cx="7772400" cy="1484376"/>
          </a:xfrm>
        </p:spPr>
        <p:txBody>
          <a:bodyPr/>
          <a:lstStyle/>
          <a:p>
            <a:pPr lvl="1"/>
            <a:endParaRPr lang="en-US"/>
          </a:p>
          <a:p>
            <a:pPr lvl="1"/>
            <a:endParaRPr lang="en-US"/>
          </a:p>
        </p:txBody>
      </p:sp>
      <p:sp>
        <p:nvSpPr>
          <p:cNvPr id="3" name="TextBox 2">
            <a:extLst>
              <a:ext uri="{FF2B5EF4-FFF2-40B4-BE49-F238E27FC236}">
                <a16:creationId xmlns:a16="http://schemas.microsoft.com/office/drawing/2014/main" id="{EA258928-4B3C-9561-81FE-7699064F91EA}"/>
              </a:ext>
            </a:extLst>
          </p:cNvPr>
          <p:cNvSpPr txBox="1"/>
          <p:nvPr/>
        </p:nvSpPr>
        <p:spPr>
          <a:xfrm>
            <a:off x="2145792" y="1209666"/>
            <a:ext cx="7638288" cy="830997"/>
          </a:xfrm>
          <a:prstGeom prst="rect"/>
          <a:noFill/>
        </p:spPr>
        <p:txBody>
          <a:bodyPr wrap="square" rtlCol="0">
            <a:spAutoFit/>
          </a:bodyPr>
          <a:lstStyle/>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a:p>
            <a:pPr marL="342900" indent="-342900" fontAlgn="base">
              <a:spcBef>
                <a:spcPct val="0"/>
              </a:spcBef>
              <a:spcAft>
                <a:spcPct val="0"/>
              </a:spcAft>
              <a:buFont typeface="Arial" panose="020b0604020202020204" pitchFamily="34" charset="0"/>
              <a:buChar char="•"/>
            </a:pPr>
            <a:endParaRPr lang="en-US" sz="2400">
              <a:solidFill>
                <a:srgbClr val="4C4C4C"/>
              </a:solidFill>
              <a:latin typeface="Helvetica" charset="0"/>
              <a:ea typeface="ヒラギノ角ゴ Pro W3" charset="0"/>
            </a:endParaRPr>
          </a:p>
        </p:txBody>
      </p:sp>
      <p:pic>
        <p:nvPicPr>
          <p:cNvPr id="5" name="Picture 4">
            <a:extLst>
              <a:ext uri="{FF2B5EF4-FFF2-40B4-BE49-F238E27FC236}">
                <a16:creationId xmlns:a16="http://schemas.microsoft.com/office/drawing/2014/main" id="{60C790B8-292E-ED15-9C48-80A3E93896BD}"/>
              </a:ext>
            </a:extLst>
          </p:cNvPr>
          <p:cNvPicPr>
            <a:picLocks noChangeAspect="1"/>
          </p:cNvPicPr>
          <p:nvPr/>
        </p:nvPicPr>
        <p:blipFill>
          <a:blip r:embed="rId3"/>
          <a:srcRect/>
          <a:stretch>
            <a:fillRect/>
          </a:stretch>
        </p:blipFill>
        <p:spPr>
          <a:xfrm>
            <a:off x="861314" y="2581413"/>
            <a:ext cx="10012172" cy="2409833"/>
          </a:xfrm>
          <a:prstGeom prst="rect"/>
        </p:spPr>
      </p:pic>
      <p:pic>
        <p:nvPicPr>
          <p:cNvPr id="8" name="Picture 7">
            <a:extLst>
              <a:ext uri="{FF2B5EF4-FFF2-40B4-BE49-F238E27FC236}">
                <a16:creationId xmlns:a16="http://schemas.microsoft.com/office/drawing/2014/main" id="{08B10155-B13A-A0A2-7402-C8DD6E5C50BC}"/>
              </a:ext>
            </a:extLst>
          </p:cNvPr>
          <p:cNvPicPr>
            <a:picLocks noChangeAspect="1"/>
          </p:cNvPicPr>
          <p:nvPr/>
        </p:nvPicPr>
        <p:blipFill>
          <a:blip r:embed="rId4"/>
          <a:srcRect/>
          <a:stretch>
            <a:fillRect/>
          </a:stretch>
        </p:blipFill>
        <p:spPr>
          <a:xfrm>
            <a:off x="742813" y="1561912"/>
            <a:ext cx="1962424" cy="304843"/>
          </a:xfrm>
          <a:prstGeom prst="rect"/>
        </p:spPr>
      </p:pic>
      <p:pic>
        <p:nvPicPr>
          <p:cNvPr id="10" name="Picture 9">
            <a:extLst>
              <a:ext uri="{FF2B5EF4-FFF2-40B4-BE49-F238E27FC236}">
                <a16:creationId xmlns:a16="http://schemas.microsoft.com/office/drawing/2014/main" id="{9EBE6DF6-4645-2F02-337F-36EB2713E40E}"/>
              </a:ext>
            </a:extLst>
          </p:cNvPr>
          <p:cNvPicPr>
            <a:picLocks noChangeAspect="1"/>
          </p:cNvPicPr>
          <p:nvPr/>
        </p:nvPicPr>
        <p:blipFill>
          <a:blip r:embed="rId5"/>
          <a:srcRect/>
          <a:stretch>
            <a:fillRect/>
          </a:stretch>
        </p:blipFill>
        <p:spPr>
          <a:xfrm>
            <a:off x="3231668" y="1561912"/>
            <a:ext cx="7097115" cy="981212"/>
          </a:xfrm>
          <a:prstGeom prst="rect"/>
        </p:spPr>
      </p:pic>
      <p:pic>
        <p:nvPicPr>
          <p:cNvPr id="12" name="Picture 11">
            <a:extLst>
              <a:ext uri="{FF2B5EF4-FFF2-40B4-BE49-F238E27FC236}">
                <a16:creationId xmlns:a16="http://schemas.microsoft.com/office/drawing/2014/main" id="{4DB471DF-DE51-DE8F-F077-B3D42984C442}"/>
              </a:ext>
            </a:extLst>
          </p:cNvPr>
          <p:cNvPicPr>
            <a:picLocks noChangeAspect="1"/>
          </p:cNvPicPr>
          <p:nvPr/>
        </p:nvPicPr>
        <p:blipFill>
          <a:blip r:embed="rId6"/>
          <a:srcRect/>
          <a:stretch>
            <a:fillRect/>
          </a:stretch>
        </p:blipFill>
        <p:spPr>
          <a:xfrm>
            <a:off x="0" y="5136056"/>
            <a:ext cx="12192000" cy="1227786"/>
          </a:xfrm>
          <a:prstGeom prst="rect"/>
        </p:spPr>
      </p:pic>
    </p:spTree>
    <p:extLst>
      <p:ext uri="{BB962C8B-B14F-4D97-AF65-F5344CB8AC3E}">
        <p14:creationId xmlns:p14="http://schemas.microsoft.com/office/powerpoint/2010/main" val="29467349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MM_Firm_Powerpoint_Template_v2dp">
  <a:themeElements>
    <a:clrScheme name="O'Melveny Color Palette">
      <a:dk1>
        <a:srgbClr val="4C4C4C"/>
      </a:dk1>
      <a:lt1>
        <a:srgbClr val="FFFFFF"/>
      </a:lt1>
      <a:dk2>
        <a:srgbClr val="4B4B4B"/>
      </a:dk2>
      <a:lt2>
        <a:srgbClr val="EBEBEB"/>
      </a:lt2>
      <a:accent1>
        <a:srgbClr val="FF671F"/>
      </a:accent1>
      <a:accent2>
        <a:srgbClr val="789D4A"/>
      </a:accent2>
      <a:accent3>
        <a:srgbClr val="FFFFFF"/>
      </a:accent3>
      <a:accent4>
        <a:srgbClr val="1F60AA"/>
      </a:accent4>
      <a:accent5>
        <a:srgbClr val="646464"/>
      </a:accent5>
      <a:accent6>
        <a:srgbClr val="6F2B62"/>
      </a:accent6>
      <a:hlink>
        <a:srgbClr val="007DC3"/>
      </a:hlink>
      <a:folHlink>
        <a:srgbClr val="579FD2"/>
      </a:folHlink>
    </a:clrScheme>
    <a:fontScheme name="Office Classic 2">
      <a:majorFont>
        <a:latin typeface="Arial"/>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微軟正黑體"/>
        <a:font script="Laoo" typeface="DokChampa"/>
        <a:font script="Mong" typeface="Mongolian Baiti"/>
        <a:font script="Hans" typeface="黑体"/>
        <a:font script="Guru" typeface="Raavi"/>
        <a:font script="Thaa" typeface="MV Boli"/>
        <a:font script="Cans" typeface="Euphemia"/>
        <a:font script="Hang" typeface="굴림"/>
        <a:font script="Syrc" typeface="Estrangelo Edessa"/>
      </a:majorFont>
      <a:minorFont>
        <a:latin typeface="Arial"/>
        <a:ea typeface=""/>
        <a:cs typeface=""/>
        <a:font script="Uigh" typeface="Microsoft Uighur"/>
        <a:font script="Beng" typeface="Vrinda"/>
        <a:font script="Thai" typeface="Cordia New"/>
        <a:font script="Mlym" typeface="Kartika"/>
        <a:font script="Yiii" typeface="Microsoft Yi Baiti"/>
        <a:font script="Cher" typeface="Plantagenet Cherokee"/>
        <a:font script="Orya" typeface="Kalinga"/>
        <a:font script="Gujr" typeface="Shruti"/>
        <a:font script="Viet" typeface="Arial"/>
        <a:font script="Arab" typeface="Arial"/>
        <a:font script="Hebr" typeface="Arial"/>
        <a:font script="Telu" typeface="Gautami"/>
        <a:font script="Ethi" typeface="Nyala"/>
        <a:font script="Jpan" typeface="ＭＳ Ｐゴシック"/>
        <a:font script="Sinh" typeface="Iskoola Pota"/>
        <a:font script="Taml" typeface="Latha"/>
        <a:font script="Deva" typeface="Mangal"/>
        <a:font script="Knda" typeface="Tunga"/>
        <a:font script="Tibt" typeface="Microsoft Himalaya"/>
        <a:font script="Khmr" typeface="DaunPenh"/>
        <a:font script="Hant" typeface="微軟正黑體"/>
        <a:font script="Laoo" typeface="DokChampa"/>
        <a:font script="Mong" typeface="Mongolian Baiti"/>
        <a:font script="Hans" typeface="黑体"/>
        <a:font script="Guru" typeface="Raavi"/>
        <a:font script="Thaa" typeface="MV Boli"/>
        <a:font script="Cans" typeface="Euphemia"/>
        <a:font script="Hang" typeface="굴림"/>
        <a:font script="Syrc" typeface="Estrangelo Edess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w="63500" h="25400" prst="circ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extraClrScheme>
      <a:clrScheme name="CD Template 1">
        <a:dk1>
          <a:srgbClr val="000000"/>
        </a:dk1>
        <a:lt1>
          <a:srgbClr val="FFFFFF"/>
        </a:lt1>
        <a:dk2>
          <a:srgbClr val="1F497D"/>
        </a:dk2>
        <a:lt2>
          <a:srgbClr val="EEECE1"/>
        </a:lt2>
        <a:accent1>
          <a:srgbClr val="5D87A1"/>
        </a:accent1>
        <a:accent2>
          <a:srgbClr val="174A7C"/>
        </a:accent2>
        <a:accent3>
          <a:srgbClr val="FFFFFF"/>
        </a:accent3>
        <a:accent4>
          <a:srgbClr val="000000"/>
        </a:accent4>
        <a:accent5>
          <a:srgbClr val="B6C3CD"/>
        </a:accent5>
        <a:accent6>
          <a:srgbClr val="144270"/>
        </a:accent6>
        <a:hlink>
          <a:srgbClr val="007DC3"/>
        </a:hlink>
        <a:folHlink>
          <a:srgbClr val="579FD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Uigh" typeface="Microsoft Uighur"/>
        <a:font script="Beng" typeface="Vrinda"/>
        <a:font script="Thai" typeface="Angsan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Times New Roman"/>
        <a:font script="Tale" typeface="Microsoft Tai Le"/>
        <a:font script="Arab" typeface="Times New Roman"/>
        <a:font script="Hebr" typeface="Times New Roman"/>
        <a:font script="Bopo" typeface="Microsoft JhengHei"/>
        <a:font script="Telu" typeface="Gautami"/>
        <a:font script="Ethi" typeface="Nyala"/>
        <a:font script="Lisu" typeface="Segoe UI"/>
        <a:font script="Jpan" typeface="游ゴシック Light"/>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MoolBoran"/>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Light"/>
        <a:font script="Phag" typeface="Phagspa"/>
        <a:font script="Guru" typeface="Raavi"/>
        <a:font script="Osma" typeface="Ebrima"/>
        <a:font script="Thaa" typeface="MV Boli"/>
        <a:font script="Cans" typeface="Euphemia"/>
        <a:font script="Hang" typeface="맑은 고딕"/>
        <a:font script="Syrc" typeface="Estrangelo Edessa"/>
      </a:majorFont>
      <a:minorFont>
        <a:latin typeface="Calibri" panose="020f0502020204030204"/>
        <a:ea typeface=""/>
        <a:cs typeface=""/>
        <a:font script="Uigh" typeface="Microsoft Uighur"/>
        <a:font script="Beng" typeface="Vrinda"/>
        <a:font script="Thai" typeface="Cordia New"/>
        <a:font script="Syre" typeface="Estrangelo Edessa"/>
        <a:font script="Syrj" typeface="Estrangelo Edessa"/>
        <a:font script="Mlym" typeface="Kartika"/>
        <a:font script="Nkoo" typeface="Ebrima"/>
        <a:font script="Yiii" typeface="Microsoft Yi Baiti"/>
        <a:font script="Cher" typeface="Plantagenet Cherokee"/>
        <a:font script="Orya" typeface="Kalinga"/>
        <a:font script="Geor" typeface="Sylfaen"/>
        <a:font script="Gujr" typeface="Shruti"/>
        <a:font script="Viet" typeface="Arial"/>
        <a:font script="Tale" typeface="Microsoft Tai Le"/>
        <a:font script="Arab" typeface="Arial"/>
        <a:font script="Hebr" typeface="Arial"/>
        <a:font script="Bopo" typeface="Microsoft JhengHei"/>
        <a:font script="Telu" typeface="Gautami"/>
        <a:font script="Ethi" typeface="Nyala"/>
        <a:font script="Lisu" typeface="Segoe UI"/>
        <a:font script="Jpan" typeface="游ゴシック"/>
        <a:font script="Sora" typeface="Nirmala UI"/>
        <a:font script="Talu" typeface="Microsoft New Tai Lue"/>
        <a:font script="Armn" typeface="Arial"/>
        <a:font script="Sinh" typeface="Iskoola Pota"/>
        <a:font script="Taml" typeface="Latha"/>
        <a:font script="Tfng" typeface="Ebrima"/>
        <a:font script="Syrn" typeface="Estrangelo Edessa"/>
        <a:font script="Deva" typeface="Mangal"/>
        <a:font script="Knda" typeface="Tunga"/>
        <a:font script="Tibt" typeface="Microsoft Himalaya"/>
        <a:font script="Khmr" typeface="DaunPenh"/>
        <a:font script="Mymr" typeface="Myanmar Text"/>
        <a:font script="Olck" typeface="Nirmala UI"/>
        <a:font script="Bugi" typeface="Leelawadee UI"/>
        <a:font script="Java" typeface="Javanese Text"/>
        <a:font script="Hant" typeface="新細明體"/>
        <a:font script="Laoo" typeface="DokChampa"/>
        <a:font script="Mong" typeface="Mongolian Baiti"/>
        <a:font script="Hans" typeface="等线"/>
        <a:font script="Phag" typeface="Phagspa"/>
        <a:font script="Guru" typeface="Raavi"/>
        <a:font script="Osma" typeface="Ebrima"/>
        <a:font script="Thaa" typeface="MV Boli"/>
        <a:font script="Cans" typeface="Euphemia"/>
        <a:font script="Hang" typeface="맑은 고딕"/>
        <a:font script="Syrc" typeface="Estrangelo Edess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r="5400000" dist="1905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theme>
</file>

<file path=docProps/app.xml><?xml version="1.0" encoding="utf-8"?>
<Properties xmlns="http://schemas.openxmlformats.org/officeDocument/2006/extended-properties" xmlns:vt="http://schemas.openxmlformats.org/officeDocument/2006/docPropsVTypes">
  <Template/>
  <TotalTime>0</TotalTime>
  <Application>Microsoft Office PowerPoint</Application>
  <PresentationFormat/>
  <Slides>76</Slides>
  <ScaleCrop>false</ScaleCrop>
  <HeadingPairs>
    <vt:vector size="6" baseType="variant">
      <vt:variant>
        <vt:lpstr>Fonts Used</vt:lpstr>
      </vt:variant>
      <vt:variant>
        <vt:i4>11</vt:i4>
      </vt:variant>
      <vt:variant>
        <vt:lpstr>Theme</vt:lpstr>
      </vt:variant>
      <vt:variant>
        <vt:i4>1</vt:i4>
      </vt:variant>
      <vt:variant>
        <vt:lpstr>Slide Titles</vt:lpstr>
      </vt:variant>
      <vt:variant>
        <vt:i4>76</vt:i4>
      </vt:variant>
    </vt:vector>
  </HeadingPair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1900-01-01T00:00:00Z</dcterms:created>
  <dcterms:modified xsi:type="dcterms:W3CDTF">1900-01-01T00:00:00Z</dcterms:modified>
  <cp:lastPrinted>1900-01-01T00:00:00Z</cp:lastPrinted>
</cp:coreProperties>
</file>