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219DFD-5ACD-4629-A344-214F85883759}"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1BA2-1086-4E0A-830E-AA8F3BBE633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809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19DFD-5ACD-4629-A344-214F85883759}"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220060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19DFD-5ACD-4629-A344-214F85883759}"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152147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219DFD-5ACD-4629-A344-214F85883759}"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2093841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219DFD-5ACD-4629-A344-214F85883759}"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61BA2-1086-4E0A-830E-AA8F3BBE633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21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219DFD-5ACD-4629-A344-214F85883759}"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217285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219DFD-5ACD-4629-A344-214F85883759}"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242320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219DFD-5ACD-4629-A344-214F85883759}"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403250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219DFD-5ACD-4629-A344-214F85883759}" type="datetimeFigureOut">
              <a:rPr lang="en-US" smtClean="0"/>
              <a:t>2/28/2023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225801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219DFD-5ACD-4629-A344-214F85883759}" type="datetimeFigureOut">
              <a:rPr lang="en-US" smtClean="0"/>
              <a:t>2/28/2023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C761BA2-1086-4E0A-830E-AA8F3BBE6331}" type="slidenum">
              <a:rPr lang="en-US" smtClean="0"/>
              <a:t>‹#›</a:t>
            </a:fld>
            <a:endParaRPr lang="en-US"/>
          </a:p>
        </p:txBody>
      </p:sp>
    </p:spTree>
    <p:extLst>
      <p:ext uri="{BB962C8B-B14F-4D97-AF65-F5344CB8AC3E}">
        <p14:creationId xmlns:p14="http://schemas.microsoft.com/office/powerpoint/2010/main" val="426934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219DFD-5ACD-4629-A344-214F85883759}"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61BA2-1086-4E0A-830E-AA8F3BBE6331}" type="slidenum">
              <a:rPr lang="en-US" smtClean="0"/>
              <a:t>‹#›</a:t>
            </a:fld>
            <a:endParaRPr lang="en-US"/>
          </a:p>
        </p:txBody>
      </p:sp>
    </p:spTree>
    <p:extLst>
      <p:ext uri="{BB962C8B-B14F-4D97-AF65-F5344CB8AC3E}">
        <p14:creationId xmlns:p14="http://schemas.microsoft.com/office/powerpoint/2010/main" val="249544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219DFD-5ACD-4629-A344-214F85883759}" type="datetimeFigureOut">
              <a:rPr lang="en-US" smtClean="0"/>
              <a:t>2/28/2023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C761BA2-1086-4E0A-830E-AA8F3BBE633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2971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06C28-03A6-41B8-A412-BE0427F7B9AB}"/>
              </a:ext>
            </a:extLst>
          </p:cNvPr>
          <p:cNvSpPr>
            <a:spLocks noGrp="1"/>
          </p:cNvSpPr>
          <p:nvPr>
            <p:ph type="ctrTitle"/>
          </p:nvPr>
        </p:nvSpPr>
        <p:spPr/>
        <p:txBody>
          <a:bodyPr/>
          <a:lstStyle/>
          <a:p>
            <a:r>
              <a:rPr lang="en-US" dirty="0"/>
              <a:t>Panel on IP Litigation Pitches</a:t>
            </a:r>
          </a:p>
        </p:txBody>
      </p:sp>
      <p:sp>
        <p:nvSpPr>
          <p:cNvPr id="3" name="Subtitle 2">
            <a:extLst>
              <a:ext uri="{FF2B5EF4-FFF2-40B4-BE49-F238E27FC236}">
                <a16:creationId xmlns:a16="http://schemas.microsoft.com/office/drawing/2014/main" id="{A7E3F29C-3C68-41B0-919A-6AE1A17C9EF1}"/>
              </a:ext>
            </a:extLst>
          </p:cNvPr>
          <p:cNvSpPr>
            <a:spLocks noGrp="1"/>
          </p:cNvSpPr>
          <p:nvPr>
            <p:ph type="subTitle" idx="1"/>
          </p:nvPr>
        </p:nvSpPr>
        <p:spPr/>
        <p:txBody>
          <a:bodyPr/>
          <a:lstStyle/>
          <a:p>
            <a:r>
              <a:rPr lang="en-US" dirty="0"/>
              <a:t>Markey Intellectual Property Inn of Court</a:t>
            </a:r>
          </a:p>
          <a:p>
            <a:r>
              <a:rPr lang="en-US" dirty="0"/>
              <a:t>February 28, 2023</a:t>
            </a:r>
          </a:p>
        </p:txBody>
      </p:sp>
    </p:spTree>
    <p:extLst>
      <p:ext uri="{BB962C8B-B14F-4D97-AF65-F5344CB8AC3E}">
        <p14:creationId xmlns:p14="http://schemas.microsoft.com/office/powerpoint/2010/main" val="3306792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A009A-191F-4FA1-A6C6-BC4DC1F9AF54}"/>
              </a:ext>
            </a:extLst>
          </p:cNvPr>
          <p:cNvSpPr>
            <a:spLocks noGrp="1"/>
          </p:cNvSpPr>
          <p:nvPr>
            <p:ph type="title"/>
          </p:nvPr>
        </p:nvSpPr>
        <p:spPr/>
        <p:txBody>
          <a:bodyPr>
            <a:normAutofit/>
          </a:bodyPr>
          <a:lstStyle/>
          <a:p>
            <a:r>
              <a:rPr lang="en-US" sz="3200" dirty="0">
                <a:latin typeface="+mn-lt"/>
              </a:rPr>
              <a:t>Any tips for what not to do in a pitch?</a:t>
            </a:r>
          </a:p>
        </p:txBody>
      </p:sp>
    </p:spTree>
    <p:extLst>
      <p:ext uri="{BB962C8B-B14F-4D97-AF65-F5344CB8AC3E}">
        <p14:creationId xmlns:p14="http://schemas.microsoft.com/office/powerpoint/2010/main" val="3481553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EC2D4-3DEA-4A77-84FC-910D43AB068C}"/>
              </a:ext>
            </a:extLst>
          </p:cNvPr>
          <p:cNvSpPr txBox="1">
            <a:spLocks/>
          </p:cNvSpPr>
          <p:nvPr/>
        </p:nvSpPr>
        <p:spPr>
          <a:xfrm>
            <a:off x="1097280" y="286603"/>
            <a:ext cx="10058400" cy="698135"/>
          </a:xfrm>
          <a:prstGeom prst="rect">
            <a:avLst/>
          </a:prstGeom>
        </p:spPr>
        <p:txBody>
          <a:bodyPr>
            <a:normAutofit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Pitches - Ethical Issues </a:t>
            </a:r>
          </a:p>
        </p:txBody>
      </p:sp>
      <p:sp>
        <p:nvSpPr>
          <p:cNvPr id="3" name="Content Placeholder 2">
            <a:extLst>
              <a:ext uri="{FF2B5EF4-FFF2-40B4-BE49-F238E27FC236}">
                <a16:creationId xmlns:a16="http://schemas.microsoft.com/office/drawing/2014/main" id="{60E94AF3-C535-4282-A0C9-0FAC3010048D}"/>
              </a:ext>
            </a:extLst>
          </p:cNvPr>
          <p:cNvSpPr txBox="1">
            <a:spLocks/>
          </p:cNvSpPr>
          <p:nvPr/>
        </p:nvSpPr>
        <p:spPr>
          <a:xfrm>
            <a:off x="896815" y="905608"/>
            <a:ext cx="10258865" cy="5539153"/>
          </a:xfrm>
          <a:prstGeom prst="rect">
            <a:avLst/>
          </a:prstGeom>
        </p:spPr>
        <p:txBody>
          <a:bodyPr>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900" dirty="0"/>
              <a:t>- California Rule of Professional Conduct 1.18 – Duties to Prospective Client (Effective Nov. 1, 2018)</a:t>
            </a:r>
          </a:p>
          <a:p>
            <a:r>
              <a:rPr lang="en-US" sz="1900" dirty="0">
                <a:ea typeface="Calibri" panose="020F0502020204030204" pitchFamily="34" charset="0"/>
                <a:cs typeface="Times New Roman" panose="02020603050405020304" pitchFamily="18" charset="0"/>
              </a:rPr>
              <a:t>- (a) A person who, directly or through an authorized representative, consults a lawyer for the purpose of retaining the lawyer or securing legal service or advice from the lawyer in the lawyer’s professional capacity, is a prospective client. </a:t>
            </a:r>
          </a:p>
          <a:p>
            <a:r>
              <a:rPr lang="en-US" sz="1900" dirty="0">
                <a:ea typeface="Calibri" panose="020F0502020204030204" pitchFamily="34" charset="0"/>
                <a:cs typeface="Times New Roman" panose="02020603050405020304" pitchFamily="18" charset="0"/>
              </a:rPr>
              <a:t>- (b) Even when no lawyer-client relationship ensues, a lawyer who has communicated with a prospective client shall not use or reveal information protected by Business and Professions Code section 6068, subdivision (e) and rule 1.6 that the lawyer learned as a result of the consultation, except as rule 1.9 would permit with respect to information of a former client. </a:t>
            </a:r>
          </a:p>
          <a:p>
            <a:r>
              <a:rPr lang="en-US" sz="1900" dirty="0">
                <a:ea typeface="Calibri" panose="020F0502020204030204" pitchFamily="34" charset="0"/>
                <a:cs typeface="Times New Roman" panose="02020603050405020304" pitchFamily="18" charset="0"/>
              </a:rPr>
              <a:t>- (c) A lawyer subject to paragraph (b) shall not represent a client with interests materially adverse to those of a prospective client in the same or a substantially related matter if the lawyer received from the prospective client information protected by Business and Professions Code section 6068, subdivision (e) and rule 1.6 that is material to the matter, except as provided in paragraph (d). If a lawyer is prohibited from representation under this paragraph, no lawyer in a firm with which that lawyer is associated may knowingly undertake or continue representation in such a matter, except as provided in paragraph (d). </a:t>
            </a:r>
          </a:p>
          <a:p>
            <a:r>
              <a:rPr lang="en-US" sz="1900" dirty="0">
                <a:ea typeface="Calibri" panose="020F0502020204030204" pitchFamily="34" charset="0"/>
                <a:cs typeface="Times New Roman" panose="02020603050405020304" pitchFamily="18" charset="0"/>
              </a:rPr>
              <a:t>- (d) When the lawyer has received information that prohibits representation as provided in paragraph (c), representation of the affected client is permissible if: </a:t>
            </a:r>
          </a:p>
          <a:p>
            <a:pPr lvl="1"/>
            <a:r>
              <a:rPr lang="en-US" sz="1900" dirty="0">
                <a:ea typeface="Calibri" panose="020F0502020204030204" pitchFamily="34" charset="0"/>
                <a:cs typeface="Times New Roman" panose="02020603050405020304" pitchFamily="18" charset="0"/>
              </a:rPr>
              <a:t>(1) both the affected client and the prospective client have given informed written consent, or </a:t>
            </a:r>
          </a:p>
          <a:p>
            <a:pPr lvl="1"/>
            <a:r>
              <a:rPr lang="en-US" sz="1900" dirty="0">
                <a:ea typeface="Calibri" panose="020F0502020204030204" pitchFamily="34" charset="0"/>
                <a:cs typeface="Times New Roman" panose="02020603050405020304" pitchFamily="18" charset="0"/>
              </a:rPr>
              <a:t>(2) the lawyer who received the information took reasonable measures to avoid exposure to more information than was reasonably necessary to determine whether to represent the prospective client; and </a:t>
            </a:r>
          </a:p>
          <a:p>
            <a:pPr lvl="2"/>
            <a:r>
              <a:rPr lang="en-US" sz="1900" dirty="0">
                <a:ea typeface="Calibri" panose="020F0502020204030204" pitchFamily="34" charset="0"/>
                <a:cs typeface="Times New Roman" panose="02020603050405020304" pitchFamily="18" charset="0"/>
              </a:rPr>
              <a:t>(i) the prohibited lawyer is timely screened from any participation in the matter and is apportioned no part of the fee therefrom; and </a:t>
            </a:r>
          </a:p>
          <a:p>
            <a:pPr lvl="2"/>
            <a:r>
              <a:rPr lang="en-US" sz="1900" dirty="0">
                <a:ea typeface="Calibri" panose="020F0502020204030204" pitchFamily="34" charset="0"/>
                <a:cs typeface="Times New Roman" panose="02020603050405020304" pitchFamily="18" charset="0"/>
              </a:rPr>
              <a:t>(ii) written notice is promptly given to the prospective client to enable the prospective client to ascertain compliance with the provisions of this rule.</a:t>
            </a:r>
          </a:p>
          <a:p>
            <a:endParaRPr lang="en-US" dirty="0"/>
          </a:p>
        </p:txBody>
      </p:sp>
    </p:spTree>
    <p:extLst>
      <p:ext uri="{BB962C8B-B14F-4D97-AF65-F5344CB8AC3E}">
        <p14:creationId xmlns:p14="http://schemas.microsoft.com/office/powerpoint/2010/main" val="282619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B0268-36B4-4C68-872E-4E3D10EB7F2E}"/>
              </a:ext>
            </a:extLst>
          </p:cNvPr>
          <p:cNvSpPr txBox="1">
            <a:spLocks/>
          </p:cNvSpPr>
          <p:nvPr/>
        </p:nvSpPr>
        <p:spPr>
          <a:xfrm>
            <a:off x="1097280" y="286603"/>
            <a:ext cx="10058400" cy="698135"/>
          </a:xfrm>
          <a:prstGeom prst="rect">
            <a:avLst/>
          </a:prstGeom>
        </p:spPr>
        <p:txBody>
          <a:bodyPr>
            <a:normAutofit lnSpcReduction="1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Pitches - Ethical Issues </a:t>
            </a:r>
          </a:p>
        </p:txBody>
      </p:sp>
      <p:sp>
        <p:nvSpPr>
          <p:cNvPr id="3" name="Content Placeholder 2">
            <a:extLst>
              <a:ext uri="{FF2B5EF4-FFF2-40B4-BE49-F238E27FC236}">
                <a16:creationId xmlns:a16="http://schemas.microsoft.com/office/drawing/2014/main" id="{B5C3430F-C876-4ABF-90C5-CA4A56598772}"/>
              </a:ext>
            </a:extLst>
          </p:cNvPr>
          <p:cNvSpPr txBox="1">
            <a:spLocks/>
          </p:cNvSpPr>
          <p:nvPr/>
        </p:nvSpPr>
        <p:spPr>
          <a:xfrm>
            <a:off x="896815" y="1213339"/>
            <a:ext cx="10258865" cy="451045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 California Rule of Professional Conduct 7.1 – Communications Concerning a Lawyer’s Services (Effective Nov. 1, 2018)</a:t>
            </a:r>
          </a:p>
          <a:p>
            <a:r>
              <a:rPr lang="en-US" sz="1600" dirty="0"/>
              <a:t>- (a) A lawyer shall not make a false or misleading communication about the lawyer or the lawyer’s services. A communication is false or misleading if it contains a material misrepresentation of fact or law, or omits a fact necessary to make the communication considered as a whole not materially misleading. </a:t>
            </a:r>
          </a:p>
          <a:p>
            <a:r>
              <a:rPr lang="en-US" sz="1600" dirty="0"/>
              <a:t>- (b) The Board of Trustees of the State Bar may formulate and adopt standards as to communications that will be presumed to violate rule 7.1, 7.2, 7.3, 7.4 or 7.5. The standards shall only be used as presumptions affecting the burden of proof in disciplinary proceedings involving alleged violations of these rules. “Presumption affecting the burden of proof” means that presumption defined in Evidence Code sections 605 and 606. Such standards formulated and adopted by the Board, as from time to time amended, shall be effective and binding on all lawyers. </a:t>
            </a:r>
          </a:p>
        </p:txBody>
      </p:sp>
    </p:spTree>
    <p:extLst>
      <p:ext uri="{BB962C8B-B14F-4D97-AF65-F5344CB8AC3E}">
        <p14:creationId xmlns:p14="http://schemas.microsoft.com/office/powerpoint/2010/main" val="45812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B2994-714C-4CA3-A4AA-D58D16D29C1F}"/>
              </a:ext>
            </a:extLst>
          </p:cNvPr>
          <p:cNvSpPr>
            <a:spLocks noGrp="1"/>
          </p:cNvSpPr>
          <p:nvPr>
            <p:ph type="title"/>
          </p:nvPr>
        </p:nvSpPr>
        <p:spPr/>
        <p:txBody>
          <a:bodyPr/>
          <a:lstStyle/>
          <a:p>
            <a:r>
              <a:rPr lang="en-US" dirty="0"/>
              <a:t>Panelists</a:t>
            </a:r>
          </a:p>
        </p:txBody>
      </p:sp>
      <p:sp>
        <p:nvSpPr>
          <p:cNvPr id="3" name="Content Placeholder 2">
            <a:extLst>
              <a:ext uri="{FF2B5EF4-FFF2-40B4-BE49-F238E27FC236}">
                <a16:creationId xmlns:a16="http://schemas.microsoft.com/office/drawing/2014/main" id="{D080D540-15E9-429A-9B70-0306CB08DB83}"/>
              </a:ext>
            </a:extLst>
          </p:cNvPr>
          <p:cNvSpPr>
            <a:spLocks noGrp="1"/>
          </p:cNvSpPr>
          <p:nvPr>
            <p:ph idx="1"/>
          </p:nvPr>
        </p:nvSpPr>
        <p:spPr/>
        <p:txBody>
          <a:bodyPr/>
          <a:lstStyle/>
          <a:p>
            <a:r>
              <a:rPr lang="en-US" dirty="0"/>
              <a:t>- </a:t>
            </a:r>
            <a:r>
              <a:rPr lang="en-US" sz="3200" dirty="0"/>
              <a:t>Keith Newburry</a:t>
            </a:r>
          </a:p>
          <a:p>
            <a:pPr lvl="1"/>
            <a:r>
              <a:rPr lang="en-US" sz="2400" dirty="0"/>
              <a:t>Edwards Lifesciences Corporation</a:t>
            </a:r>
          </a:p>
          <a:p>
            <a:r>
              <a:rPr lang="en-US" dirty="0"/>
              <a:t>- </a:t>
            </a:r>
            <a:r>
              <a:rPr lang="en-US" sz="3200" dirty="0"/>
              <a:t>Taylor King</a:t>
            </a:r>
          </a:p>
          <a:p>
            <a:pPr lvl="1"/>
            <a:r>
              <a:rPr lang="en-US" sz="2400" dirty="0"/>
              <a:t>Western Digital Technologies, Inc.</a:t>
            </a:r>
          </a:p>
          <a:p>
            <a:r>
              <a:rPr lang="en-US" dirty="0"/>
              <a:t>- </a:t>
            </a:r>
            <a:r>
              <a:rPr lang="en-US" sz="3200" dirty="0"/>
              <a:t>Casey Kempner</a:t>
            </a:r>
          </a:p>
          <a:p>
            <a:pPr lvl="1"/>
            <a:r>
              <a:rPr lang="en-US" sz="2400" dirty="0"/>
              <a:t>P&amp;P Imports LLC </a:t>
            </a:r>
          </a:p>
          <a:p>
            <a:pPr marL="201168" lvl="1" indent="0">
              <a:buNone/>
            </a:pPr>
            <a:endParaRPr lang="en-US" dirty="0"/>
          </a:p>
          <a:p>
            <a:pPr marL="251460" indent="-342900"/>
            <a:endParaRPr lang="en-US" dirty="0"/>
          </a:p>
          <a:p>
            <a:pPr marL="0" indent="0">
              <a:buNone/>
            </a:pPr>
            <a:endParaRPr lang="en-US" dirty="0"/>
          </a:p>
        </p:txBody>
      </p:sp>
    </p:spTree>
    <p:extLst>
      <p:ext uri="{BB962C8B-B14F-4D97-AF65-F5344CB8AC3E}">
        <p14:creationId xmlns:p14="http://schemas.microsoft.com/office/powerpoint/2010/main" val="32288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2947-AB10-4297-96F4-3EAAD1FC3A6C}"/>
              </a:ext>
            </a:extLst>
          </p:cNvPr>
          <p:cNvSpPr>
            <a:spLocks noGrp="1"/>
          </p:cNvSpPr>
          <p:nvPr>
            <p:ph type="title"/>
          </p:nvPr>
        </p:nvSpPr>
        <p:spPr/>
        <p:txBody>
          <a:bodyPr>
            <a:normAutofit/>
          </a:bodyPr>
          <a:lstStyle/>
          <a:p>
            <a:r>
              <a:rPr lang="en-US" sz="3200" dirty="0">
                <a:solidFill>
                  <a:schemeClr val="tx1"/>
                </a:solidFill>
                <a:effectLst/>
                <a:latin typeface="Calibri" panose="020F0502020204030204" pitchFamily="34" charset="0"/>
                <a:ea typeface="Calibri" panose="020F0502020204030204" pitchFamily="34" charset="0"/>
              </a:rPr>
              <a:t>What is your approach to evaluating litigation pitches?</a:t>
            </a:r>
            <a:endParaRPr lang="en-US" sz="3200" dirty="0">
              <a:solidFill>
                <a:schemeClr val="tx1"/>
              </a:solidFill>
            </a:endParaRPr>
          </a:p>
        </p:txBody>
      </p:sp>
    </p:spTree>
    <p:extLst>
      <p:ext uri="{BB962C8B-B14F-4D97-AF65-F5344CB8AC3E}">
        <p14:creationId xmlns:p14="http://schemas.microsoft.com/office/powerpoint/2010/main" val="223264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DB5DE-C29B-4425-B904-24AAA041B203}"/>
              </a:ext>
            </a:extLst>
          </p:cNvPr>
          <p:cNvSpPr>
            <a:spLocks noGrp="1"/>
          </p:cNvSpPr>
          <p:nvPr>
            <p:ph type="title"/>
          </p:nvPr>
        </p:nvSpPr>
        <p:spPr/>
        <p:txBody>
          <a:bodyPr>
            <a:normAutofit/>
          </a:bodyPr>
          <a:lstStyle/>
          <a:p>
            <a:r>
              <a:rPr lang="en-US" sz="3200" dirty="0">
                <a:solidFill>
                  <a:schemeClr val="tx1"/>
                </a:solidFill>
                <a:effectLst/>
                <a:latin typeface="Calibri" panose="020F0502020204030204" pitchFamily="34" charset="0"/>
                <a:ea typeface="Calibri" panose="020F0502020204030204" pitchFamily="34" charset="0"/>
              </a:rPr>
              <a:t>How in-depth should the litigation strategy that is presented in the pitch be?</a:t>
            </a:r>
            <a:endParaRPr lang="en-US" sz="3200" dirty="0">
              <a:solidFill>
                <a:schemeClr val="tx1"/>
              </a:solidFill>
            </a:endParaRPr>
          </a:p>
        </p:txBody>
      </p:sp>
    </p:spTree>
    <p:extLst>
      <p:ext uri="{BB962C8B-B14F-4D97-AF65-F5344CB8AC3E}">
        <p14:creationId xmlns:p14="http://schemas.microsoft.com/office/powerpoint/2010/main" val="293698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31EA0-0CE2-45DD-9991-7EF8B6DB7EA0}"/>
              </a:ext>
            </a:extLst>
          </p:cNvPr>
          <p:cNvSpPr>
            <a:spLocks noGrp="1"/>
          </p:cNvSpPr>
          <p:nvPr>
            <p:ph type="title"/>
          </p:nvPr>
        </p:nvSpPr>
        <p:spPr/>
        <p:txBody>
          <a:bodyPr>
            <a:normAutofit/>
          </a:bodyPr>
          <a:lstStyle/>
          <a:p>
            <a:r>
              <a:rPr lang="en-US" sz="3200" dirty="0">
                <a:solidFill>
                  <a:schemeClr val="tx1"/>
                </a:solidFill>
                <a:effectLst/>
                <a:latin typeface="Calibri" panose="020F0502020204030204" pitchFamily="34" charset="0"/>
                <a:ea typeface="Calibri" panose="020F0502020204030204" pitchFamily="34" charset="0"/>
              </a:rPr>
              <a:t>Who should attend a pitch?</a:t>
            </a:r>
            <a:endParaRPr lang="en-US" sz="3200" dirty="0">
              <a:solidFill>
                <a:schemeClr val="tx1"/>
              </a:solidFill>
            </a:endParaRPr>
          </a:p>
        </p:txBody>
      </p:sp>
    </p:spTree>
    <p:extLst>
      <p:ext uri="{BB962C8B-B14F-4D97-AF65-F5344CB8AC3E}">
        <p14:creationId xmlns:p14="http://schemas.microsoft.com/office/powerpoint/2010/main" val="146592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7AB16-0C3A-448C-8931-7AC6F3B1BFB3}"/>
              </a:ext>
            </a:extLst>
          </p:cNvPr>
          <p:cNvSpPr>
            <a:spLocks noGrp="1"/>
          </p:cNvSpPr>
          <p:nvPr>
            <p:ph type="title"/>
          </p:nvPr>
        </p:nvSpPr>
        <p:spPr/>
        <p:txBody>
          <a:bodyPr/>
          <a:lstStyle/>
          <a:p>
            <a:br>
              <a:rPr lang="en-US" sz="1800" dirty="0">
                <a:effectLst/>
                <a:latin typeface="Calibri" panose="020F0502020204030204" pitchFamily="34" charset="0"/>
                <a:ea typeface="Calibri" panose="020F0502020204030204" pitchFamily="34" charset="0"/>
              </a:rPr>
            </a:br>
            <a:r>
              <a:rPr lang="en-US" sz="3200" dirty="0">
                <a:solidFill>
                  <a:schemeClr val="tx1"/>
                </a:solidFill>
                <a:effectLst/>
                <a:latin typeface="Calibri" panose="020F0502020204030204" pitchFamily="34" charset="0"/>
                <a:ea typeface="Calibri" panose="020F0502020204030204" pitchFamily="34" charset="0"/>
              </a:rPr>
              <a:t>What questions should the pitching party be prepared to ask you?</a:t>
            </a:r>
            <a:endParaRPr lang="en-US" sz="3200" dirty="0">
              <a:solidFill>
                <a:schemeClr val="tx1"/>
              </a:solidFill>
            </a:endParaRPr>
          </a:p>
        </p:txBody>
      </p:sp>
    </p:spTree>
    <p:extLst>
      <p:ext uri="{BB962C8B-B14F-4D97-AF65-F5344CB8AC3E}">
        <p14:creationId xmlns:p14="http://schemas.microsoft.com/office/powerpoint/2010/main" val="3403958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42A6-F512-46F0-A442-5798C3AC0E07}"/>
              </a:ext>
            </a:extLst>
          </p:cNvPr>
          <p:cNvSpPr>
            <a:spLocks noGrp="1"/>
          </p:cNvSpPr>
          <p:nvPr>
            <p:ph type="title"/>
          </p:nvPr>
        </p:nvSpPr>
        <p:spPr/>
        <p:txBody>
          <a:bodyPr/>
          <a:lstStyle/>
          <a:p>
            <a:br>
              <a:rPr lang="en-US" sz="1800" dirty="0">
                <a:effectLst/>
                <a:latin typeface="Calibri" panose="020F0502020204030204" pitchFamily="34" charset="0"/>
                <a:ea typeface="Calibri" panose="020F0502020204030204" pitchFamily="34" charset="0"/>
              </a:rPr>
            </a:br>
            <a:r>
              <a:rPr lang="en-US" sz="3200" dirty="0">
                <a:solidFill>
                  <a:schemeClr val="tx1"/>
                </a:solidFill>
                <a:effectLst/>
                <a:latin typeface="Calibri" panose="020F0502020204030204" pitchFamily="34" charset="0"/>
                <a:ea typeface="Calibri" panose="020F0502020204030204" pitchFamily="34" charset="0"/>
              </a:rPr>
              <a:t>What are some tips that you could provide regarding providing a budget in a pitch?</a:t>
            </a:r>
            <a:endParaRPr lang="en-US" sz="3200" dirty="0">
              <a:solidFill>
                <a:schemeClr val="tx1"/>
              </a:solidFill>
            </a:endParaRPr>
          </a:p>
        </p:txBody>
      </p:sp>
    </p:spTree>
    <p:extLst>
      <p:ext uri="{BB962C8B-B14F-4D97-AF65-F5344CB8AC3E}">
        <p14:creationId xmlns:p14="http://schemas.microsoft.com/office/powerpoint/2010/main" val="13347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F375-DE3E-4133-A32B-02C3A8396384}"/>
              </a:ext>
            </a:extLst>
          </p:cNvPr>
          <p:cNvSpPr>
            <a:spLocks noGrp="1"/>
          </p:cNvSpPr>
          <p:nvPr>
            <p:ph type="title"/>
          </p:nvPr>
        </p:nvSpPr>
        <p:spPr/>
        <p:txBody>
          <a:bodyPr>
            <a:normAutofit/>
          </a:bodyPr>
          <a:lstStyle/>
          <a:p>
            <a:r>
              <a:rPr lang="en-US" sz="3200" dirty="0">
                <a:latin typeface="+mn-lt"/>
              </a:rPr>
              <a:t>How do you address diversity of the pitching party?</a:t>
            </a:r>
          </a:p>
        </p:txBody>
      </p:sp>
    </p:spTree>
    <p:extLst>
      <p:ext uri="{BB962C8B-B14F-4D97-AF65-F5344CB8AC3E}">
        <p14:creationId xmlns:p14="http://schemas.microsoft.com/office/powerpoint/2010/main" val="243698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D43E-91D2-41F0-A162-865789FA603D}"/>
              </a:ext>
            </a:extLst>
          </p:cNvPr>
          <p:cNvSpPr>
            <a:spLocks noGrp="1"/>
          </p:cNvSpPr>
          <p:nvPr>
            <p:ph type="title"/>
          </p:nvPr>
        </p:nvSpPr>
        <p:spPr/>
        <p:txBody>
          <a:bodyPr>
            <a:normAutofit/>
          </a:bodyPr>
          <a:lstStyle/>
          <a:p>
            <a:r>
              <a:rPr lang="en-US" sz="3200" dirty="0">
                <a:latin typeface="+mn-lt"/>
              </a:rPr>
              <a:t>What are some key factors of a firm that have influenced your selection in a pitch?</a:t>
            </a:r>
          </a:p>
        </p:txBody>
      </p:sp>
    </p:spTree>
    <p:extLst>
      <p:ext uri="{BB962C8B-B14F-4D97-AF65-F5344CB8AC3E}">
        <p14:creationId xmlns:p14="http://schemas.microsoft.com/office/powerpoint/2010/main" val="415936099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26</TotalTime>
  <Words>707</Words>
  <Application>Microsoft Office PowerPoint</Application>
  <PresentationFormat>Widescreen</PresentationFormat>
  <Paragraphs>33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Panel on IP Litigation Pitches</vt:lpstr>
      <vt:lpstr>Panelists</vt:lpstr>
      <vt:lpstr>What is your approach to evaluating litigation pitches?</vt:lpstr>
      <vt:lpstr>How in-depth should the litigation strategy that is presented in the pitch be?</vt:lpstr>
      <vt:lpstr>Who should attend a pitch?</vt:lpstr>
      <vt:lpstr> What questions should the pitching party be prepared to ask you?</vt:lpstr>
      <vt:lpstr> What are some tips that you could provide regarding providing a budget in a pitch?</vt:lpstr>
      <vt:lpstr>How do you address diversity of the pitching party?</vt:lpstr>
      <vt:lpstr>What are some key factors of a firm that have influenced your selection in a pitch?</vt:lpstr>
      <vt:lpstr>Any tips for what not to do in a pitch?</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on IP Litigation Pitches</dc:title>
  <dc:creator>Flior, Andrew</dc:creator>
  <cp:lastModifiedBy>Flior, Andrew</cp:lastModifiedBy>
  <cp:revision>1</cp:revision>
  <cp:lastPrinted>2023-02-28T21:30:32Z</cp:lastPrinted>
  <dcterms:created xsi:type="dcterms:W3CDTF">2023-02-28T21:08:32Z</dcterms:created>
  <dcterms:modified xsi:type="dcterms:W3CDTF">2023-02-28T21:34:39Z</dcterms:modified>
</cp:coreProperties>
</file>