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62" r:id="rId3"/>
    <p:sldId id="263" r:id="rId4"/>
    <p:sldId id="257" r:id="rId5"/>
    <p:sldId id="258" r:id="rId6"/>
    <p:sldId id="259" r:id="rId7"/>
    <p:sldId id="260" r:id="rId8"/>
    <p:sldId id="261" r:id="rId9"/>
    <p:sldId id="265" r:id="rId10"/>
    <p:sldId id="264" r:id="rId11"/>
    <p:sldId id="266" r:id="rId12"/>
    <p:sldId id="267" r:id="rId1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ights, Mark" initials="KM" lastIdx="1" clrIdx="0">
    <p:extLst>
      <p:ext uri="{19B8F6BF-5375-455C-9EA6-DF929625EA0E}">
        <p15:presenceInfo xmlns:p15="http://schemas.microsoft.com/office/powerpoint/2012/main" userId="S-1-5-21-1028016573-862144230-922709458-688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1" autoAdjust="0"/>
    <p:restoredTop sz="94660"/>
  </p:normalViewPr>
  <p:slideViewPr>
    <p:cSldViewPr snapToGrid="0">
      <p:cViewPr varScale="1">
        <p:scale>
          <a:sx n="63" d="100"/>
          <a:sy n="63" d="100"/>
        </p:scale>
        <p:origin x="6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8D3C6C7-5D91-47EA-B422-5FC1C46A9CD5}" type="datetimeFigureOut">
              <a:rPr lang="en-US" smtClean="0"/>
              <a:t>12/29/2021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527B4E1-A909-4757-9631-CF9089541E6D}" type="slidenum">
              <a:rPr lang="en-US" smtClean="0"/>
              <a:t>‹#›</a:t>
            </a:fld>
            <a:endParaRPr lang="en-US"/>
          </a:p>
        </p:txBody>
      </p:sp>
    </p:spTree>
    <p:extLst>
      <p:ext uri="{BB962C8B-B14F-4D97-AF65-F5344CB8AC3E}">
        <p14:creationId xmlns:p14="http://schemas.microsoft.com/office/powerpoint/2010/main" val="213652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7B4E1-A909-4757-9631-CF9089541E6D}" type="slidenum">
              <a:rPr lang="en-US" smtClean="0"/>
              <a:t>1</a:t>
            </a:fld>
            <a:endParaRPr lang="en-US"/>
          </a:p>
        </p:txBody>
      </p:sp>
    </p:spTree>
    <p:extLst>
      <p:ext uri="{BB962C8B-B14F-4D97-AF65-F5344CB8AC3E}">
        <p14:creationId xmlns:p14="http://schemas.microsoft.com/office/powerpoint/2010/main" val="11088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vastly oversimplified for our purposes.</a:t>
            </a:r>
          </a:p>
          <a:p>
            <a:endParaRPr lang="en-US" baseline="0" dirty="0"/>
          </a:p>
          <a:p>
            <a:r>
              <a:rPr lang="en-US" baseline="0" dirty="0"/>
              <a:t>One big caveat: </a:t>
            </a:r>
            <a:r>
              <a:rPr lang="en-US" dirty="0"/>
              <a:t>maximum sentence may increase where offender has repeated convictions for certain categories of offenses (e.g., violent</a:t>
            </a:r>
            <a:r>
              <a:rPr lang="en-US" baseline="0" dirty="0"/>
              <a:t> offenses, sex offenses against children)</a:t>
            </a:r>
            <a:endParaRPr lang="en-US" dirty="0"/>
          </a:p>
          <a:p>
            <a:endParaRPr lang="en-US" dirty="0"/>
          </a:p>
          <a:p>
            <a:r>
              <a:rPr lang="en-US" baseline="0" dirty="0"/>
              <a:t>These fines are for individual defendants, not corporations (increased fines for them)</a:t>
            </a:r>
          </a:p>
          <a:p>
            <a:endParaRPr lang="en-US" baseline="0" dirty="0"/>
          </a:p>
          <a:p>
            <a:r>
              <a:rPr lang="en-US" baseline="0" dirty="0"/>
              <a:t>If a misdemeanor results in death, maximum fine can increase to $250,000</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527B4E1-A909-4757-9631-CF9089541E6D}" type="slidenum">
              <a:rPr lang="en-US" smtClean="0"/>
              <a:t>6</a:t>
            </a:fld>
            <a:endParaRPr lang="en-US"/>
          </a:p>
        </p:txBody>
      </p:sp>
    </p:spTree>
    <p:extLst>
      <p:ext uri="{BB962C8B-B14F-4D97-AF65-F5344CB8AC3E}">
        <p14:creationId xmlns:p14="http://schemas.microsoft.com/office/powerpoint/2010/main" val="330689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Probation prohibited by statute for class A/B felonies</a:t>
            </a:r>
          </a:p>
          <a:p>
            <a:endParaRPr lang="en-US" dirty="0"/>
          </a:p>
          <a:p>
            <a:r>
              <a:rPr lang="en-US" dirty="0"/>
              <a:t>Doesn’t address possibility for post-sentencing</a:t>
            </a:r>
            <a:r>
              <a:rPr lang="en-US" baseline="0" dirty="0"/>
              <a:t> reduction (e.g., substantial assistance reduction on government motion under Fed R </a:t>
            </a:r>
            <a:r>
              <a:rPr lang="en-US" baseline="0" dirty="0" err="1"/>
              <a:t>Crim</a:t>
            </a:r>
            <a:r>
              <a:rPr lang="en-US" baseline="0" dirty="0"/>
              <a:t> P 35(b))</a:t>
            </a:r>
            <a:endParaRPr lang="en-US" dirty="0"/>
          </a:p>
        </p:txBody>
      </p:sp>
      <p:sp>
        <p:nvSpPr>
          <p:cNvPr id="4" name="Slide Number Placeholder 3"/>
          <p:cNvSpPr>
            <a:spLocks noGrp="1"/>
          </p:cNvSpPr>
          <p:nvPr>
            <p:ph type="sldNum" sz="quarter" idx="10"/>
          </p:nvPr>
        </p:nvSpPr>
        <p:spPr/>
        <p:txBody>
          <a:bodyPr/>
          <a:lstStyle/>
          <a:p>
            <a:fld id="{D527B4E1-A909-4757-9631-CF9089541E6D}" type="slidenum">
              <a:rPr lang="en-US" smtClean="0"/>
              <a:t>8</a:t>
            </a:fld>
            <a:endParaRPr lang="en-US"/>
          </a:p>
        </p:txBody>
      </p:sp>
    </p:spTree>
    <p:extLst>
      <p:ext uri="{BB962C8B-B14F-4D97-AF65-F5344CB8AC3E}">
        <p14:creationId xmlns:p14="http://schemas.microsoft.com/office/powerpoint/2010/main" val="404591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50C65D-B24B-4A99-89DB-340DF1833438}"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3B7C4-EBC5-46B5-99B2-DB68DB726F91}" type="slidenum">
              <a:rPr lang="en-US" smtClean="0"/>
              <a:t>‹#›</a:t>
            </a:fld>
            <a:endParaRPr lang="en-US"/>
          </a:p>
        </p:txBody>
      </p:sp>
    </p:spTree>
    <p:extLst>
      <p:ext uri="{BB962C8B-B14F-4D97-AF65-F5344CB8AC3E}">
        <p14:creationId xmlns:p14="http://schemas.microsoft.com/office/powerpoint/2010/main" val="32370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50C65D-B24B-4A99-89DB-340DF1833438}"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3B7C4-EBC5-46B5-99B2-DB68DB726F91}" type="slidenum">
              <a:rPr lang="en-US" smtClean="0"/>
              <a:t>‹#›</a:t>
            </a:fld>
            <a:endParaRPr lang="en-US"/>
          </a:p>
        </p:txBody>
      </p:sp>
    </p:spTree>
    <p:extLst>
      <p:ext uri="{BB962C8B-B14F-4D97-AF65-F5344CB8AC3E}">
        <p14:creationId xmlns:p14="http://schemas.microsoft.com/office/powerpoint/2010/main" val="394396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350C65D-B24B-4A99-89DB-340DF1833438}"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3B7C4-EBC5-46B5-99B2-DB68DB726F91}" type="slidenum">
              <a:rPr lang="en-US" smtClean="0"/>
              <a:t>‹#›</a:t>
            </a:fld>
            <a:endParaRPr lang="en-US"/>
          </a:p>
        </p:txBody>
      </p:sp>
    </p:spTree>
    <p:extLst>
      <p:ext uri="{BB962C8B-B14F-4D97-AF65-F5344CB8AC3E}">
        <p14:creationId xmlns:p14="http://schemas.microsoft.com/office/powerpoint/2010/main" val="312472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350C65D-B24B-4A99-89DB-340DF1833438}"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3B7C4-EBC5-46B5-99B2-DB68DB726F9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0759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0C65D-B24B-4A99-89DB-340DF1833438}"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3B7C4-EBC5-46B5-99B2-DB68DB726F91}" type="slidenum">
              <a:rPr lang="en-US" smtClean="0"/>
              <a:t>‹#›</a:t>
            </a:fld>
            <a:endParaRPr lang="en-US"/>
          </a:p>
        </p:txBody>
      </p:sp>
    </p:spTree>
    <p:extLst>
      <p:ext uri="{BB962C8B-B14F-4D97-AF65-F5344CB8AC3E}">
        <p14:creationId xmlns:p14="http://schemas.microsoft.com/office/powerpoint/2010/main" val="2909432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50C65D-B24B-4A99-89DB-340DF1833438}" type="datetimeFigureOut">
              <a:rPr lang="en-US" smtClean="0"/>
              <a:t>12/29/2021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3B7C4-EBC5-46B5-99B2-DB68DB726F91}" type="slidenum">
              <a:rPr lang="en-US" smtClean="0"/>
              <a:t>‹#›</a:t>
            </a:fld>
            <a:endParaRPr lang="en-US"/>
          </a:p>
        </p:txBody>
      </p:sp>
    </p:spTree>
    <p:extLst>
      <p:ext uri="{BB962C8B-B14F-4D97-AF65-F5344CB8AC3E}">
        <p14:creationId xmlns:p14="http://schemas.microsoft.com/office/powerpoint/2010/main" val="1420744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50C65D-B24B-4A99-89DB-340DF1833438}" type="datetimeFigureOut">
              <a:rPr lang="en-US" smtClean="0"/>
              <a:t>12/29/2021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3B7C4-EBC5-46B5-99B2-DB68DB726F91}" type="slidenum">
              <a:rPr lang="en-US" smtClean="0"/>
              <a:t>‹#›</a:t>
            </a:fld>
            <a:endParaRPr lang="en-US"/>
          </a:p>
        </p:txBody>
      </p:sp>
    </p:spTree>
    <p:extLst>
      <p:ext uri="{BB962C8B-B14F-4D97-AF65-F5344CB8AC3E}">
        <p14:creationId xmlns:p14="http://schemas.microsoft.com/office/powerpoint/2010/main" val="268550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0C65D-B24B-4A99-89DB-340DF1833438}"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3B7C4-EBC5-46B5-99B2-DB68DB726F91}" type="slidenum">
              <a:rPr lang="en-US" smtClean="0"/>
              <a:t>‹#›</a:t>
            </a:fld>
            <a:endParaRPr lang="en-US"/>
          </a:p>
        </p:txBody>
      </p:sp>
    </p:spTree>
    <p:extLst>
      <p:ext uri="{BB962C8B-B14F-4D97-AF65-F5344CB8AC3E}">
        <p14:creationId xmlns:p14="http://schemas.microsoft.com/office/powerpoint/2010/main" val="356232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0C65D-B24B-4A99-89DB-340DF1833438}"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3B7C4-EBC5-46B5-99B2-DB68DB726F91}" type="slidenum">
              <a:rPr lang="en-US" smtClean="0"/>
              <a:t>‹#›</a:t>
            </a:fld>
            <a:endParaRPr lang="en-US"/>
          </a:p>
        </p:txBody>
      </p:sp>
    </p:spTree>
    <p:extLst>
      <p:ext uri="{BB962C8B-B14F-4D97-AF65-F5344CB8AC3E}">
        <p14:creationId xmlns:p14="http://schemas.microsoft.com/office/powerpoint/2010/main" val="124355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350C65D-B24B-4A99-89DB-340DF1833438}"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3B7C4-EBC5-46B5-99B2-DB68DB726F91}" type="slidenum">
              <a:rPr lang="en-US" smtClean="0"/>
              <a:t>‹#›</a:t>
            </a:fld>
            <a:endParaRPr lang="en-US"/>
          </a:p>
        </p:txBody>
      </p:sp>
    </p:spTree>
    <p:extLst>
      <p:ext uri="{BB962C8B-B14F-4D97-AF65-F5344CB8AC3E}">
        <p14:creationId xmlns:p14="http://schemas.microsoft.com/office/powerpoint/2010/main" val="777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0C65D-B24B-4A99-89DB-340DF1833438}"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3B7C4-EBC5-46B5-99B2-DB68DB726F91}" type="slidenum">
              <a:rPr lang="en-US" smtClean="0"/>
              <a:t>‹#›</a:t>
            </a:fld>
            <a:endParaRPr lang="en-US"/>
          </a:p>
        </p:txBody>
      </p:sp>
    </p:spTree>
    <p:extLst>
      <p:ext uri="{BB962C8B-B14F-4D97-AF65-F5344CB8AC3E}">
        <p14:creationId xmlns:p14="http://schemas.microsoft.com/office/powerpoint/2010/main" val="128592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0C65D-B24B-4A99-89DB-340DF1833438}"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3B7C4-EBC5-46B5-99B2-DB68DB726F91}" type="slidenum">
              <a:rPr lang="en-US" smtClean="0"/>
              <a:t>‹#›</a:t>
            </a:fld>
            <a:endParaRPr lang="en-US"/>
          </a:p>
        </p:txBody>
      </p:sp>
    </p:spTree>
    <p:extLst>
      <p:ext uri="{BB962C8B-B14F-4D97-AF65-F5344CB8AC3E}">
        <p14:creationId xmlns:p14="http://schemas.microsoft.com/office/powerpoint/2010/main" val="275824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0C65D-B24B-4A99-89DB-340DF1833438}" type="datetimeFigureOut">
              <a:rPr lang="en-US" smtClean="0"/>
              <a:t>12/29/2021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23B7C4-EBC5-46B5-99B2-DB68DB726F91}" type="slidenum">
              <a:rPr lang="en-US" smtClean="0"/>
              <a:t>‹#›</a:t>
            </a:fld>
            <a:endParaRPr lang="en-US"/>
          </a:p>
        </p:txBody>
      </p:sp>
    </p:spTree>
    <p:extLst>
      <p:ext uri="{BB962C8B-B14F-4D97-AF65-F5344CB8AC3E}">
        <p14:creationId xmlns:p14="http://schemas.microsoft.com/office/powerpoint/2010/main" val="187152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350C65D-B24B-4A99-89DB-340DF1833438}" type="datetimeFigureOut">
              <a:rPr lang="en-US" smtClean="0"/>
              <a:t>12/29/2021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823B7C4-EBC5-46B5-99B2-DB68DB726F91}" type="slidenum">
              <a:rPr lang="en-US" smtClean="0"/>
              <a:t>‹#›</a:t>
            </a:fld>
            <a:endParaRPr lang="en-US"/>
          </a:p>
        </p:txBody>
      </p:sp>
    </p:spTree>
    <p:extLst>
      <p:ext uri="{BB962C8B-B14F-4D97-AF65-F5344CB8AC3E}">
        <p14:creationId xmlns:p14="http://schemas.microsoft.com/office/powerpoint/2010/main" val="14783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350C65D-B24B-4A99-89DB-340DF1833438}" type="datetimeFigureOut">
              <a:rPr lang="en-US" smtClean="0"/>
              <a:t>12/29/2021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823B7C4-EBC5-46B5-99B2-DB68DB726F91}" type="slidenum">
              <a:rPr lang="en-US" smtClean="0"/>
              <a:t>‹#›</a:t>
            </a:fld>
            <a:endParaRPr lang="en-US"/>
          </a:p>
        </p:txBody>
      </p:sp>
    </p:spTree>
    <p:extLst>
      <p:ext uri="{BB962C8B-B14F-4D97-AF65-F5344CB8AC3E}">
        <p14:creationId xmlns:p14="http://schemas.microsoft.com/office/powerpoint/2010/main" val="40382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350C65D-B24B-4A99-89DB-340DF1833438}" type="datetimeFigureOut">
              <a:rPr lang="en-US" smtClean="0"/>
              <a:t>12/29/2021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823B7C4-EBC5-46B5-99B2-DB68DB726F91}" type="slidenum">
              <a:rPr lang="en-US" smtClean="0"/>
              <a:t>‹#›</a:t>
            </a:fld>
            <a:endParaRPr lang="en-US"/>
          </a:p>
        </p:txBody>
      </p:sp>
    </p:spTree>
    <p:extLst>
      <p:ext uri="{BB962C8B-B14F-4D97-AF65-F5344CB8AC3E}">
        <p14:creationId xmlns:p14="http://schemas.microsoft.com/office/powerpoint/2010/main" val="420242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50C65D-B24B-4A99-89DB-340DF1833438}"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3B7C4-EBC5-46B5-99B2-DB68DB726F91}" type="slidenum">
              <a:rPr lang="en-US" smtClean="0"/>
              <a:t>‹#›</a:t>
            </a:fld>
            <a:endParaRPr lang="en-US"/>
          </a:p>
        </p:txBody>
      </p:sp>
    </p:spTree>
    <p:extLst>
      <p:ext uri="{BB962C8B-B14F-4D97-AF65-F5344CB8AC3E}">
        <p14:creationId xmlns:p14="http://schemas.microsoft.com/office/powerpoint/2010/main" val="352012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350C65D-B24B-4A99-89DB-340DF1833438}" type="datetimeFigureOut">
              <a:rPr lang="en-US" smtClean="0"/>
              <a:t>12/29/2021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823B7C4-EBC5-46B5-99B2-DB68DB726F91}" type="slidenum">
              <a:rPr lang="en-US" smtClean="0"/>
              <a:t>‹#›</a:t>
            </a:fld>
            <a:endParaRPr lang="en-US"/>
          </a:p>
        </p:txBody>
      </p:sp>
    </p:spTree>
    <p:extLst>
      <p:ext uri="{BB962C8B-B14F-4D97-AF65-F5344CB8AC3E}">
        <p14:creationId xmlns:p14="http://schemas.microsoft.com/office/powerpoint/2010/main" val="280834514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2" name="Freeform: Shape 11">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4A17695E-8E61-4A66-891C-A8ADCE1C85B5}"/>
              </a:ext>
            </a:extLst>
          </p:cNvPr>
          <p:cNvSpPr>
            <a:spLocks noGrp="1"/>
          </p:cNvSpPr>
          <p:nvPr>
            <p:ph type="subTitle" idx="1"/>
          </p:nvPr>
        </p:nvSpPr>
        <p:spPr>
          <a:xfrm>
            <a:off x="1154955" y="4777380"/>
            <a:ext cx="6974911" cy="861420"/>
          </a:xfrm>
        </p:spPr>
        <p:txBody>
          <a:bodyPr>
            <a:normAutofit/>
          </a:bodyPr>
          <a:lstStyle/>
          <a:p>
            <a:r>
              <a:rPr lang="en-US" dirty="0">
                <a:solidFill>
                  <a:schemeClr val="tx1">
                    <a:lumMod val="85000"/>
                    <a:lumOff val="15000"/>
                  </a:schemeClr>
                </a:solidFill>
              </a:rPr>
              <a:t>Table 4 – Webster Batchelder Inn of Court</a:t>
            </a:r>
          </a:p>
          <a:p>
            <a:r>
              <a:rPr lang="en-US" dirty="0">
                <a:solidFill>
                  <a:schemeClr val="tx1">
                    <a:lumMod val="85000"/>
                    <a:lumOff val="15000"/>
                  </a:schemeClr>
                </a:solidFill>
              </a:rPr>
              <a:t>January 5, 2022</a:t>
            </a:r>
          </a:p>
        </p:txBody>
      </p:sp>
      <p:sp>
        <p:nvSpPr>
          <p:cNvPr id="2" name="Title 1">
            <a:extLst>
              <a:ext uri="{FF2B5EF4-FFF2-40B4-BE49-F238E27FC236}">
                <a16:creationId xmlns:a16="http://schemas.microsoft.com/office/drawing/2014/main" id="{6F465986-E9D7-4DFB-BF08-305F5373298D}"/>
              </a:ext>
            </a:extLst>
          </p:cNvPr>
          <p:cNvSpPr>
            <a:spLocks noGrp="1"/>
          </p:cNvSpPr>
          <p:nvPr>
            <p:ph type="ctrTitle"/>
          </p:nvPr>
        </p:nvSpPr>
        <p:spPr>
          <a:xfrm>
            <a:off x="1154955" y="1447800"/>
            <a:ext cx="6974915" cy="3329581"/>
          </a:xfrm>
        </p:spPr>
        <p:txBody>
          <a:bodyPr>
            <a:normAutofit/>
          </a:bodyPr>
          <a:lstStyle/>
          <a:p>
            <a:pPr>
              <a:lnSpc>
                <a:spcPct val="90000"/>
              </a:lnSpc>
            </a:pPr>
            <a:r>
              <a:rPr lang="en-US" sz="5600"/>
              <a:t>Sentencing Advocacy and Restitution Agreements</a:t>
            </a:r>
          </a:p>
        </p:txBody>
      </p:sp>
      <p:sp>
        <p:nvSpPr>
          <p:cNvPr id="14" name="Rectangle 13">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507387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2894F-8744-4C05-88CB-92A76AFCCCEB}"/>
              </a:ext>
            </a:extLst>
          </p:cNvPr>
          <p:cNvSpPr>
            <a:spLocks noGrp="1"/>
          </p:cNvSpPr>
          <p:nvPr>
            <p:ph type="title"/>
          </p:nvPr>
        </p:nvSpPr>
        <p:spPr>
          <a:xfrm>
            <a:off x="648930" y="629266"/>
            <a:ext cx="4795482" cy="1641987"/>
          </a:xfrm>
        </p:spPr>
        <p:txBody>
          <a:bodyPr>
            <a:normAutofit/>
          </a:bodyPr>
          <a:lstStyle/>
          <a:p>
            <a:r>
              <a:rPr lang="en-US" dirty="0"/>
              <a:t>State v. </a:t>
            </a:r>
            <a:r>
              <a:rPr lang="en-US" dirty="0" err="1"/>
              <a:t>Kimoneau</a:t>
            </a:r>
            <a:endParaRPr lang="en-US" dirty="0"/>
          </a:p>
        </p:txBody>
      </p:sp>
      <p:pic>
        <p:nvPicPr>
          <p:cNvPr id="4" name="Picture 3">
            <a:extLst>
              <a:ext uri="{FF2B5EF4-FFF2-40B4-BE49-F238E27FC236}">
                <a16:creationId xmlns:a16="http://schemas.microsoft.com/office/drawing/2014/main" id="{C9F38CBC-E1AF-4C6D-970F-8CF5DE88095E}"/>
              </a:ext>
            </a:extLst>
          </p:cNvPr>
          <p:cNvPicPr>
            <a:picLocks noChangeAspect="1"/>
          </p:cNvPicPr>
          <p:nvPr/>
        </p:nvPicPr>
        <p:blipFill rotWithShape="1">
          <a:blip r:embed="rId3"/>
          <a:srcRect l="23289" r="12395"/>
          <a:stretch/>
        </p:blipFill>
        <p:spPr>
          <a:xfrm>
            <a:off x="6094410" y="609601"/>
            <a:ext cx="5449889" cy="5638797"/>
          </a:xfrm>
          <a:prstGeom prst="rect">
            <a:avLst/>
          </a:prstGeom>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80ABD73-BA6A-4345-AAED-76DFF967F2B5}"/>
              </a:ext>
            </a:extLst>
          </p:cNvPr>
          <p:cNvSpPr>
            <a:spLocks noGrp="1"/>
          </p:cNvSpPr>
          <p:nvPr>
            <p:ph idx="1"/>
          </p:nvPr>
        </p:nvSpPr>
        <p:spPr>
          <a:xfrm>
            <a:off x="647701" y="2438401"/>
            <a:ext cx="4797256" cy="3809998"/>
          </a:xfrm>
        </p:spPr>
        <p:txBody>
          <a:bodyPr>
            <a:normAutofit/>
          </a:bodyPr>
          <a:lstStyle/>
          <a:p>
            <a:r>
              <a:rPr lang="en-US" dirty="0"/>
              <a:t>Sentencing part I </a:t>
            </a:r>
          </a:p>
        </p:txBody>
      </p:sp>
    </p:spTree>
    <p:extLst>
      <p:ext uri="{BB962C8B-B14F-4D97-AF65-F5344CB8AC3E}">
        <p14:creationId xmlns:p14="http://schemas.microsoft.com/office/powerpoint/2010/main" val="126367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9EBD-1E19-468D-AF11-EBEBF31705E4}"/>
              </a:ext>
            </a:extLst>
          </p:cNvPr>
          <p:cNvSpPr>
            <a:spLocks noGrp="1"/>
          </p:cNvSpPr>
          <p:nvPr>
            <p:ph type="title"/>
          </p:nvPr>
        </p:nvSpPr>
        <p:spPr/>
        <p:txBody>
          <a:bodyPr/>
          <a:lstStyle/>
          <a:p>
            <a:r>
              <a:rPr lang="en-US" dirty="0"/>
              <a:t>State v. </a:t>
            </a:r>
            <a:r>
              <a:rPr lang="en-US" dirty="0" err="1"/>
              <a:t>Kimoneau</a:t>
            </a:r>
            <a:endParaRPr lang="en-US" dirty="0"/>
          </a:p>
        </p:txBody>
      </p:sp>
      <p:sp>
        <p:nvSpPr>
          <p:cNvPr id="3" name="Content Placeholder 2">
            <a:extLst>
              <a:ext uri="{FF2B5EF4-FFF2-40B4-BE49-F238E27FC236}">
                <a16:creationId xmlns:a16="http://schemas.microsoft.com/office/drawing/2014/main" id="{86825007-0EA5-43EE-BA65-7DA5A7AE6C24}"/>
              </a:ext>
            </a:extLst>
          </p:cNvPr>
          <p:cNvSpPr>
            <a:spLocks noGrp="1"/>
          </p:cNvSpPr>
          <p:nvPr>
            <p:ph idx="1"/>
          </p:nvPr>
        </p:nvSpPr>
        <p:spPr/>
        <p:txBody>
          <a:bodyPr/>
          <a:lstStyle/>
          <a:p>
            <a:r>
              <a:rPr lang="en-US" dirty="0"/>
              <a:t>Sentencing Part II. </a:t>
            </a:r>
          </a:p>
        </p:txBody>
      </p:sp>
      <p:pic>
        <p:nvPicPr>
          <p:cNvPr id="4" name="Picture 3">
            <a:extLst>
              <a:ext uri="{FF2B5EF4-FFF2-40B4-BE49-F238E27FC236}">
                <a16:creationId xmlns:a16="http://schemas.microsoft.com/office/drawing/2014/main" id="{240BF295-A2D6-4C15-B371-9F5692778295}"/>
              </a:ext>
            </a:extLst>
          </p:cNvPr>
          <p:cNvPicPr>
            <a:picLocks noChangeAspect="1"/>
          </p:cNvPicPr>
          <p:nvPr/>
        </p:nvPicPr>
        <p:blipFill>
          <a:blip r:embed="rId2"/>
          <a:stretch>
            <a:fillRect/>
          </a:stretch>
        </p:blipFill>
        <p:spPr>
          <a:xfrm>
            <a:off x="4786312" y="2557462"/>
            <a:ext cx="4947235" cy="3292160"/>
          </a:xfrm>
          <a:prstGeom prst="rect">
            <a:avLst/>
          </a:prstGeom>
        </p:spPr>
      </p:pic>
    </p:spTree>
    <p:extLst>
      <p:ext uri="{BB962C8B-B14F-4D97-AF65-F5344CB8AC3E}">
        <p14:creationId xmlns:p14="http://schemas.microsoft.com/office/powerpoint/2010/main" val="56306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D9FE-7EDF-4E05-A258-5E9E56DC7AE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86051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6B88-0580-44AC-9CAB-FD6EB30C0A5E}"/>
              </a:ext>
            </a:extLst>
          </p:cNvPr>
          <p:cNvSpPr>
            <a:spLocks noGrp="1"/>
          </p:cNvSpPr>
          <p:nvPr>
            <p:ph type="title"/>
          </p:nvPr>
        </p:nvSpPr>
        <p:spPr/>
        <p:txBody>
          <a:bodyPr/>
          <a:lstStyle/>
          <a:p>
            <a:r>
              <a:rPr lang="en-US" dirty="0"/>
              <a:t>State of N.H. vs. </a:t>
            </a:r>
            <a:r>
              <a:rPr lang="en-US" dirty="0" err="1"/>
              <a:t>Sirk</a:t>
            </a:r>
            <a:r>
              <a:rPr lang="en-US" dirty="0"/>
              <a:t> </a:t>
            </a:r>
            <a:r>
              <a:rPr lang="en-US" dirty="0" err="1"/>
              <a:t>Kimoneau</a:t>
            </a:r>
            <a:endParaRPr lang="en-US" dirty="0"/>
          </a:p>
        </p:txBody>
      </p:sp>
      <p:sp>
        <p:nvSpPr>
          <p:cNvPr id="3" name="Content Placeholder 2">
            <a:extLst>
              <a:ext uri="{FF2B5EF4-FFF2-40B4-BE49-F238E27FC236}">
                <a16:creationId xmlns:a16="http://schemas.microsoft.com/office/drawing/2014/main" id="{7F35650E-83A7-4BAF-8EE3-DD0E99D1D421}"/>
              </a:ext>
            </a:extLst>
          </p:cNvPr>
          <p:cNvSpPr>
            <a:spLocks noGrp="1"/>
          </p:cNvSpPr>
          <p:nvPr>
            <p:ph idx="1"/>
          </p:nvPr>
        </p:nvSpPr>
        <p:spPr>
          <a:xfrm>
            <a:off x="1103312" y="1503948"/>
            <a:ext cx="8946541" cy="4744452"/>
          </a:xfrm>
        </p:spPr>
        <p:txBody>
          <a:bodyPr>
            <a:normAutofit fontScale="92500" lnSpcReduction="10000"/>
          </a:bodyPr>
          <a:lstStyle/>
          <a:p>
            <a:r>
              <a:rPr lang="en-US" dirty="0"/>
              <a:t>Mr. </a:t>
            </a:r>
            <a:r>
              <a:rPr lang="en-US" dirty="0" err="1"/>
              <a:t>Kimoneau</a:t>
            </a:r>
            <a:r>
              <a:rPr lang="en-US" dirty="0"/>
              <a:t> is the bookkeeper for the well-known septic company, Hicks Septic Services, LLC.</a:t>
            </a:r>
          </a:p>
          <a:p>
            <a:r>
              <a:rPr lang="en-US" dirty="0"/>
              <a:t>Over the course of the past year, Mr. </a:t>
            </a:r>
            <a:r>
              <a:rPr lang="en-US" dirty="0" err="1"/>
              <a:t>Kimoneau</a:t>
            </a:r>
            <a:r>
              <a:rPr lang="en-US" dirty="0"/>
              <a:t> has misallocated $60,000 of the company’s invoices to his own bank account. It went unnoticed until Mr. </a:t>
            </a:r>
            <a:r>
              <a:rPr lang="en-US" dirty="0" err="1"/>
              <a:t>Kimneau</a:t>
            </a:r>
            <a:r>
              <a:rPr lang="en-US" dirty="0"/>
              <a:t> got COVID, had serious complications, and was out for a month. The owner of Hicks Septic, Gerry, needs to write some checks and looks at the checkbook. He notices some suspicious checks. </a:t>
            </a:r>
          </a:p>
          <a:p>
            <a:r>
              <a:rPr lang="en-US" dirty="0"/>
              <a:t>Gerry confronts Mr. </a:t>
            </a:r>
            <a:r>
              <a:rPr lang="en-US" dirty="0" err="1"/>
              <a:t>Kimoneau</a:t>
            </a:r>
            <a:r>
              <a:rPr lang="en-US" dirty="0"/>
              <a:t> and Mr. </a:t>
            </a:r>
            <a:r>
              <a:rPr lang="en-US" dirty="0" err="1"/>
              <a:t>Kimoneau</a:t>
            </a:r>
            <a:r>
              <a:rPr lang="en-US" dirty="0"/>
              <a:t> admits to taking the money, but didn’t think it was $60,000</a:t>
            </a:r>
          </a:p>
          <a:p>
            <a:r>
              <a:rPr lang="en-US" dirty="0"/>
              <a:t>Through tears, Mr. </a:t>
            </a:r>
            <a:r>
              <a:rPr lang="en-US" dirty="0" err="1"/>
              <a:t>Kimoneau</a:t>
            </a:r>
            <a:r>
              <a:rPr lang="en-US" dirty="0"/>
              <a:t> said expenses were piling up, his daughter is in a private school she is thriving at (his daughter has an intellectual disability with many separate medical needs as well). He was having trouble paying the mortgage. His spouse also lost her job because of COVID. </a:t>
            </a:r>
          </a:p>
        </p:txBody>
      </p:sp>
    </p:spTree>
    <p:extLst>
      <p:ext uri="{BB962C8B-B14F-4D97-AF65-F5344CB8AC3E}">
        <p14:creationId xmlns:p14="http://schemas.microsoft.com/office/powerpoint/2010/main" val="2177084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0ADE-1115-4BA3-8D35-E7CD59CA7151}"/>
              </a:ext>
            </a:extLst>
          </p:cNvPr>
          <p:cNvSpPr>
            <a:spLocks noGrp="1"/>
          </p:cNvSpPr>
          <p:nvPr>
            <p:ph type="title"/>
          </p:nvPr>
        </p:nvSpPr>
        <p:spPr/>
        <p:txBody>
          <a:bodyPr/>
          <a:lstStyle/>
          <a:p>
            <a:r>
              <a:rPr lang="en-US" dirty="0"/>
              <a:t>State of N.H. vs. </a:t>
            </a:r>
            <a:r>
              <a:rPr lang="en-US" dirty="0" err="1"/>
              <a:t>Sirk</a:t>
            </a:r>
            <a:r>
              <a:rPr lang="en-US" dirty="0"/>
              <a:t> </a:t>
            </a:r>
            <a:r>
              <a:rPr lang="en-US" dirty="0" err="1"/>
              <a:t>Kimoneau</a:t>
            </a:r>
            <a:endParaRPr lang="en-US" dirty="0"/>
          </a:p>
        </p:txBody>
      </p:sp>
      <p:sp>
        <p:nvSpPr>
          <p:cNvPr id="3" name="Content Placeholder 2">
            <a:extLst>
              <a:ext uri="{FF2B5EF4-FFF2-40B4-BE49-F238E27FC236}">
                <a16:creationId xmlns:a16="http://schemas.microsoft.com/office/drawing/2014/main" id="{EA67E2CF-63BF-41CC-A8BA-D1A756E5FA65}"/>
              </a:ext>
            </a:extLst>
          </p:cNvPr>
          <p:cNvSpPr>
            <a:spLocks noGrp="1"/>
          </p:cNvSpPr>
          <p:nvPr>
            <p:ph idx="1"/>
          </p:nvPr>
        </p:nvSpPr>
        <p:spPr/>
        <p:txBody>
          <a:bodyPr/>
          <a:lstStyle/>
          <a:p>
            <a:r>
              <a:rPr lang="en-US" dirty="0"/>
              <a:t>Criminal History</a:t>
            </a:r>
          </a:p>
          <a:p>
            <a:pPr lvl="1"/>
            <a:r>
              <a:rPr lang="en-US" dirty="0"/>
              <a:t>Class A misdemeanor theft from 2003 (stole a pair of red sneakers)</a:t>
            </a:r>
          </a:p>
          <a:p>
            <a:pPr lvl="2"/>
            <a:r>
              <a:rPr lang="en-US" dirty="0"/>
              <a:t>This was amended down from a felony, was a theft from his employer (a shoe company), and they couldn’t make payroll one week because of the amount of money that was stolen, but Mr. </a:t>
            </a:r>
            <a:r>
              <a:rPr lang="en-US" dirty="0" err="1"/>
              <a:t>Kimoneau</a:t>
            </a:r>
            <a:r>
              <a:rPr lang="en-US" dirty="0"/>
              <a:t> could repay. </a:t>
            </a:r>
          </a:p>
          <a:p>
            <a:r>
              <a:rPr lang="en-US" dirty="0"/>
              <a:t>Mitigation</a:t>
            </a:r>
          </a:p>
          <a:p>
            <a:pPr lvl="1"/>
            <a:r>
              <a:rPr lang="en-US" dirty="0"/>
              <a:t>Mr. </a:t>
            </a:r>
            <a:r>
              <a:rPr lang="en-US" dirty="0" err="1"/>
              <a:t>Kimoneau</a:t>
            </a:r>
            <a:r>
              <a:rPr lang="en-US" dirty="0"/>
              <a:t> was in the Army Reserves. When his daughter was younger, he was deployed and the family moved a few times. </a:t>
            </a:r>
          </a:p>
          <a:p>
            <a:pPr lvl="1"/>
            <a:r>
              <a:rPr lang="en-US" dirty="0"/>
              <a:t>He has PTSD from his service and he feels like he abandoned his daughter when he was deployed. </a:t>
            </a:r>
          </a:p>
          <a:p>
            <a:pPr lvl="1"/>
            <a:r>
              <a:rPr lang="en-US" dirty="0"/>
              <a:t>He is an active leader of the local Scout troop. </a:t>
            </a:r>
          </a:p>
        </p:txBody>
      </p:sp>
    </p:spTree>
    <p:extLst>
      <p:ext uri="{BB962C8B-B14F-4D97-AF65-F5344CB8AC3E}">
        <p14:creationId xmlns:p14="http://schemas.microsoft.com/office/powerpoint/2010/main" val="353210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0AC-B898-4D62-992C-05C3B4D9322A}"/>
              </a:ext>
            </a:extLst>
          </p:cNvPr>
          <p:cNvSpPr>
            <a:spLocks noGrp="1"/>
          </p:cNvSpPr>
          <p:nvPr>
            <p:ph type="title"/>
          </p:nvPr>
        </p:nvSpPr>
        <p:spPr/>
        <p:txBody>
          <a:bodyPr/>
          <a:lstStyle/>
          <a:p>
            <a:r>
              <a:rPr lang="en-US" dirty="0"/>
              <a:t>State Sentencing Outline</a:t>
            </a:r>
            <a:br>
              <a:rPr lang="en-US" dirty="0"/>
            </a:br>
            <a:r>
              <a:rPr lang="en-US" dirty="0"/>
              <a:t>Classification of Crimes</a:t>
            </a:r>
          </a:p>
        </p:txBody>
      </p:sp>
      <p:sp>
        <p:nvSpPr>
          <p:cNvPr id="3" name="Content Placeholder 2">
            <a:extLst>
              <a:ext uri="{FF2B5EF4-FFF2-40B4-BE49-F238E27FC236}">
                <a16:creationId xmlns:a16="http://schemas.microsoft.com/office/drawing/2014/main" id="{486CDE41-3DA7-4AE4-A90E-C608B477DBDE}"/>
              </a:ext>
            </a:extLst>
          </p:cNvPr>
          <p:cNvSpPr>
            <a:spLocks noGrp="1"/>
          </p:cNvSpPr>
          <p:nvPr>
            <p:ph idx="1"/>
          </p:nvPr>
        </p:nvSpPr>
        <p:spPr/>
        <p:txBody>
          <a:bodyPr/>
          <a:lstStyle/>
          <a:p>
            <a:r>
              <a:rPr lang="en-US" dirty="0"/>
              <a:t>Defined broadly in RSA 625:9/651:2</a:t>
            </a:r>
          </a:p>
          <a:p>
            <a:pPr marL="0" indent="0">
              <a:buNone/>
            </a:pPr>
            <a:endParaRPr lang="en-US" dirty="0"/>
          </a:p>
        </p:txBody>
      </p:sp>
      <p:graphicFrame>
        <p:nvGraphicFramePr>
          <p:cNvPr id="4" name="Table 4">
            <a:extLst>
              <a:ext uri="{FF2B5EF4-FFF2-40B4-BE49-F238E27FC236}">
                <a16:creationId xmlns:a16="http://schemas.microsoft.com/office/drawing/2014/main" id="{9AC9AACC-BD8D-4F84-81AB-59060F461EAA}"/>
              </a:ext>
            </a:extLst>
          </p:cNvPr>
          <p:cNvGraphicFramePr>
            <a:graphicFrameLocks noGrp="1"/>
          </p:cNvGraphicFramePr>
          <p:nvPr>
            <p:extLst>
              <p:ext uri="{D42A27DB-BD31-4B8C-83A1-F6EECF244321}">
                <p14:modId xmlns:p14="http://schemas.microsoft.com/office/powerpoint/2010/main" val="1829861536"/>
              </p:ext>
            </p:extLst>
          </p:nvPr>
        </p:nvGraphicFramePr>
        <p:xfrm>
          <a:off x="2032000" y="2898421"/>
          <a:ext cx="8128000" cy="28651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32778312"/>
                    </a:ext>
                  </a:extLst>
                </a:gridCol>
                <a:gridCol w="4064000">
                  <a:extLst>
                    <a:ext uri="{9D8B030D-6E8A-4147-A177-3AD203B41FA5}">
                      <a16:colId xmlns:a16="http://schemas.microsoft.com/office/drawing/2014/main" val="590377105"/>
                    </a:ext>
                  </a:extLst>
                </a:gridCol>
              </a:tblGrid>
              <a:tr h="370840">
                <a:tc>
                  <a:txBody>
                    <a:bodyPr/>
                    <a:lstStyle/>
                    <a:p>
                      <a:r>
                        <a:rPr lang="en-US" dirty="0"/>
                        <a:t>Crime Classification</a:t>
                      </a:r>
                    </a:p>
                  </a:txBody>
                  <a:tcPr/>
                </a:tc>
                <a:tc>
                  <a:txBody>
                    <a:bodyPr/>
                    <a:lstStyle/>
                    <a:p>
                      <a:r>
                        <a:rPr lang="en-US" dirty="0"/>
                        <a:t>Maximum Penalty</a:t>
                      </a:r>
                    </a:p>
                  </a:txBody>
                  <a:tcPr/>
                </a:tc>
                <a:extLst>
                  <a:ext uri="{0D108BD9-81ED-4DB2-BD59-A6C34878D82A}">
                    <a16:rowId xmlns:a16="http://schemas.microsoft.com/office/drawing/2014/main" val="126022798"/>
                  </a:ext>
                </a:extLst>
              </a:tr>
              <a:tr h="370840">
                <a:tc>
                  <a:txBody>
                    <a:bodyPr/>
                    <a:lstStyle/>
                    <a:p>
                      <a:r>
                        <a:rPr lang="en-US" dirty="0"/>
                        <a:t>Violation Level Non-Criminal Offense</a:t>
                      </a:r>
                    </a:p>
                  </a:txBody>
                  <a:tcPr/>
                </a:tc>
                <a:tc>
                  <a:txBody>
                    <a:bodyPr/>
                    <a:lstStyle/>
                    <a:p>
                      <a:r>
                        <a:rPr lang="en-US" dirty="0"/>
                        <a:t>$1,000 fine</a:t>
                      </a:r>
                    </a:p>
                  </a:txBody>
                  <a:tcPr/>
                </a:tc>
                <a:extLst>
                  <a:ext uri="{0D108BD9-81ED-4DB2-BD59-A6C34878D82A}">
                    <a16:rowId xmlns:a16="http://schemas.microsoft.com/office/drawing/2014/main" val="1848879440"/>
                  </a:ext>
                </a:extLst>
              </a:tr>
              <a:tr h="370840">
                <a:tc>
                  <a:txBody>
                    <a:bodyPr/>
                    <a:lstStyle/>
                    <a:p>
                      <a:r>
                        <a:rPr lang="en-US" dirty="0"/>
                        <a:t>Class B Misdemeanor</a:t>
                      </a:r>
                    </a:p>
                  </a:txBody>
                  <a:tcPr/>
                </a:tc>
                <a:tc>
                  <a:txBody>
                    <a:bodyPr/>
                    <a:lstStyle/>
                    <a:p>
                      <a:r>
                        <a:rPr lang="en-US" dirty="0"/>
                        <a:t>$1,200 fine</a:t>
                      </a:r>
                    </a:p>
                  </a:txBody>
                  <a:tcPr/>
                </a:tc>
                <a:extLst>
                  <a:ext uri="{0D108BD9-81ED-4DB2-BD59-A6C34878D82A}">
                    <a16:rowId xmlns:a16="http://schemas.microsoft.com/office/drawing/2014/main" val="1934587023"/>
                  </a:ext>
                </a:extLst>
              </a:tr>
              <a:tr h="370840">
                <a:tc>
                  <a:txBody>
                    <a:bodyPr/>
                    <a:lstStyle/>
                    <a:p>
                      <a:r>
                        <a:rPr lang="en-US" dirty="0"/>
                        <a:t>Class A Misdemeanor</a:t>
                      </a:r>
                    </a:p>
                  </a:txBody>
                  <a:tcPr/>
                </a:tc>
                <a:tc>
                  <a:txBody>
                    <a:bodyPr/>
                    <a:lstStyle/>
                    <a:p>
                      <a:r>
                        <a:rPr lang="en-US" dirty="0"/>
                        <a:t>12 months in jail, $2,000 fine</a:t>
                      </a:r>
                    </a:p>
                  </a:txBody>
                  <a:tcPr/>
                </a:tc>
                <a:extLst>
                  <a:ext uri="{0D108BD9-81ED-4DB2-BD59-A6C34878D82A}">
                    <a16:rowId xmlns:a16="http://schemas.microsoft.com/office/drawing/2014/main" val="1891207379"/>
                  </a:ext>
                </a:extLst>
              </a:tr>
              <a:tr h="370840">
                <a:tc>
                  <a:txBody>
                    <a:bodyPr/>
                    <a:lstStyle/>
                    <a:p>
                      <a:r>
                        <a:rPr lang="en-US" dirty="0"/>
                        <a:t>Class B Felony</a:t>
                      </a:r>
                    </a:p>
                  </a:txBody>
                  <a:tcPr/>
                </a:tc>
                <a:tc>
                  <a:txBody>
                    <a:bodyPr/>
                    <a:lstStyle/>
                    <a:p>
                      <a:r>
                        <a:rPr lang="en-US" dirty="0"/>
                        <a:t>3.5-7 years in prison, $4,000 fine</a:t>
                      </a:r>
                    </a:p>
                  </a:txBody>
                  <a:tcPr/>
                </a:tc>
                <a:extLst>
                  <a:ext uri="{0D108BD9-81ED-4DB2-BD59-A6C34878D82A}">
                    <a16:rowId xmlns:a16="http://schemas.microsoft.com/office/drawing/2014/main" val="3785743485"/>
                  </a:ext>
                </a:extLst>
              </a:tr>
              <a:tr h="370840">
                <a:tc>
                  <a:txBody>
                    <a:bodyPr/>
                    <a:lstStyle/>
                    <a:p>
                      <a:r>
                        <a:rPr lang="en-US" dirty="0"/>
                        <a:t>Class A Felony</a:t>
                      </a:r>
                    </a:p>
                  </a:txBody>
                  <a:tcPr/>
                </a:tc>
                <a:tc>
                  <a:txBody>
                    <a:bodyPr/>
                    <a:lstStyle/>
                    <a:p>
                      <a:r>
                        <a:rPr lang="en-US" dirty="0"/>
                        <a:t>7.5-7 years in prison, $4,000 fine</a:t>
                      </a:r>
                    </a:p>
                  </a:txBody>
                  <a:tcPr/>
                </a:tc>
                <a:extLst>
                  <a:ext uri="{0D108BD9-81ED-4DB2-BD59-A6C34878D82A}">
                    <a16:rowId xmlns:a16="http://schemas.microsoft.com/office/drawing/2014/main" val="1480650261"/>
                  </a:ext>
                </a:extLst>
              </a:tr>
              <a:tr h="370840">
                <a:tc>
                  <a:txBody>
                    <a:bodyPr/>
                    <a:lstStyle/>
                    <a:p>
                      <a:r>
                        <a:rPr lang="en-US" dirty="0"/>
                        <a:t>Special Felonies</a:t>
                      </a:r>
                    </a:p>
                  </a:txBody>
                  <a:tcPr/>
                </a:tc>
                <a:tc>
                  <a:txBody>
                    <a:bodyPr/>
                    <a:lstStyle/>
                    <a:p>
                      <a:r>
                        <a:rPr lang="en-US" dirty="0"/>
                        <a:t>Up to life in prison </a:t>
                      </a:r>
                    </a:p>
                  </a:txBody>
                  <a:tcPr/>
                </a:tc>
                <a:extLst>
                  <a:ext uri="{0D108BD9-81ED-4DB2-BD59-A6C34878D82A}">
                    <a16:rowId xmlns:a16="http://schemas.microsoft.com/office/drawing/2014/main" val="2833942018"/>
                  </a:ext>
                </a:extLst>
              </a:tr>
            </a:tbl>
          </a:graphicData>
        </a:graphic>
      </p:graphicFrame>
    </p:spTree>
    <p:extLst>
      <p:ext uri="{BB962C8B-B14F-4D97-AF65-F5344CB8AC3E}">
        <p14:creationId xmlns:p14="http://schemas.microsoft.com/office/powerpoint/2010/main" val="403778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2C23-E2F7-4917-BF6B-F14A20CF4C85}"/>
              </a:ext>
            </a:extLst>
          </p:cNvPr>
          <p:cNvSpPr>
            <a:spLocks noGrp="1"/>
          </p:cNvSpPr>
          <p:nvPr>
            <p:ph type="title"/>
          </p:nvPr>
        </p:nvSpPr>
        <p:spPr/>
        <p:txBody>
          <a:bodyPr/>
          <a:lstStyle/>
          <a:p>
            <a:r>
              <a:rPr lang="en-US" dirty="0"/>
              <a:t>State Sentencing Outline</a:t>
            </a:r>
            <a:br>
              <a:rPr lang="en-US" dirty="0"/>
            </a:br>
            <a:r>
              <a:rPr lang="en-US" sz="3200" dirty="0"/>
              <a:t>Additional sentencing terms/considerations</a:t>
            </a:r>
          </a:p>
        </p:txBody>
      </p:sp>
      <p:sp>
        <p:nvSpPr>
          <p:cNvPr id="3" name="Content Placeholder 2">
            <a:extLst>
              <a:ext uri="{FF2B5EF4-FFF2-40B4-BE49-F238E27FC236}">
                <a16:creationId xmlns:a16="http://schemas.microsoft.com/office/drawing/2014/main" id="{B70FA1AF-C12F-444C-801F-216AC4201D2A}"/>
              </a:ext>
            </a:extLst>
          </p:cNvPr>
          <p:cNvSpPr>
            <a:spLocks noGrp="1"/>
          </p:cNvSpPr>
          <p:nvPr>
            <p:ph idx="1"/>
          </p:nvPr>
        </p:nvSpPr>
        <p:spPr/>
        <p:txBody>
          <a:bodyPr/>
          <a:lstStyle/>
          <a:p>
            <a:r>
              <a:rPr lang="en-US" dirty="0"/>
              <a:t>Probation (RSA 651:2, V)</a:t>
            </a:r>
          </a:p>
          <a:p>
            <a:r>
              <a:rPr lang="en-US" dirty="0"/>
              <a:t>Restitution (RSA 651:61-a through 651:67)</a:t>
            </a:r>
          </a:p>
          <a:p>
            <a:r>
              <a:rPr lang="en-US" dirty="0"/>
              <a:t>Victim Bill of Rights (21-M:8-k)</a:t>
            </a:r>
          </a:p>
          <a:p>
            <a:r>
              <a:rPr lang="en-US" dirty="0"/>
              <a:t>Conditional and Unconditional Discharges (651:2, VI and VIII)</a:t>
            </a:r>
          </a:p>
          <a:p>
            <a:r>
              <a:rPr lang="en-US" dirty="0"/>
              <a:t>Placed on file with/without a finding</a:t>
            </a:r>
          </a:p>
          <a:p>
            <a:r>
              <a:rPr lang="en-US" dirty="0"/>
              <a:t>Conditional Nolle Prosequi</a:t>
            </a:r>
          </a:p>
          <a:p>
            <a:r>
              <a:rPr lang="en-US" dirty="0"/>
              <a:t>Sentence Review (RSA 651:57 through 651:61)</a:t>
            </a:r>
          </a:p>
          <a:p>
            <a:endParaRPr lang="en-US" dirty="0"/>
          </a:p>
        </p:txBody>
      </p:sp>
    </p:spTree>
    <p:extLst>
      <p:ext uri="{BB962C8B-B14F-4D97-AF65-F5344CB8AC3E}">
        <p14:creationId xmlns:p14="http://schemas.microsoft.com/office/powerpoint/2010/main" val="4251794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197406"/>
          </a:xfrm>
        </p:spPr>
        <p:txBody>
          <a:bodyPr/>
          <a:lstStyle/>
          <a:p>
            <a:r>
              <a:rPr lang="en-US" dirty="0"/>
              <a:t>Federal Sentencing Outline</a:t>
            </a:r>
            <a:br>
              <a:rPr lang="en-US" dirty="0"/>
            </a:br>
            <a:r>
              <a:rPr lang="en-US" sz="4000" dirty="0"/>
              <a:t>Classification of Crimes</a:t>
            </a:r>
            <a:endParaRPr lang="en-US" dirty="0"/>
          </a:p>
        </p:txBody>
      </p:sp>
      <p:sp>
        <p:nvSpPr>
          <p:cNvPr id="3" name="Content Placeholder 2"/>
          <p:cNvSpPr>
            <a:spLocks noGrp="1"/>
          </p:cNvSpPr>
          <p:nvPr>
            <p:ph idx="1"/>
          </p:nvPr>
        </p:nvSpPr>
        <p:spPr>
          <a:xfrm>
            <a:off x="1103312" y="1839310"/>
            <a:ext cx="10531225" cy="4409089"/>
          </a:xfrm>
        </p:spPr>
        <p:txBody>
          <a:bodyPr/>
          <a:lstStyle/>
          <a:p>
            <a:r>
              <a:rPr lang="en-US" dirty="0"/>
              <a:t>Federal crimes classified in 18 </a:t>
            </a:r>
            <a:r>
              <a:rPr lang="en-US" dirty="0" err="1"/>
              <a:t>U.S.C</a:t>
            </a:r>
            <a:r>
              <a:rPr lang="en-US" dirty="0"/>
              <a:t>. § 3559; fines set forth in 18 </a:t>
            </a:r>
            <a:r>
              <a:rPr lang="en-US" dirty="0" err="1"/>
              <a:t>U.S.C</a:t>
            </a:r>
            <a:r>
              <a:rPr lang="en-US" dirty="0"/>
              <a:t>. § 3571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40953706"/>
              </p:ext>
            </p:extLst>
          </p:nvPr>
        </p:nvGraphicFramePr>
        <p:xfrm>
          <a:off x="1922830" y="2539999"/>
          <a:ext cx="8556675" cy="3708400"/>
        </p:xfrm>
        <a:graphic>
          <a:graphicData uri="http://schemas.openxmlformats.org/drawingml/2006/table">
            <a:tbl>
              <a:tblPr firstRow="1" bandRow="1">
                <a:tableStyleId>{5C22544A-7EE6-4342-B048-85BDC9FD1C3A}</a:tableStyleId>
              </a:tblPr>
              <a:tblGrid>
                <a:gridCol w="3818241">
                  <a:extLst>
                    <a:ext uri="{9D8B030D-6E8A-4147-A177-3AD203B41FA5}">
                      <a16:colId xmlns:a16="http://schemas.microsoft.com/office/drawing/2014/main" val="950378639"/>
                    </a:ext>
                  </a:extLst>
                </a:gridCol>
                <a:gridCol w="4738434">
                  <a:extLst>
                    <a:ext uri="{9D8B030D-6E8A-4147-A177-3AD203B41FA5}">
                      <a16:colId xmlns:a16="http://schemas.microsoft.com/office/drawing/2014/main" val="3053033997"/>
                    </a:ext>
                  </a:extLst>
                </a:gridCol>
              </a:tblGrid>
              <a:tr h="370840">
                <a:tc>
                  <a:txBody>
                    <a:bodyPr/>
                    <a:lstStyle/>
                    <a:p>
                      <a:r>
                        <a:rPr lang="en-US" dirty="0"/>
                        <a:t>Crime Classification</a:t>
                      </a:r>
                    </a:p>
                  </a:txBody>
                  <a:tcPr/>
                </a:tc>
                <a:tc>
                  <a:txBody>
                    <a:bodyPr/>
                    <a:lstStyle/>
                    <a:p>
                      <a:r>
                        <a:rPr lang="en-US" dirty="0"/>
                        <a:t>Maximum</a:t>
                      </a:r>
                      <a:r>
                        <a:rPr lang="en-US" baseline="0" dirty="0"/>
                        <a:t> Penalty</a:t>
                      </a:r>
                      <a:endParaRPr lang="en-US" dirty="0"/>
                    </a:p>
                  </a:txBody>
                  <a:tcPr/>
                </a:tc>
                <a:extLst>
                  <a:ext uri="{0D108BD9-81ED-4DB2-BD59-A6C34878D82A}">
                    <a16:rowId xmlns:a16="http://schemas.microsoft.com/office/drawing/2014/main" val="2263220189"/>
                  </a:ext>
                </a:extLst>
              </a:tr>
              <a:tr h="370840">
                <a:tc>
                  <a:txBody>
                    <a:bodyPr/>
                    <a:lstStyle/>
                    <a:p>
                      <a:r>
                        <a:rPr lang="en-US" dirty="0"/>
                        <a:t>Infraction</a:t>
                      </a:r>
                    </a:p>
                  </a:txBody>
                  <a:tcPr/>
                </a:tc>
                <a:tc>
                  <a:txBody>
                    <a:bodyPr/>
                    <a:lstStyle/>
                    <a:p>
                      <a:r>
                        <a:rPr lang="en-US" dirty="0"/>
                        <a:t>5 days in jail, $5,000 fine</a:t>
                      </a:r>
                    </a:p>
                  </a:txBody>
                  <a:tcPr/>
                </a:tc>
                <a:extLst>
                  <a:ext uri="{0D108BD9-81ED-4DB2-BD59-A6C34878D82A}">
                    <a16:rowId xmlns:a16="http://schemas.microsoft.com/office/drawing/2014/main" val="1827314810"/>
                  </a:ext>
                </a:extLst>
              </a:tr>
              <a:tr h="370840">
                <a:tc>
                  <a:txBody>
                    <a:bodyPr/>
                    <a:lstStyle/>
                    <a:p>
                      <a:r>
                        <a:rPr lang="en-US" dirty="0"/>
                        <a:t>Class C Misdemeanor</a:t>
                      </a:r>
                    </a:p>
                  </a:txBody>
                  <a:tcPr/>
                </a:tc>
                <a:tc>
                  <a:txBody>
                    <a:bodyPr/>
                    <a:lstStyle/>
                    <a:p>
                      <a:r>
                        <a:rPr lang="en-US" dirty="0"/>
                        <a:t>30 days in jail, $5,00</a:t>
                      </a:r>
                      <a:r>
                        <a:rPr lang="en-US" baseline="0" dirty="0"/>
                        <a:t>0 fine</a:t>
                      </a:r>
                      <a:endParaRPr lang="en-US" dirty="0"/>
                    </a:p>
                  </a:txBody>
                  <a:tcPr/>
                </a:tc>
                <a:extLst>
                  <a:ext uri="{0D108BD9-81ED-4DB2-BD59-A6C34878D82A}">
                    <a16:rowId xmlns:a16="http://schemas.microsoft.com/office/drawing/2014/main" val="3549793601"/>
                  </a:ext>
                </a:extLst>
              </a:tr>
              <a:tr h="370840">
                <a:tc>
                  <a:txBody>
                    <a:bodyPr/>
                    <a:lstStyle/>
                    <a:p>
                      <a:r>
                        <a:rPr lang="en-US" dirty="0"/>
                        <a:t>Class B Misdemeanor</a:t>
                      </a:r>
                    </a:p>
                  </a:txBody>
                  <a:tcPr/>
                </a:tc>
                <a:tc>
                  <a:txBody>
                    <a:bodyPr/>
                    <a:lstStyle/>
                    <a:p>
                      <a:r>
                        <a:rPr lang="en-US" dirty="0"/>
                        <a:t>6 months</a:t>
                      </a:r>
                      <a:r>
                        <a:rPr lang="en-US" baseline="0" dirty="0"/>
                        <a:t> in jail, $5,000 fine</a:t>
                      </a:r>
                      <a:endParaRPr lang="en-US" dirty="0"/>
                    </a:p>
                  </a:txBody>
                  <a:tcPr/>
                </a:tc>
                <a:extLst>
                  <a:ext uri="{0D108BD9-81ED-4DB2-BD59-A6C34878D82A}">
                    <a16:rowId xmlns:a16="http://schemas.microsoft.com/office/drawing/2014/main" val="856149647"/>
                  </a:ext>
                </a:extLst>
              </a:tr>
              <a:tr h="370840">
                <a:tc>
                  <a:txBody>
                    <a:bodyPr/>
                    <a:lstStyle/>
                    <a:p>
                      <a:r>
                        <a:rPr lang="en-US" dirty="0"/>
                        <a:t>Class A Misdemeanor</a:t>
                      </a:r>
                    </a:p>
                  </a:txBody>
                  <a:tcPr/>
                </a:tc>
                <a:tc>
                  <a:txBody>
                    <a:bodyPr/>
                    <a:lstStyle/>
                    <a:p>
                      <a:r>
                        <a:rPr lang="en-US" dirty="0"/>
                        <a:t>1 year in jail, $100,000</a:t>
                      </a:r>
                      <a:r>
                        <a:rPr lang="en-US" baseline="0" dirty="0"/>
                        <a:t> fine</a:t>
                      </a:r>
                      <a:endParaRPr lang="en-US" dirty="0"/>
                    </a:p>
                  </a:txBody>
                  <a:tcPr/>
                </a:tc>
                <a:extLst>
                  <a:ext uri="{0D108BD9-81ED-4DB2-BD59-A6C34878D82A}">
                    <a16:rowId xmlns:a16="http://schemas.microsoft.com/office/drawing/2014/main" val="1218709171"/>
                  </a:ext>
                </a:extLst>
              </a:tr>
              <a:tr h="370840">
                <a:tc>
                  <a:txBody>
                    <a:bodyPr/>
                    <a:lstStyle/>
                    <a:p>
                      <a:r>
                        <a:rPr lang="en-US" dirty="0"/>
                        <a:t>Class E Felony</a:t>
                      </a:r>
                    </a:p>
                  </a:txBody>
                  <a:tcPr/>
                </a:tc>
                <a:tc>
                  <a:txBody>
                    <a:bodyPr/>
                    <a:lstStyle/>
                    <a:p>
                      <a:r>
                        <a:rPr lang="en-US" dirty="0"/>
                        <a:t>5 years in prison,</a:t>
                      </a:r>
                      <a:r>
                        <a:rPr lang="en-US" baseline="0" dirty="0"/>
                        <a:t> $250,000 fine</a:t>
                      </a:r>
                      <a:endParaRPr lang="en-US" dirty="0"/>
                    </a:p>
                  </a:txBody>
                  <a:tcPr/>
                </a:tc>
                <a:extLst>
                  <a:ext uri="{0D108BD9-81ED-4DB2-BD59-A6C34878D82A}">
                    <a16:rowId xmlns:a16="http://schemas.microsoft.com/office/drawing/2014/main" val="942749896"/>
                  </a:ext>
                </a:extLst>
              </a:tr>
              <a:tr h="370840">
                <a:tc>
                  <a:txBody>
                    <a:bodyPr/>
                    <a:lstStyle/>
                    <a:p>
                      <a:r>
                        <a:rPr lang="en-US" dirty="0"/>
                        <a:t>Class D</a:t>
                      </a:r>
                      <a:r>
                        <a:rPr lang="en-US" baseline="0" dirty="0"/>
                        <a:t> Felony</a:t>
                      </a:r>
                      <a:endParaRPr lang="en-US" dirty="0"/>
                    </a:p>
                  </a:txBody>
                  <a:tcPr/>
                </a:tc>
                <a:tc>
                  <a:txBody>
                    <a:bodyPr/>
                    <a:lstStyle/>
                    <a:p>
                      <a:r>
                        <a:rPr lang="en-US" dirty="0"/>
                        <a:t>10 years in prison,</a:t>
                      </a:r>
                      <a:r>
                        <a:rPr lang="en-US" baseline="0" dirty="0"/>
                        <a:t> $250,000 fine</a:t>
                      </a:r>
                      <a:endParaRPr lang="en-US" dirty="0"/>
                    </a:p>
                  </a:txBody>
                  <a:tcPr/>
                </a:tc>
                <a:extLst>
                  <a:ext uri="{0D108BD9-81ED-4DB2-BD59-A6C34878D82A}">
                    <a16:rowId xmlns:a16="http://schemas.microsoft.com/office/drawing/2014/main" val="1082295403"/>
                  </a:ext>
                </a:extLst>
              </a:tr>
              <a:tr h="370840">
                <a:tc>
                  <a:txBody>
                    <a:bodyPr/>
                    <a:lstStyle/>
                    <a:p>
                      <a:r>
                        <a:rPr lang="en-US" dirty="0"/>
                        <a:t>Class C Felony</a:t>
                      </a:r>
                    </a:p>
                  </a:txBody>
                  <a:tcPr/>
                </a:tc>
                <a:tc>
                  <a:txBody>
                    <a:bodyPr/>
                    <a:lstStyle/>
                    <a:p>
                      <a:r>
                        <a:rPr lang="en-US" dirty="0"/>
                        <a:t>25</a:t>
                      </a:r>
                      <a:r>
                        <a:rPr lang="en-US" baseline="0" dirty="0"/>
                        <a:t> years in prison, $250,000 fine</a:t>
                      </a:r>
                      <a:endParaRPr lang="en-US" dirty="0"/>
                    </a:p>
                  </a:txBody>
                  <a:tcPr/>
                </a:tc>
                <a:extLst>
                  <a:ext uri="{0D108BD9-81ED-4DB2-BD59-A6C34878D82A}">
                    <a16:rowId xmlns:a16="http://schemas.microsoft.com/office/drawing/2014/main" val="1021007280"/>
                  </a:ext>
                </a:extLst>
              </a:tr>
              <a:tr h="370840">
                <a:tc>
                  <a:txBody>
                    <a:bodyPr/>
                    <a:lstStyle/>
                    <a:p>
                      <a:r>
                        <a:rPr lang="en-US" dirty="0"/>
                        <a:t>Class B Felony</a:t>
                      </a:r>
                    </a:p>
                  </a:txBody>
                  <a:tcPr/>
                </a:tc>
                <a:tc>
                  <a:txBody>
                    <a:bodyPr/>
                    <a:lstStyle/>
                    <a:p>
                      <a:r>
                        <a:rPr lang="en-US" dirty="0"/>
                        <a:t>25 years</a:t>
                      </a:r>
                      <a:r>
                        <a:rPr lang="en-US" baseline="0" dirty="0"/>
                        <a:t> to life, $250,000 fine</a:t>
                      </a:r>
                      <a:endParaRPr lang="en-US" dirty="0"/>
                    </a:p>
                  </a:txBody>
                  <a:tcPr/>
                </a:tc>
                <a:extLst>
                  <a:ext uri="{0D108BD9-81ED-4DB2-BD59-A6C34878D82A}">
                    <a16:rowId xmlns:a16="http://schemas.microsoft.com/office/drawing/2014/main" val="2725515954"/>
                  </a:ext>
                </a:extLst>
              </a:tr>
              <a:tr h="370840">
                <a:tc>
                  <a:txBody>
                    <a:bodyPr/>
                    <a:lstStyle/>
                    <a:p>
                      <a:r>
                        <a:rPr lang="en-US" dirty="0"/>
                        <a:t>Class A Felony</a:t>
                      </a:r>
                    </a:p>
                  </a:txBody>
                  <a:tcPr/>
                </a:tc>
                <a:tc>
                  <a:txBody>
                    <a:bodyPr/>
                    <a:lstStyle/>
                    <a:p>
                      <a:r>
                        <a:rPr lang="en-US" dirty="0"/>
                        <a:t>Life imprisonment/death, $250,000</a:t>
                      </a:r>
                      <a:r>
                        <a:rPr lang="en-US" baseline="0" dirty="0"/>
                        <a:t> fine</a:t>
                      </a:r>
                      <a:endParaRPr lang="en-US" dirty="0"/>
                    </a:p>
                  </a:txBody>
                  <a:tcPr/>
                </a:tc>
                <a:extLst>
                  <a:ext uri="{0D108BD9-81ED-4DB2-BD59-A6C34878D82A}">
                    <a16:rowId xmlns:a16="http://schemas.microsoft.com/office/drawing/2014/main" val="63384959"/>
                  </a:ext>
                </a:extLst>
              </a:tr>
            </a:tbl>
          </a:graphicData>
        </a:graphic>
      </p:graphicFrame>
    </p:spTree>
    <p:extLst>
      <p:ext uri="{BB962C8B-B14F-4D97-AF65-F5344CB8AC3E}">
        <p14:creationId xmlns:p14="http://schemas.microsoft.com/office/powerpoint/2010/main" val="40354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Sentencing Outline</a:t>
            </a:r>
            <a:br>
              <a:rPr lang="en-US" dirty="0"/>
            </a:br>
            <a:r>
              <a:rPr lang="en-US" sz="3200" dirty="0"/>
              <a:t>Additional sentencing terms/considerations</a:t>
            </a:r>
            <a:endParaRPr lang="en-US" dirty="0"/>
          </a:p>
        </p:txBody>
      </p:sp>
      <p:sp>
        <p:nvSpPr>
          <p:cNvPr id="3" name="Content Placeholder 2"/>
          <p:cNvSpPr>
            <a:spLocks noGrp="1"/>
          </p:cNvSpPr>
          <p:nvPr>
            <p:ph idx="1"/>
          </p:nvPr>
        </p:nvSpPr>
        <p:spPr>
          <a:xfrm>
            <a:off x="1103312" y="2052918"/>
            <a:ext cx="9881520" cy="4195481"/>
          </a:xfrm>
        </p:spPr>
        <p:txBody>
          <a:bodyPr/>
          <a:lstStyle/>
          <a:p>
            <a:r>
              <a:rPr lang="en-US" dirty="0"/>
              <a:t>United States Sentencing Guidelines (28 </a:t>
            </a:r>
            <a:r>
              <a:rPr lang="en-US" dirty="0" err="1"/>
              <a:t>U.S.C</a:t>
            </a:r>
            <a:r>
              <a:rPr lang="en-US" dirty="0"/>
              <a:t>. § 994)</a:t>
            </a:r>
          </a:p>
          <a:p>
            <a:r>
              <a:rPr lang="en-US" dirty="0"/>
              <a:t>Statutory factors (18 </a:t>
            </a:r>
            <a:r>
              <a:rPr lang="en-US" dirty="0" err="1"/>
              <a:t>U.S.C</a:t>
            </a:r>
            <a:r>
              <a:rPr lang="en-US" dirty="0"/>
              <a:t>. § 3553(a)):</a:t>
            </a:r>
          </a:p>
          <a:p>
            <a:pPr lvl="1"/>
            <a:r>
              <a:rPr lang="en-US" dirty="0"/>
              <a:t>Nature &amp; circumstances of offense and history &amp; characteristics of defendant </a:t>
            </a:r>
          </a:p>
          <a:p>
            <a:pPr lvl="1"/>
            <a:r>
              <a:rPr lang="en-US" dirty="0"/>
              <a:t>Need for sentence to reflect primary purposes of sentencing (retribution, deterrence, incapacitation, rehabilitation)</a:t>
            </a:r>
          </a:p>
          <a:p>
            <a:pPr lvl="1"/>
            <a:r>
              <a:rPr lang="en-US" dirty="0"/>
              <a:t>Kinds of sentence permitted (e.g., probations, mandatory minimums)</a:t>
            </a:r>
          </a:p>
          <a:p>
            <a:pPr lvl="1"/>
            <a:r>
              <a:rPr lang="en-US" dirty="0"/>
              <a:t>Guidelines &amp; Policy Statements of U.S. Sentencing Commission</a:t>
            </a:r>
          </a:p>
          <a:p>
            <a:pPr lvl="1"/>
            <a:r>
              <a:rPr lang="en-US" dirty="0"/>
              <a:t>Need to avoid unwarranted disparities among defendants with similar records who have been found guilty of similar conduct</a:t>
            </a:r>
          </a:p>
          <a:p>
            <a:pPr lvl="1"/>
            <a:r>
              <a:rPr lang="en-US" dirty="0"/>
              <a:t>Need for restitution to victims of offense</a:t>
            </a:r>
          </a:p>
          <a:p>
            <a:pPr marL="0" indent="0">
              <a:buNone/>
            </a:pPr>
            <a:endParaRPr lang="en-US" dirty="0"/>
          </a:p>
        </p:txBody>
      </p:sp>
    </p:spTree>
    <p:extLst>
      <p:ext uri="{BB962C8B-B14F-4D97-AF65-F5344CB8AC3E}">
        <p14:creationId xmlns:p14="http://schemas.microsoft.com/office/powerpoint/2010/main" val="1784510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771857" cy="1400530"/>
          </a:xfrm>
        </p:spPr>
        <p:txBody>
          <a:bodyPr/>
          <a:lstStyle/>
          <a:p>
            <a:r>
              <a:rPr lang="en-US" dirty="0"/>
              <a:t>Federal Sentencing Outline</a:t>
            </a:r>
            <a:br>
              <a:rPr lang="en-US" dirty="0"/>
            </a:br>
            <a:r>
              <a:rPr lang="en-US" sz="3200" dirty="0"/>
              <a:t>Additional sentencing terms/considerations (cont’d)</a:t>
            </a:r>
            <a:endParaRPr lang="en-US" dirty="0"/>
          </a:p>
        </p:txBody>
      </p:sp>
      <p:sp>
        <p:nvSpPr>
          <p:cNvPr id="3" name="Content Placeholder 2"/>
          <p:cNvSpPr>
            <a:spLocks noGrp="1"/>
          </p:cNvSpPr>
          <p:nvPr>
            <p:ph idx="1"/>
          </p:nvPr>
        </p:nvSpPr>
        <p:spPr/>
        <p:txBody>
          <a:bodyPr/>
          <a:lstStyle/>
          <a:p>
            <a:r>
              <a:rPr lang="en-US" dirty="0"/>
              <a:t>Restitution (18 </a:t>
            </a:r>
            <a:r>
              <a:rPr lang="en-US" dirty="0" err="1"/>
              <a:t>U.S.C</a:t>
            </a:r>
            <a:r>
              <a:rPr lang="en-US" dirty="0"/>
              <a:t>. § 3663)</a:t>
            </a:r>
          </a:p>
          <a:p>
            <a:r>
              <a:rPr lang="en-US" dirty="0"/>
              <a:t>Forfeiture (21 </a:t>
            </a:r>
            <a:r>
              <a:rPr lang="en-US" dirty="0" err="1"/>
              <a:t>U.S.C</a:t>
            </a:r>
            <a:r>
              <a:rPr lang="en-US" dirty="0"/>
              <a:t>. § 853)</a:t>
            </a:r>
          </a:p>
          <a:p>
            <a:r>
              <a:rPr lang="en-US" dirty="0"/>
              <a:t>Crime Victims’ Rights Act (18 </a:t>
            </a:r>
            <a:r>
              <a:rPr lang="en-US" dirty="0" err="1"/>
              <a:t>U.S.C</a:t>
            </a:r>
            <a:r>
              <a:rPr lang="en-US" dirty="0"/>
              <a:t>. § 3771)</a:t>
            </a:r>
          </a:p>
          <a:p>
            <a:r>
              <a:rPr lang="en-US" dirty="0"/>
              <a:t>Plea agreements (Federal Rule of Criminal Procedure 11(c))</a:t>
            </a:r>
          </a:p>
          <a:p>
            <a:pPr lvl="1"/>
            <a:r>
              <a:rPr lang="en-US" dirty="0"/>
              <a:t>(A), (B), and (C) pleas</a:t>
            </a:r>
          </a:p>
          <a:p>
            <a:r>
              <a:rPr lang="en-US" dirty="0"/>
              <a:t>Probation (18 </a:t>
            </a:r>
            <a:r>
              <a:rPr lang="en-US" dirty="0" err="1"/>
              <a:t>U.S.C</a:t>
            </a:r>
            <a:r>
              <a:rPr lang="en-US" dirty="0"/>
              <a:t>. § 3561 </a:t>
            </a:r>
            <a:r>
              <a:rPr lang="en-US" i="1" dirty="0"/>
              <a:t>et seq.</a:t>
            </a:r>
            <a:r>
              <a:rPr lang="en-US" dirty="0"/>
              <a:t>)</a:t>
            </a:r>
          </a:p>
          <a:p>
            <a:r>
              <a:rPr lang="en-US" dirty="0"/>
              <a:t>Supervised Release (18 </a:t>
            </a:r>
            <a:r>
              <a:rPr lang="en-US" dirty="0" err="1"/>
              <a:t>U.S.C</a:t>
            </a:r>
            <a:r>
              <a:rPr lang="en-US" dirty="0"/>
              <a:t>. § 3583)</a:t>
            </a:r>
          </a:p>
          <a:p>
            <a:endParaRPr lang="en-US" dirty="0"/>
          </a:p>
        </p:txBody>
      </p:sp>
    </p:spTree>
    <p:extLst>
      <p:ext uri="{BB962C8B-B14F-4D97-AF65-F5344CB8AC3E}">
        <p14:creationId xmlns:p14="http://schemas.microsoft.com/office/powerpoint/2010/main" val="366492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5057CF-52E8-475C-90CB-7AAD38858238}"/>
              </a:ext>
            </a:extLst>
          </p:cNvPr>
          <p:cNvPicPr>
            <a:picLocks noChangeAspect="1"/>
          </p:cNvPicPr>
          <p:nvPr/>
        </p:nvPicPr>
        <p:blipFill>
          <a:blip r:embed="rId2"/>
          <a:stretch>
            <a:fillRect/>
          </a:stretch>
        </p:blipFill>
        <p:spPr>
          <a:xfrm>
            <a:off x="3173208" y="309729"/>
            <a:ext cx="5845583" cy="5958723"/>
          </a:xfrm>
          <a:prstGeom prst="rect">
            <a:avLst/>
          </a:prstGeom>
        </p:spPr>
      </p:pic>
    </p:spTree>
    <p:extLst>
      <p:ext uri="{BB962C8B-B14F-4D97-AF65-F5344CB8AC3E}">
        <p14:creationId xmlns:p14="http://schemas.microsoft.com/office/powerpoint/2010/main" val="2938243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10281</TotalTime>
  <Words>930</Words>
  <Application>Microsoft Office PowerPoint</Application>
  <PresentationFormat>Widescreen</PresentationFormat>
  <Paragraphs>105</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3</vt:lpstr>
      <vt:lpstr>Ion</vt:lpstr>
      <vt:lpstr>Sentencing Advocacy and Restitution Agreements</vt:lpstr>
      <vt:lpstr>State of N.H. vs. Sirk Kimoneau</vt:lpstr>
      <vt:lpstr>State of N.H. vs. Sirk Kimoneau</vt:lpstr>
      <vt:lpstr>State Sentencing Outline Classification of Crimes</vt:lpstr>
      <vt:lpstr>State Sentencing Outline Additional sentencing terms/considerations</vt:lpstr>
      <vt:lpstr>Federal Sentencing Outline Classification of Crimes</vt:lpstr>
      <vt:lpstr>Federal Sentencing Outline Additional sentencing terms/considerations</vt:lpstr>
      <vt:lpstr>Federal Sentencing Outline Additional sentencing terms/considerations (cont’d)</vt:lpstr>
      <vt:lpstr>PowerPoint Presentation</vt:lpstr>
      <vt:lpstr>State v. Kimoneau</vt:lpstr>
      <vt:lpstr>State v. Kimoneau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Shea Sennett</dc:creator>
  <cp:lastModifiedBy>Shea Sennett</cp:lastModifiedBy>
  <cp:revision>16</cp:revision>
  <cp:lastPrinted>2022-01-05T13:33:17Z</cp:lastPrinted>
  <dcterms:created xsi:type="dcterms:W3CDTF">2021-10-29T12:03:50Z</dcterms:created>
  <dcterms:modified xsi:type="dcterms:W3CDTF">2022-01-05T21:35:48Z</dcterms:modified>
</cp:coreProperties>
</file>