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media/image4.jpeg" ContentType="image/jpeg"/>
  <Override PartName="/ppt/notesSlides/notesSlide5.xml" ContentType="application/vnd.openxmlformats-officedocument.presentationml.notesSlide+xml"/>
  <Override PartName="/ppt/media/image5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eg" ContentType="image/jpeg"/>
  <Override PartName="/ppt/notesSlides/notesSlide8.xml" ContentType="application/vnd.openxmlformats-officedocument.presentationml.notesSlide+xml"/>
  <Override PartName="/ppt/media/image7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background - pick something that isn’t distracting. You can use Zoom’s preferences to see what your camera will see. The 9th has a virtual background photo you can use.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1" name="Shape 2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79400" indent="-279400">
              <a:buSzPct val="123000"/>
              <a:buChar char="-"/>
            </a:lvl1pPr>
          </a:lstStyle>
          <a:p>
            <a:pPr/>
            <a:r>
              <a:t>Do you notice appellee’s counsel?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IN POINT: How many distractingly nerdy things can you see in my office yesterday?</a:t>
            </a:r>
          </a:p>
          <a:p>
            <a:pPr marL="279400" indent="-279400">
              <a:buSzPct val="123000"/>
              <a:buChar char="-"/>
            </a:pPr>
            <a:r>
              <a:t>left to right:</a:t>
            </a:r>
          </a:p>
          <a:p>
            <a:pPr lvl="1" marL="889000" indent="-279400">
              <a:buSzPct val="123000"/>
              <a:buChar char="-"/>
            </a:pPr>
            <a:r>
              <a:t>Poe Dameron’s X-wing</a:t>
            </a:r>
          </a:p>
          <a:p>
            <a:pPr lvl="1" marL="889000" indent="-279400">
              <a:buSzPct val="123000"/>
              <a:buChar char="-"/>
            </a:pPr>
            <a:r>
              <a:t>RBG facemask</a:t>
            </a:r>
          </a:p>
          <a:p>
            <a:pPr lvl="1" marL="889000" indent="-279400">
              <a:buSzPct val="123000"/>
              <a:buChar char="-"/>
            </a:pPr>
            <a:r>
              <a:t>Red “Office Space” stapler</a:t>
            </a:r>
          </a:p>
          <a:p>
            <a:pPr lvl="1" marL="889000" indent="-279400">
              <a:buSzPct val="123000"/>
              <a:buChar char="-"/>
            </a:pPr>
            <a:r>
              <a:t>The Black Beast from “Monty Python and the Holy Grail”</a:t>
            </a:r>
          </a:p>
          <a:p>
            <a:pPr lvl="1" marL="889000" indent="-279400">
              <a:buSzPct val="123000"/>
              <a:buChar char="-"/>
            </a:pPr>
            <a:r>
              <a:t>Baby Yoda in the bookcase</a:t>
            </a:r>
          </a:p>
          <a:p>
            <a:pPr lvl="1" marL="889000" indent="-279400">
              <a:buSzPct val="123000"/>
              <a:buChar char="-"/>
            </a:pPr>
            <a:r>
              <a:t>Maybe you can see Kylo Ren in the bookcase above Baby Yoda</a:t>
            </a:r>
          </a:p>
          <a:p>
            <a:pPr lvl="1" marL="889000" indent="-279400">
              <a:buSzPct val="123000"/>
              <a:buChar char="-"/>
            </a:pPr>
            <a:r>
              <a:t>maybe you can see Wonder Woman near a plant</a:t>
            </a:r>
          </a:p>
          <a:p>
            <a:pPr lvl="1" marL="889000" indent="-279400">
              <a:buSzPct val="123000"/>
              <a:buChar char="-"/>
            </a:pPr>
            <a:r>
              <a:t>Sen. Elizabeth Warren action figure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Are you in the Court of Appeals, or on the red carpet?</a:t>
            </a:r>
          </a:p>
          <a:p>
            <a:pPr/>
          </a:p>
          <a:p>
            <a:pPr/>
            <a:r>
              <a:t>If you’re going to advertise your practice, make sure you comply with all the provisions of Prof.Cond.R. 7.2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We’ve all heard about the flushing toilet.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then, Rudy Giuliani, uh…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Everybody, including the judges, knows that this may be impossible, though the 9th’s policy statement about virtual oral arguments notifies participants that children and pets must be excluded.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at 11:45, and note there are two things going on!</a:t>
            </a:r>
          </a:p>
          <a:p>
            <a:pPr/>
            <a:r>
              <a:t>	- Judge Callahan has a distracting 6-year-old playing with a doorbell in the background</a:t>
            </a:r>
          </a:p>
          <a:p>
            <a:pPr/>
            <a:r>
              <a:t>	- Judge Teodosio becomes a disembodied floating head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things: </a:t>
            </a:r>
          </a:p>
          <a:p>
            <a:pPr marL="279400" indent="-279400">
              <a:buSzPct val="123000"/>
              <a:buChar char="-"/>
            </a:pPr>
            <a:r>
              <a:t>My light cuts out, and I have to get up and turn it back on</a:t>
            </a:r>
          </a:p>
          <a:p>
            <a:pPr marL="279400" indent="-279400">
              <a:buSzPct val="123000"/>
              <a:buChar char="-"/>
            </a:pPr>
            <a:r>
              <a:t>What’s on my desk? RBG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These are examples (generally of </a:t>
            </a:r>
            <a:r>
              <a:rPr i="1"/>
              <a:t>pro se</a:t>
            </a:r>
            <a:r>
              <a:t> litigants) appearing live at the Court of Appeals. If you shouldn’t wear it when you’re in the courtroom, don’t wear it in a virtual argument.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ideo" Target="https://www.youtube.com/embed/TTXOiQbUOF8?feature=oembed" TargetMode="External"/><Relationship Id="rId4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video" Target="https://www.youtube.com/embed/HRykFpA-Zuw?feature=oembed" TargetMode="External"/><Relationship Id="rId4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video" Target="https://www.youtube.com/embed/x5apKMod7YY?feature=oembed" TargetMode="External"/><Relationship Id="rId4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video" Target="https://www.youtube.com/embed/_ErUr23958k?feature=oembed" TargetMode="External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video" Target="https://www.youtube.com/embed/xB0bUtTvdCU?feature=oembed" TargetMode="External"/><Relationship Id="rId4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video" Target="https://www.youtube.com/embed/TqXtiQ20BLw?feature=oembed" TargetMode="External"/><Relationship Id="rId4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20-12-02 at 4.21.07 PM.png" descr="Screen Shot 2020-12-02 at 4.21.07 PM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1258829"/>
            <a:ext cx="24384000" cy="6161550"/>
          </a:xfrm>
          <a:prstGeom prst="rect">
            <a:avLst/>
          </a:prstGeom>
        </p:spPr>
      </p:pic>
      <p:sp>
        <p:nvSpPr>
          <p:cNvPr id="152" name="Oral Arguments in the Age of COVID-19"/>
          <p:cNvSpPr txBox="1"/>
          <p:nvPr>
            <p:ph type="title"/>
          </p:nvPr>
        </p:nvSpPr>
        <p:spPr>
          <a:xfrm>
            <a:off x="880589" y="7123707"/>
            <a:ext cx="21971001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Oral Arguments in the Age of COVID-19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Johnson 18CA011329" descr="Johnson 18CA011329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Johnson 18CA011329" aiw:author="Ohio Ninth District Court of Appeal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35593" y="-20021"/>
            <a:ext cx="24455186" cy="13756042"/>
          </a:xfrm>
          <a:prstGeom prst="rect">
            <a:avLst/>
          </a:prstGeom>
        </p:spPr>
      </p:pic>
      <p:sp>
        <p:nvSpPr>
          <p:cNvPr id="194" name="White papers, ringing doorbells"/>
          <p:cNvSpPr txBox="1"/>
          <p:nvPr>
            <p:ph type="body" sz="quarter" idx="1"/>
          </p:nvPr>
        </p:nvSpPr>
        <p:spPr>
          <a:xfrm>
            <a:off x="471871" y="11864205"/>
            <a:ext cx="21971001" cy="1116951"/>
          </a:xfrm>
          <a:prstGeom prst="rect">
            <a:avLst/>
          </a:prstGeom>
        </p:spPr>
        <p:txBody>
          <a:bodyPr/>
          <a:lstStyle/>
          <a:p>
            <a:pPr/>
            <a:r>
              <a:t>White papers, ringing doorbells</a:t>
            </a:r>
          </a:p>
        </p:txBody>
      </p:sp>
      <p:sp>
        <p:nvSpPr>
          <p:cNvPr id="195" name="start at 11:45"/>
          <p:cNvSpPr txBox="1"/>
          <p:nvPr/>
        </p:nvSpPr>
        <p:spPr>
          <a:xfrm>
            <a:off x="341745" y="12872935"/>
            <a:ext cx="191566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start at 11:45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Class="exit" nodeType="afterEffect" presetID="10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" dur="10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9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cClafferty 29728 29733 102020" descr="McClafferty 29728 29733 102020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McClafferty 29728 29733 102020" aiw:author="Ohio Ninth District Court of Appeal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45256" y="306706"/>
            <a:ext cx="23188989" cy="1304380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9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9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ps for Virtual Argu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Tips for Virtual Arguments</a:t>
            </a:r>
          </a:p>
        </p:txBody>
      </p:sp>
      <p:sp>
        <p:nvSpPr>
          <p:cNvPr id="204" name="During the argument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During the argument</a:t>
            </a:r>
          </a:p>
        </p:txBody>
      </p:sp>
      <p:sp>
        <p:nvSpPr>
          <p:cNvPr id="205" name="The Court will give you specific instructions on how to sign in to the arg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Court will give you specific instructions on how to sign in to the argument</a:t>
            </a:r>
          </a:p>
          <a:p>
            <a:pPr/>
            <a:r>
              <a:t>The Court expects you to dress as professionally as you would if you appeared in person</a:t>
            </a:r>
          </a:p>
          <a:p>
            <a:pPr/>
            <a:r>
              <a:t>Whether you are standing or seated, expect to maintain that position through the entire argument</a:t>
            </a:r>
          </a:p>
          <a:p>
            <a:pPr/>
            <a:r>
              <a:t>Make sure your camera is in a fixed, stable position</a:t>
            </a:r>
          </a:p>
          <a:p>
            <a:pPr/>
            <a:r>
              <a:t>Mute your microphone when you are not speaking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 Shot 2020-12-02 at 3.27.37 PM.png" descr="Screen Shot 2020-12-02 at 3.27.37 PM.p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8378" r="0" b="35589"/>
          <a:stretch>
            <a:fillRect/>
          </a:stretch>
        </p:blipFill>
        <p:spPr>
          <a:xfrm>
            <a:off x="15824200" y="1270000"/>
            <a:ext cx="7359948" cy="54229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08" name="Screen Shot 2020-12-02 at 3.29.09 PM.png" descr="Screen Shot 2020-12-02 at 3.29.09 PM.png"/>
          <p:cNvPicPr>
            <a:picLocks noChangeAspect="1"/>
          </p:cNvPicPr>
          <p:nvPr>
            <p:ph type="pic" idx="22"/>
          </p:nvPr>
        </p:nvPicPr>
        <p:blipFill>
          <a:blip r:embed="rId4">
            <a:extLst/>
          </a:blip>
          <a:srcRect l="0" t="14618" r="0" b="38748"/>
          <a:stretch>
            <a:fillRect/>
          </a:stretch>
        </p:blipFill>
        <p:spPr>
          <a:xfrm>
            <a:off x="15824200" y="7085971"/>
            <a:ext cx="7360060" cy="5428044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09" name="Screen Shot 2020-12-02 at 3.30.19 PM.png" descr="Screen Shot 2020-12-02 at 3.30.19 PM.png"/>
          <p:cNvPicPr>
            <a:picLocks noChangeAspect="1"/>
          </p:cNvPicPr>
          <p:nvPr>
            <p:ph type="pic" idx="23"/>
          </p:nvPr>
        </p:nvPicPr>
        <p:blipFill>
          <a:blip r:embed="rId5">
            <a:extLst/>
          </a:blip>
          <a:srcRect l="0" t="6066" r="0" b="19158"/>
          <a:stretch>
            <a:fillRect/>
          </a:stretch>
        </p:blipFill>
        <p:spPr>
          <a:xfrm>
            <a:off x="1211199" y="1270000"/>
            <a:ext cx="14168501" cy="11243712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210" name="What Not to Wear - Appellate Edition"/>
          <p:cNvSpPr txBox="1"/>
          <p:nvPr/>
        </p:nvSpPr>
        <p:spPr>
          <a:xfrm>
            <a:off x="6259696" y="303256"/>
            <a:ext cx="11864608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3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What Not to Wear - Appellate Edition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creen Shot 2020-12-01 at 4.38.53 PM.png" descr="Screen Shot 2020-12-01 at 4.38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4258997" y="5567667"/>
            <a:ext cx="12107158" cy="258066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Assume you can be seen and heard at all times! DON’T embarrass yourself!"/>
          <p:cNvSpPr txBox="1"/>
          <p:nvPr>
            <p:ph type="body" sz="quarter" idx="1"/>
          </p:nvPr>
        </p:nvSpPr>
        <p:spPr>
          <a:xfrm>
            <a:off x="2717537" y="679178"/>
            <a:ext cx="21971001" cy="120935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008F00"/>
                </a:solidFill>
              </a:defRPr>
            </a:lvl1pPr>
          </a:lstStyle>
          <a:p>
            <a:pPr/>
            <a:r>
              <a:t>Assume you can be seen and heard at all times! DON’T embarrass yourself!</a:t>
            </a:r>
          </a:p>
        </p:txBody>
      </p:sp>
      <p:pic>
        <p:nvPicPr>
          <p:cNvPr id="216" name="Screen Shot 2020-12-01 at 4.38.15 PM.png" descr="Screen Shot 2020-12-01 at 4.38.1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0960" y="1872864"/>
            <a:ext cx="19464196" cy="318389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17" name="Screen Shot 2020-12-01 at 4.38.32 PM.png" descr="Screen Shot 2020-12-01 at 4.38.32 PM.png"/>
          <p:cNvPicPr>
            <a:picLocks noChangeAspect="1"/>
          </p:cNvPicPr>
          <p:nvPr/>
        </p:nvPicPr>
        <p:blipFill>
          <a:blip r:embed="rId4">
            <a:extLst/>
          </a:blip>
          <a:srcRect l="0" t="1860" r="32247" b="0"/>
          <a:stretch>
            <a:fillRect/>
          </a:stretch>
        </p:blipFill>
        <p:spPr>
          <a:xfrm>
            <a:off x="4794332" y="4915708"/>
            <a:ext cx="17131322" cy="20909696"/>
          </a:xfrm>
          <a:prstGeom prst="rect">
            <a:avLst/>
          </a:prstGeom>
          <a:ln w="25400">
            <a:solidFill>
              <a:srgbClr val="EBEBEB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Boggs 19CA011453 012320" descr="Boggs 19CA011453 012320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Boggs 19CA011453 012320" aiw:author="Ohio Ninth District Court of Appeal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83816" y="551862"/>
            <a:ext cx="16816368" cy="12612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1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1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inis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ps for Remote Argu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Tips for Remote Arguments</a:t>
            </a:r>
          </a:p>
        </p:txBody>
      </p:sp>
      <p:sp>
        <p:nvSpPr>
          <p:cNvPr id="155" name="Before the argument dat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Before the argument date</a:t>
            </a:r>
          </a:p>
        </p:txBody>
      </p:sp>
      <p:sp>
        <p:nvSpPr>
          <p:cNvPr id="156" name="Review the Court’s rules and any guidelines available online or that the Court sends to yo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 the Court’s rules and any guidelines available online or that the Court sends to you</a:t>
            </a:r>
          </a:p>
          <a:p>
            <a:pPr/>
            <a:r>
              <a:t>Tell the Court whether you will argue</a:t>
            </a:r>
          </a:p>
          <a:p>
            <a:pPr/>
            <a:r>
              <a:t>Download and test the remote meeting software the Court will use</a:t>
            </a:r>
          </a:p>
          <a:p>
            <a:pPr lvl="1"/>
            <a:r>
              <a:t>Ohio Supreme Court </a:t>
            </a:r>
            <a:r>
              <a:rPr u="sng"/>
              <a:t>will</a:t>
            </a:r>
            <a:r>
              <a:t> arrange a pre-argument test run with you and its I.T. staff</a:t>
            </a:r>
          </a:p>
          <a:p>
            <a:pPr lvl="1"/>
            <a:r>
              <a:t>9th District will send you the Zoom link on the day before the argument</a:t>
            </a:r>
          </a:p>
          <a:p>
            <a:pPr lvl="1"/>
            <a:r>
              <a:t>Sign in with your real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e mindful of the scene around and behind you…"/>
          <p:cNvSpPr txBox="1"/>
          <p:nvPr>
            <p:ph type="body" sz="half" idx="1"/>
          </p:nvPr>
        </p:nvSpPr>
        <p:spPr>
          <a:xfrm>
            <a:off x="1280645" y="2915236"/>
            <a:ext cx="12446349" cy="9474706"/>
          </a:xfrm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4400"/>
              </a:spcBef>
              <a:defRPr sz="4752"/>
            </a:pPr>
            <a:r>
              <a:t>Be mindful of the scene around and behind you</a:t>
            </a:r>
          </a:p>
          <a:p>
            <a:pPr lvl="1" marL="1207008" indent="-603504" defTabSz="2413955">
              <a:spcBef>
                <a:spcPts val="4400"/>
              </a:spcBef>
              <a:defRPr sz="4752"/>
            </a:pPr>
            <a:r>
              <a:t>Consider a virtual background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Quiet, non-distracting setting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Mind the lighting and camera position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Pay attention to your coffee mug, books, items on your desk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Avoid wearing all-white clothing or holding white papers if you’re using a virtual background</a:t>
            </a:r>
          </a:p>
        </p:txBody>
      </p:sp>
      <p:pic>
        <p:nvPicPr>
          <p:cNvPr id="159" name="New Yorker cover.jpg" descr="New Yorker cover.jp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9156" t="257" r="0" b="2376"/>
          <a:stretch>
            <a:fillRect/>
          </a:stretch>
        </p:blipFill>
        <p:spPr>
          <a:xfrm>
            <a:off x="14919469" y="-37963"/>
            <a:ext cx="9463417" cy="13791988"/>
          </a:xfrm>
          <a:prstGeom prst="rect">
            <a:avLst/>
          </a:prstGeom>
        </p:spPr>
      </p:pic>
      <p:sp>
        <p:nvSpPr>
          <p:cNvPr id="160" name="Check your surroundings"/>
          <p:cNvSpPr txBox="1"/>
          <p:nvPr>
            <p:ph type="title"/>
          </p:nvPr>
        </p:nvSpPr>
        <p:spPr>
          <a:xfrm>
            <a:off x="1206500" y="952500"/>
            <a:ext cx="11989398" cy="2228295"/>
          </a:xfrm>
          <a:prstGeom prst="rect">
            <a:avLst/>
          </a:prstGeom>
        </p:spPr>
        <p:txBody>
          <a:bodyPr/>
          <a:lstStyle>
            <a:lvl1pPr defTabSz="2316421">
              <a:defRPr spc="-161" sz="8075"/>
            </a:lvl1pPr>
          </a:lstStyle>
          <a:p>
            <a:pPr/>
            <a:r>
              <a:t>Check your surroundings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WIN_20210914_12_05_47_Pro.jpg" descr="WIN_20210914_12_05_47_Pro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Hunters Trail 29620 011221" descr="Hunters Trail 29620 011221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Hunters Trail 29620 011221" aiw:author="Ohio Ninth District Court of Appeal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4645" y="36362"/>
            <a:ext cx="24254710" cy="13643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6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oop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Ooops…</a:t>
            </a:r>
          </a:p>
        </p:txBody>
      </p:sp>
      <p:pic>
        <p:nvPicPr>
          <p:cNvPr id="173" name="Listen: Toilet Flushes As Supreme Court Holds Oral Arguments By Teleconference | NBC News NOW" descr="Listen: Toilet Flushes As Supreme Court Holds Oral Arguments By Teleconference | NBC News NOW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Listen: Toilet Flushes As Supreme Court Holds Oral Arguments By Teleconference | NBC News NOW" aiw:author="NBC New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797346" y="3085961"/>
            <a:ext cx="16256001" cy="9144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3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Rudy Giuliani Farting at Michigan Hearing: Farts TWICE, Jenna Ellis side eye" descr="Rudy Giuliani Farting at Michigan Hearing: Farts TWICE, Jenna Ellis side eye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Rudy Giuliani Farting at Michigan Hearing: Farts TWICE, Jenna Ellis side eye" aiw:author="Joseph Morri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5083" y="503484"/>
            <a:ext cx="22593834" cy="127090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7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main aware of your time…"/>
          <p:cNvSpPr txBox="1"/>
          <p:nvPr>
            <p:ph type="body" sz="quarter" idx="1"/>
          </p:nvPr>
        </p:nvSpPr>
        <p:spPr>
          <a:xfrm>
            <a:off x="2345445" y="1001338"/>
            <a:ext cx="19693110" cy="2825679"/>
          </a:xfrm>
          <a:prstGeom prst="rect">
            <a:avLst/>
          </a:prstGeom>
        </p:spPr>
        <p:txBody>
          <a:bodyPr/>
          <a:lstStyle/>
          <a:p>
            <a:pPr marL="524255" indent="-524255" defTabSz="2096971">
              <a:spcBef>
                <a:spcPts val="3800"/>
              </a:spcBef>
              <a:defRPr sz="4128"/>
            </a:pPr>
            <a:r>
              <a:t>Remain aware of your time</a:t>
            </a:r>
          </a:p>
          <a:p>
            <a:pPr lvl="1" marL="1048511" indent="-524255" defTabSz="2096971">
              <a:spcBef>
                <a:spcPts val="3800"/>
              </a:spcBef>
              <a:defRPr sz="4128"/>
            </a:pPr>
            <a:r>
              <a:t>The Ohio Supreme Court has a timer within view</a:t>
            </a:r>
          </a:p>
          <a:p>
            <a:pPr lvl="1" marL="1048511" indent="-524255" defTabSz="2096971">
              <a:spcBef>
                <a:spcPts val="3800"/>
              </a:spcBef>
              <a:defRPr sz="4128"/>
            </a:pPr>
            <a:r>
              <a:t>Your computer will display the time somewhere on your screen</a:t>
            </a:r>
          </a:p>
        </p:txBody>
      </p:sp>
      <p:pic>
        <p:nvPicPr>
          <p:cNvPr id="182" name="Screen Shot 2020-12-02 at 4.14.03 PM.png" descr="Screen Shot 2020-12-02 at 4.14.03 PM.png"/>
          <p:cNvPicPr>
            <a:picLocks noChangeAspect="0"/>
          </p:cNvPicPr>
          <p:nvPr>
            <p:ph type="pic" idx="2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709296" y="3948085"/>
            <a:ext cx="14515203" cy="9009493"/>
          </a:xfrm>
          <a:prstGeom prst="rect">
            <a:avLst/>
          </a:prstGeom>
          <a:ln w="9525">
            <a:round/>
          </a:ln>
        </p:spPr>
      </p:pic>
      <p:grpSp>
        <p:nvGrpSpPr>
          <p:cNvPr id="185" name="Screen Shot 2020-12-02 at 4.15.29 PM.png"/>
          <p:cNvGrpSpPr/>
          <p:nvPr/>
        </p:nvGrpSpPr>
        <p:grpSpPr>
          <a:xfrm>
            <a:off x="1004017" y="4688123"/>
            <a:ext cx="12428997" cy="7772484"/>
            <a:chOff x="0" y="0"/>
            <a:chExt cx="12428996" cy="7772482"/>
          </a:xfrm>
        </p:grpSpPr>
        <p:pic>
          <p:nvPicPr>
            <p:cNvPr id="184" name="Screen Shot 2020-12-02 at 4.15.29 PM.png" descr="Screen Shot 2020-12-02 at 4.15.2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2174997" cy="74422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3" name="Screen Shot 2020-12-02 at 4.15.29 PM.png" descr="Screen Shot 2020-12-02 at 4.15.29 P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428997" cy="77724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f you have human or furry children who are likely to make noise or be distracting, try to find a place where you can exclude them"/>
          <p:cNvSpPr txBox="1"/>
          <p:nvPr>
            <p:ph type="body" sz="quarter" idx="1"/>
          </p:nvPr>
        </p:nvSpPr>
        <p:spPr>
          <a:xfrm>
            <a:off x="2006461" y="4248504"/>
            <a:ext cx="6462811" cy="825615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500"/>
            </a:lvl1pPr>
          </a:lstStyle>
          <a:p>
            <a:pPr/>
            <a:r>
              <a:t>If you have human or furry children who are likely to make noise or be distracting, try to find a place where you can exclude them</a:t>
            </a:r>
          </a:p>
        </p:txBody>
      </p:sp>
      <p:pic>
        <p:nvPicPr>
          <p:cNvPr id="188" name="Screen Shot 2020-05-14 at 4.17.15 PM.png" descr="Screen Shot 2020-05-14 at 4.17.15 PM.png"/>
          <p:cNvPicPr>
            <a:picLocks noChangeAspect="1"/>
          </p:cNvPicPr>
          <p:nvPr>
            <p:ph type="pic" idx="22"/>
          </p:nvPr>
        </p:nvPicPr>
        <p:blipFill>
          <a:blip r:embed="rId3">
            <a:extLst/>
          </a:blip>
          <a:srcRect l="6716" t="0" r="6716" b="0"/>
          <a:stretch>
            <a:fillRect/>
          </a:stretch>
        </p:blipFill>
        <p:spPr>
          <a:xfrm>
            <a:off x="9310960" y="-339904"/>
            <a:ext cx="13442376" cy="13776476"/>
          </a:xfrm>
          <a:prstGeom prst="rect">
            <a:avLst/>
          </a:prstGeom>
        </p:spPr>
      </p:pic>
      <p:sp>
        <p:nvSpPr>
          <p:cNvPr id="189" name="Kids and critters"/>
          <p:cNvSpPr txBox="1"/>
          <p:nvPr>
            <p:ph type="title"/>
          </p:nvPr>
        </p:nvSpPr>
        <p:spPr>
          <a:xfrm>
            <a:off x="2006461" y="1130269"/>
            <a:ext cx="7602465" cy="2682985"/>
          </a:xfrm>
          <a:prstGeom prst="rect">
            <a:avLst/>
          </a:prstGeom>
        </p:spPr>
        <p:txBody>
          <a:bodyPr/>
          <a:lstStyle/>
          <a:p>
            <a:pPr/>
            <a:r>
              <a:t>Kids and critters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