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7"/>
  </p:handoutMasterIdLst>
  <p:sldIdLst>
    <p:sldId id="256" r:id="rId2"/>
    <p:sldId id="297" r:id="rId3"/>
    <p:sldId id="365" r:id="rId4"/>
    <p:sldId id="341" r:id="rId5"/>
    <p:sldId id="342" r:id="rId6"/>
    <p:sldId id="343" r:id="rId7"/>
    <p:sldId id="344" r:id="rId8"/>
    <p:sldId id="345" r:id="rId9"/>
    <p:sldId id="346" r:id="rId10"/>
    <p:sldId id="347" r:id="rId11"/>
    <p:sldId id="348" r:id="rId12"/>
    <p:sldId id="349" r:id="rId13"/>
    <p:sldId id="350" r:id="rId14"/>
    <p:sldId id="351" r:id="rId15"/>
    <p:sldId id="353" r:id="rId16"/>
    <p:sldId id="354" r:id="rId17"/>
    <p:sldId id="355" r:id="rId18"/>
    <p:sldId id="356" r:id="rId19"/>
    <p:sldId id="357" r:id="rId20"/>
    <p:sldId id="358" r:id="rId21"/>
    <p:sldId id="359" r:id="rId22"/>
    <p:sldId id="360" r:id="rId23"/>
    <p:sldId id="361" r:id="rId24"/>
    <p:sldId id="362" r:id="rId25"/>
    <p:sldId id="36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70"/>
    <p:restoredTop sz="94694"/>
  </p:normalViewPr>
  <p:slideViewPr>
    <p:cSldViewPr snapToGrid="0" snapToObjects="1">
      <p:cViewPr varScale="1">
        <p:scale>
          <a:sx n="111" d="100"/>
          <a:sy n="111" d="100"/>
        </p:scale>
        <p:origin x="-1110"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07F987D-6E4A-ED43-8E79-99327CC781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BE0E694-1FC8-1749-9C3D-910DC3B4A7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8B932F-3583-194B-ABDA-5F6FD7FE1CD5}" type="datetimeFigureOut">
              <a:rPr lang="en-US" smtClean="0"/>
              <a:pPr/>
              <a:t>1/22/2021</a:t>
            </a:fld>
            <a:endParaRPr lang="en-US"/>
          </a:p>
        </p:txBody>
      </p:sp>
      <p:sp>
        <p:nvSpPr>
          <p:cNvPr id="4" name="Footer Placeholder 3">
            <a:extLst>
              <a:ext uri="{FF2B5EF4-FFF2-40B4-BE49-F238E27FC236}">
                <a16:creationId xmlns:a16="http://schemas.microsoft.com/office/drawing/2014/main" xmlns="" id="{99981AA4-1116-4346-84A3-553CDE8B83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D76B457C-751E-1A43-8C44-EBBBB433A7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D319AB-5F2C-1E4F-B296-EBF7BE8CCEC1}" type="slidenum">
              <a:rPr lang="en-US" smtClean="0"/>
              <a:pPr/>
              <a:t>‹#›</a:t>
            </a:fld>
            <a:endParaRPr lang="en-US"/>
          </a:p>
        </p:txBody>
      </p:sp>
    </p:spTree>
    <p:extLst>
      <p:ext uri="{BB962C8B-B14F-4D97-AF65-F5344CB8AC3E}">
        <p14:creationId xmlns:p14="http://schemas.microsoft.com/office/powerpoint/2010/main" xmlns="" val="22620977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1/22/2021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s://evictions.study/washington/evictions-study_files/figure-html/wahomeless-1.png" TargetMode="Externa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s://evictions.study/washington/evictions-study_files/figure-html/otherhomeless-1.png"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s://evictions.study/washington/evictions-study_files/figure-html/countyrb-1.png"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s://evictions.study/washington/evictions-study_files/figure-html/defaultcount-1.pn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s://evictions.study/washington/evictions-study_files/figure-html/representation-1.png"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s://evictions.study/washington/evictions-study_files/figure-html/racefig-1.png"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C28D0172-F2E0-4763-9C35-F022664959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6">
            <a:extLst>
              <a:ext uri="{FF2B5EF4-FFF2-40B4-BE49-F238E27FC236}">
                <a16:creationId xmlns:a16="http://schemas.microsoft.com/office/drawing/2014/main" xmlns="" id="{9F2851FB-E841-4509-8A6D-A416376EA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xmlns="" id="{DF6FB2B2-CE21-407F-B22E-302DADC2C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3DF8D019-05CA-3F4E-8121-54749C563BCF}"/>
              </a:ext>
            </a:extLst>
          </p:cNvPr>
          <p:cNvSpPr>
            <a:spLocks noGrp="1"/>
          </p:cNvSpPr>
          <p:nvPr>
            <p:ph type="ctrTitle"/>
          </p:nvPr>
        </p:nvSpPr>
        <p:spPr>
          <a:xfrm>
            <a:off x="965505" y="623571"/>
            <a:ext cx="10260990" cy="3523885"/>
          </a:xfrm>
        </p:spPr>
        <p:txBody>
          <a:bodyPr>
            <a:normAutofit fontScale="90000"/>
          </a:bodyPr>
          <a:lstStyle/>
          <a:p>
            <a:pPr algn="ctr"/>
            <a:r>
              <a:rPr lang="en-US" sz="4000" b="1" dirty="0"/>
              <a:t>EVICTION IN THE TIME OF COVID:</a:t>
            </a:r>
            <a:br>
              <a:rPr lang="en-US" sz="4000" b="1" dirty="0"/>
            </a:br>
            <a:r>
              <a:rPr lang="en-US" sz="4000" b="1" dirty="0"/>
              <a:t>OUT ON THE STREET</a:t>
            </a:r>
            <a:br>
              <a:rPr lang="en-US" sz="4000" b="1" dirty="0"/>
            </a:br>
            <a:r>
              <a:rPr lang="en-US" sz="4000" b="1" dirty="0"/>
              <a:t>OR</a:t>
            </a:r>
            <a:br>
              <a:rPr lang="en-US" sz="4000" b="1" dirty="0"/>
            </a:br>
            <a:r>
              <a:rPr lang="en-US" sz="4000" b="1" dirty="0"/>
              <a:t>A TRIP TO THE POOR HOUSE?</a:t>
            </a:r>
            <a:r>
              <a:rPr lang="en-US" sz="4000" dirty="0"/>
              <a:t/>
            </a:r>
            <a:br>
              <a:rPr lang="en-US" sz="4000" dirty="0"/>
            </a:br>
            <a:r>
              <a:rPr lang="en-US" sz="4000" dirty="0"/>
              <a:t/>
            </a:r>
            <a:br>
              <a:rPr lang="en-US" sz="4000" dirty="0"/>
            </a:br>
            <a:r>
              <a:rPr lang="en-US" sz="4000" dirty="0"/>
              <a:t>JANUARY 2021</a:t>
            </a:r>
          </a:p>
        </p:txBody>
      </p:sp>
    </p:spTree>
    <p:extLst>
      <p:ext uri="{BB962C8B-B14F-4D97-AF65-F5344CB8AC3E}">
        <p14:creationId xmlns:p14="http://schemas.microsoft.com/office/powerpoint/2010/main" xmlns="" val="229721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29"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642089" y="1360424"/>
            <a:ext cx="4009158" cy="5248656"/>
          </a:xfrm>
        </p:spPr>
        <p:txBody>
          <a:bodyPr anchor="ctr">
            <a:normAutofit/>
          </a:bodyPr>
          <a:lstStyle/>
          <a:p>
            <a:pPr algn="ctr" defTabSz="914400">
              <a:lnSpc>
                <a:spcPct val="89000"/>
              </a:lnSpc>
              <a:spcAft>
                <a:spcPts val="600"/>
              </a:spcAft>
            </a:pPr>
            <a:r>
              <a:rPr lang="en-US" altLang="en-US" sz="3400" u="sng" cap="all" dirty="0"/>
              <a:t>Racial Disparity in Washington Evictions</a:t>
            </a:r>
            <a:r>
              <a:rPr lang="en-US" sz="3600" cap="all" dirty="0"/>
              <a:t/>
            </a:r>
            <a:br>
              <a:rPr lang="en-US" sz="3600" cap="all" dirty="0"/>
            </a:br>
            <a:r>
              <a:rPr lang="en-US" altLang="en-US" sz="3600" cap="all" dirty="0"/>
              <a:t/>
            </a:r>
            <a:br>
              <a:rPr lang="en-US" altLang="en-US" sz="3600" cap="all" dirty="0"/>
            </a:b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2">
            <a:extLst>
              <a:ext uri="{FF2B5EF4-FFF2-40B4-BE49-F238E27FC236}">
                <a16:creationId xmlns:a16="http://schemas.microsoft.com/office/drawing/2014/main" xmlns="" id="{0D878D9F-A24D-6241-BA37-D529ED1E6407}"/>
              </a:ext>
            </a:extLst>
          </p:cNvPr>
          <p:cNvSpPr>
            <a:spLocks noChangeArrowheads="1"/>
          </p:cNvSpPr>
          <p:nvPr/>
        </p:nvSpPr>
        <p:spPr bwMode="auto">
          <a:xfrm>
            <a:off x="4925161" y="56041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itle 1">
            <a:extLst>
              <a:ext uri="{FF2B5EF4-FFF2-40B4-BE49-F238E27FC236}">
                <a16:creationId xmlns:a16="http://schemas.microsoft.com/office/drawing/2014/main" xmlns="" id="{9A88E6C8-AB9B-1B4F-A0B9-19A913CA2268}"/>
              </a:ext>
            </a:extLst>
          </p:cNvPr>
          <p:cNvSpPr txBox="1">
            <a:spLocks/>
          </p:cNvSpPr>
          <p:nvPr/>
        </p:nvSpPr>
        <p:spPr>
          <a:xfrm>
            <a:off x="4925161" y="365159"/>
            <a:ext cx="6898664" cy="6856413"/>
          </a:xfrm>
          <a:prstGeom prst="rect">
            <a:avLst/>
          </a:prstGeom>
        </p:spPr>
        <p:txBody>
          <a:bodyPr vert="horz" lIns="91440" tIns="45720" rIns="91440" bIns="45720" rtlCol="0" anchor="ctr">
            <a:normAutofit fontScale="47500" lnSpcReduction="20000"/>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200"/>
              </a:spcBef>
            </a:pPr>
            <a:r>
              <a:rPr lang="en-US" sz="3600" spc="15" dirty="0">
                <a:solidFill>
                  <a:schemeClr val="tx1"/>
                </a:solidFill>
                <a:latin typeface="Helvetica Neue" panose="02000503000000020004" pitchFamily="2" charset="0"/>
                <a:ea typeface="Times New Roman" panose="02020603050405020304" pitchFamily="18" charset="0"/>
                <a:cs typeface="Times New Roman" panose="02020603050405020304" pitchFamily="18" charset="0"/>
              </a:rPr>
              <a:t>From the five-year period from 2013 to 2017, roughly 9% of black adults in King County and 17% of black adults in Pierce County faced an eviction.</a:t>
            </a:r>
          </a:p>
          <a:p>
            <a:pPr>
              <a:spcBef>
                <a:spcPts val="200"/>
              </a:spcBef>
            </a:pP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a:spcBef>
                <a:spcPts val="200"/>
              </a:spcBef>
            </a:pPr>
            <a:r>
              <a:rPr lang="en-US" sz="3600" spc="15" dirty="0">
                <a:solidFill>
                  <a:schemeClr val="tx1"/>
                </a:solidFill>
                <a:latin typeface="Helvetica Neue" panose="02000503000000020004" pitchFamily="2" charset="0"/>
                <a:ea typeface="Times New Roman" panose="02020603050405020304" pitchFamily="18" charset="0"/>
                <a:cs typeface="Times New Roman" panose="02020603050405020304" pitchFamily="18" charset="0"/>
              </a:rPr>
              <a:t>Latinx adults, a population close in proportion to black adults in King and Pierce counties (compositions of 7.6% in King, and 8.1% in Pierce, respectively), faced much lower eviction rates of 3% in King, and 3.7% in Pierce.</a:t>
            </a:r>
            <a:endPar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200"/>
              </a:spcBef>
            </a:pPr>
            <a:r>
              <a:rPr lang="en-US" sz="3600" spc="15" dirty="0">
                <a:solidFill>
                  <a:schemeClr val="tx1"/>
                </a:solidFill>
                <a:latin typeface="Helvetica Neue" panose="02000503000000020004" pitchFamily="2" charset="0"/>
                <a:ea typeface="Times New Roman" panose="02020603050405020304" pitchFamily="18" charset="0"/>
                <a:cs typeface="Times New Roman" panose="02020603050405020304" pitchFamily="18" charset="0"/>
              </a:rPr>
              <a:t> </a:t>
            </a:r>
            <a:endPar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200"/>
              </a:spcBef>
            </a:pPr>
            <a:r>
              <a:rPr lang="en-US" sz="3600" spc="15" dirty="0">
                <a:solidFill>
                  <a:schemeClr val="tx1"/>
                </a:solidFill>
                <a:latin typeface="Helvetica Neue" panose="02000503000000020004" pitchFamily="2" charset="0"/>
                <a:ea typeface="Times New Roman" panose="02020603050405020304" pitchFamily="18" charset="0"/>
                <a:cs typeface="Times New Roman" panose="02020603050405020304" pitchFamily="18" charset="0"/>
              </a:rPr>
              <a:t>White adults were third with roughly 1.5% and 2.6% eviction rates in King and Pierce Counties, while Asian adults composed the lowest rate of 0.5% and 1.7%.</a:t>
            </a:r>
            <a:endPar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200"/>
              </a:spcBef>
            </a:pPr>
            <a:r>
              <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a:p>
            <a:pPr>
              <a:spcBef>
                <a:spcPts val="200"/>
              </a:spcBef>
            </a:pPr>
            <a:r>
              <a:rPr lang="en-US" sz="3600" spc="15" dirty="0">
                <a:solidFill>
                  <a:schemeClr val="tx1"/>
                </a:solidFill>
                <a:latin typeface="Helvetica Neue" panose="02000503000000020004" pitchFamily="2" charset="0"/>
                <a:ea typeface="Times New Roman" panose="02020603050405020304" pitchFamily="18" charset="0"/>
                <a:cs typeface="Times New Roman" panose="02020603050405020304" pitchFamily="18" charset="0"/>
              </a:rPr>
              <a:t>Put another way, black adults are 5.5 times more likely than white adults in King County to be evicted, and 6.8 times more likely in Pierce County.</a:t>
            </a:r>
          </a:p>
          <a:p>
            <a:pPr>
              <a:spcBef>
                <a:spcPts val="200"/>
              </a:spcBef>
            </a:pPr>
            <a:endPar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200"/>
              </a:spcBef>
            </a:pPr>
            <a:r>
              <a:rPr lang="en-US" sz="3600" spc="15" dirty="0">
                <a:solidFill>
                  <a:schemeClr val="tx1"/>
                </a:solidFill>
                <a:latin typeface="Helvetica Neue" panose="02000503000000020004" pitchFamily="2" charset="0"/>
                <a:ea typeface="Times New Roman" panose="02020603050405020304" pitchFamily="18" charset="0"/>
                <a:cs typeface="Times New Roman" panose="02020603050405020304" pitchFamily="18" charset="0"/>
              </a:rPr>
              <a:t>Latinx adults are evicted 1.9 times and 1.4 times more than white adults in King and Pierce Counties.</a:t>
            </a:r>
            <a:endPar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200"/>
              </a:spcBef>
            </a:pPr>
            <a:endParaRPr lang="en-US" sz="3600" spc="15" dirty="0">
              <a:solidFill>
                <a:schemeClr val="tx1"/>
              </a:solidFill>
              <a:latin typeface="Helvetica Neue" panose="02000503000000020004" pitchFamily="2" charset="0"/>
              <a:ea typeface="Times New Roman" panose="02020603050405020304" pitchFamily="18" charset="0"/>
              <a:cs typeface="Times New Roman" panose="02020603050405020304" pitchFamily="18" charset="0"/>
            </a:endParaRPr>
          </a:p>
          <a:p>
            <a:pPr>
              <a:spcBef>
                <a:spcPts val="200"/>
              </a:spcBef>
            </a:pPr>
            <a:r>
              <a:rPr lang="en-US" sz="3600" spc="15" dirty="0">
                <a:solidFill>
                  <a:schemeClr val="tx1"/>
                </a:solidFill>
                <a:latin typeface="Helvetica Neue" panose="02000503000000020004" pitchFamily="2" charset="0"/>
                <a:ea typeface="Times New Roman" panose="02020603050405020304" pitchFamily="18" charset="0"/>
                <a:cs typeface="Times New Roman" panose="02020603050405020304" pitchFamily="18" charset="0"/>
              </a:rPr>
              <a:t>Asian adults were evicted almost half as much as white adults.</a:t>
            </a:r>
          </a:p>
          <a:p>
            <a:pPr>
              <a:spcBef>
                <a:spcPts val="200"/>
              </a:spcBef>
            </a:pPr>
            <a:endParaRPr lang="en-US" sz="3600" spc="15" dirty="0">
              <a:solidFill>
                <a:schemeClr val="tx1"/>
              </a:solidFill>
              <a:latin typeface="Helvetica Neue" panose="02000503000000020004" pitchFamily="2" charset="0"/>
              <a:cs typeface="Times New Roman" panose="02020603050405020304" pitchFamily="18" charset="0"/>
            </a:endParaRPr>
          </a:p>
          <a:p>
            <a:pPr>
              <a:spcBef>
                <a:spcPts val="200"/>
              </a:spcBef>
            </a:pPr>
            <a:r>
              <a:rPr lang="en-US" sz="3600" spc="15" dirty="0">
                <a:solidFill>
                  <a:schemeClr val="tx1"/>
                </a:solidFill>
                <a:latin typeface="Helvetica Neue" panose="02000503000000020004" pitchFamily="2" charset="0"/>
                <a:ea typeface="Times New Roman" panose="02020603050405020304" pitchFamily="18" charset="0"/>
                <a:cs typeface="Times New Roman" panose="02020603050405020304" pitchFamily="18" charset="0"/>
              </a:rPr>
              <a:t>In 2019, the Tacoma-Pierce County HJP represented 268 clients at eviction show cause hearings: 46% black (122 clients); 34% white (92); 5% Hispanic/Latino (14); 3% Native American (9); 3% Pacific Islander (9); 2% Asian (6); and 7% Other (16).</a:t>
            </a:r>
            <a:endParaRPr lang="en-US" sz="36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200"/>
              </a:spcBef>
            </a:pPr>
            <a:endParaRPr lang="en-US" sz="3600" dirty="0">
              <a:solidFill>
                <a:schemeClr val="tx1"/>
              </a:solidFill>
            </a:endParaRPr>
          </a:p>
          <a:p>
            <a:pPr algn="ctr" defTabSz="914400">
              <a:lnSpc>
                <a:spcPct val="89000"/>
              </a:lnSpc>
              <a:spcAft>
                <a:spcPts val="600"/>
              </a:spcAft>
            </a:pPr>
            <a:r>
              <a:rPr lang="en-US" sz="3600" cap="all" dirty="0">
                <a:solidFill>
                  <a:schemeClr val="tx1"/>
                </a:solidFill>
              </a:rPr>
              <a:t/>
            </a:r>
            <a:br>
              <a:rPr lang="en-US" sz="3600" cap="all" dirty="0">
                <a:solidFill>
                  <a:schemeClr val="tx1"/>
                </a:solidFill>
              </a:rPr>
            </a:br>
            <a:r>
              <a:rPr lang="en-US" altLang="en-US" sz="3600" cap="all" dirty="0">
                <a:solidFill>
                  <a:schemeClr val="tx1"/>
                </a:solidFill>
              </a:rPr>
              <a:t/>
            </a:r>
            <a:br>
              <a:rPr lang="en-US" altLang="en-US" sz="3600" cap="all" dirty="0">
                <a:solidFill>
                  <a:schemeClr val="tx1"/>
                </a:solidFill>
              </a:rPr>
            </a:br>
            <a:endParaRPr lang="en-US" sz="3600" dirty="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xmlns="" val="315485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29"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739435" y="1190303"/>
            <a:ext cx="4009158" cy="5248656"/>
          </a:xfrm>
        </p:spPr>
        <p:txBody>
          <a:bodyPr anchor="ctr">
            <a:normAutofit/>
          </a:bodyPr>
          <a:lstStyle/>
          <a:p>
            <a:pPr algn="ctr" defTabSz="914400">
              <a:lnSpc>
                <a:spcPct val="89000"/>
              </a:lnSpc>
              <a:spcAft>
                <a:spcPts val="600"/>
              </a:spcAft>
            </a:pPr>
            <a:r>
              <a:rPr lang="en-US" altLang="en-US" u="sng" cap="all" dirty="0"/>
              <a:t>INTERTWINED TRENDS</a:t>
            </a:r>
            <a:r>
              <a:rPr lang="en-US" sz="3600" cap="all" dirty="0"/>
              <a:t/>
            </a:r>
            <a:br>
              <a:rPr lang="en-US" sz="3600" cap="all" dirty="0"/>
            </a:br>
            <a:r>
              <a:rPr lang="en-US" altLang="en-US" sz="3600" cap="all" dirty="0"/>
              <a:t/>
            </a:r>
            <a:br>
              <a:rPr lang="en-US" altLang="en-US" sz="3600" cap="all" dirty="0"/>
            </a:b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2">
            <a:extLst>
              <a:ext uri="{FF2B5EF4-FFF2-40B4-BE49-F238E27FC236}">
                <a16:creationId xmlns:a16="http://schemas.microsoft.com/office/drawing/2014/main" xmlns="" id="{0D878D9F-A24D-6241-BA37-D529ED1E6407}"/>
              </a:ext>
            </a:extLst>
          </p:cNvPr>
          <p:cNvSpPr>
            <a:spLocks noChangeArrowheads="1"/>
          </p:cNvSpPr>
          <p:nvPr/>
        </p:nvSpPr>
        <p:spPr bwMode="auto">
          <a:xfrm>
            <a:off x="4925161" y="56041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47446"/>
            <a:ext cx="227948"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5" descr="Trends in affordable housing, homelessness, and evictions for Washington State">
            <a:extLst>
              <a:ext uri="{FF2B5EF4-FFF2-40B4-BE49-F238E27FC236}">
                <a16:creationId xmlns:a16="http://schemas.microsoft.com/office/drawing/2014/main" xmlns="" id="{02BC7AD5-30A9-C54D-8D29-74604162BD6C}"/>
              </a:ext>
            </a:extLst>
          </p:cNvPr>
          <p:cNvPicPr>
            <a:picLocks noChangeAspect="1" noChangeArrowheads="1"/>
          </p:cNvPicPr>
          <p:nvPr/>
        </p:nvPicPr>
        <p:blipFill>
          <a:blip r:embed="rId4" r:link="rId5">
            <a:extLst>
              <a:ext uri="{28A0092B-C50C-407E-A947-70E740481C1C}">
                <a14:useLocalDpi xmlns:a14="http://schemas.microsoft.com/office/drawing/2010/main" xmlns="" val="0"/>
              </a:ext>
            </a:extLst>
          </a:blip>
          <a:srcRect/>
          <a:stretch>
            <a:fillRect/>
          </a:stretch>
        </p:blipFill>
        <p:spPr bwMode="auto">
          <a:xfrm>
            <a:off x="5488028" y="458153"/>
            <a:ext cx="6235700" cy="6235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7666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42"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16209" y="1360424"/>
            <a:ext cx="3521359" cy="5248656"/>
          </a:xfrm>
        </p:spPr>
        <p:txBody>
          <a:bodyPr anchor="ctr">
            <a:normAutofit/>
          </a:bodyPr>
          <a:lstStyle/>
          <a:p>
            <a:pPr algn="ctr" defTabSz="914400">
              <a:spcAft>
                <a:spcPts val="600"/>
              </a:spcAft>
            </a:pPr>
            <a:r>
              <a:rPr lang="en-US" altLang="en-US" u="sng" cap="all" dirty="0"/>
              <a:t>INTERTWINED TRENDS</a:t>
            </a:r>
            <a:r>
              <a:rPr lang="en-US" cap="all" dirty="0"/>
              <a:t/>
            </a:r>
            <a:br>
              <a:rPr lang="en-US" cap="all" dirty="0"/>
            </a:br>
            <a:r>
              <a:rPr lang="en-US" altLang="en-US" cap="all" dirty="0"/>
              <a:t/>
            </a:r>
            <a:br>
              <a:rPr lang="en-US" altLang="en-US" cap="all" dirty="0"/>
            </a:b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Content Placeholder 2">
            <a:extLst>
              <a:ext uri="{FF2B5EF4-FFF2-40B4-BE49-F238E27FC236}">
                <a16:creationId xmlns:a16="http://schemas.microsoft.com/office/drawing/2014/main" xmlns="" id="{0DC4DF5B-C337-D24E-A5A3-8F3D4B483C26}"/>
              </a:ext>
            </a:extLst>
          </p:cNvPr>
          <p:cNvSpPr>
            <a:spLocks noGrp="1"/>
          </p:cNvSpPr>
          <p:nvPr>
            <p:ph idx="1"/>
          </p:nvPr>
        </p:nvSpPr>
        <p:spPr>
          <a:xfrm>
            <a:off x="4975861" y="804671"/>
            <a:ext cx="6399930" cy="5248657"/>
          </a:xfrm>
        </p:spPr>
        <p:txBody>
          <a:bodyPr anchor="ctr">
            <a:normAutofit lnSpcReduction="10000"/>
          </a:bodyPr>
          <a:lstStyle/>
          <a:p>
            <a:pPr marL="0" indent="0">
              <a:lnSpc>
                <a:spcPct val="90000"/>
              </a:lnSpc>
              <a:spcBef>
                <a:spcPts val="200"/>
              </a:spcBef>
              <a:buNone/>
            </a:pPr>
            <a:r>
              <a:rPr lang="en-US" sz="1900" dirty="0">
                <a:latin typeface="Microsoft Sans Serif" panose="020B0604020202020204" pitchFamily="34" charset="0"/>
                <a:ea typeface="Microsoft Sans Serif" panose="020B0604020202020204" pitchFamily="34" charset="0"/>
                <a:cs typeface="Microsoft Sans Serif" panose="020B0604020202020204" pitchFamily="34" charset="0"/>
              </a:rPr>
              <a:t>During the recovery from the recession, affordable units slightly increased along with declines in homelessness and evictions.</a:t>
            </a:r>
          </a:p>
          <a:p>
            <a:pPr marL="0" indent="0">
              <a:lnSpc>
                <a:spcPct val="90000"/>
              </a:lnSpc>
              <a:spcBef>
                <a:spcPts val="200"/>
              </a:spcBef>
              <a:buNone/>
            </a:pPr>
            <a:endParaRPr lang="en-US" sz="19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lnSpc>
                <a:spcPct val="90000"/>
              </a:lnSpc>
              <a:spcBef>
                <a:spcPts val="200"/>
              </a:spcBef>
              <a:buNone/>
            </a:pPr>
            <a:r>
              <a:rPr lang="en-US" sz="1900" dirty="0">
                <a:latin typeface="Microsoft Sans Serif" panose="020B0604020202020204" pitchFamily="34" charset="0"/>
                <a:ea typeface="Microsoft Sans Serif" panose="020B0604020202020204" pitchFamily="34" charset="0"/>
                <a:cs typeface="Microsoft Sans Serif" panose="020B0604020202020204" pitchFamily="34" charset="0"/>
              </a:rPr>
              <a:t>However, by 2012, Washington started to lose affordable housing largely to rising rents and the following year started an increase in homelessness.  During this time, evictions kept a steady pace until about 2014 where it started to slump while homelessness took a drastic rise.</a:t>
            </a:r>
          </a:p>
          <a:p>
            <a:pPr marL="0" indent="0">
              <a:lnSpc>
                <a:spcPct val="90000"/>
              </a:lnSpc>
              <a:spcBef>
                <a:spcPts val="200"/>
              </a:spcBef>
              <a:buNone/>
            </a:pPr>
            <a:endParaRPr lang="en-US" sz="19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lnSpc>
                <a:spcPct val="90000"/>
              </a:lnSpc>
              <a:spcBef>
                <a:spcPts val="200"/>
              </a:spcBef>
              <a:buNone/>
            </a:pPr>
            <a:r>
              <a:rPr lang="en-US" sz="1900" dirty="0">
                <a:latin typeface="Microsoft Sans Serif" panose="020B0604020202020204" pitchFamily="34" charset="0"/>
                <a:ea typeface="Microsoft Sans Serif" panose="020B0604020202020204" pitchFamily="34" charset="0"/>
                <a:cs typeface="Microsoft Sans Serif" panose="020B0604020202020204" pitchFamily="34" charset="0"/>
              </a:rPr>
              <a:t>By 2017, we lose a large portion of affordable housing stock, see homelessness increasing beyond recession numbers, and evictions keeping a steady pace since 2009.  While evictions seem down, there are still over 18,000 cases, only a few percentage points down from eight years earlier.</a:t>
            </a:r>
          </a:p>
          <a:p>
            <a:pPr marL="0" indent="0">
              <a:lnSpc>
                <a:spcPct val="90000"/>
              </a:lnSpc>
              <a:spcBef>
                <a:spcPts val="200"/>
              </a:spcBef>
              <a:buNone/>
            </a:pPr>
            <a:endParaRPr lang="en-US" sz="19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lnSpc>
                <a:spcPct val="90000"/>
              </a:lnSpc>
              <a:spcBef>
                <a:spcPts val="200"/>
              </a:spcBef>
              <a:buNone/>
            </a:pPr>
            <a:r>
              <a:rPr lang="en-US" sz="1900" u="sng" dirty="0">
                <a:latin typeface="Microsoft Sans Serif" panose="020B0604020202020204" pitchFamily="34" charset="0"/>
                <a:ea typeface="Microsoft Sans Serif" panose="020B0604020202020204" pitchFamily="34" charset="0"/>
                <a:cs typeface="Microsoft Sans Serif" panose="020B0604020202020204" pitchFamily="34" charset="0"/>
              </a:rPr>
              <a:t>Note</a:t>
            </a:r>
            <a:r>
              <a:rPr lang="en-US" sz="1900" dirty="0">
                <a:latin typeface="Microsoft Sans Serif" panose="020B0604020202020204" pitchFamily="34" charset="0"/>
                <a:ea typeface="Microsoft Sans Serif" panose="020B0604020202020204" pitchFamily="34" charset="0"/>
                <a:cs typeface="Microsoft Sans Serif" panose="020B0604020202020204" pitchFamily="34" charset="0"/>
              </a:rPr>
              <a:t>: Surveys during the point in time count show that each year, over 90% of those counted were from Washington state (contradicting the myth of migrant homelessness).</a:t>
            </a:r>
          </a:p>
          <a:p>
            <a:pPr>
              <a:lnSpc>
                <a:spcPct val="90000"/>
              </a:lnSpc>
            </a:pPr>
            <a:endParaRPr lang="en-US" sz="1900" dirty="0"/>
          </a:p>
        </p:txBody>
      </p:sp>
      <p:sp>
        <p:nvSpPr>
          <p:cNvPr id="4" name="Rectangle 2">
            <a:extLst>
              <a:ext uri="{FF2B5EF4-FFF2-40B4-BE49-F238E27FC236}">
                <a16:creationId xmlns:a16="http://schemas.microsoft.com/office/drawing/2014/main" xmlns="" id="{0D878D9F-A24D-6241-BA37-D529ED1E6407}"/>
              </a:ext>
            </a:extLst>
          </p:cNvPr>
          <p:cNvSpPr>
            <a:spLocks noChangeArrowheads="1"/>
          </p:cNvSpPr>
          <p:nvPr/>
        </p:nvSpPr>
        <p:spPr bwMode="auto">
          <a:xfrm>
            <a:off x="4925161" y="56041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77717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42"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anchor="ctr">
            <a:normAutofit/>
          </a:bodyPr>
          <a:lstStyle/>
          <a:p>
            <a:pPr algn="ctr" defTabSz="914400">
              <a:spcAft>
                <a:spcPts val="600"/>
              </a:spcAft>
            </a:pPr>
            <a:r>
              <a:rPr lang="en-US" altLang="en-US" u="sng" cap="all" dirty="0"/>
              <a:t>PIERCE COUNTY</a:t>
            </a:r>
            <a:r>
              <a:rPr lang="en-US" altLang="en-US" cap="all" dirty="0"/>
              <a:t/>
            </a:r>
            <a:br>
              <a:rPr lang="en-US" altLang="en-US" cap="all" dirty="0"/>
            </a:b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2">
            <a:extLst>
              <a:ext uri="{FF2B5EF4-FFF2-40B4-BE49-F238E27FC236}">
                <a16:creationId xmlns:a16="http://schemas.microsoft.com/office/drawing/2014/main" xmlns="" id="{0D878D9F-A24D-6241-BA37-D529ED1E6407}"/>
              </a:ext>
            </a:extLst>
          </p:cNvPr>
          <p:cNvSpPr>
            <a:spLocks noChangeArrowheads="1"/>
          </p:cNvSpPr>
          <p:nvPr/>
        </p:nvSpPr>
        <p:spPr bwMode="auto">
          <a:xfrm>
            <a:off x="4925161" y="56041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2" name="Picture 6" descr="Trends in affordable housing, homelessness, and evictions in four other counties">
            <a:extLst>
              <a:ext uri="{FF2B5EF4-FFF2-40B4-BE49-F238E27FC236}">
                <a16:creationId xmlns:a16="http://schemas.microsoft.com/office/drawing/2014/main" xmlns="" id="{9EE331D6-9412-EC4A-B5DA-550CD9D3655D}"/>
              </a:ext>
            </a:extLst>
          </p:cNvPr>
          <p:cNvPicPr>
            <a:picLocks noGrp="1" noChangeAspect="1" noChangeArrowheads="1"/>
          </p:cNvPicPr>
          <p:nvPr>
            <p:ph idx="1"/>
          </p:nvPr>
        </p:nvPicPr>
        <p:blipFill rotWithShape="1">
          <a:blip r:embed="rId4" r:link="rId5">
            <a:extLst>
              <a:ext uri="{28A0092B-C50C-407E-A947-70E740481C1C}">
                <a14:useLocalDpi xmlns:a14="http://schemas.microsoft.com/office/drawing/2010/main" xmlns="" val="0"/>
              </a:ext>
            </a:extLst>
          </a:blip>
          <a:srcRect r="-2" b="9199"/>
          <a:stretch>
            <a:fillRect/>
          </a:stretch>
        </p:blipFill>
        <p:spPr bwMode="auto">
          <a:xfrm>
            <a:off x="5067652" y="382827"/>
            <a:ext cx="6707943" cy="6090758"/>
          </a:xfrm>
          <a:prstGeom prst="rect">
            <a:avLst/>
          </a:prstGeom>
          <a:noFill/>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7074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42"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691802" y="979424"/>
            <a:ext cx="3845052" cy="5248656"/>
          </a:xfrm>
        </p:spPr>
        <p:txBody>
          <a:bodyPr anchor="ctr">
            <a:normAutofit/>
          </a:bodyPr>
          <a:lstStyle/>
          <a:p>
            <a:pPr algn="ctr" defTabSz="914400">
              <a:spcAft>
                <a:spcPts val="600"/>
              </a:spcAft>
            </a:pPr>
            <a:r>
              <a:rPr lang="en-US" altLang="en-US" u="sng" cap="all" dirty="0"/>
              <a:t>WASHINGTON RENT BURDEN</a:t>
            </a:r>
            <a:r>
              <a:rPr lang="en-US" altLang="en-US" cap="all" dirty="0"/>
              <a:t/>
            </a:r>
            <a:br>
              <a:rPr lang="en-US" altLang="en-US" cap="all" dirty="0"/>
            </a:b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2">
            <a:extLst>
              <a:ext uri="{FF2B5EF4-FFF2-40B4-BE49-F238E27FC236}">
                <a16:creationId xmlns:a16="http://schemas.microsoft.com/office/drawing/2014/main" xmlns="" id="{0D878D9F-A24D-6241-BA37-D529ED1E6407}"/>
              </a:ext>
            </a:extLst>
          </p:cNvPr>
          <p:cNvSpPr>
            <a:spLocks noChangeArrowheads="1"/>
          </p:cNvSpPr>
          <p:nvPr/>
        </p:nvSpPr>
        <p:spPr bwMode="auto">
          <a:xfrm>
            <a:off x="4925161" y="56041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7" descr="Rent Burden: the percent of household income going to rent">
            <a:extLst>
              <a:ext uri="{FF2B5EF4-FFF2-40B4-BE49-F238E27FC236}">
                <a16:creationId xmlns:a16="http://schemas.microsoft.com/office/drawing/2014/main" xmlns="" id="{80837533-4D26-DE4F-A76D-BB5E5F0EE24B}"/>
              </a:ext>
            </a:extLst>
          </p:cNvPr>
          <p:cNvPicPr>
            <a:picLocks noChangeAspect="1" noChangeArrowheads="1"/>
          </p:cNvPicPr>
          <p:nvPr/>
        </p:nvPicPr>
        <p:blipFill rotWithShape="1">
          <a:blip r:embed="rId4" r:link="rId5">
            <a:extLst>
              <a:ext uri="{28A0092B-C50C-407E-A947-70E740481C1C}">
                <a14:useLocalDpi xmlns:a14="http://schemas.microsoft.com/office/drawing/2010/main" xmlns="" val="0"/>
              </a:ext>
            </a:extLst>
          </a:blip>
          <a:srcRect l="381" r="20874"/>
          <a:stretch>
            <a:fillRect/>
          </a:stretch>
        </p:blipFill>
        <p:spPr bwMode="auto">
          <a:xfrm>
            <a:off x="4793540" y="263666"/>
            <a:ext cx="7034836" cy="6387553"/>
          </a:xfrm>
          <a:prstGeom prst="rect">
            <a:avLst/>
          </a:prstGeom>
          <a:noFill/>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4683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55"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anchor="ctr">
            <a:normAutofit/>
          </a:bodyPr>
          <a:lstStyle/>
          <a:p>
            <a:pPr algn="ctr" defTabSz="914400">
              <a:spcAft>
                <a:spcPts val="600"/>
              </a:spcAft>
            </a:pPr>
            <a:r>
              <a:rPr lang="en-US" altLang="en-US" sz="3600" u="sng" cap="all"/>
              <a:t>WASHINGTON RENT BURDEN</a:t>
            </a:r>
            <a:r>
              <a:rPr lang="en-US" altLang="en-US" sz="3600" cap="all"/>
              <a:t/>
            </a:r>
            <a:br>
              <a:rPr lang="en-US" altLang="en-US" sz="3600" cap="all"/>
            </a:br>
            <a:endParaRPr lang="en-US" sz="360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4">
            <a:extLst>
              <a:ext uri="{FF2B5EF4-FFF2-40B4-BE49-F238E27FC236}">
                <a16:creationId xmlns:a16="http://schemas.microsoft.com/office/drawing/2014/main" xmlns="" id="{AE67F2C2-587E-F44E-A00A-A281C9B965E7}"/>
              </a:ext>
            </a:extLst>
          </p:cNvPr>
          <p:cNvSpPr>
            <a:spLocks noGrp="1"/>
          </p:cNvSpPr>
          <p:nvPr>
            <p:ph idx="1"/>
          </p:nvPr>
        </p:nvSpPr>
        <p:spPr>
          <a:xfrm>
            <a:off x="4981037" y="1066793"/>
            <a:ext cx="6399930" cy="5248657"/>
          </a:xfrm>
        </p:spPr>
        <p:txBody>
          <a:bodyPr anchor="ctr">
            <a:normAutofi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Almost half of all Washington renters (46%) are rent burdened. These renters are paying more than 30% of their income to rent. </a:t>
            </a: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250,000 households are paying between 30% to 50% of their income to rent and another 250,000 are paying over half their income to rent—a combined total of 500,000 households.</a:t>
            </a:r>
          </a:p>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This leaves a large portion of the Washington’s renter population near the brink of losing their homes at any time with a disruption of income or unexpected expenses.</a:t>
            </a:r>
          </a:p>
          <a:p>
            <a:r>
              <a:rPr lang="en-US" u="sng" dirty="0">
                <a:latin typeface="Microsoft Sans Serif" panose="020B0604020202020204" pitchFamily="34" charset="0"/>
                <a:ea typeface="Microsoft Sans Serif" panose="020B0604020202020204" pitchFamily="34" charset="0"/>
                <a:cs typeface="Microsoft Sans Serif" panose="020B0604020202020204" pitchFamily="34" charset="0"/>
              </a:rPr>
              <a:t>COVID-19 Situation: </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“[A]s of November 2020, current information suggests 165,000 tenants in Washington will be unable to pay their rent in the near future.”  Governor Proclamation 20-19.5.</a:t>
            </a:r>
          </a:p>
          <a:p>
            <a:pPr marL="0" indent="0">
              <a:buNone/>
            </a:pPr>
            <a:endParaRPr lang="en-US" dirty="0"/>
          </a:p>
        </p:txBody>
      </p:sp>
      <p:sp>
        <p:nvSpPr>
          <p:cNvPr id="4" name="Rectangle 2">
            <a:extLst>
              <a:ext uri="{FF2B5EF4-FFF2-40B4-BE49-F238E27FC236}">
                <a16:creationId xmlns:a16="http://schemas.microsoft.com/office/drawing/2014/main" xmlns="" id="{0D878D9F-A24D-6241-BA37-D529ED1E6407}"/>
              </a:ext>
            </a:extLst>
          </p:cNvPr>
          <p:cNvSpPr>
            <a:spLocks noChangeArrowheads="1"/>
          </p:cNvSpPr>
          <p:nvPr/>
        </p:nvSpPr>
        <p:spPr bwMode="auto">
          <a:xfrm>
            <a:off x="4925161" y="56041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79481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8">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55"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anchor="ctr">
            <a:normAutofit/>
          </a:bodyPr>
          <a:lstStyle/>
          <a:p>
            <a:pPr algn="ctr" defTabSz="914400">
              <a:spcAft>
                <a:spcPts val="600"/>
              </a:spcAft>
            </a:pPr>
            <a:r>
              <a:rPr lang="en-US" altLang="en-US" sz="3600" u="sng" cap="all" dirty="0"/>
              <a:t>WASHINGTON eviction moratoria</a:t>
            </a:r>
            <a:r>
              <a:rPr lang="en-US" altLang="en-US" sz="3600" cap="all" dirty="0"/>
              <a:t/>
            </a:r>
            <a:br>
              <a:rPr lang="en-US" altLang="en-US" sz="3600" cap="all" dirty="0"/>
            </a:b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ontent Placeholder 4">
            <a:extLst>
              <a:ext uri="{FF2B5EF4-FFF2-40B4-BE49-F238E27FC236}">
                <a16:creationId xmlns:a16="http://schemas.microsoft.com/office/drawing/2014/main" xmlns="" id="{AE67F2C2-587E-F44E-A00A-A281C9B965E7}"/>
              </a:ext>
            </a:extLst>
          </p:cNvPr>
          <p:cNvSpPr>
            <a:spLocks noGrp="1"/>
          </p:cNvSpPr>
          <p:nvPr>
            <p:ph idx="1"/>
          </p:nvPr>
        </p:nvSpPr>
        <p:spPr>
          <a:xfrm>
            <a:off x="4981037" y="1066793"/>
            <a:ext cx="6399930" cy="5248657"/>
          </a:xfrm>
        </p:spPr>
        <p:txBody>
          <a:bodyPr anchor="ctr">
            <a:normAutofit fontScale="77500" lnSpcReduction="20000"/>
          </a:bodyPr>
          <a:lstStyle/>
          <a:p>
            <a:pPr marL="0" indent="0">
              <a:buNone/>
            </a:pPr>
            <a:r>
              <a:rPr lang="en-US" dirty="0"/>
              <a:t> </a:t>
            </a:r>
            <a:endParaRPr lang="en-US" sz="1600" b="1" dirty="0"/>
          </a:p>
          <a:p>
            <a:pPr marL="0" indent="0">
              <a:spcBef>
                <a:spcPts val="0"/>
              </a:spcBef>
              <a:buNone/>
            </a:pPr>
            <a:r>
              <a:rPr lang="en-US" dirty="0"/>
              <a:t> </a:t>
            </a:r>
          </a:p>
          <a:p>
            <a:pPr marL="0" indent="0">
              <a:spcBef>
                <a:spcPts val="0"/>
              </a:spcBef>
              <a:buNone/>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March 18 – April 17, 2020 </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(no issuing evictions for non-payment or terminations of tenancy; landlords cannot start eviction proceedings for writs of restitution, unless health, safety and welfare issue)</a:t>
            </a:r>
          </a:p>
          <a:p>
            <a:pPr marL="0" indent="0">
              <a:spcBef>
                <a:spcPts val="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spcBef>
                <a:spcPts val="0"/>
              </a:spcBef>
              <a:buNone/>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April 16 – June 4, 2020 </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(expanded covered persons to include “non-traditional” tenancies; no issuing notices requiring tenants to vacate unless health, safety, and welfare, no assessment of late fees; no increases in rent; rent is an unenforceable debt unless a repayment plan is offered)</a:t>
            </a:r>
          </a:p>
          <a:p>
            <a:pPr marL="0" indent="0">
              <a:spcBef>
                <a:spcPts val="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spcBef>
                <a:spcPts val="0"/>
              </a:spcBef>
              <a:buNone/>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June 2 – August 1, 2020 </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(allowing terminations for landlords intent to personally occupy or sell premises)</a:t>
            </a:r>
          </a:p>
          <a:p>
            <a:pPr marL="0" indent="0">
              <a:spcBef>
                <a:spcPts val="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spcBef>
                <a:spcPts val="0"/>
              </a:spcBef>
              <a:buNone/>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July 24 – October 15, 2020 </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(DSHS transfers and discharges)</a:t>
            </a:r>
          </a:p>
          <a:p>
            <a:pPr marL="0" indent="0">
              <a:spcBef>
                <a:spcPts val="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spcBef>
                <a:spcPts val="0"/>
              </a:spcBef>
              <a:buNone/>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October 14 – December 31, 2020 </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(requiring affidavit for intent to occupy or sell; allowing customary contact between landlord and tenant; allowing increases in rent once moratoria expire; clarifying conduct creating health and safety risk for terminations)</a:t>
            </a:r>
          </a:p>
          <a:p>
            <a:pPr marL="0" indent="0">
              <a:spcBef>
                <a:spcPts val="0"/>
              </a:spcBef>
              <a:buNone/>
            </a:pP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spcBef>
                <a:spcPts val="0"/>
              </a:spcBef>
              <a:buNone/>
            </a:pPr>
            <a:r>
              <a:rPr lang="en-US" b="1" dirty="0">
                <a:latin typeface="Microsoft Sans Serif" panose="020B0604020202020204" pitchFamily="34" charset="0"/>
                <a:ea typeface="Microsoft Sans Serif" panose="020B0604020202020204" pitchFamily="34" charset="0"/>
                <a:cs typeface="Microsoft Sans Serif" panose="020B0604020202020204" pitchFamily="34" charset="0"/>
              </a:rPr>
              <a:t>December 31 – March 31, 2021 </a:t>
            </a: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(expressly removing emergency shelters providing supportive services from moratorium protections)</a:t>
            </a:r>
          </a:p>
          <a:p>
            <a:pPr marL="0" indent="0">
              <a:spcBef>
                <a:spcPts val="0"/>
              </a:spcBef>
              <a:buNone/>
            </a:pPr>
            <a:r>
              <a:rPr lang="en-US" dirty="0"/>
              <a:t> </a:t>
            </a:r>
          </a:p>
          <a:p>
            <a:pPr marL="0" indent="0">
              <a:buNone/>
            </a:pPr>
            <a:endParaRPr lang="en-US" dirty="0"/>
          </a:p>
        </p:txBody>
      </p:sp>
      <p:sp>
        <p:nvSpPr>
          <p:cNvPr id="4" name="Rectangle 2">
            <a:extLst>
              <a:ext uri="{FF2B5EF4-FFF2-40B4-BE49-F238E27FC236}">
                <a16:creationId xmlns:a16="http://schemas.microsoft.com/office/drawing/2014/main" xmlns="" id="{0D878D9F-A24D-6241-BA37-D529ED1E6407}"/>
              </a:ext>
            </a:extLst>
          </p:cNvPr>
          <p:cNvSpPr>
            <a:spLocks noChangeArrowheads="1"/>
          </p:cNvSpPr>
          <p:nvPr/>
        </p:nvSpPr>
        <p:spPr bwMode="auto">
          <a:xfrm>
            <a:off x="4925161" y="56041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70970477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Rectangle 61">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6" name="Picture 65">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68"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spcAft>
                <a:spcPts val="600"/>
              </a:spcAft>
            </a:pPr>
            <a:r>
              <a:rPr lang="en-US" altLang="en-US" sz="3600" b="0" i="0" u="sng" kern="1200" cap="all" dirty="0">
                <a:solidFill>
                  <a:schemeClr val="tx2"/>
                </a:solidFill>
                <a:latin typeface="+mj-lt"/>
                <a:ea typeface="+mj-ea"/>
                <a:cs typeface="+mj-cs"/>
              </a:rPr>
              <a:t>Current moratorium provisions</a:t>
            </a:r>
            <a:r>
              <a:rPr lang="en-US" altLang="en-US" sz="3600" b="0" i="0" kern="1200" cap="all" dirty="0">
                <a:solidFill>
                  <a:schemeClr val="tx2"/>
                </a:solidFill>
                <a:latin typeface="+mj-lt"/>
                <a:ea typeface="+mj-ea"/>
                <a:cs typeface="+mj-cs"/>
              </a:rPr>
              <a:t/>
            </a:r>
            <a:br>
              <a:rPr lang="en-US" altLang="en-US" sz="3600" b="0" i="0" kern="1200" cap="all" dirty="0">
                <a:solidFill>
                  <a:schemeClr val="tx2"/>
                </a:solidFill>
                <a:latin typeface="+mj-lt"/>
                <a:ea typeface="+mj-ea"/>
                <a:cs typeface="+mj-cs"/>
              </a:rPr>
            </a:br>
            <a:endParaRPr lang="en-US" sz="3600" b="0" i="0" kern="1200" dirty="0">
              <a:solidFill>
                <a:schemeClr val="tx2"/>
              </a:solidFill>
              <a:latin typeface="+mj-lt"/>
              <a:ea typeface="+mj-ea"/>
              <a:cs typeface="+mj-cs"/>
            </a:endParaRPr>
          </a:p>
        </p:txBody>
      </p:sp>
      <p:sp>
        <p:nvSpPr>
          <p:cNvPr id="11" name="Content Placeholder 2">
            <a:extLst>
              <a:ext uri="{FF2B5EF4-FFF2-40B4-BE49-F238E27FC236}">
                <a16:creationId xmlns:a16="http://schemas.microsoft.com/office/drawing/2014/main" xmlns="" id="{ED1946D6-F62D-C74F-B23E-8491257331D9}"/>
              </a:ext>
            </a:extLst>
          </p:cNvPr>
          <p:cNvSpPr txBox="1">
            <a:spLocks/>
          </p:cNvSpPr>
          <p:nvPr/>
        </p:nvSpPr>
        <p:spPr>
          <a:xfrm>
            <a:off x="4975861" y="804671"/>
            <a:ext cx="6399930" cy="5248657"/>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b="1" u="sng" dirty="0"/>
              <a:t>Covered Situations</a:t>
            </a:r>
            <a:r>
              <a:rPr lang="en-US" dirty="0"/>
              <a:t>: “residents of traditional dwellings . . . as well as those who have </a:t>
            </a:r>
            <a:r>
              <a:rPr lang="en-US" u="sng" dirty="0"/>
              <a:t>lawfully occupied or resided </a:t>
            </a:r>
            <a:r>
              <a:rPr lang="en-US" dirty="0"/>
              <a:t>in less traditional dwelling situations for </a:t>
            </a:r>
            <a:r>
              <a:rPr lang="en-US" u="sng" dirty="0"/>
              <a:t>14 days or more</a:t>
            </a:r>
            <a:r>
              <a:rPr lang="en-US" dirty="0"/>
              <a:t>, whether or not documented in a lease, </a:t>
            </a:r>
            <a:r>
              <a:rPr lang="en-US" u="sng" dirty="0"/>
              <a:t>including</a:t>
            </a:r>
            <a:r>
              <a:rPr lang="en-US" dirty="0"/>
              <a:t> . . . roommates who share a home; long-term care facilities; transient housing in hotels and motels; Airbnb's; motor homes; RVs; and camping areas” </a:t>
            </a:r>
          </a:p>
          <a:p>
            <a:pPr marL="0" indent="0">
              <a:buNone/>
            </a:pPr>
            <a:r>
              <a:rPr lang="en-US" dirty="0"/>
              <a:t>Governor’s Proclamation 20-19.5.</a:t>
            </a:r>
          </a:p>
        </p:txBody>
      </p:sp>
      <p:sp>
        <p:nvSpPr>
          <p:cNvPr id="4" name="Rectangle 2">
            <a:extLst>
              <a:ext uri="{FF2B5EF4-FFF2-40B4-BE49-F238E27FC236}">
                <a16:creationId xmlns:a16="http://schemas.microsoft.com/office/drawing/2014/main" xmlns="" id="{0D878D9F-A24D-6241-BA37-D529ED1E6407}"/>
              </a:ext>
            </a:extLst>
          </p:cNvPr>
          <p:cNvSpPr>
            <a:spLocks noChangeArrowheads="1"/>
          </p:cNvSpPr>
          <p:nvPr/>
        </p:nvSpPr>
        <p:spPr bwMode="auto">
          <a:xfrm>
            <a:off x="4925161" y="56041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421200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81"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spcAft>
                <a:spcPts val="600"/>
              </a:spcAft>
            </a:pPr>
            <a:r>
              <a:rPr lang="en-US" altLang="en-US" b="0" i="0" u="sng" kern="1200" cap="all">
                <a:latin typeface="+mj-lt"/>
                <a:ea typeface="+mj-ea"/>
                <a:cs typeface="+mj-cs"/>
              </a:rPr>
              <a:t>Notable provisions</a:t>
            </a:r>
            <a:r>
              <a:rPr lang="en-US" altLang="en-US" b="0" i="0" kern="1200" cap="all">
                <a:latin typeface="+mj-lt"/>
                <a:ea typeface="+mj-ea"/>
                <a:cs typeface="+mj-cs"/>
              </a:rPr>
              <a:t/>
            </a:r>
            <a:br>
              <a:rPr lang="en-US" altLang="en-US" b="0" i="0" kern="1200" cap="all">
                <a:latin typeface="+mj-lt"/>
                <a:ea typeface="+mj-ea"/>
                <a:cs typeface="+mj-cs"/>
              </a:rPr>
            </a:br>
            <a:endParaRPr lang="en-US" b="0" i="0" kern="1200">
              <a:latin typeface="+mj-lt"/>
              <a:ea typeface="+mj-ea"/>
              <a:cs typeface="+mj-cs"/>
            </a:endParaRPr>
          </a:p>
        </p:txBody>
      </p:sp>
      <p:sp>
        <p:nvSpPr>
          <p:cNvPr id="12" name="Content Placeholder 2">
            <a:extLst>
              <a:ext uri="{FF2B5EF4-FFF2-40B4-BE49-F238E27FC236}">
                <a16:creationId xmlns:a16="http://schemas.microsoft.com/office/drawing/2014/main" xmlns="" id="{FF0DA83A-7872-FD4D-8466-41D449AF18FB}"/>
              </a:ext>
            </a:extLst>
          </p:cNvPr>
          <p:cNvSpPr>
            <a:spLocks noGrp="1"/>
          </p:cNvSpPr>
          <p:nvPr>
            <p:ph idx="1"/>
          </p:nvPr>
        </p:nvSpPr>
        <p:spPr>
          <a:xfrm>
            <a:off x="4664483" y="836693"/>
            <a:ext cx="6399930" cy="5248657"/>
          </a:xfrm>
        </p:spPr>
        <p:txBody>
          <a:bodyPr anchor="ctr">
            <a:normAutofit/>
          </a:bodyPr>
          <a:lstStyle/>
          <a:p>
            <a:pPr lvl="0">
              <a:lnSpc>
                <a:spcPct val="90000"/>
              </a:lnSpc>
            </a:pPr>
            <a:r>
              <a:rPr lang="en-US" dirty="0"/>
              <a:t>Landlords or agents are prohibited from </a:t>
            </a:r>
            <a:r>
              <a:rPr lang="en-US" u="sng" dirty="0"/>
              <a:t>serving</a:t>
            </a:r>
            <a:r>
              <a:rPr lang="en-US" dirty="0"/>
              <a:t>—or </a:t>
            </a:r>
            <a:r>
              <a:rPr lang="en-US" u="sng" dirty="0"/>
              <a:t>threatening to serve</a:t>
            </a:r>
            <a:r>
              <a:rPr lang="en-US" dirty="0"/>
              <a:t>—</a:t>
            </a:r>
            <a:r>
              <a:rPr lang="en-US" u="sng" dirty="0"/>
              <a:t>any</a:t>
            </a:r>
            <a:r>
              <a:rPr lang="en-US" dirty="0"/>
              <a:t> eviction notice requiring a resident vacate a dwelling or parcel of land occupied as a dwelling</a:t>
            </a:r>
          </a:p>
          <a:p>
            <a:pPr lvl="1">
              <a:lnSpc>
                <a:spcPct val="90000"/>
              </a:lnSpc>
            </a:pPr>
            <a:r>
              <a:rPr lang="en-US" u="sng" dirty="0"/>
              <a:t>Exception #1</a:t>
            </a:r>
            <a:r>
              <a:rPr lang="en-US" dirty="0"/>
              <a:t>: landlord attaches affidavit attesting that eviction is necessary to respond to a “</a:t>
            </a:r>
            <a:r>
              <a:rPr lang="en-US" u="sng" dirty="0"/>
              <a:t>significant and immediate risk</a:t>
            </a:r>
            <a:r>
              <a:rPr lang="en-US" dirty="0"/>
              <a:t> to the </a:t>
            </a:r>
            <a:r>
              <a:rPr lang="en-US" u="sng" dirty="0"/>
              <a:t>health, safety, or property</a:t>
            </a:r>
            <a:r>
              <a:rPr lang="en-US" dirty="0"/>
              <a:t> of others created by the tenant”</a:t>
            </a:r>
          </a:p>
          <a:p>
            <a:pPr lvl="2">
              <a:lnSpc>
                <a:spcPct val="90000"/>
              </a:lnSpc>
            </a:pPr>
            <a:r>
              <a:rPr lang="en-US" dirty="0"/>
              <a:t>Must be “described with particularity”</a:t>
            </a:r>
          </a:p>
          <a:p>
            <a:pPr lvl="2">
              <a:lnSpc>
                <a:spcPct val="90000"/>
              </a:lnSpc>
            </a:pPr>
            <a:r>
              <a:rPr lang="en-US" dirty="0"/>
              <a:t>Cannot be established by resident’s own “health condition or disability”</a:t>
            </a:r>
          </a:p>
          <a:p>
            <a:pPr lvl="2">
              <a:lnSpc>
                <a:spcPct val="90000"/>
              </a:lnSpc>
            </a:pPr>
            <a:r>
              <a:rPr lang="en-US" dirty="0"/>
              <a:t>Excludes situations which a resident has been exposed to COVID-19 or is following Department of Health guidelines regarding quarantine or isolation</a:t>
            </a:r>
          </a:p>
          <a:p>
            <a:pPr lvl="2">
              <a:lnSpc>
                <a:spcPct val="90000"/>
              </a:lnSpc>
            </a:pPr>
            <a:r>
              <a:rPr lang="en-US" dirty="0"/>
              <a:t>Excludes situations that “are not urgent in nature” such as conditions known or knowable prior to COVID-19, but which no action was taken.</a:t>
            </a:r>
          </a:p>
          <a:p>
            <a:pPr>
              <a:lnSpc>
                <a:spcPct val="90000"/>
              </a:lnSpc>
            </a:pPr>
            <a:endParaRPr lang="en-US" dirty="0"/>
          </a:p>
        </p:txBody>
      </p:sp>
      <p:sp>
        <p:nvSpPr>
          <p:cNvPr id="4" name="Rectangle 2">
            <a:extLst>
              <a:ext uri="{FF2B5EF4-FFF2-40B4-BE49-F238E27FC236}">
                <a16:creationId xmlns:a16="http://schemas.microsoft.com/office/drawing/2014/main" xmlns="" id="{0D878D9F-A24D-6241-BA37-D529ED1E6407}"/>
              </a:ext>
            </a:extLst>
          </p:cNvPr>
          <p:cNvSpPr>
            <a:spLocks noChangeArrowheads="1"/>
          </p:cNvSpPr>
          <p:nvPr/>
        </p:nvSpPr>
        <p:spPr bwMode="auto">
          <a:xfrm>
            <a:off x="4925161" y="56041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76387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Rectangle 87">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92" name="Picture 91">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94"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spcAft>
                <a:spcPts val="600"/>
              </a:spcAft>
            </a:pPr>
            <a:r>
              <a:rPr lang="en-US" altLang="en-US" b="0" i="0" u="sng" kern="1200" cap="all">
                <a:latin typeface="+mj-lt"/>
                <a:ea typeface="+mj-ea"/>
                <a:cs typeface="+mj-cs"/>
              </a:rPr>
              <a:t>Notable provisions</a:t>
            </a:r>
            <a:r>
              <a:rPr lang="en-US" altLang="en-US" b="0" i="0" kern="1200" cap="all">
                <a:latin typeface="+mj-lt"/>
                <a:ea typeface="+mj-ea"/>
                <a:cs typeface="+mj-cs"/>
              </a:rPr>
              <a:t/>
            </a:r>
            <a:br>
              <a:rPr lang="en-US" altLang="en-US" b="0" i="0" kern="1200" cap="all">
                <a:latin typeface="+mj-lt"/>
                <a:ea typeface="+mj-ea"/>
                <a:cs typeface="+mj-cs"/>
              </a:rPr>
            </a:br>
            <a:endParaRPr lang="en-US" b="0" i="0" kern="1200">
              <a:latin typeface="+mj-lt"/>
              <a:ea typeface="+mj-ea"/>
              <a:cs typeface="+mj-cs"/>
            </a:endParaRPr>
          </a:p>
        </p:txBody>
      </p:sp>
      <p:sp>
        <p:nvSpPr>
          <p:cNvPr id="6" name="Content Placeholder 5">
            <a:extLst>
              <a:ext uri="{FF2B5EF4-FFF2-40B4-BE49-F238E27FC236}">
                <a16:creationId xmlns:a16="http://schemas.microsoft.com/office/drawing/2014/main" xmlns="" id="{A2A6DEBC-7AA4-234E-B7D0-06D21CA3DB6E}"/>
              </a:ext>
            </a:extLst>
          </p:cNvPr>
          <p:cNvSpPr>
            <a:spLocks noGrp="1"/>
          </p:cNvSpPr>
          <p:nvPr>
            <p:ph idx="1"/>
          </p:nvPr>
        </p:nvSpPr>
        <p:spPr>
          <a:xfrm>
            <a:off x="4975861" y="804671"/>
            <a:ext cx="6399930" cy="5248657"/>
          </a:xfrm>
        </p:spPr>
        <p:txBody>
          <a:bodyPr anchor="ctr">
            <a:normAutofit fontScale="92500" lnSpcReduction="10000"/>
          </a:bodyPr>
          <a:lstStyle/>
          <a:p>
            <a:r>
              <a:rPr lang="en-US" u="sng" dirty="0"/>
              <a:t>Exception #2</a:t>
            </a:r>
            <a:r>
              <a:rPr lang="en-US" dirty="0"/>
              <a:t>:  Landlord provides 60-day notice with affidavit indicating “</a:t>
            </a:r>
            <a:r>
              <a:rPr lang="en-US" u="sng" dirty="0"/>
              <a:t>property owner’s intent </a:t>
            </a:r>
            <a:r>
              <a:rPr lang="en-US" dirty="0"/>
              <a:t>to </a:t>
            </a:r>
            <a:r>
              <a:rPr lang="en-US" u="sng" dirty="0"/>
              <a:t>personally occupy </a:t>
            </a:r>
            <a:r>
              <a:rPr lang="en-US" dirty="0"/>
              <a:t>the premises as the owner’s </a:t>
            </a:r>
            <a:r>
              <a:rPr lang="en-US" u="sng" dirty="0"/>
              <a:t>primary residence</a:t>
            </a:r>
            <a:r>
              <a:rPr lang="en-US" dirty="0"/>
              <a:t>.”</a:t>
            </a:r>
          </a:p>
          <a:p>
            <a:r>
              <a:rPr lang="en-US" u="sng" dirty="0"/>
              <a:t>Exception #3</a:t>
            </a:r>
            <a:r>
              <a:rPr lang="en-US" dirty="0"/>
              <a:t>:  Landlord provides 60-day notice with affidavit indicating “property owner’s intent . . . to sell the property.” </a:t>
            </a:r>
          </a:p>
          <a:p>
            <a:r>
              <a:rPr lang="en-US" dirty="0"/>
              <a:t>Landlords or agents are prohibited from seeking or enforcing, or threatening to seek or enforce, </a:t>
            </a:r>
            <a:r>
              <a:rPr lang="en-US" u="sng" dirty="0"/>
              <a:t>judicial eviction orders</a:t>
            </a:r>
            <a:r>
              <a:rPr lang="en-US" dirty="0"/>
              <a:t>, unless above-listed exceptions.</a:t>
            </a:r>
          </a:p>
          <a:p>
            <a:r>
              <a:rPr lang="en-US" u="sng" dirty="0"/>
              <a:t>Law enforcement</a:t>
            </a:r>
            <a:r>
              <a:rPr lang="en-US" dirty="0"/>
              <a:t> are prohibited from serving, threatening to serve, or otherwise acting on eviction orders, unless above-listed exceptions.</a:t>
            </a:r>
          </a:p>
          <a:p>
            <a:r>
              <a:rPr lang="en-US" dirty="0"/>
              <a:t>Landlords are </a:t>
            </a:r>
            <a:r>
              <a:rPr lang="en-US" u="sng" dirty="0"/>
              <a:t>prohibited from assessing</a:t>
            </a:r>
            <a:r>
              <a:rPr lang="en-US" dirty="0"/>
              <a:t>, or threatening to assess, </a:t>
            </a:r>
            <a:r>
              <a:rPr lang="en-US" u="sng" dirty="0"/>
              <a:t>late fees</a:t>
            </a:r>
            <a:r>
              <a:rPr lang="en-US" dirty="0"/>
              <a:t> for non-payment or late payment of rent from February 29, 2020.</a:t>
            </a:r>
          </a:p>
          <a:p>
            <a:pPr marL="0" indent="0">
              <a:buFont typeface="Wingdings 3" charset="2"/>
              <a:buNone/>
            </a:pPr>
            <a:endParaRPr lang="en-US" dirty="0"/>
          </a:p>
        </p:txBody>
      </p:sp>
      <p:sp>
        <p:nvSpPr>
          <p:cNvPr id="4" name="Rectangle 2">
            <a:extLst>
              <a:ext uri="{FF2B5EF4-FFF2-40B4-BE49-F238E27FC236}">
                <a16:creationId xmlns:a16="http://schemas.microsoft.com/office/drawing/2014/main" xmlns="" id="{0D878D9F-A24D-6241-BA37-D529ED1E6407}"/>
              </a:ext>
            </a:extLst>
          </p:cNvPr>
          <p:cNvSpPr>
            <a:spLocks noChangeArrowheads="1"/>
          </p:cNvSpPr>
          <p:nvPr/>
        </p:nvSpPr>
        <p:spPr bwMode="auto">
          <a:xfrm>
            <a:off x="4925161" y="56041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242812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29"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anchor="ctr">
            <a:normAutofit/>
          </a:bodyPr>
          <a:lstStyle/>
          <a:p>
            <a:pPr algn="ctr"/>
            <a:r>
              <a:rPr lang="en-US" sz="3200" b="1" u="sng" dirty="0">
                <a:latin typeface="Microsoft Sans Serif" panose="020B0604020202020204" pitchFamily="34" charset="0"/>
                <a:ea typeface="Microsoft Sans Serif" panose="020B0604020202020204" pitchFamily="34" charset="0"/>
                <a:cs typeface="Microsoft Sans Serif" panose="020B0604020202020204" pitchFamily="34" charset="0"/>
              </a:rPr>
              <a:t>PRESENTATION OVERVIEW</a:t>
            </a:r>
            <a:r>
              <a:rPr lang="en-US" sz="3600" b="1" u="sng"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xmlns="" id="{1BB70043-792E-F34F-AC09-80889CB649C1}"/>
              </a:ext>
            </a:extLst>
          </p:cNvPr>
          <p:cNvSpPr>
            <a:spLocks noGrp="1"/>
          </p:cNvSpPr>
          <p:nvPr>
            <p:ph idx="1"/>
          </p:nvPr>
        </p:nvSpPr>
        <p:spPr>
          <a:xfrm>
            <a:off x="4985875" y="977836"/>
            <a:ext cx="6399930" cy="5248657"/>
          </a:xfrm>
        </p:spPr>
        <p:txBody>
          <a:bodyPr anchor="ctr">
            <a:normAutofit/>
          </a:bodyPr>
          <a:lstStyle/>
          <a:p>
            <a:pPr marL="514350" lvl="0" indent="-514350">
              <a:buFont typeface="+mj-lt"/>
              <a:buAutoNum type="arabicPeriod"/>
            </a:pPr>
            <a:r>
              <a:rPr lang="en-US" sz="2600" b="1" dirty="0">
                <a:latin typeface="Microsoft Sans Serif" panose="020B0604020202020204" pitchFamily="34" charset="0"/>
                <a:ea typeface="Microsoft Sans Serif" panose="020B0604020202020204" pitchFamily="34" charset="0"/>
                <a:cs typeface="Microsoft Sans Serif" panose="020B0604020202020204" pitchFamily="34" charset="0"/>
              </a:rPr>
              <a:t>Washington Evictions – Big Picture Issues</a:t>
            </a:r>
          </a:p>
          <a:p>
            <a:pPr marL="514350" lvl="0" indent="-514350">
              <a:buFont typeface="+mj-lt"/>
              <a:buAutoNum type="arabicPeriod"/>
            </a:pPr>
            <a:r>
              <a:rPr lang="en-US" sz="2600" b="1" dirty="0">
                <a:latin typeface="Microsoft Sans Serif" panose="020B0604020202020204" pitchFamily="34" charset="0"/>
                <a:ea typeface="Microsoft Sans Serif" panose="020B0604020202020204" pitchFamily="34" charset="0"/>
                <a:cs typeface="Microsoft Sans Serif" panose="020B0604020202020204" pitchFamily="34" charset="0"/>
              </a:rPr>
              <a:t>Washington’s Eviction Moratorium</a:t>
            </a:r>
          </a:p>
          <a:p>
            <a:pPr marL="1559052" lvl="2" indent="-571500">
              <a:buFont typeface="+mj-lt"/>
              <a:buAutoNum type="romanL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Intent to Sell Premises Skit</a:t>
            </a:r>
          </a:p>
          <a:p>
            <a:pPr marL="1559052" lvl="2" indent="-571500">
              <a:buFont typeface="+mj-lt"/>
              <a:buAutoNum type="romanL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Health &amp; Safety Issue Skit</a:t>
            </a:r>
          </a:p>
          <a:p>
            <a:pPr marL="514350" lvl="0" indent="-514350">
              <a:buFont typeface="+mj-lt"/>
              <a:buAutoNum type="arabicPeriod"/>
            </a:pPr>
            <a:r>
              <a:rPr lang="en-US" sz="2600" b="1" dirty="0">
                <a:latin typeface="Microsoft Sans Serif" panose="020B0604020202020204" pitchFamily="34" charset="0"/>
                <a:ea typeface="Microsoft Sans Serif" panose="020B0604020202020204" pitchFamily="34" charset="0"/>
                <a:cs typeface="Microsoft Sans Serif" panose="020B0604020202020204" pitchFamily="34" charset="0"/>
              </a:rPr>
              <a:t>Early Resolution Program (ERP) –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Brief Overview of New Program Available for King, Pierce, Snohomish, Thurston, Clark, and Spokane Counties.</a:t>
            </a:r>
          </a:p>
          <a:p>
            <a:pPr marL="514350" lvl="0" indent="-514350">
              <a:buFont typeface="+mj-lt"/>
              <a:buAutoNum type="arabicPeriod"/>
            </a:pPr>
            <a:r>
              <a:rPr lang="en-US" sz="2600" b="1" dirty="0">
                <a:latin typeface="Microsoft Sans Serif" panose="020B0604020202020204" pitchFamily="34" charset="0"/>
                <a:ea typeface="Microsoft Sans Serif" panose="020B0604020202020204" pitchFamily="34" charset="0"/>
                <a:cs typeface="Microsoft Sans Serif" panose="020B0604020202020204" pitchFamily="34" charset="0"/>
              </a:rPr>
              <a:t>Breakout Rooms</a:t>
            </a:r>
          </a:p>
        </p:txBody>
      </p:sp>
    </p:spTree>
    <p:extLst>
      <p:ext uri="{BB962C8B-B14F-4D97-AF65-F5344CB8AC3E}">
        <p14:creationId xmlns:p14="http://schemas.microsoft.com/office/powerpoint/2010/main" xmlns="" val="235695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1" name="Rectangle 100">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5" name="Picture 104">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107"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spcAft>
                <a:spcPts val="600"/>
              </a:spcAft>
            </a:pPr>
            <a:r>
              <a:rPr lang="en-US" altLang="en-US" b="0" i="0" u="sng" kern="1200" cap="all" dirty="0">
                <a:solidFill>
                  <a:schemeClr val="tx2"/>
                </a:solidFill>
                <a:latin typeface="+mj-lt"/>
                <a:ea typeface="+mj-ea"/>
                <a:cs typeface="+mj-cs"/>
              </a:rPr>
              <a:t>Notable provisions</a:t>
            </a:r>
            <a:r>
              <a:rPr lang="en-US" altLang="en-US" b="0" i="0" kern="1200" cap="all" dirty="0">
                <a:solidFill>
                  <a:schemeClr val="tx2"/>
                </a:solidFill>
                <a:latin typeface="+mj-lt"/>
                <a:ea typeface="+mj-ea"/>
                <a:cs typeface="+mj-cs"/>
              </a:rPr>
              <a:t/>
            </a:r>
            <a:br>
              <a:rPr lang="en-US" altLang="en-US" b="0" i="0" kern="1200" cap="all" dirty="0">
                <a:solidFill>
                  <a:schemeClr val="tx2"/>
                </a:solidFill>
                <a:latin typeface="+mj-lt"/>
                <a:ea typeface="+mj-ea"/>
                <a:cs typeface="+mj-cs"/>
              </a:rPr>
            </a:br>
            <a:endParaRPr lang="en-US" b="0" i="0" kern="1200" dirty="0">
              <a:solidFill>
                <a:schemeClr val="tx2"/>
              </a:solidFill>
              <a:latin typeface="+mj-lt"/>
              <a:ea typeface="+mj-ea"/>
              <a:cs typeface="+mj-cs"/>
            </a:endParaRPr>
          </a:p>
        </p:txBody>
      </p:sp>
      <p:sp>
        <p:nvSpPr>
          <p:cNvPr id="11" name="Content Placeholder 2">
            <a:extLst>
              <a:ext uri="{FF2B5EF4-FFF2-40B4-BE49-F238E27FC236}">
                <a16:creationId xmlns:a16="http://schemas.microsoft.com/office/drawing/2014/main" xmlns="" id="{DBA8FF57-2BEE-B144-8B85-2A50845EFC5E}"/>
              </a:ext>
            </a:extLst>
          </p:cNvPr>
          <p:cNvSpPr txBox="1">
            <a:spLocks/>
          </p:cNvSpPr>
          <p:nvPr/>
        </p:nvSpPr>
        <p:spPr>
          <a:xfrm>
            <a:off x="4654295" y="804671"/>
            <a:ext cx="7060195" cy="5968433"/>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pPr>
            <a:r>
              <a:rPr lang="en-US" dirty="0"/>
              <a:t>Landlords or agents are prohibited from treating any </a:t>
            </a:r>
            <a:r>
              <a:rPr lang="en-US" u="sng" dirty="0"/>
              <a:t>unpaid rent</a:t>
            </a:r>
            <a:r>
              <a:rPr lang="en-US" dirty="0"/>
              <a:t> or other charges . . . as an </a:t>
            </a:r>
            <a:r>
              <a:rPr lang="en-US" u="sng" dirty="0"/>
              <a:t>enforceable debt or obligation that is owing or collectible</a:t>
            </a:r>
            <a:r>
              <a:rPr lang="en-US" dirty="0"/>
              <a:t>” when such non-payment was a result of COVID-19 and occurred after February 29, 2020.</a:t>
            </a:r>
          </a:p>
          <a:p>
            <a:pPr lvl="1">
              <a:lnSpc>
                <a:spcPct val="90000"/>
              </a:lnSpc>
            </a:pPr>
            <a:r>
              <a:rPr lang="en-US" dirty="0"/>
              <a:t>“This includes attempts to collect, or threats to collect, through a collection agency, by filing an unlawful detainer or other judicial action, withholding any portion of a security deposit, billing or invoicing, reporting to credit bureaus, or by any other means.”</a:t>
            </a:r>
          </a:p>
          <a:p>
            <a:pPr lvl="1">
              <a:lnSpc>
                <a:spcPct val="90000"/>
              </a:lnSpc>
            </a:pPr>
            <a:r>
              <a:rPr lang="en-US" dirty="0"/>
              <a:t>Exception: “This prohibition does not apply to a landlord . . . who demonstrates by a </a:t>
            </a:r>
            <a:r>
              <a:rPr lang="en-US" u="sng" dirty="0"/>
              <a:t>preponderance of the evidence to a court</a:t>
            </a:r>
            <a:r>
              <a:rPr lang="en-US" dirty="0"/>
              <a:t> that the resident was offered, and refused or failed to comply with, a </a:t>
            </a:r>
            <a:r>
              <a:rPr lang="en-US" u="sng" dirty="0"/>
              <a:t>re-payment plan that was reasonable based on the individual financial, health, and other circumstances of that resident</a:t>
            </a:r>
            <a:r>
              <a:rPr lang="en-US" dirty="0"/>
              <a:t>”</a:t>
            </a:r>
          </a:p>
          <a:p>
            <a:pPr>
              <a:lnSpc>
                <a:spcPct val="90000"/>
              </a:lnSpc>
            </a:pPr>
            <a:endParaRPr lang="en-US" dirty="0"/>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05104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4" name="Rectangle 113">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120"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spcAft>
                <a:spcPts val="600"/>
              </a:spcAft>
            </a:pPr>
            <a:r>
              <a:rPr lang="en-US" altLang="en-US" b="0" i="0" u="sng" kern="1200" cap="all">
                <a:latin typeface="+mj-lt"/>
                <a:ea typeface="+mj-ea"/>
                <a:cs typeface="+mj-cs"/>
              </a:rPr>
              <a:t>Notable provisions</a:t>
            </a:r>
            <a:r>
              <a:rPr lang="en-US" altLang="en-US" b="0" i="0" kern="1200" cap="all">
                <a:latin typeface="+mj-lt"/>
                <a:ea typeface="+mj-ea"/>
                <a:cs typeface="+mj-cs"/>
              </a:rPr>
              <a:t/>
            </a:r>
            <a:br>
              <a:rPr lang="en-US" altLang="en-US" b="0" i="0" kern="1200" cap="all">
                <a:latin typeface="+mj-lt"/>
                <a:ea typeface="+mj-ea"/>
                <a:cs typeface="+mj-cs"/>
              </a:rPr>
            </a:br>
            <a:endParaRPr lang="en-US" b="0" i="0" kern="1200">
              <a:latin typeface="+mj-lt"/>
              <a:ea typeface="+mj-ea"/>
              <a:cs typeface="+mj-cs"/>
            </a:endParaRPr>
          </a:p>
        </p:txBody>
      </p:sp>
      <p:sp>
        <p:nvSpPr>
          <p:cNvPr id="10" name="Content Placeholder 2">
            <a:extLst>
              <a:ext uri="{FF2B5EF4-FFF2-40B4-BE49-F238E27FC236}">
                <a16:creationId xmlns:a16="http://schemas.microsoft.com/office/drawing/2014/main" xmlns="" id="{8B6F82CC-7244-7F43-B1C4-CE40ADFE0282}"/>
              </a:ext>
            </a:extLst>
          </p:cNvPr>
          <p:cNvSpPr>
            <a:spLocks noGrp="1"/>
          </p:cNvSpPr>
          <p:nvPr>
            <p:ph idx="1"/>
          </p:nvPr>
        </p:nvSpPr>
        <p:spPr>
          <a:xfrm>
            <a:off x="4975861" y="804671"/>
            <a:ext cx="6399930" cy="5248657"/>
          </a:xfrm>
        </p:spPr>
        <p:txBody>
          <a:bodyPr anchor="ctr">
            <a:normAutofit/>
          </a:bodyPr>
          <a:lstStyle/>
          <a:p>
            <a:pPr lvl="0"/>
            <a:r>
              <a:rPr lang="en-US" dirty="0"/>
              <a:t>Landlords may engage in “</a:t>
            </a:r>
            <a:r>
              <a:rPr lang="en-US" u="sng" dirty="0"/>
              <a:t>customary and routine communications </a:t>
            </a:r>
            <a:r>
              <a:rPr lang="en-US" dirty="0"/>
              <a:t>with residents of a dwelling or parcel of land occupied as a dwelling,” including, documenting a lease violation without threatening eviction, providing information to residents regarding financial resources, and providing residents with information on how to engage them regarding reasonable repayment plans.</a:t>
            </a:r>
          </a:p>
          <a:p>
            <a:pPr lvl="0"/>
            <a:r>
              <a:rPr lang="en-US" dirty="0"/>
              <a:t>Violators of this order may be subject to </a:t>
            </a:r>
            <a:r>
              <a:rPr lang="en-US" u="sng" dirty="0"/>
              <a:t>criminal penalties</a:t>
            </a:r>
            <a:r>
              <a:rPr lang="en-US" dirty="0"/>
              <a:t> pursuant to RCW 43.06.220(5) (“Any person willfully violating any provision of an order issued by the governor under this section is guilty of a gross misdemeanor.”)</a:t>
            </a:r>
          </a:p>
          <a:p>
            <a:pPr marL="0" indent="0">
              <a:buNone/>
            </a:pPr>
            <a:endParaRPr lang="en-US" dirty="0"/>
          </a:p>
        </p:txBody>
      </p:sp>
      <p:sp>
        <p:nvSpPr>
          <p:cNvPr id="11" name="Content Placeholder 2">
            <a:extLst>
              <a:ext uri="{FF2B5EF4-FFF2-40B4-BE49-F238E27FC236}">
                <a16:creationId xmlns:a16="http://schemas.microsoft.com/office/drawing/2014/main" xmlns="" id="{DBA8FF57-2BEE-B144-8B85-2A50845EFC5E}"/>
              </a:ext>
            </a:extLst>
          </p:cNvPr>
          <p:cNvSpPr txBox="1">
            <a:spLocks/>
          </p:cNvSpPr>
          <p:nvPr/>
        </p:nvSpPr>
        <p:spPr>
          <a:xfrm>
            <a:off x="4654295" y="804671"/>
            <a:ext cx="7060195" cy="5968433"/>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pPr>
            <a:endParaRPr lang="en-US" dirty="0"/>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6894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4" name="Rectangle 113">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120"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777422" y="584151"/>
            <a:ext cx="3821900" cy="5248656"/>
          </a:xfrm>
        </p:spPr>
        <p:txBody>
          <a:bodyPr vert="horz" lIns="91440" tIns="45720" rIns="91440" bIns="45720" rtlCol="0" anchor="ctr">
            <a:normAutofit/>
          </a:bodyPr>
          <a:lstStyle/>
          <a:p>
            <a:pPr algn="ctr">
              <a:spcAft>
                <a:spcPts val="600"/>
              </a:spcAft>
            </a:pPr>
            <a:r>
              <a:rPr lang="en-US" altLang="en-US" sz="4000" b="0" i="0" u="sng" kern="1200" cap="all" dirty="0">
                <a:latin typeface="+mj-lt"/>
                <a:ea typeface="+mj-ea"/>
                <a:cs typeface="+mj-cs"/>
              </a:rPr>
              <a:t>Skit </a:t>
            </a:r>
            <a:r>
              <a:rPr lang="en-US" altLang="en-US" sz="4000" b="0" i="0" u="sng" kern="1200" cap="all" dirty="0" err="1">
                <a:latin typeface="+mj-lt"/>
                <a:ea typeface="+mj-ea"/>
                <a:cs typeface="+mj-cs"/>
              </a:rPr>
              <a:t>presenTation</a:t>
            </a:r>
            <a:r>
              <a:rPr lang="en-US" altLang="en-US" b="0" i="0" kern="1200" cap="all" dirty="0">
                <a:latin typeface="+mj-lt"/>
                <a:ea typeface="+mj-ea"/>
                <a:cs typeface="+mj-cs"/>
              </a:rPr>
              <a:t/>
            </a:r>
            <a:br>
              <a:rPr lang="en-US" altLang="en-US" b="0" i="0" kern="1200" cap="all" dirty="0">
                <a:latin typeface="+mj-lt"/>
                <a:ea typeface="+mj-ea"/>
                <a:cs typeface="+mj-cs"/>
              </a:rPr>
            </a:br>
            <a:endParaRPr lang="en-US" b="0" i="0" kern="1200" dirty="0">
              <a:latin typeface="+mj-lt"/>
              <a:ea typeface="+mj-ea"/>
              <a:cs typeface="+mj-cs"/>
            </a:endParaRPr>
          </a:p>
        </p:txBody>
      </p:sp>
      <p:sp>
        <p:nvSpPr>
          <p:cNvPr id="11" name="Content Placeholder 2">
            <a:extLst>
              <a:ext uri="{FF2B5EF4-FFF2-40B4-BE49-F238E27FC236}">
                <a16:creationId xmlns:a16="http://schemas.microsoft.com/office/drawing/2014/main" xmlns="" id="{DBA8FF57-2BEE-B144-8B85-2A50845EFC5E}"/>
              </a:ext>
            </a:extLst>
          </p:cNvPr>
          <p:cNvSpPr txBox="1">
            <a:spLocks/>
          </p:cNvSpPr>
          <p:nvPr/>
        </p:nvSpPr>
        <p:spPr>
          <a:xfrm>
            <a:off x="4654295" y="804671"/>
            <a:ext cx="7060195" cy="5968433"/>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pPr>
            <a:endParaRPr lang="en-US" dirty="0"/>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4048947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4" name="Rectangle 113">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18" name="Picture 117">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120"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11371" y="979424"/>
            <a:ext cx="3521359" cy="5248656"/>
          </a:xfrm>
        </p:spPr>
        <p:txBody>
          <a:bodyPr vert="horz" lIns="91440" tIns="45720" rIns="91440" bIns="45720" rtlCol="0" anchor="ctr">
            <a:normAutofit/>
          </a:bodyPr>
          <a:lstStyle/>
          <a:p>
            <a:pPr algn="ctr">
              <a:spcAft>
                <a:spcPts val="600"/>
              </a:spcAft>
            </a:pPr>
            <a:r>
              <a:rPr lang="en-US" altLang="en-US" b="0" i="0" u="sng" kern="1200" cap="all" dirty="0">
                <a:latin typeface="+mj-lt"/>
                <a:ea typeface="+mj-ea"/>
                <a:cs typeface="+mj-cs"/>
              </a:rPr>
              <a:t>Eviction resolution pilot program </a:t>
            </a:r>
            <a:br>
              <a:rPr lang="en-US" altLang="en-US" b="0" i="0" u="sng" kern="1200" cap="all" dirty="0">
                <a:latin typeface="+mj-lt"/>
                <a:ea typeface="+mj-ea"/>
                <a:cs typeface="+mj-cs"/>
              </a:rPr>
            </a:br>
            <a:r>
              <a:rPr lang="en-US" altLang="en-US" b="0" i="0" u="sng" kern="1200" cap="all" dirty="0">
                <a:latin typeface="+mj-lt"/>
                <a:ea typeface="+mj-ea"/>
                <a:cs typeface="+mj-cs"/>
              </a:rPr>
              <a:t>(ERP)</a:t>
            </a:r>
            <a:r>
              <a:rPr lang="en-US" altLang="en-US" b="0" i="0" kern="1200" cap="all" dirty="0">
                <a:latin typeface="+mj-lt"/>
                <a:ea typeface="+mj-ea"/>
                <a:cs typeface="+mj-cs"/>
              </a:rPr>
              <a:t/>
            </a:r>
            <a:br>
              <a:rPr lang="en-US" altLang="en-US" b="0" i="0" kern="1200" cap="all" dirty="0">
                <a:latin typeface="+mj-lt"/>
                <a:ea typeface="+mj-ea"/>
                <a:cs typeface="+mj-cs"/>
              </a:rPr>
            </a:br>
            <a:endParaRPr lang="en-US" b="0" i="0" kern="1200" dirty="0">
              <a:latin typeface="+mj-lt"/>
              <a:ea typeface="+mj-ea"/>
              <a:cs typeface="+mj-cs"/>
            </a:endParaRPr>
          </a:p>
        </p:txBody>
      </p:sp>
      <p:sp>
        <p:nvSpPr>
          <p:cNvPr id="10" name="Content Placeholder 2">
            <a:extLst>
              <a:ext uri="{FF2B5EF4-FFF2-40B4-BE49-F238E27FC236}">
                <a16:creationId xmlns:a16="http://schemas.microsoft.com/office/drawing/2014/main" xmlns="" id="{8B6F82CC-7244-7F43-B1C4-CE40ADFE0282}"/>
              </a:ext>
            </a:extLst>
          </p:cNvPr>
          <p:cNvSpPr>
            <a:spLocks noGrp="1"/>
          </p:cNvSpPr>
          <p:nvPr>
            <p:ph idx="1"/>
          </p:nvPr>
        </p:nvSpPr>
        <p:spPr>
          <a:xfrm>
            <a:off x="4975861" y="804671"/>
            <a:ext cx="6399930" cy="5248657"/>
          </a:xfrm>
        </p:spPr>
        <p:txBody>
          <a:bodyPr anchor="ctr">
            <a:normAutofit fontScale="77500" lnSpcReduction="20000"/>
          </a:bodyPr>
          <a:lstStyle/>
          <a:p>
            <a:pPr marL="0" indent="0">
              <a:buNone/>
            </a:pPr>
            <a:r>
              <a:rPr lang="en-US" sz="1600" b="1" dirty="0"/>
              <a:t> </a:t>
            </a:r>
            <a:endParaRPr lang="en-US" sz="1600" dirty="0"/>
          </a:p>
          <a:p>
            <a:pPr marL="0" indent="0">
              <a:spcBef>
                <a:spcPts val="20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Since February 2020, nearly one million people in Washington state lost their jobs or had employment hours curtailed because of the COVID-19 emergency.  Recent information suggests 165,000 Washington tenants will not be able to pay rent in the near future.</a:t>
            </a:r>
          </a:p>
          <a:p>
            <a:pPr marL="0" indent="0">
              <a:spcBef>
                <a:spcPts val="20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spcBef>
                <a:spcPts val="20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Roughly 80% of all unlawful detainer filings in Washington are based on non-payment of rent.</a:t>
            </a:r>
          </a:p>
          <a:p>
            <a:pPr marL="0" indent="0">
              <a:spcBef>
                <a:spcPts val="20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spcBef>
                <a:spcPts val="20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Washington’s eviction moratoria are temporarily prohibiting issuing notices for non-payment of rent or seeking evictions based upon non-payment of rent.  Also, for rent to be collectible debt, a reasonable payment plan must be offered to the tenant in arrears.</a:t>
            </a:r>
          </a:p>
          <a:p>
            <a:pPr marL="0" indent="0">
              <a:spcBef>
                <a:spcPts val="20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spcBef>
                <a:spcPts val="20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However, state and local rent assistance programs—funded by emergency federal, state, local, and philanthropic funds—have been established to preserve tenancies threatened due to the non-payment of rent.</a:t>
            </a:r>
          </a:p>
          <a:p>
            <a:pPr marL="0" indent="0">
              <a:spcBef>
                <a:spcPts val="20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spcBef>
                <a:spcPts val="200"/>
              </a:spcBef>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The ERP is an initiative established by the courts to facilitate early resolution of disputes over non-payment of rent during and after Washington’s eviction moratorium.  Six pilot counties: King, Pierce, Snohomish, Thurston, Clark, and Spokane.</a:t>
            </a:r>
          </a:p>
        </p:txBody>
      </p:sp>
      <p:sp>
        <p:nvSpPr>
          <p:cNvPr id="11" name="Content Placeholder 2">
            <a:extLst>
              <a:ext uri="{FF2B5EF4-FFF2-40B4-BE49-F238E27FC236}">
                <a16:creationId xmlns:a16="http://schemas.microsoft.com/office/drawing/2014/main" xmlns="" id="{DBA8FF57-2BEE-B144-8B85-2A50845EFC5E}"/>
              </a:ext>
            </a:extLst>
          </p:cNvPr>
          <p:cNvSpPr txBox="1">
            <a:spLocks/>
          </p:cNvSpPr>
          <p:nvPr/>
        </p:nvSpPr>
        <p:spPr>
          <a:xfrm>
            <a:off x="4654295" y="804671"/>
            <a:ext cx="7060195" cy="5968433"/>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pPr>
            <a:endParaRPr lang="en-US" dirty="0"/>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44736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7" name="Rectangle 126">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31" name="Picture 130">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133"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spcAft>
                <a:spcPts val="600"/>
              </a:spcAft>
            </a:pPr>
            <a:r>
              <a:rPr lang="en-US" altLang="en-US" b="0" i="0" u="sng" kern="1200" cap="all" dirty="0">
                <a:latin typeface="+mj-lt"/>
                <a:ea typeface="+mj-ea"/>
                <a:cs typeface="+mj-cs"/>
              </a:rPr>
              <a:t>Eviction resolution pilot program </a:t>
            </a:r>
            <a:br>
              <a:rPr lang="en-US" altLang="en-US" b="0" i="0" u="sng" kern="1200" cap="all" dirty="0">
                <a:latin typeface="+mj-lt"/>
                <a:ea typeface="+mj-ea"/>
                <a:cs typeface="+mj-cs"/>
              </a:rPr>
            </a:br>
            <a:r>
              <a:rPr lang="en-US" altLang="en-US" b="0" i="0" u="sng" kern="1200" cap="all" dirty="0">
                <a:latin typeface="+mj-lt"/>
                <a:ea typeface="+mj-ea"/>
                <a:cs typeface="+mj-cs"/>
              </a:rPr>
              <a:t>(ERP)</a:t>
            </a:r>
            <a:r>
              <a:rPr lang="en-US" altLang="en-US" b="0" i="0" kern="1200" cap="all" dirty="0">
                <a:latin typeface="+mj-lt"/>
                <a:ea typeface="+mj-ea"/>
                <a:cs typeface="+mj-cs"/>
              </a:rPr>
              <a:t/>
            </a:r>
            <a:br>
              <a:rPr lang="en-US" altLang="en-US" b="0" i="0" kern="1200" cap="all" dirty="0">
                <a:latin typeface="+mj-lt"/>
                <a:ea typeface="+mj-ea"/>
                <a:cs typeface="+mj-cs"/>
              </a:rPr>
            </a:br>
            <a:endParaRPr lang="en-US" b="0" i="0" kern="1200" dirty="0">
              <a:latin typeface="+mj-lt"/>
              <a:ea typeface="+mj-ea"/>
              <a:cs typeface="+mj-cs"/>
            </a:endParaRPr>
          </a:p>
        </p:txBody>
      </p:sp>
      <p:sp>
        <p:nvSpPr>
          <p:cNvPr id="10" name="Content Placeholder 2">
            <a:extLst>
              <a:ext uri="{FF2B5EF4-FFF2-40B4-BE49-F238E27FC236}">
                <a16:creationId xmlns:a16="http://schemas.microsoft.com/office/drawing/2014/main" xmlns="" id="{8B6F82CC-7244-7F43-B1C4-CE40ADFE0282}"/>
              </a:ext>
            </a:extLst>
          </p:cNvPr>
          <p:cNvSpPr>
            <a:spLocks noGrp="1"/>
          </p:cNvSpPr>
          <p:nvPr>
            <p:ph idx="1"/>
          </p:nvPr>
        </p:nvSpPr>
        <p:spPr>
          <a:xfrm>
            <a:off x="4975861" y="804671"/>
            <a:ext cx="6399930" cy="5248657"/>
          </a:xfrm>
        </p:spPr>
        <p:txBody>
          <a:bodyPr anchor="ctr">
            <a:normAutofit/>
          </a:bodyPr>
          <a:lstStyle/>
          <a:p>
            <a:pPr marL="0" indent="0">
              <a:lnSpc>
                <a:spcPct val="90000"/>
              </a:lnSpc>
              <a:spcBef>
                <a:spcPts val="200"/>
              </a:spcBef>
              <a:buNone/>
            </a:pPr>
            <a:r>
              <a:rPr lang="en-US" sz="1700" b="1" dirty="0">
                <a:latin typeface="Microsoft Sans Serif" panose="020B0604020202020204" pitchFamily="34" charset="0"/>
                <a:ea typeface="Microsoft Sans Serif" panose="020B0604020202020204" pitchFamily="34" charset="0"/>
                <a:cs typeface="Microsoft Sans Serif" panose="020B0604020202020204" pitchFamily="34" charset="0"/>
              </a:rPr>
              <a:t>Notice 1</a:t>
            </a: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  Sent to tenant with accompanying notice of non-payment of rent and informs tenant of ability to obtain Dispute Resolution Center and Housing Justice Project assistance.</a:t>
            </a:r>
          </a:p>
          <a:p>
            <a:pPr marL="0" indent="0">
              <a:lnSpc>
                <a:spcPct val="90000"/>
              </a:lnSpc>
              <a:spcBef>
                <a:spcPts val="200"/>
              </a:spcBef>
              <a:buNone/>
            </a:pPr>
            <a:r>
              <a:rPr lang="en-US" sz="1700" b="1" dirty="0">
                <a:latin typeface="Microsoft Sans Serif" panose="020B0604020202020204" pitchFamily="34" charset="0"/>
                <a:ea typeface="Microsoft Sans Serif" panose="020B0604020202020204" pitchFamily="34" charset="0"/>
                <a:cs typeface="Microsoft Sans Serif" panose="020B0604020202020204" pitchFamily="34" charset="0"/>
              </a:rPr>
              <a:t>Notice 2</a:t>
            </a: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  Similar notice form as Notice 1, but sent to tenant, local DRC and HJP.  DRC attempts to contact unresponsive tenants for seven days.</a:t>
            </a:r>
          </a:p>
          <a:p>
            <a:pPr marL="0" indent="0">
              <a:lnSpc>
                <a:spcPct val="90000"/>
              </a:lnSpc>
              <a:spcBef>
                <a:spcPts val="200"/>
              </a:spcBef>
              <a:buNone/>
            </a:pP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lnSpc>
                <a:spcPct val="90000"/>
              </a:lnSpc>
              <a:spcBef>
                <a:spcPts val="200"/>
              </a:spcBef>
              <a:buNone/>
            </a:pPr>
            <a:r>
              <a:rPr lang="en-US" sz="1700" b="1" dirty="0">
                <a:latin typeface="Microsoft Sans Serif" panose="020B0604020202020204" pitchFamily="34" charset="0"/>
                <a:ea typeface="Microsoft Sans Serif" panose="020B0604020202020204" pitchFamily="34" charset="0"/>
                <a:cs typeface="Microsoft Sans Serif" panose="020B0604020202020204" pitchFamily="34" charset="0"/>
              </a:rPr>
              <a:t>Local Dispute Resolution Center (DRC)</a:t>
            </a: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 receives landlord notices then engage tenants, Housing Justice Project attorneys, and administrators of rental assistance programs.  DRC to provide conciliation efforts between tenants and landlords, with HJP and landlord attorneys present.</a:t>
            </a:r>
          </a:p>
          <a:p>
            <a:pPr marL="0" indent="0">
              <a:lnSpc>
                <a:spcPct val="90000"/>
              </a:lnSpc>
              <a:spcBef>
                <a:spcPts val="200"/>
              </a:spcBef>
              <a:buNone/>
            </a:pP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lnSpc>
                <a:spcPct val="90000"/>
              </a:lnSpc>
              <a:spcBef>
                <a:spcPts val="200"/>
              </a:spcBef>
              <a:buNone/>
            </a:pPr>
            <a:r>
              <a:rPr lang="en-US" sz="1700" dirty="0">
                <a:latin typeface="Microsoft Sans Serif" panose="020B0604020202020204" pitchFamily="34" charset="0"/>
                <a:ea typeface="Microsoft Sans Serif" panose="020B0604020202020204" pitchFamily="34" charset="0"/>
                <a:cs typeface="Microsoft Sans Serif" panose="020B0604020202020204" pitchFamily="34" charset="0"/>
              </a:rPr>
              <a:t>If conciliation successful, no unlawful detainer filed.  If unsuccessful, parties provide optional mediation for non-payment issue.  After an unsuccessful conciliation or mediation, DRC issues certification form required for landlord to file unlawful detainer action.</a:t>
            </a:r>
          </a:p>
          <a:p>
            <a:pPr marL="0" indent="0">
              <a:lnSpc>
                <a:spcPct val="90000"/>
              </a:lnSpc>
              <a:buNone/>
            </a:pPr>
            <a:endParaRPr lang="en-US" sz="1700" dirty="0"/>
          </a:p>
        </p:txBody>
      </p:sp>
      <p:sp>
        <p:nvSpPr>
          <p:cNvPr id="11" name="Content Placeholder 2">
            <a:extLst>
              <a:ext uri="{FF2B5EF4-FFF2-40B4-BE49-F238E27FC236}">
                <a16:creationId xmlns:a16="http://schemas.microsoft.com/office/drawing/2014/main" xmlns="" id="{DBA8FF57-2BEE-B144-8B85-2A50845EFC5E}"/>
              </a:ext>
            </a:extLst>
          </p:cNvPr>
          <p:cNvSpPr txBox="1">
            <a:spLocks/>
          </p:cNvSpPr>
          <p:nvPr/>
        </p:nvSpPr>
        <p:spPr>
          <a:xfrm>
            <a:off x="4654295" y="804671"/>
            <a:ext cx="7060195" cy="5968433"/>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pPr>
            <a:endParaRPr lang="en-US" dirty="0"/>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556184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5" name="Rectangle 124">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7" name="Rectangle 126">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31" name="Picture 130">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133"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spcAft>
                <a:spcPts val="600"/>
              </a:spcAft>
            </a:pPr>
            <a:r>
              <a:rPr lang="en-US" altLang="en-US" sz="3600" b="0" i="0" u="sng" kern="1200" cap="all" dirty="0">
                <a:latin typeface="+mj-lt"/>
                <a:ea typeface="+mj-ea"/>
                <a:cs typeface="+mj-cs"/>
              </a:rPr>
              <a:t>Sources and further information</a:t>
            </a:r>
            <a:r>
              <a:rPr lang="en-US" altLang="en-US" b="0" i="0" kern="1200" cap="all" dirty="0">
                <a:latin typeface="+mj-lt"/>
                <a:ea typeface="+mj-ea"/>
                <a:cs typeface="+mj-cs"/>
              </a:rPr>
              <a:t/>
            </a:r>
            <a:br>
              <a:rPr lang="en-US" altLang="en-US" b="0" i="0" kern="1200" cap="all" dirty="0">
                <a:latin typeface="+mj-lt"/>
                <a:ea typeface="+mj-ea"/>
                <a:cs typeface="+mj-cs"/>
              </a:rPr>
            </a:br>
            <a:endParaRPr lang="en-US" b="0" i="0" kern="1200" dirty="0">
              <a:latin typeface="+mj-lt"/>
              <a:ea typeface="+mj-ea"/>
              <a:cs typeface="+mj-cs"/>
            </a:endParaRPr>
          </a:p>
        </p:txBody>
      </p:sp>
      <p:sp>
        <p:nvSpPr>
          <p:cNvPr id="10" name="Content Placeholder 2">
            <a:extLst>
              <a:ext uri="{FF2B5EF4-FFF2-40B4-BE49-F238E27FC236}">
                <a16:creationId xmlns:a16="http://schemas.microsoft.com/office/drawing/2014/main" xmlns="" id="{8B6F82CC-7244-7F43-B1C4-CE40ADFE0282}"/>
              </a:ext>
            </a:extLst>
          </p:cNvPr>
          <p:cNvSpPr>
            <a:spLocks noGrp="1"/>
          </p:cNvSpPr>
          <p:nvPr>
            <p:ph idx="1"/>
          </p:nvPr>
        </p:nvSpPr>
        <p:spPr>
          <a:xfrm>
            <a:off x="4975861" y="804671"/>
            <a:ext cx="6399930" cy="5248657"/>
          </a:xfrm>
        </p:spPr>
        <p:txBody>
          <a:bodyPr anchor="ctr">
            <a:normAutofit/>
          </a:bodyPr>
          <a:lstStyle/>
          <a:p>
            <a:pPr marL="0" indent="0">
              <a:lnSpc>
                <a:spcPct val="90000"/>
              </a:lnSpc>
              <a:buNone/>
            </a:pPr>
            <a:r>
              <a:rPr lang="en-US" sz="1700" b="1" dirty="0"/>
              <a:t>The State of Evictions: Results from the University of Washington Evictions Project:  </a:t>
            </a:r>
            <a:r>
              <a:rPr lang="en-US" sz="1700" dirty="0"/>
              <a:t>https://</a:t>
            </a:r>
            <a:r>
              <a:rPr lang="en-US" sz="1700" dirty="0" err="1"/>
              <a:t>evictions.study</a:t>
            </a:r>
            <a:r>
              <a:rPr lang="en-US" sz="1700" dirty="0"/>
              <a:t>/</a:t>
            </a:r>
            <a:r>
              <a:rPr lang="en-US" sz="1700" dirty="0" err="1"/>
              <a:t>washington</a:t>
            </a:r>
            <a:r>
              <a:rPr lang="en-US" sz="1700" dirty="0"/>
              <a:t>/index.html#fn10</a:t>
            </a:r>
          </a:p>
          <a:p>
            <a:pPr marL="0" indent="0">
              <a:lnSpc>
                <a:spcPct val="90000"/>
              </a:lnSpc>
              <a:buNone/>
            </a:pPr>
            <a:r>
              <a:rPr lang="en-US" sz="1700" b="1" dirty="0"/>
              <a:t>Governor’s Proclamation 20-19.5: </a:t>
            </a:r>
            <a:r>
              <a:rPr lang="en-US" sz="1700" dirty="0"/>
              <a:t>https://</a:t>
            </a:r>
            <a:r>
              <a:rPr lang="en-US" sz="1700" dirty="0" err="1"/>
              <a:t>www.governor.wa.gov</a:t>
            </a:r>
            <a:r>
              <a:rPr lang="en-US" sz="1700" dirty="0"/>
              <a:t>/sites/default/files/proclamations/proc_20-19.5.pdf</a:t>
            </a:r>
          </a:p>
          <a:p>
            <a:pPr marL="0" indent="0">
              <a:lnSpc>
                <a:spcPct val="90000"/>
              </a:lnSpc>
              <a:buNone/>
            </a:pPr>
            <a:r>
              <a:rPr lang="en-US" sz="1700" b="1" dirty="0"/>
              <a:t>Eviction Resolution Program Information: </a:t>
            </a:r>
            <a:r>
              <a:rPr lang="en-US" sz="1700" dirty="0"/>
              <a:t>http://</a:t>
            </a:r>
            <a:r>
              <a:rPr lang="en-US" sz="1700" dirty="0" err="1"/>
              <a:t>www.courts.wa.gov</a:t>
            </a:r>
            <a:r>
              <a:rPr lang="en-US" sz="1700" dirty="0"/>
              <a:t>/</a:t>
            </a:r>
            <a:r>
              <a:rPr lang="en-US" sz="1700" dirty="0" err="1"/>
              <a:t>newsinfo</a:t>
            </a:r>
            <a:r>
              <a:rPr lang="en-US" sz="1700" dirty="0"/>
              <a:t>/</a:t>
            </a:r>
            <a:r>
              <a:rPr lang="en-US" sz="1700" dirty="0" err="1"/>
              <a:t>index.cfm?fa</a:t>
            </a:r>
            <a:r>
              <a:rPr lang="en-US" sz="1700" dirty="0"/>
              <a:t>=</a:t>
            </a:r>
            <a:r>
              <a:rPr lang="en-US" sz="1700" dirty="0" err="1"/>
              <a:t>newsinfo.EvictionResolutionProgram</a:t>
            </a:r>
            <a:endParaRPr lang="en-US" sz="1700" dirty="0"/>
          </a:p>
          <a:p>
            <a:pPr marL="0" indent="0">
              <a:lnSpc>
                <a:spcPct val="90000"/>
              </a:lnSpc>
              <a:buNone/>
            </a:pPr>
            <a:r>
              <a:rPr lang="en-US" sz="1700" b="1" dirty="0"/>
              <a:t>Tacoma-Pierce County Housing Justice Project: </a:t>
            </a:r>
            <a:r>
              <a:rPr lang="en-US" sz="1700" dirty="0"/>
              <a:t>https://</a:t>
            </a:r>
            <a:r>
              <a:rPr lang="en-US" sz="1700" dirty="0" err="1"/>
              <a:t>tacomaprobono.org</a:t>
            </a:r>
            <a:r>
              <a:rPr lang="en-US" sz="1700" dirty="0"/>
              <a:t>/</a:t>
            </a:r>
            <a:r>
              <a:rPr lang="en-US" sz="1700" dirty="0" err="1"/>
              <a:t>hjp</a:t>
            </a:r>
            <a:r>
              <a:rPr lang="en-US" sz="1700" dirty="0"/>
              <a:t>/</a:t>
            </a:r>
          </a:p>
        </p:txBody>
      </p:sp>
      <p:sp>
        <p:nvSpPr>
          <p:cNvPr id="11" name="Content Placeholder 2">
            <a:extLst>
              <a:ext uri="{FF2B5EF4-FFF2-40B4-BE49-F238E27FC236}">
                <a16:creationId xmlns:a16="http://schemas.microsoft.com/office/drawing/2014/main" xmlns="" id="{DBA8FF57-2BEE-B144-8B85-2A50845EFC5E}"/>
              </a:ext>
            </a:extLst>
          </p:cNvPr>
          <p:cNvSpPr txBox="1">
            <a:spLocks/>
          </p:cNvSpPr>
          <p:nvPr/>
        </p:nvSpPr>
        <p:spPr>
          <a:xfrm>
            <a:off x="4654295" y="804671"/>
            <a:ext cx="7060195" cy="5968433"/>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nSpc>
                <a:spcPct val="90000"/>
              </a:lnSpc>
            </a:pPr>
            <a:endParaRPr lang="en-US" dirty="0"/>
          </a:p>
        </p:txBody>
      </p:sp>
      <p:sp>
        <p:nvSpPr>
          <p:cNvPr id="3" name="Rectangle 2">
            <a:extLst>
              <a:ext uri="{FF2B5EF4-FFF2-40B4-BE49-F238E27FC236}">
                <a16:creationId xmlns:a16="http://schemas.microsoft.com/office/drawing/2014/main" xmlns="" id="{8B561C00-007A-3B46-AEF8-4A606D2A3990}"/>
              </a:ext>
            </a:extLst>
          </p:cNvPr>
          <p:cNvSpPr>
            <a:spLocks noChangeArrowheads="1"/>
          </p:cNvSpPr>
          <p:nvPr/>
        </p:nvSpPr>
        <p:spPr bwMode="auto">
          <a:xfrm>
            <a:off x="5488028" y="-85918"/>
            <a:ext cx="227948" cy="63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200" b="0" i="0" u="none" strike="noStrike" cap="none" normalizeH="0" baseline="0" dirty="0">
                <a:ln>
                  <a:noFill/>
                </a:ln>
                <a:solidFill>
                  <a:srgbClr val="333333"/>
                </a:solidFill>
                <a:effectLst/>
                <a:latin typeface="Helvetica Neue" panose="02000503000000020004" pitchFamily="2" charset="0"/>
                <a:ea typeface="Times New Roman" panose="02020603050405020304" pitchFamily="18" charset="0"/>
                <a:cs typeface="Times New Roman" panose="02020603050405020304" pitchFamily="18" charset="0"/>
              </a:rPr>
              <a:t>:</a:t>
            </a: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419874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29"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anchor="ctr">
            <a:normAutofit/>
          </a:bodyPr>
          <a:lstStyle/>
          <a:p>
            <a:pPr algn="ctr"/>
            <a:r>
              <a:rPr lang="en-US" sz="3600" b="1" u="sng" dirty="0">
                <a:latin typeface="Microsoft Sans Serif" panose="020B0604020202020204" pitchFamily="34" charset="0"/>
                <a:ea typeface="Microsoft Sans Serif" panose="020B0604020202020204" pitchFamily="34" charset="0"/>
                <a:cs typeface="Microsoft Sans Serif" panose="020B0604020202020204" pitchFamily="34" charset="0"/>
              </a:rPr>
              <a:t>CONTEXT FOR WASHINGTON EVICTIONS:</a:t>
            </a: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xmlns="" id="{1BB70043-792E-F34F-AC09-80889CB649C1}"/>
              </a:ext>
            </a:extLst>
          </p:cNvPr>
          <p:cNvSpPr>
            <a:spLocks noGrp="1"/>
          </p:cNvSpPr>
          <p:nvPr>
            <p:ph idx="1"/>
          </p:nvPr>
        </p:nvSpPr>
        <p:spPr>
          <a:xfrm>
            <a:off x="4985875" y="977836"/>
            <a:ext cx="6399930" cy="5248657"/>
          </a:xfrm>
        </p:spPr>
        <p:txBody>
          <a:bodyPr anchor="ctr">
            <a:normAutofit fontScale="77500" lnSpcReduction="20000"/>
          </a:bodyPr>
          <a:lstStyle/>
          <a:p>
            <a:pPr marL="0" indent="0">
              <a:buNone/>
            </a:pPr>
            <a:r>
              <a:rPr 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Several general trends are apparent in Washington evictions:</a:t>
            </a:r>
          </a:p>
          <a:p>
            <a:pPr marL="514350" lvl="0" indent="-514350">
              <a:buFont typeface="+mj-lt"/>
              <a:buAutoNum type="arabicPeriod"/>
            </a:pPr>
            <a:r>
              <a:rPr lang="en-US" sz="2600" b="1" dirty="0">
                <a:latin typeface="Microsoft Sans Serif" panose="020B0604020202020204" pitchFamily="34" charset="0"/>
                <a:ea typeface="Microsoft Sans Serif" panose="020B0604020202020204" pitchFamily="34" charset="0"/>
                <a:cs typeface="Microsoft Sans Serif" panose="020B0604020202020204" pitchFamily="34" charset="0"/>
              </a:rPr>
              <a:t>Pervasive</a:t>
            </a:r>
          </a:p>
          <a:p>
            <a:pPr marL="1559052" lvl="2" indent="-571500">
              <a:buFont typeface="+mj-lt"/>
              <a:buAutoNum type="romanLcPeriod"/>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Between 2013 and 2017, 1 in 55 Washington adults had an eviction (130,203 adults which equals 1.8% of the Washington’s adult population)</a:t>
            </a:r>
          </a:p>
          <a:p>
            <a:pPr marL="514350" lvl="0" indent="-514350">
              <a:buFont typeface="+mj-lt"/>
              <a:buAutoNum type="arabicPeriod"/>
            </a:pPr>
            <a:r>
              <a:rPr lang="en-US" sz="2600" b="1" dirty="0">
                <a:latin typeface="Microsoft Sans Serif" panose="020B0604020202020204" pitchFamily="34" charset="0"/>
                <a:ea typeface="Microsoft Sans Serif" panose="020B0604020202020204" pitchFamily="34" charset="0"/>
                <a:cs typeface="Microsoft Sans Serif" panose="020B0604020202020204" pitchFamily="34" charset="0"/>
              </a:rPr>
              <a:t>Frequently </a:t>
            </a:r>
            <a:r>
              <a:rPr lang="en-US" sz="2600" b="1" dirty="0" err="1">
                <a:latin typeface="Microsoft Sans Serif" panose="020B0604020202020204" pitchFamily="34" charset="0"/>
                <a:ea typeface="Microsoft Sans Serif" panose="020B0604020202020204" pitchFamily="34" charset="0"/>
                <a:cs typeface="Microsoft Sans Serif" panose="020B0604020202020204" pitchFamily="34" charset="0"/>
              </a:rPr>
              <a:t>Unlitigated</a:t>
            </a:r>
            <a:r>
              <a:rPr lang="en-US" sz="2600" b="1" dirty="0">
                <a:latin typeface="Microsoft Sans Serif" panose="020B0604020202020204" pitchFamily="34" charset="0"/>
                <a:ea typeface="Microsoft Sans Serif" panose="020B0604020202020204" pitchFamily="34" charset="0"/>
                <a:cs typeface="Microsoft Sans Serif" panose="020B0604020202020204" pitchFamily="34" charset="0"/>
              </a:rPr>
              <a:t> on Merits</a:t>
            </a:r>
          </a:p>
          <a:p>
            <a:pPr marL="1559052" lvl="2" indent="-571500">
              <a:buFont typeface="+mj-lt"/>
              <a:buAutoNum type="romanLcPeriod"/>
            </a:pPr>
            <a:r>
              <a:rPr 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In 2017, 3,238 unlawful detainers were filed in Pierce County and 1,476 resulted in default judgments (roughly 47%)</a:t>
            </a:r>
          </a:p>
          <a:p>
            <a:pPr marL="514350" lvl="0" indent="-514350">
              <a:buFont typeface="+mj-lt"/>
              <a:buAutoNum type="arabicPeriod"/>
            </a:pPr>
            <a:r>
              <a:rPr lang="en-US" sz="2600" b="1" dirty="0">
                <a:latin typeface="Microsoft Sans Serif" panose="020B0604020202020204" pitchFamily="34" charset="0"/>
                <a:ea typeface="Microsoft Sans Serif" panose="020B0604020202020204" pitchFamily="34" charset="0"/>
                <a:cs typeface="Microsoft Sans Serif" panose="020B0604020202020204" pitchFamily="34" charset="0"/>
              </a:rPr>
              <a:t>Lack of Legal Representation</a:t>
            </a:r>
          </a:p>
          <a:p>
            <a:pPr marL="1559052" lvl="2" indent="-571500">
              <a:buFont typeface="+mj-lt"/>
              <a:buAutoNum type="romanLcPeriod"/>
            </a:pPr>
            <a:r>
              <a:rPr 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From 2004 to 2017, only 8% of unlawful detainer defendants had legal representation at any point in the eviction process.</a:t>
            </a:r>
          </a:p>
          <a:p>
            <a:pPr lvl="1"/>
            <a:endParaRPr lang="en-US" dirty="0"/>
          </a:p>
        </p:txBody>
      </p:sp>
    </p:spTree>
    <p:extLst>
      <p:ext uri="{BB962C8B-B14F-4D97-AF65-F5344CB8AC3E}">
        <p14:creationId xmlns:p14="http://schemas.microsoft.com/office/powerpoint/2010/main" xmlns="" val="51538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29"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806195" y="804672"/>
            <a:ext cx="3521359" cy="5248656"/>
          </a:xfrm>
        </p:spPr>
        <p:txBody>
          <a:bodyPr anchor="ctr">
            <a:normAutofit/>
          </a:bodyPr>
          <a:lstStyle/>
          <a:p>
            <a:pPr algn="ctr"/>
            <a:r>
              <a:rPr lang="en-US" sz="3600" b="1" u="sng" dirty="0">
                <a:latin typeface="Microsoft Sans Serif" panose="020B0604020202020204" pitchFamily="34" charset="0"/>
                <a:ea typeface="Microsoft Sans Serif" panose="020B0604020202020204" pitchFamily="34" charset="0"/>
                <a:cs typeface="Microsoft Sans Serif" panose="020B0604020202020204" pitchFamily="34" charset="0"/>
              </a:rPr>
              <a:t>CONTEXT FOR WASHINGTON EVICTIONS:</a:t>
            </a: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xmlns="" id="{1BB70043-792E-F34F-AC09-80889CB649C1}"/>
              </a:ext>
            </a:extLst>
          </p:cNvPr>
          <p:cNvSpPr>
            <a:spLocks noGrp="1"/>
          </p:cNvSpPr>
          <p:nvPr>
            <p:ph idx="1"/>
          </p:nvPr>
        </p:nvSpPr>
        <p:spPr>
          <a:xfrm>
            <a:off x="4981037" y="803877"/>
            <a:ext cx="6399930" cy="5248657"/>
          </a:xfrm>
        </p:spPr>
        <p:txBody>
          <a:bodyPr anchor="ctr">
            <a:normAutofit fontScale="77500" lnSpcReduction="20000"/>
          </a:bodyPr>
          <a:lstStyle/>
          <a:p>
            <a:pPr marL="0" indent="0" algn="ctr">
              <a:spcBef>
                <a:spcPts val="200"/>
              </a:spcBef>
              <a:buNone/>
            </a:pPr>
            <a:endParaRPr lang="en-US" sz="2600" dirty="0"/>
          </a:p>
          <a:p>
            <a:pPr marL="514350" indent="-514350" algn="ctr">
              <a:spcBef>
                <a:spcPts val="200"/>
              </a:spcBef>
              <a:buFont typeface="+mj-lt"/>
              <a:buAutoNum type="arabicPeriod"/>
            </a:pPr>
            <a:endParaRPr lang="en-US" sz="2600" dirty="0"/>
          </a:p>
          <a:p>
            <a:pPr marL="0" lvl="0" indent="0">
              <a:spcBef>
                <a:spcPts val="200"/>
              </a:spcBef>
              <a:buNone/>
            </a:pPr>
            <a:r>
              <a:rPr lang="en-US" sz="2600" dirty="0"/>
              <a:t>4. </a:t>
            </a:r>
            <a:r>
              <a:rPr lang="en-US" sz="2600" b="1" dirty="0"/>
              <a:t>Racially Disproportionate</a:t>
            </a:r>
          </a:p>
          <a:p>
            <a:pPr marL="987552" lvl="2" indent="0">
              <a:buNone/>
            </a:pPr>
            <a:r>
              <a:rPr lang="en-US" sz="2600" dirty="0"/>
              <a:t>In Pierce County, 1 in 6 black adults were evicted between 2013 and 2017. In King County, 1 in 11 black adults were evicted in King County over the same time period. For white adults, 1 in 50 in Pierce County and 1 in 100 in King were evicted.</a:t>
            </a:r>
          </a:p>
          <a:p>
            <a:pPr marL="1559052" lvl="2" indent="-571500">
              <a:buFont typeface="+mj-lt"/>
              <a:buAutoNum type="romanLcPeriod"/>
            </a:pPr>
            <a:endParaRPr lang="en-US" sz="2600" dirty="0"/>
          </a:p>
          <a:p>
            <a:pPr marL="0" lvl="0" indent="0">
              <a:buNone/>
            </a:pPr>
            <a:r>
              <a:rPr lang="en-US" sz="2600" dirty="0"/>
              <a:t>5. </a:t>
            </a:r>
            <a:r>
              <a:rPr lang="en-US" sz="2600" b="1" dirty="0"/>
              <a:t>Affordable Housing, Evictions, and Homelessness Appear Intertwined</a:t>
            </a:r>
          </a:p>
          <a:p>
            <a:pPr marL="0" lvl="0" indent="0">
              <a:buNone/>
            </a:pPr>
            <a:endParaRPr lang="en-US" sz="2600" b="1" dirty="0"/>
          </a:p>
          <a:p>
            <a:pPr marL="0" lvl="0" indent="0">
              <a:buNone/>
            </a:pPr>
            <a:r>
              <a:rPr lang="en-US" sz="2600" dirty="0"/>
              <a:t>6. </a:t>
            </a:r>
            <a:r>
              <a:rPr lang="en-US" sz="2600" b="1" dirty="0"/>
              <a:t>Numerous Washingtonians are Rent-Burdened</a:t>
            </a:r>
          </a:p>
          <a:p>
            <a:pPr marL="987552" lvl="2" indent="0">
              <a:buNone/>
            </a:pPr>
            <a:r>
              <a:rPr lang="en-US" sz="2600" dirty="0"/>
              <a:t>Nearly 500,000 Washingtonians are rent-burdened (paying over 30% of monthly income to rent).</a:t>
            </a:r>
          </a:p>
          <a:p>
            <a:pPr lvl="1"/>
            <a:endParaRPr lang="en-US" dirty="0"/>
          </a:p>
        </p:txBody>
      </p:sp>
    </p:spTree>
    <p:extLst>
      <p:ext uri="{BB962C8B-B14F-4D97-AF65-F5344CB8AC3E}">
        <p14:creationId xmlns:p14="http://schemas.microsoft.com/office/powerpoint/2010/main" xmlns="" val="79974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29"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969565" y="894659"/>
            <a:ext cx="3521359" cy="5248656"/>
          </a:xfrm>
        </p:spPr>
        <p:txBody>
          <a:bodyPr anchor="ctr">
            <a:normAutofit/>
          </a:bodyPr>
          <a:lstStyle/>
          <a:p>
            <a:pPr marL="0" marR="0" lvl="0" indent="0" defTabSz="914400" fontAlgn="base">
              <a:lnSpc>
                <a:spcPct val="89000"/>
              </a:lnSpc>
              <a:spcBef>
                <a:spcPts val="200"/>
              </a:spcBef>
              <a:spcAft>
                <a:spcPts val="200"/>
              </a:spcAft>
              <a:tabLst/>
            </a:pPr>
            <a:r>
              <a:rPr lang="en-US" altLang="en-US" sz="3600" u="sng" cap="all" dirty="0"/>
              <a:t>Unlawful Detainer </a:t>
            </a:r>
            <a:br>
              <a:rPr lang="en-US" altLang="en-US" sz="3600" u="sng" cap="all" dirty="0"/>
            </a:br>
            <a:r>
              <a:rPr lang="en-US" altLang="en-US" sz="3600" u="sng" cap="all" dirty="0"/>
              <a:t>Default Judgment</a:t>
            </a:r>
            <a:br>
              <a:rPr lang="en-US" altLang="en-US" sz="3600" u="sng" cap="all" dirty="0"/>
            </a:br>
            <a:r>
              <a:rPr lang="en-US" altLang="en-US" sz="3600" u="sng" cap="all" dirty="0"/>
              <a:t> Rates</a:t>
            </a:r>
            <a:r>
              <a:rPr lang="en-US" altLang="en-US" sz="3600" cap="all" dirty="0"/>
              <a:t/>
            </a:r>
            <a:br>
              <a:rPr lang="en-US" altLang="en-US" sz="3600" cap="all" dirty="0"/>
            </a:b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xmlns="" id="{1BB70043-792E-F34F-AC09-80889CB649C1}"/>
              </a:ext>
            </a:extLst>
          </p:cNvPr>
          <p:cNvSpPr>
            <a:spLocks noGrp="1"/>
          </p:cNvSpPr>
          <p:nvPr>
            <p:ph idx="1"/>
          </p:nvPr>
        </p:nvSpPr>
        <p:spPr>
          <a:xfrm>
            <a:off x="4981037" y="803877"/>
            <a:ext cx="6399930" cy="5248657"/>
          </a:xfrm>
        </p:spPr>
        <p:txBody>
          <a:bodyPr anchor="ctr">
            <a:normAutofit fontScale="77500" lnSpcReduction="20000"/>
          </a:bodyPr>
          <a:lstStyle/>
          <a:p>
            <a:pPr marL="0" indent="0" algn="ctr">
              <a:spcBef>
                <a:spcPts val="200"/>
              </a:spcBef>
              <a:buNone/>
            </a:pPr>
            <a:endParaRPr lang="en-US" sz="2600" dirty="0"/>
          </a:p>
          <a:p>
            <a:pPr marL="514350" indent="-514350" algn="ctr">
              <a:spcBef>
                <a:spcPts val="200"/>
              </a:spcBef>
              <a:buFont typeface="+mj-lt"/>
              <a:buAutoNum type="arabicPeriod"/>
            </a:pPr>
            <a:endParaRPr lang="en-US" sz="2600" dirty="0"/>
          </a:p>
          <a:p>
            <a:pPr marL="0" lvl="0" indent="0">
              <a:spcBef>
                <a:spcPts val="200"/>
              </a:spcBef>
              <a:buNone/>
            </a:pPr>
            <a:r>
              <a:rPr lang="en-US" sz="2600" dirty="0"/>
              <a:t>4. </a:t>
            </a:r>
            <a:r>
              <a:rPr lang="en-US" sz="2600" b="1" dirty="0"/>
              <a:t>Racially Disproportionate</a:t>
            </a:r>
          </a:p>
          <a:p>
            <a:pPr marL="987552" lvl="2" indent="0">
              <a:buNone/>
            </a:pPr>
            <a:r>
              <a:rPr lang="en-US" sz="2600" dirty="0"/>
              <a:t>In Pierce County, 1 in 6 black adults were evicted between 2013 and 2017. In King County, 1 in 11 black adults were evicted in King County over the same time period. For white adults, 1 in 50 in Pierce County and 1 in 100 in King were evicted.</a:t>
            </a:r>
          </a:p>
          <a:p>
            <a:pPr marL="1559052" lvl="2" indent="-571500">
              <a:buFont typeface="+mj-lt"/>
              <a:buAutoNum type="romanLcPeriod"/>
            </a:pPr>
            <a:endParaRPr lang="en-US" sz="2600" dirty="0"/>
          </a:p>
          <a:p>
            <a:pPr marL="0" lvl="0" indent="0">
              <a:buNone/>
            </a:pPr>
            <a:r>
              <a:rPr lang="en-US" sz="2600" dirty="0"/>
              <a:t>5. </a:t>
            </a:r>
            <a:r>
              <a:rPr lang="en-US" sz="2600" b="1" dirty="0"/>
              <a:t>Affordable Housing, Evictions, and Homelessness Appear Intertwined</a:t>
            </a:r>
          </a:p>
          <a:p>
            <a:pPr marL="0" lvl="0" indent="0">
              <a:buNone/>
            </a:pPr>
            <a:endParaRPr lang="en-US" sz="2600" b="1" dirty="0"/>
          </a:p>
          <a:p>
            <a:pPr marL="0" lvl="0" indent="0">
              <a:buNone/>
            </a:pPr>
            <a:r>
              <a:rPr lang="en-US" sz="2600" dirty="0"/>
              <a:t>6. </a:t>
            </a:r>
            <a:r>
              <a:rPr lang="en-US" sz="2600" b="1" dirty="0"/>
              <a:t>Numerous Washingtonians are Rent-Burdened</a:t>
            </a:r>
          </a:p>
          <a:p>
            <a:pPr marL="987552" lvl="2" indent="0">
              <a:buNone/>
            </a:pPr>
            <a:r>
              <a:rPr lang="en-US" sz="2600" dirty="0"/>
              <a:t>Nearly 500,000 Washingtonians are rent-burdened (paying over 30% of monthly income to rent)</a:t>
            </a:r>
          </a:p>
          <a:p>
            <a:pPr lvl="1"/>
            <a:endParaRPr lang="en-US" dirty="0"/>
          </a:p>
        </p:txBody>
      </p:sp>
      <p:pic>
        <p:nvPicPr>
          <p:cNvPr id="9" name="Picture 2" descr="Default Judgment Counts and Percents by Washington County">
            <a:extLst>
              <a:ext uri="{FF2B5EF4-FFF2-40B4-BE49-F238E27FC236}">
                <a16:creationId xmlns:a16="http://schemas.microsoft.com/office/drawing/2014/main" xmlns="" id="{F0529191-3BEE-7D4C-AC8E-CBCA793769CB}"/>
              </a:ext>
            </a:extLst>
          </p:cNvPr>
          <p:cNvPicPr>
            <a:picLocks noChangeAspect="1" noChangeArrowheads="1"/>
          </p:cNvPicPr>
          <p:nvPr/>
        </p:nvPicPr>
        <p:blipFill>
          <a:blip r:embed="rId4" r:link="rId5">
            <a:extLst>
              <a:ext uri="{28A0092B-C50C-407E-A947-70E740481C1C}">
                <a14:useLocalDpi xmlns:a14="http://schemas.microsoft.com/office/drawing/2010/main" xmlns="" val="0"/>
              </a:ext>
            </a:extLst>
          </a:blip>
          <a:srcRect/>
          <a:stretch>
            <a:fillRect/>
          </a:stretch>
        </p:blipFill>
        <p:spPr bwMode="auto">
          <a:xfrm>
            <a:off x="3936117" y="767100"/>
            <a:ext cx="7444850" cy="53222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112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29"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1132936" y="979424"/>
            <a:ext cx="3521359" cy="5248656"/>
          </a:xfrm>
        </p:spPr>
        <p:txBody>
          <a:bodyPr anchor="ctr">
            <a:normAutofit/>
          </a:bodyPr>
          <a:lstStyle/>
          <a:p>
            <a:pPr marL="0" marR="0" lvl="0" indent="0" defTabSz="914400" fontAlgn="base">
              <a:lnSpc>
                <a:spcPct val="89000"/>
              </a:lnSpc>
              <a:spcBef>
                <a:spcPts val="200"/>
              </a:spcBef>
              <a:spcAft>
                <a:spcPts val="200"/>
              </a:spcAft>
              <a:tabLst/>
            </a:pPr>
            <a:r>
              <a:rPr lang="en-US" altLang="en-US" sz="3600" u="sng" cap="all" dirty="0"/>
              <a:t>Unlawful Detainer </a:t>
            </a:r>
            <a:br>
              <a:rPr lang="en-US" altLang="en-US" sz="3600" u="sng" cap="all" dirty="0"/>
            </a:br>
            <a:r>
              <a:rPr lang="en-US" altLang="en-US" sz="3600" u="sng" cap="all" dirty="0"/>
              <a:t>Default Judgment</a:t>
            </a:r>
            <a:br>
              <a:rPr lang="en-US" altLang="en-US" sz="3600" u="sng" cap="all" dirty="0"/>
            </a:br>
            <a:r>
              <a:rPr lang="en-US" altLang="en-US" sz="3600" u="sng" cap="all" dirty="0"/>
              <a:t> Rates</a:t>
            </a:r>
            <a:r>
              <a:rPr lang="en-US" altLang="en-US" sz="3600" cap="all" dirty="0"/>
              <a:t/>
            </a:r>
            <a:br>
              <a:rPr lang="en-US" altLang="en-US" sz="3600" cap="all" dirty="0"/>
            </a:b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xmlns="" id="{1BB70043-792E-F34F-AC09-80889CB649C1}"/>
              </a:ext>
            </a:extLst>
          </p:cNvPr>
          <p:cNvSpPr>
            <a:spLocks noGrp="1"/>
          </p:cNvSpPr>
          <p:nvPr>
            <p:ph idx="1"/>
          </p:nvPr>
        </p:nvSpPr>
        <p:spPr>
          <a:xfrm>
            <a:off x="4990366" y="568738"/>
            <a:ext cx="6399930" cy="5248657"/>
          </a:xfrm>
        </p:spPr>
        <p:txBody>
          <a:bodyPr anchor="ctr">
            <a:normAutofit fontScale="92500" lnSpcReduction="10000"/>
          </a:bodyPr>
          <a:lstStyle/>
          <a:p>
            <a:pPr marL="0" indent="0" algn="ctr">
              <a:spcBef>
                <a:spcPts val="200"/>
              </a:spcBef>
              <a:buNone/>
            </a:pPr>
            <a:endParaRPr lang="en-US" sz="2600" dirty="0"/>
          </a:p>
          <a:p>
            <a:pPr marL="0" indent="0" algn="ctr">
              <a:spcBef>
                <a:spcPts val="200"/>
              </a:spcBef>
              <a:buNone/>
            </a:pPr>
            <a:endParaRPr lang="en-US" sz="2400" dirty="0"/>
          </a:p>
          <a:p>
            <a:pPr marL="0" indent="0">
              <a:spcBef>
                <a:spcPts val="200"/>
              </a:spcBef>
              <a:buNone/>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significant amount of unlawful detainer filings end in default judgment.  The consequence of failing to respond to an eviction summons or a no-show at hearing almost surely guarantees that the tenant will face the strictest enforcement and costs of an eviction.</a:t>
            </a:r>
          </a:p>
          <a:p>
            <a:pPr marL="0" indent="0">
              <a:spcBef>
                <a:spcPts val="200"/>
              </a:spcBef>
              <a:buNone/>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0" indent="0">
              <a:spcBef>
                <a:spcPts val="200"/>
              </a:spcBef>
              <a:buNone/>
            </a:pP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 2017 study in Seattle found that the median court costs for over 1,000 eviction cases were $3,129.73, which included rent-owed, non-rent charges, and legal costs.  In addition to the mark of an eviction, these costs compound the consequences of evictions. (</a:t>
            </a:r>
            <a:r>
              <a:rPr lang="en-US" sz="2400" i="1" dirty="0">
                <a:latin typeface="Microsoft Sans Serif" panose="020B0604020202020204" pitchFamily="34" charset="0"/>
                <a:ea typeface="Microsoft Sans Serif" panose="020B0604020202020204" pitchFamily="34" charset="0"/>
                <a:cs typeface="Microsoft Sans Serif" panose="020B0604020202020204" pitchFamily="34" charset="0"/>
              </a:rPr>
              <a:t>Losing Home: The Human Cost of Eviction in Seattle, 2017</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lvl="1"/>
            <a:endParaRPr lang="en-US" dirty="0"/>
          </a:p>
        </p:txBody>
      </p:sp>
    </p:spTree>
    <p:extLst>
      <p:ext uri="{BB962C8B-B14F-4D97-AF65-F5344CB8AC3E}">
        <p14:creationId xmlns:p14="http://schemas.microsoft.com/office/powerpoint/2010/main" xmlns="" val="32714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29"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569603" y="1017613"/>
            <a:ext cx="4009158" cy="5248656"/>
          </a:xfrm>
        </p:spPr>
        <p:txBody>
          <a:bodyPr anchor="ctr">
            <a:normAutofit/>
          </a:bodyPr>
          <a:lstStyle/>
          <a:p>
            <a:pPr algn="ctr" defTabSz="914400">
              <a:lnSpc>
                <a:spcPct val="89000"/>
              </a:lnSpc>
              <a:spcAft>
                <a:spcPts val="600"/>
              </a:spcAft>
            </a:pPr>
            <a:r>
              <a:rPr lang="en-US" sz="3400" u="sng" cap="all" dirty="0"/>
              <a:t>Tenant </a:t>
            </a:r>
            <a:br>
              <a:rPr lang="en-US" sz="3400" u="sng" cap="all" dirty="0"/>
            </a:br>
            <a:r>
              <a:rPr lang="en-US" sz="3400" u="sng" cap="all" dirty="0"/>
              <a:t>Legal Representation</a:t>
            </a:r>
            <a:r>
              <a:rPr lang="en-US" sz="3600" cap="all" dirty="0"/>
              <a:t/>
            </a:r>
            <a:br>
              <a:rPr lang="en-US" sz="3600" cap="all" dirty="0"/>
            </a:br>
            <a:r>
              <a:rPr lang="en-US" altLang="en-US" sz="3600" cap="all" dirty="0"/>
              <a:t/>
            </a:r>
            <a:br>
              <a:rPr lang="en-US" altLang="en-US" sz="3600" cap="all" dirty="0"/>
            </a:b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9" name="Picture 3" descr="Average legal representation for all counties in Washington State from 2004 to 2017">
            <a:extLst>
              <a:ext uri="{FF2B5EF4-FFF2-40B4-BE49-F238E27FC236}">
                <a16:creationId xmlns:a16="http://schemas.microsoft.com/office/drawing/2014/main" xmlns="" id="{DDB59650-107C-0D4D-8FE8-41932D53428B}"/>
              </a:ext>
            </a:extLst>
          </p:cNvPr>
          <p:cNvPicPr>
            <a:picLocks noChangeAspect="1" noChangeArrowheads="1"/>
          </p:cNvPicPr>
          <p:nvPr/>
        </p:nvPicPr>
        <p:blipFill>
          <a:blip r:embed="rId4" r:link="rId5">
            <a:extLst>
              <a:ext uri="{28A0092B-C50C-407E-A947-70E740481C1C}">
                <a14:useLocalDpi xmlns:a14="http://schemas.microsoft.com/office/drawing/2010/main" xmlns="" val="0"/>
              </a:ext>
            </a:extLst>
          </a:blip>
          <a:srcRect/>
          <a:stretch>
            <a:fillRect/>
          </a:stretch>
        </p:blipFill>
        <p:spPr bwMode="auto">
          <a:xfrm>
            <a:off x="4779247" y="658374"/>
            <a:ext cx="6771415" cy="55396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952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29"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569603" y="1017613"/>
            <a:ext cx="4009158" cy="5248656"/>
          </a:xfrm>
        </p:spPr>
        <p:txBody>
          <a:bodyPr anchor="ctr">
            <a:normAutofit/>
          </a:bodyPr>
          <a:lstStyle/>
          <a:p>
            <a:pPr algn="ctr" defTabSz="914400">
              <a:lnSpc>
                <a:spcPct val="89000"/>
              </a:lnSpc>
              <a:spcAft>
                <a:spcPts val="600"/>
              </a:spcAft>
            </a:pPr>
            <a:r>
              <a:rPr lang="en-US" sz="3400" u="sng" cap="all" dirty="0"/>
              <a:t>Tenant </a:t>
            </a:r>
            <a:br>
              <a:rPr lang="en-US" sz="3400" u="sng" cap="all" dirty="0"/>
            </a:br>
            <a:r>
              <a:rPr lang="en-US" sz="3400" u="sng" cap="all" dirty="0"/>
              <a:t>Legal Representation</a:t>
            </a:r>
            <a:r>
              <a:rPr lang="en-US" sz="3600" cap="all" dirty="0"/>
              <a:t/>
            </a:r>
            <a:br>
              <a:rPr lang="en-US" sz="3600" cap="all" dirty="0"/>
            </a:br>
            <a:r>
              <a:rPr lang="en-US" altLang="en-US" sz="3600" cap="all" dirty="0"/>
              <a:t/>
            </a:r>
            <a:br>
              <a:rPr lang="en-US" altLang="en-US" sz="3600" cap="all" dirty="0"/>
            </a:b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Rectangle 2">
            <a:extLst>
              <a:ext uri="{FF2B5EF4-FFF2-40B4-BE49-F238E27FC236}">
                <a16:creationId xmlns:a16="http://schemas.microsoft.com/office/drawing/2014/main" xmlns="" id="{7C556E46-C80D-5D4D-9752-67DC6758C059}"/>
              </a:ext>
            </a:extLst>
          </p:cNvPr>
          <p:cNvSpPr/>
          <p:nvPr/>
        </p:nvSpPr>
        <p:spPr>
          <a:xfrm>
            <a:off x="5148364" y="1530250"/>
            <a:ext cx="6096000" cy="3795911"/>
          </a:xfrm>
          <a:prstGeom prst="rect">
            <a:avLst/>
          </a:prstGeom>
        </p:spPr>
        <p:txBody>
          <a:bodyPr>
            <a:spAutoFit/>
          </a:bodyPr>
          <a:lstStyle/>
          <a:p>
            <a:pPr>
              <a:spcBef>
                <a:spcPts val="200"/>
              </a:spcBef>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Legal representation during unlawful detainer greatly increases tenant outcomes.  A single eviction can prevent families from public housing resources and impact credit scores.  Evictions make housing searches more difficult and often lead to increased moving costs.</a:t>
            </a:r>
          </a:p>
          <a:p>
            <a:pPr>
              <a:spcBef>
                <a:spcPts val="200"/>
              </a:spcBef>
            </a:pP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Bef>
                <a:spcPts val="200"/>
              </a:spcBef>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A 2017 study found that tenants with legal representation were twice as likely to stay in their homes as compared to self-representation.</a:t>
            </a:r>
          </a:p>
          <a:p>
            <a:pPr>
              <a:spcBef>
                <a:spcPts val="200"/>
              </a:spcBef>
            </a:pP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spcBef>
                <a:spcPts val="200"/>
              </a:spcBef>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From 2004 to 2017, less than 8% of all Washington tenants had an attorney at their eviction hearing, while over 90% of landlords were represented at hearing.</a:t>
            </a:r>
          </a:p>
        </p:txBody>
      </p:sp>
    </p:spTree>
    <p:extLst>
      <p:ext uri="{BB962C8B-B14F-4D97-AF65-F5344CB8AC3E}">
        <p14:creationId xmlns:p14="http://schemas.microsoft.com/office/powerpoint/2010/main" xmlns="" val="288396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xmlns=""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xmlns=""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xmlns="" val="0"/>
              </a:ext>
            </a:extLst>
          </a:blip>
          <a:srcRect b="23320"/>
          <a:stretch/>
        </p:blipFill>
        <p:spPr>
          <a:xfrm>
            <a:off x="8605878" y="6228080"/>
            <a:ext cx="993734" cy="762000"/>
          </a:xfrm>
          <a:prstGeom prst="rect">
            <a:avLst/>
          </a:prstGeom>
        </p:spPr>
      </p:pic>
      <p:sp>
        <p:nvSpPr>
          <p:cNvPr id="29" name="Freeform 5">
            <a:extLst>
              <a:ext uri="{FF2B5EF4-FFF2-40B4-BE49-F238E27FC236}">
                <a16:creationId xmlns:a16="http://schemas.microsoft.com/office/drawing/2014/main" xmlns=""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xmlns="" id="{9F6B2C9C-7E16-4B44-9A83-D71D5453DAD2}"/>
              </a:ext>
            </a:extLst>
          </p:cNvPr>
          <p:cNvSpPr>
            <a:spLocks noGrp="1"/>
          </p:cNvSpPr>
          <p:nvPr>
            <p:ph type="title"/>
          </p:nvPr>
        </p:nvSpPr>
        <p:spPr>
          <a:xfrm>
            <a:off x="642089" y="1360424"/>
            <a:ext cx="4009158" cy="5248656"/>
          </a:xfrm>
        </p:spPr>
        <p:txBody>
          <a:bodyPr anchor="ctr">
            <a:normAutofit/>
          </a:bodyPr>
          <a:lstStyle/>
          <a:p>
            <a:pPr algn="ctr" defTabSz="914400">
              <a:lnSpc>
                <a:spcPct val="89000"/>
              </a:lnSpc>
              <a:spcAft>
                <a:spcPts val="600"/>
              </a:spcAft>
            </a:pPr>
            <a:r>
              <a:rPr lang="en-US" altLang="en-US" sz="3400" u="sng" cap="all" dirty="0"/>
              <a:t>Racial Disparity in Washington Evictions</a:t>
            </a:r>
            <a:r>
              <a:rPr lang="en-US" sz="3600" cap="all" dirty="0"/>
              <a:t/>
            </a:r>
            <a:br>
              <a:rPr lang="en-US" sz="3600" cap="all" dirty="0"/>
            </a:br>
            <a:r>
              <a:rPr lang="en-US" altLang="en-US" sz="3600" cap="all" dirty="0"/>
              <a:t/>
            </a:r>
            <a:br>
              <a:rPr lang="en-US" altLang="en-US" sz="3600" cap="all" dirty="0"/>
            </a:b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Rectangle 2">
            <a:extLst>
              <a:ext uri="{FF2B5EF4-FFF2-40B4-BE49-F238E27FC236}">
                <a16:creationId xmlns:a16="http://schemas.microsoft.com/office/drawing/2014/main" xmlns="" id="{0D878D9F-A24D-6241-BA37-D529ED1E6407}"/>
              </a:ext>
            </a:extLst>
          </p:cNvPr>
          <p:cNvSpPr>
            <a:spLocks noChangeArrowheads="1"/>
          </p:cNvSpPr>
          <p:nvPr/>
        </p:nvSpPr>
        <p:spPr bwMode="auto">
          <a:xfrm>
            <a:off x="4925161" y="56041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4" descr="Race Differences in Evictions for Select WA Counties">
            <a:extLst>
              <a:ext uri="{FF2B5EF4-FFF2-40B4-BE49-F238E27FC236}">
                <a16:creationId xmlns:a16="http://schemas.microsoft.com/office/drawing/2014/main" xmlns="" id="{203F2562-D8D7-BB42-8FBC-799AD413D513}"/>
              </a:ext>
            </a:extLst>
          </p:cNvPr>
          <p:cNvPicPr>
            <a:picLocks noChangeAspect="1" noChangeArrowheads="1"/>
          </p:cNvPicPr>
          <p:nvPr/>
        </p:nvPicPr>
        <p:blipFill>
          <a:blip r:embed="rId4" r:link="rId5">
            <a:extLst>
              <a:ext uri="{28A0092B-C50C-407E-A947-70E740481C1C}">
                <a14:useLocalDpi xmlns:a14="http://schemas.microsoft.com/office/drawing/2010/main" xmlns="" val="0"/>
              </a:ext>
            </a:extLst>
          </a:blip>
          <a:srcRect/>
          <a:stretch>
            <a:fillRect/>
          </a:stretch>
        </p:blipFill>
        <p:spPr bwMode="auto">
          <a:xfrm>
            <a:off x="4925161" y="464960"/>
            <a:ext cx="7222445" cy="6144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93916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6178</TotalTime>
  <Words>1437</Words>
  <Application>Microsoft Office PowerPoint</Application>
  <PresentationFormat>Custom</PresentationFormat>
  <Paragraphs>159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Ion</vt:lpstr>
      <vt:lpstr>EVICTION IN THE TIME OF COVID: OUT ON THE STREET OR A TRIP TO THE POOR HOUSE?  JANUARY 2021</vt:lpstr>
      <vt:lpstr>PRESENTATION OVERVIEW:</vt:lpstr>
      <vt:lpstr>CONTEXT FOR WASHINGTON EVICTIONS:</vt:lpstr>
      <vt:lpstr>CONTEXT FOR WASHINGTON EVICTIONS:</vt:lpstr>
      <vt:lpstr>Unlawful Detainer  Default Judgment  Rates </vt:lpstr>
      <vt:lpstr>Unlawful Detainer  Default Judgment  Rates </vt:lpstr>
      <vt:lpstr>Tenant  Legal Representation  </vt:lpstr>
      <vt:lpstr>Tenant  Legal Representation  </vt:lpstr>
      <vt:lpstr>Racial Disparity in Washington Evictions  </vt:lpstr>
      <vt:lpstr>Racial Disparity in Washington Evictions  </vt:lpstr>
      <vt:lpstr>INTERTWINED TRENDS  </vt:lpstr>
      <vt:lpstr>INTERTWINED TRENDS  </vt:lpstr>
      <vt:lpstr>PIERCE COUNTY </vt:lpstr>
      <vt:lpstr>WASHINGTON RENT BURDEN </vt:lpstr>
      <vt:lpstr>WASHINGTON RENT BURDEN </vt:lpstr>
      <vt:lpstr>WASHINGTON eviction moratoria </vt:lpstr>
      <vt:lpstr>Current moratorium provisions </vt:lpstr>
      <vt:lpstr>Notable provisions </vt:lpstr>
      <vt:lpstr>Notable provisions </vt:lpstr>
      <vt:lpstr>Notable provisions </vt:lpstr>
      <vt:lpstr>Notable provisions </vt:lpstr>
      <vt:lpstr>Skit presenTation </vt:lpstr>
      <vt:lpstr>Eviction resolution pilot program  (ERP) </vt:lpstr>
      <vt:lpstr>Eviction resolution pilot program  (ERP) </vt:lpstr>
      <vt:lpstr>Sources and further information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JANUARY2021 PUPILAGE GROUP</dc:title>
  <dc:creator>Ashley Duckworth</dc:creator>
  <cp:lastModifiedBy>Owner</cp:lastModifiedBy>
  <cp:revision>20</cp:revision>
  <cp:lastPrinted>2021-01-14T21:59:18Z</cp:lastPrinted>
  <dcterms:created xsi:type="dcterms:W3CDTF">2020-12-17T22:20:57Z</dcterms:created>
  <dcterms:modified xsi:type="dcterms:W3CDTF">2021-01-22T19:01:40Z</dcterms:modified>
</cp:coreProperties>
</file>