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7" r:id="rId2"/>
    <p:sldId id="291" r:id="rId3"/>
    <p:sldId id="282" r:id="rId4"/>
    <p:sldId id="281" r:id="rId5"/>
    <p:sldId id="280" r:id="rId6"/>
    <p:sldId id="279" r:id="rId7"/>
    <p:sldId id="278" r:id="rId8"/>
    <p:sldId id="286" r:id="rId9"/>
    <p:sldId id="287" r:id="rId10"/>
    <p:sldId id="288" r:id="rId11"/>
    <p:sldId id="289" r:id="rId12"/>
    <p:sldId id="256" r:id="rId13"/>
    <p:sldId id="257" r:id="rId14"/>
    <p:sldId id="258" r:id="rId15"/>
    <p:sldId id="267" r:id="rId16"/>
    <p:sldId id="259" r:id="rId17"/>
    <p:sldId id="292" r:id="rId18"/>
    <p:sldId id="268" r:id="rId19"/>
    <p:sldId id="260" r:id="rId20"/>
    <p:sldId id="261" r:id="rId21"/>
    <p:sldId id="271" r:id="rId22"/>
    <p:sldId id="270" r:id="rId23"/>
    <p:sldId id="272" r:id="rId24"/>
    <p:sldId id="283" r:id="rId25"/>
    <p:sldId id="284"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76451" autoAdjust="0"/>
  </p:normalViewPr>
  <p:slideViewPr>
    <p:cSldViewPr snapToGrid="0">
      <p:cViewPr varScale="1">
        <p:scale>
          <a:sx n="68" d="100"/>
          <a:sy n="68" d="100"/>
        </p:scale>
        <p:origin x="725" y="72"/>
      </p:cViewPr>
      <p:guideLst/>
    </p:cSldViewPr>
  </p:slideViewPr>
  <p:notesTextViewPr>
    <p:cViewPr>
      <p:scale>
        <a:sx n="3" d="2"/>
        <a:sy n="3" d="2"/>
      </p:scale>
      <p:origin x="0" y="-1214"/>
    </p:cViewPr>
  </p:notesTextViewPr>
  <p:notesViewPr>
    <p:cSldViewPr snapToGrid="0">
      <p:cViewPr varScale="1">
        <p:scale>
          <a:sx n="69" d="100"/>
          <a:sy n="69" d="100"/>
        </p:scale>
        <p:origin x="30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55E435-911F-49F6-A350-D3A909E76321}" type="datetimeFigureOut">
              <a:rPr lang="en-US" smtClean="0"/>
              <a:t>5/8/2019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FFAA55-9E25-43D3-A6A2-BFAF4C8CCB76}" type="slidenum">
              <a:rPr lang="en-US" smtClean="0"/>
              <a:t>‹#›</a:t>
            </a:fld>
            <a:endParaRPr lang="en-US"/>
          </a:p>
        </p:txBody>
      </p:sp>
    </p:spTree>
    <p:extLst>
      <p:ext uri="{BB962C8B-B14F-4D97-AF65-F5344CB8AC3E}">
        <p14:creationId xmlns:p14="http://schemas.microsoft.com/office/powerpoint/2010/main" val="3839295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27F38-0F97-4CD8-9DAB-D7DF14E6CEB3}" type="datetimeFigureOut">
              <a:rPr lang="en-US" smtClean="0"/>
              <a:t>5/8/2019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3362D-BE73-4730-9FBB-1B6480D38B9D}" type="slidenum">
              <a:rPr lang="en-US" smtClean="0"/>
              <a:t>‹#›</a:t>
            </a:fld>
            <a:endParaRPr lang="en-US"/>
          </a:p>
        </p:txBody>
      </p:sp>
    </p:spTree>
    <p:extLst>
      <p:ext uri="{BB962C8B-B14F-4D97-AF65-F5344CB8AC3E}">
        <p14:creationId xmlns:p14="http://schemas.microsoft.com/office/powerpoint/2010/main" val="213748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1</a:t>
            </a:fld>
            <a:endParaRPr lang="en-US"/>
          </a:p>
        </p:txBody>
      </p:sp>
    </p:spTree>
    <p:extLst>
      <p:ext uri="{BB962C8B-B14F-4D97-AF65-F5344CB8AC3E}">
        <p14:creationId xmlns:p14="http://schemas.microsoft.com/office/powerpoint/2010/main" val="163518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11</a:t>
            </a:fld>
            <a:endParaRPr lang="en-US"/>
          </a:p>
        </p:txBody>
      </p:sp>
    </p:spTree>
    <p:extLst>
      <p:ext uri="{BB962C8B-B14F-4D97-AF65-F5344CB8AC3E}">
        <p14:creationId xmlns:p14="http://schemas.microsoft.com/office/powerpoint/2010/main" val="121285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experts in the group thought </a:t>
            </a:r>
            <a:r>
              <a:rPr lang="en-US" dirty="0" err="1"/>
              <a:t>Pa.R.A.P</a:t>
            </a:r>
            <a:r>
              <a:rPr lang="en-US" dirty="0"/>
              <a:t>. 2111 &amp; 2174 are most important here.</a:t>
            </a:r>
          </a:p>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12</a:t>
            </a:fld>
            <a:endParaRPr lang="en-US"/>
          </a:p>
        </p:txBody>
      </p:sp>
    </p:spTree>
    <p:extLst>
      <p:ext uri="{BB962C8B-B14F-4D97-AF65-F5344CB8AC3E}">
        <p14:creationId xmlns:p14="http://schemas.microsoft.com/office/powerpoint/2010/main" val="241758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a:t>
            </a:r>
            <a:r>
              <a:rPr lang="en-US" dirty="0" err="1"/>
              <a:t>Pa.R.A.P</a:t>
            </a:r>
            <a:r>
              <a:rPr lang="en-US" dirty="0"/>
              <a:t>. 2111]</a:t>
            </a:r>
          </a:p>
          <a:p>
            <a:pPr marL="171450" indent="-171450">
              <a:buFontTx/>
              <a:buChar char="-"/>
            </a:pPr>
            <a:r>
              <a:rPr lang="en-US" dirty="0"/>
              <a:t>The statute provides a specific structure… can</a:t>
            </a:r>
            <a:r>
              <a:rPr lang="en-US" baseline="0" dirty="0"/>
              <a:t> anyone guess what it is? </a:t>
            </a:r>
            <a:endParaRPr lang="en-US" dirty="0"/>
          </a:p>
          <a:p>
            <a:pPr marL="685800" lvl="1" indent="-228600">
              <a:buFont typeface="+mj-lt"/>
              <a:buAutoNum type="arabicPeriod"/>
            </a:pPr>
            <a:r>
              <a:rPr lang="en-US" dirty="0"/>
              <a:t>Statement of jurisdiction</a:t>
            </a:r>
          </a:p>
          <a:p>
            <a:pPr marL="685800" lvl="1" indent="-228600">
              <a:buFont typeface="+mj-lt"/>
              <a:buAutoNum type="arabicPeriod"/>
            </a:pPr>
            <a:r>
              <a:rPr lang="en-US" dirty="0"/>
              <a:t>Order or other determination in question</a:t>
            </a:r>
          </a:p>
          <a:p>
            <a:pPr marL="685800" lvl="1" indent="-228600">
              <a:buFont typeface="+mj-lt"/>
              <a:buAutoNum type="arabicPeriod"/>
            </a:pPr>
            <a:r>
              <a:rPr lang="en-US" dirty="0"/>
              <a:t>Statement of both the scope of review and the standard of review</a:t>
            </a:r>
          </a:p>
          <a:p>
            <a:pPr marL="685800" lvl="1" indent="-228600">
              <a:buFont typeface="+mj-lt"/>
              <a:buAutoNum type="arabicPeriod"/>
            </a:pPr>
            <a:r>
              <a:rPr lang="en-US" dirty="0"/>
              <a:t>Statement of the questions involved</a:t>
            </a:r>
          </a:p>
          <a:p>
            <a:pPr marL="685800" lvl="1" indent="-228600">
              <a:buFont typeface="+mj-lt"/>
              <a:buAutoNum type="arabicPeriod"/>
            </a:pPr>
            <a:r>
              <a:rPr lang="en-US" dirty="0"/>
              <a:t>Statement of the case</a:t>
            </a:r>
          </a:p>
          <a:p>
            <a:pPr marL="685800" lvl="1" indent="-228600">
              <a:buFont typeface="+mj-lt"/>
              <a:buAutoNum type="arabicPeriod"/>
            </a:pPr>
            <a:r>
              <a:rPr lang="en-US" dirty="0"/>
              <a:t>Summary of argument</a:t>
            </a:r>
          </a:p>
          <a:p>
            <a:pPr marL="685800" lvl="1" indent="-228600">
              <a:buFont typeface="+mj-lt"/>
              <a:buAutoNum type="arabicPeriod"/>
            </a:pPr>
            <a:r>
              <a:rPr lang="en-US" dirty="0" smtClean="0"/>
              <a:t>Argument </a:t>
            </a:r>
            <a:r>
              <a:rPr lang="en-US" dirty="0"/>
              <a:t>for appellant</a:t>
            </a:r>
          </a:p>
          <a:p>
            <a:pPr marL="685800" lvl="1" indent="-228600">
              <a:buFont typeface="+mj-lt"/>
              <a:buAutoNum type="arabicPeriod"/>
            </a:pPr>
            <a:r>
              <a:rPr lang="en-US" dirty="0"/>
              <a:t>Conclusion stating the precise relief sought</a:t>
            </a:r>
          </a:p>
          <a:p>
            <a:pPr marL="685800" lvl="1" indent="-228600">
              <a:buFont typeface="+mj-lt"/>
              <a:buAutoNum type="arabicPeriod"/>
            </a:pPr>
            <a:r>
              <a:rPr lang="en-US" dirty="0"/>
              <a:t>The opinions and pleadings specified in paragraphs (b) and (c) </a:t>
            </a:r>
          </a:p>
          <a:p>
            <a:pPr marL="685800" lvl="1" indent="-228600">
              <a:buFont typeface="+mj-lt"/>
              <a:buAutoNum type="arabicPeriod"/>
            </a:pPr>
            <a:r>
              <a:rPr lang="en-US" dirty="0"/>
              <a:t>[in the Superior Court] </a:t>
            </a:r>
            <a:r>
              <a:rPr lang="en-US" dirty="0" smtClean="0"/>
              <a:t>Certificates </a:t>
            </a:r>
            <a:r>
              <a:rPr lang="en-US" dirty="0"/>
              <a:t>of compliance</a:t>
            </a:r>
          </a:p>
          <a:p>
            <a:pPr marL="171450" indent="-171450">
              <a:buFontTx/>
              <a:buChar char="-"/>
            </a:pPr>
            <a:r>
              <a:rPr lang="en-US" dirty="0"/>
              <a:t>The order is designed to walk the reader through the legal argument</a:t>
            </a:r>
          </a:p>
          <a:p>
            <a:pPr marL="628650" lvl="1" indent="-171450">
              <a:buFontTx/>
              <a:buChar char="-"/>
            </a:pPr>
            <a:r>
              <a:rPr lang="en-US" dirty="0"/>
              <a:t>Hierarchy of importance</a:t>
            </a:r>
          </a:p>
          <a:p>
            <a:pPr marL="628650" lvl="1" indent="-171450">
              <a:buFontTx/>
              <a:buChar char="-"/>
            </a:pPr>
            <a:r>
              <a:rPr lang="en-US" dirty="0" smtClean="0"/>
              <a:t>Logical</a:t>
            </a:r>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3F83362D-BE73-4730-9FBB-1B6480D38B9D}" type="slidenum">
              <a:rPr lang="en-US" smtClean="0"/>
              <a:t>13</a:t>
            </a:fld>
            <a:endParaRPr lang="en-US"/>
          </a:p>
        </p:txBody>
      </p:sp>
    </p:spTree>
    <p:extLst>
      <p:ext uri="{BB962C8B-B14F-4D97-AF65-F5344CB8AC3E}">
        <p14:creationId xmlns:p14="http://schemas.microsoft.com/office/powerpoint/2010/main" val="3912063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Pa. R.A.P. 2174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Separate tables of content are required for the brief and the reproduced record with specific rules for each</a:t>
            </a:r>
          </a:p>
          <a:p>
            <a:endParaRPr lang="en-US" dirty="0"/>
          </a:p>
          <a:p>
            <a:r>
              <a:rPr lang="en-US" dirty="0"/>
              <a:t>Bob–</a:t>
            </a:r>
            <a:r>
              <a:rPr lang="en-US" baseline="0" dirty="0"/>
              <a:t> we suggest that you contact us.  For the rest of you, either search google, or follow the article that is provided at the link.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Doing it through Word ensures mirrored headings and accurate page numbers… without having to worry that certain parts of the brief may have changed page numbers because you added/deleted material.</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14</a:t>
            </a:fld>
            <a:endParaRPr lang="en-US"/>
          </a:p>
        </p:txBody>
      </p:sp>
    </p:spTree>
    <p:extLst>
      <p:ext uri="{BB962C8B-B14F-4D97-AF65-F5344CB8AC3E}">
        <p14:creationId xmlns:p14="http://schemas.microsoft.com/office/powerpoint/2010/main" val="2701009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200" b="1" dirty="0" err="1" smtClean="0"/>
              <a:t>Pa.R.A.P</a:t>
            </a:r>
            <a:r>
              <a:rPr lang="en-US" sz="1200" b="1" dirty="0" smtClean="0"/>
              <a:t>. 2111 &amp; </a:t>
            </a:r>
            <a:r>
              <a:rPr lang="en-US" sz="1200" b="1" dirty="0" smtClean="0"/>
              <a:t>2174 As </a:t>
            </a:r>
            <a:r>
              <a:rPr lang="en-US" sz="1200" b="1" dirty="0" smtClean="0"/>
              <a:t>Applied</a:t>
            </a:r>
          </a:p>
          <a:p>
            <a:pPr marL="285750" indent="-285750">
              <a:buFontTx/>
              <a:buChar char="-"/>
            </a:pPr>
            <a:endParaRPr lang="en-US" sz="1200" b="1" dirty="0" smtClean="0"/>
          </a:p>
          <a:p>
            <a:pPr marL="285750" indent="-285750">
              <a:buFontTx/>
              <a:buChar char="-"/>
            </a:pPr>
            <a:r>
              <a:rPr lang="en-US" sz="1200" dirty="0" smtClean="0"/>
              <a:t>Since the idea behind this CLE</a:t>
            </a:r>
            <a:r>
              <a:rPr lang="en-US" sz="1200" baseline="0" dirty="0" smtClean="0"/>
              <a:t> is insider tips… d</a:t>
            </a:r>
            <a:r>
              <a:rPr lang="en-US" sz="1200" dirty="0" smtClean="0"/>
              <a:t>oes </a:t>
            </a:r>
            <a:r>
              <a:rPr lang="en-US" sz="1200" dirty="0" smtClean="0"/>
              <a:t>anyone see anything wrong with this </a:t>
            </a:r>
            <a:r>
              <a:rPr lang="en-US" sz="1200" dirty="0" smtClean="0"/>
              <a:t>TOC?  </a:t>
            </a:r>
            <a:endParaRPr lang="en-US" sz="1200" dirty="0"/>
          </a:p>
          <a:p>
            <a:pPr marL="285750" indent="-285750">
              <a:buFontTx/>
              <a:buChar char="-"/>
            </a:pPr>
            <a:endParaRPr lang="en-US" sz="1200" dirty="0"/>
          </a:p>
          <a:p>
            <a:pPr marL="742950" lvl="1" indent="-285750">
              <a:buFontTx/>
              <a:buChar char="-"/>
            </a:pPr>
            <a:r>
              <a:rPr lang="en-US" baseline="0" dirty="0" smtClean="0"/>
              <a:t>Per Law Clerk </a:t>
            </a:r>
            <a:r>
              <a:rPr lang="en-US" baseline="0" dirty="0" smtClean="0">
                <a:sym typeface="Wingdings" panose="05000000000000000000" pitchFamily="2" charset="2"/>
              </a:rPr>
              <a:t></a:t>
            </a:r>
          </a:p>
          <a:p>
            <a:pPr marL="1200150" lvl="2" indent="-285750">
              <a:buFontTx/>
              <a:buChar char="-"/>
            </a:pPr>
            <a:r>
              <a:rPr lang="en-US" sz="1200" kern="1200" dirty="0" smtClean="0">
                <a:solidFill>
                  <a:schemeClr val="tx1"/>
                </a:solidFill>
                <a:effectLst/>
                <a:latin typeface="+mn-lt"/>
                <a:ea typeface="+mn-ea"/>
                <a:cs typeface="+mn-cs"/>
              </a:rPr>
              <a:t>DO NOT USE ALL CAPITAL LETTERS IN THE ISSUES LISTED IN THE TABLE OF CONTENTS OR IN HEADINGS.  IT MAKES THESE ITEMS HARD TO READ.  Consider using </a:t>
            </a:r>
            <a:r>
              <a:rPr lang="en-US" sz="1200" b="1" kern="1200" dirty="0" smtClean="0">
                <a:solidFill>
                  <a:schemeClr val="tx1"/>
                </a:solidFill>
                <a:effectLst/>
                <a:latin typeface="+mn-lt"/>
                <a:ea typeface="+mn-ea"/>
                <a:cs typeface="+mn-cs"/>
              </a:rPr>
              <a:t>bolded text</a:t>
            </a:r>
            <a:r>
              <a:rPr lang="en-US" sz="1200" kern="1200" dirty="0" smtClean="0">
                <a:solidFill>
                  <a:schemeClr val="tx1"/>
                </a:solidFill>
                <a:effectLst/>
                <a:latin typeface="+mn-lt"/>
                <a:ea typeface="+mn-ea"/>
                <a:cs typeface="+mn-cs"/>
              </a:rPr>
              <a:t> or Large and Small Caps instead, or even regular lowercase and uppercase text.</a:t>
            </a:r>
          </a:p>
          <a:p>
            <a:pPr marL="742950" lvl="1" indent="-285750">
              <a:buFontTx/>
              <a:buChar char="-"/>
            </a:pPr>
            <a:endParaRPr lang="en-US" sz="1200" dirty="0" smtClean="0"/>
          </a:p>
          <a:p>
            <a:pPr marL="742950" lvl="1" indent="-285750">
              <a:buFontTx/>
              <a:buChar char="-"/>
            </a:pPr>
            <a:r>
              <a:rPr lang="en-US" sz="1200" dirty="0" smtClean="0"/>
              <a:t>Reversal </a:t>
            </a:r>
            <a:r>
              <a:rPr lang="en-US" sz="1200" dirty="0"/>
              <a:t>of the Order in Question and the Statement of the Standard and Scope of </a:t>
            </a:r>
            <a:r>
              <a:rPr lang="en-US" sz="1200" dirty="0" smtClean="0"/>
              <a:t>Review</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lang="en-US" dirty="0" smtClean="0"/>
              <a:t>Moving things into a different order may potentially be perceived</a:t>
            </a:r>
            <a:r>
              <a:rPr lang="en-US" baseline="0" dirty="0" smtClean="0"/>
              <a:t> by the judges and clerks as “playing games.”</a:t>
            </a:r>
            <a:r>
              <a:rPr lang="en-US" dirty="0" smtClean="0"/>
              <a:t> So that is important to keep in mind.</a:t>
            </a:r>
          </a:p>
          <a:p>
            <a:pPr marL="742950" lvl="1" indent="-285750">
              <a:buFontTx/>
              <a:buChar char="-"/>
            </a:pPr>
            <a:endParaRPr lang="en-US" sz="1200" dirty="0" smtClean="0"/>
          </a:p>
          <a:p>
            <a:pPr marL="742950" lvl="1" indent="-285750">
              <a:buFontTx/>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3F83362D-BE73-4730-9FBB-1B6480D38B9D}" type="slidenum">
              <a:rPr lang="en-US" smtClean="0"/>
              <a:t>15</a:t>
            </a:fld>
            <a:endParaRPr lang="en-US"/>
          </a:p>
        </p:txBody>
      </p:sp>
    </p:spTree>
    <p:extLst>
      <p:ext uri="{BB962C8B-B14F-4D97-AF65-F5344CB8AC3E}">
        <p14:creationId xmlns:p14="http://schemas.microsoft.com/office/powerpoint/2010/main" val="1421917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with</a:t>
            </a:r>
            <a:r>
              <a:rPr lang="en-US" baseline="0" dirty="0"/>
              <a:t> Molly what is the most preferred way for DOT.</a:t>
            </a:r>
          </a:p>
          <a:p>
            <a:endParaRPr lang="en-US" baseline="0" dirty="0"/>
          </a:p>
          <a:p>
            <a:r>
              <a:rPr lang="en-US" baseline="0" dirty="0"/>
              <a:t>Per the Prothonotary </a:t>
            </a:r>
            <a:r>
              <a:rPr lang="en-US" baseline="0" dirty="0">
                <a:sym typeface="Wingdings" panose="05000000000000000000" pitchFamily="2" charset="2"/>
              </a:rPr>
              <a:t> Consistency is necessary, and longer the case the more important the </a:t>
            </a:r>
            <a:r>
              <a:rPr lang="en-US" baseline="0" dirty="0" err="1">
                <a:sym typeface="Wingdings" panose="05000000000000000000" pitchFamily="2" charset="2"/>
              </a:rPr>
              <a:t>pincite</a:t>
            </a:r>
            <a:r>
              <a:rPr lang="en-US" baseline="0" dirty="0">
                <a:sym typeface="Wingdings" panose="05000000000000000000" pitchFamily="2" charset="2"/>
              </a:rPr>
              <a:t>.</a:t>
            </a:r>
          </a:p>
          <a:p>
            <a:r>
              <a:rPr lang="en-US" baseline="0" dirty="0">
                <a:sym typeface="Wingdings" panose="05000000000000000000" pitchFamily="2" charset="2"/>
              </a:rPr>
              <a:t>Per Law Clerk  </a:t>
            </a:r>
          </a:p>
          <a:p>
            <a:r>
              <a:rPr lang="en-US" sz="1200" kern="1200" dirty="0">
                <a:solidFill>
                  <a:schemeClr val="tx1"/>
                </a:solidFill>
                <a:effectLst/>
                <a:latin typeface="+mn-lt"/>
                <a:ea typeface="+mn-ea"/>
                <a:cs typeface="+mn-cs"/>
              </a:rPr>
              <a:t>·        Incorrect citations in briefs, generally – this happens </a:t>
            </a:r>
            <a:r>
              <a:rPr lang="en-US" sz="1200" i="1" kern="1200" dirty="0">
                <a:solidFill>
                  <a:schemeClr val="tx1"/>
                </a:solidFill>
                <a:effectLst/>
                <a:latin typeface="+mn-lt"/>
                <a:ea typeface="+mn-ea"/>
                <a:cs typeface="+mn-cs"/>
              </a:rPr>
              <a:t>a lot</a:t>
            </a:r>
            <a:r>
              <a:rPr lang="en-US" sz="1200" kern="1200" dirty="0">
                <a:solidFill>
                  <a:schemeClr val="tx1"/>
                </a:solidFill>
                <a:effectLst/>
                <a:latin typeface="+mn-lt"/>
                <a:ea typeface="+mn-ea"/>
                <a:cs typeface="+mn-cs"/>
              </a:rPr>
              <a:t>.  I go to look up a case and the citation pulls up a case from some other state, etc., because it is wrong.  Then I have to read the whole case once I actually find it (which I have *all* the time in the world to do) to find where you got a particular proposition.</a:t>
            </a:r>
          </a:p>
          <a:p>
            <a:r>
              <a:rPr lang="en-US" sz="1200" kern="1200" dirty="0">
                <a:solidFill>
                  <a:schemeClr val="tx1"/>
                </a:solidFill>
                <a:effectLst/>
                <a:latin typeface="+mn-lt"/>
                <a:ea typeface="+mn-ea"/>
                <a:cs typeface="+mn-cs"/>
              </a:rPr>
              <a:t>·        Inaccurate </a:t>
            </a:r>
            <a:r>
              <a:rPr lang="en-US" sz="1200" kern="1200" dirty="0" err="1">
                <a:solidFill>
                  <a:schemeClr val="tx1"/>
                </a:solidFill>
                <a:effectLst/>
                <a:latin typeface="+mn-lt"/>
                <a:ea typeface="+mn-ea"/>
                <a:cs typeface="+mn-cs"/>
              </a:rPr>
              <a:t>pincites</a:t>
            </a:r>
            <a:r>
              <a:rPr lang="en-US" sz="1200" kern="1200" dirty="0">
                <a:solidFill>
                  <a:schemeClr val="tx1"/>
                </a:solidFill>
                <a:effectLst/>
                <a:latin typeface="+mn-lt"/>
                <a:ea typeface="+mn-ea"/>
                <a:cs typeface="+mn-cs"/>
              </a:rPr>
              <a:t> (or none used at all) in citations to case law.</a:t>
            </a:r>
          </a:p>
          <a:p>
            <a:r>
              <a:rPr lang="en-US" sz="1200" kern="1200" dirty="0">
                <a:solidFill>
                  <a:schemeClr val="tx1"/>
                </a:solidFill>
                <a:effectLst/>
                <a:latin typeface="+mn-lt"/>
                <a:ea typeface="+mn-ea"/>
                <a:cs typeface="+mn-cs"/>
              </a:rPr>
              <a:t>·        Inaccurate </a:t>
            </a:r>
            <a:r>
              <a:rPr lang="en-US" sz="1200" kern="1200" dirty="0" err="1">
                <a:solidFill>
                  <a:schemeClr val="tx1"/>
                </a:solidFill>
                <a:effectLst/>
                <a:latin typeface="+mn-lt"/>
                <a:ea typeface="+mn-ea"/>
                <a:cs typeface="+mn-cs"/>
              </a:rPr>
              <a:t>pincites</a:t>
            </a:r>
            <a:r>
              <a:rPr lang="en-US" sz="1200" kern="1200" dirty="0">
                <a:solidFill>
                  <a:schemeClr val="tx1"/>
                </a:solidFill>
                <a:effectLst/>
                <a:latin typeface="+mn-lt"/>
                <a:ea typeface="+mn-ea"/>
                <a:cs typeface="+mn-cs"/>
              </a:rPr>
              <a:t> (or none used at all) to places in the record/reproduced record where particular facts are located – many times these are wrong.</a:t>
            </a:r>
          </a:p>
          <a:p>
            <a:endParaRPr lang="en-US" baseline="0" dirty="0"/>
          </a:p>
          <a:p>
            <a:endParaRPr lang="en-US" baseline="0" dirty="0"/>
          </a:p>
          <a:p>
            <a:r>
              <a:rPr lang="en-US" baseline="0" dirty="0"/>
              <a:t>DISCLAIMER:  Citations have been modified.</a:t>
            </a:r>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16</a:t>
            </a:fld>
            <a:endParaRPr lang="en-US"/>
          </a:p>
        </p:txBody>
      </p:sp>
    </p:spTree>
    <p:extLst>
      <p:ext uri="{BB962C8B-B14F-4D97-AF65-F5344CB8AC3E}">
        <p14:creationId xmlns:p14="http://schemas.microsoft.com/office/powerpoint/2010/main" val="28284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technically</a:t>
            </a:r>
            <a:r>
              <a:rPr lang="en-US" baseline="0" dirty="0" smtClean="0"/>
              <a:t> the correct way, but just be consistent!</a:t>
            </a:r>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17</a:t>
            </a:fld>
            <a:endParaRPr lang="en-US"/>
          </a:p>
        </p:txBody>
      </p:sp>
    </p:spTree>
    <p:extLst>
      <p:ext uri="{BB962C8B-B14F-4D97-AF65-F5344CB8AC3E}">
        <p14:creationId xmlns:p14="http://schemas.microsoft.com/office/powerpoint/2010/main" val="313571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Story</a:t>
            </a:r>
            <a:r>
              <a:rPr lang="en-US" sz="1200" b="0" i="0" kern="1200" baseline="0" dirty="0">
                <a:solidFill>
                  <a:schemeClr val="tx1"/>
                </a:solidFill>
                <a:effectLst/>
                <a:latin typeface="+mn-lt"/>
                <a:ea typeface="+mn-ea"/>
                <a:cs typeface="+mn-cs"/>
              </a:rPr>
              <a:t> about</a:t>
            </a:r>
            <a:r>
              <a:rPr lang="en-US" sz="1200" b="0" i="0" kern="1200" dirty="0">
                <a:solidFill>
                  <a:schemeClr val="tx1"/>
                </a:solidFill>
                <a:effectLst/>
                <a:latin typeface="+mn-lt"/>
                <a:ea typeface="+mn-ea"/>
                <a:cs typeface="+mn-cs"/>
              </a:rPr>
              <a:t> the importance of issue spotting…</a:t>
            </a:r>
          </a:p>
          <a:p>
            <a:r>
              <a:rPr lang="en-US" sz="1200" b="0" i="0" kern="1200" dirty="0">
                <a:solidFill>
                  <a:schemeClr val="tx1"/>
                </a:solidFill>
                <a:effectLst/>
                <a:latin typeface="+mn-lt"/>
                <a:ea typeface="+mn-ea"/>
                <a:cs typeface="+mn-cs"/>
              </a:rPr>
              <a:t>Member of the group</a:t>
            </a:r>
            <a:r>
              <a:rPr lang="en-US" sz="1200" b="0" i="0" kern="1200" baseline="0" dirty="0">
                <a:solidFill>
                  <a:schemeClr val="tx1"/>
                </a:solidFill>
                <a:effectLst/>
                <a:latin typeface="+mn-lt"/>
                <a:ea typeface="+mn-ea"/>
                <a:cs typeface="+mn-cs"/>
              </a:rPr>
              <a:t> who is a clerk r</a:t>
            </a:r>
            <a:r>
              <a:rPr lang="en-US" sz="1200" b="0" i="0" kern="1200" dirty="0">
                <a:solidFill>
                  <a:schemeClr val="tx1"/>
                </a:solidFill>
                <a:effectLst/>
                <a:latin typeface="+mn-lt"/>
                <a:ea typeface="+mn-ea"/>
                <a:cs typeface="+mn-cs"/>
              </a:rPr>
              <a:t>ecently had a case where the issues on appeal were determined by an order from the Commonwealth Court.  The two issues were narrow.  A large portion of appellant’s brief, however, was dedicated to issues outside the scope of the appeal.  This was distracting and confusing as a clerk because it meant she couldn’t focus on the real issues at hand.  Instead, she was sorting through what arguments were properly raised and those that were irrelevant.  Further, this party conflated/combined her arguments so that she was searching through the brief and spending a lot of time organizing her arguments.  What a waste of time--both for that attorney and me. This might be an extreme example, but I think parties could always work on improving the organization of their briefs.  In short, parties should avoid repeating issues in different words or addressing issues not raised before the court or waived.  Issues should be laid out clearly, too.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Scope and Standard of Review</a:t>
            </a:r>
          </a:p>
          <a:p>
            <a:pPr marL="171450" indent="-171450">
              <a:buFontTx/>
              <a:buChar char="-"/>
            </a:pPr>
            <a:r>
              <a:rPr lang="en-US" sz="1200" b="0" i="0" kern="1200" dirty="0" smtClean="0">
                <a:solidFill>
                  <a:schemeClr val="tx1"/>
                </a:solidFill>
                <a:effectLst/>
                <a:latin typeface="+mn-lt"/>
                <a:ea typeface="+mn-ea"/>
                <a:cs typeface="+mn-cs"/>
              </a:rPr>
              <a:t>Scope is how much</a:t>
            </a:r>
          </a:p>
          <a:p>
            <a:pPr marL="171450" indent="-171450">
              <a:buFontTx/>
              <a:buChar char="-"/>
            </a:pPr>
            <a:r>
              <a:rPr lang="en-US" sz="1200" b="0" i="0" kern="1200" dirty="0" smtClean="0">
                <a:solidFill>
                  <a:schemeClr val="tx1"/>
                </a:solidFill>
                <a:effectLst/>
                <a:latin typeface="+mn-lt"/>
                <a:ea typeface="+mn-ea"/>
                <a:cs typeface="+mn-cs"/>
              </a:rPr>
              <a:t>Standard of Review</a:t>
            </a:r>
            <a:r>
              <a:rPr lang="en-US" sz="1200" b="0" i="0" kern="1200" baseline="0" dirty="0" smtClean="0">
                <a:solidFill>
                  <a:schemeClr val="tx1"/>
                </a:solidFill>
                <a:effectLst/>
                <a:latin typeface="+mn-lt"/>
                <a:ea typeface="+mn-ea"/>
                <a:cs typeface="+mn-cs"/>
              </a:rPr>
              <a:t> - </a:t>
            </a:r>
            <a:endParaRPr lang="en-US" dirty="0"/>
          </a:p>
        </p:txBody>
      </p:sp>
      <p:sp>
        <p:nvSpPr>
          <p:cNvPr id="4" name="Slide Number Placeholder 3"/>
          <p:cNvSpPr>
            <a:spLocks noGrp="1"/>
          </p:cNvSpPr>
          <p:nvPr>
            <p:ph type="sldNum" sz="quarter" idx="5"/>
          </p:nvPr>
        </p:nvSpPr>
        <p:spPr/>
        <p:txBody>
          <a:bodyPr/>
          <a:lstStyle/>
          <a:p>
            <a:fld id="{3F83362D-BE73-4730-9FBB-1B6480D38B9D}" type="slidenum">
              <a:rPr lang="en-US" smtClean="0"/>
              <a:t>18</a:t>
            </a:fld>
            <a:endParaRPr lang="en-US"/>
          </a:p>
        </p:txBody>
      </p:sp>
    </p:spTree>
    <p:extLst>
      <p:ext uri="{BB962C8B-B14F-4D97-AF65-F5344CB8AC3E}">
        <p14:creationId xmlns:p14="http://schemas.microsoft.com/office/powerpoint/2010/main" val="3976507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Carefully and persuasively frame the issue before the court and keep your argument tightly focused on that issue</a:t>
            </a:r>
            <a:r>
              <a:rPr lang="en-US" dirty="0" smtClean="0"/>
              <a:t>.  Use</a:t>
            </a:r>
            <a:r>
              <a:rPr lang="en-US" baseline="0" dirty="0" smtClean="0"/>
              <a:t> actual facts from the case to make it worth reading and effective.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Statement of the Question should include the answers of lower courts.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3362D-BE73-4730-9FBB-1B6480D38B9D}" type="slidenum">
              <a:rPr lang="en-US" smtClean="0"/>
              <a:t>19</a:t>
            </a:fld>
            <a:endParaRPr lang="en-US"/>
          </a:p>
        </p:txBody>
      </p:sp>
    </p:spTree>
    <p:extLst>
      <p:ext uri="{BB962C8B-B14F-4D97-AF65-F5344CB8AC3E}">
        <p14:creationId xmlns:p14="http://schemas.microsoft.com/office/powerpoint/2010/main" val="264054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20</a:t>
            </a:fld>
            <a:endParaRPr lang="en-US"/>
          </a:p>
        </p:txBody>
      </p:sp>
    </p:spTree>
    <p:extLst>
      <p:ext uri="{BB962C8B-B14F-4D97-AF65-F5344CB8AC3E}">
        <p14:creationId xmlns:p14="http://schemas.microsoft.com/office/powerpoint/2010/main" val="43553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2</a:t>
            </a:fld>
            <a:endParaRPr lang="en-US"/>
          </a:p>
        </p:txBody>
      </p:sp>
    </p:spTree>
    <p:extLst>
      <p:ext uri="{BB962C8B-B14F-4D97-AF65-F5344CB8AC3E}">
        <p14:creationId xmlns:p14="http://schemas.microsoft.com/office/powerpoint/2010/main" val="412545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24</a:t>
            </a:fld>
            <a:endParaRPr lang="en-US"/>
          </a:p>
        </p:txBody>
      </p:sp>
    </p:spTree>
    <p:extLst>
      <p:ext uri="{BB962C8B-B14F-4D97-AF65-F5344CB8AC3E}">
        <p14:creationId xmlns:p14="http://schemas.microsoft.com/office/powerpoint/2010/main" val="4129256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25</a:t>
            </a:fld>
            <a:endParaRPr lang="en-US"/>
          </a:p>
        </p:txBody>
      </p:sp>
    </p:spTree>
    <p:extLst>
      <p:ext uri="{BB962C8B-B14F-4D97-AF65-F5344CB8AC3E}">
        <p14:creationId xmlns:p14="http://schemas.microsoft.com/office/powerpoint/2010/main" val="4046223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26</a:t>
            </a:fld>
            <a:endParaRPr lang="en-US"/>
          </a:p>
        </p:txBody>
      </p:sp>
    </p:spTree>
    <p:extLst>
      <p:ext uri="{BB962C8B-B14F-4D97-AF65-F5344CB8AC3E}">
        <p14:creationId xmlns:p14="http://schemas.microsoft.com/office/powerpoint/2010/main" val="426717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3</a:t>
            </a:fld>
            <a:endParaRPr lang="en-US"/>
          </a:p>
        </p:txBody>
      </p:sp>
    </p:spTree>
    <p:extLst>
      <p:ext uri="{BB962C8B-B14F-4D97-AF65-F5344CB8AC3E}">
        <p14:creationId xmlns:p14="http://schemas.microsoft.com/office/powerpoint/2010/main" val="137889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4</a:t>
            </a:fld>
            <a:endParaRPr lang="en-US"/>
          </a:p>
        </p:txBody>
      </p:sp>
    </p:spTree>
    <p:extLst>
      <p:ext uri="{BB962C8B-B14F-4D97-AF65-F5344CB8AC3E}">
        <p14:creationId xmlns:p14="http://schemas.microsoft.com/office/powerpoint/2010/main" val="383428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5</a:t>
            </a:fld>
            <a:endParaRPr lang="en-US"/>
          </a:p>
        </p:txBody>
      </p:sp>
    </p:spTree>
    <p:extLst>
      <p:ext uri="{BB962C8B-B14F-4D97-AF65-F5344CB8AC3E}">
        <p14:creationId xmlns:p14="http://schemas.microsoft.com/office/powerpoint/2010/main" val="4216905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6</a:t>
            </a:fld>
            <a:endParaRPr lang="en-US"/>
          </a:p>
        </p:txBody>
      </p:sp>
    </p:spTree>
    <p:extLst>
      <p:ext uri="{BB962C8B-B14F-4D97-AF65-F5344CB8AC3E}">
        <p14:creationId xmlns:p14="http://schemas.microsoft.com/office/powerpoint/2010/main" val="328640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8</a:t>
            </a:fld>
            <a:endParaRPr lang="en-US"/>
          </a:p>
        </p:txBody>
      </p:sp>
    </p:spTree>
    <p:extLst>
      <p:ext uri="{BB962C8B-B14F-4D97-AF65-F5344CB8AC3E}">
        <p14:creationId xmlns:p14="http://schemas.microsoft.com/office/powerpoint/2010/main" val="318368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9</a:t>
            </a:fld>
            <a:endParaRPr lang="en-US"/>
          </a:p>
        </p:txBody>
      </p:sp>
    </p:spTree>
    <p:extLst>
      <p:ext uri="{BB962C8B-B14F-4D97-AF65-F5344CB8AC3E}">
        <p14:creationId xmlns:p14="http://schemas.microsoft.com/office/powerpoint/2010/main" val="114788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differences</a:t>
            </a:r>
            <a:r>
              <a:rPr lang="en-US" baseline="0" dirty="0"/>
              <a:t> between the readability of different typefaces.  This is more of an issue for section subheadings than tables of contents, but it is worth considering here as well.  (James’ comments)</a:t>
            </a:r>
            <a:endParaRPr lang="en-US" dirty="0"/>
          </a:p>
        </p:txBody>
      </p:sp>
      <p:sp>
        <p:nvSpPr>
          <p:cNvPr id="4" name="Slide Number Placeholder 3"/>
          <p:cNvSpPr>
            <a:spLocks noGrp="1"/>
          </p:cNvSpPr>
          <p:nvPr>
            <p:ph type="sldNum" sz="quarter" idx="10"/>
          </p:nvPr>
        </p:nvSpPr>
        <p:spPr/>
        <p:txBody>
          <a:bodyPr/>
          <a:lstStyle/>
          <a:p>
            <a:fld id="{3F83362D-BE73-4730-9FBB-1B6480D38B9D}" type="slidenum">
              <a:rPr lang="en-US" smtClean="0"/>
              <a:t>10</a:t>
            </a:fld>
            <a:endParaRPr lang="en-US"/>
          </a:p>
        </p:txBody>
      </p:sp>
    </p:spTree>
    <p:extLst>
      <p:ext uri="{BB962C8B-B14F-4D97-AF65-F5344CB8AC3E}">
        <p14:creationId xmlns:p14="http://schemas.microsoft.com/office/powerpoint/2010/main" val="237830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AD56E6-93C6-4782-BB0B-2A7DEF237C02}"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51F44-97F1-40F1-A399-131539FF9AA5}" type="slidenum">
              <a:rPr lang="en-US" smtClean="0"/>
              <a:t>‹#›</a:t>
            </a:fld>
            <a:endParaRPr lang="en-US"/>
          </a:p>
        </p:txBody>
      </p:sp>
    </p:spTree>
    <p:extLst>
      <p:ext uri="{BB962C8B-B14F-4D97-AF65-F5344CB8AC3E}">
        <p14:creationId xmlns:p14="http://schemas.microsoft.com/office/powerpoint/2010/main" val="176183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D56E6-93C6-4782-BB0B-2A7DEF237C02}"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51F44-97F1-40F1-A399-131539FF9AA5}" type="slidenum">
              <a:rPr lang="en-US" smtClean="0"/>
              <a:t>‹#›</a:t>
            </a:fld>
            <a:endParaRPr lang="en-US"/>
          </a:p>
        </p:txBody>
      </p:sp>
    </p:spTree>
    <p:extLst>
      <p:ext uri="{BB962C8B-B14F-4D97-AF65-F5344CB8AC3E}">
        <p14:creationId xmlns:p14="http://schemas.microsoft.com/office/powerpoint/2010/main" val="21425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D56E6-93C6-4782-BB0B-2A7DEF237C02}"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51F44-97F1-40F1-A399-131539FF9AA5}" type="slidenum">
              <a:rPr lang="en-US" smtClean="0"/>
              <a:t>‹#›</a:t>
            </a:fld>
            <a:endParaRPr lang="en-US"/>
          </a:p>
        </p:txBody>
      </p:sp>
    </p:spTree>
    <p:extLst>
      <p:ext uri="{BB962C8B-B14F-4D97-AF65-F5344CB8AC3E}">
        <p14:creationId xmlns:p14="http://schemas.microsoft.com/office/powerpoint/2010/main" val="219491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D56E6-93C6-4782-BB0B-2A7DEF237C02}"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51F44-97F1-40F1-A399-131539FF9AA5}" type="slidenum">
              <a:rPr lang="en-US" smtClean="0"/>
              <a:t>‹#›</a:t>
            </a:fld>
            <a:endParaRPr lang="en-US"/>
          </a:p>
        </p:txBody>
      </p:sp>
    </p:spTree>
    <p:extLst>
      <p:ext uri="{BB962C8B-B14F-4D97-AF65-F5344CB8AC3E}">
        <p14:creationId xmlns:p14="http://schemas.microsoft.com/office/powerpoint/2010/main" val="178135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D56E6-93C6-4782-BB0B-2A7DEF237C02}"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51F44-97F1-40F1-A399-131539FF9AA5}" type="slidenum">
              <a:rPr lang="en-US" smtClean="0"/>
              <a:t>‹#›</a:t>
            </a:fld>
            <a:endParaRPr lang="en-US"/>
          </a:p>
        </p:txBody>
      </p:sp>
    </p:spTree>
    <p:extLst>
      <p:ext uri="{BB962C8B-B14F-4D97-AF65-F5344CB8AC3E}">
        <p14:creationId xmlns:p14="http://schemas.microsoft.com/office/powerpoint/2010/main" val="391386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AD56E6-93C6-4782-BB0B-2A7DEF237C02}"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51F44-97F1-40F1-A399-131539FF9AA5}" type="slidenum">
              <a:rPr lang="en-US" smtClean="0"/>
              <a:t>‹#›</a:t>
            </a:fld>
            <a:endParaRPr lang="en-US"/>
          </a:p>
        </p:txBody>
      </p:sp>
    </p:spTree>
    <p:extLst>
      <p:ext uri="{BB962C8B-B14F-4D97-AF65-F5344CB8AC3E}">
        <p14:creationId xmlns:p14="http://schemas.microsoft.com/office/powerpoint/2010/main" val="239520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AD56E6-93C6-4782-BB0B-2A7DEF237C02}"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D51F44-97F1-40F1-A399-131539FF9AA5}" type="slidenum">
              <a:rPr lang="en-US" smtClean="0"/>
              <a:t>‹#›</a:t>
            </a:fld>
            <a:endParaRPr lang="en-US"/>
          </a:p>
        </p:txBody>
      </p:sp>
    </p:spTree>
    <p:extLst>
      <p:ext uri="{BB962C8B-B14F-4D97-AF65-F5344CB8AC3E}">
        <p14:creationId xmlns:p14="http://schemas.microsoft.com/office/powerpoint/2010/main" val="11186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AD56E6-93C6-4782-BB0B-2A7DEF237C02}"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D51F44-97F1-40F1-A399-131539FF9AA5}" type="slidenum">
              <a:rPr lang="en-US" smtClean="0"/>
              <a:t>‹#›</a:t>
            </a:fld>
            <a:endParaRPr lang="en-US"/>
          </a:p>
        </p:txBody>
      </p:sp>
    </p:spTree>
    <p:extLst>
      <p:ext uri="{BB962C8B-B14F-4D97-AF65-F5344CB8AC3E}">
        <p14:creationId xmlns:p14="http://schemas.microsoft.com/office/powerpoint/2010/main" val="426271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D56E6-93C6-4782-BB0B-2A7DEF237C02}"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D51F44-97F1-40F1-A399-131539FF9AA5}" type="slidenum">
              <a:rPr lang="en-US" smtClean="0"/>
              <a:t>‹#›</a:t>
            </a:fld>
            <a:endParaRPr lang="en-US"/>
          </a:p>
        </p:txBody>
      </p:sp>
    </p:spTree>
    <p:extLst>
      <p:ext uri="{BB962C8B-B14F-4D97-AF65-F5344CB8AC3E}">
        <p14:creationId xmlns:p14="http://schemas.microsoft.com/office/powerpoint/2010/main" val="296217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AD56E6-93C6-4782-BB0B-2A7DEF237C02}"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51F44-97F1-40F1-A399-131539FF9AA5}" type="slidenum">
              <a:rPr lang="en-US" smtClean="0"/>
              <a:t>‹#›</a:t>
            </a:fld>
            <a:endParaRPr lang="en-US"/>
          </a:p>
        </p:txBody>
      </p:sp>
    </p:spTree>
    <p:extLst>
      <p:ext uri="{BB962C8B-B14F-4D97-AF65-F5344CB8AC3E}">
        <p14:creationId xmlns:p14="http://schemas.microsoft.com/office/powerpoint/2010/main" val="34576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AD56E6-93C6-4782-BB0B-2A7DEF237C02}"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51F44-97F1-40F1-A399-131539FF9AA5}" type="slidenum">
              <a:rPr lang="en-US" smtClean="0"/>
              <a:t>‹#›</a:t>
            </a:fld>
            <a:endParaRPr lang="en-US"/>
          </a:p>
        </p:txBody>
      </p:sp>
    </p:spTree>
    <p:extLst>
      <p:ext uri="{BB962C8B-B14F-4D97-AF65-F5344CB8AC3E}">
        <p14:creationId xmlns:p14="http://schemas.microsoft.com/office/powerpoint/2010/main" val="387284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D56E6-93C6-4782-BB0B-2A7DEF237C02}" type="datetimeFigureOut">
              <a:rPr lang="en-US" smtClean="0"/>
              <a:t>5/8/2019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51F44-97F1-40F1-A399-131539FF9AA5}" type="slidenum">
              <a:rPr lang="en-US" smtClean="0"/>
              <a:t>‹#›</a:t>
            </a:fld>
            <a:endParaRPr lang="en-US"/>
          </a:p>
        </p:txBody>
      </p:sp>
    </p:spTree>
    <p:extLst>
      <p:ext uri="{BB962C8B-B14F-4D97-AF65-F5344CB8AC3E}">
        <p14:creationId xmlns:p14="http://schemas.microsoft.com/office/powerpoint/2010/main" val="4046425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ortneylawgroup.com/articles/Easily-Create-Table-of-Contents-in-Microsoft-Word-for-a-legal-brief.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6739"/>
            <a:ext cx="10515600" cy="1325563"/>
          </a:xfrm>
        </p:spPr>
        <p:txBody>
          <a:bodyPr>
            <a:noAutofit/>
          </a:bodyPr>
          <a:lstStyle/>
          <a:p>
            <a:pPr algn="ctr"/>
            <a:r>
              <a:rPr lang="en-US" sz="7200" b="1" dirty="0"/>
              <a:t>How to be Appealing</a:t>
            </a:r>
            <a:r>
              <a:rPr lang="en-US" sz="6600" b="1" dirty="0"/>
              <a:t/>
            </a:r>
            <a:br>
              <a:rPr lang="en-US" sz="6600" b="1" dirty="0"/>
            </a:br>
            <a:r>
              <a:rPr lang="en-US" dirty="0"/>
              <a:t>Commonwealth Court Appeals  </a:t>
            </a:r>
            <a:endParaRPr lang="en-US" sz="4800" dirty="0"/>
          </a:p>
        </p:txBody>
      </p:sp>
      <p:sp>
        <p:nvSpPr>
          <p:cNvPr id="3" name="Content Placeholder 2"/>
          <p:cNvSpPr>
            <a:spLocks noGrp="1"/>
          </p:cNvSpPr>
          <p:nvPr>
            <p:ph idx="1"/>
          </p:nvPr>
        </p:nvSpPr>
        <p:spPr>
          <a:xfrm>
            <a:off x="838200" y="3432302"/>
            <a:ext cx="10515600" cy="1229033"/>
          </a:xfrm>
        </p:spPr>
        <p:txBody>
          <a:bodyPr>
            <a:noAutofit/>
          </a:bodyPr>
          <a:lstStyle/>
          <a:p>
            <a:pPr marL="0" indent="0" algn="ctr">
              <a:buNone/>
            </a:pPr>
            <a:endParaRPr lang="en-US" dirty="0"/>
          </a:p>
          <a:p>
            <a:pPr marL="0" indent="0" algn="ctr">
              <a:buNone/>
            </a:pPr>
            <a:r>
              <a:rPr lang="en-US" dirty="0"/>
              <a:t>A Kirkpatrick/</a:t>
            </a:r>
            <a:r>
              <a:rPr lang="en-US" dirty="0" err="1"/>
              <a:t>Gonder</a:t>
            </a:r>
            <a:r>
              <a:rPr lang="en-US" dirty="0"/>
              <a:t> Pupilage Group Presentation</a:t>
            </a:r>
          </a:p>
        </p:txBody>
      </p:sp>
      <p:sp>
        <p:nvSpPr>
          <p:cNvPr id="4" name="TextBox 3"/>
          <p:cNvSpPr txBox="1"/>
          <p:nvPr/>
        </p:nvSpPr>
        <p:spPr>
          <a:xfrm>
            <a:off x="8504903" y="3814916"/>
            <a:ext cx="3165987" cy="2595716"/>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65672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Table of Contents Typography</a:t>
            </a:r>
          </a:p>
        </p:txBody>
      </p:sp>
      <p:pic>
        <p:nvPicPr>
          <p:cNvPr id="4" name="Content Placeholder 3"/>
          <p:cNvPicPr>
            <a:picLocks noGrp="1" noChangeAspect="1"/>
          </p:cNvPicPr>
          <p:nvPr>
            <p:ph idx="1"/>
          </p:nvPr>
        </p:nvPicPr>
        <p:blipFill>
          <a:blip r:embed="rId3"/>
          <a:stretch>
            <a:fillRect/>
          </a:stretch>
        </p:blipFill>
        <p:spPr>
          <a:xfrm>
            <a:off x="1770977" y="1690688"/>
            <a:ext cx="8394406" cy="4351338"/>
          </a:xfrm>
          <a:prstGeom prst="rect">
            <a:avLst/>
          </a:prstGeom>
        </p:spPr>
      </p:pic>
    </p:spTree>
    <p:extLst>
      <p:ext uri="{BB962C8B-B14F-4D97-AF65-F5344CB8AC3E}">
        <p14:creationId xmlns:p14="http://schemas.microsoft.com/office/powerpoint/2010/main" val="342969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Other Typography Tips</a:t>
            </a:r>
          </a:p>
        </p:txBody>
      </p:sp>
      <p:sp>
        <p:nvSpPr>
          <p:cNvPr id="3" name="Content Placeholder 2"/>
          <p:cNvSpPr>
            <a:spLocks noGrp="1"/>
          </p:cNvSpPr>
          <p:nvPr>
            <p:ph idx="1"/>
          </p:nvPr>
        </p:nvSpPr>
        <p:spPr/>
        <p:txBody>
          <a:bodyPr>
            <a:normAutofit/>
          </a:bodyPr>
          <a:lstStyle/>
          <a:p>
            <a:pPr algn="just"/>
            <a:r>
              <a:rPr lang="en-US" sz="3200" dirty="0"/>
              <a:t>AVOID ALL CAPS</a:t>
            </a:r>
          </a:p>
          <a:p>
            <a:pPr algn="just"/>
            <a:r>
              <a:rPr lang="en-US" sz="3200" dirty="0"/>
              <a:t>Avoid excessive use of acronyms</a:t>
            </a:r>
          </a:p>
          <a:p>
            <a:pPr algn="just"/>
            <a:r>
              <a:rPr lang="en-US" sz="3200" dirty="0" err="1"/>
              <a:t>Pa.R.A.P</a:t>
            </a:r>
            <a:r>
              <a:rPr lang="en-US" sz="3200" dirty="0"/>
              <a:t>. 2111 – requires distinctive typeface for headings</a:t>
            </a:r>
          </a:p>
          <a:p>
            <a:pPr algn="just"/>
            <a:r>
              <a:rPr lang="en-US" sz="3200" dirty="0"/>
              <a:t>Use of default or goofy fonts</a:t>
            </a:r>
          </a:p>
          <a:p>
            <a:pPr algn="just"/>
            <a:r>
              <a:rPr lang="en-US" sz="3200" dirty="0"/>
              <a:t>Typewriter habits</a:t>
            </a:r>
          </a:p>
          <a:p>
            <a:pPr lvl="1" algn="just"/>
            <a:r>
              <a:rPr lang="en-US" sz="2800" dirty="0"/>
              <a:t>Use of two spaces between sentences </a:t>
            </a:r>
          </a:p>
          <a:p>
            <a:pPr lvl="1" algn="just"/>
            <a:r>
              <a:rPr lang="en-US" sz="2800" dirty="0"/>
              <a:t>Underlining</a:t>
            </a:r>
          </a:p>
        </p:txBody>
      </p:sp>
    </p:spTree>
    <p:extLst>
      <p:ext uri="{BB962C8B-B14F-4D97-AF65-F5344CB8AC3E}">
        <p14:creationId xmlns:p14="http://schemas.microsoft.com/office/powerpoint/2010/main" val="977301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Section III.  Know Road Signs</a:t>
            </a:r>
          </a:p>
        </p:txBody>
      </p:sp>
      <p:sp>
        <p:nvSpPr>
          <p:cNvPr id="3" name="Subtitle 2"/>
          <p:cNvSpPr>
            <a:spLocks noGrp="1"/>
          </p:cNvSpPr>
          <p:nvPr>
            <p:ph type="subTitle" idx="1"/>
          </p:nvPr>
        </p:nvSpPr>
        <p:spPr/>
        <p:txBody>
          <a:bodyPr>
            <a:normAutofit/>
          </a:bodyPr>
          <a:lstStyle/>
          <a:p>
            <a:r>
              <a:rPr lang="en-US" sz="4000" dirty="0" err="1"/>
              <a:t>Pa.R.A.P</a:t>
            </a:r>
            <a:r>
              <a:rPr lang="en-US" sz="4000" dirty="0"/>
              <a:t>. 2111 &amp; 2174</a:t>
            </a:r>
          </a:p>
        </p:txBody>
      </p:sp>
    </p:spTree>
    <p:extLst>
      <p:ext uri="{BB962C8B-B14F-4D97-AF65-F5344CB8AC3E}">
        <p14:creationId xmlns:p14="http://schemas.microsoft.com/office/powerpoint/2010/main" val="1661499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Contents of the Brief</a:t>
            </a:r>
          </a:p>
        </p:txBody>
      </p:sp>
      <p:sp>
        <p:nvSpPr>
          <p:cNvPr id="3" name="Content Placeholder 2"/>
          <p:cNvSpPr>
            <a:spLocks noGrp="1"/>
          </p:cNvSpPr>
          <p:nvPr>
            <p:ph idx="1"/>
          </p:nvPr>
        </p:nvSpPr>
        <p:spPr/>
        <p:txBody>
          <a:bodyPr>
            <a:normAutofit/>
          </a:bodyPr>
          <a:lstStyle/>
          <a:p>
            <a:r>
              <a:rPr lang="en-US" sz="4400" dirty="0" err="1"/>
              <a:t>Pa.R.A.P</a:t>
            </a:r>
            <a:r>
              <a:rPr lang="en-US" sz="4400" dirty="0"/>
              <a:t>. 2111</a:t>
            </a:r>
          </a:p>
          <a:p>
            <a:pPr marL="0" indent="0" algn="just">
              <a:buNone/>
            </a:pPr>
            <a:endParaRPr lang="en-US" sz="3200" dirty="0"/>
          </a:p>
          <a:p>
            <a:pPr lvl="1" algn="just">
              <a:buFont typeface="Courier New" panose="02070309020205020404" pitchFamily="49" charset="0"/>
              <a:buChar char="o"/>
            </a:pPr>
            <a:r>
              <a:rPr lang="en-US" sz="3200" dirty="0"/>
              <a:t> Provides specific guidance on the contents and order of a brief</a:t>
            </a:r>
          </a:p>
          <a:p>
            <a:pPr lvl="1" algn="just">
              <a:buFont typeface="Courier New" panose="02070309020205020404" pitchFamily="49" charset="0"/>
              <a:buChar char="o"/>
            </a:pPr>
            <a:r>
              <a:rPr lang="en-US" sz="3200" dirty="0"/>
              <a:t> Governs appellants’ briefs, but each element should be addressed by appellees</a:t>
            </a:r>
          </a:p>
        </p:txBody>
      </p:sp>
    </p:spTree>
    <p:extLst>
      <p:ext uri="{BB962C8B-B14F-4D97-AF65-F5344CB8AC3E}">
        <p14:creationId xmlns:p14="http://schemas.microsoft.com/office/powerpoint/2010/main" val="300156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Table of Contents, specifically</a:t>
            </a:r>
          </a:p>
        </p:txBody>
      </p:sp>
      <p:sp>
        <p:nvSpPr>
          <p:cNvPr id="3" name="Content Placeholder 2"/>
          <p:cNvSpPr>
            <a:spLocks noGrp="1"/>
          </p:cNvSpPr>
          <p:nvPr>
            <p:ph idx="1"/>
          </p:nvPr>
        </p:nvSpPr>
        <p:spPr/>
        <p:txBody>
          <a:bodyPr>
            <a:normAutofit/>
          </a:bodyPr>
          <a:lstStyle/>
          <a:p>
            <a:pPr algn="just"/>
            <a:r>
              <a:rPr lang="en-US" sz="4000" dirty="0" err="1"/>
              <a:t>Pa.R.A.P</a:t>
            </a:r>
            <a:r>
              <a:rPr lang="en-US" sz="4000" dirty="0"/>
              <a:t>. 2174</a:t>
            </a:r>
          </a:p>
          <a:p>
            <a:pPr algn="just"/>
            <a:r>
              <a:rPr lang="en-US" sz="4000" dirty="0"/>
              <a:t>Practice tip: Update your Table of Contents and the Table of Authorities automatically </a:t>
            </a:r>
            <a:r>
              <a:rPr lang="en-US" sz="4000" dirty="0">
                <a:hlinkClick r:id="rId3"/>
              </a:rPr>
              <a:t>using Microsoft Word</a:t>
            </a:r>
            <a:endParaRPr lang="en-US" sz="4000" dirty="0"/>
          </a:p>
          <a:p>
            <a:pPr lvl="1" algn="just"/>
            <a:r>
              <a:rPr lang="en-US" sz="4000" dirty="0"/>
              <a:t>One late edit to an early portion of your brief can cause many errors in your tables</a:t>
            </a:r>
          </a:p>
        </p:txBody>
      </p:sp>
    </p:spTree>
    <p:extLst>
      <p:ext uri="{BB962C8B-B14F-4D97-AF65-F5344CB8AC3E}">
        <p14:creationId xmlns:p14="http://schemas.microsoft.com/office/powerpoint/2010/main" val="695053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F17702CB-B7E5-8740-A2A8-B32AF8B7DBB7}"/>
              </a:ext>
            </a:extLst>
          </p:cNvPr>
          <p:cNvSpPr>
            <a:spLocks noGrp="1"/>
          </p:cNvSpPr>
          <p:nvPr>
            <p:ph type="title"/>
          </p:nvPr>
        </p:nvSpPr>
        <p:spPr>
          <a:xfrm>
            <a:off x="999068" y="188928"/>
            <a:ext cx="10075332" cy="1086811"/>
          </a:xfrm>
        </p:spPr>
        <p:txBody>
          <a:bodyPr>
            <a:normAutofit/>
          </a:bodyPr>
          <a:lstStyle/>
          <a:p>
            <a:endParaRPr lang="en-US" sz="6000" b="1" dirty="0"/>
          </a:p>
        </p:txBody>
      </p:sp>
      <p:pic>
        <p:nvPicPr>
          <p:cNvPr id="9" name="Picture 8"/>
          <p:cNvPicPr>
            <a:picLocks noChangeAspect="1"/>
          </p:cNvPicPr>
          <p:nvPr/>
        </p:nvPicPr>
        <p:blipFill>
          <a:blip r:embed="rId3"/>
          <a:stretch>
            <a:fillRect/>
          </a:stretch>
        </p:blipFill>
        <p:spPr>
          <a:xfrm>
            <a:off x="2089938" y="375723"/>
            <a:ext cx="7715250" cy="5953125"/>
          </a:xfrm>
          <a:prstGeom prst="rect">
            <a:avLst/>
          </a:prstGeom>
        </p:spPr>
      </p:pic>
      <p:pic>
        <p:nvPicPr>
          <p:cNvPr id="5" name="Picture 4"/>
          <p:cNvPicPr>
            <a:picLocks noChangeAspect="1"/>
          </p:cNvPicPr>
          <p:nvPr/>
        </p:nvPicPr>
        <p:blipFill>
          <a:blip r:embed="rId4"/>
          <a:stretch>
            <a:fillRect/>
          </a:stretch>
        </p:blipFill>
        <p:spPr>
          <a:xfrm>
            <a:off x="2131212" y="0"/>
            <a:ext cx="8181975" cy="6619875"/>
          </a:xfrm>
          <a:prstGeom prst="rect">
            <a:avLst/>
          </a:prstGeom>
        </p:spPr>
      </p:pic>
      <p:sp>
        <p:nvSpPr>
          <p:cNvPr id="18" name="Double Bracket 17">
            <a:extLst>
              <a:ext uri="{FF2B5EF4-FFF2-40B4-BE49-F238E27FC236}">
                <a16:creationId xmlns="" xmlns:a16="http://schemas.microsoft.com/office/drawing/2014/main" id="{AFF4523B-C9C0-9440-A90F-434B2FB2C60E}"/>
              </a:ext>
            </a:extLst>
          </p:cNvPr>
          <p:cNvSpPr/>
          <p:nvPr/>
        </p:nvSpPr>
        <p:spPr>
          <a:xfrm>
            <a:off x="2023533" y="1648179"/>
            <a:ext cx="8026401" cy="801510"/>
          </a:xfrm>
          <a:prstGeom prst="bracketPair">
            <a:avLst/>
          </a:prstGeom>
          <a:solidFill>
            <a:srgbClr val="FFFF00">
              <a:alpha val="45000"/>
            </a:srgbClr>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4973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35" y="372533"/>
            <a:ext cx="6983412" cy="1058336"/>
          </a:xfrm>
        </p:spPr>
        <p:txBody>
          <a:bodyPr>
            <a:noAutofit/>
          </a:bodyPr>
          <a:lstStyle/>
          <a:p>
            <a:r>
              <a:rPr lang="en-US" sz="6000" b="1" dirty="0"/>
              <a:t>Citations, specifically</a:t>
            </a:r>
          </a:p>
        </p:txBody>
      </p:sp>
      <p:sp>
        <p:nvSpPr>
          <p:cNvPr id="3" name="Content Placeholder 2"/>
          <p:cNvSpPr>
            <a:spLocks noGrp="1"/>
          </p:cNvSpPr>
          <p:nvPr>
            <p:ph type="body" sz="half" idx="2"/>
          </p:nvPr>
        </p:nvSpPr>
        <p:spPr>
          <a:xfrm>
            <a:off x="477835" y="2396064"/>
            <a:ext cx="3911601" cy="3987800"/>
          </a:xfrm>
        </p:spPr>
        <p:txBody>
          <a:bodyPr>
            <a:normAutofit lnSpcReduction="10000"/>
          </a:bodyPr>
          <a:lstStyle/>
          <a:p>
            <a:r>
              <a:rPr lang="en-US" sz="4000" dirty="0" err="1"/>
              <a:t>Pa.R.A.P</a:t>
            </a:r>
            <a:r>
              <a:rPr lang="en-US" sz="4000" dirty="0"/>
              <a:t>. 126</a:t>
            </a:r>
          </a:p>
          <a:p>
            <a:endParaRPr lang="en-US" sz="4000" dirty="0"/>
          </a:p>
          <a:p>
            <a:r>
              <a:rPr lang="en-US" sz="4000" dirty="0"/>
              <a:t>Courts in PA do not require “Bluebook” citations, but </a:t>
            </a:r>
            <a:r>
              <a:rPr lang="en-US" sz="4000" b="1" dirty="0"/>
              <a:t>be consistent</a:t>
            </a:r>
            <a:endParaRPr lang="en-US" sz="4000" dirty="0"/>
          </a:p>
          <a:p>
            <a:endParaRPr lang="en-US" sz="2400" dirty="0"/>
          </a:p>
          <a:p>
            <a:pPr lvl="3"/>
            <a:endParaRPr lang="en-US" dirty="0"/>
          </a:p>
        </p:txBody>
      </p:sp>
      <p:pic>
        <p:nvPicPr>
          <p:cNvPr id="8" name="Picture Placeholder 7">
            <a:extLst>
              <a:ext uri="{FF2B5EF4-FFF2-40B4-BE49-F238E27FC236}">
                <a16:creationId xmlns="" xmlns:a16="http://schemas.microsoft.com/office/drawing/2014/main" id="{6F472EF6-BA6E-3B4B-89EC-B391E002BF7F}"/>
              </a:ext>
            </a:extLst>
          </p:cNvPr>
          <p:cNvPicPr>
            <a:picLocks noGrp="1" noChangeAspect="1"/>
          </p:cNvPicPr>
          <p:nvPr>
            <p:ph type="pic" idx="1"/>
          </p:nvPr>
        </p:nvPicPr>
        <p:blipFill>
          <a:blip r:embed="rId3"/>
          <a:srcRect l="518" r="518"/>
          <a:stretch>
            <a:fillRect/>
          </a:stretch>
        </p:blipFill>
        <p:spPr>
          <a:xfrm>
            <a:off x="4780578" y="1608674"/>
            <a:ext cx="7244120" cy="4954588"/>
          </a:xfrm>
          <a:prstGeom prst="rect">
            <a:avLst/>
          </a:prstGeom>
          <a:ln w="76200">
            <a:solidFill>
              <a:srgbClr val="00B050"/>
            </a:solidFill>
          </a:ln>
        </p:spPr>
      </p:pic>
      <p:sp>
        <p:nvSpPr>
          <p:cNvPr id="10" name="Frame 9">
            <a:extLst>
              <a:ext uri="{FF2B5EF4-FFF2-40B4-BE49-F238E27FC236}">
                <a16:creationId xmlns="" xmlns:a16="http://schemas.microsoft.com/office/drawing/2014/main" id="{41ACAE85-03DC-3C48-896B-195A6039AC68}"/>
              </a:ext>
            </a:extLst>
          </p:cNvPr>
          <p:cNvSpPr/>
          <p:nvPr/>
        </p:nvSpPr>
        <p:spPr>
          <a:xfrm>
            <a:off x="5672672" y="2319867"/>
            <a:ext cx="1642533" cy="448733"/>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 xmlns:a16="http://schemas.microsoft.com/office/drawing/2014/main" id="{813B68EF-2625-9E42-85B0-13D13986933D}"/>
              </a:ext>
            </a:extLst>
          </p:cNvPr>
          <p:cNvSpPr/>
          <p:nvPr/>
        </p:nvSpPr>
        <p:spPr>
          <a:xfrm>
            <a:off x="5655738" y="3031061"/>
            <a:ext cx="1642533" cy="448733"/>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 xmlns:a16="http://schemas.microsoft.com/office/drawing/2014/main" id="{57708A8D-88F9-AB4D-9486-E9355284890F}"/>
              </a:ext>
            </a:extLst>
          </p:cNvPr>
          <p:cNvSpPr/>
          <p:nvPr/>
        </p:nvSpPr>
        <p:spPr>
          <a:xfrm>
            <a:off x="5655738" y="3725326"/>
            <a:ext cx="1642533" cy="448733"/>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 xmlns:a16="http://schemas.microsoft.com/office/drawing/2014/main" id="{ADE43B9B-2F35-C843-B8AF-BE6628CB9CCA}"/>
              </a:ext>
            </a:extLst>
          </p:cNvPr>
          <p:cNvSpPr/>
          <p:nvPr/>
        </p:nvSpPr>
        <p:spPr>
          <a:xfrm>
            <a:off x="6468530" y="4453459"/>
            <a:ext cx="1642533" cy="448733"/>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 xmlns:a16="http://schemas.microsoft.com/office/drawing/2014/main" id="{4D0A9BF3-77B5-6C4F-9E42-0CDE55DBA0B6}"/>
              </a:ext>
            </a:extLst>
          </p:cNvPr>
          <p:cNvSpPr/>
          <p:nvPr/>
        </p:nvSpPr>
        <p:spPr>
          <a:xfrm>
            <a:off x="5499628" y="5130785"/>
            <a:ext cx="2865435" cy="448733"/>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Frame 14">
            <a:extLst>
              <a:ext uri="{FF2B5EF4-FFF2-40B4-BE49-F238E27FC236}">
                <a16:creationId xmlns="" xmlns:a16="http://schemas.microsoft.com/office/drawing/2014/main" id="{C337B997-CF12-344A-ACBE-B0D1D0CDBD78}"/>
              </a:ext>
            </a:extLst>
          </p:cNvPr>
          <p:cNvSpPr/>
          <p:nvPr/>
        </p:nvSpPr>
        <p:spPr>
          <a:xfrm>
            <a:off x="5621867" y="5791182"/>
            <a:ext cx="846663" cy="448733"/>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7466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0295" y="2502460"/>
            <a:ext cx="4576106" cy="830997"/>
          </a:xfrm>
          <a:prstGeom prst="rect">
            <a:avLst/>
          </a:prstGeom>
          <a:noFill/>
        </p:spPr>
        <p:txBody>
          <a:bodyPr wrap="square" rtlCol="0">
            <a:spAutoFit/>
          </a:bodyPr>
          <a:lstStyle/>
          <a:p>
            <a:r>
              <a:rPr lang="en-US" sz="4800" dirty="0" smtClean="0"/>
              <a:t>Dep’t of Transp.,</a:t>
            </a:r>
            <a:endParaRPr lang="en-US" sz="4800" dirty="0"/>
          </a:p>
        </p:txBody>
      </p:sp>
    </p:spTree>
    <p:extLst>
      <p:ext uri="{BB962C8B-B14F-4D97-AF65-F5344CB8AC3E}">
        <p14:creationId xmlns:p14="http://schemas.microsoft.com/office/powerpoint/2010/main" val="314524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C43AD-24B9-0B4D-8943-4905E568B2A8}"/>
              </a:ext>
            </a:extLst>
          </p:cNvPr>
          <p:cNvSpPr>
            <a:spLocks noGrp="1"/>
          </p:cNvSpPr>
          <p:nvPr>
            <p:ph type="title"/>
          </p:nvPr>
        </p:nvSpPr>
        <p:spPr/>
        <p:txBody>
          <a:bodyPr>
            <a:normAutofit/>
          </a:bodyPr>
          <a:lstStyle/>
          <a:p>
            <a:r>
              <a:rPr lang="en-US" sz="6000" b="1" dirty="0"/>
              <a:t>Issue:  Sticking to the Issue</a:t>
            </a:r>
          </a:p>
        </p:txBody>
      </p:sp>
      <p:sp>
        <p:nvSpPr>
          <p:cNvPr id="3" name="Content Placeholder 2">
            <a:extLst>
              <a:ext uri="{FF2B5EF4-FFF2-40B4-BE49-F238E27FC236}">
                <a16:creationId xmlns="" xmlns:a16="http://schemas.microsoft.com/office/drawing/2014/main" id="{6864F5EF-AEFD-F44C-BCBF-E255FE064919}"/>
              </a:ext>
            </a:extLst>
          </p:cNvPr>
          <p:cNvSpPr>
            <a:spLocks noGrp="1"/>
          </p:cNvSpPr>
          <p:nvPr>
            <p:ph idx="1"/>
          </p:nvPr>
        </p:nvSpPr>
        <p:spPr/>
        <p:txBody>
          <a:bodyPr/>
          <a:lstStyle/>
          <a:p>
            <a:pPr lvl="1" algn="just"/>
            <a:r>
              <a:rPr lang="en-US" sz="4000" dirty="0">
                <a:sym typeface="Wingdings" panose="05000000000000000000" pitchFamily="2" charset="2"/>
              </a:rPr>
              <a:t>You need to know the proper </a:t>
            </a:r>
            <a:r>
              <a:rPr lang="en-US" sz="4000" b="1" dirty="0">
                <a:sym typeface="Wingdings" panose="05000000000000000000" pitchFamily="2" charset="2"/>
              </a:rPr>
              <a:t>Scope </a:t>
            </a:r>
            <a:r>
              <a:rPr lang="en-US" sz="4000" dirty="0">
                <a:sym typeface="Wingdings" panose="05000000000000000000" pitchFamily="2" charset="2"/>
              </a:rPr>
              <a:t>and </a:t>
            </a:r>
            <a:r>
              <a:rPr lang="en-US" sz="4000" b="1" dirty="0">
                <a:sym typeface="Wingdings" panose="05000000000000000000" pitchFamily="2" charset="2"/>
              </a:rPr>
              <a:t>Standard of Review </a:t>
            </a:r>
            <a:r>
              <a:rPr lang="en-US" sz="4000" dirty="0">
                <a:sym typeface="Wingdings" panose="05000000000000000000" pitchFamily="2" charset="2"/>
              </a:rPr>
              <a:t>and remember that when drafting the issue.  </a:t>
            </a:r>
            <a:endParaRPr lang="en-US" sz="4000" dirty="0"/>
          </a:p>
          <a:p>
            <a:endParaRPr lang="en-US" dirty="0"/>
          </a:p>
        </p:txBody>
      </p:sp>
    </p:spTree>
    <p:extLst>
      <p:ext uri="{BB962C8B-B14F-4D97-AF65-F5344CB8AC3E}">
        <p14:creationId xmlns:p14="http://schemas.microsoft.com/office/powerpoint/2010/main" val="3462356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8" y="254000"/>
            <a:ext cx="9252479" cy="1168400"/>
          </a:xfrm>
        </p:spPr>
        <p:txBody>
          <a:bodyPr>
            <a:normAutofit/>
          </a:bodyPr>
          <a:lstStyle/>
          <a:p>
            <a:r>
              <a:rPr lang="en-US" sz="6000" b="1" dirty="0"/>
              <a:t>Issue:  Framing the Issue</a:t>
            </a:r>
          </a:p>
        </p:txBody>
      </p:sp>
      <p:sp>
        <p:nvSpPr>
          <p:cNvPr id="3" name="Content Placeholder 2"/>
          <p:cNvSpPr>
            <a:spLocks noGrp="1"/>
          </p:cNvSpPr>
          <p:nvPr>
            <p:ph idx="1"/>
          </p:nvPr>
        </p:nvSpPr>
        <p:spPr/>
        <p:txBody>
          <a:bodyPr>
            <a:normAutofit/>
          </a:bodyPr>
          <a:lstStyle/>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p:txBody>
      </p:sp>
      <p:sp>
        <p:nvSpPr>
          <p:cNvPr id="4" name="Text Placeholder 3">
            <a:extLst>
              <a:ext uri="{FF2B5EF4-FFF2-40B4-BE49-F238E27FC236}">
                <a16:creationId xmlns="" xmlns:a16="http://schemas.microsoft.com/office/drawing/2014/main" id="{F3D5B871-6324-5240-BCAA-D0873C01F0AD}"/>
              </a:ext>
            </a:extLst>
          </p:cNvPr>
          <p:cNvSpPr>
            <a:spLocks noGrp="1"/>
          </p:cNvSpPr>
          <p:nvPr>
            <p:ph type="body" sz="half" idx="2"/>
          </p:nvPr>
        </p:nvSpPr>
        <p:spPr>
          <a:xfrm>
            <a:off x="541868" y="2057400"/>
            <a:ext cx="3084736" cy="4038600"/>
          </a:xfrm>
        </p:spPr>
        <p:txBody>
          <a:bodyPr>
            <a:normAutofit fontScale="92500" lnSpcReduction="10000"/>
          </a:bodyPr>
          <a:lstStyle/>
          <a:p>
            <a:r>
              <a:rPr lang="en-US" sz="4300" dirty="0">
                <a:sym typeface="Wingdings" panose="05000000000000000000" pitchFamily="2" charset="2"/>
              </a:rPr>
              <a:t>Pa. R.A.P. 2116</a:t>
            </a:r>
          </a:p>
          <a:p>
            <a:endParaRPr lang="en-US" sz="4300" dirty="0">
              <a:sym typeface="Wingdings" panose="05000000000000000000" pitchFamily="2" charset="2"/>
            </a:endParaRPr>
          </a:p>
          <a:p>
            <a:r>
              <a:rPr lang="en-US" sz="4300" dirty="0">
                <a:sym typeface="Wingdings" panose="05000000000000000000" pitchFamily="2" charset="2"/>
              </a:rPr>
              <a:t>Distinct Question</a:t>
            </a:r>
          </a:p>
          <a:p>
            <a:endParaRPr lang="en-US" sz="4300" dirty="0">
              <a:sym typeface="Wingdings" panose="05000000000000000000" pitchFamily="2" charset="2"/>
            </a:endParaRPr>
          </a:p>
          <a:p>
            <a:r>
              <a:rPr lang="en-US" sz="4300" dirty="0">
                <a:sym typeface="Wingdings" panose="05000000000000000000" pitchFamily="2" charset="2"/>
              </a:rPr>
              <a:t>Answer</a:t>
            </a:r>
          </a:p>
          <a:p>
            <a:pPr marL="342900" indent="-342900">
              <a:buFontTx/>
              <a:buChar char="-"/>
            </a:pPr>
            <a:endParaRPr lang="en-US" sz="2400" dirty="0">
              <a:sym typeface="Wingdings" panose="05000000000000000000" pitchFamily="2" charset="2"/>
            </a:endParaRPr>
          </a:p>
          <a:p>
            <a:endParaRPr lang="en-US" dirty="0"/>
          </a:p>
        </p:txBody>
      </p:sp>
      <p:pic>
        <p:nvPicPr>
          <p:cNvPr id="5" name="Picture 4">
            <a:extLst>
              <a:ext uri="{FF2B5EF4-FFF2-40B4-BE49-F238E27FC236}">
                <a16:creationId xmlns="" xmlns:a16="http://schemas.microsoft.com/office/drawing/2014/main" id="{E82A65D0-B450-0A46-A648-4BFD14CC775C}"/>
              </a:ext>
            </a:extLst>
          </p:cNvPr>
          <p:cNvPicPr>
            <a:picLocks noChangeAspect="1"/>
          </p:cNvPicPr>
          <p:nvPr/>
        </p:nvPicPr>
        <p:blipFill>
          <a:blip r:embed="rId3"/>
          <a:stretch>
            <a:fillRect/>
          </a:stretch>
        </p:blipFill>
        <p:spPr>
          <a:xfrm>
            <a:off x="3934095" y="2057400"/>
            <a:ext cx="7988153" cy="3560305"/>
          </a:xfrm>
          <a:prstGeom prst="rect">
            <a:avLst/>
          </a:prstGeom>
          <a:ln w="76200">
            <a:solidFill>
              <a:srgbClr val="00B050"/>
            </a:solidFill>
          </a:ln>
        </p:spPr>
      </p:pic>
      <p:cxnSp>
        <p:nvCxnSpPr>
          <p:cNvPr id="7" name="Straight Arrow Connector 6">
            <a:extLst>
              <a:ext uri="{FF2B5EF4-FFF2-40B4-BE49-F238E27FC236}">
                <a16:creationId xmlns="" xmlns:a16="http://schemas.microsoft.com/office/drawing/2014/main" id="{4B7E2270-6FE3-BF42-A94E-EE74F91AEA43}"/>
              </a:ext>
            </a:extLst>
          </p:cNvPr>
          <p:cNvCxnSpPr/>
          <p:nvPr/>
        </p:nvCxnSpPr>
        <p:spPr>
          <a:xfrm flipV="1">
            <a:off x="2658533" y="3098800"/>
            <a:ext cx="1574800" cy="1117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02F861BA-FCCD-9043-9AEF-862EF4D1C4FA}"/>
              </a:ext>
            </a:extLst>
          </p:cNvPr>
          <p:cNvCxnSpPr>
            <a:cxnSpLocks/>
          </p:cNvCxnSpPr>
          <p:nvPr/>
        </p:nvCxnSpPr>
        <p:spPr>
          <a:xfrm flipV="1">
            <a:off x="2359295" y="4851400"/>
            <a:ext cx="1874038" cy="1117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191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2863139" y="924232"/>
            <a:ext cx="6465721" cy="4942426"/>
          </a:xfrm>
          <a:prstGeom prst="rect">
            <a:avLst/>
          </a:prstGeom>
        </p:spPr>
      </p:pic>
    </p:spTree>
    <p:extLst>
      <p:ext uri="{BB962C8B-B14F-4D97-AF65-F5344CB8AC3E}">
        <p14:creationId xmlns:p14="http://schemas.microsoft.com/office/powerpoint/2010/main" val="350492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5" y="365125"/>
            <a:ext cx="11243732" cy="1325563"/>
          </a:xfrm>
        </p:spPr>
        <p:txBody>
          <a:bodyPr>
            <a:noAutofit/>
          </a:bodyPr>
          <a:lstStyle/>
          <a:p>
            <a:r>
              <a:rPr lang="en-US" sz="6000" b="1" dirty="0"/>
              <a:t>Proofreading and Random Thoughts</a:t>
            </a:r>
          </a:p>
        </p:txBody>
      </p:sp>
      <p:sp>
        <p:nvSpPr>
          <p:cNvPr id="3" name="Content Placeholder 2"/>
          <p:cNvSpPr>
            <a:spLocks noGrp="1"/>
          </p:cNvSpPr>
          <p:nvPr>
            <p:ph idx="1"/>
          </p:nvPr>
        </p:nvSpPr>
        <p:spPr/>
        <p:txBody>
          <a:bodyPr>
            <a:noAutofit/>
          </a:bodyPr>
          <a:lstStyle/>
          <a:p>
            <a:r>
              <a:rPr lang="en-US" sz="4000" dirty="0">
                <a:sym typeface="Wingdings" panose="05000000000000000000" pitchFamily="2" charset="2"/>
              </a:rPr>
              <a:t>Be mindful of your audience</a:t>
            </a:r>
          </a:p>
          <a:p>
            <a:r>
              <a:rPr lang="en-US" sz="4000" dirty="0">
                <a:sym typeface="Wingdings" panose="05000000000000000000" pitchFamily="2" charset="2"/>
              </a:rPr>
              <a:t>Proper use of apostrophes: “Appellants” is plural; “Appellant’s” is possessive</a:t>
            </a:r>
          </a:p>
          <a:p>
            <a:r>
              <a:rPr lang="en-US" sz="4000" dirty="0">
                <a:sym typeface="Wingdings" panose="05000000000000000000" pitchFamily="2" charset="2"/>
              </a:rPr>
              <a:t>Remove or resolve all tracked changes</a:t>
            </a:r>
          </a:p>
        </p:txBody>
      </p:sp>
    </p:spTree>
    <p:extLst>
      <p:ext uri="{BB962C8B-B14F-4D97-AF65-F5344CB8AC3E}">
        <p14:creationId xmlns:p14="http://schemas.microsoft.com/office/powerpoint/2010/main" val="579423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9ECCB0-B663-AC4A-B427-4301F2A814DC}"/>
              </a:ext>
            </a:extLst>
          </p:cNvPr>
          <p:cNvSpPr>
            <a:spLocks noGrp="1"/>
          </p:cNvSpPr>
          <p:nvPr>
            <p:ph type="title"/>
          </p:nvPr>
        </p:nvSpPr>
        <p:spPr>
          <a:xfrm>
            <a:off x="541867" y="365125"/>
            <a:ext cx="11243733" cy="1325563"/>
          </a:xfrm>
        </p:spPr>
        <p:txBody>
          <a:bodyPr>
            <a:noAutofit/>
          </a:bodyPr>
          <a:lstStyle/>
          <a:p>
            <a:r>
              <a:rPr lang="en-US" sz="6000" b="1" dirty="0"/>
              <a:t>Proofreading and Random Thoughts</a:t>
            </a:r>
          </a:p>
        </p:txBody>
      </p:sp>
      <p:sp>
        <p:nvSpPr>
          <p:cNvPr id="3" name="Content Placeholder 2">
            <a:extLst>
              <a:ext uri="{FF2B5EF4-FFF2-40B4-BE49-F238E27FC236}">
                <a16:creationId xmlns="" xmlns:a16="http://schemas.microsoft.com/office/drawing/2014/main" id="{8C71C73B-28A4-1B4A-99E6-E699315309E4}"/>
              </a:ext>
            </a:extLst>
          </p:cNvPr>
          <p:cNvSpPr>
            <a:spLocks noGrp="1"/>
          </p:cNvSpPr>
          <p:nvPr>
            <p:ph idx="1"/>
          </p:nvPr>
        </p:nvSpPr>
        <p:spPr/>
        <p:txBody>
          <a:bodyPr/>
          <a:lstStyle/>
          <a:p>
            <a:r>
              <a:rPr lang="en-US" sz="4000" dirty="0">
                <a:sym typeface="Wingdings" panose="05000000000000000000" pitchFamily="2" charset="2"/>
              </a:rPr>
              <a:t>Entities like boards are referred to in the third person singular: A board issues “its” decision, not “their” decision</a:t>
            </a:r>
          </a:p>
          <a:p>
            <a:pPr lvl="1"/>
            <a:r>
              <a:rPr lang="en-US" sz="4000" dirty="0">
                <a:sym typeface="Wingdings" panose="05000000000000000000" pitchFamily="2" charset="2"/>
              </a:rPr>
              <a:t>Also keep this in mind for subject-verb agreement: The board “is” five members, not “are” five members</a:t>
            </a:r>
          </a:p>
          <a:p>
            <a:endParaRPr lang="en-US" dirty="0"/>
          </a:p>
        </p:txBody>
      </p:sp>
    </p:spTree>
    <p:extLst>
      <p:ext uri="{BB962C8B-B14F-4D97-AF65-F5344CB8AC3E}">
        <p14:creationId xmlns:p14="http://schemas.microsoft.com/office/powerpoint/2010/main" val="423135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612381-F467-3440-82B6-81BE01F38AFE}"/>
              </a:ext>
            </a:extLst>
          </p:cNvPr>
          <p:cNvSpPr>
            <a:spLocks noGrp="1"/>
          </p:cNvSpPr>
          <p:nvPr>
            <p:ph type="title"/>
          </p:nvPr>
        </p:nvSpPr>
        <p:spPr>
          <a:xfrm>
            <a:off x="507999" y="365125"/>
            <a:ext cx="11209867" cy="1325563"/>
          </a:xfrm>
        </p:spPr>
        <p:txBody>
          <a:bodyPr>
            <a:normAutofit/>
          </a:bodyPr>
          <a:lstStyle/>
          <a:p>
            <a:r>
              <a:rPr lang="en-US" sz="6000" b="1" dirty="0"/>
              <a:t>Proofreading and Random Thoughts </a:t>
            </a:r>
          </a:p>
        </p:txBody>
      </p:sp>
      <p:sp>
        <p:nvSpPr>
          <p:cNvPr id="3" name="Content Placeholder 2">
            <a:extLst>
              <a:ext uri="{FF2B5EF4-FFF2-40B4-BE49-F238E27FC236}">
                <a16:creationId xmlns="" xmlns:a16="http://schemas.microsoft.com/office/drawing/2014/main" id="{BE87ED9A-489A-D644-8C25-5190DB17D37E}"/>
              </a:ext>
            </a:extLst>
          </p:cNvPr>
          <p:cNvSpPr>
            <a:spLocks noGrp="1"/>
          </p:cNvSpPr>
          <p:nvPr>
            <p:ph idx="1"/>
          </p:nvPr>
        </p:nvSpPr>
        <p:spPr/>
        <p:txBody>
          <a:bodyPr/>
          <a:lstStyle/>
          <a:p>
            <a:r>
              <a:rPr lang="en-US" sz="4000" dirty="0">
                <a:sym typeface="Wingdings" panose="05000000000000000000" pitchFamily="2" charset="2"/>
              </a:rPr>
              <a:t>Only cite to material that is actually relevant and in the record–potential to be stricken.</a:t>
            </a:r>
          </a:p>
          <a:p>
            <a:pPr lvl="1"/>
            <a:r>
              <a:rPr lang="en-US" sz="4000" dirty="0">
                <a:sym typeface="Wingdings" panose="05000000000000000000" pitchFamily="2" charset="2"/>
              </a:rPr>
              <a:t>Potentially confuses your brief</a:t>
            </a:r>
          </a:p>
          <a:p>
            <a:r>
              <a:rPr lang="en-US" sz="4000" dirty="0">
                <a:sym typeface="Wingdings" panose="05000000000000000000" pitchFamily="2" charset="2"/>
              </a:rPr>
              <a:t>Be mindful concerning acronyms </a:t>
            </a:r>
          </a:p>
          <a:p>
            <a:endParaRPr lang="en-US" dirty="0"/>
          </a:p>
        </p:txBody>
      </p:sp>
    </p:spTree>
    <p:extLst>
      <p:ext uri="{BB962C8B-B14F-4D97-AF65-F5344CB8AC3E}">
        <p14:creationId xmlns:p14="http://schemas.microsoft.com/office/powerpoint/2010/main" val="917650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CDE3A5-1F2A-DF4E-A318-619D56F71386}"/>
              </a:ext>
            </a:extLst>
          </p:cNvPr>
          <p:cNvSpPr>
            <a:spLocks noGrp="1"/>
          </p:cNvSpPr>
          <p:nvPr>
            <p:ph type="title"/>
          </p:nvPr>
        </p:nvSpPr>
        <p:spPr>
          <a:xfrm>
            <a:off x="406400" y="365125"/>
            <a:ext cx="11328400" cy="1325563"/>
          </a:xfrm>
        </p:spPr>
        <p:txBody>
          <a:bodyPr>
            <a:normAutofit/>
          </a:bodyPr>
          <a:lstStyle/>
          <a:p>
            <a:r>
              <a:rPr lang="en-US" sz="6000" b="1" dirty="0"/>
              <a:t>Proofreading and Random Thoughts </a:t>
            </a:r>
          </a:p>
        </p:txBody>
      </p:sp>
      <p:sp>
        <p:nvSpPr>
          <p:cNvPr id="3" name="Content Placeholder 2">
            <a:extLst>
              <a:ext uri="{FF2B5EF4-FFF2-40B4-BE49-F238E27FC236}">
                <a16:creationId xmlns="" xmlns:a16="http://schemas.microsoft.com/office/drawing/2014/main" id="{330CF3D9-F4CB-9240-B818-864D80464612}"/>
              </a:ext>
            </a:extLst>
          </p:cNvPr>
          <p:cNvSpPr>
            <a:spLocks noGrp="1"/>
          </p:cNvSpPr>
          <p:nvPr>
            <p:ph idx="1"/>
          </p:nvPr>
        </p:nvSpPr>
        <p:spPr/>
        <p:txBody>
          <a:bodyPr/>
          <a:lstStyle/>
          <a:p>
            <a:r>
              <a:rPr lang="en-US" sz="4000" dirty="0">
                <a:sym typeface="Wingdings" panose="05000000000000000000" pitchFamily="2" charset="2"/>
              </a:rPr>
              <a:t>Be professional and ethical</a:t>
            </a:r>
          </a:p>
          <a:p>
            <a:pPr lvl="1"/>
            <a:r>
              <a:rPr lang="en-US" sz="4000" dirty="0">
                <a:sym typeface="Wingdings" panose="05000000000000000000" pitchFamily="2" charset="2"/>
              </a:rPr>
              <a:t>Vigorously attack your opponent’s argument, not your opponent</a:t>
            </a:r>
          </a:p>
          <a:p>
            <a:pPr marR="0" indent="-457200">
              <a:lnSpc>
                <a:spcPct val="107000"/>
              </a:lnSpc>
              <a:spcBef>
                <a:spcPts val="0"/>
              </a:spcBef>
              <a:spcAft>
                <a:spcPts val="800"/>
              </a:spcAft>
            </a:pPr>
            <a:r>
              <a:rPr lang="en-US" sz="4000" dirty="0">
                <a:latin typeface="Calibri" panose="020F0502020204030204" pitchFamily="34" charset="0"/>
                <a:ea typeface="Calibri" panose="020F0502020204030204" pitchFamily="34" charset="0"/>
                <a:cs typeface="Times New Roman" panose="02020603050405020304" pitchFamily="18" charset="0"/>
              </a:rPr>
              <a:t>Pick up a grammar guide: Gregg’s Reference Manual, The Grammar Desk Reference, etc.</a:t>
            </a:r>
          </a:p>
          <a:p>
            <a:endParaRPr lang="en-US" dirty="0"/>
          </a:p>
        </p:txBody>
      </p:sp>
    </p:spTree>
    <p:extLst>
      <p:ext uri="{BB962C8B-B14F-4D97-AF65-F5344CB8AC3E}">
        <p14:creationId xmlns:p14="http://schemas.microsoft.com/office/powerpoint/2010/main" val="2712397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IV. Argument Section</a:t>
            </a:r>
          </a:p>
        </p:txBody>
      </p:sp>
      <p:sp>
        <p:nvSpPr>
          <p:cNvPr id="3" name="Content Placeholder 2"/>
          <p:cNvSpPr>
            <a:spLocks noGrp="1"/>
          </p:cNvSpPr>
          <p:nvPr>
            <p:ph idx="1"/>
          </p:nvPr>
        </p:nvSpPr>
        <p:spPr>
          <a:xfrm>
            <a:off x="838200" y="1825625"/>
            <a:ext cx="10321413" cy="4339201"/>
          </a:xfrm>
        </p:spPr>
        <p:txBody>
          <a:bodyPr>
            <a:normAutofit/>
          </a:bodyPr>
          <a:lstStyle/>
          <a:p>
            <a:r>
              <a:rPr lang="en-US" sz="3200" b="1" dirty="0"/>
              <a:t>Basics of an Argument</a:t>
            </a:r>
            <a:r>
              <a:rPr lang="en-US" sz="3200" b="1" dirty="0" smtClean="0"/>
              <a:t>:</a:t>
            </a:r>
          </a:p>
          <a:p>
            <a:pPr marL="0" indent="0">
              <a:buNone/>
            </a:pPr>
            <a:endParaRPr lang="en-US" sz="3200" b="1" dirty="0" smtClean="0"/>
          </a:p>
          <a:p>
            <a:r>
              <a:rPr lang="en-US" sz="3200" b="1" dirty="0" smtClean="0"/>
              <a:t>What To Do (Insider Tips):</a:t>
            </a:r>
            <a:endParaRPr lang="en-US" sz="3200" b="1" dirty="0"/>
          </a:p>
          <a:p>
            <a:pPr marL="857250" lvl="1" indent="-400050" algn="just">
              <a:buFont typeface="Courier New" panose="02070309020205020404" pitchFamily="49" charset="0"/>
              <a:buChar char="o"/>
            </a:pPr>
            <a:r>
              <a:rPr lang="en-US" sz="2800" dirty="0" smtClean="0"/>
              <a:t>Be concise </a:t>
            </a:r>
            <a:r>
              <a:rPr lang="en-US" sz="2800" dirty="0"/>
              <a:t>and accurate</a:t>
            </a:r>
          </a:p>
          <a:p>
            <a:pPr marL="857250" lvl="1" indent="-400050" algn="just">
              <a:buFont typeface="Courier New" panose="02070309020205020404" pitchFamily="49" charset="0"/>
              <a:buChar char="o"/>
            </a:pPr>
            <a:r>
              <a:rPr lang="en-US" sz="2800" dirty="0" smtClean="0"/>
              <a:t>Clearly </a:t>
            </a:r>
            <a:r>
              <a:rPr lang="en-US" sz="2800" dirty="0"/>
              <a:t>lay out your argument</a:t>
            </a:r>
          </a:p>
          <a:p>
            <a:pPr marL="857250" lvl="1" indent="-400050" algn="just">
              <a:buFont typeface="Courier New" panose="02070309020205020404" pitchFamily="49" charset="0"/>
              <a:buChar char="o"/>
            </a:pPr>
            <a:r>
              <a:rPr lang="en-US" sz="2800" dirty="0" smtClean="0"/>
              <a:t>Reference </a:t>
            </a:r>
            <a:r>
              <a:rPr lang="en-US" sz="2800" dirty="0"/>
              <a:t>the </a:t>
            </a:r>
            <a:r>
              <a:rPr lang="en-US" sz="2800" dirty="0" smtClean="0"/>
              <a:t>record</a:t>
            </a:r>
          </a:p>
          <a:p>
            <a:pPr marL="857250" lvl="1" indent="-400050" algn="just">
              <a:buFont typeface="Courier New" panose="02070309020205020404" pitchFamily="49" charset="0"/>
              <a:buChar char="o"/>
            </a:pPr>
            <a:r>
              <a:rPr lang="en-US" sz="2800" dirty="0" smtClean="0"/>
              <a:t>Expose the weaknesses</a:t>
            </a:r>
            <a:endParaRPr lang="en-US" sz="2800" dirty="0"/>
          </a:p>
          <a:p>
            <a:pPr marL="857250" lvl="1" indent="-400050" algn="just">
              <a:buFont typeface="Courier New" panose="02070309020205020404" pitchFamily="49" charset="0"/>
              <a:buChar char="o"/>
            </a:pPr>
            <a:r>
              <a:rPr lang="en-US" sz="2800" dirty="0" smtClean="0"/>
              <a:t>Tell </a:t>
            </a:r>
            <a:r>
              <a:rPr lang="en-US" sz="2800" dirty="0"/>
              <a:t>the Court what you </a:t>
            </a:r>
            <a:r>
              <a:rPr lang="en-US" sz="2800" dirty="0" smtClean="0"/>
              <a:t>want</a:t>
            </a:r>
            <a:endParaRPr lang="en-US" sz="2800" dirty="0"/>
          </a:p>
        </p:txBody>
      </p:sp>
    </p:spTree>
    <p:extLst>
      <p:ext uri="{BB962C8B-B14F-4D97-AF65-F5344CB8AC3E}">
        <p14:creationId xmlns:p14="http://schemas.microsoft.com/office/powerpoint/2010/main" val="2459462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9254"/>
            <a:ext cx="10515600" cy="1325563"/>
          </a:xfrm>
        </p:spPr>
        <p:txBody>
          <a:bodyPr>
            <a:noAutofit/>
          </a:bodyPr>
          <a:lstStyle/>
          <a:p>
            <a:r>
              <a:rPr lang="en-US" sz="5400" b="1" dirty="0" smtClean="0"/>
              <a:t>What </a:t>
            </a:r>
            <a:r>
              <a:rPr lang="en-US" sz="5400" b="1" dirty="0"/>
              <a:t>Not to Do (Insider Tips)</a:t>
            </a:r>
          </a:p>
        </p:txBody>
      </p:sp>
      <p:sp>
        <p:nvSpPr>
          <p:cNvPr id="3" name="Content Placeholder 2"/>
          <p:cNvSpPr>
            <a:spLocks noGrp="1"/>
          </p:cNvSpPr>
          <p:nvPr>
            <p:ph idx="1"/>
          </p:nvPr>
        </p:nvSpPr>
        <p:spPr>
          <a:xfrm>
            <a:off x="838200" y="2467897"/>
            <a:ext cx="10515600" cy="3283974"/>
          </a:xfrm>
        </p:spPr>
        <p:txBody>
          <a:bodyPr>
            <a:normAutofit/>
          </a:bodyPr>
          <a:lstStyle/>
          <a:p>
            <a:r>
              <a:rPr lang="en-US" dirty="0"/>
              <a:t>M</a:t>
            </a:r>
            <a:r>
              <a:rPr lang="en-US" dirty="0" smtClean="0"/>
              <a:t>isstate </a:t>
            </a:r>
            <a:r>
              <a:rPr lang="en-US" dirty="0"/>
              <a:t>the law</a:t>
            </a:r>
          </a:p>
          <a:p>
            <a:r>
              <a:rPr lang="en-US" dirty="0" smtClean="0"/>
              <a:t>Attack </a:t>
            </a:r>
            <a:r>
              <a:rPr lang="en-US" dirty="0"/>
              <a:t>the other parties or the </a:t>
            </a:r>
            <a:r>
              <a:rPr lang="en-US" dirty="0" smtClean="0"/>
              <a:t>courts</a:t>
            </a:r>
            <a:endParaRPr lang="en-US" dirty="0"/>
          </a:p>
          <a:p>
            <a:r>
              <a:rPr lang="en-US" dirty="0" smtClean="0"/>
              <a:t>Make </a:t>
            </a:r>
            <a:r>
              <a:rPr lang="en-US" dirty="0"/>
              <a:t>conclusory </a:t>
            </a:r>
            <a:r>
              <a:rPr lang="en-US" dirty="0" smtClean="0"/>
              <a:t>statements</a:t>
            </a:r>
          </a:p>
          <a:p>
            <a:r>
              <a:rPr lang="en-US" dirty="0" smtClean="0"/>
              <a:t>Include the kitchen sink</a:t>
            </a:r>
          </a:p>
          <a:p>
            <a:r>
              <a:rPr lang="en-US" dirty="0" smtClean="0"/>
              <a:t>Avoid </a:t>
            </a:r>
            <a:r>
              <a:rPr lang="en-US" dirty="0"/>
              <a:t>long </a:t>
            </a:r>
            <a:r>
              <a:rPr lang="en-US" dirty="0" smtClean="0"/>
              <a:t>quotes</a:t>
            </a:r>
            <a:endParaRPr lang="en-US" dirty="0"/>
          </a:p>
        </p:txBody>
      </p:sp>
    </p:spTree>
    <p:extLst>
      <p:ext uri="{BB962C8B-B14F-4D97-AF65-F5344CB8AC3E}">
        <p14:creationId xmlns:p14="http://schemas.microsoft.com/office/powerpoint/2010/main" val="3086978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V. Miscellaneous Items</a:t>
            </a:r>
          </a:p>
        </p:txBody>
      </p:sp>
      <p:sp>
        <p:nvSpPr>
          <p:cNvPr id="3" name="Content Placeholder 2"/>
          <p:cNvSpPr>
            <a:spLocks noGrp="1"/>
          </p:cNvSpPr>
          <p:nvPr>
            <p:ph idx="1"/>
          </p:nvPr>
        </p:nvSpPr>
        <p:spPr/>
        <p:txBody>
          <a:bodyPr/>
          <a:lstStyle/>
          <a:p>
            <a:r>
              <a:rPr lang="en-US" dirty="0"/>
              <a:t>Certifications</a:t>
            </a:r>
          </a:p>
          <a:p>
            <a:r>
              <a:rPr lang="en-US" dirty="0"/>
              <a:t>Public Access Policy</a:t>
            </a:r>
          </a:p>
          <a:p>
            <a:r>
              <a:rPr lang="en-US" dirty="0"/>
              <a:t>Proposed Amendments to Pennsylvania Rules of Appellate Procedure</a:t>
            </a:r>
          </a:p>
        </p:txBody>
      </p:sp>
    </p:spTree>
    <p:extLst>
      <p:ext uri="{BB962C8B-B14F-4D97-AF65-F5344CB8AC3E}">
        <p14:creationId xmlns:p14="http://schemas.microsoft.com/office/powerpoint/2010/main" val="265395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8751"/>
            <a:ext cx="10515600" cy="1325563"/>
          </a:xfrm>
        </p:spPr>
        <p:txBody>
          <a:bodyPr>
            <a:noAutofit/>
          </a:bodyPr>
          <a:lstStyle/>
          <a:p>
            <a:r>
              <a:rPr lang="en-US" sz="5400" b="1" dirty="0"/>
              <a:t>I. Know Your Audience:</a:t>
            </a:r>
            <a:br>
              <a:rPr lang="en-US" sz="5400" b="1" dirty="0"/>
            </a:br>
            <a:r>
              <a:rPr lang="en-US" sz="5400" b="1" dirty="0"/>
              <a:t>The Judge &amp; The Law Clerk</a:t>
            </a:r>
          </a:p>
        </p:txBody>
      </p:sp>
      <p:sp>
        <p:nvSpPr>
          <p:cNvPr id="3" name="Content Placeholder 2"/>
          <p:cNvSpPr>
            <a:spLocks noGrp="1"/>
          </p:cNvSpPr>
          <p:nvPr>
            <p:ph idx="1"/>
          </p:nvPr>
        </p:nvSpPr>
        <p:spPr>
          <a:xfrm>
            <a:off x="838200" y="2376232"/>
            <a:ext cx="8541774" cy="3591949"/>
          </a:xfrm>
        </p:spPr>
        <p:txBody>
          <a:bodyPr>
            <a:noAutofit/>
          </a:bodyPr>
          <a:lstStyle/>
          <a:p>
            <a:r>
              <a:rPr lang="en-US" sz="3200" b="1" u="sng" dirty="0"/>
              <a:t>The Judge</a:t>
            </a:r>
            <a:r>
              <a:rPr lang="en-US" sz="3200" b="1" dirty="0"/>
              <a:t>:</a:t>
            </a:r>
          </a:p>
          <a:p>
            <a:pPr lvl="1">
              <a:buFont typeface="Courier New" panose="02070309020205020404" pitchFamily="49" charset="0"/>
              <a:buChar char="o"/>
            </a:pPr>
            <a:r>
              <a:rPr lang="en-US" sz="2800" dirty="0"/>
              <a:t>Busy, busy, busy</a:t>
            </a:r>
          </a:p>
          <a:p>
            <a:pPr lvl="1">
              <a:buFont typeface="Courier New" panose="02070309020205020404" pitchFamily="49" charset="0"/>
              <a:buChar char="o"/>
            </a:pPr>
            <a:r>
              <a:rPr lang="en-US" sz="2800" dirty="0"/>
              <a:t>Experienced</a:t>
            </a:r>
          </a:p>
          <a:p>
            <a:pPr marL="457200" lvl="1" indent="0">
              <a:buNone/>
            </a:pPr>
            <a:endParaRPr lang="en-US" sz="2800" dirty="0"/>
          </a:p>
          <a:p>
            <a:r>
              <a:rPr lang="en-US" sz="3200" b="1" u="sng" dirty="0"/>
              <a:t>The Law Clerk</a:t>
            </a:r>
            <a:r>
              <a:rPr lang="en-US" sz="3200" b="1" dirty="0"/>
              <a:t>:</a:t>
            </a:r>
          </a:p>
          <a:p>
            <a:pPr lvl="1">
              <a:buFont typeface="Courier New" panose="02070309020205020404" pitchFamily="49" charset="0"/>
              <a:buChar char="o"/>
            </a:pPr>
            <a:r>
              <a:rPr lang="en-US" sz="2800" dirty="0"/>
              <a:t>Grunt Work</a:t>
            </a:r>
          </a:p>
          <a:p>
            <a:pPr lvl="1">
              <a:buFont typeface="Courier New" panose="02070309020205020404" pitchFamily="49" charset="0"/>
              <a:buChar char="o"/>
            </a:pPr>
            <a:r>
              <a:rPr lang="en-US" sz="2800" dirty="0"/>
              <a:t>First year law clerk vs. seasoned career clerk</a:t>
            </a:r>
          </a:p>
        </p:txBody>
      </p:sp>
    </p:spTree>
    <p:extLst>
      <p:ext uri="{BB962C8B-B14F-4D97-AF65-F5344CB8AC3E}">
        <p14:creationId xmlns:p14="http://schemas.microsoft.com/office/powerpoint/2010/main" val="288960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6234"/>
            <a:ext cx="10515600" cy="1325563"/>
          </a:xfrm>
        </p:spPr>
        <p:txBody>
          <a:bodyPr>
            <a:noAutofit/>
          </a:bodyPr>
          <a:lstStyle/>
          <a:p>
            <a:r>
              <a:rPr lang="en-US" sz="5400" b="1" dirty="0"/>
              <a:t>Know Your Audience:</a:t>
            </a:r>
            <a:br>
              <a:rPr lang="en-US" sz="5400" b="1" dirty="0"/>
            </a:br>
            <a:r>
              <a:rPr lang="en-US" sz="5400" b="1" dirty="0"/>
              <a:t>What’s at stake with your reader?</a:t>
            </a:r>
          </a:p>
        </p:txBody>
      </p:sp>
      <p:sp>
        <p:nvSpPr>
          <p:cNvPr id="3" name="Content Placeholder 2"/>
          <p:cNvSpPr>
            <a:spLocks noGrp="1"/>
          </p:cNvSpPr>
          <p:nvPr>
            <p:ph idx="1"/>
          </p:nvPr>
        </p:nvSpPr>
        <p:spPr>
          <a:xfrm>
            <a:off x="838200" y="2831691"/>
            <a:ext cx="10515600" cy="1160206"/>
          </a:xfrm>
        </p:spPr>
        <p:txBody>
          <a:bodyPr>
            <a:normAutofit/>
          </a:bodyPr>
          <a:lstStyle/>
          <a:p>
            <a:pPr algn="just"/>
            <a:r>
              <a:rPr lang="en-US" dirty="0"/>
              <a:t>Your client’s fate</a:t>
            </a:r>
          </a:p>
          <a:p>
            <a:pPr algn="just"/>
            <a:r>
              <a:rPr lang="en-US" dirty="0"/>
              <a:t>Your credibility/reputation before the Commonwealth Court</a:t>
            </a:r>
          </a:p>
        </p:txBody>
      </p:sp>
    </p:spTree>
    <p:extLst>
      <p:ext uri="{BB962C8B-B14F-4D97-AF65-F5344CB8AC3E}">
        <p14:creationId xmlns:p14="http://schemas.microsoft.com/office/powerpoint/2010/main" val="101886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0932"/>
            <a:ext cx="10515600" cy="1325563"/>
          </a:xfrm>
        </p:spPr>
        <p:txBody>
          <a:bodyPr>
            <a:noAutofit/>
          </a:bodyPr>
          <a:lstStyle/>
          <a:p>
            <a:pPr algn="ctr"/>
            <a:r>
              <a:rPr lang="en-US" sz="5400" b="1" dirty="0"/>
              <a:t>Brief Writing:  Dos &amp; Don’ts</a:t>
            </a:r>
          </a:p>
        </p:txBody>
      </p:sp>
      <p:sp>
        <p:nvSpPr>
          <p:cNvPr id="3" name="Content Placeholder 2"/>
          <p:cNvSpPr>
            <a:spLocks noGrp="1"/>
          </p:cNvSpPr>
          <p:nvPr>
            <p:ph idx="1"/>
          </p:nvPr>
        </p:nvSpPr>
        <p:spPr>
          <a:xfrm>
            <a:off x="838200" y="2130425"/>
            <a:ext cx="10515600" cy="3749265"/>
          </a:xfrm>
        </p:spPr>
        <p:txBody>
          <a:bodyPr>
            <a:normAutofit/>
          </a:bodyPr>
          <a:lstStyle/>
          <a:p>
            <a:r>
              <a:rPr lang="en-US" sz="4000" b="1" u="sng" dirty="0"/>
              <a:t>Dos</a:t>
            </a:r>
            <a:r>
              <a:rPr lang="en-US" sz="4000" b="1" dirty="0"/>
              <a:t>:</a:t>
            </a:r>
            <a:endParaRPr lang="en-US" sz="2800" b="1" dirty="0"/>
          </a:p>
          <a:p>
            <a:pPr lvl="1" algn="just">
              <a:buFont typeface="Courier New" panose="02070309020205020404" pitchFamily="49" charset="0"/>
              <a:buChar char="o"/>
            </a:pPr>
            <a:r>
              <a:rPr lang="en-US" sz="2800" b="1" dirty="0"/>
              <a:t>Do</a:t>
            </a:r>
            <a:r>
              <a:rPr lang="en-US" sz="2800" dirty="0"/>
              <a:t> be clear and concise</a:t>
            </a:r>
          </a:p>
          <a:p>
            <a:pPr lvl="1" algn="just">
              <a:buFont typeface="Courier New" panose="02070309020205020404" pitchFamily="49" charset="0"/>
              <a:buChar char="o"/>
            </a:pPr>
            <a:r>
              <a:rPr lang="en-US" sz="2800" b="1" dirty="0"/>
              <a:t>Do </a:t>
            </a:r>
            <a:r>
              <a:rPr lang="en-US" sz="2800" dirty="0"/>
              <a:t>use headings</a:t>
            </a:r>
          </a:p>
          <a:p>
            <a:pPr lvl="1" algn="just">
              <a:buFont typeface="Courier New" panose="02070309020205020404" pitchFamily="49" charset="0"/>
              <a:buChar char="o"/>
            </a:pPr>
            <a:r>
              <a:rPr lang="en-US" sz="2800" b="1" dirty="0"/>
              <a:t>Do</a:t>
            </a:r>
            <a:r>
              <a:rPr lang="en-US" sz="2800" dirty="0"/>
              <a:t> tell clerks where things are in the record</a:t>
            </a:r>
          </a:p>
          <a:p>
            <a:pPr lvl="1" algn="just">
              <a:buFont typeface="Courier New" panose="02070309020205020404" pitchFamily="49" charset="0"/>
              <a:buChar char="o"/>
            </a:pPr>
            <a:r>
              <a:rPr lang="en-US" sz="2800" b="1" dirty="0"/>
              <a:t>Do</a:t>
            </a:r>
            <a:r>
              <a:rPr lang="en-US" sz="2800" dirty="0"/>
              <a:t> check your attitude at the door before submitting a brief</a:t>
            </a:r>
          </a:p>
          <a:p>
            <a:pPr lvl="1" algn="just">
              <a:buFont typeface="Courier New" panose="02070309020205020404" pitchFamily="49" charset="0"/>
              <a:buChar char="o"/>
            </a:pPr>
            <a:r>
              <a:rPr lang="en-US" sz="2800" b="1" dirty="0"/>
              <a:t>Do</a:t>
            </a:r>
            <a:r>
              <a:rPr lang="en-US" sz="2800" dirty="0"/>
              <a:t> proofread, proofread, proofread</a:t>
            </a:r>
          </a:p>
          <a:p>
            <a:pPr lvl="1" algn="just">
              <a:buFont typeface="Courier New" panose="02070309020205020404" pitchFamily="49" charset="0"/>
              <a:buChar char="o"/>
            </a:pPr>
            <a:r>
              <a:rPr lang="en-US" sz="2800" b="1" dirty="0"/>
              <a:t>Do</a:t>
            </a:r>
            <a:r>
              <a:rPr lang="en-US" sz="2800" dirty="0"/>
              <a:t> follow the Pennsylvania Rules of Appellate Procedure</a:t>
            </a:r>
          </a:p>
        </p:txBody>
      </p:sp>
    </p:spTree>
    <p:extLst>
      <p:ext uri="{BB962C8B-B14F-4D97-AF65-F5344CB8AC3E}">
        <p14:creationId xmlns:p14="http://schemas.microsoft.com/office/powerpoint/2010/main" val="426532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3447"/>
            <a:ext cx="10515600" cy="1325563"/>
          </a:xfrm>
        </p:spPr>
        <p:txBody>
          <a:bodyPr>
            <a:normAutofit/>
          </a:bodyPr>
          <a:lstStyle/>
          <a:p>
            <a:pPr algn="ctr"/>
            <a:r>
              <a:rPr lang="en-US" sz="5400" b="1" dirty="0"/>
              <a:t>Brief Writing:  Dos &amp; Don’ts</a:t>
            </a:r>
          </a:p>
        </p:txBody>
      </p:sp>
      <p:sp>
        <p:nvSpPr>
          <p:cNvPr id="3" name="Content Placeholder 2"/>
          <p:cNvSpPr>
            <a:spLocks noGrp="1"/>
          </p:cNvSpPr>
          <p:nvPr>
            <p:ph idx="1"/>
          </p:nvPr>
        </p:nvSpPr>
        <p:spPr>
          <a:xfrm>
            <a:off x="838200" y="2002605"/>
            <a:ext cx="10515600" cy="3690272"/>
          </a:xfrm>
        </p:spPr>
        <p:txBody>
          <a:bodyPr>
            <a:normAutofit/>
          </a:bodyPr>
          <a:lstStyle/>
          <a:p>
            <a:r>
              <a:rPr lang="en-US" sz="4000" b="1" u="sng" dirty="0"/>
              <a:t>Don’ts</a:t>
            </a:r>
            <a:r>
              <a:rPr lang="en-US" sz="4000" b="1" dirty="0"/>
              <a:t>:</a:t>
            </a:r>
          </a:p>
          <a:p>
            <a:pPr lvl="1" algn="just">
              <a:buFont typeface="Courier New" panose="02070309020205020404" pitchFamily="49" charset="0"/>
              <a:buChar char="o"/>
            </a:pPr>
            <a:r>
              <a:rPr lang="en-US" sz="2800" b="1" dirty="0"/>
              <a:t>Don’t </a:t>
            </a:r>
            <a:r>
              <a:rPr lang="en-US" sz="2800" dirty="0"/>
              <a:t>misrepresent legal authority, exaggerate facts, misquote something, fail to include </a:t>
            </a:r>
            <a:r>
              <a:rPr lang="en-US" sz="2800" dirty="0" err="1"/>
              <a:t>pincites</a:t>
            </a:r>
            <a:r>
              <a:rPr lang="en-US" sz="2800" dirty="0"/>
              <a:t>, or mischaracterize parts of the record</a:t>
            </a:r>
          </a:p>
          <a:p>
            <a:pPr lvl="1" algn="just">
              <a:buFont typeface="Courier New" panose="02070309020205020404" pitchFamily="49" charset="0"/>
              <a:buChar char="o"/>
            </a:pPr>
            <a:r>
              <a:rPr lang="en-US" sz="2800" b="1" dirty="0"/>
              <a:t>Don’t</a:t>
            </a:r>
            <a:r>
              <a:rPr lang="en-US" sz="2800" dirty="0"/>
              <a:t> make unsupported arguments</a:t>
            </a:r>
          </a:p>
          <a:p>
            <a:pPr lvl="1" algn="just">
              <a:buFont typeface="Courier New" panose="02070309020205020404" pitchFamily="49" charset="0"/>
              <a:buChar char="o"/>
            </a:pPr>
            <a:r>
              <a:rPr lang="en-US" sz="2800" b="1" dirty="0"/>
              <a:t>Don’t </a:t>
            </a:r>
            <a:r>
              <a:rPr lang="en-US" sz="2800" dirty="0"/>
              <a:t>attack opposing counsel</a:t>
            </a:r>
          </a:p>
          <a:p>
            <a:pPr lvl="1" algn="just">
              <a:buFont typeface="Courier New" panose="02070309020205020404" pitchFamily="49" charset="0"/>
              <a:buChar char="o"/>
            </a:pPr>
            <a:r>
              <a:rPr lang="en-US" sz="2800" b="1" dirty="0"/>
              <a:t>Don’t </a:t>
            </a:r>
            <a:r>
              <a:rPr lang="en-US" sz="2800" dirty="0"/>
              <a:t>forget about the weaknesses in your case</a:t>
            </a:r>
          </a:p>
          <a:p>
            <a:pPr lvl="1" algn="just">
              <a:buFont typeface="Courier New" panose="02070309020205020404" pitchFamily="49" charset="0"/>
              <a:buChar char="o"/>
            </a:pPr>
            <a:r>
              <a:rPr lang="en-US" sz="2800" b="1" dirty="0"/>
              <a:t>Don’t</a:t>
            </a:r>
            <a:r>
              <a:rPr lang="en-US" sz="2800" dirty="0"/>
              <a:t> forget to proofread your work!</a:t>
            </a:r>
          </a:p>
        </p:txBody>
      </p:sp>
    </p:spTree>
    <p:extLst>
      <p:ext uri="{BB962C8B-B14F-4D97-AF65-F5344CB8AC3E}">
        <p14:creationId xmlns:p14="http://schemas.microsoft.com/office/powerpoint/2010/main" val="322587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Going Forward…</a:t>
            </a:r>
          </a:p>
        </p:txBody>
      </p:sp>
      <p:sp>
        <p:nvSpPr>
          <p:cNvPr id="3" name="Content Placeholder 2"/>
          <p:cNvSpPr>
            <a:spLocks noGrp="1"/>
          </p:cNvSpPr>
          <p:nvPr>
            <p:ph idx="1"/>
          </p:nvPr>
        </p:nvSpPr>
        <p:spPr/>
        <p:txBody>
          <a:bodyPr/>
          <a:lstStyle/>
          <a:p>
            <a:pPr algn="just"/>
            <a:r>
              <a:rPr lang="en-US" sz="3200" dirty="0"/>
              <a:t>As you listen to this presentation, keep the following in mind:</a:t>
            </a:r>
          </a:p>
          <a:p>
            <a:pPr marL="0" indent="0" algn="just">
              <a:buNone/>
            </a:pPr>
            <a:endParaRPr lang="en-US" dirty="0"/>
          </a:p>
          <a:p>
            <a:pPr lvl="1" algn="just">
              <a:buFont typeface="Courier New" panose="02070309020205020404" pitchFamily="49" charset="0"/>
              <a:buChar char="o"/>
            </a:pPr>
            <a:r>
              <a:rPr lang="en-US" sz="2800" b="1" dirty="0"/>
              <a:t>A</a:t>
            </a:r>
            <a:r>
              <a:rPr lang="en-US" sz="2800" dirty="0"/>
              <a:t>ccuracy</a:t>
            </a:r>
          </a:p>
          <a:p>
            <a:pPr lvl="1" algn="just">
              <a:buFont typeface="Courier New" panose="02070309020205020404" pitchFamily="49" charset="0"/>
              <a:buChar char="o"/>
            </a:pPr>
            <a:r>
              <a:rPr lang="en-US" sz="2800" b="1" dirty="0"/>
              <a:t>E</a:t>
            </a:r>
            <a:r>
              <a:rPr lang="en-US" sz="2800" dirty="0"/>
              <a:t>asy to read</a:t>
            </a:r>
          </a:p>
          <a:p>
            <a:pPr lvl="1" algn="just">
              <a:buFont typeface="Courier New" panose="02070309020205020404" pitchFamily="49" charset="0"/>
              <a:buChar char="o"/>
            </a:pPr>
            <a:r>
              <a:rPr lang="en-US" sz="2800" b="1" dirty="0"/>
              <a:t>I</a:t>
            </a:r>
            <a:r>
              <a:rPr lang="en-US" sz="2800" dirty="0"/>
              <a:t>mportant Issues</a:t>
            </a:r>
          </a:p>
          <a:p>
            <a:pPr lvl="1" algn="just">
              <a:buFont typeface="Courier New" panose="02070309020205020404" pitchFamily="49" charset="0"/>
              <a:buChar char="o"/>
            </a:pPr>
            <a:r>
              <a:rPr lang="en-US" sz="2800" b="1" dirty="0"/>
              <a:t>O</a:t>
            </a:r>
            <a:r>
              <a:rPr lang="en-US" sz="2800" dirty="0"/>
              <a:t>rganization</a:t>
            </a:r>
          </a:p>
          <a:p>
            <a:pPr lvl="1" algn="just">
              <a:buFont typeface="Courier New" panose="02070309020205020404" pitchFamily="49" charset="0"/>
              <a:buChar char="o"/>
            </a:pPr>
            <a:r>
              <a:rPr lang="en-US" sz="2800" b="1" dirty="0"/>
              <a:t>U</a:t>
            </a:r>
            <a:r>
              <a:rPr lang="en-US" sz="2800" dirty="0"/>
              <a:t>nderstandable</a:t>
            </a:r>
          </a:p>
        </p:txBody>
      </p:sp>
    </p:spTree>
    <p:extLst>
      <p:ext uri="{BB962C8B-B14F-4D97-AF65-F5344CB8AC3E}">
        <p14:creationId xmlns:p14="http://schemas.microsoft.com/office/powerpoint/2010/main" val="248699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II. Typography</a:t>
            </a:r>
          </a:p>
        </p:txBody>
      </p:sp>
      <p:sp>
        <p:nvSpPr>
          <p:cNvPr id="3" name="Content Placeholder 2"/>
          <p:cNvSpPr>
            <a:spLocks noGrp="1"/>
          </p:cNvSpPr>
          <p:nvPr>
            <p:ph idx="1"/>
          </p:nvPr>
        </p:nvSpPr>
        <p:spPr>
          <a:xfrm>
            <a:off x="838200" y="1825625"/>
            <a:ext cx="9613490" cy="4351338"/>
          </a:xfrm>
        </p:spPr>
        <p:txBody>
          <a:bodyPr/>
          <a:lstStyle/>
          <a:p>
            <a:r>
              <a:rPr lang="en-US" sz="3200" b="1" dirty="0" err="1"/>
              <a:t>Pa.R.A.P</a:t>
            </a:r>
            <a:r>
              <a:rPr lang="en-US" sz="3200" b="1" dirty="0"/>
              <a:t>. 124</a:t>
            </a:r>
          </a:p>
          <a:p>
            <a:pPr marL="0" indent="0">
              <a:buNone/>
            </a:pPr>
            <a:endParaRPr lang="en-US" dirty="0"/>
          </a:p>
          <a:p>
            <a:pPr lvl="1" algn="just">
              <a:buFont typeface="Courier New" panose="02070309020205020404" pitchFamily="49" charset="0"/>
              <a:buChar char="o"/>
            </a:pPr>
            <a:r>
              <a:rPr lang="en-US" sz="2800" dirty="0"/>
              <a:t>“The 2013 amendment increased the minimum text font size from 12 point to 14 point and added a minimum footnote font size of 12 point.  This rule requires a clear and legible font.  The Supreme, Superior, and Commonwealth Courts use Arial, Verdana, and Times New Roman, respectively, for their opinions.  The brief using one of these fonts will be satisfactory.”</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227148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Why Typography Matters</a:t>
            </a:r>
          </a:p>
        </p:txBody>
      </p:sp>
      <p:sp>
        <p:nvSpPr>
          <p:cNvPr id="3" name="Content Placeholder 2"/>
          <p:cNvSpPr>
            <a:spLocks noGrp="1"/>
          </p:cNvSpPr>
          <p:nvPr>
            <p:ph idx="1"/>
          </p:nvPr>
        </p:nvSpPr>
        <p:spPr/>
        <p:txBody>
          <a:bodyPr>
            <a:normAutofit/>
          </a:bodyPr>
          <a:lstStyle/>
          <a:p>
            <a:pPr algn="just"/>
            <a:r>
              <a:rPr lang="en-US" sz="3200" dirty="0"/>
              <a:t>Good lawyering requires good writing</a:t>
            </a:r>
          </a:p>
          <a:p>
            <a:pPr algn="just"/>
            <a:r>
              <a:rPr lang="en-US" sz="3200" dirty="0"/>
              <a:t>Good typography is an opportunity to improve writing</a:t>
            </a:r>
          </a:p>
          <a:p>
            <a:pPr algn="just"/>
            <a:r>
              <a:rPr lang="en-US" sz="3200" dirty="0"/>
              <a:t>Conserves reader attention</a:t>
            </a:r>
          </a:p>
        </p:txBody>
      </p:sp>
    </p:spTree>
    <p:extLst>
      <p:ext uri="{BB962C8B-B14F-4D97-AF65-F5344CB8AC3E}">
        <p14:creationId xmlns:p14="http://schemas.microsoft.com/office/powerpoint/2010/main" val="140866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1129</Words>
  <Application>Microsoft Office PowerPoint</Application>
  <PresentationFormat>Widescreen</PresentationFormat>
  <Paragraphs>194</Paragraphs>
  <Slides>26</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Aharoni</vt:lpstr>
      <vt:lpstr>Arial</vt:lpstr>
      <vt:lpstr>Calibri</vt:lpstr>
      <vt:lpstr>Calibri Light</vt:lpstr>
      <vt:lpstr>Courier New</vt:lpstr>
      <vt:lpstr>Times New Roman</vt:lpstr>
      <vt:lpstr>Wingdings</vt:lpstr>
      <vt:lpstr>Office Theme</vt:lpstr>
      <vt:lpstr>How to be Appealing Commonwealth Court Appeals  </vt:lpstr>
      <vt:lpstr>PowerPoint Presentation</vt:lpstr>
      <vt:lpstr>I. Know Your Audience: The Judge &amp; The Law Clerk</vt:lpstr>
      <vt:lpstr>Know Your Audience: What’s at stake with your reader?</vt:lpstr>
      <vt:lpstr>Brief Writing:  Dos &amp; Don’ts</vt:lpstr>
      <vt:lpstr>Brief Writing:  Dos &amp; Don’ts</vt:lpstr>
      <vt:lpstr>Going Forward…</vt:lpstr>
      <vt:lpstr>II. Typography</vt:lpstr>
      <vt:lpstr>Why Typography Matters</vt:lpstr>
      <vt:lpstr>Table of Contents Typography</vt:lpstr>
      <vt:lpstr>Other Typography Tips</vt:lpstr>
      <vt:lpstr>Section III.  Know Road Signs</vt:lpstr>
      <vt:lpstr>Contents of the Brief</vt:lpstr>
      <vt:lpstr>Table of Contents, specifically</vt:lpstr>
      <vt:lpstr>PowerPoint Presentation</vt:lpstr>
      <vt:lpstr>Citations, specifically</vt:lpstr>
      <vt:lpstr>PowerPoint Presentation</vt:lpstr>
      <vt:lpstr>Issue:  Sticking to the Issue</vt:lpstr>
      <vt:lpstr>Issue:  Framing the Issue</vt:lpstr>
      <vt:lpstr>Proofreading and Random Thoughts</vt:lpstr>
      <vt:lpstr>Proofreading and Random Thoughts</vt:lpstr>
      <vt:lpstr>Proofreading and Random Thoughts </vt:lpstr>
      <vt:lpstr>Proofreading and Random Thoughts </vt:lpstr>
      <vt:lpstr>IV. Argument Section</vt:lpstr>
      <vt:lpstr>What Not to Do (Insider Tips)</vt:lpstr>
      <vt:lpstr>V. Miscellaneous Items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III.  Know Road Signs</dc:title>
  <dc:creator>Ryan Gonder</dc:creator>
  <cp:lastModifiedBy>Ryan Gonder</cp:lastModifiedBy>
  <cp:revision>77</cp:revision>
  <dcterms:created xsi:type="dcterms:W3CDTF">2019-04-30T12:42:46Z</dcterms:created>
  <dcterms:modified xsi:type="dcterms:W3CDTF">2019-05-08T13:53:28Z</dcterms:modified>
</cp:coreProperties>
</file>