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58" r:id="rId4"/>
    <p:sldId id="301" r:id="rId5"/>
    <p:sldId id="259" r:id="rId6"/>
    <p:sldId id="297" r:id="rId7"/>
    <p:sldId id="302" r:id="rId8"/>
    <p:sldId id="303" r:id="rId9"/>
    <p:sldId id="304" r:id="rId10"/>
    <p:sldId id="306" r:id="rId11"/>
    <p:sldId id="290" r:id="rId12"/>
    <p:sldId id="307" r:id="rId13"/>
    <p:sldId id="305" r:id="rId14"/>
    <p:sldId id="260" r:id="rId15"/>
    <p:sldId id="309" r:id="rId16"/>
    <p:sldId id="308" r:id="rId17"/>
    <p:sldId id="298" r:id="rId18"/>
    <p:sldId id="311" r:id="rId19"/>
    <p:sldId id="310" r:id="rId20"/>
    <p:sldId id="270" r:id="rId21"/>
    <p:sldId id="268" r:id="rId22"/>
    <p:sldId id="269" r:id="rId23"/>
    <p:sldId id="272" r:id="rId24"/>
    <p:sldId id="273" r:id="rId25"/>
    <p:sldId id="313" r:id="rId26"/>
    <p:sldId id="312" r:id="rId27"/>
    <p:sldId id="274" r:id="rId28"/>
    <p:sldId id="316" r:id="rId29"/>
    <p:sldId id="314" r:id="rId30"/>
    <p:sldId id="315" r:id="rId31"/>
    <p:sldId id="277" r:id="rId32"/>
    <p:sldId id="278" r:id="rId33"/>
    <p:sldId id="279" r:id="rId34"/>
    <p:sldId id="280" r:id="rId35"/>
    <p:sldId id="281" r:id="rId36"/>
    <p:sldId id="282" r:id="rId37"/>
    <p:sldId id="283" r:id="rId3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5" autoAdjust="0"/>
    <p:restoredTop sz="94660"/>
  </p:normalViewPr>
  <p:slideViewPr>
    <p:cSldViewPr snapToGrid="0">
      <p:cViewPr varScale="1">
        <p:scale>
          <a:sx n="89" d="100"/>
          <a:sy n="89" d="100"/>
        </p:scale>
        <p:origin x="12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09FDFCE1-CCDE-4363-B3B3-A677DCDF8391}" type="datetimeFigureOut">
              <a:rPr lang="en-US" smtClean="0"/>
              <a:t>10/14/2018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2B61E5E5-886E-467F-BC36-0F07883A9B4A}" type="slidenum">
              <a:rPr lang="en-US" smtClean="0"/>
              <a:t>‹#›</a:t>
            </a:fld>
            <a:endParaRPr lang="en-US"/>
          </a:p>
        </p:txBody>
      </p:sp>
    </p:spTree>
    <p:extLst>
      <p:ext uri="{BB962C8B-B14F-4D97-AF65-F5344CB8AC3E}">
        <p14:creationId xmlns:p14="http://schemas.microsoft.com/office/powerpoint/2010/main" val="249650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822960"/>
            <a:ext cx="8915399" cy="2262781"/>
          </a:xfrm>
        </p:spPr>
        <p:txBody>
          <a:bodyPr/>
          <a:lstStyle/>
          <a:p>
            <a:pPr algn="ctr"/>
            <a:r>
              <a:rPr lang="en-US" b="1" dirty="0" smtClean="0"/>
              <a:t>Salmon P. Chase </a:t>
            </a:r>
            <a:br>
              <a:rPr lang="en-US" b="1" dirty="0" smtClean="0"/>
            </a:br>
            <a:r>
              <a:rPr lang="en-US" b="1" dirty="0" smtClean="0"/>
              <a:t>Inn of Court</a:t>
            </a:r>
            <a:endParaRPr lang="en-US" b="1" dirty="0"/>
          </a:p>
        </p:txBody>
      </p:sp>
      <p:sp>
        <p:nvSpPr>
          <p:cNvPr id="3" name="Subtitle 2"/>
          <p:cNvSpPr>
            <a:spLocks noGrp="1"/>
          </p:cNvSpPr>
          <p:nvPr>
            <p:ph type="subTitle" idx="1"/>
          </p:nvPr>
        </p:nvSpPr>
        <p:spPr>
          <a:xfrm>
            <a:off x="2589213" y="4292601"/>
            <a:ext cx="8915399" cy="1611062"/>
          </a:xfrm>
        </p:spPr>
        <p:txBody>
          <a:bodyPr>
            <a:normAutofit/>
          </a:bodyPr>
          <a:lstStyle/>
          <a:p>
            <a:pPr algn="ctr"/>
            <a:r>
              <a:rPr lang="en-US" sz="2000" b="1" dirty="0"/>
              <a:t>Civility and Professionalism at the </a:t>
            </a:r>
            <a:r>
              <a:rPr lang="en-US" sz="2000" b="1" dirty="0" smtClean="0"/>
              <a:t>U.S. </a:t>
            </a:r>
            <a:r>
              <a:rPr lang="en-US" sz="2000" b="1" dirty="0"/>
              <a:t>Supreme Court</a:t>
            </a:r>
            <a:endParaRPr lang="en-US" sz="2000" dirty="0"/>
          </a:p>
          <a:p>
            <a:pPr algn="ctr"/>
            <a:r>
              <a:rPr lang="en-US" sz="2000" dirty="0"/>
              <a:t>Benjamin Beaton, Squire Patton Boggs LLP</a:t>
            </a:r>
          </a:p>
          <a:p>
            <a:pPr algn="ctr"/>
            <a:r>
              <a:rPr lang="en-US" sz="2000" dirty="0"/>
              <a:t>October 16, 2018</a:t>
            </a:r>
          </a:p>
          <a:p>
            <a:pPr algn="ctr"/>
            <a:endParaRPr lang="en-US" dirty="0"/>
          </a:p>
        </p:txBody>
      </p:sp>
    </p:spTree>
    <p:extLst>
      <p:ext uri="{BB962C8B-B14F-4D97-AF65-F5344CB8AC3E}">
        <p14:creationId xmlns:p14="http://schemas.microsoft.com/office/powerpoint/2010/main" val="68044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Supreme Court:</a:t>
            </a:r>
            <a:br>
              <a:rPr lang="en-US" b="1" dirty="0" smtClean="0"/>
            </a:br>
            <a:r>
              <a:rPr lang="en-US" b="1" dirty="0"/>
              <a:t>	</a:t>
            </a:r>
            <a:r>
              <a:rPr lang="en-US" b="1" dirty="0" smtClean="0"/>
              <a:t>Effects of Civility &amp; Collegiality</a:t>
            </a:r>
            <a:endParaRPr lang="en-US" b="1" dirty="0"/>
          </a:p>
        </p:txBody>
      </p:sp>
      <p:sp>
        <p:nvSpPr>
          <p:cNvPr id="3" name="Content Placeholder 2"/>
          <p:cNvSpPr>
            <a:spLocks noGrp="1"/>
          </p:cNvSpPr>
          <p:nvPr>
            <p:ph idx="1"/>
          </p:nvPr>
        </p:nvSpPr>
        <p:spPr>
          <a:xfrm>
            <a:off x="2589212" y="2133599"/>
            <a:ext cx="8915400" cy="4249783"/>
          </a:xfrm>
        </p:spPr>
        <p:txBody>
          <a:bodyPr>
            <a:noAutofit/>
          </a:bodyPr>
          <a:lstStyle/>
          <a:p>
            <a:pPr lvl="1"/>
            <a:r>
              <a:rPr lang="en-US" sz="1400" dirty="0" smtClean="0"/>
              <a:t>Longstanding </a:t>
            </a:r>
            <a:r>
              <a:rPr lang="en-US" sz="1400" dirty="0"/>
              <a:t>commitment to neutral rules of the </a:t>
            </a:r>
            <a:r>
              <a:rPr lang="en-US" sz="1400" dirty="0" smtClean="0"/>
              <a:t>game</a:t>
            </a:r>
          </a:p>
          <a:p>
            <a:pPr lvl="1"/>
            <a:r>
              <a:rPr lang="en-US" sz="1400" dirty="0"/>
              <a:t>Law clerks serving the institution, not an ideology</a:t>
            </a:r>
          </a:p>
          <a:p>
            <a:pPr lvl="1"/>
            <a:r>
              <a:rPr lang="en-US" sz="1400" dirty="0" smtClean="0"/>
              <a:t>Transparency </a:t>
            </a:r>
            <a:r>
              <a:rPr lang="en-US" sz="1400" dirty="0"/>
              <a:t>and accountability in the Court’s work product</a:t>
            </a:r>
          </a:p>
          <a:p>
            <a:pPr lvl="1"/>
            <a:r>
              <a:rPr lang="en-US" sz="1400" dirty="0"/>
              <a:t>Sharper reasoning and </a:t>
            </a:r>
            <a:r>
              <a:rPr lang="en-US" sz="1400" dirty="0" smtClean="0"/>
              <a:t>clearer decisions from forthright critiques</a:t>
            </a:r>
          </a:p>
          <a:p>
            <a:pPr lvl="2"/>
            <a:r>
              <a:rPr lang="en-US" sz="1200" dirty="0" smtClean="0"/>
              <a:t>“</a:t>
            </a:r>
            <a:r>
              <a:rPr lang="en-US" sz="1200" dirty="0"/>
              <a:t>There is nothing better than an impressive dissent ... to refine and clarify” the issues. “[D]</a:t>
            </a:r>
            <a:r>
              <a:rPr lang="en-US" sz="1200" dirty="0" err="1"/>
              <a:t>issents</a:t>
            </a:r>
            <a:r>
              <a:rPr lang="en-US" sz="1200" dirty="0"/>
              <a:t>, if well-reasoned, almost invariably make the majority opinion stronger.”  --Ruth Bader Ginsburg</a:t>
            </a:r>
          </a:p>
          <a:p>
            <a:pPr lvl="1"/>
            <a:r>
              <a:rPr lang="en-US" sz="1400" dirty="0"/>
              <a:t>Playing the (very) long game </a:t>
            </a:r>
            <a:endParaRPr lang="en-US" sz="1400" dirty="0" smtClean="0"/>
          </a:p>
          <a:p>
            <a:pPr lvl="2"/>
            <a:r>
              <a:rPr lang="en-US" sz="1200" dirty="0" smtClean="0"/>
              <a:t>“</a:t>
            </a:r>
            <a:r>
              <a:rPr lang="en-US" sz="1200" dirty="0"/>
              <a:t>My senior colleague, Justice John Paul Stevens, he stepped down when he was 90, so I think I have about at least five more years</a:t>
            </a:r>
            <a:r>
              <a:rPr lang="en-US" sz="1200" dirty="0" smtClean="0"/>
              <a:t>.” – Ruth Bader Ginsburg (2018)</a:t>
            </a:r>
          </a:p>
          <a:p>
            <a:pPr lvl="2"/>
            <a:r>
              <a:rPr lang="en-US" sz="1200" dirty="0" smtClean="0"/>
              <a:t>Justices Scalia and Ginsburg, for example, served together, with one interruption, from 1982 to 2016</a:t>
            </a:r>
            <a:endParaRPr lang="en-US" sz="1200" dirty="0"/>
          </a:p>
          <a:p>
            <a:pPr lvl="1"/>
            <a:r>
              <a:rPr lang="en-US" sz="1400" dirty="0"/>
              <a:t>Turning the other cheek</a:t>
            </a:r>
          </a:p>
          <a:p>
            <a:pPr lvl="2"/>
            <a:r>
              <a:rPr lang="en-US" sz="1200" dirty="0"/>
              <a:t>“When a thoughtless or unkind word is spoken, best tune out.  Reacting in anger or annoyance will not advance one’s ability to persuade.” --Ruth Bader </a:t>
            </a:r>
            <a:r>
              <a:rPr lang="en-US" sz="1200" dirty="0" smtClean="0"/>
              <a:t>Ginsburg</a:t>
            </a:r>
            <a:endParaRPr lang="en-US" sz="1200" dirty="0"/>
          </a:p>
          <a:p>
            <a:pPr lvl="1"/>
            <a:r>
              <a:rPr lang="en-US" sz="1400" dirty="0" smtClean="0"/>
              <a:t>Cross-ideological friendships</a:t>
            </a:r>
            <a:endParaRPr lang="en-US" sz="1400" dirty="0"/>
          </a:p>
        </p:txBody>
      </p:sp>
    </p:spTree>
    <p:extLst>
      <p:ext uri="{BB962C8B-B14F-4D97-AF65-F5344CB8AC3E}">
        <p14:creationId xmlns:p14="http://schemas.microsoft.com/office/powerpoint/2010/main" val="40264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Picture 1" descr="Image result for scalia ginsburg elephant"/>
          <p:cNvPicPr/>
          <p:nvPr/>
        </p:nvPicPr>
        <p:blipFill>
          <a:blip r:embed="rId2">
            <a:extLst>
              <a:ext uri="{28A0092B-C50C-407E-A947-70E740481C1C}">
                <a14:useLocalDpi xmlns:a14="http://schemas.microsoft.com/office/drawing/2010/main" val="0"/>
              </a:ext>
            </a:extLst>
          </a:blip>
          <a:srcRect/>
          <a:stretch>
            <a:fillRect/>
          </a:stretch>
        </p:blipFill>
        <p:spPr bwMode="auto">
          <a:xfrm>
            <a:off x="3585753" y="1356541"/>
            <a:ext cx="5662750" cy="3093539"/>
          </a:xfrm>
          <a:prstGeom prst="rect">
            <a:avLst/>
          </a:prstGeom>
          <a:noFill/>
          <a:ln>
            <a:noFill/>
          </a:ln>
        </p:spPr>
      </p:pic>
      <p:sp>
        <p:nvSpPr>
          <p:cNvPr id="3" name="TextBox 2"/>
          <p:cNvSpPr txBox="1"/>
          <p:nvPr/>
        </p:nvSpPr>
        <p:spPr>
          <a:xfrm>
            <a:off x="2865121" y="600892"/>
            <a:ext cx="7393577" cy="646331"/>
          </a:xfrm>
          <a:prstGeom prst="rect">
            <a:avLst/>
          </a:prstGeom>
          <a:noFill/>
        </p:spPr>
        <p:txBody>
          <a:bodyPr wrap="square" rtlCol="0">
            <a:spAutoFit/>
          </a:bodyPr>
          <a:lstStyle/>
          <a:p>
            <a:r>
              <a:rPr lang="en-US" sz="3600" b="1" dirty="0" smtClean="0"/>
              <a:t>The Scalia-Ginsburg Connection</a:t>
            </a:r>
            <a:endParaRPr lang="en-US" sz="3600" b="1" dirty="0"/>
          </a:p>
        </p:txBody>
      </p:sp>
      <p:sp>
        <p:nvSpPr>
          <p:cNvPr id="4" name="TextBox 3"/>
          <p:cNvSpPr txBox="1"/>
          <p:nvPr/>
        </p:nvSpPr>
        <p:spPr>
          <a:xfrm>
            <a:off x="2072639" y="4728755"/>
            <a:ext cx="9030789" cy="17851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500" b="1" dirty="0" smtClean="0"/>
              <a:t>Scalia</a:t>
            </a:r>
            <a:r>
              <a:rPr lang="en-US" sz="1500" dirty="0"/>
              <a:t>: “Ruth’s … the only [colleague] from whom I recall regularly receiving comments for improvements rather than corrections. Not “this is wrong, Nino” but “the point would be even strong if.” … Ruth and I had developed something of a mutual improvement society…”</a:t>
            </a:r>
          </a:p>
          <a:p>
            <a:pPr marL="285750" indent="-285750">
              <a:buFont typeface="Arial" panose="020B0604020202020204" pitchFamily="34" charset="0"/>
              <a:buChar char="•"/>
            </a:pPr>
            <a:r>
              <a:rPr lang="en-US" sz="1500" b="1" dirty="0"/>
              <a:t>Ginsburg</a:t>
            </a:r>
            <a:r>
              <a:rPr lang="en-US" sz="1500" dirty="0"/>
              <a:t>: “If our friendship encourages others to appreciate that some very good people have ideas with which we disagree, and that, despite differences, people of goodwill can pull together for the well-being of the institutions we serve and our country, I will be overjoyed, as I am confident Justice Scalia would be.”</a:t>
            </a:r>
            <a:endParaRPr lang="en-US" sz="1500" dirty="0"/>
          </a:p>
        </p:txBody>
      </p:sp>
      <p:sp>
        <p:nvSpPr>
          <p:cNvPr id="5" name="TextBox 4"/>
          <p:cNvSpPr txBox="1"/>
          <p:nvPr/>
        </p:nvSpPr>
        <p:spPr>
          <a:xfrm>
            <a:off x="5503810" y="6557554"/>
            <a:ext cx="5216433" cy="307777"/>
          </a:xfrm>
          <a:prstGeom prst="rect">
            <a:avLst/>
          </a:prstGeom>
          <a:noFill/>
        </p:spPr>
        <p:txBody>
          <a:bodyPr wrap="square" rtlCol="0">
            <a:spAutoFit/>
          </a:bodyPr>
          <a:lstStyle/>
          <a:p>
            <a:r>
              <a:rPr lang="en-US" sz="1400" b="1" i="1" dirty="0" smtClean="0"/>
              <a:t>Scalia Speaks: Reflections on Law, Faith and Life Well Lived</a:t>
            </a:r>
            <a:endParaRPr lang="en-US" sz="1400" b="1" i="1" dirty="0"/>
          </a:p>
        </p:txBody>
      </p:sp>
    </p:spTree>
    <p:extLst>
      <p:ext uri="{BB962C8B-B14F-4D97-AF65-F5344CB8AC3E}">
        <p14:creationId xmlns:p14="http://schemas.microsoft.com/office/powerpoint/2010/main" val="86956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TextBox 2"/>
          <p:cNvSpPr txBox="1"/>
          <p:nvPr/>
        </p:nvSpPr>
        <p:spPr>
          <a:xfrm>
            <a:off x="2865121" y="600892"/>
            <a:ext cx="7393577" cy="646331"/>
          </a:xfrm>
          <a:prstGeom prst="rect">
            <a:avLst/>
          </a:prstGeom>
          <a:noFill/>
        </p:spPr>
        <p:txBody>
          <a:bodyPr wrap="square" rtlCol="0">
            <a:spAutoFit/>
          </a:bodyPr>
          <a:lstStyle/>
          <a:p>
            <a:r>
              <a:rPr lang="en-US" sz="3600" b="1" dirty="0" smtClean="0"/>
              <a:t>The Scalia-Ginsburg Connection</a:t>
            </a:r>
            <a:endParaRPr lang="en-US" sz="3600" b="1" dirty="0"/>
          </a:p>
        </p:txBody>
      </p:sp>
      <p:sp>
        <p:nvSpPr>
          <p:cNvPr id="5" name="TextBox 4"/>
          <p:cNvSpPr txBox="1"/>
          <p:nvPr/>
        </p:nvSpPr>
        <p:spPr>
          <a:xfrm>
            <a:off x="6653961" y="6144180"/>
            <a:ext cx="4789112" cy="523220"/>
          </a:xfrm>
          <a:prstGeom prst="rect">
            <a:avLst/>
          </a:prstGeom>
          <a:noFill/>
        </p:spPr>
        <p:txBody>
          <a:bodyPr wrap="square" rtlCol="0">
            <a:spAutoFit/>
          </a:bodyPr>
          <a:lstStyle/>
          <a:p>
            <a:r>
              <a:rPr lang="en-US" sz="1400" b="1" dirty="0"/>
              <a:t>Derrick Wang </a:t>
            </a:r>
            <a:r>
              <a:rPr lang="en-US" sz="1400" b="1" i="1" dirty="0" smtClean="0"/>
              <a:t>Scalia/</a:t>
            </a:r>
            <a:r>
              <a:rPr lang="en-US" sz="1400" b="1" i="1" dirty="0"/>
              <a:t>G</a:t>
            </a:r>
            <a:r>
              <a:rPr lang="en-US" sz="1400" b="1" i="1" dirty="0" smtClean="0"/>
              <a:t>insburg</a:t>
            </a:r>
            <a:r>
              <a:rPr lang="en-US" sz="1400" b="1" i="1" dirty="0"/>
              <a:t>: A (Gentle) Parody of Operatic Proportions</a:t>
            </a:r>
            <a:r>
              <a:rPr lang="en-US" sz="1400" b="1" dirty="0"/>
              <a:t>, 38 Colum. </a:t>
            </a:r>
            <a:r>
              <a:rPr lang="en-US" sz="1400" b="1" dirty="0" err="1"/>
              <a:t>J.L</a:t>
            </a:r>
            <a:r>
              <a:rPr lang="en-US" sz="1400" b="1" dirty="0"/>
              <a:t>. &amp; Arts 239 (2015).</a:t>
            </a:r>
            <a:endParaRPr lang="en-US" sz="1400" b="1" i="1" dirty="0"/>
          </a:p>
        </p:txBody>
      </p:sp>
      <p:pic>
        <p:nvPicPr>
          <p:cNvPr id="2052" name="Picture 4" descr="https://assets.forwardcdn.com/images/cropped/screen-shot-2016-02-19-at-114700-am-1455901213.png?1455901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626" y="1242309"/>
            <a:ext cx="4389709" cy="245574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1"/>
          </p:nvPr>
        </p:nvSpPr>
        <p:spPr>
          <a:xfrm>
            <a:off x="2589212" y="3770810"/>
            <a:ext cx="3898674" cy="2140411"/>
          </a:xfrm>
        </p:spPr>
        <p:txBody>
          <a:bodyPr>
            <a:normAutofit fontScale="55000" lnSpcReduction="20000"/>
          </a:bodyPr>
          <a:lstStyle/>
          <a:p>
            <a:pPr marL="0" indent="0">
              <a:buNone/>
            </a:pPr>
            <a:r>
              <a:rPr lang="en-US" b="1" dirty="0"/>
              <a:t>COMMENTATOR: </a:t>
            </a:r>
            <a:r>
              <a:rPr lang="en-US" dirty="0"/>
              <a:t>But why would you do this for your enemy? </a:t>
            </a:r>
          </a:p>
          <a:p>
            <a:pPr marL="0" indent="0">
              <a:buNone/>
            </a:pPr>
            <a:r>
              <a:rPr lang="en-US" b="1" dirty="0" smtClean="0"/>
              <a:t>GINSBURG</a:t>
            </a:r>
            <a:r>
              <a:rPr lang="en-US" b="1" dirty="0"/>
              <a:t>, SCALIA:</a:t>
            </a:r>
            <a:r>
              <a:rPr lang="en-US" dirty="0"/>
              <a:t> Enemy? </a:t>
            </a:r>
          </a:p>
          <a:p>
            <a:pPr marL="0" indent="0">
              <a:buNone/>
            </a:pPr>
            <a:r>
              <a:rPr lang="en-US" b="1" dirty="0" smtClean="0"/>
              <a:t>GINSBURG</a:t>
            </a:r>
            <a:r>
              <a:rPr lang="en-US" b="1" dirty="0"/>
              <a:t>:</a:t>
            </a:r>
            <a:r>
              <a:rPr lang="en-US" dirty="0"/>
              <a:t> Hardly. </a:t>
            </a:r>
          </a:p>
          <a:p>
            <a:pPr marL="0" indent="0">
              <a:buNone/>
            </a:pPr>
            <a:r>
              <a:rPr lang="en-US" b="1" dirty="0" smtClean="0"/>
              <a:t>SCALIA</a:t>
            </a:r>
            <a:r>
              <a:rPr lang="en-US" b="1" dirty="0"/>
              <a:t>:</a:t>
            </a:r>
            <a:r>
              <a:rPr lang="en-US" dirty="0"/>
              <a:t> Sheer applesauce. </a:t>
            </a:r>
          </a:p>
          <a:p>
            <a:pPr marL="0" indent="0">
              <a:buNone/>
            </a:pPr>
            <a:r>
              <a:rPr lang="en-US" b="1" dirty="0" smtClean="0"/>
              <a:t>GINSBURG</a:t>
            </a:r>
            <a:r>
              <a:rPr lang="en-US" b="1" dirty="0"/>
              <a:t>:</a:t>
            </a:r>
            <a:r>
              <a:rPr lang="en-US" dirty="0"/>
              <a:t> I would not.  But I would do this for my friend. </a:t>
            </a:r>
          </a:p>
          <a:p>
            <a:pPr marL="0" indent="0">
              <a:buNone/>
            </a:pPr>
            <a:r>
              <a:rPr lang="en-US" b="1" dirty="0" smtClean="0"/>
              <a:t>COMMENTATOR</a:t>
            </a:r>
            <a:r>
              <a:rPr lang="en-US" b="1" dirty="0"/>
              <a:t>:</a:t>
            </a:r>
            <a:r>
              <a:rPr lang="en-US" dirty="0"/>
              <a:t> Friend? But you two are so…different!</a:t>
            </a:r>
          </a:p>
          <a:p>
            <a:pPr marL="0" indent="0">
              <a:buNone/>
            </a:pPr>
            <a:r>
              <a:rPr lang="en-US" b="1" dirty="0" smtClean="0"/>
              <a:t>SCALIA</a:t>
            </a:r>
            <a:r>
              <a:rPr lang="en-US" b="1" dirty="0"/>
              <a:t>, GINSBURG:</a:t>
            </a:r>
            <a:r>
              <a:rPr lang="en-US" dirty="0"/>
              <a:t> Yes:</a:t>
            </a:r>
          </a:p>
          <a:p>
            <a:pPr marL="0" indent="0">
              <a:buNone/>
            </a:pPr>
            <a:r>
              <a:rPr lang="en-US" b="1" dirty="0" smtClean="0"/>
              <a:t>SCALIA</a:t>
            </a:r>
            <a:r>
              <a:rPr lang="en-US" b="1" dirty="0"/>
              <a:t>, GINSBURG (cont’d):</a:t>
            </a:r>
            <a:r>
              <a:rPr lang="en-US" dirty="0"/>
              <a:t> We are different. We are one.</a:t>
            </a:r>
          </a:p>
        </p:txBody>
      </p:sp>
      <p:sp>
        <p:nvSpPr>
          <p:cNvPr id="8" name="Content Placeholder 7"/>
          <p:cNvSpPr>
            <a:spLocks noGrp="1"/>
          </p:cNvSpPr>
          <p:nvPr>
            <p:ph sz="half" idx="2"/>
          </p:nvPr>
        </p:nvSpPr>
        <p:spPr>
          <a:xfrm>
            <a:off x="7190747" y="1242309"/>
            <a:ext cx="4313864" cy="4661535"/>
          </a:xfrm>
        </p:spPr>
        <p:txBody>
          <a:bodyPr>
            <a:normAutofit fontScale="55000" lnSpcReduction="20000"/>
          </a:bodyPr>
          <a:lstStyle/>
          <a:p>
            <a:pPr marL="0" indent="0">
              <a:buNone/>
            </a:pPr>
            <a:r>
              <a:rPr lang="en-US" b="1" dirty="0"/>
              <a:t>SCALIA, GINSBURG:</a:t>
            </a:r>
            <a:r>
              <a:rPr lang="en-US" dirty="0"/>
              <a:t> </a:t>
            </a:r>
            <a:r>
              <a:rPr lang="en-US" dirty="0" err="1"/>
              <a:t>Sep’rate</a:t>
            </a:r>
            <a:r>
              <a:rPr lang="en-US" dirty="0"/>
              <a:t> strands unite in friction To protect our country’s core. This, the strength of our nation, Thus is our Court’s design: We are kindred, We are nine. </a:t>
            </a:r>
          </a:p>
          <a:p>
            <a:pPr marL="0" indent="0">
              <a:buNone/>
            </a:pPr>
            <a:r>
              <a:rPr lang="en-US" b="1" dirty="0" smtClean="0"/>
              <a:t>SCALIA</a:t>
            </a:r>
            <a:r>
              <a:rPr lang="en-US" b="1" dirty="0"/>
              <a:t>:</a:t>
            </a:r>
            <a:r>
              <a:rPr lang="en-US" dirty="0"/>
              <a:t> To strive for definition, </a:t>
            </a:r>
          </a:p>
          <a:p>
            <a:pPr marL="0" indent="0">
              <a:buNone/>
            </a:pPr>
            <a:r>
              <a:rPr lang="en-US" b="1" dirty="0" smtClean="0"/>
              <a:t>GINSBURG</a:t>
            </a:r>
            <a:r>
              <a:rPr lang="en-US" b="1" dirty="0"/>
              <a:t>: </a:t>
            </a:r>
            <a:r>
              <a:rPr lang="en-US" dirty="0"/>
              <a:t>To question and engage, </a:t>
            </a:r>
          </a:p>
          <a:p>
            <a:pPr marL="0" indent="0">
              <a:buNone/>
            </a:pPr>
            <a:r>
              <a:rPr lang="en-US" b="1" dirty="0" smtClean="0"/>
              <a:t>SCALIA</a:t>
            </a:r>
            <a:r>
              <a:rPr lang="en-US" b="1" dirty="0"/>
              <a:t>:</a:t>
            </a:r>
            <a:r>
              <a:rPr lang="en-US" dirty="0"/>
              <a:t> Let us speak to our tradition— </a:t>
            </a:r>
          </a:p>
          <a:p>
            <a:pPr marL="0" indent="0">
              <a:buNone/>
            </a:pPr>
            <a:r>
              <a:rPr lang="en-US" b="1" dirty="0" smtClean="0"/>
              <a:t>GINSBURG</a:t>
            </a:r>
            <a:r>
              <a:rPr lang="en-US" b="1" dirty="0"/>
              <a:t>:</a:t>
            </a:r>
            <a:r>
              <a:rPr lang="en-US" dirty="0"/>
              <a:t> Or address a future </a:t>
            </a:r>
            <a:r>
              <a:rPr lang="en-US" dirty="0" smtClean="0"/>
              <a:t>age.</a:t>
            </a:r>
          </a:p>
          <a:p>
            <a:pPr marL="0" indent="0">
              <a:buNone/>
            </a:pPr>
            <a:r>
              <a:rPr lang="en-US" b="1" dirty="0" smtClean="0"/>
              <a:t>SCALIA:</a:t>
            </a:r>
            <a:r>
              <a:rPr lang="en-US" dirty="0" smtClean="0"/>
              <a:t> This, the duty upon us… </a:t>
            </a:r>
          </a:p>
          <a:p>
            <a:pPr marL="0" indent="0">
              <a:buNone/>
            </a:pPr>
            <a:r>
              <a:rPr lang="en-US" b="1" dirty="0" smtClean="0"/>
              <a:t>GINSBURG</a:t>
            </a:r>
            <a:r>
              <a:rPr lang="en-US" b="1" dirty="0"/>
              <a:t>:</a:t>
            </a:r>
            <a:r>
              <a:rPr lang="en-US" dirty="0"/>
              <a:t> This, the freedom… </a:t>
            </a:r>
          </a:p>
          <a:p>
            <a:pPr marL="0" indent="0">
              <a:buNone/>
            </a:pPr>
            <a:r>
              <a:rPr lang="en-US" b="1" dirty="0" smtClean="0"/>
              <a:t>SCALIA</a:t>
            </a:r>
            <a:r>
              <a:rPr lang="en-US" b="1" dirty="0"/>
              <a:t>, GINSBURG:</a:t>
            </a:r>
            <a:r>
              <a:rPr lang="en-US" dirty="0"/>
              <a:t> …To judge how our strands are spun: This makes us different: </a:t>
            </a:r>
          </a:p>
          <a:p>
            <a:pPr marL="0" indent="0">
              <a:buNone/>
            </a:pPr>
            <a:r>
              <a:rPr lang="en-US" b="1" dirty="0" smtClean="0"/>
              <a:t>SCALIA</a:t>
            </a:r>
            <a:r>
              <a:rPr lang="en-US" b="1" dirty="0"/>
              <a:t>:</a:t>
            </a:r>
            <a:r>
              <a:rPr lang="en-US" dirty="0"/>
              <a:t> We are one… </a:t>
            </a:r>
          </a:p>
          <a:p>
            <a:pPr marL="0" indent="0">
              <a:buNone/>
            </a:pPr>
            <a:r>
              <a:rPr lang="en-US" b="1" dirty="0" smtClean="0"/>
              <a:t>GINSBURG</a:t>
            </a:r>
            <a:r>
              <a:rPr lang="en-US" b="1" dirty="0"/>
              <a:t>:</a:t>
            </a:r>
            <a:r>
              <a:rPr lang="en-US" dirty="0"/>
              <a:t> We are one decision from forging the source of </a:t>
            </a:r>
            <a:r>
              <a:rPr lang="en-US" dirty="0" smtClean="0"/>
              <a:t>tomorrow…</a:t>
            </a:r>
          </a:p>
          <a:p>
            <a:pPr marL="0" indent="0">
              <a:buNone/>
            </a:pPr>
            <a:r>
              <a:rPr lang="en-US" b="1" dirty="0" smtClean="0"/>
              <a:t>SCALIA</a:t>
            </a:r>
            <a:r>
              <a:rPr lang="en-US" b="1" dirty="0"/>
              <a:t>:</a:t>
            </a:r>
            <a:r>
              <a:rPr lang="en-US" dirty="0"/>
              <a:t> One decision from shifting the tide… </a:t>
            </a:r>
          </a:p>
          <a:p>
            <a:pPr marL="0" indent="0">
              <a:buNone/>
            </a:pPr>
            <a:r>
              <a:rPr lang="en-US" b="1" dirty="0" smtClean="0"/>
              <a:t>SCALIA</a:t>
            </a:r>
            <a:r>
              <a:rPr lang="en-US" b="1" dirty="0"/>
              <a:t>, GINSBURG:</a:t>
            </a:r>
            <a:r>
              <a:rPr lang="en-US" dirty="0"/>
              <a:t> Always one decision from charting the course we will steer… For our future Is unclear, But one thing is constant— The Constitution we revere. </a:t>
            </a:r>
          </a:p>
          <a:p>
            <a:pPr marL="0" indent="0">
              <a:buNone/>
            </a:pPr>
            <a:r>
              <a:rPr lang="en-US" dirty="0" smtClean="0"/>
              <a:t>We </a:t>
            </a:r>
            <a:r>
              <a:rPr lang="en-US" dirty="0"/>
              <a:t>are stewards of this trust; We uphold it as we must, For the work of our Court is just Begun… </a:t>
            </a:r>
            <a:endParaRPr lang="en-US" dirty="0" smtClean="0"/>
          </a:p>
          <a:p>
            <a:pPr marL="0" indent="0">
              <a:buNone/>
            </a:pPr>
            <a:r>
              <a:rPr lang="en-US" dirty="0" smtClean="0"/>
              <a:t>And </a:t>
            </a:r>
            <a:r>
              <a:rPr lang="en-US" dirty="0"/>
              <a:t>this is why we will see justice done: We are different; We are one.</a:t>
            </a:r>
          </a:p>
          <a:p>
            <a:endParaRPr lang="en-US" dirty="0"/>
          </a:p>
        </p:txBody>
      </p:sp>
    </p:spTree>
    <p:extLst>
      <p:ext uri="{BB962C8B-B14F-4D97-AF65-F5344CB8AC3E}">
        <p14:creationId xmlns:p14="http://schemas.microsoft.com/office/powerpoint/2010/main" val="406813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Supreme Court:</a:t>
            </a:r>
            <a:br>
              <a:rPr lang="en-US" b="1" dirty="0" smtClean="0"/>
            </a:br>
            <a:r>
              <a:rPr lang="en-US" b="1" dirty="0"/>
              <a:t>	</a:t>
            </a:r>
            <a:r>
              <a:rPr lang="en-US" b="1" dirty="0" smtClean="0"/>
              <a:t>What </a:t>
            </a:r>
            <a:r>
              <a:rPr lang="en-US" b="1" i="1" dirty="0" smtClean="0"/>
              <a:t>don’t </a:t>
            </a:r>
            <a:r>
              <a:rPr lang="en-US" b="1" dirty="0" smtClean="0"/>
              <a:t>we see?</a:t>
            </a:r>
            <a:endParaRPr lang="en-US" b="1" dirty="0"/>
          </a:p>
        </p:txBody>
      </p:sp>
      <p:sp>
        <p:nvSpPr>
          <p:cNvPr id="3" name="Content Placeholder 2"/>
          <p:cNvSpPr>
            <a:spLocks noGrp="1"/>
          </p:cNvSpPr>
          <p:nvPr>
            <p:ph idx="1"/>
          </p:nvPr>
        </p:nvSpPr>
        <p:spPr/>
        <p:txBody>
          <a:bodyPr>
            <a:normAutofit/>
          </a:bodyPr>
          <a:lstStyle/>
          <a:p>
            <a:pPr lvl="1"/>
            <a:r>
              <a:rPr lang="en-US" sz="2000" dirty="0"/>
              <a:t>Cameras</a:t>
            </a:r>
            <a:r>
              <a:rPr lang="en-US" sz="2000" dirty="0" smtClean="0"/>
              <a:t>!</a:t>
            </a:r>
          </a:p>
          <a:p>
            <a:pPr lvl="1"/>
            <a:r>
              <a:rPr lang="en-US" sz="2000" dirty="0" smtClean="0"/>
              <a:t>Leaks</a:t>
            </a:r>
            <a:endParaRPr lang="en-US" sz="2000" dirty="0"/>
          </a:p>
          <a:p>
            <a:pPr lvl="1"/>
            <a:r>
              <a:rPr lang="en-US" sz="2000" dirty="0"/>
              <a:t>Pregame </a:t>
            </a:r>
            <a:r>
              <a:rPr lang="en-US" sz="2000" dirty="0" smtClean="0"/>
              <a:t>huddles &amp; impromptu </a:t>
            </a:r>
            <a:r>
              <a:rPr lang="en-US" sz="2000" dirty="0"/>
              <a:t>conferences</a:t>
            </a:r>
          </a:p>
          <a:p>
            <a:pPr lvl="1"/>
            <a:r>
              <a:rPr lang="en-US" sz="2000" dirty="0"/>
              <a:t>Ad hominem attacks</a:t>
            </a:r>
          </a:p>
          <a:p>
            <a:pPr lvl="1"/>
            <a:r>
              <a:rPr lang="en-US" sz="2000" dirty="0"/>
              <a:t>Naked political arguments</a:t>
            </a:r>
          </a:p>
          <a:p>
            <a:pPr lvl="1"/>
            <a:r>
              <a:rPr lang="en-US" sz="2000" dirty="0"/>
              <a:t>Spillover across cases and terms</a:t>
            </a:r>
          </a:p>
          <a:p>
            <a:endParaRPr lang="en-US" dirty="0"/>
          </a:p>
        </p:txBody>
      </p:sp>
    </p:spTree>
    <p:extLst>
      <p:ext uri="{BB962C8B-B14F-4D97-AF65-F5344CB8AC3E}">
        <p14:creationId xmlns:p14="http://schemas.microsoft.com/office/powerpoint/2010/main" val="11200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bad old days? </a:t>
            </a:r>
            <a:endParaRPr lang="en-US" b="1" dirty="0"/>
          </a:p>
        </p:txBody>
      </p:sp>
      <p:sp>
        <p:nvSpPr>
          <p:cNvPr id="3" name="Content Placeholder 2"/>
          <p:cNvSpPr>
            <a:spLocks noGrp="1"/>
          </p:cNvSpPr>
          <p:nvPr>
            <p:ph idx="1"/>
          </p:nvPr>
        </p:nvSpPr>
        <p:spPr>
          <a:xfrm>
            <a:off x="2589212" y="1905000"/>
            <a:ext cx="8915400" cy="4006222"/>
          </a:xfrm>
        </p:spPr>
        <p:txBody>
          <a:bodyPr>
            <a:normAutofit fontScale="92500"/>
          </a:bodyPr>
          <a:lstStyle/>
          <a:p>
            <a:pPr marL="0" indent="0">
              <a:buNone/>
            </a:pPr>
            <a:r>
              <a:rPr lang="en-US" b="1" dirty="0" smtClean="0"/>
              <a:t>The Personnel File</a:t>
            </a:r>
            <a:endParaRPr lang="en-US" dirty="0"/>
          </a:p>
          <a:p>
            <a:pPr lvl="1"/>
            <a:r>
              <a:rPr lang="en-US" dirty="0" smtClean="0"/>
              <a:t>Musical chairs: 4 </a:t>
            </a:r>
            <a:r>
              <a:rPr lang="en-US" dirty="0"/>
              <a:t>chiefs in first </a:t>
            </a:r>
            <a:r>
              <a:rPr lang="en-US" dirty="0" smtClean="0"/>
              <a:t>12 years</a:t>
            </a:r>
          </a:p>
          <a:p>
            <a:pPr lvl="1"/>
            <a:r>
              <a:rPr lang="en-US" dirty="0" smtClean="0"/>
              <a:t>Midnight Judges: </a:t>
            </a:r>
            <a:r>
              <a:rPr lang="en-US" dirty="0" smtClean="0"/>
              <a:t>Marbury &amp; the Federalists v. Madison &amp; patronage</a:t>
            </a:r>
            <a:endParaRPr lang="en-US" dirty="0"/>
          </a:p>
          <a:p>
            <a:pPr lvl="1"/>
            <a:r>
              <a:rPr lang="en-US" dirty="0" smtClean="0"/>
              <a:t>John </a:t>
            </a:r>
            <a:r>
              <a:rPr lang="en-US" dirty="0"/>
              <a:t>Quincy Adams </a:t>
            </a:r>
            <a:r>
              <a:rPr lang="en-US" dirty="0" smtClean="0"/>
              <a:t>refused Chief Justice position</a:t>
            </a:r>
            <a:endParaRPr lang="en-US" dirty="0"/>
          </a:p>
          <a:p>
            <a:pPr lvl="1"/>
            <a:r>
              <a:rPr lang="en-US" dirty="0"/>
              <a:t>Samuel Chase </a:t>
            </a:r>
            <a:r>
              <a:rPr lang="en-US" dirty="0" smtClean="0"/>
              <a:t>impeachment – </a:t>
            </a:r>
            <a:r>
              <a:rPr lang="en-US" dirty="0" smtClean="0"/>
              <a:t>“Old </a:t>
            </a:r>
            <a:r>
              <a:rPr lang="en-US" dirty="0" smtClean="0"/>
              <a:t>Bacon </a:t>
            </a:r>
            <a:r>
              <a:rPr lang="en-US" dirty="0" smtClean="0"/>
              <a:t>Face”</a:t>
            </a:r>
          </a:p>
          <a:p>
            <a:pPr lvl="1"/>
            <a:r>
              <a:rPr lang="en-US" dirty="0"/>
              <a:t>"John Marshall has made his decision; now let him enforce it</a:t>
            </a:r>
            <a:r>
              <a:rPr lang="en-US" dirty="0" smtClean="0"/>
              <a:t>!“ –Pres. Andrew Jackson</a:t>
            </a:r>
          </a:p>
          <a:p>
            <a:pPr lvl="1"/>
            <a:r>
              <a:rPr lang="en-US" dirty="0"/>
              <a:t>McReynolds didn’t speak to Brandeis</a:t>
            </a:r>
          </a:p>
          <a:p>
            <a:pPr lvl="1"/>
            <a:r>
              <a:rPr lang="en-US" dirty="0"/>
              <a:t>“Four Scorpions in a bottle”</a:t>
            </a:r>
          </a:p>
          <a:p>
            <a:pPr lvl="1"/>
            <a:r>
              <a:rPr lang="en-US" dirty="0"/>
              <a:t>William O. </a:t>
            </a:r>
            <a:r>
              <a:rPr lang="en-US" dirty="0" smtClean="0"/>
              <a:t>Douglas</a:t>
            </a:r>
          </a:p>
          <a:p>
            <a:pPr lvl="1"/>
            <a:r>
              <a:rPr lang="en-US" dirty="0" smtClean="0"/>
              <a:t>Abe </a:t>
            </a:r>
            <a:r>
              <a:rPr lang="en-US" dirty="0"/>
              <a:t>Fortas and </a:t>
            </a:r>
            <a:r>
              <a:rPr lang="en-US" dirty="0" err="1"/>
              <a:t>LBJ</a:t>
            </a:r>
            <a:r>
              <a:rPr lang="en-US" dirty="0"/>
              <a:t> – speechwriting and bombing targets</a:t>
            </a:r>
          </a:p>
          <a:p>
            <a:pPr lvl="1"/>
            <a:r>
              <a:rPr lang="en-US" dirty="0"/>
              <a:t>The “Rule of Five”</a:t>
            </a:r>
          </a:p>
          <a:p>
            <a:pPr lvl="1"/>
            <a:endParaRPr lang="en-US" dirty="0"/>
          </a:p>
          <a:p>
            <a:pPr lvl="1"/>
            <a:endParaRPr lang="en-US" dirty="0"/>
          </a:p>
        </p:txBody>
      </p:sp>
    </p:spTree>
    <p:extLst>
      <p:ext uri="{BB962C8B-B14F-4D97-AF65-F5344CB8AC3E}">
        <p14:creationId xmlns:p14="http://schemas.microsoft.com/office/powerpoint/2010/main" val="422439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bad old days? </a:t>
            </a:r>
            <a:br>
              <a:rPr lang="en-US" b="1" dirty="0" smtClean="0"/>
            </a:br>
            <a:r>
              <a:rPr lang="en-US" b="1" dirty="0"/>
              <a:t>	</a:t>
            </a:r>
            <a:r>
              <a:rPr lang="en-US" b="1" dirty="0" smtClean="0"/>
              <a:t>“Impeach Earl Warren”</a:t>
            </a:r>
            <a:endParaRPr lang="en-US" b="1" dirty="0"/>
          </a:p>
        </p:txBody>
      </p:sp>
      <p:sp>
        <p:nvSpPr>
          <p:cNvPr id="3" name="Content Placeholder 2"/>
          <p:cNvSpPr>
            <a:spLocks noGrp="1"/>
          </p:cNvSpPr>
          <p:nvPr>
            <p:ph idx="1"/>
          </p:nvPr>
        </p:nvSpPr>
        <p:spPr>
          <a:xfrm>
            <a:off x="2589212" y="1905000"/>
            <a:ext cx="8915400" cy="4006222"/>
          </a:xfrm>
        </p:spPr>
        <p:txBody>
          <a:bodyPr>
            <a:normAutofit/>
          </a:bodyPr>
          <a:lstStyle/>
          <a:p>
            <a:pPr lvl="1"/>
            <a:endParaRPr lang="en-US" dirty="0"/>
          </a:p>
          <a:p>
            <a:pPr lvl="1"/>
            <a:endParaRPr lang="en-US" dirty="0"/>
          </a:p>
        </p:txBody>
      </p:sp>
      <p:pic>
        <p:nvPicPr>
          <p:cNvPr id="4"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076673"/>
            <a:ext cx="7030374" cy="396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bad old days? </a:t>
            </a:r>
            <a:endParaRPr lang="en-US" b="1" dirty="0"/>
          </a:p>
        </p:txBody>
      </p:sp>
      <p:sp>
        <p:nvSpPr>
          <p:cNvPr id="3" name="Content Placeholder 2"/>
          <p:cNvSpPr>
            <a:spLocks noGrp="1"/>
          </p:cNvSpPr>
          <p:nvPr>
            <p:ph idx="1"/>
          </p:nvPr>
        </p:nvSpPr>
        <p:spPr>
          <a:xfrm>
            <a:off x="2589212" y="1905000"/>
            <a:ext cx="8915400" cy="4006222"/>
          </a:xfrm>
        </p:spPr>
        <p:txBody>
          <a:bodyPr>
            <a:normAutofit/>
          </a:bodyPr>
          <a:lstStyle/>
          <a:p>
            <a:pPr marL="0" indent="0">
              <a:buNone/>
            </a:pPr>
            <a:r>
              <a:rPr lang="en-US" b="1" dirty="0" smtClean="0"/>
              <a:t>The Past as Precedent – But Precedent Can Be Overruled</a:t>
            </a:r>
            <a:endParaRPr lang="en-US" dirty="0"/>
          </a:p>
          <a:p>
            <a:pPr lvl="1"/>
            <a:r>
              <a:rPr lang="en-US" i="1" dirty="0"/>
              <a:t>Dred Scott v. </a:t>
            </a:r>
            <a:r>
              <a:rPr lang="en-US" i="1" dirty="0" err="1" smtClean="0"/>
              <a:t>Sandford</a:t>
            </a:r>
            <a:r>
              <a:rPr lang="en-US" i="1" dirty="0" smtClean="0"/>
              <a:t> </a:t>
            </a:r>
            <a:r>
              <a:rPr lang="en-US" dirty="0" smtClean="0"/>
              <a:t>(7-2)</a:t>
            </a:r>
            <a:endParaRPr lang="en-US" dirty="0"/>
          </a:p>
          <a:p>
            <a:pPr lvl="1"/>
            <a:r>
              <a:rPr lang="en-US" i="1" dirty="0"/>
              <a:t>Plessy v. </a:t>
            </a:r>
            <a:r>
              <a:rPr lang="en-US" i="1" dirty="0" smtClean="0"/>
              <a:t>Ferguson </a:t>
            </a:r>
            <a:r>
              <a:rPr lang="en-US" dirty="0" smtClean="0"/>
              <a:t>(8-1) (John </a:t>
            </a:r>
            <a:r>
              <a:rPr lang="en-US" dirty="0"/>
              <a:t>Marshall Harlan, dissenting)</a:t>
            </a:r>
            <a:endParaRPr lang="en-US" i="1" dirty="0"/>
          </a:p>
          <a:p>
            <a:pPr lvl="1"/>
            <a:r>
              <a:rPr lang="en-US" i="1" dirty="0"/>
              <a:t>Berea </a:t>
            </a:r>
            <a:r>
              <a:rPr lang="en-US" i="1" dirty="0" smtClean="0"/>
              <a:t>College v. Kentucky </a:t>
            </a:r>
            <a:r>
              <a:rPr lang="en-US" dirty="0" smtClean="0"/>
              <a:t>(John Marshall Harlan, dissenting)</a:t>
            </a:r>
            <a:endParaRPr lang="en-US" dirty="0"/>
          </a:p>
          <a:p>
            <a:pPr lvl="1"/>
            <a:r>
              <a:rPr lang="en-US" i="1" dirty="0" err="1"/>
              <a:t>Lochner</a:t>
            </a:r>
            <a:r>
              <a:rPr lang="en-US" i="1" dirty="0"/>
              <a:t> v. New </a:t>
            </a:r>
            <a:r>
              <a:rPr lang="en-US" i="1" dirty="0" smtClean="0"/>
              <a:t>York </a:t>
            </a:r>
            <a:r>
              <a:rPr lang="en-US" dirty="0" smtClean="0"/>
              <a:t>(5-4) (John Marshall Harlan, dissenting)</a:t>
            </a:r>
            <a:endParaRPr lang="en-US" i="1" dirty="0"/>
          </a:p>
          <a:p>
            <a:pPr lvl="1"/>
            <a:r>
              <a:rPr lang="en-US" i="1" dirty="0" smtClean="0"/>
              <a:t>Buck v. Bell</a:t>
            </a:r>
            <a:r>
              <a:rPr lang="en-US" dirty="0" smtClean="0"/>
              <a:t>, Oliver Wendell Holmes (“Three generations of imbeciles are enough.”) (8-1)</a:t>
            </a:r>
            <a:endParaRPr lang="en-US" dirty="0"/>
          </a:p>
          <a:p>
            <a:pPr lvl="1"/>
            <a:r>
              <a:rPr lang="en-US" i="1" dirty="0" smtClean="0"/>
              <a:t>Korematsu</a:t>
            </a:r>
            <a:r>
              <a:rPr lang="en-US" dirty="0" smtClean="0"/>
              <a:t> </a:t>
            </a:r>
            <a:r>
              <a:rPr lang="en-US" i="1" dirty="0" smtClean="0"/>
              <a:t>v. United States </a:t>
            </a:r>
            <a:r>
              <a:rPr lang="en-US" dirty="0" smtClean="0"/>
              <a:t>(6-3) (overruled just last </a:t>
            </a:r>
            <a:r>
              <a:rPr lang="en-US" dirty="0"/>
              <a:t>year)</a:t>
            </a:r>
          </a:p>
          <a:p>
            <a:pPr marL="457200" lvl="1" indent="0">
              <a:buNone/>
            </a:pPr>
            <a:endParaRPr lang="en-US" b="1" i="1" dirty="0" smtClean="0"/>
          </a:p>
        </p:txBody>
      </p:sp>
    </p:spTree>
    <p:extLst>
      <p:ext uri="{BB962C8B-B14F-4D97-AF65-F5344CB8AC3E}">
        <p14:creationId xmlns:p14="http://schemas.microsoft.com/office/powerpoint/2010/main" val="321996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Collegiality at the </a:t>
            </a:r>
            <a:r>
              <a:rPr lang="en-US" b="1" dirty="0" smtClean="0"/>
              <a:t>Court:</a:t>
            </a:r>
            <a:br>
              <a:rPr lang="en-US" b="1" dirty="0" smtClean="0"/>
            </a:br>
            <a:r>
              <a:rPr lang="en-US" b="1" dirty="0" smtClean="0"/>
              <a:t>	</a:t>
            </a:r>
            <a:r>
              <a:rPr lang="en-US" b="1" dirty="0" smtClean="0"/>
              <a:t>What does it mean for us?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The Supreme Court as a surprising source of civility and </a:t>
            </a:r>
            <a:r>
              <a:rPr lang="en-US" dirty="0" smtClean="0"/>
              <a:t>collegiality</a:t>
            </a:r>
          </a:p>
          <a:p>
            <a:pPr lvl="1"/>
            <a:r>
              <a:rPr lang="en-US" dirty="0" smtClean="0"/>
              <a:t>If not Conrad’s Boarding House for the John Marshall Court</a:t>
            </a:r>
          </a:p>
          <a:p>
            <a:r>
              <a:rPr lang="en-US" dirty="0" smtClean="0"/>
              <a:t>Even if some Justices push the envelope. </a:t>
            </a:r>
          </a:p>
          <a:p>
            <a:pPr lvl="1"/>
            <a:r>
              <a:rPr lang="en-US" dirty="0" smtClean="0"/>
              <a:t>“</a:t>
            </a:r>
            <a:r>
              <a:rPr lang="en-US" dirty="0"/>
              <a:t>Pure applesauce.”</a:t>
            </a:r>
          </a:p>
          <a:p>
            <a:pPr lvl="1"/>
            <a:r>
              <a:rPr lang="en-US" dirty="0" smtClean="0"/>
              <a:t>“The </a:t>
            </a:r>
            <a:r>
              <a:rPr lang="en-US" dirty="0"/>
              <a:t>Court’s next bit of interpretive </a:t>
            </a:r>
            <a:r>
              <a:rPr lang="en-US" dirty="0" smtClean="0"/>
              <a:t>jiggery-pokery…”</a:t>
            </a:r>
          </a:p>
          <a:p>
            <a:pPr lvl="1"/>
            <a:r>
              <a:rPr lang="en-US" dirty="0" smtClean="0"/>
              <a:t>“…I </a:t>
            </a:r>
            <a:r>
              <a:rPr lang="en-US" dirty="0"/>
              <a:t>would hide my head in a </a:t>
            </a:r>
            <a:r>
              <a:rPr lang="en-US" dirty="0" smtClean="0"/>
              <a:t>bag.”</a:t>
            </a:r>
          </a:p>
          <a:p>
            <a:pPr lvl="1"/>
            <a:r>
              <a:rPr lang="en-US" dirty="0" smtClean="0"/>
              <a:t>“I think [</a:t>
            </a:r>
            <a:r>
              <a:rPr lang="en-US" dirty="0" err="1" smtClean="0"/>
              <a:t>Kaepernick’s</a:t>
            </a:r>
            <a:r>
              <a:rPr lang="en-US" dirty="0" smtClean="0"/>
              <a:t> protest] is dumb and disrespectful.”</a:t>
            </a:r>
          </a:p>
          <a:p>
            <a:pPr lvl="1"/>
            <a:r>
              <a:rPr lang="en-US" dirty="0" smtClean="0"/>
              <a:t>Notorious </a:t>
            </a:r>
            <a:r>
              <a:rPr lang="en-US" dirty="0" err="1" smtClean="0"/>
              <a:t>RBG</a:t>
            </a:r>
            <a:endParaRPr lang="en-US" dirty="0" smtClean="0"/>
          </a:p>
          <a:p>
            <a:r>
              <a:rPr lang="en-US" b="1" dirty="0"/>
              <a:t>Federalist No. 51</a:t>
            </a:r>
            <a:r>
              <a:rPr lang="en-US" dirty="0"/>
              <a:t>: If men were angels, no government would be necessary…</a:t>
            </a:r>
          </a:p>
          <a:p>
            <a:pPr lvl="1"/>
            <a:endParaRPr lang="en-US" dirty="0"/>
          </a:p>
        </p:txBody>
      </p:sp>
    </p:spTree>
    <p:extLst>
      <p:ext uri="{BB962C8B-B14F-4D97-AF65-F5344CB8AC3E}">
        <p14:creationId xmlns:p14="http://schemas.microsoft.com/office/powerpoint/2010/main" val="20886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Collegiality at the </a:t>
            </a:r>
            <a:r>
              <a:rPr lang="en-US" b="1" dirty="0" smtClean="0"/>
              <a:t>Court:</a:t>
            </a:r>
            <a:br>
              <a:rPr lang="en-US" b="1" dirty="0" smtClean="0"/>
            </a:br>
            <a:r>
              <a:rPr lang="en-US" b="1" dirty="0" smtClean="0"/>
              <a:t>	</a:t>
            </a:r>
            <a:r>
              <a:rPr lang="en-US" b="1" dirty="0" smtClean="0"/>
              <a:t>What does it mean for us?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Many of </a:t>
            </a:r>
            <a:r>
              <a:rPr lang="en-US" dirty="0" smtClean="0"/>
              <a:t>these </a:t>
            </a:r>
            <a:r>
              <a:rPr lang="en-US" dirty="0"/>
              <a:t>principles reflected in the Rules of Professional Conduct</a:t>
            </a:r>
          </a:p>
          <a:p>
            <a:pPr lvl="0"/>
            <a:r>
              <a:rPr lang="en-US" b="1" dirty="0"/>
              <a:t>Attorney conduct</a:t>
            </a:r>
            <a:endParaRPr lang="en-US" dirty="0"/>
          </a:p>
          <a:p>
            <a:pPr lvl="1">
              <a:tabLst>
                <a:tab pos="2452688" algn="l"/>
              </a:tabLst>
            </a:pPr>
            <a:r>
              <a:rPr lang="en-US" dirty="0" smtClean="0"/>
              <a:t>SCR </a:t>
            </a:r>
            <a:r>
              <a:rPr lang="en-US" dirty="0"/>
              <a:t>3.130(3.3) </a:t>
            </a:r>
            <a:r>
              <a:rPr lang="en-US" dirty="0" smtClean="0"/>
              <a:t>	Candor </a:t>
            </a:r>
            <a:r>
              <a:rPr lang="en-US" dirty="0"/>
              <a:t>toward the tribunal </a:t>
            </a:r>
          </a:p>
          <a:p>
            <a:pPr lvl="1">
              <a:tabLst>
                <a:tab pos="2452688" algn="l"/>
              </a:tabLst>
            </a:pPr>
            <a:r>
              <a:rPr lang="en-US" dirty="0"/>
              <a:t>SCR 3.130(3.4) </a:t>
            </a:r>
            <a:r>
              <a:rPr lang="en-US" dirty="0" smtClean="0"/>
              <a:t>	Fairness </a:t>
            </a:r>
            <a:r>
              <a:rPr lang="en-US" dirty="0"/>
              <a:t>to opposing party and counsel</a:t>
            </a:r>
          </a:p>
          <a:p>
            <a:pPr lvl="1"/>
            <a:r>
              <a:rPr lang="en-US" dirty="0"/>
              <a:t>SCR 3.130(3.5)      Impartiality and decorum of the tribunal </a:t>
            </a:r>
            <a:endParaRPr lang="en-US" sz="2000" dirty="0"/>
          </a:p>
          <a:p>
            <a:pPr lvl="1"/>
            <a:r>
              <a:rPr lang="en-US" dirty="0"/>
              <a:t>SCR 3.130(3.8)      Special responsibilities of a prosecutor</a:t>
            </a:r>
            <a:endParaRPr lang="en-US" sz="2000" dirty="0"/>
          </a:p>
          <a:p>
            <a:pPr lvl="1"/>
            <a:r>
              <a:rPr lang="en-US" dirty="0"/>
              <a:t>SCR 3.130(4.1)      Truthfulness in statements to others</a:t>
            </a:r>
          </a:p>
        </p:txBody>
      </p:sp>
    </p:spTree>
    <p:extLst>
      <p:ext uri="{BB962C8B-B14F-4D97-AF65-F5344CB8AC3E}">
        <p14:creationId xmlns:p14="http://schemas.microsoft.com/office/powerpoint/2010/main" val="947903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Collegiality at the </a:t>
            </a:r>
            <a:r>
              <a:rPr lang="en-US" b="1" dirty="0" smtClean="0"/>
              <a:t>Court:</a:t>
            </a:r>
            <a:br>
              <a:rPr lang="en-US" b="1" dirty="0" smtClean="0"/>
            </a:br>
            <a:r>
              <a:rPr lang="en-US" b="1" dirty="0" smtClean="0"/>
              <a:t>	</a:t>
            </a:r>
            <a:r>
              <a:rPr lang="en-US" b="1" dirty="0" smtClean="0"/>
              <a:t>What does it mean for us?</a:t>
            </a:r>
            <a:r>
              <a:rPr lang="en-US" dirty="0"/>
              <a:t/>
            </a:r>
            <a:br>
              <a:rPr lang="en-US" dirty="0"/>
            </a:br>
            <a:endParaRPr lang="en-US" dirty="0"/>
          </a:p>
        </p:txBody>
      </p:sp>
      <p:sp>
        <p:nvSpPr>
          <p:cNvPr id="3" name="Content Placeholder 2"/>
          <p:cNvSpPr>
            <a:spLocks noGrp="1"/>
          </p:cNvSpPr>
          <p:nvPr>
            <p:ph idx="1"/>
          </p:nvPr>
        </p:nvSpPr>
        <p:spPr/>
        <p:txBody>
          <a:bodyPr>
            <a:noAutofit/>
          </a:bodyPr>
          <a:lstStyle/>
          <a:p>
            <a:r>
              <a:rPr lang="en-US" dirty="0" smtClean="0"/>
              <a:t>Judges </a:t>
            </a:r>
            <a:r>
              <a:rPr lang="en-US" dirty="0"/>
              <a:t>can learn too</a:t>
            </a:r>
          </a:p>
          <a:p>
            <a:pPr lvl="0"/>
            <a:r>
              <a:rPr lang="en-US" b="1" dirty="0"/>
              <a:t>Kentucky Judicial Canons</a:t>
            </a:r>
          </a:p>
          <a:p>
            <a:pPr lvl="1"/>
            <a:r>
              <a:rPr lang="en-US" dirty="0" smtClean="0"/>
              <a:t>Rule 1.2 – Promoting </a:t>
            </a:r>
            <a:r>
              <a:rPr lang="en-US" dirty="0"/>
              <a:t>Confidence in the Judiciary – A judge shall act at all times in a manner that promotes public confidence in the independence, integrity, and impartiality of the judiciary, and shall avoid impropriety and the appearance of impropriety.</a:t>
            </a:r>
          </a:p>
          <a:p>
            <a:pPr lvl="1"/>
            <a:r>
              <a:rPr lang="en-US" dirty="0" smtClean="0"/>
              <a:t>Rule </a:t>
            </a:r>
            <a:r>
              <a:rPr lang="en-US" dirty="0"/>
              <a:t>2.5(B) – Competence, Diligence, and Cooperation: A judge shall cooperate with other judges and court officials in the administration of court business. </a:t>
            </a:r>
          </a:p>
          <a:p>
            <a:pPr lvl="1"/>
            <a:r>
              <a:rPr lang="en-US" dirty="0" smtClean="0"/>
              <a:t>Rule 3 – A </a:t>
            </a:r>
            <a:r>
              <a:rPr lang="en-US" dirty="0"/>
              <a:t>Judge Shall Conduct the Judge's Personal and Extrajudicial Activities to Minimize the Risk of Conflict with the Obligations of Judicial Office </a:t>
            </a:r>
          </a:p>
        </p:txBody>
      </p:sp>
    </p:spTree>
    <p:extLst>
      <p:ext uri="{BB962C8B-B14F-4D97-AF65-F5344CB8AC3E}">
        <p14:creationId xmlns:p14="http://schemas.microsoft.com/office/powerpoint/2010/main" val="231609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1920" y="2011680"/>
            <a:ext cx="6096000" cy="2246769"/>
          </a:xfrm>
          <a:prstGeom prst="rect">
            <a:avLst/>
          </a:prstGeom>
        </p:spPr>
        <p:txBody>
          <a:bodyPr>
            <a:spAutoFit/>
          </a:bodyPr>
          <a:lstStyle/>
          <a:p>
            <a:r>
              <a:rPr lang="en-US" sz="2800" dirty="0" smtClean="0">
                <a:latin typeface="+mj-lt"/>
                <a:ea typeface="Calibri" panose="020F0502020204030204" pitchFamily="34" charset="0"/>
              </a:rPr>
              <a:t>Special </a:t>
            </a:r>
            <a:r>
              <a:rPr lang="en-US" sz="2800" dirty="0">
                <a:latin typeface="+mj-lt"/>
                <a:ea typeface="Calibri" panose="020F0502020204030204" pitchFamily="34" charset="0"/>
              </a:rPr>
              <a:t>thanks to Judge Brueggemann, </a:t>
            </a:r>
            <a:r>
              <a:rPr lang="en-US" sz="2800" dirty="0" err="1">
                <a:latin typeface="+mj-lt"/>
                <a:ea typeface="Calibri" panose="020F0502020204030204" pitchFamily="34" charset="0"/>
              </a:rPr>
              <a:t>JB</a:t>
            </a:r>
            <a:r>
              <a:rPr lang="en-US" sz="2800" dirty="0">
                <a:latin typeface="+mj-lt"/>
                <a:ea typeface="Calibri" panose="020F0502020204030204" pitchFamily="34" charset="0"/>
              </a:rPr>
              <a:t> Lind, and the Pupilage Group </a:t>
            </a:r>
            <a:r>
              <a:rPr lang="en-US" sz="2800" dirty="0" smtClean="0">
                <a:latin typeface="+mj-lt"/>
                <a:ea typeface="Calibri" panose="020F0502020204030204" pitchFamily="34" charset="0"/>
              </a:rPr>
              <a:t>for </a:t>
            </a:r>
            <a:r>
              <a:rPr lang="en-US" sz="2800" dirty="0">
                <a:latin typeface="+mj-lt"/>
                <a:ea typeface="Calibri" panose="020F0502020204030204" pitchFamily="34" charset="0"/>
              </a:rPr>
              <a:t>their research, editing, and suggestions for this </a:t>
            </a:r>
            <a:r>
              <a:rPr lang="en-US" sz="2800" dirty="0" smtClean="0">
                <a:latin typeface="+mj-lt"/>
                <a:ea typeface="Calibri" panose="020F0502020204030204" pitchFamily="34" charset="0"/>
              </a:rPr>
              <a:t>program.</a:t>
            </a:r>
            <a:endParaRPr lang="en-US" sz="2800" dirty="0">
              <a:latin typeface="+mj-lt"/>
              <a:ea typeface="Calibri" panose="020F0502020204030204" pitchFamily="34" charset="0"/>
            </a:endParaRPr>
          </a:p>
        </p:txBody>
      </p:sp>
    </p:spTree>
    <p:extLst>
      <p:ext uri="{BB962C8B-B14F-4D97-AF65-F5344CB8AC3E}">
        <p14:creationId xmlns:p14="http://schemas.microsoft.com/office/powerpoint/2010/main" val="321222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939800"/>
            <a:ext cx="8915400" cy="495872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5400" b="1" dirty="0" smtClean="0">
                <a:latin typeface="+mj-lt"/>
              </a:rPr>
              <a:t>APPENDIX</a:t>
            </a:r>
            <a:endParaRPr lang="en-US" sz="5400" b="1" dirty="0">
              <a:latin typeface="+mj-lt"/>
            </a:endParaRPr>
          </a:p>
        </p:txBody>
      </p:sp>
    </p:spTree>
    <p:extLst>
      <p:ext uri="{BB962C8B-B14F-4D97-AF65-F5344CB8AC3E}">
        <p14:creationId xmlns:p14="http://schemas.microsoft.com/office/powerpoint/2010/main" val="265359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10990"/>
          </a:xfrm>
        </p:spPr>
        <p:txBody>
          <a:bodyPr/>
          <a:lstStyle/>
          <a:p>
            <a:pPr algn="ctr"/>
            <a:r>
              <a:rPr lang="en-US" b="1" dirty="0"/>
              <a:t>Tonight’s Speaker  </a:t>
            </a:r>
            <a:endParaRPr lang="en-US" dirty="0"/>
          </a:p>
        </p:txBody>
      </p:sp>
      <p:sp>
        <p:nvSpPr>
          <p:cNvPr id="3" name="Content Placeholder 2"/>
          <p:cNvSpPr>
            <a:spLocks noGrp="1"/>
          </p:cNvSpPr>
          <p:nvPr>
            <p:ph idx="1"/>
          </p:nvPr>
        </p:nvSpPr>
        <p:spPr>
          <a:xfrm>
            <a:off x="2589212" y="1435100"/>
            <a:ext cx="8915400" cy="4476122"/>
          </a:xfrm>
        </p:spPr>
        <p:txBody>
          <a:bodyPr>
            <a:normAutofit fontScale="92500" lnSpcReduction="20000"/>
          </a:bodyPr>
          <a:lstStyle/>
          <a:p>
            <a:pPr marL="0" indent="0" algn="just">
              <a:buNone/>
            </a:pPr>
            <a:r>
              <a:rPr lang="en-US" dirty="0"/>
              <a:t>BENJAMIN BEATON is litigation partner with Squire Patton Boggs LLP. He graduated from Centre College and Columbia Law School, where he was an articles editor for the law review. At the start of his legal career, Ben clerked on the U.S. Supreme Court for Justice Ruth Bader Ginsburg and the U.S. Court of Appeals for the D.C. Circuit for Judge A. Raymond Randolph. He also traveled to Kampala, Uganda as a legal fellow with International Justice Mission focusing on rule-of-law issues, and to London, England as a Temple Bar Scholar. </a:t>
            </a:r>
          </a:p>
          <a:p>
            <a:pPr marL="0" indent="0" algn="just">
              <a:buNone/>
            </a:pPr>
            <a:endParaRPr lang="en-US" dirty="0"/>
          </a:p>
          <a:p>
            <a:pPr marL="0" indent="0" algn="just">
              <a:buNone/>
            </a:pPr>
            <a:r>
              <a:rPr lang="en-US" dirty="0"/>
              <a:t>Before joining Squire, Ben worked for several years at Sidley Austin LLP in Washington. He has practiced at all levels of the federal and state-court systems, with an emphasis on civil, appellate, and administrative-law matters. In the Michigan Law Review, Ben and Sixth Circuit Judge Amul Thapar recently published an article, entitled The Pragmatism of Interpretation, reviewing Judge Richard Posner’s book on the federal courts. </a:t>
            </a:r>
          </a:p>
          <a:p>
            <a:pPr marL="0" indent="0" algn="just">
              <a:buNone/>
            </a:pPr>
            <a:endParaRPr lang="en-US" dirty="0"/>
          </a:p>
          <a:p>
            <a:pPr marL="0" indent="0" algn="just">
              <a:buNone/>
            </a:pPr>
            <a:r>
              <a:rPr lang="en-US" dirty="0"/>
              <a:t>Before law school, Ben worked in Frankfort for the Kentucky Cabinet for Health and Family Services and in Washington for a US Representative from his home district in west Kentucky. He is a native of Paducah and currently lives in Fort Mitchell.</a:t>
            </a:r>
          </a:p>
          <a:p>
            <a:endParaRPr lang="en-US" dirty="0"/>
          </a:p>
        </p:txBody>
      </p:sp>
    </p:spTree>
    <p:extLst>
      <p:ext uri="{BB962C8B-B14F-4D97-AF65-F5344CB8AC3E}">
        <p14:creationId xmlns:p14="http://schemas.microsoft.com/office/powerpoint/2010/main" val="127015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76300"/>
            <a:ext cx="8915400" cy="5034922"/>
          </a:xfrm>
        </p:spPr>
        <p:txBody>
          <a:bodyPr/>
          <a:lstStyle/>
          <a:p>
            <a:pPr marL="0" indent="0" algn="ctr">
              <a:buNone/>
            </a:pPr>
            <a:endParaRPr lang="en-US" sz="3200" b="1" dirty="0" smtClean="0"/>
          </a:p>
          <a:p>
            <a:pPr marL="0" indent="0" algn="ctr">
              <a:buNone/>
            </a:pPr>
            <a:r>
              <a:rPr lang="en-US" sz="3200" b="1" dirty="0" smtClean="0"/>
              <a:t>ATTACHMENT B</a:t>
            </a:r>
          </a:p>
          <a:p>
            <a:pPr marL="0" indent="0" algn="ctr">
              <a:buNone/>
            </a:pPr>
            <a:endParaRPr lang="en-US" sz="3200" b="1" dirty="0"/>
          </a:p>
          <a:p>
            <a:pPr marL="0" indent="0" algn="ctr">
              <a:buNone/>
            </a:pPr>
            <a:r>
              <a:rPr lang="en-US" sz="3200" b="1" dirty="0" smtClean="0"/>
              <a:t>Kentucky </a:t>
            </a:r>
            <a:r>
              <a:rPr lang="en-US" sz="3200" b="1" dirty="0"/>
              <a:t>Rules of Professional </a:t>
            </a:r>
            <a:r>
              <a:rPr lang="en-US" sz="3200" b="1" dirty="0" smtClean="0"/>
              <a:t>Responsibility</a:t>
            </a:r>
            <a:r>
              <a:rPr lang="en-US" dirty="0"/>
              <a:t/>
            </a:r>
            <a:br>
              <a:rPr lang="en-US" dirty="0"/>
            </a:br>
            <a:endParaRPr lang="en-US" dirty="0"/>
          </a:p>
        </p:txBody>
      </p:sp>
    </p:spTree>
    <p:extLst>
      <p:ext uri="{BB962C8B-B14F-4D97-AF65-F5344CB8AC3E}">
        <p14:creationId xmlns:p14="http://schemas.microsoft.com/office/powerpoint/2010/main" val="2680012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6800" y="977900"/>
            <a:ext cx="8661400" cy="5262979"/>
          </a:xfrm>
          <a:prstGeom prst="rect">
            <a:avLst/>
          </a:prstGeom>
        </p:spPr>
        <p:txBody>
          <a:bodyPr wrap="square">
            <a:spAutoFit/>
          </a:bodyPr>
          <a:lstStyle/>
          <a:p>
            <a:pPr marR="0" lvl="0">
              <a:spcBef>
                <a:spcPts val="0"/>
              </a:spcBef>
              <a:spcAft>
                <a:spcPts val="0"/>
              </a:spcAft>
              <a:tabLst>
                <a:tab pos="0" algn="l"/>
              </a:tabLst>
            </a:pPr>
            <a:r>
              <a:rPr lang="en-US" sz="1400" b="1" dirty="0" smtClean="0">
                <a:ea typeface="Calibri" panose="020F0502020204030204" pitchFamily="34" charset="0"/>
              </a:rPr>
              <a:t>SCR </a:t>
            </a:r>
            <a:r>
              <a:rPr lang="en-US" sz="1400" b="1" dirty="0">
                <a:ea typeface="Calibri" panose="020F0502020204030204" pitchFamily="34" charset="0"/>
              </a:rPr>
              <a:t>3.130(3.3) Candor toward the tribunal </a:t>
            </a:r>
            <a:endParaRPr lang="en-US" sz="1400" b="1" dirty="0" smtClean="0">
              <a:ea typeface="Calibri" panose="020F0502020204030204" pitchFamily="34" charset="0"/>
            </a:endParaRPr>
          </a:p>
          <a:p>
            <a:pPr algn="just" fontAlgn="base"/>
            <a:r>
              <a:rPr lang="en-US" sz="1400" b="1" dirty="0" smtClean="0">
                <a:solidFill>
                  <a:srgbClr val="373739"/>
                </a:solidFill>
              </a:rPr>
              <a:t>	</a:t>
            </a:r>
            <a:r>
              <a:rPr lang="en-US" sz="1400" dirty="0" smtClean="0">
                <a:solidFill>
                  <a:srgbClr val="373739"/>
                </a:solidFill>
              </a:rPr>
              <a:t>(</a:t>
            </a:r>
            <a:r>
              <a:rPr lang="en-US" sz="1400" dirty="0">
                <a:solidFill>
                  <a:srgbClr val="373739"/>
                </a:solidFill>
              </a:rPr>
              <a:t>a)  A lawyer shall not knowingly</a:t>
            </a:r>
            <a:r>
              <a:rPr lang="en-US" sz="1400" dirty="0" smtClean="0">
                <a:solidFill>
                  <a:srgbClr val="373739"/>
                </a:solidFill>
              </a:rPr>
              <a:t>:</a:t>
            </a:r>
          </a:p>
          <a:p>
            <a:pPr marL="1257300" marR="0" lvl="2" indent="-342900" algn="just">
              <a:spcBef>
                <a:spcPts val="0"/>
              </a:spcBef>
              <a:spcAft>
                <a:spcPts val="0"/>
              </a:spcAft>
              <a:buAutoNum type="arabicParenBoth"/>
              <a:tabLst>
                <a:tab pos="0" algn="l"/>
              </a:tabLst>
            </a:pPr>
            <a:r>
              <a:rPr lang="en-US" sz="1400" dirty="0" smtClean="0">
                <a:ea typeface="Calibri" panose="020F0502020204030204" pitchFamily="34" charset="0"/>
              </a:rPr>
              <a:t>make </a:t>
            </a:r>
            <a:r>
              <a:rPr lang="en-US" sz="1400" dirty="0">
                <a:ea typeface="Calibri" panose="020F0502020204030204" pitchFamily="34" charset="0"/>
              </a:rPr>
              <a:t>a false statement of fact or law to a tribunal or fail to correct a false statement of material fact or law previously made to the tribunal by the lawyer</a:t>
            </a:r>
            <a:r>
              <a:rPr lang="en-US" sz="1400" dirty="0" smtClean="0">
                <a:ea typeface="Calibri" panose="020F0502020204030204" pitchFamily="34" charset="0"/>
              </a:rPr>
              <a:t>;</a:t>
            </a:r>
          </a:p>
          <a:p>
            <a:pPr marL="1257300" marR="0" lvl="2" indent="-342900" algn="just">
              <a:spcBef>
                <a:spcPts val="0"/>
              </a:spcBef>
              <a:spcAft>
                <a:spcPts val="0"/>
              </a:spcAft>
              <a:buAutoNum type="arabicParenBoth"/>
              <a:tabLst>
                <a:tab pos="0" algn="l"/>
              </a:tabLst>
            </a:pPr>
            <a:r>
              <a:rPr lang="en-US" sz="1400" dirty="0" smtClean="0">
                <a:ea typeface="Calibri" panose="020F0502020204030204" pitchFamily="34" charset="0"/>
              </a:rPr>
              <a:t> fail </a:t>
            </a:r>
            <a:r>
              <a:rPr lang="en-US" sz="1400" dirty="0">
                <a:ea typeface="Calibri" panose="020F0502020204030204" pitchFamily="34" charset="0"/>
              </a:rPr>
              <a:t>to disclose to the tribunal published legal authority in the controlling jurisdiction known to the lawyer to be directly adverse to the position of the client and not disclosed by opposing counsel; or </a:t>
            </a:r>
            <a:endParaRPr lang="en-US" sz="1400" dirty="0" smtClean="0">
              <a:ea typeface="Calibri" panose="020F0502020204030204" pitchFamily="34" charset="0"/>
            </a:endParaRPr>
          </a:p>
          <a:p>
            <a:pPr marL="1257300" marR="0" lvl="2" indent="-342900" algn="just">
              <a:spcBef>
                <a:spcPts val="0"/>
              </a:spcBef>
              <a:spcAft>
                <a:spcPts val="0"/>
              </a:spcAft>
              <a:buAutoNum type="arabicParenBoth"/>
              <a:tabLst>
                <a:tab pos="0" algn="l"/>
              </a:tabLst>
            </a:pPr>
            <a:r>
              <a:rPr lang="en-US" sz="1400" dirty="0" smtClean="0">
                <a:ea typeface="Calibri" panose="020F0502020204030204" pitchFamily="34" charset="0"/>
              </a:rPr>
              <a:t>offer </a:t>
            </a:r>
            <a:r>
              <a:rPr lang="en-US" sz="1400" dirty="0">
                <a:ea typeface="Calibri" panose="020F0502020204030204" pitchFamily="34" charset="0"/>
              </a:rPr>
              <a:t>evidence that the lawyer knows to be false. If a lawyer, the lawyer’s client, or a witness called by the lawyer, has offered material evidence and the lawyer comes to know of its falsity, the lawyer shall take reasonable remedial measures, including, if necessary, disclosure to the tribunal. A lawyer may refuse to offer evidence, other than the testimony of a defendant in a criminal matter that the lawyer reasonably believes is false. </a:t>
            </a:r>
            <a:endParaRPr lang="en-US" sz="1400" dirty="0" smtClean="0">
              <a:ea typeface="Calibri" panose="020F0502020204030204" pitchFamily="34" charset="0"/>
            </a:endParaRPr>
          </a:p>
          <a:p>
            <a:pPr marL="800100" marR="0" lvl="2" indent="-342900" algn="just">
              <a:spcBef>
                <a:spcPts val="0"/>
              </a:spcBef>
              <a:spcAft>
                <a:spcPts val="0"/>
              </a:spcAft>
              <a:tabLst>
                <a:tab pos="0" algn="l"/>
              </a:tabLst>
            </a:pPr>
            <a:r>
              <a:rPr lang="en-US" sz="1400" dirty="0" smtClean="0">
                <a:ea typeface="Calibri" panose="020F0502020204030204" pitchFamily="34" charset="0"/>
              </a:rPr>
              <a:t>(b) A lawyer who represents a client in an adjudicative proceeding and who knows that a person intends to engage, is engaging or has engaged in criminal or fraudulent conduct related to the proceeding shall take reasonable remedial measures, including, if necessary, disclosure to the tribunal. </a:t>
            </a:r>
          </a:p>
          <a:p>
            <a:pPr marL="800100" marR="0" lvl="3" indent="-342900" algn="just">
              <a:spcBef>
                <a:spcPts val="0"/>
              </a:spcBef>
              <a:spcAft>
                <a:spcPts val="0"/>
              </a:spcAft>
              <a:buAutoNum type="alphaLcParenBoth" startAt="3"/>
              <a:tabLst>
                <a:tab pos="0" algn="l"/>
              </a:tabLst>
            </a:pPr>
            <a:r>
              <a:rPr lang="en-US" sz="1400" dirty="0" smtClean="0">
                <a:ea typeface="Calibri" panose="020F0502020204030204" pitchFamily="34" charset="0"/>
              </a:rPr>
              <a:t>The </a:t>
            </a:r>
            <a:r>
              <a:rPr lang="en-US" sz="1400" dirty="0">
                <a:ea typeface="Calibri" panose="020F0502020204030204" pitchFamily="34" charset="0"/>
              </a:rPr>
              <a:t>duties stated in paragraphs (a) and (b) continue to the conclusion of </a:t>
            </a:r>
            <a:r>
              <a:rPr lang="en-US" sz="1400" dirty="0" smtClean="0">
                <a:ea typeface="Calibri" panose="020F0502020204030204" pitchFamily="34" charset="0"/>
              </a:rPr>
              <a:t>the proceeding</a:t>
            </a:r>
            <a:r>
              <a:rPr lang="en-US" sz="1400" dirty="0">
                <a:ea typeface="Calibri" panose="020F0502020204030204" pitchFamily="34" charset="0"/>
              </a:rPr>
              <a:t>, and apply even if compliance requires disclosure of information otherwise protected by Rule 1.6. (d) In an ex parte proceeding, a lawyer shall inform </a:t>
            </a:r>
            <a:r>
              <a:rPr lang="en-US" sz="1400" dirty="0" smtClean="0">
                <a:ea typeface="Calibri" panose="020F0502020204030204" pitchFamily="34" charset="0"/>
              </a:rPr>
              <a:t>SCR </a:t>
            </a:r>
            <a:r>
              <a:rPr lang="en-US" sz="1400" dirty="0">
                <a:ea typeface="Calibri" panose="020F0502020204030204" pitchFamily="34" charset="0"/>
              </a:rPr>
              <a:t>3.130(3.4</a:t>
            </a:r>
            <a:r>
              <a:rPr lang="en-US" sz="1400" dirty="0" smtClean="0">
                <a:ea typeface="Calibri" panose="020F0502020204030204" pitchFamily="34" charset="0"/>
              </a:rPr>
              <a:t>)</a:t>
            </a:r>
          </a:p>
          <a:p>
            <a:pPr marL="800100" marR="0" lvl="3" indent="-342900" algn="just">
              <a:spcBef>
                <a:spcPts val="0"/>
              </a:spcBef>
              <a:spcAft>
                <a:spcPts val="0"/>
              </a:spcAft>
              <a:buAutoNum type="alphaLcParenBoth" startAt="3"/>
              <a:tabLst>
                <a:tab pos="0" algn="l"/>
              </a:tabLst>
            </a:pPr>
            <a:r>
              <a:rPr lang="en-US" sz="1400" dirty="0" smtClean="0">
                <a:ea typeface="Calibri" panose="020F0502020204030204" pitchFamily="34" charset="0"/>
              </a:rPr>
              <a:t>In an ex parte proceeding, a lawyer shall inform the tribunal of all material facts known to the lawyer which will enable the tribunal to make an informed decision, whether or not the facts are adverse. </a:t>
            </a:r>
            <a:r>
              <a:rPr lang="en-US" sz="1400" dirty="0" smtClean="0">
                <a:ea typeface="Calibri" panose="020F0502020204030204" pitchFamily="34" charset="0"/>
              </a:rPr>
              <a:t> </a:t>
            </a:r>
            <a:endParaRPr lang="en-US" sz="1400" dirty="0">
              <a:ea typeface="Calibri" panose="020F0502020204030204" pitchFamily="34" charset="0"/>
            </a:endParaRPr>
          </a:p>
          <a:p>
            <a:pPr marL="400050" marR="0" lvl="0" indent="-400050">
              <a:spcBef>
                <a:spcPts val="0"/>
              </a:spcBef>
              <a:spcAft>
                <a:spcPts val="0"/>
              </a:spcAft>
              <a:buAutoNum type="romanUcPeriod" startAt="2"/>
              <a:tabLst>
                <a:tab pos="0" algn="l"/>
              </a:tabLst>
            </a:pPr>
            <a:endParaRPr lang="en-US" sz="1400" dirty="0">
              <a:ea typeface="Calibri" panose="020F0502020204030204" pitchFamily="34" charset="0"/>
            </a:endParaRPr>
          </a:p>
        </p:txBody>
      </p:sp>
    </p:spTree>
    <p:extLst>
      <p:ext uri="{BB962C8B-B14F-4D97-AF65-F5344CB8AC3E}">
        <p14:creationId xmlns:p14="http://schemas.microsoft.com/office/powerpoint/2010/main" val="2395837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700" y="1005840"/>
            <a:ext cx="9906000" cy="5878532"/>
          </a:xfrm>
          <a:prstGeom prst="rect">
            <a:avLst/>
          </a:prstGeom>
        </p:spPr>
        <p:txBody>
          <a:bodyPr wrap="square">
            <a:spAutoFit/>
          </a:bodyPr>
          <a:lstStyle/>
          <a:p>
            <a:r>
              <a:rPr lang="en-US" b="1" dirty="0"/>
              <a:t>SCR 3.130(3.4) Fairness to opposing party and </a:t>
            </a:r>
            <a:r>
              <a:rPr lang="en-US" b="1" dirty="0" smtClean="0"/>
              <a:t>counsel</a:t>
            </a:r>
          </a:p>
          <a:p>
            <a:endParaRPr lang="en-US" b="1" dirty="0"/>
          </a:p>
          <a:p>
            <a:r>
              <a:rPr lang="en-US" b="1" dirty="0" smtClean="0"/>
              <a:t>A lawyer </a:t>
            </a:r>
            <a:r>
              <a:rPr lang="en-US" b="1" dirty="0"/>
              <a:t>shall not: </a:t>
            </a:r>
          </a:p>
          <a:p>
            <a:pPr>
              <a:spcBef>
                <a:spcPts val="0"/>
              </a:spcBef>
              <a:spcAft>
                <a:spcPts val="0"/>
              </a:spcAft>
            </a:pPr>
            <a:endParaRPr lang="en-US" sz="1400" dirty="0" smtClean="0"/>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unlawfully </a:t>
            </a:r>
            <a:r>
              <a:rPr lang="en-US" sz="1400" dirty="0">
                <a:ea typeface="Calibri" panose="020F0502020204030204" pitchFamily="34" charset="0"/>
              </a:rPr>
              <a:t>obstruct another party's access to evidence or unlawfully alter, destroy or conceal a document or other material having potential evidentiary value. A lawyer shall not counsel or assist another person to do any such </a:t>
            </a:r>
            <a:r>
              <a:rPr lang="en-US" sz="1400" dirty="0" smtClean="0">
                <a:ea typeface="Calibri" panose="020F0502020204030204" pitchFamily="34" charset="0"/>
              </a:rPr>
              <a:t>act;</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knowingly </a:t>
            </a:r>
            <a:r>
              <a:rPr lang="en-US" sz="1400" dirty="0">
                <a:ea typeface="Calibri" panose="020F0502020204030204" pitchFamily="34" charset="0"/>
              </a:rPr>
              <a:t>falsify evidence, counsel or assist a witness to testify falsely, or offer an inducement to a witness that is prohibited by law</a:t>
            </a:r>
            <a:r>
              <a:rPr lang="en-US" sz="1400" dirty="0" smtClean="0">
                <a:ea typeface="Calibri" panose="020F0502020204030204" pitchFamily="34" charset="0"/>
              </a:rPr>
              <a:t>;</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 </a:t>
            </a:r>
            <a:r>
              <a:rPr lang="en-US" sz="1400" dirty="0">
                <a:ea typeface="Calibri" panose="020F0502020204030204" pitchFamily="34" charset="0"/>
              </a:rPr>
              <a:t>knowingly disobey an obligation under the rules of a tribunal except for an open refusal based on an assertion that no valid obligation exists</a:t>
            </a:r>
            <a:r>
              <a:rPr lang="en-US" sz="1400" dirty="0" smtClean="0">
                <a:ea typeface="Calibri" panose="020F0502020204030204" pitchFamily="34" charset="0"/>
              </a:rPr>
              <a:t>; </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 </a:t>
            </a:r>
            <a:r>
              <a:rPr lang="en-US" sz="1400" dirty="0">
                <a:ea typeface="Calibri" panose="020F0502020204030204" pitchFamily="34" charset="0"/>
              </a:rPr>
              <a:t>in pretrial procedure, make a frivolous discovery request or deliberately fail to make reasonably diligent effort to comply with a legally proper discovery request by an opposing party</a:t>
            </a:r>
            <a:r>
              <a:rPr lang="en-US" sz="1400" dirty="0" smtClean="0">
                <a:ea typeface="Calibri" panose="020F0502020204030204" pitchFamily="34" charset="0"/>
              </a:rPr>
              <a:t>; </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 </a:t>
            </a:r>
            <a:r>
              <a:rPr lang="en-US" sz="1400" dirty="0">
                <a:ea typeface="Calibri" panose="020F0502020204030204" pitchFamily="34" charset="0"/>
              </a:rPr>
              <a:t>in trial, allude to any matter that the lawyer does not reasonably believe is relevant or that will not be supported by admissible evidence, assert personal knowledge of facts in issue except when testifying as a witness, or state a personal opinion as to the justness of a cause, the credibility of a witness, the culpability of a civil litigant or the guilt or innocence of an accused; </a:t>
            </a:r>
            <a:r>
              <a:rPr lang="en-US" sz="1400" dirty="0" smtClean="0">
                <a:ea typeface="Calibri" panose="020F0502020204030204" pitchFamily="34" charset="0"/>
              </a:rPr>
              <a:t>or </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present</a:t>
            </a:r>
            <a:r>
              <a:rPr lang="en-US" sz="1400" dirty="0">
                <a:ea typeface="Calibri" panose="020F0502020204030204" pitchFamily="34" charset="0"/>
              </a:rPr>
              <a:t>, participate in presenting, or threaten to present criminal or disciplinary charges solely to obtain an advantage in any civil or criminal matter; </a:t>
            </a:r>
            <a:r>
              <a:rPr lang="en-US" sz="1400" dirty="0" smtClean="0">
                <a:ea typeface="Calibri" panose="020F0502020204030204" pitchFamily="34" charset="0"/>
              </a:rPr>
              <a:t>or</a:t>
            </a:r>
          </a:p>
          <a:p>
            <a:pPr marL="800100" marR="0" lvl="1" indent="-342900">
              <a:spcBef>
                <a:spcPts val="0"/>
              </a:spcBef>
              <a:spcAft>
                <a:spcPts val="0"/>
              </a:spcAft>
              <a:buAutoNum type="alphaLcParenBoth"/>
              <a:tabLst>
                <a:tab pos="0" algn="l"/>
              </a:tabLst>
            </a:pPr>
            <a:r>
              <a:rPr lang="en-US" sz="1400" dirty="0" smtClean="0">
                <a:ea typeface="Calibri" panose="020F0502020204030204" pitchFamily="34" charset="0"/>
              </a:rPr>
              <a:t> </a:t>
            </a:r>
            <a:r>
              <a:rPr lang="en-US" sz="1400" dirty="0">
                <a:ea typeface="Calibri" panose="020F0502020204030204" pitchFamily="34" charset="0"/>
              </a:rPr>
              <a:t>request a person other than a client to refrain from voluntarily giving relevant information to another party unless: </a:t>
            </a:r>
            <a:endParaRPr lang="en-US" sz="1400" dirty="0" smtClean="0">
              <a:ea typeface="Calibri" panose="020F0502020204030204" pitchFamily="34" charset="0"/>
            </a:endParaRPr>
          </a:p>
          <a:p>
            <a:pPr marL="1257300" marR="0" lvl="2" indent="-342900">
              <a:spcBef>
                <a:spcPts val="0"/>
              </a:spcBef>
              <a:spcAft>
                <a:spcPts val="0"/>
              </a:spcAft>
              <a:buAutoNum type="arabicParenBoth"/>
              <a:tabLst>
                <a:tab pos="0" algn="l"/>
              </a:tabLst>
            </a:pPr>
            <a:r>
              <a:rPr lang="en-US" sz="1400" dirty="0" smtClean="0">
                <a:ea typeface="Calibri" panose="020F0502020204030204" pitchFamily="34" charset="0"/>
              </a:rPr>
              <a:t>the person is a relative or agent who supervises, directs or regularly consults with the client concerning the matter or has authority to obligate the client with respect to the matter; and </a:t>
            </a:r>
          </a:p>
          <a:p>
            <a:pPr marL="1257300" marR="0" lvl="2" indent="-342900">
              <a:spcBef>
                <a:spcPts val="0"/>
              </a:spcBef>
              <a:spcAft>
                <a:spcPts val="0"/>
              </a:spcAft>
              <a:buAutoNum type="arabicParenBoth"/>
              <a:tabLst>
                <a:tab pos="0" algn="l"/>
              </a:tabLst>
            </a:pPr>
            <a:r>
              <a:rPr lang="en-US" sz="1400" dirty="0" smtClean="0">
                <a:ea typeface="Calibri" panose="020F0502020204030204" pitchFamily="34" charset="0"/>
              </a:rPr>
              <a:t>the </a:t>
            </a:r>
            <a:r>
              <a:rPr lang="en-US" sz="1400" dirty="0">
                <a:ea typeface="Calibri" panose="020F0502020204030204" pitchFamily="34" charset="0"/>
              </a:rPr>
              <a:t>lawyer reasonably believes that the person’s interests will not be adversely affected by refraining from giving such information. he tribunal of all material facts known to the lawyer which will enable the tribunal to make an informed decision, whether or not the facts are adverse.</a:t>
            </a:r>
          </a:p>
        </p:txBody>
      </p:sp>
    </p:spTree>
    <p:extLst>
      <p:ext uri="{BB962C8B-B14F-4D97-AF65-F5344CB8AC3E}">
        <p14:creationId xmlns:p14="http://schemas.microsoft.com/office/powerpoint/2010/main" val="3789526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700" y="1005840"/>
            <a:ext cx="9906000" cy="2862322"/>
          </a:xfrm>
          <a:prstGeom prst="rect">
            <a:avLst/>
          </a:prstGeom>
        </p:spPr>
        <p:txBody>
          <a:bodyPr wrap="square">
            <a:spAutoFit/>
          </a:bodyPr>
          <a:lstStyle/>
          <a:p>
            <a:r>
              <a:rPr lang="en-US" b="1" dirty="0"/>
              <a:t>SCR </a:t>
            </a:r>
            <a:r>
              <a:rPr lang="en-US" b="1" dirty="0" smtClean="0"/>
              <a:t>3.130(3.5) Impartiality and decorum of the tribunal</a:t>
            </a:r>
          </a:p>
          <a:p>
            <a:endParaRPr lang="en-US" b="1" dirty="0"/>
          </a:p>
          <a:p>
            <a:r>
              <a:rPr lang="en-US" b="1" dirty="0" smtClean="0"/>
              <a:t>A lawyer </a:t>
            </a:r>
            <a:r>
              <a:rPr lang="en-US" b="1" dirty="0"/>
              <a:t>shall not: </a:t>
            </a:r>
          </a:p>
          <a:p>
            <a:pPr>
              <a:spcBef>
                <a:spcPts val="0"/>
              </a:spcBef>
              <a:spcAft>
                <a:spcPts val="0"/>
              </a:spcAft>
            </a:pPr>
            <a:endParaRPr lang="en-US" sz="1400" dirty="0" smtClean="0"/>
          </a:p>
          <a:p>
            <a:pPr marL="800100" marR="0" lvl="1" indent="-342900">
              <a:spcBef>
                <a:spcPts val="0"/>
              </a:spcBef>
              <a:spcAft>
                <a:spcPts val="0"/>
              </a:spcAft>
              <a:buAutoNum type="alphaLcParenBoth"/>
              <a:tabLst>
                <a:tab pos="0" algn="l"/>
              </a:tabLst>
            </a:pPr>
            <a:r>
              <a:rPr lang="en-US" sz="1400" dirty="0" smtClean="0"/>
              <a:t>seek </a:t>
            </a:r>
            <a:r>
              <a:rPr lang="en-US" sz="1400" dirty="0"/>
              <a:t>to influence a judge, juror, prospective juror or other official by means prohibited by law; </a:t>
            </a:r>
            <a:endParaRPr lang="en-US" sz="1400" dirty="0" smtClean="0"/>
          </a:p>
          <a:p>
            <a:pPr marL="800100" marR="0" lvl="1" indent="-342900">
              <a:spcBef>
                <a:spcPts val="0"/>
              </a:spcBef>
              <a:spcAft>
                <a:spcPts val="0"/>
              </a:spcAft>
              <a:buAutoNum type="alphaLcParenBoth"/>
              <a:tabLst>
                <a:tab pos="0" algn="l"/>
              </a:tabLst>
            </a:pPr>
            <a:r>
              <a:rPr lang="en-US" sz="1400" dirty="0" smtClean="0"/>
              <a:t>communicate </a:t>
            </a:r>
            <a:r>
              <a:rPr lang="en-US" sz="1400" dirty="0"/>
              <a:t>ex parte with such a person as to the merits of the cause except as permitted by law or court order; </a:t>
            </a:r>
            <a:endParaRPr lang="en-US" sz="1400" dirty="0" smtClean="0"/>
          </a:p>
          <a:p>
            <a:pPr marL="800100" marR="0" lvl="1" indent="-342900">
              <a:spcBef>
                <a:spcPts val="0"/>
              </a:spcBef>
              <a:spcAft>
                <a:spcPts val="0"/>
              </a:spcAft>
              <a:buAutoNum type="alphaLcParenBoth"/>
              <a:tabLst>
                <a:tab pos="0" algn="l"/>
              </a:tabLst>
            </a:pPr>
            <a:r>
              <a:rPr lang="en-US" sz="1400" dirty="0" smtClean="0"/>
              <a:t>communicate </a:t>
            </a:r>
            <a:r>
              <a:rPr lang="en-US" sz="1400" dirty="0"/>
              <a:t>with a juror or prospective juror after discharge of the jury if: </a:t>
            </a:r>
            <a:endParaRPr lang="en-US" sz="1400" dirty="0" smtClean="0"/>
          </a:p>
          <a:p>
            <a:pPr marL="1257300" lvl="2" indent="-342900">
              <a:buAutoNum type="arabicParenBoth"/>
              <a:tabLst>
                <a:tab pos="0" algn="l"/>
              </a:tabLst>
            </a:pPr>
            <a:r>
              <a:rPr lang="en-US" sz="1400" dirty="0" smtClean="0"/>
              <a:t>the </a:t>
            </a:r>
            <a:r>
              <a:rPr lang="en-US" sz="1400" dirty="0"/>
              <a:t>communication is prohibited by law, local rule, or court order</a:t>
            </a:r>
            <a:r>
              <a:rPr lang="en-US" sz="1400" dirty="0" smtClean="0"/>
              <a:t>;</a:t>
            </a:r>
          </a:p>
          <a:p>
            <a:pPr marL="1257300" lvl="2" indent="-342900">
              <a:buAutoNum type="arabicParenBoth"/>
              <a:tabLst>
                <a:tab pos="0" algn="l"/>
              </a:tabLst>
            </a:pPr>
            <a:r>
              <a:rPr lang="en-US" sz="1400" dirty="0" smtClean="0"/>
              <a:t>the </a:t>
            </a:r>
            <a:r>
              <a:rPr lang="en-US" sz="1400" dirty="0"/>
              <a:t>juror has made known to the lawyer a desire not to communicate; or </a:t>
            </a:r>
            <a:endParaRPr lang="en-US" sz="1400" dirty="0" smtClean="0"/>
          </a:p>
          <a:p>
            <a:pPr marL="1257300" lvl="2" indent="-342900">
              <a:buAutoNum type="arabicParenBoth"/>
              <a:tabLst>
                <a:tab pos="0" algn="l"/>
              </a:tabLst>
            </a:pPr>
            <a:r>
              <a:rPr lang="en-US" sz="1400" dirty="0" smtClean="0"/>
              <a:t>the </a:t>
            </a:r>
            <a:r>
              <a:rPr lang="en-US" sz="1400" dirty="0"/>
              <a:t>communication involves misrepresentation, coercion, duress or harassment; or </a:t>
            </a:r>
            <a:endParaRPr lang="en-US" sz="1400" dirty="0" smtClean="0"/>
          </a:p>
          <a:p>
            <a:pPr marL="800100" lvl="1" indent="-342900">
              <a:buAutoNum type="alphaLcParenBoth"/>
              <a:tabLst>
                <a:tab pos="0" algn="l"/>
              </a:tabLst>
            </a:pPr>
            <a:r>
              <a:rPr lang="en-US" sz="1400" dirty="0" smtClean="0"/>
              <a:t>engage </a:t>
            </a:r>
            <a:r>
              <a:rPr lang="en-US" sz="1400" dirty="0"/>
              <a:t>in conduct intended to disrupt a tribunal. </a:t>
            </a:r>
            <a:endParaRPr lang="en-US" sz="1400" dirty="0">
              <a:ea typeface="Calibri" panose="020F0502020204030204" pitchFamily="34" charset="0"/>
            </a:endParaRPr>
          </a:p>
        </p:txBody>
      </p:sp>
    </p:spTree>
    <p:extLst>
      <p:ext uri="{BB962C8B-B14F-4D97-AF65-F5344CB8AC3E}">
        <p14:creationId xmlns:p14="http://schemas.microsoft.com/office/powerpoint/2010/main" val="3621635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700" y="1005840"/>
            <a:ext cx="9906000" cy="5632311"/>
          </a:xfrm>
          <a:prstGeom prst="rect">
            <a:avLst/>
          </a:prstGeom>
        </p:spPr>
        <p:txBody>
          <a:bodyPr wrap="square">
            <a:spAutoFit/>
          </a:bodyPr>
          <a:lstStyle/>
          <a:p>
            <a:r>
              <a:rPr lang="en-US" sz="1500" b="1" dirty="0"/>
              <a:t>SCR </a:t>
            </a:r>
            <a:r>
              <a:rPr lang="en-US" sz="1500" b="1" dirty="0" smtClean="0"/>
              <a:t>3.130(3.8) Special responsibilities of a prosecutor</a:t>
            </a:r>
          </a:p>
          <a:p>
            <a:endParaRPr lang="en-US" sz="1500" b="1" dirty="0"/>
          </a:p>
          <a:p>
            <a:r>
              <a:rPr lang="en-US" sz="1500" dirty="0" smtClean="0"/>
              <a:t>The </a:t>
            </a:r>
            <a:r>
              <a:rPr lang="en-US" sz="1500" dirty="0"/>
              <a:t>prosecutor in a criminal case shall: </a:t>
            </a:r>
            <a:endParaRPr lang="en-US" sz="1500" dirty="0" smtClean="0"/>
          </a:p>
          <a:p>
            <a:endParaRPr lang="en-US" sz="1500" dirty="0"/>
          </a:p>
          <a:p>
            <a:pPr marL="342900" indent="-342900">
              <a:buAutoNum type="alphaLcParenBoth"/>
            </a:pPr>
            <a:r>
              <a:rPr lang="en-US" sz="1500" dirty="0" smtClean="0"/>
              <a:t>refrain </a:t>
            </a:r>
            <a:r>
              <a:rPr lang="en-US" sz="1500" dirty="0"/>
              <a:t>from prosecuting a charge that the prosecutor knows is not supported by probable cause; </a:t>
            </a:r>
            <a:endParaRPr lang="en-US" sz="1500" dirty="0" smtClean="0"/>
          </a:p>
          <a:p>
            <a:pPr marL="342900" indent="-342900">
              <a:buAutoNum type="alphaLcParenBoth"/>
            </a:pPr>
            <a:r>
              <a:rPr lang="en-US" sz="1500" dirty="0" smtClean="0"/>
              <a:t>make </a:t>
            </a:r>
            <a:r>
              <a:rPr lang="en-US" sz="1500" dirty="0"/>
              <a:t>reasonable efforts to assure that the accused has been advised of the right to, and the procedure for obtaining, counsel and has been given reasonable opportunity to obtain counsel; </a:t>
            </a:r>
            <a:endParaRPr lang="en-US" sz="1500" dirty="0" smtClean="0"/>
          </a:p>
          <a:p>
            <a:pPr marL="342900" indent="-342900">
              <a:buAutoNum type="alphaLcParenBoth"/>
            </a:pPr>
            <a:r>
              <a:rPr lang="en-US" sz="1500" dirty="0" smtClean="0"/>
              <a:t>make </a:t>
            </a:r>
            <a:r>
              <a:rPr lang="en-US" sz="1500" dirty="0"/>
              <a:t>timely disclosure to the defense of all evidence or information known to the prosecutor that tends to negate the guilt of the accused or mitigates the offense, and, in connection with sentencing, disclose to the defense and to the tribunal all unprivileged mitigating information known to the prosecutor, except when the prosecutor is relieved of this responsibility by a protective order of the tribunal; </a:t>
            </a:r>
            <a:endParaRPr lang="en-US" sz="1500" dirty="0" smtClean="0"/>
          </a:p>
          <a:p>
            <a:pPr marL="342900" indent="-342900">
              <a:buAutoNum type="alphaLcParenBoth"/>
            </a:pPr>
            <a:r>
              <a:rPr lang="en-US" sz="1500" dirty="0" smtClean="0"/>
              <a:t>not </a:t>
            </a:r>
            <a:r>
              <a:rPr lang="en-US" sz="1500" dirty="0"/>
              <a:t>subpoena a lawyer in a grand jury or other criminal proceeding to present evidence about a past or present client unless the prosecutor reasonably believes: </a:t>
            </a:r>
            <a:endParaRPr lang="en-US" sz="1500" dirty="0" smtClean="0"/>
          </a:p>
          <a:p>
            <a:r>
              <a:rPr lang="en-US" sz="1500" dirty="0"/>
              <a:t>	</a:t>
            </a:r>
            <a:r>
              <a:rPr lang="en-US" sz="1500" dirty="0" smtClean="0"/>
              <a:t>(</a:t>
            </a:r>
            <a:r>
              <a:rPr lang="en-US" sz="1500" dirty="0"/>
              <a:t>1) the information sought is not protected from disclosure by any applicable </a:t>
            </a:r>
            <a:r>
              <a:rPr lang="en-US" sz="1500" dirty="0" smtClean="0"/>
              <a:t>	privilege</a:t>
            </a:r>
            <a:r>
              <a:rPr lang="en-US" sz="1500" dirty="0"/>
              <a:t>; </a:t>
            </a:r>
            <a:endParaRPr lang="en-US" sz="1500" dirty="0" smtClean="0"/>
          </a:p>
          <a:p>
            <a:r>
              <a:rPr lang="en-US" sz="1500" dirty="0" smtClean="0"/>
              <a:t>	(</a:t>
            </a:r>
            <a:r>
              <a:rPr lang="en-US" sz="1500" dirty="0"/>
              <a:t>2) the evidence sought is essential to the successful completion of an ongoing </a:t>
            </a:r>
            <a:r>
              <a:rPr lang="en-US" sz="1500" dirty="0" smtClean="0"/>
              <a:t>	investigation </a:t>
            </a:r>
            <a:r>
              <a:rPr lang="en-US" sz="1500" dirty="0"/>
              <a:t>or </a:t>
            </a:r>
            <a:r>
              <a:rPr lang="en-US" sz="1500" dirty="0" smtClean="0"/>
              <a:t>	prosecution</a:t>
            </a:r>
            <a:r>
              <a:rPr lang="en-US" sz="1500" dirty="0"/>
              <a:t>; and </a:t>
            </a:r>
            <a:endParaRPr lang="en-US" sz="1500" dirty="0" smtClean="0"/>
          </a:p>
          <a:p>
            <a:r>
              <a:rPr lang="en-US" sz="1500" dirty="0" smtClean="0"/>
              <a:t>	(</a:t>
            </a:r>
            <a:r>
              <a:rPr lang="en-US" sz="1500" dirty="0"/>
              <a:t>3) there is no other feasible alternative to obtain the information; </a:t>
            </a:r>
            <a:endParaRPr lang="en-US" sz="1500" dirty="0" smtClean="0"/>
          </a:p>
          <a:p>
            <a:pPr defTabSz="344488"/>
            <a:r>
              <a:rPr lang="en-US" sz="1500" dirty="0" smtClean="0"/>
              <a:t>(</a:t>
            </a:r>
            <a:r>
              <a:rPr lang="en-US" sz="1500" dirty="0"/>
              <a:t>e) </a:t>
            </a:r>
            <a:r>
              <a:rPr lang="en-US" sz="1500" dirty="0" smtClean="0"/>
              <a:t>refrain</a:t>
            </a:r>
            <a:r>
              <a:rPr lang="en-US" sz="1500" dirty="0"/>
              <a:t>, </a:t>
            </a:r>
            <a:r>
              <a:rPr lang="en-US" sz="1500" dirty="0" smtClean="0"/>
              <a:t>except </a:t>
            </a:r>
            <a:r>
              <a:rPr lang="en-US" sz="1500" dirty="0"/>
              <a:t>for statements that are necessary to inform the public of the nature and extent of the </a:t>
            </a:r>
            <a:r>
              <a:rPr lang="en-US" sz="1500" dirty="0" smtClean="0"/>
              <a:t>	prosecutor's </a:t>
            </a:r>
            <a:r>
              <a:rPr lang="en-US" sz="1500" dirty="0"/>
              <a:t>action and that serve a legitimate law enforcement purpose, from making extrajudicial </a:t>
            </a:r>
            <a:r>
              <a:rPr lang="en-US" sz="1500" dirty="0" smtClean="0"/>
              <a:t>	comments </a:t>
            </a:r>
            <a:r>
              <a:rPr lang="en-US" sz="1500" dirty="0"/>
              <a:t>that have a substantial likelihood of heightening public condemnation of the accused </a:t>
            </a:r>
            <a:r>
              <a:rPr lang="en-US" sz="1500" dirty="0" smtClean="0"/>
              <a:t>	and </a:t>
            </a:r>
            <a:r>
              <a:rPr lang="en-US" sz="1500" dirty="0"/>
              <a:t>exercise reasonable care to prevent investigators, law enforcement personnel, employees or </a:t>
            </a:r>
            <a:r>
              <a:rPr lang="en-US" sz="1500" dirty="0" smtClean="0"/>
              <a:t>	other </a:t>
            </a:r>
            <a:r>
              <a:rPr lang="en-US" sz="1500" dirty="0"/>
              <a:t>persons under the supervision of the prosecutor in a criminal case from making an extrajudicial </a:t>
            </a:r>
            <a:r>
              <a:rPr lang="en-US" sz="1500" dirty="0" smtClean="0"/>
              <a:t>	statement </a:t>
            </a:r>
            <a:r>
              <a:rPr lang="en-US" sz="1500" dirty="0"/>
              <a:t>that the prosecutor would be prohibited from making under Rule 3.6 or this Rule. </a:t>
            </a:r>
            <a:endParaRPr lang="en-US" sz="1500" dirty="0">
              <a:ea typeface="Calibri" panose="020F0502020204030204" pitchFamily="34" charset="0"/>
            </a:endParaRPr>
          </a:p>
        </p:txBody>
      </p:sp>
    </p:spTree>
    <p:extLst>
      <p:ext uri="{BB962C8B-B14F-4D97-AF65-F5344CB8AC3E}">
        <p14:creationId xmlns:p14="http://schemas.microsoft.com/office/powerpoint/2010/main" val="3876045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100" y="1554480"/>
            <a:ext cx="8920480" cy="2031325"/>
          </a:xfrm>
          <a:prstGeom prst="rect">
            <a:avLst/>
          </a:prstGeom>
        </p:spPr>
        <p:txBody>
          <a:bodyPr wrap="square">
            <a:spAutoFit/>
          </a:bodyPr>
          <a:lstStyle/>
          <a:p>
            <a:pPr algn="just">
              <a:tabLst>
                <a:tab pos="0" algn="l"/>
              </a:tabLst>
            </a:pPr>
            <a:r>
              <a:rPr lang="en-US" sz="1400" b="1" dirty="0">
                <a:ea typeface="Calibri" panose="020F0502020204030204" pitchFamily="34" charset="0"/>
              </a:rPr>
              <a:t>SCR </a:t>
            </a:r>
            <a:r>
              <a:rPr lang="en-US" sz="1400" b="1" dirty="0" smtClean="0">
                <a:ea typeface="Calibri" panose="020F0502020204030204" pitchFamily="34" charset="0"/>
              </a:rPr>
              <a:t>3.130(4.1)  Truthfulness in statements to others</a:t>
            </a:r>
            <a:endParaRPr lang="en-US" sz="1400" b="1" dirty="0">
              <a:ea typeface="Calibri" panose="020F0502020204030204" pitchFamily="34" charset="0"/>
            </a:endParaRPr>
          </a:p>
          <a:p>
            <a:pPr marR="0" lvl="0" algn="just">
              <a:spcBef>
                <a:spcPts val="0"/>
              </a:spcBef>
              <a:spcAft>
                <a:spcPts val="0"/>
              </a:spcAft>
              <a:tabLst>
                <a:tab pos="0" algn="l"/>
              </a:tabLst>
            </a:pPr>
            <a:r>
              <a:rPr lang="en-US" sz="1400" dirty="0" smtClean="0">
                <a:ea typeface="Calibri" panose="020F0502020204030204" pitchFamily="34" charset="0"/>
              </a:rPr>
              <a:t>	</a:t>
            </a:r>
            <a:endParaRPr lang="en-US" sz="1400" dirty="0" smtClean="0">
              <a:ea typeface="Calibri" panose="020F0502020204030204" pitchFamily="34" charset="0"/>
            </a:endParaRPr>
          </a:p>
          <a:p>
            <a:pPr marR="0" lvl="0" algn="just">
              <a:spcBef>
                <a:spcPts val="0"/>
              </a:spcBef>
              <a:spcAft>
                <a:spcPts val="0"/>
              </a:spcAft>
              <a:tabLst>
                <a:tab pos="0" algn="l"/>
              </a:tabLst>
            </a:pPr>
            <a:r>
              <a:rPr lang="en-US" sz="1400" dirty="0" smtClean="0">
                <a:ea typeface="Calibri" panose="020F0502020204030204" pitchFamily="34" charset="0"/>
              </a:rPr>
              <a:t>In </a:t>
            </a:r>
            <a:r>
              <a:rPr lang="en-US" sz="1400" dirty="0">
                <a:ea typeface="Calibri" panose="020F0502020204030204" pitchFamily="34" charset="0"/>
              </a:rPr>
              <a:t>the course of representing a client a lawyer: </a:t>
            </a:r>
            <a:endParaRPr lang="en-US" sz="1400" dirty="0" smtClean="0">
              <a:ea typeface="Calibri" panose="020F0502020204030204" pitchFamily="34" charset="0"/>
            </a:endParaRPr>
          </a:p>
          <a:p>
            <a:pPr marR="0" lvl="0" algn="just">
              <a:spcBef>
                <a:spcPts val="0"/>
              </a:spcBef>
              <a:spcAft>
                <a:spcPts val="0"/>
              </a:spcAft>
              <a:tabLst>
                <a:tab pos="0" algn="l"/>
              </a:tabLst>
            </a:pPr>
            <a:endParaRPr lang="en-US" sz="1400" dirty="0">
              <a:ea typeface="Calibri" panose="020F0502020204030204" pitchFamily="34" charset="0"/>
            </a:endParaRPr>
          </a:p>
          <a:p>
            <a:pPr marL="800100" marR="0" lvl="1" indent="-342900" algn="just">
              <a:spcBef>
                <a:spcPts val="0"/>
              </a:spcBef>
              <a:spcAft>
                <a:spcPts val="0"/>
              </a:spcAft>
              <a:buAutoNum type="alphaLcParenBoth"/>
              <a:tabLst>
                <a:tab pos="0" algn="l"/>
              </a:tabLst>
            </a:pPr>
            <a:r>
              <a:rPr lang="en-US" sz="1400" dirty="0" smtClean="0">
                <a:ea typeface="Calibri" panose="020F0502020204030204" pitchFamily="34" charset="0"/>
              </a:rPr>
              <a:t>shall </a:t>
            </a:r>
            <a:r>
              <a:rPr lang="en-US" sz="1400" dirty="0">
                <a:ea typeface="Calibri" panose="020F0502020204030204" pitchFamily="34" charset="0"/>
              </a:rPr>
              <a:t>not knowingly make a false statement of material fact or law to a third person; and </a:t>
            </a:r>
            <a:endParaRPr lang="en-US" sz="1400" dirty="0" smtClean="0">
              <a:ea typeface="Calibri" panose="020F0502020204030204" pitchFamily="34" charset="0"/>
            </a:endParaRPr>
          </a:p>
          <a:p>
            <a:pPr marL="800100" marR="0" lvl="1" indent="-342900" algn="just">
              <a:spcBef>
                <a:spcPts val="0"/>
              </a:spcBef>
              <a:spcAft>
                <a:spcPts val="0"/>
              </a:spcAft>
              <a:buAutoNum type="alphaLcParenBoth"/>
              <a:tabLst>
                <a:tab pos="0" algn="l"/>
              </a:tabLst>
            </a:pPr>
            <a:endParaRPr lang="en-US" sz="1400" dirty="0" smtClean="0">
              <a:ea typeface="Calibri" panose="020F0502020204030204" pitchFamily="34" charset="0"/>
            </a:endParaRPr>
          </a:p>
          <a:p>
            <a:pPr marL="800100" marR="0" lvl="1" indent="-342900" algn="just">
              <a:spcBef>
                <a:spcPts val="0"/>
              </a:spcBef>
              <a:spcAft>
                <a:spcPts val="0"/>
              </a:spcAft>
              <a:buAutoNum type="alphaLcParenBoth"/>
              <a:tabLst>
                <a:tab pos="0" algn="l"/>
              </a:tabLst>
            </a:pPr>
            <a:r>
              <a:rPr lang="en-US" sz="1400" dirty="0" smtClean="0">
                <a:ea typeface="Calibri" panose="020F0502020204030204" pitchFamily="34" charset="0"/>
              </a:rPr>
              <a:t>if </a:t>
            </a:r>
            <a:r>
              <a:rPr lang="en-US" sz="1400" dirty="0">
                <a:ea typeface="Calibri" panose="020F0502020204030204" pitchFamily="34" charset="0"/>
              </a:rPr>
              <a:t>a false statement of material fact or law has been made, shall take reasonable remedial measures to avoid assisting a fraudulent or criminal act by a client including, if necessary, disclosure of a material fact, unless prohibited by Rule 1.6</a:t>
            </a:r>
            <a:endParaRPr lang="en-US" sz="1400" dirty="0">
              <a:effectLst/>
              <a:ea typeface="Calibri" panose="020F0502020204030204" pitchFamily="34" charset="0"/>
            </a:endParaRPr>
          </a:p>
        </p:txBody>
      </p:sp>
    </p:spTree>
    <p:extLst>
      <p:ext uri="{BB962C8B-B14F-4D97-AF65-F5344CB8AC3E}">
        <p14:creationId xmlns:p14="http://schemas.microsoft.com/office/powerpoint/2010/main" val="5568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100" y="1554480"/>
            <a:ext cx="8920480" cy="1815882"/>
          </a:xfrm>
          <a:prstGeom prst="rect">
            <a:avLst/>
          </a:prstGeom>
        </p:spPr>
        <p:txBody>
          <a:bodyPr wrap="square">
            <a:spAutoFit/>
          </a:bodyPr>
          <a:lstStyle/>
          <a:p>
            <a:pPr marR="0" lvl="0">
              <a:spcBef>
                <a:spcPts val="0"/>
              </a:spcBef>
              <a:spcAft>
                <a:spcPts val="0"/>
              </a:spcAft>
              <a:tabLst>
                <a:tab pos="0" algn="l"/>
              </a:tabLst>
            </a:pPr>
            <a:r>
              <a:rPr lang="en-US" sz="1400" b="1" dirty="0">
                <a:ea typeface="Calibri" panose="020F0502020204030204" pitchFamily="34" charset="0"/>
              </a:rPr>
              <a:t>SCR 3.130(8.2) Judicial and legal officials </a:t>
            </a:r>
          </a:p>
          <a:p>
            <a:pPr marR="0" lvl="0">
              <a:spcBef>
                <a:spcPts val="0"/>
              </a:spcBef>
              <a:spcAft>
                <a:spcPts val="0"/>
              </a:spcAft>
              <a:tabLst>
                <a:tab pos="0" algn="l"/>
              </a:tabLst>
            </a:pPr>
            <a:endParaRPr lang="en-US" sz="1400" b="1" dirty="0">
              <a:ea typeface="Calibri" panose="020F0502020204030204" pitchFamily="34" charset="0"/>
            </a:endParaRPr>
          </a:p>
          <a:p>
            <a:pPr marL="1028700" marR="0" lvl="1" indent="-342900" algn="just">
              <a:spcBef>
                <a:spcPts val="0"/>
              </a:spcBef>
              <a:spcAft>
                <a:spcPts val="0"/>
              </a:spcAft>
              <a:buAutoNum type="alphaLcParenBoth"/>
              <a:tabLst>
                <a:tab pos="0" algn="l"/>
              </a:tabLst>
            </a:pPr>
            <a:r>
              <a:rPr lang="en-US" sz="1400" dirty="0">
                <a:ea typeface="Calibri" panose="020F0502020204030204" pitchFamily="34" charset="0"/>
              </a:rPr>
              <a:t>A lawyer shall not make a statement that the lawyer knows to be false or with reckless disregard as to its truth or falsity concerning the qualifications or integrity of a judge, adjudicatory officer or public legal officer, or of a candidate for election or appointment to judicial or legal office. </a:t>
            </a:r>
          </a:p>
          <a:p>
            <a:pPr marL="1028700" marR="0" lvl="1" indent="-342900" algn="just">
              <a:spcBef>
                <a:spcPts val="0"/>
              </a:spcBef>
              <a:spcAft>
                <a:spcPts val="0"/>
              </a:spcAft>
              <a:buAutoNum type="alphaLcParenBoth"/>
              <a:tabLst>
                <a:tab pos="0" algn="l"/>
              </a:tabLst>
            </a:pPr>
            <a:r>
              <a:rPr lang="en-US" sz="1400" dirty="0">
                <a:ea typeface="Calibri" panose="020F0502020204030204" pitchFamily="34" charset="0"/>
              </a:rPr>
              <a:t>A lawyer who is a candidate for judicial office shall comply with the applicable provisions of the Code of Judicial Conduct.</a:t>
            </a:r>
            <a:endParaRPr lang="en-US" sz="1400" dirty="0">
              <a:ea typeface="Calibri" panose="020F0502020204030204" pitchFamily="34" charset="0"/>
            </a:endParaRPr>
          </a:p>
        </p:txBody>
      </p:sp>
    </p:spTree>
    <p:extLst>
      <p:ext uri="{BB962C8B-B14F-4D97-AF65-F5344CB8AC3E}">
        <p14:creationId xmlns:p14="http://schemas.microsoft.com/office/powerpoint/2010/main" val="3538765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76300"/>
            <a:ext cx="8915400" cy="5034922"/>
          </a:xfrm>
        </p:spPr>
        <p:txBody>
          <a:bodyPr/>
          <a:lstStyle/>
          <a:p>
            <a:pPr marL="0" indent="0" algn="ctr">
              <a:buNone/>
            </a:pPr>
            <a:endParaRPr lang="en-US" sz="3200" b="1" dirty="0" smtClean="0"/>
          </a:p>
          <a:p>
            <a:pPr marL="0" indent="0" algn="ctr">
              <a:buNone/>
            </a:pPr>
            <a:r>
              <a:rPr lang="en-US" sz="3200" b="1" dirty="0" smtClean="0"/>
              <a:t>ATTACHMENT </a:t>
            </a:r>
            <a:r>
              <a:rPr lang="en-US" sz="3200" b="1" dirty="0" smtClean="0"/>
              <a:t>C</a:t>
            </a:r>
            <a:endParaRPr lang="en-US" sz="3200" b="1" dirty="0" smtClean="0"/>
          </a:p>
          <a:p>
            <a:pPr marL="0" indent="0" algn="ctr">
              <a:buNone/>
            </a:pPr>
            <a:endParaRPr lang="en-US" sz="3200" b="1" dirty="0"/>
          </a:p>
          <a:p>
            <a:pPr marL="0" indent="0" algn="ctr">
              <a:buNone/>
            </a:pPr>
            <a:r>
              <a:rPr lang="en-US" sz="3200" b="1" dirty="0" smtClean="0"/>
              <a:t>Kentucky </a:t>
            </a:r>
            <a:r>
              <a:rPr lang="en-US" sz="3200" b="1" dirty="0" smtClean="0"/>
              <a:t>Code of Judicial Conduct</a:t>
            </a:r>
          </a:p>
          <a:p>
            <a:pPr marL="0" indent="0" algn="ctr">
              <a:buNone/>
            </a:pPr>
            <a:endParaRPr lang="en-US" sz="3200" b="1" dirty="0"/>
          </a:p>
          <a:p>
            <a:pPr marL="0" indent="0" algn="ctr">
              <a:buNone/>
              <a:tabLst>
                <a:tab pos="0" algn="l"/>
              </a:tabLst>
            </a:pPr>
            <a:r>
              <a:rPr lang="en-US" i="1" dirty="0">
                <a:latin typeface="Calibri" panose="020F0502020204030204" pitchFamily="34" charset="0"/>
                <a:ea typeface="Calibri" panose="020F0502020204030204" pitchFamily="34" charset="0"/>
              </a:rPr>
              <a:t>(Note: Ohio’s Code of Judicial Conduct is analogous, and nearly </a:t>
            </a:r>
            <a:r>
              <a:rPr lang="en-US" i="1" dirty="0" smtClean="0">
                <a:latin typeface="Calibri" panose="020F0502020204030204" pitchFamily="34" charset="0"/>
                <a:ea typeface="Calibri" panose="020F0502020204030204" pitchFamily="34" charset="0"/>
              </a:rPr>
              <a:t>identical, to </a:t>
            </a:r>
            <a:r>
              <a:rPr lang="en-US" i="1" dirty="0">
                <a:latin typeface="Calibri" panose="020F0502020204030204" pitchFamily="34" charset="0"/>
                <a:ea typeface="Calibri" panose="020F0502020204030204" pitchFamily="34" charset="0"/>
              </a:rPr>
              <a:t>the Kentucky Judicial </a:t>
            </a:r>
            <a:r>
              <a:rPr lang="en-US" i="1" dirty="0" smtClean="0">
                <a:latin typeface="Calibri" panose="020F0502020204030204" pitchFamily="34" charset="0"/>
                <a:ea typeface="Calibri" panose="020F0502020204030204" pitchFamily="34" charset="0"/>
              </a:rPr>
              <a:t>Canons</a:t>
            </a:r>
            <a:r>
              <a:rPr lang="en-US" i="1" dirty="0">
                <a:latin typeface="Calibri" panose="020F0502020204030204" pitchFamily="34" charset="0"/>
                <a:ea typeface="Calibri" panose="020F0502020204030204" pitchFamily="34" charset="0"/>
              </a:rPr>
              <a:t>)</a:t>
            </a:r>
            <a:endParaRPr lang="en-US" dirty="0">
              <a:latin typeface="Calibri" panose="020F0502020204030204" pitchFamily="34" charset="0"/>
              <a:ea typeface="Calibri" panose="020F0502020204030204" pitchFamily="34" charset="0"/>
            </a:endParaRPr>
          </a:p>
          <a:p>
            <a:pPr marL="0" indent="0" algn="ctr">
              <a:buNone/>
            </a:pPr>
            <a:r>
              <a:rPr lang="en-US" dirty="0"/>
              <a:t/>
            </a:r>
            <a:br>
              <a:rPr lang="en-US" dirty="0"/>
            </a:br>
            <a:endParaRPr lang="en-US" dirty="0"/>
          </a:p>
        </p:txBody>
      </p:sp>
    </p:spTree>
    <p:extLst>
      <p:ext uri="{BB962C8B-B14F-4D97-AF65-F5344CB8AC3E}">
        <p14:creationId xmlns:p14="http://schemas.microsoft.com/office/powerpoint/2010/main" val="3675433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90390"/>
          </a:xfrm>
        </p:spPr>
        <p:txBody>
          <a:bodyPr>
            <a:normAutofit fontScale="90000"/>
          </a:bodyPr>
          <a:lstStyle/>
          <a:p>
            <a:pPr algn="ctr"/>
            <a:r>
              <a:rPr lang="en-US" b="1" dirty="0" smtClean="0"/>
              <a:t>Competing Narratives:</a:t>
            </a:r>
            <a:br>
              <a:rPr lang="en-US" b="1" dirty="0" smtClean="0"/>
            </a:br>
            <a:r>
              <a:rPr lang="en-US" b="1" dirty="0" smtClean="0"/>
              <a:t>Outside the Supreme Court</a:t>
            </a:r>
            <a:r>
              <a:rPr lang="en-US" dirty="0"/>
              <a:t/>
            </a:r>
            <a:br>
              <a:rPr lang="en-US" dirty="0"/>
            </a:br>
            <a:endParaRPr lang="en-US" dirty="0"/>
          </a:p>
        </p:txBody>
      </p:sp>
      <p:sp>
        <p:nvSpPr>
          <p:cNvPr id="3" name="Content Placeholder 2"/>
          <p:cNvSpPr>
            <a:spLocks noGrp="1"/>
          </p:cNvSpPr>
          <p:nvPr>
            <p:ph idx="1"/>
          </p:nvPr>
        </p:nvSpPr>
        <p:spPr>
          <a:xfrm>
            <a:off x="2589212" y="1931067"/>
            <a:ext cx="8915400" cy="4196722"/>
          </a:xfrm>
        </p:spPr>
        <p:txBody>
          <a:bodyPr>
            <a:normAutofit lnSpcReduction="10000"/>
          </a:bodyPr>
          <a:lstStyle/>
          <a:p>
            <a:pPr lvl="1"/>
            <a:r>
              <a:rPr lang="en-US" sz="2400" dirty="0">
                <a:solidFill>
                  <a:schemeClr val="tx1"/>
                </a:solidFill>
              </a:rPr>
              <a:t>Slate: “The Supreme Court </a:t>
            </a:r>
            <a:r>
              <a:rPr lang="en-US" sz="2400" dirty="0" smtClean="0">
                <a:solidFill>
                  <a:schemeClr val="tx1"/>
                </a:solidFill>
              </a:rPr>
              <a:t>is </a:t>
            </a:r>
            <a:r>
              <a:rPr lang="en-US" sz="2400" dirty="0">
                <a:solidFill>
                  <a:schemeClr val="tx1"/>
                </a:solidFill>
              </a:rPr>
              <a:t>a </a:t>
            </a:r>
            <a:r>
              <a:rPr lang="en-US" sz="2400" b="1" dirty="0" smtClean="0">
                <a:solidFill>
                  <a:schemeClr val="tx1"/>
                </a:solidFill>
              </a:rPr>
              <a:t>historically regressive </a:t>
            </a:r>
            <a:r>
              <a:rPr lang="en-US" sz="2400" b="1" dirty="0">
                <a:solidFill>
                  <a:schemeClr val="tx1"/>
                </a:solidFill>
              </a:rPr>
              <a:t>and </a:t>
            </a:r>
            <a:r>
              <a:rPr lang="en-US" sz="2400" b="1" dirty="0" smtClean="0">
                <a:solidFill>
                  <a:schemeClr val="tx1"/>
                </a:solidFill>
              </a:rPr>
              <a:t>presently expendable</a:t>
            </a:r>
            <a:r>
              <a:rPr lang="en-US" sz="2400" dirty="0" smtClean="0">
                <a:solidFill>
                  <a:schemeClr val="tx1"/>
                </a:solidFill>
              </a:rPr>
              <a:t> </a:t>
            </a:r>
            <a:r>
              <a:rPr lang="en-US" sz="2400" dirty="0">
                <a:solidFill>
                  <a:schemeClr val="tx1"/>
                </a:solidFill>
              </a:rPr>
              <a:t>Institution.” </a:t>
            </a:r>
            <a:endParaRPr lang="en-US" sz="2400" dirty="0" smtClean="0">
              <a:solidFill>
                <a:schemeClr val="tx1"/>
              </a:solidFill>
            </a:endParaRPr>
          </a:p>
          <a:p>
            <a:pPr lvl="1"/>
            <a:r>
              <a:rPr lang="en-US" sz="2400" dirty="0" smtClean="0">
                <a:solidFill>
                  <a:schemeClr val="tx1"/>
                </a:solidFill>
              </a:rPr>
              <a:t>Washington </a:t>
            </a:r>
            <a:r>
              <a:rPr lang="en-US" sz="2400" dirty="0">
                <a:solidFill>
                  <a:schemeClr val="tx1"/>
                </a:solidFill>
              </a:rPr>
              <a:t>Post: “The Supreme Court </a:t>
            </a:r>
            <a:r>
              <a:rPr lang="en-US" sz="2400" b="1" dirty="0">
                <a:solidFill>
                  <a:schemeClr val="tx1"/>
                </a:solidFill>
              </a:rPr>
              <a:t>celebrates its own </a:t>
            </a:r>
            <a:r>
              <a:rPr lang="en-US" sz="2400" b="1" dirty="0" smtClean="0">
                <a:solidFill>
                  <a:schemeClr val="tx1"/>
                </a:solidFill>
              </a:rPr>
              <a:t>corruption.</a:t>
            </a:r>
            <a:r>
              <a:rPr lang="en-US" sz="2400" dirty="0" smtClean="0">
                <a:solidFill>
                  <a:schemeClr val="tx1"/>
                </a:solidFill>
              </a:rPr>
              <a:t>” </a:t>
            </a:r>
          </a:p>
          <a:p>
            <a:pPr lvl="1"/>
            <a:r>
              <a:rPr lang="en-US" sz="2400" dirty="0" smtClean="0">
                <a:solidFill>
                  <a:schemeClr val="tx1"/>
                </a:solidFill>
              </a:rPr>
              <a:t>Dahlia </a:t>
            </a:r>
            <a:r>
              <a:rPr lang="en-US" sz="2400" dirty="0" err="1" smtClean="0">
                <a:solidFill>
                  <a:schemeClr val="tx1"/>
                </a:solidFill>
              </a:rPr>
              <a:t>Lithwick</a:t>
            </a:r>
            <a:r>
              <a:rPr lang="en-US" sz="2400" dirty="0" smtClean="0">
                <a:solidFill>
                  <a:schemeClr val="tx1"/>
                </a:solidFill>
              </a:rPr>
              <a:t>: “America’s </a:t>
            </a:r>
            <a:r>
              <a:rPr lang="en-US" sz="2400" b="1" dirty="0">
                <a:solidFill>
                  <a:schemeClr val="tx1"/>
                </a:solidFill>
              </a:rPr>
              <a:t>compromised Supreme Court</a:t>
            </a:r>
            <a:r>
              <a:rPr lang="en-US" sz="2400" dirty="0">
                <a:solidFill>
                  <a:schemeClr val="tx1"/>
                </a:solidFill>
              </a:rPr>
              <a:t>: With Kavanaugh on the bench, the court will struggle to retain its authority.” </a:t>
            </a:r>
            <a:endParaRPr lang="en-US" sz="2400" dirty="0" smtClean="0">
              <a:solidFill>
                <a:schemeClr val="tx1"/>
              </a:solidFill>
            </a:endParaRPr>
          </a:p>
          <a:p>
            <a:pPr lvl="1"/>
            <a:r>
              <a:rPr lang="en-US" sz="2400" dirty="0" smtClean="0">
                <a:solidFill>
                  <a:schemeClr val="tx1"/>
                </a:solidFill>
              </a:rPr>
              <a:t>Prof. Eric </a:t>
            </a:r>
            <a:r>
              <a:rPr lang="en-US" sz="2400" dirty="0" err="1" smtClean="0">
                <a:solidFill>
                  <a:schemeClr val="tx1"/>
                </a:solidFill>
              </a:rPr>
              <a:t>Segall</a:t>
            </a:r>
            <a:r>
              <a:rPr lang="en-US" sz="2400" dirty="0" smtClean="0">
                <a:solidFill>
                  <a:schemeClr val="tx1"/>
                </a:solidFill>
              </a:rPr>
              <a:t>: “</a:t>
            </a:r>
            <a:r>
              <a:rPr lang="en-US" sz="2400" dirty="0">
                <a:solidFill>
                  <a:schemeClr val="tx1"/>
                </a:solidFill>
              </a:rPr>
              <a:t>A </a:t>
            </a:r>
            <a:r>
              <a:rPr lang="en-US" sz="2400" b="1" dirty="0" smtClean="0">
                <a:solidFill>
                  <a:schemeClr val="tx1"/>
                </a:solidFill>
              </a:rPr>
              <a:t>supremely dark </a:t>
            </a:r>
            <a:r>
              <a:rPr lang="en-US" sz="2400" dirty="0" smtClean="0">
                <a:solidFill>
                  <a:schemeClr val="tx1"/>
                </a:solidFill>
              </a:rPr>
              <a:t>future.”</a:t>
            </a:r>
          </a:p>
          <a:p>
            <a:pPr lvl="1"/>
            <a:r>
              <a:rPr lang="en-US" sz="2400" dirty="0" smtClean="0">
                <a:solidFill>
                  <a:schemeClr val="tx1"/>
                </a:solidFill>
              </a:rPr>
              <a:t>USA </a:t>
            </a:r>
            <a:r>
              <a:rPr lang="en-US" sz="2400" dirty="0">
                <a:solidFill>
                  <a:schemeClr val="tx1"/>
                </a:solidFill>
              </a:rPr>
              <a:t>Today: “</a:t>
            </a:r>
            <a:r>
              <a:rPr lang="en-US" sz="2400" b="1" dirty="0">
                <a:solidFill>
                  <a:schemeClr val="tx1"/>
                </a:solidFill>
              </a:rPr>
              <a:t>Witches plan to hex Brett Kavanaugh </a:t>
            </a:r>
            <a:r>
              <a:rPr lang="en-US" sz="2400" dirty="0">
                <a:solidFill>
                  <a:schemeClr val="tx1"/>
                </a:solidFill>
              </a:rPr>
              <a:t>using effigies, coffin nails, graveyard dirt and </a:t>
            </a:r>
            <a:r>
              <a:rPr lang="en-US" sz="2400" dirty="0" smtClean="0">
                <a:solidFill>
                  <a:schemeClr val="tx1"/>
                </a:solidFill>
              </a:rPr>
              <a:t>more.” </a:t>
            </a:r>
            <a:endParaRPr lang="en-US" sz="2400" dirty="0">
              <a:solidFill>
                <a:schemeClr val="tx1"/>
              </a:solidFill>
            </a:endParaRPr>
          </a:p>
          <a:p>
            <a:endParaRPr lang="en-US" dirty="0"/>
          </a:p>
        </p:txBody>
      </p:sp>
      <p:sp>
        <p:nvSpPr>
          <p:cNvPr id="4" name="TextBox 3"/>
          <p:cNvSpPr txBox="1"/>
          <p:nvPr/>
        </p:nvSpPr>
        <p:spPr>
          <a:xfrm>
            <a:off x="7267074" y="6184232"/>
            <a:ext cx="4018547" cy="369332"/>
          </a:xfrm>
          <a:prstGeom prst="rect">
            <a:avLst/>
          </a:prstGeom>
          <a:noFill/>
        </p:spPr>
        <p:txBody>
          <a:bodyPr wrap="square" rtlCol="0">
            <a:spAutoFit/>
          </a:bodyPr>
          <a:lstStyle/>
          <a:p>
            <a:r>
              <a:rPr lang="en-US" i="1" dirty="0" smtClean="0"/>
              <a:t>Howappealing.abovethelaw.com</a:t>
            </a:r>
            <a:endParaRPr lang="en-US" i="1" dirty="0"/>
          </a:p>
        </p:txBody>
      </p:sp>
    </p:spTree>
    <p:extLst>
      <p:ext uri="{BB962C8B-B14F-4D97-AF65-F5344CB8AC3E}">
        <p14:creationId xmlns:p14="http://schemas.microsoft.com/office/powerpoint/2010/main" val="16889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9300" y="1280160"/>
            <a:ext cx="8915400" cy="5262979"/>
          </a:xfrm>
          <a:prstGeom prst="rect">
            <a:avLst/>
          </a:prstGeom>
        </p:spPr>
        <p:txBody>
          <a:bodyPr wrap="square">
            <a:spAutoFit/>
          </a:bodyPr>
          <a:lstStyle/>
          <a:p>
            <a:pPr marR="0" lvl="0" algn="just">
              <a:spcBef>
                <a:spcPts val="0"/>
              </a:spcBef>
              <a:spcAft>
                <a:spcPts val="0"/>
              </a:spcAft>
              <a:tabLst>
                <a:tab pos="0" algn="l"/>
              </a:tabLst>
            </a:pPr>
            <a:r>
              <a:rPr lang="en-US" sz="1400" dirty="0">
                <a:ea typeface="Calibri" panose="020F0502020204030204" pitchFamily="34" charset="0"/>
              </a:rPr>
              <a:t>Canon 1. A Judge Shall Uphold and Promote the Independence, Integrity, and Impartiality of the Judiciary, and Shall Avoid Impropriety and the Appearance of Impropriety</a:t>
            </a:r>
          </a:p>
          <a:p>
            <a:pPr marL="742950" marR="0" lvl="1" indent="-285750" algn="just">
              <a:spcBef>
                <a:spcPts val="0"/>
              </a:spcBef>
              <a:spcAft>
                <a:spcPts val="0"/>
              </a:spcAft>
              <a:buFont typeface="+mj-lt"/>
              <a:buAutoNum type="alphaLcPeriod"/>
              <a:tabLst>
                <a:tab pos="0" algn="l"/>
              </a:tabLst>
            </a:pPr>
            <a:r>
              <a:rPr lang="en-US" sz="1400" dirty="0">
                <a:ea typeface="Calibri" panose="020F0502020204030204" pitchFamily="34" charset="0"/>
              </a:rPr>
              <a:t>Rule 1.2: Promoting Confidence in the Judiciary – A judge shall act at all times in a manner that promotes public confidence in the independence, integrity, and impartiality of the judiciary, and shall avoid impropriety and the appearance of impropriety.</a:t>
            </a:r>
          </a:p>
          <a:p>
            <a:pPr marR="0" lvl="2" algn="just">
              <a:spcBef>
                <a:spcPts val="0"/>
              </a:spcBef>
              <a:spcAft>
                <a:spcPts val="0"/>
              </a:spcAft>
              <a:tabLst>
                <a:tab pos="0" algn="l"/>
              </a:tabLst>
            </a:pPr>
            <a:r>
              <a:rPr lang="en-US" sz="1400" dirty="0">
                <a:ea typeface="Calibri" panose="020F0502020204030204" pitchFamily="34" charset="0"/>
              </a:rPr>
              <a:t>Comment [1] – Public confidence in the judiciary is eroded by improper conduct and conduct that creates the appearance of impropriety. This principle applies to both the professional and personal conduct of a judge. </a:t>
            </a:r>
          </a:p>
          <a:p>
            <a:pPr marR="0" lvl="2" algn="just">
              <a:spcBef>
                <a:spcPts val="0"/>
              </a:spcBef>
              <a:spcAft>
                <a:spcPts val="0"/>
              </a:spcAft>
              <a:tabLst>
                <a:tab pos="0" algn="l"/>
              </a:tabLst>
            </a:pPr>
            <a:r>
              <a:rPr lang="en-US" sz="1400" dirty="0">
                <a:ea typeface="Calibri" panose="020F0502020204030204" pitchFamily="34" charset="0"/>
              </a:rPr>
              <a:t>Comment [5] – Actual improprieties include violations of law, court rules, or provisions of this Code. The test for appearance of impropriety is whether the conduct would create in reasonable minds a perception that the judge engaged in conduct that reflects adversely on the judge’s honesty, impartiality, temperament, or fitness to serve as a judge.</a:t>
            </a:r>
          </a:p>
          <a:p>
            <a:pPr marR="0" lvl="2" algn="just">
              <a:spcBef>
                <a:spcPts val="0"/>
              </a:spcBef>
              <a:spcAft>
                <a:spcPts val="0"/>
              </a:spcAft>
              <a:tabLst>
                <a:tab pos="0" algn="l"/>
              </a:tabLst>
            </a:pPr>
            <a:endParaRPr lang="en-US" sz="1400" dirty="0">
              <a:ea typeface="Calibri" panose="020F0502020204030204" pitchFamily="34" charset="0"/>
            </a:endParaRPr>
          </a:p>
          <a:p>
            <a:pPr marR="0" lvl="0" algn="just">
              <a:spcBef>
                <a:spcPts val="0"/>
              </a:spcBef>
              <a:spcAft>
                <a:spcPts val="0"/>
              </a:spcAft>
              <a:tabLst>
                <a:tab pos="0" algn="l"/>
              </a:tabLst>
            </a:pPr>
            <a:r>
              <a:rPr lang="en-US" sz="1400" dirty="0">
                <a:ea typeface="Calibri" panose="020F0502020204030204" pitchFamily="34" charset="0"/>
              </a:rPr>
              <a:t>Canon 2. A Judge Shall Perform the Duties of Judicial Office Impartially, Competently, and Diligently </a:t>
            </a:r>
          </a:p>
          <a:p>
            <a:pPr marL="742950" marR="0" lvl="1" indent="-285750" algn="just">
              <a:spcBef>
                <a:spcPts val="0"/>
              </a:spcBef>
              <a:spcAft>
                <a:spcPts val="0"/>
              </a:spcAft>
              <a:buFont typeface="+mj-lt"/>
              <a:buAutoNum type="alphaLcPeriod"/>
              <a:tabLst>
                <a:tab pos="0" algn="l"/>
              </a:tabLst>
            </a:pPr>
            <a:r>
              <a:rPr lang="en-US" sz="1400" dirty="0">
                <a:ea typeface="Calibri" panose="020F0502020204030204" pitchFamily="34" charset="0"/>
              </a:rPr>
              <a:t>Rule 2.5(B) – Competence, Diligence, and Cooperation: A judge shall cooperate with other judges and court officials in the administration of court business. </a:t>
            </a:r>
          </a:p>
          <a:p>
            <a:pPr marR="0" lvl="1" algn="just">
              <a:spcBef>
                <a:spcPts val="0"/>
              </a:spcBef>
              <a:spcAft>
                <a:spcPts val="0"/>
              </a:spcAft>
              <a:tabLst>
                <a:tab pos="0" algn="l"/>
              </a:tabLst>
            </a:pPr>
            <a:endParaRPr lang="en-US" sz="1400" dirty="0">
              <a:ea typeface="Calibri" panose="020F0502020204030204" pitchFamily="34" charset="0"/>
            </a:endParaRPr>
          </a:p>
          <a:p>
            <a:pPr marR="0" lvl="0" algn="just">
              <a:spcBef>
                <a:spcPts val="0"/>
              </a:spcBef>
              <a:spcAft>
                <a:spcPts val="0"/>
              </a:spcAft>
              <a:tabLst>
                <a:tab pos="0" algn="l"/>
              </a:tabLst>
            </a:pPr>
            <a:r>
              <a:rPr lang="en-US" sz="1400" dirty="0">
                <a:ea typeface="Calibri" panose="020F0502020204030204" pitchFamily="34" charset="0"/>
              </a:rPr>
              <a:t>Canon 3. A Judge Shall Conduct the Judge's Personal and Extrajudicial Activities to Minimize the Risk of Conflict with the Obligations of Judicial Office </a:t>
            </a:r>
          </a:p>
          <a:p>
            <a:pPr marR="0" lvl="0" algn="just">
              <a:spcBef>
                <a:spcPts val="0"/>
              </a:spcBef>
              <a:spcAft>
                <a:spcPts val="0"/>
              </a:spcAft>
              <a:tabLst>
                <a:tab pos="0" algn="l"/>
              </a:tabLst>
            </a:pPr>
            <a:endParaRPr lang="en-US" sz="1400" dirty="0">
              <a:ea typeface="Calibri" panose="020F0502020204030204" pitchFamily="34" charset="0"/>
            </a:endParaRPr>
          </a:p>
          <a:p>
            <a:pPr marR="0" lvl="0" algn="just">
              <a:spcBef>
                <a:spcPts val="0"/>
              </a:spcBef>
              <a:spcAft>
                <a:spcPts val="0"/>
              </a:spcAft>
              <a:tabLst>
                <a:tab pos="0" algn="l"/>
              </a:tabLst>
            </a:pPr>
            <a:r>
              <a:rPr lang="en-US" sz="1400" dirty="0">
                <a:ea typeface="Calibri" panose="020F0502020204030204" pitchFamily="34" charset="0"/>
              </a:rPr>
              <a:t>Canon 4. A Judge or Candidate for Judicial Office Shall Not Engage in Political or Campaign Activity that is Inconsistent with the Independence, Integrity, or Impartiality of the Judiciary.  This Canon is to be Interpreted Consistent with the First Amendment to the United States Constitution, Other Constitutional Requirements, Statutes, Other Court Rules, and Decisional Law.</a:t>
            </a:r>
            <a:endParaRPr lang="en-US" sz="1400" dirty="0">
              <a:ea typeface="Calibri" panose="020F0502020204030204" pitchFamily="34" charset="0"/>
            </a:endParaRPr>
          </a:p>
        </p:txBody>
      </p:sp>
    </p:spTree>
    <p:extLst>
      <p:ext uri="{BB962C8B-B14F-4D97-AF65-F5344CB8AC3E}">
        <p14:creationId xmlns:p14="http://schemas.microsoft.com/office/powerpoint/2010/main" val="3693217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76300"/>
            <a:ext cx="8915400" cy="5034922"/>
          </a:xfrm>
        </p:spPr>
        <p:txBody>
          <a:bodyPr/>
          <a:lstStyle/>
          <a:p>
            <a:pPr marL="0" indent="0" algn="ctr">
              <a:buNone/>
            </a:pPr>
            <a:endParaRPr lang="en-US" sz="3200" b="1" dirty="0" smtClean="0"/>
          </a:p>
          <a:p>
            <a:pPr marL="0" indent="0" algn="ctr">
              <a:buNone/>
            </a:pPr>
            <a:r>
              <a:rPr lang="en-US" sz="3200" b="1" dirty="0" smtClean="0"/>
              <a:t>ATTACHMENT C</a:t>
            </a:r>
          </a:p>
          <a:p>
            <a:pPr marL="0" indent="0" algn="ctr">
              <a:buNone/>
            </a:pPr>
            <a:endParaRPr lang="en-US" sz="3200" b="1" dirty="0"/>
          </a:p>
          <a:p>
            <a:pPr marL="0" indent="0" algn="ctr">
              <a:buNone/>
            </a:pPr>
            <a:r>
              <a:rPr lang="en-US" sz="3200" b="1" dirty="0"/>
              <a:t>Ohio Rules of Professional </a:t>
            </a:r>
            <a:r>
              <a:rPr lang="en-US" sz="3200" b="1" dirty="0" smtClean="0"/>
              <a:t>Conduct</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185917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66900" y="759039"/>
            <a:ext cx="9550400" cy="6124754"/>
          </a:xfrm>
          <a:prstGeom prst="rect">
            <a:avLst/>
          </a:prstGeom>
        </p:spPr>
        <p:txBody>
          <a:bodyPr wrap="square">
            <a:spAutoFit/>
          </a:bodyPr>
          <a:lstStyle/>
          <a:p>
            <a:pPr marR="0" lvl="0" algn="just">
              <a:spcBef>
                <a:spcPts val="0"/>
              </a:spcBef>
              <a:spcAft>
                <a:spcPts val="0"/>
              </a:spcAft>
              <a:tabLst>
                <a:tab pos="0" algn="l"/>
              </a:tabLst>
            </a:pPr>
            <a:r>
              <a:rPr lang="en-US" sz="1400" b="1" dirty="0">
                <a:ea typeface="Calibri" panose="020F0502020204030204" pitchFamily="34" charset="0"/>
              </a:rPr>
              <a:t>RULE 1.4: COMMUNICATION </a:t>
            </a:r>
            <a:endParaRPr lang="en-US" sz="1400" b="1" dirty="0" smtClean="0">
              <a:ea typeface="Calibri" panose="020F0502020204030204" pitchFamily="34" charset="0"/>
            </a:endParaRPr>
          </a:p>
          <a:p>
            <a:pPr marR="0" lvl="1" algn="just">
              <a:spcBef>
                <a:spcPts val="0"/>
              </a:spcBef>
              <a:spcAft>
                <a:spcPts val="0"/>
              </a:spcAft>
              <a:tabLst>
                <a:tab pos="0" algn="l"/>
              </a:tabLst>
            </a:pPr>
            <a:r>
              <a:rPr lang="en-US" sz="1400" dirty="0" smtClean="0">
                <a:ea typeface="Calibri" panose="020F0502020204030204" pitchFamily="34" charset="0"/>
              </a:rPr>
              <a:t>(a) A lawyer shall do all of the following: </a:t>
            </a:r>
          </a:p>
          <a:p>
            <a:pPr marR="0" lvl="2"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1) promptly inform the client of any decision or circumstance with respect to which the client’s informed consent is required by these rules; </a:t>
            </a:r>
          </a:p>
          <a:p>
            <a:pPr marR="0" lvl="2" algn="just">
              <a:spcBef>
                <a:spcPts val="0"/>
              </a:spcBef>
              <a:spcAft>
                <a:spcPts val="0"/>
              </a:spcAft>
              <a:tabLst>
                <a:tab pos="0" algn="l"/>
              </a:tabLst>
            </a:pPr>
            <a:r>
              <a:rPr lang="en-US" sz="1400" dirty="0">
                <a:ea typeface="Calibri" panose="020F0502020204030204" pitchFamily="34" charset="0"/>
              </a:rPr>
              <a:t>(2) reasonably consult with the client about the means by which the client’s objectives are to be accomplished;</a:t>
            </a:r>
          </a:p>
          <a:p>
            <a:pPr marR="0" lvl="2"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3) keep the client reasonably informed about the status of the matter; </a:t>
            </a:r>
          </a:p>
          <a:p>
            <a:pPr marR="0" lvl="2" algn="just">
              <a:spcBef>
                <a:spcPts val="0"/>
              </a:spcBef>
              <a:spcAft>
                <a:spcPts val="0"/>
              </a:spcAft>
              <a:tabLst>
                <a:tab pos="0" algn="l"/>
              </a:tabLst>
            </a:pPr>
            <a:r>
              <a:rPr lang="en-US" sz="1400" dirty="0">
                <a:ea typeface="Calibri" panose="020F0502020204030204" pitchFamily="34" charset="0"/>
              </a:rPr>
              <a:t>(4) comply as soon as practicable with reasonable requests for information from the client;</a:t>
            </a:r>
          </a:p>
          <a:p>
            <a:pPr marR="0" lvl="2"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5) consult with the client about any relevant limitation on the lawyer’s conduct when the lawyer knows that the client expects assistance not permitted by the Ohio Rules of Professional Conduct or other law. </a:t>
            </a:r>
          </a:p>
          <a:p>
            <a:pPr marR="0" lvl="1" algn="just">
              <a:spcBef>
                <a:spcPts val="0"/>
              </a:spcBef>
              <a:spcAft>
                <a:spcPts val="0"/>
              </a:spcAft>
              <a:tabLst>
                <a:tab pos="0" algn="l"/>
              </a:tabLst>
            </a:pPr>
            <a:r>
              <a:rPr lang="en-US" sz="1400" dirty="0">
                <a:ea typeface="Calibri" panose="020F0502020204030204" pitchFamily="34" charset="0"/>
              </a:rPr>
              <a:t>(b) A lawyer shall explain a matter to the extent reasonably necessary to permit the client to make informed decisions regarding the representation. </a:t>
            </a:r>
          </a:p>
          <a:p>
            <a:pPr marR="0" lvl="1" algn="just">
              <a:spcBef>
                <a:spcPts val="0"/>
              </a:spcBef>
              <a:spcAft>
                <a:spcPts val="0"/>
              </a:spcAft>
              <a:tabLst>
                <a:tab pos="0" algn="l"/>
              </a:tabLst>
            </a:pPr>
            <a:r>
              <a:rPr lang="en-US" sz="1400" dirty="0">
                <a:ea typeface="Calibri" panose="020F0502020204030204" pitchFamily="34" charset="0"/>
              </a:rPr>
              <a:t>(c) A lawyer shall inform a client at the time of the client’s engagement of the lawyer or at any time subsequent to the engagement if the lawyer does not maintain professional liability insurance in the amounts of at least one hundred thousand dollars per occurrence and three hundred thousand dollars in the aggregate or if the lawyer’s professional liability insurance is terminated. The notice shall be provided to the client on a separate form set forth following this rule and shall be signed by the client. </a:t>
            </a:r>
          </a:p>
          <a:p>
            <a:pPr marR="0" lvl="2" algn="just">
              <a:spcBef>
                <a:spcPts val="0"/>
              </a:spcBef>
              <a:spcAft>
                <a:spcPts val="0"/>
              </a:spcAft>
              <a:tabLst>
                <a:tab pos="0" algn="l"/>
              </a:tabLst>
            </a:pPr>
            <a:r>
              <a:rPr lang="en-US" sz="1400" dirty="0">
                <a:ea typeface="Calibri" panose="020F0502020204030204" pitchFamily="34" charset="0"/>
              </a:rPr>
              <a:t>(1) A lawyer shall maintain a copy of the notice signed by the client for five years after termination of representation of the client. </a:t>
            </a:r>
          </a:p>
          <a:p>
            <a:pPr marR="0" lvl="2" algn="just">
              <a:spcBef>
                <a:spcPts val="0"/>
              </a:spcBef>
              <a:spcAft>
                <a:spcPts val="0"/>
              </a:spcAft>
              <a:tabLst>
                <a:tab pos="0" algn="l"/>
              </a:tabLst>
            </a:pPr>
            <a:r>
              <a:rPr lang="en-US" sz="1400" dirty="0">
                <a:ea typeface="Calibri" panose="020F0502020204030204" pitchFamily="34" charset="0"/>
              </a:rPr>
              <a:t>(2) A lawyer who is involved in the division of fees pursuant to Rule 1.5(e) shall inform the client as required by division (c) of this rule before the client is asked to agree to the division of fees. </a:t>
            </a:r>
          </a:p>
          <a:p>
            <a:pPr marR="0" lvl="2" algn="just">
              <a:spcBef>
                <a:spcPts val="0"/>
              </a:spcBef>
              <a:spcAft>
                <a:spcPts val="0"/>
              </a:spcAft>
              <a:tabLst>
                <a:tab pos="0" algn="l"/>
              </a:tabLst>
            </a:pPr>
            <a:r>
              <a:rPr lang="en-US" sz="1400" dirty="0">
                <a:ea typeface="Calibri" panose="020F0502020204030204" pitchFamily="34" charset="0"/>
              </a:rPr>
              <a:t>(3) The notice required by division (c) of this rule shall not apply to either of the following: </a:t>
            </a:r>
          </a:p>
          <a:p>
            <a:pPr marR="0" lvl="3" algn="just">
              <a:spcBef>
                <a:spcPts val="0"/>
              </a:spcBef>
              <a:spcAft>
                <a:spcPts val="0"/>
              </a:spcAft>
              <a:tabLst>
                <a:tab pos="0" algn="l"/>
              </a:tabLst>
            </a:pPr>
            <a:r>
              <a:rPr lang="en-US" sz="1400" dirty="0">
                <a:ea typeface="Calibri" panose="020F0502020204030204" pitchFamily="34" charset="0"/>
              </a:rPr>
              <a:t>(i) A lawyer who is employed by a governmental entity and renders services pursuant to that employment; </a:t>
            </a:r>
          </a:p>
          <a:p>
            <a:pPr marR="0" lvl="3" algn="just">
              <a:spcBef>
                <a:spcPts val="0"/>
              </a:spcBef>
              <a:spcAft>
                <a:spcPts val="0"/>
              </a:spcAft>
              <a:tabLst>
                <a:tab pos="0" algn="l"/>
              </a:tabLst>
            </a:pPr>
            <a:r>
              <a:rPr lang="en-US" sz="1400" dirty="0">
                <a:ea typeface="Calibri" panose="020F0502020204030204" pitchFamily="34" charset="0"/>
              </a:rPr>
              <a:t>(ii) A lawyer who renders legal services to an entity that employs the lawyer as in-house counsel.</a:t>
            </a:r>
            <a:endParaRPr lang="en-US" sz="1400" dirty="0">
              <a:effectLst/>
              <a:ea typeface="Calibri" panose="020F0502020204030204" pitchFamily="34" charset="0"/>
            </a:endParaRPr>
          </a:p>
        </p:txBody>
      </p:sp>
    </p:spTree>
    <p:extLst>
      <p:ext uri="{BB962C8B-B14F-4D97-AF65-F5344CB8AC3E}">
        <p14:creationId xmlns:p14="http://schemas.microsoft.com/office/powerpoint/2010/main" val="1626138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88720"/>
            <a:ext cx="8407400" cy="5047536"/>
          </a:xfrm>
          <a:prstGeom prst="rect">
            <a:avLst/>
          </a:prstGeom>
        </p:spPr>
        <p:txBody>
          <a:bodyPr wrap="square">
            <a:spAutoFit/>
          </a:bodyPr>
          <a:lstStyle/>
          <a:p>
            <a:pPr marR="0" lvl="0">
              <a:spcBef>
                <a:spcPts val="0"/>
              </a:spcBef>
              <a:spcAft>
                <a:spcPts val="0"/>
              </a:spcAft>
              <a:tabLst>
                <a:tab pos="0" algn="l"/>
              </a:tabLst>
            </a:pPr>
            <a:r>
              <a:rPr lang="en-US" sz="1400" b="1" dirty="0" smtClean="0">
                <a:ea typeface="Calibri" panose="020F0502020204030204" pitchFamily="34" charset="0"/>
              </a:rPr>
              <a:t>RULE </a:t>
            </a:r>
            <a:r>
              <a:rPr lang="en-US" sz="1400" b="1" dirty="0">
                <a:ea typeface="Calibri" panose="020F0502020204030204" pitchFamily="34" charset="0"/>
              </a:rPr>
              <a:t>3.3: CANDOR TOWARD THE TRIBUNAL </a:t>
            </a:r>
          </a:p>
          <a:p>
            <a:pPr marR="0" lvl="1"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a) A lawyer shall not knowingly do any of the following: </a:t>
            </a:r>
          </a:p>
          <a:p>
            <a:pPr marL="1143000" marR="0" lvl="2" indent="-228600"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1) make a false statement of fact or law to a tribunal or fail to correct a false statement of material fact or law previously made to the tribunal by the lawyer; </a:t>
            </a:r>
            <a:endParaRPr lang="en-US" sz="1400" dirty="0" smtClean="0">
              <a:ea typeface="Calibri" panose="020F0502020204030204" pitchFamily="34" charset="0"/>
            </a:endParaRPr>
          </a:p>
          <a:p>
            <a:pPr marL="1143000" marR="0" lvl="2" indent="-228600"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2) fail to disclose to the tribunal legal authority in the controlling jurisdiction known to the lawyer to be directly adverse to the position of the client and not disclosed by opposing counsel; </a:t>
            </a:r>
          </a:p>
          <a:p>
            <a:pPr marL="1143000" marR="0" lvl="2" indent="-228600" algn="just">
              <a:spcBef>
                <a:spcPts val="0"/>
              </a:spcBef>
              <a:spcAft>
                <a:spcPts val="0"/>
              </a:spcAft>
              <a:tabLst>
                <a:tab pos="0" algn="l"/>
              </a:tabLst>
            </a:pPr>
            <a:r>
              <a:rPr lang="en-US" sz="1400" dirty="0">
                <a:ea typeface="Calibri" panose="020F0502020204030204" pitchFamily="34" charset="0"/>
              </a:rPr>
              <a:t>(3) offer evidence that the lawyer knows to be false. If a lawyer, the lawyer’s client, or a witness called by the lawyer has offered material evidence and the lawyer comes to know of its falsity, the lawyer shall take reasonable measures to remedy the situation, including, if necessary, disclosure to the tribunal. A lawyer may refuse to offer evidence, other than the testimony of a defendant in a criminal matter, that the lawyer reasonably believes is false. </a:t>
            </a:r>
          </a:p>
          <a:p>
            <a:pPr marR="0" lvl="1" algn="just">
              <a:spcBef>
                <a:spcPts val="0"/>
              </a:spcBef>
              <a:spcAft>
                <a:spcPts val="0"/>
              </a:spcAft>
              <a:tabLst>
                <a:tab pos="0" algn="l"/>
              </a:tabLst>
            </a:pPr>
            <a:r>
              <a:rPr lang="en-US" sz="1400" dirty="0">
                <a:ea typeface="Calibri" panose="020F0502020204030204" pitchFamily="34" charset="0"/>
              </a:rPr>
              <a:t>(b) A lawyer who represents a client in an adjudicative proceeding and who knows that a person, including the client, intends to engage, is engaging, or has engaged in criminal or fraudulent conduct related to the proceeding shall take reasonable measures to remedy the situation, including, if necessary, disclosure to the tribunal. </a:t>
            </a:r>
          </a:p>
          <a:p>
            <a:pPr marR="0" lvl="1" algn="just">
              <a:spcBef>
                <a:spcPts val="0"/>
              </a:spcBef>
              <a:spcAft>
                <a:spcPts val="0"/>
              </a:spcAft>
              <a:tabLst>
                <a:tab pos="0" algn="l"/>
              </a:tabLst>
            </a:pPr>
            <a:r>
              <a:rPr lang="en-US" sz="1400" dirty="0">
                <a:ea typeface="Calibri" panose="020F0502020204030204" pitchFamily="34" charset="0"/>
              </a:rPr>
              <a:t>(c) The duties stated in divisions (a) and (b) of this rule continue until the issue to which the duty relates is determined by the highest tribunal that may consider the issue, or the time has expired for such determination, and apply even if compliance requires disclosure of information otherwise protected by Rule 1.6. (d) In an ex parte proceeding, a lawyer shall inform the tribunal of all material facts known to the lawyer that will enable the tribunal to make an informed decision, whether or not the facts are adverse.</a:t>
            </a:r>
            <a:endParaRPr lang="en-US" sz="1400" dirty="0">
              <a:effectLst/>
              <a:ea typeface="Calibri" panose="020F0502020204030204" pitchFamily="34" charset="0"/>
            </a:endParaRPr>
          </a:p>
        </p:txBody>
      </p:sp>
    </p:spTree>
    <p:extLst>
      <p:ext uri="{BB962C8B-B14F-4D97-AF65-F5344CB8AC3E}">
        <p14:creationId xmlns:p14="http://schemas.microsoft.com/office/powerpoint/2010/main" val="4129182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0" y="1258263"/>
            <a:ext cx="8674100" cy="4185761"/>
          </a:xfrm>
          <a:prstGeom prst="rect">
            <a:avLst/>
          </a:prstGeom>
        </p:spPr>
        <p:txBody>
          <a:bodyPr wrap="square">
            <a:spAutoFit/>
          </a:bodyPr>
          <a:lstStyle/>
          <a:p>
            <a:pPr marR="0" lvl="0" algn="just">
              <a:spcBef>
                <a:spcPts val="0"/>
              </a:spcBef>
              <a:spcAft>
                <a:spcPts val="0"/>
              </a:spcAft>
              <a:tabLst>
                <a:tab pos="0" algn="l"/>
              </a:tabLst>
            </a:pPr>
            <a:r>
              <a:rPr lang="en-US" sz="1400" b="1" dirty="0" smtClean="0">
                <a:ea typeface="Calibri" panose="020F0502020204030204" pitchFamily="34" charset="0"/>
              </a:rPr>
              <a:t>RULE </a:t>
            </a:r>
            <a:r>
              <a:rPr lang="en-US" sz="1400" b="1" dirty="0" smtClean="0">
                <a:ea typeface="Calibri" panose="020F0502020204030204" pitchFamily="34" charset="0"/>
              </a:rPr>
              <a:t>3.4: FAIRNESS TO OPPOSING PARTY AND COUNSEL A lawyer shall not do any of the following: </a:t>
            </a:r>
          </a:p>
          <a:p>
            <a:pPr marR="0" lvl="1" algn="just">
              <a:spcBef>
                <a:spcPts val="0"/>
              </a:spcBef>
              <a:spcAft>
                <a:spcPts val="0"/>
              </a:spcAft>
              <a:tabLst>
                <a:tab pos="0" algn="l"/>
              </a:tabLst>
            </a:pPr>
            <a:r>
              <a:rPr lang="en-US" sz="1400" dirty="0" smtClean="0">
                <a:ea typeface="Calibri" panose="020F0502020204030204" pitchFamily="34" charset="0"/>
              </a:rPr>
              <a:t>(a) unlawfully obstruct another party’s access to evidence; unlawfully alter, destroy, or conceal a document or other material having potential evidentiary value; or counsel or assist another person to do any such act; </a:t>
            </a:r>
          </a:p>
          <a:p>
            <a:pPr marR="0" lvl="1" algn="just">
              <a:spcBef>
                <a:spcPts val="0"/>
              </a:spcBef>
              <a:spcAft>
                <a:spcPts val="0"/>
              </a:spcAft>
              <a:tabLst>
                <a:tab pos="0" algn="l"/>
              </a:tabLst>
            </a:pPr>
            <a:r>
              <a:rPr lang="en-US" sz="1400" dirty="0" smtClean="0">
                <a:ea typeface="Calibri" panose="020F0502020204030204" pitchFamily="34" charset="0"/>
              </a:rPr>
              <a:t>(b) falsify evidence, counsel or assist a witness to testify falsely, or offer an inducement to a witness that is prohibited by law; </a:t>
            </a:r>
          </a:p>
          <a:p>
            <a:pPr marR="0" lvl="1" algn="just">
              <a:spcBef>
                <a:spcPts val="0"/>
              </a:spcBef>
              <a:spcAft>
                <a:spcPts val="0"/>
              </a:spcAft>
              <a:tabLst>
                <a:tab pos="0" algn="l"/>
              </a:tabLst>
            </a:pPr>
            <a:r>
              <a:rPr lang="en-US" sz="1400" dirty="0" smtClean="0">
                <a:ea typeface="Calibri" panose="020F0502020204030204" pitchFamily="34" charset="0"/>
              </a:rPr>
              <a:t>(c) knowingly disobey an obligation under the rules of a tribunal, except for an open refusal based on a good faith assertion that no valid obligation exists;</a:t>
            </a:r>
          </a:p>
          <a:p>
            <a:pPr marR="0" lvl="1" algn="just">
              <a:spcBef>
                <a:spcPts val="0"/>
              </a:spcBef>
              <a:spcAft>
                <a:spcPts val="0"/>
              </a:spcAft>
              <a:tabLst>
                <a:tab pos="0" algn="l"/>
              </a:tabLst>
            </a:pPr>
            <a:r>
              <a:rPr lang="en-US" sz="1400" dirty="0" smtClean="0">
                <a:ea typeface="Calibri" panose="020F0502020204030204" pitchFamily="34" charset="0"/>
              </a:rPr>
              <a:t>(d) in pretrial procedure, intentionally or habitually make a frivolous motion or discovery request or fail to make reasonably diligent effort to comply with a legally proper discovery request by an opposing party;</a:t>
            </a:r>
          </a:p>
          <a:p>
            <a:pPr marR="0" lvl="1" algn="just">
              <a:spcBef>
                <a:spcPts val="0"/>
              </a:spcBef>
              <a:spcAft>
                <a:spcPts val="0"/>
              </a:spcAft>
              <a:tabLst>
                <a:tab pos="0" algn="l"/>
              </a:tabLst>
            </a:pPr>
            <a:r>
              <a:rPr lang="en-US" sz="1400" dirty="0" smtClean="0">
                <a:ea typeface="Calibri" panose="020F0502020204030204" pitchFamily="34" charset="0"/>
              </a:rPr>
              <a:t>(e) in trial, allude to any matter that the lawyer does not reasonably believe is relevant or that will not be supported by admissible evidence or by a good-faith belief that such evidence may exist, assert personal knowledge of facts in issue except when testifying as a witness, or state a personal opinion as to the justness of a cause, the credibility of a witness, the culpability of a civil litigant, or the guilt or innocence of an accused; </a:t>
            </a:r>
          </a:p>
          <a:p>
            <a:pPr marR="0" lvl="1" algn="just">
              <a:spcBef>
                <a:spcPts val="0"/>
              </a:spcBef>
              <a:spcAft>
                <a:spcPts val="0"/>
              </a:spcAft>
              <a:tabLst>
                <a:tab pos="0" algn="l"/>
              </a:tabLst>
            </a:pPr>
            <a:r>
              <a:rPr lang="en-US" sz="1400" dirty="0" smtClean="0">
                <a:ea typeface="Calibri" panose="020F0502020204030204" pitchFamily="34" charset="0"/>
              </a:rPr>
              <a:t>(f) [RESERVED] </a:t>
            </a:r>
          </a:p>
          <a:p>
            <a:pPr marR="0" lvl="1" algn="just">
              <a:spcBef>
                <a:spcPts val="0"/>
              </a:spcBef>
              <a:spcAft>
                <a:spcPts val="0"/>
              </a:spcAft>
              <a:tabLst>
                <a:tab pos="0" algn="l"/>
              </a:tabLst>
            </a:pPr>
            <a:r>
              <a:rPr lang="en-US" sz="1400" dirty="0" smtClean="0">
                <a:ea typeface="Calibri" panose="020F0502020204030204" pitchFamily="34" charset="0"/>
              </a:rPr>
              <a:t>(g) advise or cause a person to hide or to leave the jurisdiction of a tribunal for the purpose of becoming unavailable as a witness.</a:t>
            </a:r>
            <a:endParaRPr lang="en-US" sz="1400" dirty="0">
              <a:effectLst/>
              <a:ea typeface="Calibri" panose="020F0502020204030204" pitchFamily="34" charset="0"/>
            </a:endParaRPr>
          </a:p>
        </p:txBody>
      </p:sp>
    </p:spTree>
    <p:extLst>
      <p:ext uri="{BB962C8B-B14F-4D97-AF65-F5344CB8AC3E}">
        <p14:creationId xmlns:p14="http://schemas.microsoft.com/office/powerpoint/2010/main" val="3477618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3100" y="1188720"/>
            <a:ext cx="9144000" cy="4616648"/>
          </a:xfrm>
          <a:prstGeom prst="rect">
            <a:avLst/>
          </a:prstGeom>
        </p:spPr>
        <p:txBody>
          <a:bodyPr wrap="square">
            <a:spAutoFit/>
          </a:bodyPr>
          <a:lstStyle/>
          <a:p>
            <a:pPr marR="0" lvl="0" algn="just">
              <a:spcBef>
                <a:spcPts val="0"/>
              </a:spcBef>
              <a:spcAft>
                <a:spcPts val="0"/>
              </a:spcAft>
              <a:tabLst>
                <a:tab pos="0" algn="l"/>
              </a:tabLst>
            </a:pPr>
            <a:r>
              <a:rPr lang="en-US" sz="1400" b="1" dirty="0" smtClean="0">
                <a:ea typeface="Calibri" panose="020F0502020204030204" pitchFamily="34" charset="0"/>
              </a:rPr>
              <a:t>RULE </a:t>
            </a:r>
            <a:r>
              <a:rPr lang="en-US" sz="1400" b="1" dirty="0">
                <a:ea typeface="Calibri" panose="020F0502020204030204" pitchFamily="34" charset="0"/>
              </a:rPr>
              <a:t>3.5: IMPARTIALITY AND DECORUM OF THE </a:t>
            </a:r>
            <a:r>
              <a:rPr lang="en-US" sz="1400" b="1" dirty="0" smtClean="0">
                <a:ea typeface="Calibri" panose="020F0502020204030204" pitchFamily="34" charset="0"/>
              </a:rPr>
              <a:t>TRIBUNAL</a:t>
            </a:r>
          </a:p>
          <a:p>
            <a:pPr marR="0" lvl="1" algn="just">
              <a:spcBef>
                <a:spcPts val="0"/>
              </a:spcBef>
              <a:spcAft>
                <a:spcPts val="0"/>
              </a:spcAft>
              <a:tabLst>
                <a:tab pos="0" algn="l"/>
              </a:tabLst>
            </a:pPr>
            <a:r>
              <a:rPr lang="en-US" sz="1400" dirty="0" smtClean="0">
                <a:ea typeface="Calibri" panose="020F0502020204030204" pitchFamily="34" charset="0"/>
              </a:rPr>
              <a:t>(a) A lawyer shall not do any of the following: </a:t>
            </a:r>
          </a:p>
          <a:p>
            <a:pPr marR="0" lvl="2"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1) seek to influence a judicial officer, juror, prospective juror, or other official by means prohibited by law; </a:t>
            </a:r>
          </a:p>
          <a:p>
            <a:pPr marR="0" lvl="2" algn="just">
              <a:spcBef>
                <a:spcPts val="0"/>
              </a:spcBef>
              <a:spcAft>
                <a:spcPts val="0"/>
              </a:spcAft>
              <a:tabLst>
                <a:tab pos="0" algn="l"/>
              </a:tabLst>
            </a:pPr>
            <a:r>
              <a:rPr lang="en-US" sz="1400" dirty="0">
                <a:ea typeface="Calibri" panose="020F0502020204030204" pitchFamily="34" charset="0"/>
              </a:rPr>
              <a:t>(2) lend anything of value or give anything of more than de </a:t>
            </a:r>
            <a:r>
              <a:rPr lang="en-US" sz="1400" dirty="0" err="1">
                <a:ea typeface="Calibri" panose="020F0502020204030204" pitchFamily="34" charset="0"/>
              </a:rPr>
              <a:t>minimis</a:t>
            </a:r>
            <a:r>
              <a:rPr lang="en-US" sz="1400" dirty="0">
                <a:ea typeface="Calibri" panose="020F0502020204030204" pitchFamily="34" charset="0"/>
              </a:rPr>
              <a:t> value to a judicial officer, official, or employee of a tribunal; </a:t>
            </a:r>
          </a:p>
          <a:p>
            <a:pPr marR="0" lvl="2" algn="just">
              <a:spcBef>
                <a:spcPts val="0"/>
              </a:spcBef>
              <a:spcAft>
                <a:spcPts val="0"/>
              </a:spcAft>
              <a:tabLst>
                <a:tab pos="0" algn="l"/>
              </a:tabLst>
            </a:pPr>
            <a:r>
              <a:rPr lang="en-US" sz="1400" dirty="0">
                <a:ea typeface="Calibri" panose="020F0502020204030204" pitchFamily="34" charset="0"/>
              </a:rPr>
              <a:t>(3) communicate ex parte with either of the following: </a:t>
            </a:r>
          </a:p>
          <a:p>
            <a:pPr marR="0" lvl="3" algn="just">
              <a:spcBef>
                <a:spcPts val="0"/>
              </a:spcBef>
              <a:spcAft>
                <a:spcPts val="0"/>
              </a:spcAft>
              <a:tabLst>
                <a:tab pos="0" algn="l"/>
              </a:tabLst>
            </a:pPr>
            <a:r>
              <a:rPr lang="en-US" sz="1400" dirty="0">
                <a:ea typeface="Calibri" panose="020F0502020204030204" pitchFamily="34" charset="0"/>
              </a:rPr>
              <a:t>(i) a judicial officer or other official as to the merits of the case during the proceeding unless authorized to do so by law or court order; </a:t>
            </a:r>
          </a:p>
          <a:p>
            <a:pPr marR="0" lvl="3" algn="just">
              <a:spcBef>
                <a:spcPts val="0"/>
              </a:spcBef>
              <a:spcAft>
                <a:spcPts val="0"/>
              </a:spcAft>
              <a:tabLst>
                <a:tab pos="0" algn="l"/>
              </a:tabLst>
            </a:pPr>
            <a:r>
              <a:rPr lang="en-US" sz="1400" dirty="0">
                <a:ea typeface="Calibri" panose="020F0502020204030204" pitchFamily="34" charset="0"/>
              </a:rPr>
              <a:t>(ii) a juror or prospective juror during the proceeding unless otherwise authorized to do so by law or court order. </a:t>
            </a:r>
          </a:p>
          <a:p>
            <a:pPr marR="0" lvl="2" algn="just">
              <a:spcBef>
                <a:spcPts val="0"/>
              </a:spcBef>
              <a:spcAft>
                <a:spcPts val="0"/>
              </a:spcAft>
              <a:tabLst>
                <a:tab pos="0" algn="l"/>
              </a:tabLst>
            </a:pPr>
            <a:r>
              <a:rPr lang="en-US" sz="1400" dirty="0">
                <a:ea typeface="Calibri" panose="020F0502020204030204" pitchFamily="34" charset="0"/>
              </a:rPr>
              <a:t>(4) communicate with a juror or prospective juror after discharge of the jury if any of the following applies: </a:t>
            </a:r>
          </a:p>
          <a:p>
            <a:pPr marR="0" lvl="3" algn="just">
              <a:spcBef>
                <a:spcPts val="0"/>
              </a:spcBef>
              <a:spcAft>
                <a:spcPts val="0"/>
              </a:spcAft>
              <a:tabLst>
                <a:tab pos="0" algn="l"/>
              </a:tabLst>
            </a:pPr>
            <a:r>
              <a:rPr lang="en-US" sz="1400" dirty="0">
                <a:ea typeface="Calibri" panose="020F0502020204030204" pitchFamily="34" charset="0"/>
              </a:rPr>
              <a:t>(i) the communication is prohibited by law or court order; (ii) the juror has made known to the lawyer a desire not to communicate; </a:t>
            </a:r>
          </a:p>
          <a:p>
            <a:pPr marR="0" lvl="3" algn="just">
              <a:spcBef>
                <a:spcPts val="0"/>
              </a:spcBef>
              <a:spcAft>
                <a:spcPts val="0"/>
              </a:spcAft>
              <a:tabLst>
                <a:tab pos="0" algn="l"/>
              </a:tabLst>
            </a:pPr>
            <a:r>
              <a:rPr lang="en-US" sz="1400" dirty="0">
                <a:ea typeface="Calibri" panose="020F0502020204030204" pitchFamily="34" charset="0"/>
              </a:rPr>
              <a:t>(iii) the communication involves misrepresentation, coercion, duress, or harassment; </a:t>
            </a:r>
          </a:p>
          <a:p>
            <a:pPr marR="0" lvl="2" algn="just">
              <a:spcBef>
                <a:spcPts val="0"/>
              </a:spcBef>
              <a:spcAft>
                <a:spcPts val="0"/>
              </a:spcAft>
              <a:tabLst>
                <a:tab pos="0" algn="l"/>
              </a:tabLst>
            </a:pPr>
            <a:r>
              <a:rPr lang="en-US" sz="1400" dirty="0">
                <a:ea typeface="Calibri" panose="020F0502020204030204" pitchFamily="34" charset="0"/>
              </a:rPr>
              <a:t>(5) engage in conduct intended to disrupt a tribunal; </a:t>
            </a:r>
          </a:p>
          <a:p>
            <a:pPr marR="0" lvl="2" algn="just">
              <a:spcBef>
                <a:spcPts val="0"/>
              </a:spcBef>
              <a:spcAft>
                <a:spcPts val="0"/>
              </a:spcAft>
              <a:tabLst>
                <a:tab pos="0" algn="l"/>
              </a:tabLst>
            </a:pPr>
            <a:r>
              <a:rPr lang="en-US" sz="1400" dirty="0">
                <a:ea typeface="Calibri" panose="020F0502020204030204" pitchFamily="34" charset="0"/>
              </a:rPr>
              <a:t>(6) engage in undignified or discourteous conduct that is degrading to a tribunal. </a:t>
            </a:r>
          </a:p>
          <a:p>
            <a:pPr marR="0" lvl="1"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b) A lawyer shall reveal promptly to the tribunal improper conduct by a juror or prospective juror, or by another toward a juror, prospective juror, or family member of a juror or prospective juror, of which the lawyer has knowledge.</a:t>
            </a:r>
            <a:endParaRPr lang="en-US" sz="1400" dirty="0">
              <a:effectLst/>
              <a:ea typeface="Calibri" panose="020F0502020204030204" pitchFamily="34" charset="0"/>
            </a:endParaRPr>
          </a:p>
        </p:txBody>
      </p:sp>
    </p:spTree>
    <p:extLst>
      <p:ext uri="{BB962C8B-B14F-4D97-AF65-F5344CB8AC3E}">
        <p14:creationId xmlns:p14="http://schemas.microsoft.com/office/powerpoint/2010/main" val="2873636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0" y="1280160"/>
            <a:ext cx="9207500" cy="3108543"/>
          </a:xfrm>
          <a:prstGeom prst="rect">
            <a:avLst/>
          </a:prstGeom>
        </p:spPr>
        <p:txBody>
          <a:bodyPr wrap="square">
            <a:spAutoFit/>
          </a:bodyPr>
          <a:lstStyle/>
          <a:p>
            <a:pPr marR="0" lvl="0" algn="just">
              <a:spcBef>
                <a:spcPts val="0"/>
              </a:spcBef>
              <a:spcAft>
                <a:spcPts val="0"/>
              </a:spcAft>
              <a:tabLst>
                <a:tab pos="0" algn="l"/>
              </a:tabLst>
            </a:pPr>
            <a:r>
              <a:rPr lang="en-US" sz="1400" b="1" dirty="0" smtClean="0">
                <a:ea typeface="Calibri" panose="020F0502020204030204" pitchFamily="34" charset="0"/>
              </a:rPr>
              <a:t>RULE </a:t>
            </a:r>
            <a:r>
              <a:rPr lang="en-US" sz="1400" b="1" dirty="0">
                <a:ea typeface="Calibri" panose="020F0502020204030204" pitchFamily="34" charset="0"/>
              </a:rPr>
              <a:t>8.2: JUDICIAL OFFICIALS </a:t>
            </a:r>
          </a:p>
          <a:p>
            <a:pPr marR="0" lvl="1" algn="just">
              <a:spcBef>
                <a:spcPts val="0"/>
              </a:spcBef>
              <a:spcAft>
                <a:spcPts val="0"/>
              </a:spcAft>
              <a:tabLst>
                <a:tab pos="0" algn="l"/>
              </a:tabLst>
            </a:pPr>
            <a:r>
              <a:rPr lang="en-US" sz="1400" dirty="0">
                <a:ea typeface="Calibri" panose="020F0502020204030204" pitchFamily="34" charset="0"/>
              </a:rPr>
              <a:t>(a) A lawyer shall not make a statement that the lawyer knows to be false or with reckless disregard as to its truth or falsity concerning the qualifications or integrity of a judicial officer, or candidate for election or appointment to judicial office. </a:t>
            </a:r>
          </a:p>
          <a:p>
            <a:pPr marR="0" lvl="1" algn="just">
              <a:spcBef>
                <a:spcPts val="0"/>
              </a:spcBef>
              <a:spcAft>
                <a:spcPts val="0"/>
              </a:spcAft>
              <a:tabLst>
                <a:tab pos="0" algn="l"/>
              </a:tabLst>
            </a:pPr>
            <a:r>
              <a:rPr lang="en-US" sz="1400" dirty="0">
                <a:ea typeface="Calibri" panose="020F0502020204030204" pitchFamily="34" charset="0"/>
              </a:rPr>
              <a:t>(b) A lawyer who is a candidate for judicial office shall not violate the provisions of the Ohio Code of Judicial Conduct applicable to judicial candidates. </a:t>
            </a:r>
          </a:p>
          <a:p>
            <a:pPr lvl="1" algn="just">
              <a:tabLst>
                <a:tab pos="0" algn="l"/>
              </a:tabLst>
            </a:pPr>
            <a:r>
              <a:rPr lang="en-US" sz="1400" dirty="0">
                <a:ea typeface="Calibri" panose="020F0502020204030204" pitchFamily="34" charset="0"/>
              </a:rPr>
              <a:t>(c) A lawyer who is a retired or former judge or magistrate may use a title such as “justice,” “judge,” “magistrate,” “Honorable” or “Hon.” when the title is preceded or followed by the word “retired,” if the lawyer retired in good standing with the Supreme Court, or “former,” if the lawyer, due to the loss of an election, left judicial office in good </a:t>
            </a:r>
            <a:r>
              <a:rPr lang="en-US" sz="1400" dirty="0" smtClean="0">
                <a:ea typeface="Calibri" panose="020F0502020204030204" pitchFamily="34" charset="0"/>
              </a:rPr>
              <a:t>standing with the Supreme Court.</a:t>
            </a:r>
          </a:p>
          <a:p>
            <a:pPr lvl="1" algn="just">
              <a:tabLst>
                <a:tab pos="0" algn="l"/>
              </a:tabLst>
            </a:pPr>
            <a:r>
              <a:rPr lang="en-US" sz="1400" dirty="0">
                <a:ea typeface="Calibri" panose="020F0502020204030204" pitchFamily="34" charset="0"/>
              </a:rPr>
              <a:t>(d) A lawyer who is a retired or former judge shall not state or imply that the lawyer’s former service as a judge enables the lawyer to improperly influence any person or entity, including a government agency or official, or to achieve results by means that violate the Ohio Rules of Professional Conduct or other law.</a:t>
            </a:r>
          </a:p>
        </p:txBody>
      </p:sp>
    </p:spTree>
    <p:extLst>
      <p:ext uri="{BB962C8B-B14F-4D97-AF65-F5344CB8AC3E}">
        <p14:creationId xmlns:p14="http://schemas.microsoft.com/office/powerpoint/2010/main" val="2696743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88720"/>
            <a:ext cx="8597900" cy="3108543"/>
          </a:xfrm>
          <a:prstGeom prst="rect">
            <a:avLst/>
          </a:prstGeom>
        </p:spPr>
        <p:txBody>
          <a:bodyPr wrap="square">
            <a:spAutoFit/>
          </a:bodyPr>
          <a:lstStyle/>
          <a:p>
            <a:pPr marR="0" lvl="0" algn="just">
              <a:spcBef>
                <a:spcPts val="0"/>
              </a:spcBef>
              <a:spcAft>
                <a:spcPts val="0"/>
              </a:spcAft>
              <a:tabLst>
                <a:tab pos="0" algn="l"/>
              </a:tabLst>
            </a:pPr>
            <a:r>
              <a:rPr lang="en-US" sz="1400" b="1" dirty="0" smtClean="0">
                <a:ea typeface="Calibri" panose="020F0502020204030204" pitchFamily="34" charset="0"/>
              </a:rPr>
              <a:t>RULE </a:t>
            </a:r>
            <a:r>
              <a:rPr lang="en-US" sz="1400" b="1" dirty="0">
                <a:ea typeface="Calibri" panose="020F0502020204030204" pitchFamily="34" charset="0"/>
              </a:rPr>
              <a:t>8.3: REPORTING PROFESSIONAL MISCONDUCT </a:t>
            </a:r>
          </a:p>
          <a:p>
            <a:pPr marR="0" lvl="1" algn="just">
              <a:spcBef>
                <a:spcPts val="0"/>
              </a:spcBef>
              <a:spcAft>
                <a:spcPts val="0"/>
              </a:spcAft>
              <a:tabLst>
                <a:tab pos="0" algn="l"/>
              </a:tabLst>
            </a:pPr>
            <a:r>
              <a:rPr lang="en-US" sz="1400" dirty="0">
                <a:ea typeface="Calibri" panose="020F0502020204030204" pitchFamily="34" charset="0"/>
              </a:rPr>
              <a:t>(a) A lawyer who possesses unprivileged knowledge of a violation of the Ohio Rules of Professional Conduct that raises a question as to any lawyer’s honesty, trustworthiness, or fitness as a lawyer in other respects, shall inform a disciplinary authority empowered to investigate or act upon such a violation.</a:t>
            </a:r>
          </a:p>
          <a:p>
            <a:pPr marR="0" lvl="1" algn="just">
              <a:spcBef>
                <a:spcPts val="0"/>
              </a:spcBef>
              <a:spcAft>
                <a:spcPts val="0"/>
              </a:spcAft>
              <a:tabLst>
                <a:tab pos="0" algn="l"/>
              </a:tabLst>
            </a:pPr>
            <a:r>
              <a:rPr lang="en-US" sz="1400" dirty="0" smtClean="0">
                <a:ea typeface="Calibri" panose="020F0502020204030204" pitchFamily="34" charset="0"/>
              </a:rPr>
              <a:t>(</a:t>
            </a:r>
            <a:r>
              <a:rPr lang="en-US" sz="1400" dirty="0">
                <a:ea typeface="Calibri" panose="020F0502020204030204" pitchFamily="34" charset="0"/>
              </a:rPr>
              <a:t>b) A lawyer who possesses unprivileged knowledge that a judge has committed a violation of the Ohio Rules of Professional Conduct or applicable rules of judicial conduct shall inform the appropriate authority. </a:t>
            </a:r>
          </a:p>
          <a:p>
            <a:pPr marR="0" lvl="1" algn="just">
              <a:spcBef>
                <a:spcPts val="0"/>
              </a:spcBef>
              <a:spcAft>
                <a:spcPts val="0"/>
              </a:spcAft>
              <a:tabLst>
                <a:tab pos="0" algn="l"/>
              </a:tabLst>
            </a:pPr>
            <a:r>
              <a:rPr lang="en-US" sz="1400" dirty="0">
                <a:ea typeface="Calibri" panose="020F0502020204030204" pitchFamily="34" charset="0"/>
              </a:rPr>
              <a:t>(c) Any information obtained by a member of a committee or subcommittee of a bar association, or by a member, employee, or agent of a nonprofit corporation established by a bar association, designed to assist lawyers with substance abuse or mental health problems, provided the information was obtained while the member, employee, or agent was performing duties as a member, employee, or agent of the committee, subcommittee, or nonprofit corporation, shall be privileged for all purposes under this rule.</a:t>
            </a:r>
            <a:endParaRPr lang="en-US" sz="1400" dirty="0">
              <a:effectLst/>
              <a:ea typeface="Calibri" panose="020F050202020403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423813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90390"/>
          </a:xfrm>
        </p:spPr>
        <p:txBody>
          <a:bodyPr>
            <a:normAutofit fontScale="90000"/>
          </a:bodyPr>
          <a:lstStyle/>
          <a:p>
            <a:pPr algn="ctr"/>
            <a:r>
              <a:rPr lang="en-US" b="1" dirty="0" smtClean="0"/>
              <a:t>Competing Narratives:</a:t>
            </a:r>
            <a:br>
              <a:rPr lang="en-US" b="1" dirty="0" smtClean="0"/>
            </a:br>
            <a:r>
              <a:rPr lang="en-US" b="1" dirty="0" smtClean="0"/>
              <a:t>Inside the Supreme Court</a:t>
            </a:r>
            <a:r>
              <a:rPr lang="en-US" dirty="0"/>
              <a:t/>
            </a:r>
            <a:br>
              <a:rPr lang="en-US" dirty="0"/>
            </a:br>
            <a:endParaRPr lang="en-US" dirty="0"/>
          </a:p>
        </p:txBody>
      </p:sp>
      <p:sp>
        <p:nvSpPr>
          <p:cNvPr id="3" name="Content Placeholder 2"/>
          <p:cNvSpPr>
            <a:spLocks noGrp="1"/>
          </p:cNvSpPr>
          <p:nvPr>
            <p:ph idx="1"/>
          </p:nvPr>
        </p:nvSpPr>
        <p:spPr>
          <a:xfrm>
            <a:off x="2589212" y="1931067"/>
            <a:ext cx="8915400" cy="4196722"/>
          </a:xfrm>
        </p:spPr>
        <p:txBody>
          <a:bodyPr>
            <a:noAutofit/>
          </a:bodyPr>
          <a:lstStyle/>
          <a:p>
            <a:pPr lvl="0"/>
            <a:r>
              <a:rPr lang="en-US" sz="2000" dirty="0" smtClean="0"/>
              <a:t>Bloomberg: “Supreme </a:t>
            </a:r>
            <a:r>
              <a:rPr lang="en-US" sz="2000" dirty="0"/>
              <a:t>Court Shakes Hands and Goes Back to Work: The justices welcome Kavanaugh with </a:t>
            </a:r>
            <a:r>
              <a:rPr lang="en-US" sz="2000" b="1" dirty="0" smtClean="0"/>
              <a:t>rituals totally unlike his raucous confirmation</a:t>
            </a:r>
            <a:r>
              <a:rPr lang="en-US" sz="2000" dirty="0" smtClean="0"/>
              <a:t>.”</a:t>
            </a:r>
          </a:p>
          <a:p>
            <a:r>
              <a:rPr lang="en-US" sz="2000" dirty="0" smtClean="0"/>
              <a:t>Mark Joseph Stern, Slate: “Brett </a:t>
            </a:r>
            <a:r>
              <a:rPr lang="en-US" sz="2000" dirty="0" err="1" smtClean="0"/>
              <a:t>Kavanaugh’s</a:t>
            </a:r>
            <a:r>
              <a:rPr lang="en-US" sz="2000" dirty="0" smtClean="0"/>
              <a:t> first day on the bench was </a:t>
            </a:r>
            <a:r>
              <a:rPr lang="en-US" sz="2000" b="1" dirty="0" smtClean="0"/>
              <a:t>disturbingly normal.</a:t>
            </a:r>
            <a:r>
              <a:rPr lang="en-US" sz="2000" dirty="0" smtClean="0"/>
              <a:t>”</a:t>
            </a:r>
          </a:p>
          <a:p>
            <a:r>
              <a:rPr lang="en-US" sz="2000" dirty="0" smtClean="0"/>
              <a:t>Washington Post: “</a:t>
            </a:r>
            <a:r>
              <a:rPr lang="en-US" sz="2000" dirty="0"/>
              <a:t>At </a:t>
            </a:r>
            <a:r>
              <a:rPr lang="en-US" sz="2000" dirty="0" err="1"/>
              <a:t>Kavanaugh’s</a:t>
            </a:r>
            <a:r>
              <a:rPr lang="en-US" sz="2000" dirty="0"/>
              <a:t> Supreme Court debut, protesters outside, </a:t>
            </a:r>
            <a:r>
              <a:rPr lang="en-US" sz="2000" b="1" dirty="0"/>
              <a:t>business as usual inside</a:t>
            </a:r>
            <a:r>
              <a:rPr lang="en-US" sz="2000" dirty="0"/>
              <a:t>.”</a:t>
            </a:r>
          </a:p>
          <a:p>
            <a:pPr lvl="0"/>
            <a:r>
              <a:rPr lang="en-US" sz="2000" dirty="0" smtClean="0"/>
              <a:t>USA Today: “</a:t>
            </a:r>
            <a:r>
              <a:rPr lang="en-US" sz="2000" dirty="0"/>
              <a:t>Brett </a:t>
            </a:r>
            <a:r>
              <a:rPr lang="en-US" sz="2000" dirty="0" err="1"/>
              <a:t>Kavanaugh’s</a:t>
            </a:r>
            <a:r>
              <a:rPr lang="en-US" sz="2000" dirty="0"/>
              <a:t> first day on the Supreme Court bench includes </a:t>
            </a:r>
            <a:r>
              <a:rPr lang="en-US" sz="2000" b="1" dirty="0"/>
              <a:t>warm welcome — and some pinching</a:t>
            </a:r>
            <a:r>
              <a:rPr lang="en-US" sz="2000" dirty="0"/>
              <a:t>.”</a:t>
            </a:r>
          </a:p>
          <a:p>
            <a:pPr lvl="0"/>
            <a:r>
              <a:rPr lang="en-US" sz="2000" dirty="0" smtClean="0"/>
              <a:t>Reuters: “</a:t>
            </a:r>
            <a:r>
              <a:rPr lang="en-US" sz="2000" dirty="0"/>
              <a:t>For Kavanaugh, </a:t>
            </a:r>
            <a:r>
              <a:rPr lang="en-US" sz="2000" b="1" dirty="0"/>
              <a:t>a collegial start</a:t>
            </a:r>
            <a:r>
              <a:rPr lang="en-US" sz="2000" dirty="0"/>
              <a:t> to Supreme Court career</a:t>
            </a:r>
            <a:r>
              <a:rPr lang="en-US" sz="2000" dirty="0" smtClean="0"/>
              <a:t>.”</a:t>
            </a:r>
            <a:endParaRPr lang="en-US" sz="2000" dirty="0"/>
          </a:p>
        </p:txBody>
      </p:sp>
      <p:sp>
        <p:nvSpPr>
          <p:cNvPr id="4" name="TextBox 3"/>
          <p:cNvSpPr txBox="1"/>
          <p:nvPr/>
        </p:nvSpPr>
        <p:spPr>
          <a:xfrm>
            <a:off x="7267074" y="6184232"/>
            <a:ext cx="4018547" cy="369332"/>
          </a:xfrm>
          <a:prstGeom prst="rect">
            <a:avLst/>
          </a:prstGeom>
          <a:noFill/>
        </p:spPr>
        <p:txBody>
          <a:bodyPr wrap="square" rtlCol="0">
            <a:spAutoFit/>
          </a:bodyPr>
          <a:lstStyle/>
          <a:p>
            <a:r>
              <a:rPr lang="en-US" i="1" dirty="0" smtClean="0"/>
              <a:t>Howappealing.abovethelaw.com</a:t>
            </a:r>
            <a:endParaRPr lang="en-US" i="1" dirty="0"/>
          </a:p>
        </p:txBody>
      </p:sp>
    </p:spTree>
    <p:extLst>
      <p:ext uri="{BB962C8B-B14F-4D97-AF65-F5344CB8AC3E}">
        <p14:creationId xmlns:p14="http://schemas.microsoft.com/office/powerpoint/2010/main" val="15266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Supreme Court in 2018: </a:t>
            </a:r>
            <a:br>
              <a:rPr lang="en-US" sz="2800" b="1" dirty="0" smtClean="0"/>
            </a:br>
            <a:r>
              <a:rPr lang="en-US" sz="2800" b="1" dirty="0" smtClean="0"/>
              <a:t>	Stable &amp; Independent, or Uncertain &amp; Divisive?</a:t>
            </a:r>
            <a:endParaRPr lang="en-US" sz="2800" b="1" dirty="0"/>
          </a:p>
        </p:txBody>
      </p:sp>
      <p:sp>
        <p:nvSpPr>
          <p:cNvPr id="3" name="Content Placeholder 2"/>
          <p:cNvSpPr>
            <a:spLocks noGrp="1"/>
          </p:cNvSpPr>
          <p:nvPr>
            <p:ph idx="1"/>
          </p:nvPr>
        </p:nvSpPr>
        <p:spPr/>
        <p:txBody>
          <a:bodyPr>
            <a:normAutofit/>
          </a:bodyPr>
          <a:lstStyle/>
          <a:p>
            <a:r>
              <a:rPr lang="en-US" sz="2400" dirty="0"/>
              <a:t>C</a:t>
            </a:r>
            <a:r>
              <a:rPr lang="en-US" sz="2400" dirty="0" smtClean="0"/>
              <a:t>an the work inside the Supreme Court really carry on while the political fighting outside the Court persists? </a:t>
            </a:r>
          </a:p>
          <a:p>
            <a:pPr lvl="1"/>
            <a:r>
              <a:rPr lang="en-US" sz="2200" dirty="0" smtClean="0"/>
              <a:t>Yes: Reports of the Supreme Court’s demise in our legal system are premature. </a:t>
            </a:r>
          </a:p>
          <a:p>
            <a:pPr lvl="1"/>
            <a:r>
              <a:rPr lang="en-US" sz="2200" dirty="0" smtClean="0"/>
              <a:t>Strong </a:t>
            </a:r>
            <a:r>
              <a:rPr lang="en-US" sz="2200" dirty="0"/>
              <a:t>institutional norms of </a:t>
            </a:r>
            <a:r>
              <a:rPr lang="en-US" sz="2200" dirty="0" smtClean="0"/>
              <a:t>civility, professionalism, and collegiality keep the Court’s work on track.</a:t>
            </a:r>
          </a:p>
          <a:p>
            <a:pPr lvl="1"/>
            <a:r>
              <a:rPr lang="en-US" sz="2200" dirty="0" smtClean="0"/>
              <a:t>But these norms cannot </a:t>
            </a:r>
            <a:r>
              <a:rPr lang="en-US" sz="2200" dirty="0"/>
              <a:t>be </a:t>
            </a:r>
            <a:r>
              <a:rPr lang="en-US" sz="2200" dirty="0" smtClean="0"/>
              <a:t>taken for granted—or the Court will suffer.</a:t>
            </a:r>
            <a:endParaRPr lang="en-US" sz="2200" dirty="0"/>
          </a:p>
          <a:p>
            <a:endParaRPr lang="en-US" dirty="0"/>
          </a:p>
        </p:txBody>
      </p:sp>
    </p:spTree>
    <p:extLst>
      <p:ext uri="{BB962C8B-B14F-4D97-AF65-F5344CB8AC3E}">
        <p14:creationId xmlns:p14="http://schemas.microsoft.com/office/powerpoint/2010/main" val="24631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Context:</a:t>
            </a:r>
            <a:br>
              <a:rPr lang="en-US" b="1" dirty="0" smtClean="0"/>
            </a:br>
            <a:r>
              <a:rPr lang="en-US" b="1" dirty="0" smtClean="0"/>
              <a:t>	What </a:t>
            </a:r>
            <a:r>
              <a:rPr lang="en-US" b="1" dirty="0" smtClean="0"/>
              <a:t>does the Court </a:t>
            </a:r>
            <a:r>
              <a:rPr lang="en-US" b="1" dirty="0" smtClean="0"/>
              <a:t>actually do</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dirty="0" smtClean="0"/>
              <a:t>What explains the Court’s resiliency?</a:t>
            </a:r>
          </a:p>
          <a:p>
            <a:r>
              <a:rPr lang="en-US" dirty="0" smtClean="0"/>
              <a:t>Duties are limited, straightforward, and consistent:</a:t>
            </a:r>
            <a:endParaRPr lang="en-US" dirty="0" smtClean="0"/>
          </a:p>
          <a:p>
            <a:pPr lvl="1"/>
            <a:r>
              <a:rPr lang="en-US" dirty="0" smtClean="0"/>
              <a:t>Grant or deny cert petitions</a:t>
            </a:r>
          </a:p>
          <a:p>
            <a:pPr lvl="1"/>
            <a:r>
              <a:rPr lang="en-US" dirty="0" smtClean="0"/>
              <a:t>Review merits briefs</a:t>
            </a:r>
          </a:p>
          <a:p>
            <a:pPr lvl="1"/>
            <a:r>
              <a:rPr lang="en-US" dirty="0" smtClean="0"/>
              <a:t>Hear argument</a:t>
            </a:r>
          </a:p>
          <a:p>
            <a:pPr lvl="1"/>
            <a:r>
              <a:rPr lang="en-US" dirty="0" smtClean="0"/>
              <a:t>Vote at conference, assign opinions, draft and circulate majorities and dissents</a:t>
            </a:r>
          </a:p>
          <a:p>
            <a:pPr lvl="1"/>
            <a:r>
              <a:rPr lang="en-US" dirty="0" smtClean="0"/>
              <a:t>Revising and joining opinions</a:t>
            </a:r>
          </a:p>
          <a:p>
            <a:pPr lvl="1"/>
            <a:r>
              <a:rPr lang="en-US" dirty="0" smtClean="0"/>
              <a:t>Dealing with stay motions and other petitions </a:t>
            </a:r>
          </a:p>
          <a:p>
            <a:endParaRPr lang="en-US" dirty="0"/>
          </a:p>
          <a:p>
            <a:endParaRPr lang="en-US" dirty="0"/>
          </a:p>
        </p:txBody>
      </p:sp>
    </p:spTree>
    <p:extLst>
      <p:ext uri="{BB962C8B-B14F-4D97-AF65-F5344CB8AC3E}">
        <p14:creationId xmlns:p14="http://schemas.microsoft.com/office/powerpoint/2010/main" val="3661539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Context:</a:t>
            </a:r>
            <a:br>
              <a:rPr lang="en-US" b="1" dirty="0" smtClean="0"/>
            </a:br>
            <a:r>
              <a:rPr lang="en-US" b="1" dirty="0" smtClean="0"/>
              <a:t>	What </a:t>
            </a:r>
            <a:r>
              <a:rPr lang="en-US" b="1" dirty="0" smtClean="0"/>
              <a:t>does the Court </a:t>
            </a:r>
            <a:r>
              <a:rPr lang="en-US" b="1" i="1" dirty="0" smtClean="0"/>
              <a:t>not</a:t>
            </a:r>
            <a:r>
              <a:rPr lang="en-US" b="1" dirty="0" smtClean="0"/>
              <a:t> do</a:t>
            </a:r>
            <a:r>
              <a:rPr lang="en-US" b="1" dirty="0" smtClean="0"/>
              <a: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The passive virtues: other reasons for the Court’s stability</a:t>
            </a:r>
          </a:p>
          <a:p>
            <a:r>
              <a:rPr lang="en-US" dirty="0" smtClean="0"/>
              <a:t>Limited agenda</a:t>
            </a:r>
          </a:p>
          <a:p>
            <a:pPr lvl="1"/>
            <a:r>
              <a:rPr lang="en-US" dirty="0" smtClean="0"/>
              <a:t>Takes cases as they come – little ability to set its own agenda</a:t>
            </a:r>
          </a:p>
          <a:p>
            <a:pPr lvl="1"/>
            <a:r>
              <a:rPr lang="en-US" dirty="0" smtClean="0"/>
              <a:t>Conversely, capable of </a:t>
            </a:r>
            <a:r>
              <a:rPr lang="en-US" i="1" dirty="0" smtClean="0"/>
              <a:t>limiting </a:t>
            </a:r>
            <a:r>
              <a:rPr lang="en-US" dirty="0" smtClean="0"/>
              <a:t>its own agenda</a:t>
            </a:r>
          </a:p>
          <a:p>
            <a:pPr lvl="1"/>
            <a:r>
              <a:rPr lang="en-US" dirty="0" smtClean="0"/>
              <a:t>Declining number of cases</a:t>
            </a:r>
          </a:p>
          <a:p>
            <a:r>
              <a:rPr lang="en-US" dirty="0" smtClean="0"/>
              <a:t>Limited public engagement</a:t>
            </a:r>
            <a:endParaRPr lang="en-US" dirty="0"/>
          </a:p>
          <a:p>
            <a:pPr lvl="1"/>
            <a:r>
              <a:rPr lang="en-US" dirty="0" smtClean="0"/>
              <a:t>Makes news through final decisions, not news-cycle soundbites</a:t>
            </a:r>
          </a:p>
          <a:p>
            <a:pPr lvl="1"/>
            <a:r>
              <a:rPr lang="en-US" dirty="0" smtClean="0"/>
              <a:t>No cameras!</a:t>
            </a:r>
          </a:p>
          <a:p>
            <a:r>
              <a:rPr lang="en-US" dirty="0" smtClean="0"/>
              <a:t>Limited staff</a:t>
            </a:r>
            <a:endParaRPr lang="en-US" dirty="0"/>
          </a:p>
          <a:p>
            <a:pPr lvl="1"/>
            <a:r>
              <a:rPr lang="en-US" dirty="0" smtClean="0"/>
              <a:t>4 or 5 law clerks, 2 secretaries, 1 chambers aide (akin to a paralegal)</a:t>
            </a:r>
          </a:p>
          <a:p>
            <a:pPr lvl="1"/>
            <a:r>
              <a:rPr lang="en-US" dirty="0" smtClean="0"/>
              <a:t>Louis </a:t>
            </a:r>
            <a:r>
              <a:rPr lang="en-US" dirty="0"/>
              <a:t>D. </a:t>
            </a:r>
            <a:r>
              <a:rPr lang="en-US" dirty="0" smtClean="0"/>
              <a:t>Brandeis (circa 1940): </a:t>
            </a:r>
            <a:r>
              <a:rPr lang="en-US" dirty="0"/>
              <a:t>"The reason the public thinks so much of the Justices of the Supreme Court is that they are almost the only people in Washington who do their own work."</a:t>
            </a:r>
            <a:endParaRPr lang="en-US" dirty="0" smtClean="0"/>
          </a:p>
          <a:p>
            <a:pPr lvl="1"/>
            <a:r>
              <a:rPr lang="en-US" dirty="0" smtClean="0"/>
              <a:t>Junior White House lawyer (1983): “</a:t>
            </a:r>
            <a:r>
              <a:rPr lang="en-US" dirty="0"/>
              <a:t>only Supreme Court justices and schoolchildren are expected to and do take the entire summer off</a:t>
            </a:r>
            <a:r>
              <a:rPr lang="en-US" dirty="0" smtClean="0"/>
              <a:t>.”</a:t>
            </a:r>
          </a:p>
          <a:p>
            <a:endParaRPr lang="en-US" dirty="0"/>
          </a:p>
        </p:txBody>
      </p:sp>
    </p:spTree>
    <p:extLst>
      <p:ext uri="{BB962C8B-B14F-4D97-AF65-F5344CB8AC3E}">
        <p14:creationId xmlns:p14="http://schemas.microsoft.com/office/powerpoint/2010/main" val="1044448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Supreme Court:</a:t>
            </a:r>
            <a:br>
              <a:rPr lang="en-US" b="1" dirty="0" smtClean="0"/>
            </a:br>
            <a:r>
              <a:rPr lang="en-US" b="1" dirty="0"/>
              <a:t>	</a:t>
            </a:r>
            <a:r>
              <a:rPr lang="en-US" b="1" dirty="0" smtClean="0"/>
              <a:t>Organized by n</a:t>
            </a:r>
            <a:r>
              <a:rPr lang="en-US" b="1" dirty="0" smtClean="0"/>
              <a:t>orms &amp; </a:t>
            </a:r>
            <a:r>
              <a:rPr lang="en-US" b="1" dirty="0"/>
              <a:t>c</a:t>
            </a:r>
            <a:r>
              <a:rPr lang="en-US" b="1" dirty="0" smtClean="0"/>
              <a:t>ustoms</a:t>
            </a:r>
            <a:endParaRPr lang="en-US" b="1" dirty="0"/>
          </a:p>
        </p:txBody>
      </p:sp>
      <p:sp>
        <p:nvSpPr>
          <p:cNvPr id="3" name="Content Placeholder 2"/>
          <p:cNvSpPr>
            <a:spLocks noGrp="1"/>
          </p:cNvSpPr>
          <p:nvPr>
            <p:ph idx="1"/>
          </p:nvPr>
        </p:nvSpPr>
        <p:spPr/>
        <p:txBody>
          <a:bodyPr>
            <a:normAutofit/>
          </a:bodyPr>
          <a:lstStyle/>
          <a:p>
            <a:pPr lvl="0"/>
            <a:r>
              <a:rPr lang="en-US" dirty="0" smtClean="0"/>
              <a:t>Few hard-and-fast rules</a:t>
            </a:r>
          </a:p>
          <a:p>
            <a:pPr lvl="1"/>
            <a:r>
              <a:rPr lang="en-US" dirty="0" smtClean="0"/>
              <a:t>Constitutional separation: An independent branch with </a:t>
            </a:r>
            <a:r>
              <a:rPr lang="en-US" dirty="0"/>
              <a:t>great authority to control its </a:t>
            </a:r>
            <a:r>
              <a:rPr lang="en-US" dirty="0" smtClean="0"/>
              <a:t>operations</a:t>
            </a:r>
          </a:p>
          <a:p>
            <a:pPr lvl="1"/>
            <a:r>
              <a:rPr lang="en-US" dirty="0" smtClean="0"/>
              <a:t>Not bound by the Judicial Code of Conduct </a:t>
            </a:r>
          </a:p>
          <a:p>
            <a:r>
              <a:rPr lang="en-US" dirty="0" smtClean="0"/>
              <a:t>Norms </a:t>
            </a:r>
            <a:r>
              <a:rPr lang="en-US" dirty="0"/>
              <a:t>and </a:t>
            </a:r>
            <a:r>
              <a:rPr lang="en-US" dirty="0" smtClean="0"/>
              <a:t>customs generally control</a:t>
            </a:r>
            <a:endParaRPr lang="en-US" dirty="0"/>
          </a:p>
          <a:p>
            <a:pPr lvl="1"/>
            <a:r>
              <a:rPr lang="en-US" b="1" i="1" dirty="0" smtClean="0"/>
              <a:t>Precedent</a:t>
            </a:r>
            <a:r>
              <a:rPr lang="en-US" dirty="0" smtClean="0"/>
              <a:t>: Lengthy, continuous, </a:t>
            </a:r>
            <a:r>
              <a:rPr lang="en-US" dirty="0"/>
              <a:t>and </a:t>
            </a:r>
            <a:r>
              <a:rPr lang="en-US" dirty="0" smtClean="0"/>
              <a:t>consistent </a:t>
            </a:r>
            <a:r>
              <a:rPr lang="en-US" dirty="0"/>
              <a:t>operations </a:t>
            </a:r>
          </a:p>
          <a:p>
            <a:pPr lvl="1"/>
            <a:r>
              <a:rPr lang="en-US" b="1" i="1" dirty="0"/>
              <a:t>Candor</a:t>
            </a:r>
            <a:r>
              <a:rPr lang="en-US" dirty="0"/>
              <a:t>: </a:t>
            </a:r>
            <a:r>
              <a:rPr lang="en-US" dirty="0" smtClean="0"/>
              <a:t>Known </a:t>
            </a:r>
            <a:r>
              <a:rPr lang="en-US" dirty="0"/>
              <a:t>rules and open dialogue within the Court</a:t>
            </a:r>
          </a:p>
          <a:p>
            <a:pPr lvl="1"/>
            <a:r>
              <a:rPr lang="en-US" b="1" i="1" dirty="0"/>
              <a:t>Transparency</a:t>
            </a:r>
            <a:r>
              <a:rPr lang="en-US" dirty="0"/>
              <a:t>: </a:t>
            </a:r>
            <a:r>
              <a:rPr lang="en-US" dirty="0" smtClean="0"/>
              <a:t>Work </a:t>
            </a:r>
            <a:r>
              <a:rPr lang="en-US" dirty="0"/>
              <a:t>product scrutinized outside the </a:t>
            </a:r>
            <a:r>
              <a:rPr lang="en-US" dirty="0" smtClean="0"/>
              <a:t>Court</a:t>
            </a:r>
            <a:endParaRPr lang="en-US" dirty="0"/>
          </a:p>
          <a:p>
            <a:pPr lvl="1"/>
            <a:r>
              <a:rPr lang="en-US" b="1" i="1" dirty="0"/>
              <a:t>Respect</a:t>
            </a:r>
            <a:r>
              <a:rPr lang="en-US" dirty="0"/>
              <a:t>: </a:t>
            </a:r>
            <a:r>
              <a:rPr lang="en-US" dirty="0" smtClean="0"/>
              <a:t>For </a:t>
            </a:r>
            <a:r>
              <a:rPr lang="en-US" dirty="0"/>
              <a:t>each other, for the bar, for other courts</a:t>
            </a:r>
          </a:p>
          <a:p>
            <a:endParaRPr lang="en-US" dirty="0"/>
          </a:p>
        </p:txBody>
      </p:sp>
    </p:spTree>
    <p:extLst>
      <p:ext uri="{BB962C8B-B14F-4D97-AF65-F5344CB8AC3E}">
        <p14:creationId xmlns:p14="http://schemas.microsoft.com/office/powerpoint/2010/main" val="3046541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Supreme Court:</a:t>
            </a:r>
            <a:br>
              <a:rPr lang="en-US" b="1" dirty="0" smtClean="0"/>
            </a:br>
            <a:r>
              <a:rPr lang="en-US" b="1" dirty="0"/>
              <a:t>	</a:t>
            </a:r>
            <a:r>
              <a:rPr lang="en-US" b="1" dirty="0" smtClean="0"/>
              <a:t>Civility &amp; Collegiality</a:t>
            </a:r>
            <a:endParaRPr lang="en-US" b="1" dirty="0"/>
          </a:p>
        </p:txBody>
      </p:sp>
      <p:sp>
        <p:nvSpPr>
          <p:cNvPr id="3" name="Content Placeholder 2"/>
          <p:cNvSpPr>
            <a:spLocks noGrp="1"/>
          </p:cNvSpPr>
          <p:nvPr>
            <p:ph idx="1"/>
          </p:nvPr>
        </p:nvSpPr>
        <p:spPr/>
        <p:txBody>
          <a:bodyPr>
            <a:normAutofit/>
          </a:bodyPr>
          <a:lstStyle/>
          <a:p>
            <a:pPr lvl="1"/>
            <a:r>
              <a:rPr lang="en-US" sz="2200" dirty="0"/>
              <a:t>The “cert pool”</a:t>
            </a:r>
          </a:p>
          <a:p>
            <a:pPr lvl="1"/>
            <a:r>
              <a:rPr lang="en-US" sz="2200" dirty="0"/>
              <a:t>36 handshakes </a:t>
            </a:r>
          </a:p>
          <a:p>
            <a:pPr lvl="1"/>
            <a:r>
              <a:rPr lang="en-US" sz="2200" dirty="0"/>
              <a:t>Decorum and seniority </a:t>
            </a:r>
            <a:r>
              <a:rPr lang="en-US" sz="2200" dirty="0" smtClean="0"/>
              <a:t>prevail at argument</a:t>
            </a:r>
            <a:endParaRPr lang="en-US" sz="2200" dirty="0"/>
          </a:p>
          <a:p>
            <a:pPr lvl="1"/>
            <a:r>
              <a:rPr lang="en-US" sz="2200" dirty="0"/>
              <a:t>Non-working </a:t>
            </a:r>
            <a:r>
              <a:rPr lang="en-US" sz="2200" dirty="0" smtClean="0"/>
              <a:t>lunches</a:t>
            </a:r>
          </a:p>
          <a:p>
            <a:pPr lvl="1"/>
            <a:r>
              <a:rPr lang="en-US" sz="2200" dirty="0" smtClean="0"/>
              <a:t>Less discussion, more revision</a:t>
            </a:r>
            <a:endParaRPr lang="en-US" sz="2200" dirty="0"/>
          </a:p>
          <a:p>
            <a:pPr lvl="1"/>
            <a:r>
              <a:rPr lang="en-US" sz="2200" dirty="0" smtClean="0"/>
              <a:t>Hunting lessons?</a:t>
            </a:r>
          </a:p>
          <a:p>
            <a:pPr lvl="1"/>
            <a:r>
              <a:rPr lang="en-US" sz="2200" dirty="0" smtClean="0"/>
              <a:t>Summer </a:t>
            </a:r>
            <a:r>
              <a:rPr lang="en-US" sz="2200" dirty="0"/>
              <a:t>vacations</a:t>
            </a:r>
            <a:r>
              <a:rPr lang="en-US" sz="2200" dirty="0" smtClean="0"/>
              <a:t>!</a:t>
            </a:r>
          </a:p>
          <a:p>
            <a:pPr lvl="1"/>
            <a:r>
              <a:rPr lang="en-US" sz="2200" dirty="0" smtClean="0"/>
              <a:t>8 Justices at the White House for Kavanaugh swearing-in</a:t>
            </a:r>
            <a:endParaRPr lang="en-US" sz="2200" dirty="0"/>
          </a:p>
          <a:p>
            <a:endParaRPr lang="en-US" dirty="0"/>
          </a:p>
        </p:txBody>
      </p:sp>
    </p:spTree>
    <p:extLst>
      <p:ext uri="{BB962C8B-B14F-4D97-AF65-F5344CB8AC3E}">
        <p14:creationId xmlns:p14="http://schemas.microsoft.com/office/powerpoint/2010/main" val="12221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2602</TotalTime>
  <Words>4441</Words>
  <Application>Microsoft Office PowerPoint</Application>
  <PresentationFormat>Widescreen</PresentationFormat>
  <Paragraphs>301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Wisp</vt:lpstr>
      <vt:lpstr>Salmon P. Chase  Inn of Court</vt:lpstr>
      <vt:lpstr>PowerPoint Presentation</vt:lpstr>
      <vt:lpstr>Competing Narratives: Outside the Supreme Court </vt:lpstr>
      <vt:lpstr>Competing Narratives: Inside the Supreme Court </vt:lpstr>
      <vt:lpstr>The Supreme Court in 2018:   Stable &amp; Independent, or Uncertain &amp; Divisive?</vt:lpstr>
      <vt:lpstr>Context:  What does the Court actually do?</vt:lpstr>
      <vt:lpstr>Context:  What does the Court not do?</vt:lpstr>
      <vt:lpstr>The Supreme Court:  Organized by norms &amp; customs</vt:lpstr>
      <vt:lpstr>The Supreme Court:  Civility &amp; Collegiality</vt:lpstr>
      <vt:lpstr>The Supreme Court:  Effects of Civility &amp; Collegiality</vt:lpstr>
      <vt:lpstr>PowerPoint Presentation</vt:lpstr>
      <vt:lpstr>PowerPoint Presentation</vt:lpstr>
      <vt:lpstr>The Supreme Court:  What don’t we see?</vt:lpstr>
      <vt:lpstr>The bad old days? </vt:lpstr>
      <vt:lpstr>The bad old days?   “Impeach Earl Warren”</vt:lpstr>
      <vt:lpstr>The bad old days? </vt:lpstr>
      <vt:lpstr>Collegiality at the Court:  What does it mean for us? </vt:lpstr>
      <vt:lpstr>Collegiality at the Court:  What does it mean for us? </vt:lpstr>
      <vt:lpstr>Collegiality at the Court:  What does it mean for us? </vt:lpstr>
      <vt:lpstr>PowerPoint Presentation</vt:lpstr>
      <vt:lpstr>Tonight’s Speaker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Squire Patton Boggs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 P. Chase  Inn of Court</dc:title>
  <dc:creator>Technology Department</dc:creator>
  <cp:lastModifiedBy>Technology Department</cp:lastModifiedBy>
  <cp:revision>83</cp:revision>
  <cp:lastPrinted>2018-10-11T16:37:35Z</cp:lastPrinted>
  <dcterms:created xsi:type="dcterms:W3CDTF">2018-10-11T12:55:45Z</dcterms:created>
  <dcterms:modified xsi:type="dcterms:W3CDTF">2018-10-16T06:58:17Z</dcterms:modified>
</cp:coreProperties>
</file>