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DB46-71AB-454A-ADC8-54C6ACEFF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B1AFC-BCCC-4188-ADEF-70124BE32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D6BD-AC6E-42C4-BEDE-8F081DE2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F0997-3619-4214-BA50-03BABB6B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F65BE-D074-4965-AA3F-E3945BF8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4E4C8-84ED-4FA0-ADEE-DB2BBA929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46EDA-E502-4534-B372-F8767AB35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8E458-AC71-4ADC-B452-1563705B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7DC9-9FFC-42BD-B689-C9EB4CF5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D20D-3867-4292-A933-EC0A7299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9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3D259-15A6-49A2-B1E3-7BBDAFBD0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BC025-9213-47F9-9D74-027EE7FF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A3DC4-6E1C-4CFC-A445-74735CF9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C0F0B-ECC4-437A-8DE2-C96F392E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133E-C93F-4898-B43A-82E9F22B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4EBC-8FA4-4D6D-9262-AF85E615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4298F-6649-4440-95AB-24D55D15F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37B95-EBCF-46B5-9F6C-0FAFF08B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0065-CAB1-42C3-B881-3DADCD35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1F84-5AB4-4E8D-A557-BAF8C94F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31D8-B41C-4094-82C2-5AF046F2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123A3-79DC-4B37-8C77-3976734F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3745B-A308-485B-A7DB-51A0CBE8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DEC34-7D99-4D6D-B495-D9ECC8E1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1787F-53C5-407E-A9BA-A69E7DF9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A1837-489A-4F98-80AA-0E75A32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7428A-D72F-4660-AA06-7397094D5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433AE-4CC1-4906-AB59-13B4F2F4A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5DE41-95A2-4E80-BF41-BAB11711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CACAB-CDBA-41E5-9E06-C5A566E7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D0DC6-2D7E-4C31-8650-D0C5B3A2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614D-9100-473A-A224-47129365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78EA9-0678-4747-825D-BC8BFFC7F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B6F18-E104-486B-A15D-7A28D7CB5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2183D-A961-4C0D-9B86-1AD75B2AF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3745C-11F5-4C19-AC8B-D63A05146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51893-FE3D-442C-A407-C5734863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381C2-B9B0-4535-9B16-7A78DD88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C1B21-BE15-41FF-B76B-30073718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954A-9A3B-4D76-A666-2B6F7BF3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0C6920-A573-410C-8FA5-8DD6A867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6F4AF-50EE-4BF4-B7C4-B7D78457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E6071-B1CA-4929-96C2-766C0D90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5D964-085E-4F9D-A314-A7557F72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ED117-0445-4818-9420-8151AF5F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66F2D-EB58-4445-8E70-3C6F8D41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B92F8-F80E-41A5-9C59-1DAE65F16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F237-3673-4DCC-AB5D-1E005EF92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4A3E3-EAC7-4D9B-890A-E3243D176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83F2B-0EA3-4D52-B0AE-7F9BDD12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03CB3-9D44-498E-9336-7DAA61DA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3AB31-1E90-4604-8DA4-5BF42588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483E-0A77-42CB-91D4-8BFEFFE2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82606-FCDF-4E33-853D-A22670C04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523EF-D4FD-49F9-BD46-C0A2A262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C40A3-1CCF-4A92-8C7B-06AD55EF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DC7AB-1647-447F-9561-8043E1EC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7E058-5954-40A0-A2B6-FEAEE143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444A2-4221-451D-BE49-6EDE6B61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87DBB-2FD4-4F50-A08D-255C1C91A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ED34-BFC4-42E1-8972-2E29B4AE5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41E68-34D8-46F3-A529-6FFD623BDB0D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EE82A-03B5-4D6C-91B9-D9411E860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FFFF1-906D-4C06-B4A9-BABA86CA1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A87F-7B8C-4026-90FA-7BF0851F8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AIC Website</a:t>
            </a:r>
            <a:endParaRPr lang="es-ES" dirty="0"/>
          </a:p>
        </p:txBody>
      </p:sp>
      <p:pic>
        <p:nvPicPr>
          <p:cNvPr id="5" name="Content Placeholder 4" descr="AIC Home Websi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2632" y="1825625"/>
            <a:ext cx="9046735" cy="43513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69E1DC-A876-4150-97BB-5A5FA52F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AIC </a:t>
            </a:r>
            <a:r>
              <a:rPr lang="en-US" dirty="0" smtClean="0"/>
              <a:t>Website, cont.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D5E919-974A-400C-A748-6876CEF3A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42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The website provides the:</a:t>
            </a:r>
          </a:p>
          <a:p>
            <a:pPr marL="0" indent="0">
              <a:buNone/>
            </a:pPr>
            <a:endParaRPr lang="en-US" sz="3000" dirty="0"/>
          </a:p>
          <a:p>
            <a:pPr lvl="1"/>
            <a:r>
              <a:rPr lang="en-US" sz="3000" dirty="0"/>
              <a:t>AIC’s history stretching from the English system and our early partnership to now, </a:t>
            </a:r>
            <a:endParaRPr lang="en-US" sz="3000" dirty="0" smtClean="0"/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The current form and leadership of the AIC in the U.S., and also </a:t>
            </a:r>
            <a:endParaRPr lang="en-US" sz="3000" dirty="0" smtClean="0"/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how interested individuals can get involved at local, national, and international levels.</a:t>
            </a:r>
          </a:p>
        </p:txBody>
      </p:sp>
      <p:pic>
        <p:nvPicPr>
          <p:cNvPr id="6" name="Picture 5" descr="AIC Histo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8547" y="233633"/>
            <a:ext cx="3238952" cy="58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3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97D93-235B-4A41-B2AF-F5C187CD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AIC Website,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8D00-5124-4BCF-AC44-0DAF839C4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434" y="1799500"/>
            <a:ext cx="671213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/>
              <a:t>The website provides members, inn leaders, and interested practitioners access to a multi-dimensional platform to find:</a:t>
            </a:r>
          </a:p>
          <a:p>
            <a:pPr marL="0" indent="0">
              <a:buNone/>
            </a:pPr>
            <a:endParaRPr lang="en-US" sz="3000" dirty="0"/>
          </a:p>
          <a:p>
            <a:pPr lvl="1"/>
            <a:r>
              <a:rPr lang="en-US" sz="3000" dirty="0"/>
              <a:t>information on news and events, </a:t>
            </a:r>
            <a:endParaRPr lang="en-US" sz="3000" dirty="0" smtClean="0"/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links to on-line training, </a:t>
            </a:r>
            <a:endParaRPr lang="en-US" sz="3000" dirty="0" smtClean="0"/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available awards and scholarships, </a:t>
            </a:r>
            <a:endParaRPr lang="en-US" sz="3000" dirty="0" smtClean="0"/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and resources regarding the latest on ethics, civility and excellence in advocacy and legal practice.</a:t>
            </a:r>
          </a:p>
          <a:p>
            <a:endParaRPr lang="en-US" dirty="0"/>
          </a:p>
        </p:txBody>
      </p:sp>
      <p:pic>
        <p:nvPicPr>
          <p:cNvPr id="4" name="Picture 3" descr="AIC Memb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28" y="1462274"/>
            <a:ext cx="3922958" cy="518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1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50B3-468B-4E3E-9713-049B892E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AIC Website,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4661-DDD7-4551-ABD3-1929DFCA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3647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By accessing the AIC website:</a:t>
            </a:r>
          </a:p>
          <a:p>
            <a:pPr marL="457200" lvl="1" indent="0">
              <a:buNone/>
            </a:pPr>
            <a:endParaRPr lang="en-US" sz="3000" dirty="0"/>
          </a:p>
          <a:p>
            <a:pPr lvl="1"/>
            <a:r>
              <a:rPr lang="en-US" sz="3000" dirty="0"/>
              <a:t>inn leaders can find specific topic materials and instructions on inn management and successful practices; </a:t>
            </a:r>
            <a:r>
              <a:rPr lang="en-US" sz="3000" dirty="0" smtClean="0"/>
              <a:t>and</a:t>
            </a:r>
          </a:p>
          <a:p>
            <a:pPr lvl="1">
              <a:buNone/>
            </a:pPr>
            <a:endParaRPr lang="en-US" sz="3000" dirty="0"/>
          </a:p>
          <a:p>
            <a:pPr lvl="1"/>
            <a:r>
              <a:rPr lang="en-US" sz="3000" dirty="0"/>
              <a:t>members are granted access to merchandise, mentorship opportunities, alumni outreach, literature, and countless resources.</a:t>
            </a:r>
          </a:p>
          <a:p>
            <a:endParaRPr lang="en-US" dirty="0"/>
          </a:p>
        </p:txBody>
      </p:sp>
      <p:pic>
        <p:nvPicPr>
          <p:cNvPr id="4" name="Picture 3" descr="AIC Lead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9532" y="640095"/>
            <a:ext cx="4191585" cy="56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0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579930-36F0-49D0-A1F2-BDF2B13A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 Available through the AIC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57D99B-F53B-4CF6-80C2-81C2F0077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887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Though providing numerous resources, member favorites include: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the Program Library </a:t>
            </a:r>
            <a:r>
              <a:rPr lang="en-US" dirty="0"/>
              <a:t>– a collection of submitted programs containing new ideas, specific topics, practice areas, etc., that other chapters nationwide can use for direction or as starting points.</a:t>
            </a:r>
          </a:p>
          <a:p>
            <a:endParaRPr lang="en-US" dirty="0"/>
          </a:p>
        </p:txBody>
      </p:sp>
      <p:pic>
        <p:nvPicPr>
          <p:cNvPr id="6" name="Picture 5" descr="AIC Program Libr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6152" y="1419150"/>
            <a:ext cx="3701700" cy="51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6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72859-2C0E-4367-BB58-2EC74B37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Available,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A3A7A-431B-4AA6-A6FF-873CE3633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03" y="1812562"/>
            <a:ext cx="4439194" cy="4351338"/>
          </a:xfrm>
        </p:spPr>
        <p:txBody>
          <a:bodyPr/>
          <a:lstStyle/>
          <a:p>
            <a:r>
              <a:rPr lang="en-US" u="sng" dirty="0"/>
              <a:t>materials on mentoring </a:t>
            </a:r>
            <a:r>
              <a:rPr lang="en-US" dirty="0"/>
              <a:t>– details on the principles and goals of inn mentoring, a library of mentorship articles, countless templates and samples to mentor with, and stories of mentor/mentee experiences.</a:t>
            </a:r>
          </a:p>
          <a:p>
            <a:endParaRPr lang="en-US" dirty="0"/>
          </a:p>
        </p:txBody>
      </p:sp>
      <p:pic>
        <p:nvPicPr>
          <p:cNvPr id="4" name="Picture 3" descr="AIC Mentoring Materia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557" y="1383706"/>
            <a:ext cx="4994780" cy="490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3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Available, cont.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5217" cy="4351338"/>
          </a:xfrm>
        </p:spPr>
        <p:txBody>
          <a:bodyPr/>
          <a:lstStyle/>
          <a:p>
            <a:r>
              <a:rPr lang="en-US" u="sng" dirty="0" smtClean="0"/>
              <a:t>Awards and Scholarships</a:t>
            </a:r>
            <a:r>
              <a:rPr lang="en-US" dirty="0" smtClean="0"/>
              <a:t> – sponsored awards are open to members for exemplary leadership, public interest, and service in such fields as ethics, civility, and excellence, and also available for writing competitions and community-focused special projects.</a:t>
            </a:r>
            <a:endParaRPr lang="en-US" u="sng" dirty="0" smtClean="0"/>
          </a:p>
          <a:p>
            <a:endParaRPr lang="es-ES" dirty="0"/>
          </a:p>
        </p:txBody>
      </p:sp>
      <p:pic>
        <p:nvPicPr>
          <p:cNvPr id="4" name="Picture 3" descr="AIC Awar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5987" y="263933"/>
            <a:ext cx="2954664" cy="6448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297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AIC Website</vt:lpstr>
      <vt:lpstr>The AIC Website, cont.</vt:lpstr>
      <vt:lpstr>The AIC Website, cont.</vt:lpstr>
      <vt:lpstr>The AIC Website, cont.</vt:lpstr>
      <vt:lpstr>Online Resources Available through the AIC</vt:lpstr>
      <vt:lpstr>Resources Available, cont.</vt:lpstr>
      <vt:lpstr>Resources Available,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Inns of Court Website</dc:title>
  <dc:creator>Shaydon Weaver</dc:creator>
  <cp:lastModifiedBy>Larry Royster</cp:lastModifiedBy>
  <cp:revision>17</cp:revision>
  <dcterms:created xsi:type="dcterms:W3CDTF">2018-10-12T14:53:46Z</dcterms:created>
  <dcterms:modified xsi:type="dcterms:W3CDTF">2018-10-17T11:51:53Z</dcterms:modified>
</cp:coreProperties>
</file>