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709" r:id="rId2"/>
    <p:sldId id="710" r:id="rId3"/>
    <p:sldId id="711" r:id="rId4"/>
    <p:sldId id="717" r:id="rId5"/>
    <p:sldId id="718" r:id="rId6"/>
    <p:sldId id="719" r:id="rId7"/>
    <p:sldId id="720" r:id="rId8"/>
    <p:sldId id="712" r:id="rId9"/>
    <p:sldId id="740" r:id="rId10"/>
    <p:sldId id="722" r:id="rId11"/>
    <p:sldId id="723" r:id="rId12"/>
    <p:sldId id="724" r:id="rId13"/>
    <p:sldId id="725" r:id="rId14"/>
    <p:sldId id="726" r:id="rId15"/>
    <p:sldId id="727" r:id="rId16"/>
    <p:sldId id="728" r:id="rId17"/>
    <p:sldId id="729" r:id="rId18"/>
    <p:sldId id="730" r:id="rId19"/>
    <p:sldId id="731" r:id="rId20"/>
    <p:sldId id="732" r:id="rId21"/>
    <p:sldId id="741" r:id="rId22"/>
    <p:sldId id="733" r:id="rId23"/>
    <p:sldId id="734" r:id="rId24"/>
    <p:sldId id="735" r:id="rId25"/>
    <p:sldId id="713" r:id="rId26"/>
    <p:sldId id="714" r:id="rId27"/>
    <p:sldId id="715" r:id="rId28"/>
    <p:sldId id="736" r:id="rId29"/>
    <p:sldId id="737" r:id="rId30"/>
    <p:sldId id="716" r:id="rId31"/>
    <p:sldId id="738" r:id="rId32"/>
    <p:sldId id="7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on, Amanda S." initials="WAS" lastIdx="9" clrIdx="0">
    <p:extLst>
      <p:ext uri="{19B8F6BF-5375-455C-9EA6-DF929625EA0E}">
        <p15:presenceInfo xmlns:p15="http://schemas.microsoft.com/office/powerpoint/2012/main" userId="Williamson, Amanda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007E44"/>
    <a:srgbClr val="FFFFFF"/>
    <a:srgbClr val="7030A0"/>
    <a:srgbClr val="CEAEE4"/>
    <a:srgbClr val="F2F2F2"/>
    <a:srgbClr val="D9D9D9"/>
    <a:srgbClr val="6FBF4A"/>
    <a:srgbClr val="D5EC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9" autoAdjust="0"/>
    <p:restoredTop sz="94645" autoAdjust="0"/>
  </p:normalViewPr>
  <p:slideViewPr>
    <p:cSldViewPr snapToGrid="0">
      <p:cViewPr varScale="1">
        <p:scale>
          <a:sx n="58" d="100"/>
          <a:sy n="58" d="100"/>
        </p:scale>
        <p:origin x="504"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388FD-CC1C-4321-A756-BBCE85A2E321}"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31C56-DB67-4A24-B122-786CBD43FD83}" type="slidenum">
              <a:rPr lang="en-US" smtClean="0"/>
              <a:t>‹#›</a:t>
            </a:fld>
            <a:endParaRPr lang="en-US"/>
          </a:p>
        </p:txBody>
      </p:sp>
    </p:spTree>
    <p:extLst>
      <p:ext uri="{BB962C8B-B14F-4D97-AF65-F5344CB8AC3E}">
        <p14:creationId xmlns:p14="http://schemas.microsoft.com/office/powerpoint/2010/main" val="353309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5011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6329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2883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3702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215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42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2664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1431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61864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63607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0038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18438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39689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854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6581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10396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47363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9795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62081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59174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80517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7395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0430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049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63776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6591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8412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2782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912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83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16628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67728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056472-6ED5-4523-9BC8-8ADFD7D299A6}"/>
              </a:ext>
            </a:extLst>
          </p:cNvPr>
          <p:cNvPicPr>
            <a:picLocks noChangeAspect="1"/>
          </p:cNvPicPr>
          <p:nvPr userDrawn="1"/>
        </p:nvPicPr>
        <p:blipFill>
          <a:blip r:embed="rId2"/>
          <a:stretch>
            <a:fillRect/>
          </a:stretch>
        </p:blipFill>
        <p:spPr>
          <a:xfrm>
            <a:off x="4555792" y="4252379"/>
            <a:ext cx="7620000" cy="1993900"/>
          </a:xfrm>
          <a:prstGeom prst="rect">
            <a:avLst/>
          </a:prstGeom>
        </p:spPr>
      </p:pic>
      <p:sp>
        <p:nvSpPr>
          <p:cNvPr id="15" name="Freeform: Shape 14">
            <a:extLst>
              <a:ext uri="{FF2B5EF4-FFF2-40B4-BE49-F238E27FC236}">
                <a16:creationId xmlns:a16="http://schemas.microsoft.com/office/drawing/2014/main" id="{2558BC29-9081-446D-A8F9-855F9A593266}"/>
              </a:ext>
            </a:extLst>
          </p:cNvPr>
          <p:cNvSpPr/>
          <p:nvPr userDrawn="1"/>
        </p:nvSpPr>
        <p:spPr>
          <a:xfrm>
            <a:off x="4288536" y="4252379"/>
            <a:ext cx="7903464" cy="2047926"/>
          </a:xfrm>
          <a:custGeom>
            <a:avLst/>
            <a:gdLst>
              <a:gd name="connsiteX0" fmla="*/ 0 w 6639008"/>
              <a:gd name="connsiteY0" fmla="*/ 0 h 1188720"/>
              <a:gd name="connsiteX1" fmla="*/ 6478790 w 6639008"/>
              <a:gd name="connsiteY1" fmla="*/ 0 h 1188720"/>
              <a:gd name="connsiteX2" fmla="*/ 6639008 w 6639008"/>
              <a:gd name="connsiteY2" fmla="*/ 1188720 h 1188720"/>
              <a:gd name="connsiteX3" fmla="*/ 0 w 6639008"/>
              <a:gd name="connsiteY3" fmla="*/ 1188720 h 1188720"/>
              <a:gd name="connsiteX4" fmla="*/ 0 w 6639008"/>
              <a:gd name="connsiteY4" fmla="*/ 0 h 1188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008" h="1188720">
                <a:moveTo>
                  <a:pt x="0" y="0"/>
                </a:moveTo>
                <a:lnTo>
                  <a:pt x="6478790" y="0"/>
                </a:lnTo>
                <a:lnTo>
                  <a:pt x="6639008" y="1188720"/>
                </a:lnTo>
                <a:lnTo>
                  <a:pt x="0" y="1188720"/>
                </a:lnTo>
                <a:lnTo>
                  <a:pt x="0" y="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C9516A4-CC66-4BA4-B379-8D1B7D899B46}"/>
              </a:ext>
            </a:extLst>
          </p:cNvPr>
          <p:cNvSpPr>
            <a:spLocks noGrp="1"/>
          </p:cNvSpPr>
          <p:nvPr>
            <p:ph type="sldNum" sz="quarter" idx="12"/>
          </p:nvPr>
        </p:nvSpPr>
        <p:spPr/>
        <p:txBody>
          <a:bodyPr/>
          <a:lstStyle/>
          <a:p>
            <a:fld id="{91282CDD-9A53-4972-8C82-78A2E352EE5A}" type="slidenum">
              <a:rPr lang="en-US" smtClean="0"/>
              <a:t>‹#›</a:t>
            </a:fld>
            <a:endParaRPr lang="en-US"/>
          </a:p>
        </p:txBody>
      </p:sp>
      <p:sp>
        <p:nvSpPr>
          <p:cNvPr id="9" name="Rectangle 8">
            <a:extLst>
              <a:ext uri="{FF2B5EF4-FFF2-40B4-BE49-F238E27FC236}">
                <a16:creationId xmlns:a16="http://schemas.microsoft.com/office/drawing/2014/main" id="{AF4FD641-55D7-4262-93AB-578263AA8CAD}"/>
              </a:ext>
            </a:extLst>
          </p:cNvPr>
          <p:cNvSpPr/>
          <p:nvPr userDrawn="1"/>
        </p:nvSpPr>
        <p:spPr>
          <a:xfrm>
            <a:off x="0" y="731520"/>
            <a:ext cx="12192000" cy="27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7CE4C20-64DB-49DB-A852-9C875B07C8F0}"/>
              </a:ext>
            </a:extLst>
          </p:cNvPr>
          <p:cNvSpPr/>
          <p:nvPr userDrawn="1"/>
        </p:nvSpPr>
        <p:spPr>
          <a:xfrm>
            <a:off x="152400" y="3191675"/>
            <a:ext cx="11887200" cy="9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003B17-9B0F-46A7-8C1A-48510E5E30DC}"/>
              </a:ext>
            </a:extLst>
          </p:cNvPr>
          <p:cNvSpPr>
            <a:spLocks noGrp="1"/>
          </p:cNvSpPr>
          <p:nvPr>
            <p:ph type="ctrTitle"/>
          </p:nvPr>
        </p:nvSpPr>
        <p:spPr>
          <a:xfrm>
            <a:off x="152400" y="1371600"/>
            <a:ext cx="11887200" cy="1645920"/>
          </a:xfrm>
        </p:spPr>
        <p:txBody>
          <a:bodyPr anchor="b">
            <a:normAutofit/>
          </a:bodyPr>
          <a:lstStyle>
            <a:lvl1pPr algn="l">
              <a:defRPr sz="42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9DA1B9F-D4AE-44A7-8F7D-16A8D26BEB25}"/>
              </a:ext>
            </a:extLst>
          </p:cNvPr>
          <p:cNvSpPr>
            <a:spLocks noGrp="1"/>
          </p:cNvSpPr>
          <p:nvPr>
            <p:ph type="subTitle" idx="1"/>
          </p:nvPr>
        </p:nvSpPr>
        <p:spPr>
          <a:xfrm>
            <a:off x="152400" y="3383280"/>
            <a:ext cx="11887200" cy="1005840"/>
          </a:xfrm>
        </p:spPr>
        <p:txBody>
          <a:bodyPr/>
          <a:lstStyle>
            <a:lvl1pPr marL="0" indent="0" algn="l">
              <a:buNone/>
              <a:defRPr sz="2400">
                <a:solidFill>
                  <a:srgbClr val="6600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185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03E6-4B55-4737-B3D4-D38E682BE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F6578-353C-4AAD-99F0-4CF1F0DB5E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578859B-1761-42D7-8D27-C4FCF51FF2AD}"/>
              </a:ext>
            </a:extLst>
          </p:cNvPr>
          <p:cNvSpPr>
            <a:spLocks noGrp="1"/>
          </p:cNvSpPr>
          <p:nvPr>
            <p:ph type="sldNum" sz="quarter" idx="12"/>
          </p:nvPr>
        </p:nvSpPr>
        <p:spPr/>
        <p:txBody>
          <a:bodyPr/>
          <a:lstStyle/>
          <a:p>
            <a:fld id="{91282CDD-9A53-4972-8C82-78A2E352EE5A}" type="slidenum">
              <a:rPr lang="en-US" smtClean="0"/>
              <a:t>‹#›</a:t>
            </a:fld>
            <a:endParaRPr lang="en-US"/>
          </a:p>
        </p:txBody>
      </p:sp>
    </p:spTree>
    <p:extLst>
      <p:ext uri="{BB962C8B-B14F-4D97-AF65-F5344CB8AC3E}">
        <p14:creationId xmlns:p14="http://schemas.microsoft.com/office/powerpoint/2010/main" val="276194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706E-4116-4B32-A865-055D3BAF4CE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B989624-49E8-4069-9111-DCA164443C2F}"/>
              </a:ext>
            </a:extLst>
          </p:cNvPr>
          <p:cNvSpPr>
            <a:spLocks noGrp="1"/>
          </p:cNvSpPr>
          <p:nvPr>
            <p:ph type="sldNum" sz="quarter" idx="12"/>
          </p:nvPr>
        </p:nvSpPr>
        <p:spPr/>
        <p:txBody>
          <a:bodyPr/>
          <a:lstStyle/>
          <a:p>
            <a:fld id="{91282CDD-9A53-4972-8C82-78A2E352EE5A}" type="slidenum">
              <a:rPr lang="en-US" smtClean="0"/>
              <a:t>‹#›</a:t>
            </a:fld>
            <a:endParaRPr lang="en-US"/>
          </a:p>
        </p:txBody>
      </p:sp>
    </p:spTree>
    <p:extLst>
      <p:ext uri="{BB962C8B-B14F-4D97-AF65-F5344CB8AC3E}">
        <p14:creationId xmlns:p14="http://schemas.microsoft.com/office/powerpoint/2010/main" val="26466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ECAC42-EBD9-4809-B046-4DB0A3D0B6AA}"/>
              </a:ext>
            </a:extLst>
          </p:cNvPr>
          <p:cNvSpPr>
            <a:spLocks noGrp="1"/>
          </p:cNvSpPr>
          <p:nvPr>
            <p:ph type="sldNum" sz="quarter" idx="12"/>
          </p:nvPr>
        </p:nvSpPr>
        <p:spPr/>
        <p:txBody>
          <a:bodyPr/>
          <a:lstStyle/>
          <a:p>
            <a:fld id="{91282CDD-9A53-4972-8C82-78A2E352EE5A}" type="slidenum">
              <a:rPr lang="en-US" smtClean="0"/>
              <a:t>‹#›</a:t>
            </a:fld>
            <a:endParaRPr lang="en-US"/>
          </a:p>
        </p:txBody>
      </p:sp>
    </p:spTree>
    <p:extLst>
      <p:ext uri="{BB962C8B-B14F-4D97-AF65-F5344CB8AC3E}">
        <p14:creationId xmlns:p14="http://schemas.microsoft.com/office/powerpoint/2010/main" val="401567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54F95D-CD9C-4DA2-9989-7FFD4EF005D0}"/>
              </a:ext>
            </a:extLst>
          </p:cNvPr>
          <p:cNvSpPr/>
          <p:nvPr userDrawn="1"/>
        </p:nvSpPr>
        <p:spPr>
          <a:xfrm>
            <a:off x="1524" y="6400800"/>
            <a:ext cx="12188952"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238655D-C670-4292-B0D6-EB5419FCC6C5}"/>
              </a:ext>
            </a:extLst>
          </p:cNvPr>
          <p:cNvSpPr/>
          <p:nvPr userDrawn="1"/>
        </p:nvSpPr>
        <p:spPr>
          <a:xfrm>
            <a:off x="11855752" y="6478941"/>
            <a:ext cx="274320" cy="2743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0A763CE-37F0-4BC9-968D-DE4CEDA4A074}"/>
              </a:ext>
            </a:extLst>
          </p:cNvPr>
          <p:cNvSpPr>
            <a:spLocks noGrp="1"/>
          </p:cNvSpPr>
          <p:nvPr>
            <p:ph type="title"/>
          </p:nvPr>
        </p:nvSpPr>
        <p:spPr>
          <a:xfrm>
            <a:off x="0" y="0"/>
            <a:ext cx="12192000" cy="7315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5A0D7E-9AE3-4D98-9203-7BD4509A87F8}"/>
              </a:ext>
            </a:extLst>
          </p:cNvPr>
          <p:cNvSpPr>
            <a:spLocks noGrp="1"/>
          </p:cNvSpPr>
          <p:nvPr>
            <p:ph type="body" idx="1"/>
          </p:nvPr>
        </p:nvSpPr>
        <p:spPr>
          <a:xfrm>
            <a:off x="152400" y="914400"/>
            <a:ext cx="118872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95FD1C3-9FB0-4D43-BD0E-EB5B6FDEB387}"/>
              </a:ext>
            </a:extLst>
          </p:cNvPr>
          <p:cNvSpPr>
            <a:spLocks noGrp="1"/>
          </p:cNvSpPr>
          <p:nvPr>
            <p:ph type="sldNum" sz="quarter" idx="4"/>
          </p:nvPr>
        </p:nvSpPr>
        <p:spPr>
          <a:xfrm>
            <a:off x="11810032" y="6433539"/>
            <a:ext cx="365760" cy="365125"/>
          </a:xfrm>
          <a:prstGeom prst="rect">
            <a:avLst/>
          </a:prstGeom>
        </p:spPr>
        <p:txBody>
          <a:bodyPr vert="horz" lIns="0" tIns="0" rIns="0" bIns="0" rtlCol="0" anchor="ctr"/>
          <a:lstStyle>
            <a:lvl1pPr algn="ctr">
              <a:defRPr sz="1200" b="1">
                <a:solidFill>
                  <a:schemeClr val="bg1"/>
                </a:solidFill>
              </a:defRPr>
            </a:lvl1pPr>
          </a:lstStyle>
          <a:p>
            <a:fld id="{91282CDD-9A53-4972-8C82-78A2E352EE5A}" type="slidenum">
              <a:rPr lang="en-US" smtClean="0"/>
              <a:pPr/>
              <a:t>‹#›</a:t>
            </a:fld>
            <a:endParaRPr lang="en-US" dirty="0"/>
          </a:p>
        </p:txBody>
      </p:sp>
      <p:sp>
        <p:nvSpPr>
          <p:cNvPr id="7" name="Rectangle 6">
            <a:extLst>
              <a:ext uri="{FF2B5EF4-FFF2-40B4-BE49-F238E27FC236}">
                <a16:creationId xmlns:a16="http://schemas.microsoft.com/office/drawing/2014/main" id="{5EA582B7-02BD-41F5-A4EF-50FD09384137}"/>
              </a:ext>
            </a:extLst>
          </p:cNvPr>
          <p:cNvSpPr/>
          <p:nvPr userDrawn="1"/>
        </p:nvSpPr>
        <p:spPr>
          <a:xfrm>
            <a:off x="0" y="731520"/>
            <a:ext cx="12192000" cy="27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2488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ctr"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1459C9-81D1-4B5E-82B2-665804A2802E}"/>
              </a:ext>
            </a:extLst>
          </p:cNvPr>
          <p:cNvSpPr>
            <a:spLocks noGrp="1"/>
          </p:cNvSpPr>
          <p:nvPr>
            <p:ph type="sldNum" sz="quarter" idx="12"/>
          </p:nvPr>
        </p:nvSpPr>
        <p:spPr/>
        <p:txBody>
          <a:bodyPr/>
          <a:lstStyle/>
          <a:p>
            <a:fld id="{91282CDD-9A53-4972-8C82-78A2E352EE5A}" type="slidenum">
              <a:rPr lang="en-US" smtClean="0"/>
              <a:t>1</a:t>
            </a:fld>
            <a:endParaRPr lang="en-US"/>
          </a:p>
        </p:txBody>
      </p:sp>
      <p:sp>
        <p:nvSpPr>
          <p:cNvPr id="3" name="Title 2">
            <a:extLst>
              <a:ext uri="{FF2B5EF4-FFF2-40B4-BE49-F238E27FC236}">
                <a16:creationId xmlns:a16="http://schemas.microsoft.com/office/drawing/2014/main" id="{B8794AAF-BF29-4A06-BE58-8AED29145F2C}"/>
              </a:ext>
            </a:extLst>
          </p:cNvPr>
          <p:cNvSpPr>
            <a:spLocks noGrp="1"/>
          </p:cNvSpPr>
          <p:nvPr>
            <p:ph type="ctrTitle"/>
          </p:nvPr>
        </p:nvSpPr>
        <p:spPr/>
        <p:txBody>
          <a:bodyPr>
            <a:normAutofit fontScale="90000"/>
          </a:bodyPr>
          <a:lstStyle/>
          <a:p>
            <a:r>
              <a:rPr lang="en-US" sz="4400" dirty="0"/>
              <a:t>Issues Arising in Litigation Surrounding Standard Essential Patents, Including FRAND Obligations in the District Courts, the ITC and International Forums</a:t>
            </a:r>
            <a:endParaRPr lang="en-US" dirty="0"/>
          </a:p>
        </p:txBody>
      </p:sp>
      <p:sp>
        <p:nvSpPr>
          <p:cNvPr id="4" name="Subtitle 3">
            <a:extLst>
              <a:ext uri="{FF2B5EF4-FFF2-40B4-BE49-F238E27FC236}">
                <a16:creationId xmlns:a16="http://schemas.microsoft.com/office/drawing/2014/main" id="{894F9D6E-BE54-42B4-92C3-25197C879CBF}"/>
              </a:ext>
            </a:extLst>
          </p:cNvPr>
          <p:cNvSpPr>
            <a:spLocks noGrp="1"/>
          </p:cNvSpPr>
          <p:nvPr>
            <p:ph type="subTitle" idx="1"/>
          </p:nvPr>
        </p:nvSpPr>
        <p:spPr>
          <a:xfrm>
            <a:off x="152400" y="3383280"/>
            <a:ext cx="11887200" cy="1005840"/>
          </a:xfrm>
        </p:spPr>
        <p:txBody>
          <a:bodyPr>
            <a:normAutofit/>
          </a:bodyPr>
          <a:lstStyle/>
          <a:p>
            <a:r>
              <a:rPr lang="en-US" i="1" dirty="0"/>
              <a:t>Giles S. Rich Inn of Court September 26, 2018</a:t>
            </a:r>
          </a:p>
        </p:txBody>
      </p:sp>
      <p:sp>
        <p:nvSpPr>
          <p:cNvPr id="5" name="TextBox 4">
            <a:extLst>
              <a:ext uri="{FF2B5EF4-FFF2-40B4-BE49-F238E27FC236}">
                <a16:creationId xmlns:a16="http://schemas.microsoft.com/office/drawing/2014/main" id="{D439F81E-31F9-4B29-BE28-646E4D6A9290}"/>
              </a:ext>
            </a:extLst>
          </p:cNvPr>
          <p:cNvSpPr txBox="1"/>
          <p:nvPr/>
        </p:nvSpPr>
        <p:spPr>
          <a:xfrm>
            <a:off x="152400" y="4202349"/>
            <a:ext cx="4747838" cy="1200329"/>
          </a:xfrm>
          <a:prstGeom prst="rect">
            <a:avLst/>
          </a:prstGeom>
          <a:noFill/>
        </p:spPr>
        <p:txBody>
          <a:bodyPr wrap="none" rtlCol="0">
            <a:spAutoFit/>
          </a:bodyPr>
          <a:lstStyle/>
          <a:p>
            <a:r>
              <a:rPr lang="en-US" b="1" dirty="0"/>
              <a:t>ALJ Theodore Essex</a:t>
            </a:r>
            <a:r>
              <a:rPr lang="en-US" dirty="0"/>
              <a:t> (ITC, retired) (Hogan Lovells)</a:t>
            </a:r>
          </a:p>
          <a:p>
            <a:r>
              <a:rPr lang="en-US" b="1" dirty="0"/>
              <a:t>ALJ  Clark Cheney</a:t>
            </a:r>
            <a:r>
              <a:rPr lang="en-US" dirty="0"/>
              <a:t> (ITC)</a:t>
            </a:r>
          </a:p>
          <a:p>
            <a:r>
              <a:rPr lang="en-US" b="1" dirty="0"/>
              <a:t>David Long</a:t>
            </a:r>
            <a:r>
              <a:rPr lang="en-US" dirty="0"/>
              <a:t> (Essential Patent LLC)</a:t>
            </a:r>
          </a:p>
          <a:p>
            <a:r>
              <a:rPr lang="en-US" b="1" dirty="0" smtClean="0"/>
              <a:t>Natalie </a:t>
            </a:r>
            <a:r>
              <a:rPr lang="en-US" b="1" dirty="0"/>
              <a:t>Bennett</a:t>
            </a:r>
            <a:r>
              <a:rPr lang="en-US" dirty="0"/>
              <a:t> (Morgan Lewis)</a:t>
            </a:r>
            <a:endParaRPr lang="en-US" i="1" dirty="0"/>
          </a:p>
        </p:txBody>
      </p:sp>
    </p:spTree>
    <p:extLst>
      <p:ext uri="{BB962C8B-B14F-4D97-AF65-F5344CB8AC3E}">
        <p14:creationId xmlns:p14="http://schemas.microsoft.com/office/powerpoint/2010/main" val="393488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F4AC-B7B0-41F8-B36A-DB300B338FA0}"/>
              </a:ext>
            </a:extLst>
          </p:cNvPr>
          <p:cNvSpPr>
            <a:spLocks noGrp="1"/>
          </p:cNvSpPr>
          <p:nvPr>
            <p:ph type="title"/>
          </p:nvPr>
        </p:nvSpPr>
        <p:spPr/>
        <p:txBody>
          <a:bodyPr/>
          <a:lstStyle/>
          <a:p>
            <a:r>
              <a:rPr lang="en-US" sz="3200" dirty="0"/>
              <a:t>“Top Down” FRAND Rate Model for SEPs</a:t>
            </a:r>
            <a:endParaRPr lang="en-US" dirty="0"/>
          </a:p>
        </p:txBody>
      </p:sp>
      <p:sp>
        <p:nvSpPr>
          <p:cNvPr id="3" name="Content Placeholder 2">
            <a:extLst>
              <a:ext uri="{FF2B5EF4-FFF2-40B4-BE49-F238E27FC236}">
                <a16:creationId xmlns:a16="http://schemas.microsoft.com/office/drawing/2014/main" id="{0438E71B-858F-4810-8E16-643C79B69969}"/>
              </a:ext>
            </a:extLst>
          </p:cNvPr>
          <p:cNvSpPr>
            <a:spLocks noGrp="1"/>
          </p:cNvSpPr>
          <p:nvPr>
            <p:ph idx="1"/>
          </p:nvPr>
        </p:nvSpPr>
        <p:spPr/>
        <p:txBody>
          <a:bodyPr/>
          <a:lstStyle/>
          <a:p>
            <a:r>
              <a:rPr lang="en-US" dirty="0"/>
              <a:t>Difficult to determine an appropriate reasonable royalty rate</a:t>
            </a:r>
          </a:p>
          <a:p>
            <a:pPr marL="0" indent="0">
              <a:buNone/>
            </a:pPr>
            <a:endParaRPr lang="en-US" sz="1400" dirty="0"/>
          </a:p>
          <a:p>
            <a:r>
              <a:rPr lang="en-US" dirty="0"/>
              <a:t>Comprehensive “Top Down” Approach: determine the </a:t>
            </a:r>
            <a:r>
              <a:rPr lang="en-US" i="1" dirty="0"/>
              <a:t>total costs </a:t>
            </a:r>
            <a:r>
              <a:rPr lang="en-US" dirty="0"/>
              <a:t>for practicing the industry standard and apportion so that is not excessive for any member of the standard setting organization</a:t>
            </a:r>
          </a:p>
          <a:p>
            <a:pPr marL="0" indent="0">
              <a:buNone/>
            </a:pPr>
            <a:endParaRPr lang="en-US" sz="1400" dirty="0"/>
          </a:p>
          <a:p>
            <a:pPr marL="971550" lvl="1" indent="-514350">
              <a:spcAft>
                <a:spcPts val="1200"/>
              </a:spcAft>
              <a:buFont typeface="+mj-lt"/>
              <a:buAutoNum type="arabicPeriod"/>
            </a:pPr>
            <a:r>
              <a:rPr lang="en-US" dirty="0"/>
              <a:t>Determine the maximal royalty burden to obtain all necessary patent licenses for practicing the industry standards</a:t>
            </a:r>
          </a:p>
          <a:p>
            <a:pPr marL="971550" lvl="1" indent="-514350">
              <a:spcAft>
                <a:spcPts val="1200"/>
              </a:spcAft>
              <a:buFont typeface="+mj-lt"/>
              <a:buAutoNum type="arabicPeriod"/>
            </a:pPr>
            <a:r>
              <a:rPr lang="en-US" dirty="0"/>
              <a:t>Determine each patent owner’s value share based on their patent portfolio</a:t>
            </a:r>
          </a:p>
          <a:p>
            <a:pPr marL="971550" lvl="1" indent="-514350">
              <a:buFont typeface="+mj-lt"/>
              <a:buAutoNum type="arabicPeriod"/>
            </a:pPr>
            <a:r>
              <a:rPr lang="en-US" dirty="0"/>
              <a:t>Apportion each patent owner’s share of the maximal royalty burden</a:t>
            </a:r>
          </a:p>
        </p:txBody>
      </p:sp>
      <p:sp>
        <p:nvSpPr>
          <p:cNvPr id="4" name="Slide Number Placeholder 3">
            <a:extLst>
              <a:ext uri="{FF2B5EF4-FFF2-40B4-BE49-F238E27FC236}">
                <a16:creationId xmlns:a16="http://schemas.microsoft.com/office/drawing/2014/main" id="{9819B7D3-CA65-4130-96CC-A3CC9ABFC08B}"/>
              </a:ext>
            </a:extLst>
          </p:cNvPr>
          <p:cNvSpPr>
            <a:spLocks noGrp="1"/>
          </p:cNvSpPr>
          <p:nvPr>
            <p:ph type="sldNum" sz="quarter" idx="12"/>
          </p:nvPr>
        </p:nvSpPr>
        <p:spPr/>
        <p:txBody>
          <a:bodyPr/>
          <a:lstStyle/>
          <a:p>
            <a:fld id="{91282CDD-9A53-4972-8C82-78A2E352EE5A}" type="slidenum">
              <a:rPr lang="en-US" smtClean="0"/>
              <a:t>10</a:t>
            </a:fld>
            <a:endParaRPr lang="en-US"/>
          </a:p>
        </p:txBody>
      </p:sp>
    </p:spTree>
    <p:extLst>
      <p:ext uri="{BB962C8B-B14F-4D97-AF65-F5344CB8AC3E}">
        <p14:creationId xmlns:p14="http://schemas.microsoft.com/office/powerpoint/2010/main" val="38782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02F83C-31F9-4682-BAC9-1184D28A6B5C}"/>
              </a:ext>
            </a:extLst>
          </p:cNvPr>
          <p:cNvSpPr/>
          <p:nvPr/>
        </p:nvSpPr>
        <p:spPr>
          <a:xfrm>
            <a:off x="1661160" y="914400"/>
            <a:ext cx="8869680" cy="5212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198EF4AC-B7B0-41F8-B36A-DB300B338FA0}"/>
              </a:ext>
            </a:extLst>
          </p:cNvPr>
          <p:cNvSpPr>
            <a:spLocks noGrp="1"/>
          </p:cNvSpPr>
          <p:nvPr>
            <p:ph type="title"/>
          </p:nvPr>
        </p:nvSpPr>
        <p:spPr/>
        <p:txBody>
          <a:bodyPr/>
          <a:lstStyle/>
          <a:p>
            <a:r>
              <a:rPr lang="en-US" sz="3200" dirty="0"/>
              <a:t>“Top Down” FRAND Rate Model for SEPs</a:t>
            </a:r>
            <a:endParaRPr lang="en-US" dirty="0"/>
          </a:p>
        </p:txBody>
      </p:sp>
      <p:sp>
        <p:nvSpPr>
          <p:cNvPr id="4" name="Slide Number Placeholder 3">
            <a:extLst>
              <a:ext uri="{FF2B5EF4-FFF2-40B4-BE49-F238E27FC236}">
                <a16:creationId xmlns:a16="http://schemas.microsoft.com/office/drawing/2014/main" id="{9819B7D3-CA65-4130-96CC-A3CC9ABFC08B}"/>
              </a:ext>
            </a:extLst>
          </p:cNvPr>
          <p:cNvSpPr>
            <a:spLocks noGrp="1"/>
          </p:cNvSpPr>
          <p:nvPr>
            <p:ph type="sldNum" sz="quarter" idx="12"/>
          </p:nvPr>
        </p:nvSpPr>
        <p:spPr/>
        <p:txBody>
          <a:bodyPr/>
          <a:lstStyle/>
          <a:p>
            <a:fld id="{91282CDD-9A53-4972-8C82-78A2E352EE5A}" type="slidenum">
              <a:rPr lang="en-US" smtClean="0"/>
              <a:t>11</a:t>
            </a:fld>
            <a:endParaRPr lang="en-US"/>
          </a:p>
        </p:txBody>
      </p:sp>
      <p:pic>
        <p:nvPicPr>
          <p:cNvPr id="5" name="Picture 2">
            <a:extLst>
              <a:ext uri="{FF2B5EF4-FFF2-40B4-BE49-F238E27FC236}">
                <a16:creationId xmlns:a16="http://schemas.microsoft.com/office/drawing/2014/main" id="{47F7EE56-7FDC-4CB4-8C11-99742A84B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411" y="1143000"/>
            <a:ext cx="8105179"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2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F99C-7626-4967-AC33-55C79EC7190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987B270-EEAD-41B1-9E38-101BBC376D56}"/>
              </a:ext>
            </a:extLst>
          </p:cNvPr>
          <p:cNvSpPr>
            <a:spLocks noGrp="1"/>
          </p:cNvSpPr>
          <p:nvPr>
            <p:ph type="sldNum" sz="quarter" idx="12"/>
          </p:nvPr>
        </p:nvSpPr>
        <p:spPr/>
        <p:txBody>
          <a:bodyPr/>
          <a:lstStyle/>
          <a:p>
            <a:fld id="{91282CDD-9A53-4972-8C82-78A2E352EE5A}" type="slidenum">
              <a:rPr lang="en-US" smtClean="0"/>
              <a:t>12</a:t>
            </a:fld>
            <a:endParaRPr lang="en-US"/>
          </a:p>
        </p:txBody>
      </p:sp>
      <p:pic>
        <p:nvPicPr>
          <p:cNvPr id="5" name="Picture 4">
            <a:extLst>
              <a:ext uri="{FF2B5EF4-FFF2-40B4-BE49-F238E27FC236}">
                <a16:creationId xmlns:a16="http://schemas.microsoft.com/office/drawing/2014/main" id="{F5FCF151-C0E8-4348-B56D-A9A72A8B6211}"/>
              </a:ext>
            </a:extLst>
          </p:cNvPr>
          <p:cNvPicPr>
            <a:picLocks noChangeAspect="1"/>
          </p:cNvPicPr>
          <p:nvPr/>
        </p:nvPicPr>
        <p:blipFill>
          <a:blip r:embed="rId3"/>
          <a:stretch>
            <a:fillRect/>
          </a:stretch>
        </p:blipFill>
        <p:spPr>
          <a:xfrm>
            <a:off x="418805" y="2227462"/>
            <a:ext cx="2742390" cy="2616200"/>
          </a:xfrm>
          <a:prstGeom prst="rect">
            <a:avLst/>
          </a:prstGeom>
        </p:spPr>
      </p:pic>
      <p:grpSp>
        <p:nvGrpSpPr>
          <p:cNvPr id="29" name="angels">
            <a:extLst>
              <a:ext uri="{FF2B5EF4-FFF2-40B4-BE49-F238E27FC236}">
                <a16:creationId xmlns:a16="http://schemas.microsoft.com/office/drawing/2014/main" id="{1C46D681-D3B9-4FCE-A45E-29220F9A7555}"/>
              </a:ext>
            </a:extLst>
          </p:cNvPr>
          <p:cNvGrpSpPr/>
          <p:nvPr/>
        </p:nvGrpSpPr>
        <p:grpSpPr>
          <a:xfrm>
            <a:off x="9312989" y="1981200"/>
            <a:ext cx="2854642" cy="4416529"/>
            <a:chOff x="8980997" y="1448224"/>
            <a:chExt cx="3199133" cy="4949505"/>
          </a:xfrm>
        </p:grpSpPr>
        <p:grpSp>
          <p:nvGrpSpPr>
            <p:cNvPr id="19" name="Group 18">
              <a:extLst>
                <a:ext uri="{FF2B5EF4-FFF2-40B4-BE49-F238E27FC236}">
                  <a16:creationId xmlns:a16="http://schemas.microsoft.com/office/drawing/2014/main" id="{01B8622E-F48D-4FCA-809C-7F2546AAF7FF}"/>
                </a:ext>
              </a:extLst>
            </p:cNvPr>
            <p:cNvGrpSpPr/>
            <p:nvPr/>
          </p:nvGrpSpPr>
          <p:grpSpPr>
            <a:xfrm>
              <a:off x="9232900" y="3894425"/>
              <a:ext cx="1778000" cy="2503304"/>
              <a:chOff x="9232900" y="4537575"/>
              <a:chExt cx="1778000" cy="2503304"/>
            </a:xfrm>
            <a:solidFill>
              <a:schemeClr val="tx1"/>
            </a:solidFill>
          </p:grpSpPr>
          <p:sp>
            <p:nvSpPr>
              <p:cNvPr id="15" name="Oval 14">
                <a:extLst>
                  <a:ext uri="{FF2B5EF4-FFF2-40B4-BE49-F238E27FC236}">
                    <a16:creationId xmlns:a16="http://schemas.microsoft.com/office/drawing/2014/main" id="{2B0935D1-1876-469A-9ACB-409FE2155806}"/>
                  </a:ext>
                </a:extLst>
              </p:cNvPr>
              <p:cNvSpPr/>
              <p:nvPr/>
            </p:nvSpPr>
            <p:spPr>
              <a:xfrm>
                <a:off x="9232900" y="4537575"/>
                <a:ext cx="1778000" cy="65474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2576D9B8-E54C-4CC3-A46B-A2691F099A39}"/>
                  </a:ext>
                </a:extLst>
              </p:cNvPr>
              <p:cNvSpPr/>
              <p:nvPr/>
            </p:nvSpPr>
            <p:spPr>
              <a:xfrm>
                <a:off x="10002889" y="5029199"/>
                <a:ext cx="238022" cy="201168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 name="Group 13">
              <a:extLst>
                <a:ext uri="{FF2B5EF4-FFF2-40B4-BE49-F238E27FC236}">
                  <a16:creationId xmlns:a16="http://schemas.microsoft.com/office/drawing/2014/main" id="{58DB246F-3FAA-483E-9CB4-EEB797874266}"/>
                </a:ext>
              </a:extLst>
            </p:cNvPr>
            <p:cNvGrpSpPr/>
            <p:nvPr/>
          </p:nvGrpSpPr>
          <p:grpSpPr>
            <a:xfrm>
              <a:off x="8980997" y="1448224"/>
              <a:ext cx="3199133" cy="3054822"/>
              <a:chOff x="7646489" y="2357601"/>
              <a:chExt cx="3906147" cy="3729944"/>
            </a:xfrm>
          </p:grpSpPr>
          <p:pic>
            <p:nvPicPr>
              <p:cNvPr id="11" name="Picture 10">
                <a:extLst>
                  <a:ext uri="{FF2B5EF4-FFF2-40B4-BE49-F238E27FC236}">
                    <a16:creationId xmlns:a16="http://schemas.microsoft.com/office/drawing/2014/main" id="{BA797A53-8242-4CCC-B84A-D689A1450770}"/>
                  </a:ext>
                </a:extLst>
              </p:cNvPr>
              <p:cNvPicPr>
                <a:picLocks noChangeAspect="1"/>
              </p:cNvPicPr>
              <p:nvPr/>
            </p:nvPicPr>
            <p:blipFill>
              <a:blip r:embed="rId4"/>
              <a:stretch>
                <a:fillRect/>
              </a:stretch>
            </p:blipFill>
            <p:spPr>
              <a:xfrm flipH="1">
                <a:off x="7750936" y="2622031"/>
                <a:ext cx="1908729" cy="2963947"/>
              </a:xfrm>
              <a:prstGeom prst="rect">
                <a:avLst/>
              </a:prstGeom>
            </p:spPr>
          </p:pic>
          <p:pic>
            <p:nvPicPr>
              <p:cNvPr id="9" name="Picture 8">
                <a:extLst>
                  <a:ext uri="{FF2B5EF4-FFF2-40B4-BE49-F238E27FC236}">
                    <a16:creationId xmlns:a16="http://schemas.microsoft.com/office/drawing/2014/main" id="{9511E767-CADA-4947-98C7-B40E85B1DB41}"/>
                  </a:ext>
                </a:extLst>
              </p:cNvPr>
              <p:cNvPicPr>
                <a:picLocks noChangeAspect="1"/>
              </p:cNvPicPr>
              <p:nvPr/>
            </p:nvPicPr>
            <p:blipFill>
              <a:blip r:embed="rId5"/>
              <a:stretch>
                <a:fillRect/>
              </a:stretch>
            </p:blipFill>
            <p:spPr>
              <a:xfrm>
                <a:off x="9070542" y="2357601"/>
                <a:ext cx="2482094" cy="3447664"/>
              </a:xfrm>
              <a:prstGeom prst="rect">
                <a:avLst/>
              </a:prstGeom>
            </p:spPr>
          </p:pic>
          <p:pic>
            <p:nvPicPr>
              <p:cNvPr id="13" name="Picture 12">
                <a:extLst>
                  <a:ext uri="{FF2B5EF4-FFF2-40B4-BE49-F238E27FC236}">
                    <a16:creationId xmlns:a16="http://schemas.microsoft.com/office/drawing/2014/main" id="{89295022-1D6C-4931-B226-7724C3E7F845}"/>
                  </a:ext>
                </a:extLst>
              </p:cNvPr>
              <p:cNvPicPr>
                <a:picLocks noChangeAspect="1"/>
              </p:cNvPicPr>
              <p:nvPr/>
            </p:nvPicPr>
            <p:blipFill>
              <a:blip r:embed="rId6"/>
              <a:stretch>
                <a:fillRect/>
              </a:stretch>
            </p:blipFill>
            <p:spPr>
              <a:xfrm>
                <a:off x="7646489" y="2740732"/>
                <a:ext cx="1869510" cy="3346813"/>
              </a:xfrm>
              <a:prstGeom prst="rect">
                <a:avLst/>
              </a:prstGeom>
            </p:spPr>
          </p:pic>
        </p:grpSp>
      </p:grpSp>
      <p:sp>
        <p:nvSpPr>
          <p:cNvPr id="20" name="stack axis">
            <a:extLst>
              <a:ext uri="{FF2B5EF4-FFF2-40B4-BE49-F238E27FC236}">
                <a16:creationId xmlns:a16="http://schemas.microsoft.com/office/drawing/2014/main" id="{0B84F16A-2E33-42B9-B1C6-8BBA3DA04638}"/>
              </a:ext>
            </a:extLst>
          </p:cNvPr>
          <p:cNvSpPr/>
          <p:nvPr/>
        </p:nvSpPr>
        <p:spPr>
          <a:xfrm>
            <a:off x="3505200" y="1447800"/>
            <a:ext cx="4991100" cy="3289300"/>
          </a:xfrm>
          <a:custGeom>
            <a:avLst/>
            <a:gdLst>
              <a:gd name="connsiteX0" fmla="*/ 0 w 4991100"/>
              <a:gd name="connsiteY0" fmla="*/ 3289300 h 3289300"/>
              <a:gd name="connsiteX1" fmla="*/ 4991100 w 4991100"/>
              <a:gd name="connsiteY1" fmla="*/ 3289300 h 3289300"/>
              <a:gd name="connsiteX2" fmla="*/ 4991100 w 4991100"/>
              <a:gd name="connsiteY2" fmla="*/ 0 h 3289300"/>
            </a:gdLst>
            <a:ahLst/>
            <a:cxnLst>
              <a:cxn ang="0">
                <a:pos x="connsiteX0" y="connsiteY0"/>
              </a:cxn>
              <a:cxn ang="0">
                <a:pos x="connsiteX1" y="connsiteY1"/>
              </a:cxn>
              <a:cxn ang="0">
                <a:pos x="connsiteX2" y="connsiteY2"/>
              </a:cxn>
            </a:cxnLst>
            <a:rect l="l" t="t" r="r" b="b"/>
            <a:pathLst>
              <a:path w="4991100" h="3289300">
                <a:moveTo>
                  <a:pt x="0" y="3289300"/>
                </a:moveTo>
                <a:lnTo>
                  <a:pt x="4991100" y="3289300"/>
                </a:lnTo>
                <a:lnTo>
                  <a:pt x="4991100" y="0"/>
                </a:ln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ck line">
            <a:extLst>
              <a:ext uri="{FF2B5EF4-FFF2-40B4-BE49-F238E27FC236}">
                <a16:creationId xmlns:a16="http://schemas.microsoft.com/office/drawing/2014/main" id="{5A7810B3-6049-465D-A873-092758899191}"/>
              </a:ext>
            </a:extLst>
          </p:cNvPr>
          <p:cNvSpPr/>
          <p:nvPr/>
        </p:nvSpPr>
        <p:spPr>
          <a:xfrm>
            <a:off x="3543300" y="1293713"/>
            <a:ext cx="4826000" cy="3403600"/>
          </a:xfrm>
          <a:custGeom>
            <a:avLst/>
            <a:gdLst>
              <a:gd name="connsiteX0" fmla="*/ 0 w 4699000"/>
              <a:gd name="connsiteY0" fmla="*/ 3187700 h 3187700"/>
              <a:gd name="connsiteX1" fmla="*/ 4699000 w 4699000"/>
              <a:gd name="connsiteY1" fmla="*/ 0 h 3187700"/>
              <a:gd name="connsiteX0" fmla="*/ 0 w 4699000"/>
              <a:gd name="connsiteY0" fmla="*/ 3187700 h 3187700"/>
              <a:gd name="connsiteX1" fmla="*/ 4699000 w 4699000"/>
              <a:gd name="connsiteY1" fmla="*/ 0 h 3187700"/>
              <a:gd name="connsiteX0" fmla="*/ 0 w 4699000"/>
              <a:gd name="connsiteY0" fmla="*/ 3187700 h 3187700"/>
              <a:gd name="connsiteX1" fmla="*/ 4699000 w 4699000"/>
              <a:gd name="connsiteY1" fmla="*/ 0 h 3187700"/>
              <a:gd name="connsiteX0" fmla="*/ 0 w 4699000"/>
              <a:gd name="connsiteY0" fmla="*/ 3187700 h 3187700"/>
              <a:gd name="connsiteX1" fmla="*/ 4699000 w 4699000"/>
              <a:gd name="connsiteY1" fmla="*/ 0 h 3187700"/>
              <a:gd name="connsiteX0" fmla="*/ 0 w 4699000"/>
              <a:gd name="connsiteY0" fmla="*/ 3187700 h 3187700"/>
              <a:gd name="connsiteX1" fmla="*/ 4699000 w 4699000"/>
              <a:gd name="connsiteY1" fmla="*/ 0 h 3187700"/>
              <a:gd name="connsiteX0" fmla="*/ 0 w 4826000"/>
              <a:gd name="connsiteY0" fmla="*/ 3403600 h 3403600"/>
              <a:gd name="connsiteX1" fmla="*/ 4826000 w 4826000"/>
              <a:gd name="connsiteY1" fmla="*/ 0 h 3403600"/>
              <a:gd name="connsiteX0" fmla="*/ 0 w 4826000"/>
              <a:gd name="connsiteY0" fmla="*/ 3403600 h 3403600"/>
              <a:gd name="connsiteX1" fmla="*/ 4826000 w 4826000"/>
              <a:gd name="connsiteY1" fmla="*/ 0 h 3403600"/>
            </a:gdLst>
            <a:ahLst/>
            <a:cxnLst>
              <a:cxn ang="0">
                <a:pos x="connsiteX0" y="connsiteY0"/>
              </a:cxn>
              <a:cxn ang="0">
                <a:pos x="connsiteX1" y="connsiteY1"/>
              </a:cxn>
            </a:cxnLst>
            <a:rect l="l" t="t" r="r" b="b"/>
            <a:pathLst>
              <a:path w="4826000" h="3403600">
                <a:moveTo>
                  <a:pt x="0" y="3403600"/>
                </a:moveTo>
                <a:cubicBezTo>
                  <a:pt x="2709333" y="2963333"/>
                  <a:pt x="3615267" y="2675467"/>
                  <a:pt x="4826000" y="0"/>
                </a:cubicBezTo>
              </a:path>
            </a:pathLst>
          </a:custGeom>
          <a:noFill/>
          <a:ln w="50800">
            <a:solidFill>
              <a:srgbClr val="33CC33"/>
            </a:solidFill>
            <a:tailEnd type="triangle"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
            <a:extLst>
              <a:ext uri="{FF2B5EF4-FFF2-40B4-BE49-F238E27FC236}">
                <a16:creationId xmlns:a16="http://schemas.microsoft.com/office/drawing/2014/main" id="{6305A6E9-1D53-456D-BF4D-C9616E8A55AC}"/>
              </a:ext>
            </a:extLst>
          </p:cNvPr>
          <p:cNvSpPr txBox="1"/>
          <p:nvPr/>
        </p:nvSpPr>
        <p:spPr>
          <a:xfrm>
            <a:off x="8337996" y="894577"/>
            <a:ext cx="367408" cy="523220"/>
          </a:xfrm>
          <a:prstGeom prst="rect">
            <a:avLst/>
          </a:prstGeom>
          <a:noFill/>
        </p:spPr>
        <p:txBody>
          <a:bodyPr wrap="none" rtlCol="0">
            <a:spAutoFit/>
          </a:bodyPr>
          <a:lstStyle/>
          <a:p>
            <a:pPr algn="ctr"/>
            <a:r>
              <a:rPr lang="en-US" sz="2800" b="1" dirty="0">
                <a:solidFill>
                  <a:srgbClr val="008000"/>
                </a:solidFill>
              </a:rPr>
              <a:t>$</a:t>
            </a:r>
          </a:p>
        </p:txBody>
      </p:sp>
      <p:sp>
        <p:nvSpPr>
          <p:cNvPr id="23" name="TextBox 22">
            <a:extLst>
              <a:ext uri="{FF2B5EF4-FFF2-40B4-BE49-F238E27FC236}">
                <a16:creationId xmlns:a16="http://schemas.microsoft.com/office/drawing/2014/main" id="{2498DD95-9268-46DA-8897-3A5F03C7A216}"/>
              </a:ext>
            </a:extLst>
          </p:cNvPr>
          <p:cNvSpPr txBox="1"/>
          <p:nvPr/>
        </p:nvSpPr>
        <p:spPr>
          <a:xfrm>
            <a:off x="862910" y="4855448"/>
            <a:ext cx="1558119" cy="369332"/>
          </a:xfrm>
          <a:prstGeom prst="rect">
            <a:avLst/>
          </a:prstGeom>
          <a:noFill/>
        </p:spPr>
        <p:txBody>
          <a:bodyPr wrap="none" rtlCol="0">
            <a:spAutoFit/>
          </a:bodyPr>
          <a:lstStyle/>
          <a:p>
            <a:pPr algn="ctr"/>
            <a:r>
              <a:rPr lang="en-US" b="1" dirty="0"/>
              <a:t>Patent Holdup</a:t>
            </a:r>
          </a:p>
        </p:txBody>
      </p:sp>
      <p:grpSp>
        <p:nvGrpSpPr>
          <p:cNvPr id="28" name="holdout">
            <a:extLst>
              <a:ext uri="{FF2B5EF4-FFF2-40B4-BE49-F238E27FC236}">
                <a16:creationId xmlns:a16="http://schemas.microsoft.com/office/drawing/2014/main" id="{E500B171-8C04-41C6-BB3F-700E9E4BF268}"/>
              </a:ext>
            </a:extLst>
          </p:cNvPr>
          <p:cNvGrpSpPr/>
          <p:nvPr/>
        </p:nvGrpSpPr>
        <p:grpSpPr>
          <a:xfrm>
            <a:off x="3552875" y="3945225"/>
            <a:ext cx="1692226" cy="1279555"/>
            <a:chOff x="3552875" y="3945225"/>
            <a:chExt cx="1692226" cy="1279555"/>
          </a:xfrm>
        </p:grpSpPr>
        <p:pic>
          <p:nvPicPr>
            <p:cNvPr id="7" name="Picture 6">
              <a:extLst>
                <a:ext uri="{FF2B5EF4-FFF2-40B4-BE49-F238E27FC236}">
                  <a16:creationId xmlns:a16="http://schemas.microsoft.com/office/drawing/2014/main" id="{96437E3C-0D5F-4F14-923A-7A63C816A5B5}"/>
                </a:ext>
              </a:extLst>
            </p:cNvPr>
            <p:cNvPicPr>
              <a:picLocks noChangeAspect="1"/>
            </p:cNvPicPr>
            <p:nvPr/>
          </p:nvPicPr>
          <p:blipFill>
            <a:blip r:embed="rId7"/>
            <a:stretch>
              <a:fillRect/>
            </a:stretch>
          </p:blipFill>
          <p:spPr>
            <a:xfrm>
              <a:off x="3552875" y="3945225"/>
              <a:ext cx="1692226" cy="815372"/>
            </a:xfrm>
            <a:prstGeom prst="rect">
              <a:avLst/>
            </a:prstGeom>
          </p:spPr>
        </p:pic>
        <p:sp>
          <p:nvSpPr>
            <p:cNvPr id="24" name="TextBox 23">
              <a:extLst>
                <a:ext uri="{FF2B5EF4-FFF2-40B4-BE49-F238E27FC236}">
                  <a16:creationId xmlns:a16="http://schemas.microsoft.com/office/drawing/2014/main" id="{2E36D5C7-271A-4FA8-A75C-7C7D60544A81}"/>
                </a:ext>
              </a:extLst>
            </p:cNvPr>
            <p:cNvSpPr txBox="1"/>
            <p:nvPr/>
          </p:nvSpPr>
          <p:spPr>
            <a:xfrm>
              <a:off x="3900930" y="4855448"/>
              <a:ext cx="960519" cy="369332"/>
            </a:xfrm>
            <a:prstGeom prst="rect">
              <a:avLst/>
            </a:prstGeom>
            <a:noFill/>
          </p:spPr>
          <p:txBody>
            <a:bodyPr wrap="none" rtlCol="0">
              <a:spAutoFit/>
            </a:bodyPr>
            <a:lstStyle/>
            <a:p>
              <a:pPr algn="ctr"/>
              <a:r>
                <a:rPr lang="en-US" b="1" dirty="0"/>
                <a:t>Holdout</a:t>
              </a:r>
            </a:p>
          </p:txBody>
        </p:sp>
      </p:grpSp>
      <p:sp>
        <p:nvSpPr>
          <p:cNvPr id="25" name="stack label">
            <a:extLst>
              <a:ext uri="{FF2B5EF4-FFF2-40B4-BE49-F238E27FC236}">
                <a16:creationId xmlns:a16="http://schemas.microsoft.com/office/drawing/2014/main" id="{8C3D8848-4B46-46ED-9A87-1361115277DE}"/>
              </a:ext>
            </a:extLst>
          </p:cNvPr>
          <p:cNvSpPr txBox="1"/>
          <p:nvPr/>
        </p:nvSpPr>
        <p:spPr>
          <a:xfrm>
            <a:off x="5354230" y="2734131"/>
            <a:ext cx="1746119" cy="369332"/>
          </a:xfrm>
          <a:prstGeom prst="rect">
            <a:avLst/>
          </a:prstGeom>
          <a:noFill/>
        </p:spPr>
        <p:txBody>
          <a:bodyPr wrap="none" rtlCol="0">
            <a:spAutoFit/>
          </a:bodyPr>
          <a:lstStyle/>
          <a:p>
            <a:pPr algn="ctr"/>
            <a:r>
              <a:rPr lang="en-US" b="1" dirty="0">
                <a:solidFill>
                  <a:srgbClr val="008000"/>
                </a:solidFill>
              </a:rPr>
              <a:t>Royalty Stacking</a:t>
            </a:r>
          </a:p>
        </p:txBody>
      </p:sp>
    </p:spTree>
    <p:extLst>
      <p:ext uri="{BB962C8B-B14F-4D97-AF65-F5344CB8AC3E}">
        <p14:creationId xmlns:p14="http://schemas.microsoft.com/office/powerpoint/2010/main" val="14554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fill="hold" nodeType="clickEffect">
                                  <p:stCondLst>
                                    <p:cond delay="0"/>
                                  </p:stCondLst>
                                  <p:childTnLst>
                                    <p:animMotion origin="layout" path="M 2.70833E-6 1.48148E-6 L 0.33607 1.48148E-6 " pathEditMode="relative" rAng="0" ptsTypes="AA">
                                      <p:cBhvr>
                                        <p:cTn id="22" dur="8000" fill="hold"/>
                                        <p:tgtEl>
                                          <p:spTgt spid="28"/>
                                        </p:tgtEl>
                                        <p:attrNameLst>
                                          <p:attrName>ppt_x</p:attrName>
                                          <p:attrName>ppt_y</p:attrName>
                                        </p:attrNameLst>
                                      </p:cBhvr>
                                      <p:rCtr x="16797" y="0"/>
                                    </p:animMotion>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8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7887-5D7B-45A0-84F1-879DF36AF1F6}"/>
              </a:ext>
            </a:extLst>
          </p:cNvPr>
          <p:cNvSpPr>
            <a:spLocks noGrp="1"/>
          </p:cNvSpPr>
          <p:nvPr>
            <p:ph type="title"/>
          </p:nvPr>
        </p:nvSpPr>
        <p:spPr/>
        <p:txBody>
          <a:bodyPr/>
          <a:lstStyle/>
          <a:p>
            <a:r>
              <a:rPr lang="en-US" altLang="ko-KR" dirty="0"/>
              <a:t>FRAND Rates for SEPs</a:t>
            </a:r>
            <a:endParaRPr lang="en-US" dirty="0"/>
          </a:p>
        </p:txBody>
      </p:sp>
      <p:sp>
        <p:nvSpPr>
          <p:cNvPr id="3" name="Slide Number Placeholder 2">
            <a:extLst>
              <a:ext uri="{FF2B5EF4-FFF2-40B4-BE49-F238E27FC236}">
                <a16:creationId xmlns:a16="http://schemas.microsoft.com/office/drawing/2014/main" id="{D8BAD8F9-0845-42A8-9BB4-6DF9E493A8F8}"/>
              </a:ext>
            </a:extLst>
          </p:cNvPr>
          <p:cNvSpPr>
            <a:spLocks noGrp="1"/>
          </p:cNvSpPr>
          <p:nvPr>
            <p:ph type="sldNum" sz="quarter" idx="12"/>
          </p:nvPr>
        </p:nvSpPr>
        <p:spPr/>
        <p:txBody>
          <a:bodyPr/>
          <a:lstStyle/>
          <a:p>
            <a:fld id="{91282CDD-9A53-4972-8C82-78A2E352EE5A}" type="slidenum">
              <a:rPr lang="en-US" smtClean="0"/>
              <a:t>13</a:t>
            </a:fld>
            <a:endParaRPr lang="en-US"/>
          </a:p>
        </p:txBody>
      </p:sp>
      <p:graphicFrame>
        <p:nvGraphicFramePr>
          <p:cNvPr id="6" name="Table 5">
            <a:extLst>
              <a:ext uri="{FF2B5EF4-FFF2-40B4-BE49-F238E27FC236}">
                <a16:creationId xmlns:a16="http://schemas.microsoft.com/office/drawing/2014/main" id="{8E684BDD-1A92-4D4D-B4BA-0257CC7E7A68}"/>
              </a:ext>
            </a:extLst>
          </p:cNvPr>
          <p:cNvGraphicFramePr>
            <a:graphicFrameLocks noGrp="1"/>
          </p:cNvGraphicFramePr>
          <p:nvPr>
            <p:extLst>
              <p:ext uri="{D42A27DB-BD31-4B8C-83A1-F6EECF244321}">
                <p14:modId xmlns:p14="http://schemas.microsoft.com/office/powerpoint/2010/main" val="150292083"/>
              </p:ext>
            </p:extLst>
          </p:nvPr>
        </p:nvGraphicFramePr>
        <p:xfrm>
          <a:off x="1524000" y="961404"/>
          <a:ext cx="9144000" cy="5120640"/>
        </p:xfrm>
        <a:graphic>
          <a:graphicData uri="http://schemas.openxmlformats.org/drawingml/2006/table">
            <a:tbl>
              <a:tblPr firstRow="1" lastRow="1" bandRow="1">
                <a:tableStyleId>{5C22544A-7EE6-4342-B048-85BDC9FD1C3A}</a:tableStyleId>
              </a:tblPr>
              <a:tblGrid>
                <a:gridCol w="3048000">
                  <a:extLst>
                    <a:ext uri="{9D8B030D-6E8A-4147-A177-3AD203B41FA5}">
                      <a16:colId xmlns:a16="http://schemas.microsoft.com/office/drawing/2014/main" val="1337307616"/>
                    </a:ext>
                  </a:extLst>
                </a:gridCol>
                <a:gridCol w="3048000">
                  <a:extLst>
                    <a:ext uri="{9D8B030D-6E8A-4147-A177-3AD203B41FA5}">
                      <a16:colId xmlns:a16="http://schemas.microsoft.com/office/drawing/2014/main" val="2473949945"/>
                    </a:ext>
                  </a:extLst>
                </a:gridCol>
                <a:gridCol w="3048000">
                  <a:extLst>
                    <a:ext uri="{9D8B030D-6E8A-4147-A177-3AD203B41FA5}">
                      <a16:colId xmlns:a16="http://schemas.microsoft.com/office/drawing/2014/main" val="25684407"/>
                    </a:ext>
                  </a:extLst>
                </a:gridCol>
              </a:tblGrid>
              <a:tr h="512064">
                <a:tc>
                  <a:txBody>
                    <a:bodyPr/>
                    <a:lstStyle/>
                    <a:p>
                      <a:pPr algn="ctr"/>
                      <a:r>
                        <a:rPr lang="en-US" dirty="0"/>
                        <a:t>Licensor</a:t>
                      </a:r>
                    </a:p>
                  </a:txBody>
                  <a:tcPr anchor="ctr">
                    <a:solidFill>
                      <a:srgbClr val="7030A0"/>
                    </a:solidFill>
                  </a:tcPr>
                </a:tc>
                <a:tc>
                  <a:txBody>
                    <a:bodyPr/>
                    <a:lstStyle/>
                    <a:p>
                      <a:pPr algn="ctr"/>
                      <a:r>
                        <a:rPr lang="en-US" i="1" dirty="0"/>
                        <a:t>Value Share</a:t>
                      </a:r>
                    </a:p>
                  </a:txBody>
                  <a:tcPr anchor="ctr">
                    <a:solidFill>
                      <a:srgbClr val="7030A0"/>
                    </a:solidFill>
                  </a:tcPr>
                </a:tc>
                <a:tc>
                  <a:txBody>
                    <a:bodyPr/>
                    <a:lstStyle/>
                    <a:p>
                      <a:pPr algn="ctr"/>
                      <a:r>
                        <a:rPr lang="en-US" dirty="0"/>
                        <a:t>Rate</a:t>
                      </a:r>
                    </a:p>
                  </a:txBody>
                  <a:tcPr anchor="ctr">
                    <a:solidFill>
                      <a:srgbClr val="7030A0"/>
                    </a:solidFill>
                  </a:tcPr>
                </a:tc>
                <a:extLst>
                  <a:ext uri="{0D108BD9-81ED-4DB2-BD59-A6C34878D82A}">
                    <a16:rowId xmlns:a16="http://schemas.microsoft.com/office/drawing/2014/main" val="902520293"/>
                  </a:ext>
                </a:extLst>
              </a:tr>
              <a:tr h="512064">
                <a:tc>
                  <a:txBody>
                    <a:bodyPr/>
                    <a:lstStyle/>
                    <a:p>
                      <a:pPr algn="ctr"/>
                      <a:r>
                        <a:rPr lang="en-US" dirty="0"/>
                        <a:t>1</a:t>
                      </a:r>
                    </a:p>
                  </a:txBody>
                  <a:tcPr anchor="ctr"/>
                </a:tc>
                <a:tc>
                  <a:txBody>
                    <a:bodyPr/>
                    <a:lstStyle/>
                    <a:p>
                      <a:pPr algn="ctr"/>
                      <a:r>
                        <a:rPr lang="en-US" dirty="0"/>
                        <a:t>A%</a:t>
                      </a:r>
                    </a:p>
                  </a:txBody>
                  <a:tcPr anchor="ctr"/>
                </a:tc>
                <a:tc>
                  <a:txBody>
                    <a:bodyPr/>
                    <a:lstStyle/>
                    <a:p>
                      <a:pPr algn="ctr"/>
                      <a:r>
                        <a:rPr lang="en-US" dirty="0"/>
                        <a:t>a</a:t>
                      </a:r>
                    </a:p>
                  </a:txBody>
                  <a:tcPr anchor="ctr"/>
                </a:tc>
                <a:extLst>
                  <a:ext uri="{0D108BD9-81ED-4DB2-BD59-A6C34878D82A}">
                    <a16:rowId xmlns:a16="http://schemas.microsoft.com/office/drawing/2014/main" val="1435311815"/>
                  </a:ext>
                </a:extLst>
              </a:tr>
              <a:tr h="512064">
                <a:tc>
                  <a:txBody>
                    <a:bodyPr/>
                    <a:lstStyle/>
                    <a:p>
                      <a:pPr algn="ctr"/>
                      <a:r>
                        <a:rPr lang="en-US" dirty="0"/>
                        <a:t>2</a:t>
                      </a:r>
                    </a:p>
                  </a:txBody>
                  <a:tcPr anchor="ctr"/>
                </a:tc>
                <a:tc>
                  <a:txBody>
                    <a:bodyPr/>
                    <a:lstStyle/>
                    <a:p>
                      <a:pPr algn="ctr"/>
                      <a:r>
                        <a:rPr lang="en-US" dirty="0"/>
                        <a:t>B%</a:t>
                      </a:r>
                    </a:p>
                  </a:txBody>
                  <a:tcPr anchor="ctr"/>
                </a:tc>
                <a:tc>
                  <a:txBody>
                    <a:bodyPr/>
                    <a:lstStyle/>
                    <a:p>
                      <a:pPr algn="ctr"/>
                      <a:r>
                        <a:rPr lang="en-US" dirty="0"/>
                        <a:t>b</a:t>
                      </a:r>
                    </a:p>
                  </a:txBody>
                  <a:tcPr anchor="ctr"/>
                </a:tc>
                <a:extLst>
                  <a:ext uri="{0D108BD9-81ED-4DB2-BD59-A6C34878D82A}">
                    <a16:rowId xmlns:a16="http://schemas.microsoft.com/office/drawing/2014/main" val="2184621766"/>
                  </a:ext>
                </a:extLst>
              </a:tr>
              <a:tr h="512064">
                <a:tc>
                  <a:txBody>
                    <a:bodyPr/>
                    <a:lstStyle/>
                    <a:p>
                      <a:pPr algn="ctr"/>
                      <a:r>
                        <a:rPr lang="en-US" dirty="0"/>
                        <a:t>3</a:t>
                      </a:r>
                    </a:p>
                  </a:txBody>
                  <a:tcPr anchor="ctr"/>
                </a:tc>
                <a:tc>
                  <a:txBody>
                    <a:bodyPr/>
                    <a:lstStyle/>
                    <a:p>
                      <a:pPr algn="ctr"/>
                      <a:r>
                        <a:rPr lang="en-US" dirty="0"/>
                        <a:t>C%</a:t>
                      </a:r>
                    </a:p>
                  </a:txBody>
                  <a:tcPr anchor="ctr"/>
                </a:tc>
                <a:tc>
                  <a:txBody>
                    <a:bodyPr/>
                    <a:lstStyle/>
                    <a:p>
                      <a:pPr algn="ctr"/>
                      <a:r>
                        <a:rPr lang="en-US" dirty="0"/>
                        <a:t>c</a:t>
                      </a:r>
                    </a:p>
                  </a:txBody>
                  <a:tcPr anchor="ctr"/>
                </a:tc>
                <a:extLst>
                  <a:ext uri="{0D108BD9-81ED-4DB2-BD59-A6C34878D82A}">
                    <a16:rowId xmlns:a16="http://schemas.microsoft.com/office/drawing/2014/main" val="36238301"/>
                  </a:ext>
                </a:extLst>
              </a:tr>
              <a:tr h="512064">
                <a:tc>
                  <a:txBody>
                    <a:bodyPr/>
                    <a:lstStyle/>
                    <a:p>
                      <a:pPr algn="ctr"/>
                      <a:r>
                        <a:rPr lang="en-US" dirty="0"/>
                        <a:t>4</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348299971"/>
                  </a:ext>
                </a:extLst>
              </a:tr>
              <a:tr h="512064">
                <a:tc>
                  <a:txBody>
                    <a:bodyPr/>
                    <a:lstStyle/>
                    <a:p>
                      <a:pPr algn="ctr"/>
                      <a:r>
                        <a:rPr lang="en-US" dirty="0"/>
                        <a:t>5</a:t>
                      </a:r>
                    </a:p>
                  </a:txBody>
                  <a:tcPr anchor="ctr"/>
                </a:tc>
                <a:tc>
                  <a:txBody>
                    <a:bodyPr/>
                    <a:lstStyle/>
                    <a:p>
                      <a:pPr algn="ctr"/>
                      <a:r>
                        <a:rPr lang="en-US" dirty="0"/>
                        <a:t>E%</a:t>
                      </a:r>
                    </a:p>
                  </a:txBody>
                  <a:tcPr anchor="ctr"/>
                </a:tc>
                <a:tc>
                  <a:txBody>
                    <a:bodyPr/>
                    <a:lstStyle/>
                    <a:p>
                      <a:pPr algn="ctr"/>
                      <a:r>
                        <a:rPr lang="en-US" dirty="0"/>
                        <a:t>e</a:t>
                      </a:r>
                    </a:p>
                  </a:txBody>
                  <a:tcPr anchor="ctr"/>
                </a:tc>
                <a:extLst>
                  <a:ext uri="{0D108BD9-81ED-4DB2-BD59-A6C34878D82A}">
                    <a16:rowId xmlns:a16="http://schemas.microsoft.com/office/drawing/2014/main" val="243227494"/>
                  </a:ext>
                </a:extLst>
              </a:tr>
              <a:tr h="512064">
                <a:tc>
                  <a:txBody>
                    <a:bodyPr/>
                    <a:lstStyle/>
                    <a:p>
                      <a:pPr algn="ctr"/>
                      <a:r>
                        <a:rPr lang="en-US" dirty="0"/>
                        <a:t>6</a:t>
                      </a:r>
                    </a:p>
                  </a:txBody>
                  <a:tcPr anchor="ctr"/>
                </a:tc>
                <a:tc>
                  <a:txBody>
                    <a:bodyPr/>
                    <a:lstStyle/>
                    <a:p>
                      <a:pPr algn="ctr"/>
                      <a:r>
                        <a:rPr lang="en-US" dirty="0"/>
                        <a:t>F%</a:t>
                      </a:r>
                    </a:p>
                  </a:txBody>
                  <a:tcPr anchor="ctr"/>
                </a:tc>
                <a:tc>
                  <a:txBody>
                    <a:bodyPr/>
                    <a:lstStyle/>
                    <a:p>
                      <a:pPr algn="ctr"/>
                      <a:r>
                        <a:rPr lang="en-US" dirty="0"/>
                        <a:t>f</a:t>
                      </a:r>
                    </a:p>
                  </a:txBody>
                  <a:tcPr anchor="ctr"/>
                </a:tc>
                <a:extLst>
                  <a:ext uri="{0D108BD9-81ED-4DB2-BD59-A6C34878D82A}">
                    <a16:rowId xmlns:a16="http://schemas.microsoft.com/office/drawing/2014/main" val="2591067658"/>
                  </a:ext>
                </a:extLst>
              </a:tr>
              <a:tr h="512064">
                <a:tc>
                  <a:txBody>
                    <a:bodyPr/>
                    <a:lstStyle/>
                    <a:p>
                      <a:pPr algn="ctr"/>
                      <a:r>
                        <a:rPr lang="en-US" dirty="0"/>
                        <a:t>7</a:t>
                      </a:r>
                    </a:p>
                  </a:txBody>
                  <a:tcPr anchor="ctr"/>
                </a:tc>
                <a:tc>
                  <a:txBody>
                    <a:bodyPr/>
                    <a:lstStyle/>
                    <a:p>
                      <a:pPr algn="ctr"/>
                      <a:r>
                        <a:rPr lang="en-US" dirty="0"/>
                        <a:t>G%</a:t>
                      </a:r>
                    </a:p>
                  </a:txBody>
                  <a:tcPr anchor="ctr"/>
                </a:tc>
                <a:tc>
                  <a:txBody>
                    <a:bodyPr/>
                    <a:lstStyle/>
                    <a:p>
                      <a:pPr algn="ctr"/>
                      <a:r>
                        <a:rPr lang="en-US" dirty="0"/>
                        <a:t>g</a:t>
                      </a:r>
                    </a:p>
                  </a:txBody>
                  <a:tcPr anchor="ctr"/>
                </a:tc>
                <a:extLst>
                  <a:ext uri="{0D108BD9-81ED-4DB2-BD59-A6C34878D82A}">
                    <a16:rowId xmlns:a16="http://schemas.microsoft.com/office/drawing/2014/main" val="3032617577"/>
                  </a:ext>
                </a:extLst>
              </a:tr>
              <a:tr h="512064">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2197851938"/>
                  </a:ext>
                </a:extLst>
              </a:tr>
              <a:tr h="512064">
                <a:tc>
                  <a:txBody>
                    <a:bodyPr/>
                    <a:lstStyle/>
                    <a:p>
                      <a:pPr algn="ctr"/>
                      <a:r>
                        <a:rPr lang="en-US" dirty="0">
                          <a:solidFill>
                            <a:schemeClr val="tx1"/>
                          </a:solidFill>
                        </a:rPr>
                        <a:t>Total</a:t>
                      </a:r>
                    </a:p>
                  </a:txBody>
                  <a:tcPr anchor="ctr">
                    <a:solidFill>
                      <a:schemeClr val="bg1">
                        <a:lumMod val="75000"/>
                      </a:schemeClr>
                    </a:solidFill>
                  </a:tcPr>
                </a:tc>
                <a:tc>
                  <a:txBody>
                    <a:bodyPr/>
                    <a:lstStyle/>
                    <a:p>
                      <a:pPr algn="ctr"/>
                      <a:r>
                        <a:rPr lang="en-US" dirty="0">
                          <a:solidFill>
                            <a:schemeClr val="tx1"/>
                          </a:solidFill>
                        </a:rPr>
                        <a:t>100%</a:t>
                      </a:r>
                    </a:p>
                  </a:txBody>
                  <a:tcPr anchor="ctr">
                    <a:solidFill>
                      <a:schemeClr val="bg1">
                        <a:lumMod val="75000"/>
                      </a:schemeClr>
                    </a:solidFill>
                  </a:tcPr>
                </a:tc>
                <a:tc>
                  <a:txBody>
                    <a:bodyPr/>
                    <a:lstStyle/>
                    <a:p>
                      <a:pPr algn="ctr"/>
                      <a:r>
                        <a:rPr lang="en-US" dirty="0">
                          <a:solidFill>
                            <a:schemeClr val="tx1"/>
                          </a:solidFill>
                        </a:rPr>
                        <a:t>Maximum Royalty Burden</a:t>
                      </a:r>
                    </a:p>
                  </a:txBody>
                  <a:tcPr anchor="ctr">
                    <a:solidFill>
                      <a:schemeClr val="bg1">
                        <a:lumMod val="75000"/>
                      </a:schemeClr>
                    </a:solidFill>
                  </a:tcPr>
                </a:tc>
                <a:extLst>
                  <a:ext uri="{0D108BD9-81ED-4DB2-BD59-A6C34878D82A}">
                    <a16:rowId xmlns:a16="http://schemas.microsoft.com/office/drawing/2014/main" val="3096146896"/>
                  </a:ext>
                </a:extLst>
              </a:tr>
            </a:tbl>
          </a:graphicData>
        </a:graphic>
      </p:graphicFrame>
    </p:spTree>
    <p:extLst>
      <p:ext uri="{BB962C8B-B14F-4D97-AF65-F5344CB8AC3E}">
        <p14:creationId xmlns:p14="http://schemas.microsoft.com/office/powerpoint/2010/main" val="88950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F27813-5F6A-40AF-9253-A2E3C3655043}"/>
              </a:ext>
            </a:extLst>
          </p:cNvPr>
          <p:cNvSpPr/>
          <p:nvPr/>
        </p:nvSpPr>
        <p:spPr>
          <a:xfrm>
            <a:off x="1661160" y="914400"/>
            <a:ext cx="8869680" cy="5212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125D0A5-EE4D-4A78-901A-F12066E468C3}"/>
              </a:ext>
            </a:extLst>
          </p:cNvPr>
          <p:cNvSpPr>
            <a:spLocks noGrp="1"/>
          </p:cNvSpPr>
          <p:nvPr>
            <p:ph type="title"/>
          </p:nvPr>
        </p:nvSpPr>
        <p:spPr/>
        <p:txBody>
          <a:bodyPr/>
          <a:lstStyle/>
          <a:p>
            <a:r>
              <a:rPr lang="en-US" altLang="ko-KR" dirty="0"/>
              <a:t>“Top Down” FRAND Rate Model for SEPs</a:t>
            </a:r>
            <a:endParaRPr lang="en-US" dirty="0"/>
          </a:p>
        </p:txBody>
      </p:sp>
      <p:sp>
        <p:nvSpPr>
          <p:cNvPr id="3" name="Slide Number Placeholder 2">
            <a:extLst>
              <a:ext uri="{FF2B5EF4-FFF2-40B4-BE49-F238E27FC236}">
                <a16:creationId xmlns:a16="http://schemas.microsoft.com/office/drawing/2014/main" id="{FC82572A-2D35-4AC0-86FF-820169DB74E7}"/>
              </a:ext>
            </a:extLst>
          </p:cNvPr>
          <p:cNvSpPr>
            <a:spLocks noGrp="1"/>
          </p:cNvSpPr>
          <p:nvPr>
            <p:ph type="sldNum" sz="quarter" idx="12"/>
          </p:nvPr>
        </p:nvSpPr>
        <p:spPr/>
        <p:txBody>
          <a:bodyPr/>
          <a:lstStyle/>
          <a:p>
            <a:fld id="{91282CDD-9A53-4972-8C82-78A2E352EE5A}" type="slidenum">
              <a:rPr lang="en-US" smtClean="0"/>
              <a:t>14</a:t>
            </a:fld>
            <a:endParaRPr lang="en-US"/>
          </a:p>
        </p:txBody>
      </p:sp>
      <p:pic>
        <p:nvPicPr>
          <p:cNvPr id="4" name="Picture 2">
            <a:extLst>
              <a:ext uri="{FF2B5EF4-FFF2-40B4-BE49-F238E27FC236}">
                <a16:creationId xmlns:a16="http://schemas.microsoft.com/office/drawing/2014/main" id="{9AA436C3-DC3F-402A-BD90-E3C5433DE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40" y="1076406"/>
            <a:ext cx="8046720" cy="491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2702CB3-2AC5-403E-84D0-37E8CF8A9716}"/>
              </a:ext>
            </a:extLst>
          </p:cNvPr>
          <p:cNvSpPr/>
          <p:nvPr/>
        </p:nvSpPr>
        <p:spPr>
          <a:xfrm>
            <a:off x="8713076" y="5728138"/>
            <a:ext cx="1439917" cy="315310"/>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1215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21AD02-8618-4A2E-8A3D-9D0BECE4A6C7}"/>
              </a:ext>
            </a:extLst>
          </p:cNvPr>
          <p:cNvSpPr/>
          <p:nvPr/>
        </p:nvSpPr>
        <p:spPr>
          <a:xfrm>
            <a:off x="1661160" y="914400"/>
            <a:ext cx="8869680" cy="5212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125D0A5-EE4D-4A78-901A-F12066E468C3}"/>
              </a:ext>
            </a:extLst>
          </p:cNvPr>
          <p:cNvSpPr>
            <a:spLocks noGrp="1"/>
          </p:cNvSpPr>
          <p:nvPr>
            <p:ph type="title"/>
          </p:nvPr>
        </p:nvSpPr>
        <p:spPr/>
        <p:txBody>
          <a:bodyPr/>
          <a:lstStyle/>
          <a:p>
            <a:r>
              <a:rPr lang="en-US" altLang="ko-KR" dirty="0"/>
              <a:t>“Top Down” FRAND Rate Model for SEPs</a:t>
            </a:r>
            <a:endParaRPr lang="en-US" dirty="0"/>
          </a:p>
        </p:txBody>
      </p:sp>
      <p:sp>
        <p:nvSpPr>
          <p:cNvPr id="3" name="Slide Number Placeholder 2">
            <a:extLst>
              <a:ext uri="{FF2B5EF4-FFF2-40B4-BE49-F238E27FC236}">
                <a16:creationId xmlns:a16="http://schemas.microsoft.com/office/drawing/2014/main" id="{FC82572A-2D35-4AC0-86FF-820169DB74E7}"/>
              </a:ext>
            </a:extLst>
          </p:cNvPr>
          <p:cNvSpPr>
            <a:spLocks noGrp="1"/>
          </p:cNvSpPr>
          <p:nvPr>
            <p:ph type="sldNum" sz="quarter" idx="12"/>
          </p:nvPr>
        </p:nvSpPr>
        <p:spPr/>
        <p:txBody>
          <a:bodyPr/>
          <a:lstStyle/>
          <a:p>
            <a:fld id="{91282CDD-9A53-4972-8C82-78A2E352EE5A}" type="slidenum">
              <a:rPr lang="en-US" smtClean="0"/>
              <a:t>15</a:t>
            </a:fld>
            <a:endParaRPr lang="en-US"/>
          </a:p>
        </p:txBody>
      </p:sp>
      <p:pic>
        <p:nvPicPr>
          <p:cNvPr id="5" name="Picture 2">
            <a:extLst>
              <a:ext uri="{FF2B5EF4-FFF2-40B4-BE49-F238E27FC236}">
                <a16:creationId xmlns:a16="http://schemas.microsoft.com/office/drawing/2014/main" id="{D9B4AD1B-7475-4C30-B646-C58A9091B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420" y="1082566"/>
            <a:ext cx="8567888"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5FDC8EEF-B584-494C-9628-7C14C0CF91E3}"/>
              </a:ext>
            </a:extLst>
          </p:cNvPr>
          <p:cNvSpPr/>
          <p:nvPr/>
        </p:nvSpPr>
        <p:spPr>
          <a:xfrm>
            <a:off x="4603530" y="5512674"/>
            <a:ext cx="5795778" cy="315310"/>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670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17A202-0BD6-4744-959F-D2B2FCE93997}"/>
              </a:ext>
            </a:extLst>
          </p:cNvPr>
          <p:cNvSpPr/>
          <p:nvPr/>
        </p:nvSpPr>
        <p:spPr>
          <a:xfrm>
            <a:off x="1661160" y="1606036"/>
            <a:ext cx="8869680" cy="36576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125D0A5-EE4D-4A78-901A-F12066E468C3}"/>
              </a:ext>
            </a:extLst>
          </p:cNvPr>
          <p:cNvSpPr>
            <a:spLocks noGrp="1"/>
          </p:cNvSpPr>
          <p:nvPr>
            <p:ph type="title"/>
          </p:nvPr>
        </p:nvSpPr>
        <p:spPr/>
        <p:txBody>
          <a:bodyPr/>
          <a:lstStyle/>
          <a:p>
            <a:r>
              <a:rPr lang="en-US" altLang="ko-KR" dirty="0"/>
              <a:t>FRAND Rates for SEPs</a:t>
            </a:r>
            <a:endParaRPr lang="en-US" dirty="0"/>
          </a:p>
        </p:txBody>
      </p:sp>
      <p:sp>
        <p:nvSpPr>
          <p:cNvPr id="3" name="Slide Number Placeholder 2">
            <a:extLst>
              <a:ext uri="{FF2B5EF4-FFF2-40B4-BE49-F238E27FC236}">
                <a16:creationId xmlns:a16="http://schemas.microsoft.com/office/drawing/2014/main" id="{FC82572A-2D35-4AC0-86FF-820169DB74E7}"/>
              </a:ext>
            </a:extLst>
          </p:cNvPr>
          <p:cNvSpPr>
            <a:spLocks noGrp="1"/>
          </p:cNvSpPr>
          <p:nvPr>
            <p:ph type="sldNum" sz="quarter" idx="12"/>
          </p:nvPr>
        </p:nvSpPr>
        <p:spPr/>
        <p:txBody>
          <a:bodyPr/>
          <a:lstStyle/>
          <a:p>
            <a:fld id="{91282CDD-9A53-4972-8C82-78A2E352EE5A}" type="slidenum">
              <a:rPr lang="en-US" smtClean="0"/>
              <a:t>16</a:t>
            </a:fld>
            <a:endParaRPr lang="en-US"/>
          </a:p>
        </p:txBody>
      </p:sp>
      <p:pic>
        <p:nvPicPr>
          <p:cNvPr id="6" name="Picture 2">
            <a:extLst>
              <a:ext uri="{FF2B5EF4-FFF2-40B4-BE49-F238E27FC236}">
                <a16:creationId xmlns:a16="http://schemas.microsoft.com/office/drawing/2014/main" id="{7EDB5677-F119-4DD7-A289-FE7288168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291" y="1753729"/>
            <a:ext cx="8595360" cy="328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640D7C0E-0DDD-4287-9023-C58789976D95}"/>
              </a:ext>
            </a:extLst>
          </p:cNvPr>
          <p:cNvSpPr/>
          <p:nvPr/>
        </p:nvSpPr>
        <p:spPr>
          <a:xfrm>
            <a:off x="1865288" y="1753729"/>
            <a:ext cx="580732" cy="315310"/>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1371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1F39EF-1CF6-4ECD-8E36-8195EA24993F}"/>
              </a:ext>
            </a:extLst>
          </p:cNvPr>
          <p:cNvSpPr/>
          <p:nvPr/>
        </p:nvSpPr>
        <p:spPr>
          <a:xfrm>
            <a:off x="0" y="2431033"/>
            <a:ext cx="12192000" cy="4002506"/>
          </a:xfrm>
          <a:prstGeom prst="rect">
            <a:avLst/>
          </a:prstGeom>
          <a:gradFill>
            <a:gsLst>
              <a:gs pos="0">
                <a:schemeClr val="bg1">
                  <a:lumMod val="85000"/>
                </a:schemeClr>
              </a:gs>
              <a:gs pos="100000">
                <a:schemeClr val="bg1">
                  <a:lumMod val="8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0DF49A6E-4820-47FC-B088-294E33E59D14}"/>
              </a:ext>
            </a:extLst>
          </p:cNvPr>
          <p:cNvSpPr/>
          <p:nvPr/>
        </p:nvSpPr>
        <p:spPr>
          <a:xfrm>
            <a:off x="8107680" y="3568262"/>
            <a:ext cx="1463040" cy="1284328"/>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Rectangle 17">
            <a:extLst>
              <a:ext uri="{FF2B5EF4-FFF2-40B4-BE49-F238E27FC236}">
                <a16:creationId xmlns:a16="http://schemas.microsoft.com/office/drawing/2014/main" id="{3A7449E3-2495-49EC-872C-58013B072B3B}"/>
              </a:ext>
            </a:extLst>
          </p:cNvPr>
          <p:cNvSpPr/>
          <p:nvPr/>
        </p:nvSpPr>
        <p:spPr>
          <a:xfrm>
            <a:off x="5364480" y="3568262"/>
            <a:ext cx="1463040" cy="46708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Title 1">
            <a:extLst>
              <a:ext uri="{FF2B5EF4-FFF2-40B4-BE49-F238E27FC236}">
                <a16:creationId xmlns:a16="http://schemas.microsoft.com/office/drawing/2014/main" id="{F67C4713-BAE4-4BCC-8A3E-7B096512C985}"/>
              </a:ext>
            </a:extLst>
          </p:cNvPr>
          <p:cNvSpPr>
            <a:spLocks noGrp="1"/>
          </p:cNvSpPr>
          <p:nvPr>
            <p:ph type="title"/>
          </p:nvPr>
        </p:nvSpPr>
        <p:spPr/>
        <p:txBody>
          <a:bodyPr/>
          <a:lstStyle/>
          <a:p>
            <a:r>
              <a:rPr lang="en-US" dirty="0"/>
              <a:t>Apportionment Using Combination of Royalty Base and Royalty Rate</a:t>
            </a:r>
          </a:p>
        </p:txBody>
      </p:sp>
      <p:sp>
        <p:nvSpPr>
          <p:cNvPr id="3" name="Slide Number Placeholder 2">
            <a:extLst>
              <a:ext uri="{FF2B5EF4-FFF2-40B4-BE49-F238E27FC236}">
                <a16:creationId xmlns:a16="http://schemas.microsoft.com/office/drawing/2014/main" id="{1A9E6127-D51A-4FE3-A015-B9FB9D697960}"/>
              </a:ext>
            </a:extLst>
          </p:cNvPr>
          <p:cNvSpPr>
            <a:spLocks noGrp="1"/>
          </p:cNvSpPr>
          <p:nvPr>
            <p:ph type="sldNum" sz="quarter" idx="12"/>
          </p:nvPr>
        </p:nvSpPr>
        <p:spPr/>
        <p:txBody>
          <a:bodyPr/>
          <a:lstStyle/>
          <a:p>
            <a:fld id="{91282CDD-9A53-4972-8C82-78A2E352EE5A}" type="slidenum">
              <a:rPr lang="en-US" smtClean="0"/>
              <a:t>17</a:t>
            </a:fld>
            <a:endParaRPr lang="en-US"/>
          </a:p>
        </p:txBody>
      </p:sp>
      <p:sp>
        <p:nvSpPr>
          <p:cNvPr id="4" name="TextBox 3">
            <a:extLst>
              <a:ext uri="{FF2B5EF4-FFF2-40B4-BE49-F238E27FC236}">
                <a16:creationId xmlns:a16="http://schemas.microsoft.com/office/drawing/2014/main" id="{21D35A7A-0629-4496-9E6B-BCF759EA3465}"/>
              </a:ext>
            </a:extLst>
          </p:cNvPr>
          <p:cNvSpPr txBox="1"/>
          <p:nvPr/>
        </p:nvSpPr>
        <p:spPr>
          <a:xfrm>
            <a:off x="152400" y="956441"/>
            <a:ext cx="11887200" cy="104644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274320" tIns="182880" rIns="274320" bIns="182880" rtlCol="0">
            <a:spAutoFit/>
          </a:bodyPr>
          <a:lstStyle/>
          <a:p>
            <a:pPr algn="just"/>
            <a:r>
              <a:rPr lang="en-US" sz="2200" dirty="0">
                <a:latin typeface="Times New Roman" panose="02020603050405020304" pitchFamily="18" charset="0"/>
                <a:cs typeface="Times New Roman" panose="02020603050405020304" pitchFamily="18" charset="0"/>
              </a:rPr>
              <a:t>“[T]he governing rule is that the ultimate combination of </a:t>
            </a:r>
            <a:r>
              <a:rPr lang="en-US" sz="2200" b="1" u="sng" dirty="0">
                <a:solidFill>
                  <a:schemeClr val="accent2">
                    <a:lumMod val="75000"/>
                  </a:schemeClr>
                </a:solidFill>
                <a:latin typeface="Times New Roman" panose="02020603050405020304" pitchFamily="18" charset="0"/>
                <a:cs typeface="Times New Roman" panose="02020603050405020304" pitchFamily="18" charset="0"/>
              </a:rPr>
              <a:t>royalty base [B]</a:t>
            </a:r>
            <a:r>
              <a:rPr lang="en-US" sz="2200" dirty="0">
                <a:solidFill>
                  <a:schemeClr val="accent2">
                    <a:lumMod val="75000"/>
                  </a:schemeClr>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a:t>
            </a:r>
            <a:r>
              <a:rPr lang="en-US" sz="2200" b="1" u="sng" dirty="0">
                <a:solidFill>
                  <a:srgbClr val="0000CC"/>
                </a:solidFill>
                <a:latin typeface="Times New Roman" panose="02020603050405020304" pitchFamily="18" charset="0"/>
                <a:cs typeface="Times New Roman" panose="02020603050405020304" pitchFamily="18" charset="0"/>
              </a:rPr>
              <a:t>royalty rate [R]</a:t>
            </a:r>
            <a:r>
              <a:rPr lang="en-US" sz="2200" b="1" dirty="0">
                <a:solidFill>
                  <a:srgbClr val="0000CC"/>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must reflect the </a:t>
            </a:r>
            <a:r>
              <a:rPr lang="en-US" sz="2200" b="1" u="sng" dirty="0">
                <a:solidFill>
                  <a:srgbClr val="009900"/>
                </a:solidFill>
                <a:latin typeface="Times New Roman" panose="02020603050405020304" pitchFamily="18" charset="0"/>
                <a:cs typeface="Times New Roman" panose="02020603050405020304" pitchFamily="18" charset="0"/>
              </a:rPr>
              <a:t>value [V]</a:t>
            </a:r>
            <a:r>
              <a:rPr lang="en-US" sz="2200" dirty="0">
                <a:latin typeface="Times New Roman" panose="02020603050405020304" pitchFamily="18" charset="0"/>
                <a:cs typeface="Times New Roman" panose="02020603050405020304" pitchFamily="18" charset="0"/>
              </a:rPr>
              <a:t> attributable to the infringing features of the product, and no more.” </a:t>
            </a:r>
          </a:p>
        </p:txBody>
      </p:sp>
      <p:sp>
        <p:nvSpPr>
          <p:cNvPr id="5" name="TextBox 4">
            <a:extLst>
              <a:ext uri="{FF2B5EF4-FFF2-40B4-BE49-F238E27FC236}">
                <a16:creationId xmlns:a16="http://schemas.microsoft.com/office/drawing/2014/main" id="{48795D1B-9B86-42EB-A496-A61D945B36D1}"/>
              </a:ext>
            </a:extLst>
          </p:cNvPr>
          <p:cNvSpPr txBox="1"/>
          <p:nvPr/>
        </p:nvSpPr>
        <p:spPr>
          <a:xfrm>
            <a:off x="5594118" y="2032291"/>
            <a:ext cx="6445482" cy="369332"/>
          </a:xfrm>
          <a:prstGeom prst="rect">
            <a:avLst/>
          </a:prstGeom>
          <a:noFill/>
        </p:spPr>
        <p:txBody>
          <a:bodyPr wrap="none" rtlCol="0">
            <a:spAutoFit/>
          </a:bodyPr>
          <a:lstStyle/>
          <a:p>
            <a:pPr algn="r"/>
            <a:r>
              <a:rPr lang="en-US" i="1" dirty="0"/>
              <a:t>Ericsson Inc. v. D-Link Sys., Inc., </a:t>
            </a:r>
            <a:r>
              <a:rPr lang="en-US" dirty="0"/>
              <a:t>773 F.3d 1201, 1226 (Fed. Cir. 2014)</a:t>
            </a:r>
          </a:p>
        </p:txBody>
      </p:sp>
      <p:sp>
        <p:nvSpPr>
          <p:cNvPr id="7" name="TextBox 6">
            <a:extLst>
              <a:ext uri="{FF2B5EF4-FFF2-40B4-BE49-F238E27FC236}">
                <a16:creationId xmlns:a16="http://schemas.microsoft.com/office/drawing/2014/main" id="{78F571B2-F85B-4BDF-AD0A-6D856367A814}"/>
              </a:ext>
            </a:extLst>
          </p:cNvPr>
          <p:cNvSpPr txBox="1"/>
          <p:nvPr/>
        </p:nvSpPr>
        <p:spPr>
          <a:xfrm>
            <a:off x="4903206" y="2638096"/>
            <a:ext cx="2385589" cy="830997"/>
          </a:xfrm>
          <a:prstGeom prst="rect">
            <a:avLst/>
          </a:prstGeom>
          <a:noFill/>
        </p:spPr>
        <p:txBody>
          <a:bodyPr wrap="none" rtlCol="0">
            <a:spAutoFit/>
          </a:bodyPr>
          <a:lstStyle/>
          <a:p>
            <a:pPr algn="ctr"/>
            <a:r>
              <a:rPr lang="en-US" sz="4800" b="1" dirty="0">
                <a:solidFill>
                  <a:srgbClr val="008000"/>
                </a:solidFill>
              </a:rPr>
              <a:t>V</a:t>
            </a:r>
            <a:r>
              <a:rPr lang="en-US" sz="4800" b="1" dirty="0"/>
              <a:t> = </a:t>
            </a:r>
            <a:r>
              <a:rPr lang="en-US" sz="4800" b="1" dirty="0">
                <a:solidFill>
                  <a:schemeClr val="accent2">
                    <a:lumMod val="75000"/>
                  </a:schemeClr>
                </a:solidFill>
              </a:rPr>
              <a:t>B</a:t>
            </a:r>
            <a:r>
              <a:rPr lang="en-US" sz="4800" b="1" dirty="0"/>
              <a:t> x </a:t>
            </a:r>
            <a:r>
              <a:rPr lang="en-US" sz="4800" b="1" dirty="0">
                <a:solidFill>
                  <a:srgbClr val="0000CC"/>
                </a:solidFill>
              </a:rPr>
              <a:t>R</a:t>
            </a:r>
            <a:endParaRPr lang="LID4096" sz="4800" b="1" dirty="0">
              <a:solidFill>
                <a:srgbClr val="0000CC"/>
              </a:solidFill>
            </a:endParaRPr>
          </a:p>
        </p:txBody>
      </p:sp>
      <p:grpSp>
        <p:nvGrpSpPr>
          <p:cNvPr id="31" name="Group 30">
            <a:extLst>
              <a:ext uri="{FF2B5EF4-FFF2-40B4-BE49-F238E27FC236}">
                <a16:creationId xmlns:a16="http://schemas.microsoft.com/office/drawing/2014/main" id="{08534017-E0FB-40A1-BADC-46B2E400BB07}"/>
              </a:ext>
            </a:extLst>
          </p:cNvPr>
          <p:cNvGrpSpPr/>
          <p:nvPr/>
        </p:nvGrpSpPr>
        <p:grpSpPr>
          <a:xfrm>
            <a:off x="243840" y="3568262"/>
            <a:ext cx="11704320" cy="2468880"/>
            <a:chOff x="243840" y="3568262"/>
            <a:chExt cx="11704320" cy="2468880"/>
          </a:xfrm>
        </p:grpSpPr>
        <p:cxnSp>
          <p:nvCxnSpPr>
            <p:cNvPr id="8" name="Straight Connector 7">
              <a:extLst>
                <a:ext uri="{FF2B5EF4-FFF2-40B4-BE49-F238E27FC236}">
                  <a16:creationId xmlns:a16="http://schemas.microsoft.com/office/drawing/2014/main" id="{AA240EB3-77AB-40A6-9A51-B947C3AB13C4}"/>
                </a:ext>
              </a:extLst>
            </p:cNvPr>
            <p:cNvCxnSpPr>
              <a:cxnSpLocks/>
            </p:cNvCxnSpPr>
            <p:nvPr/>
          </p:nvCxnSpPr>
          <p:spPr>
            <a:xfrm flipH="1">
              <a:off x="243840" y="6037142"/>
              <a:ext cx="11704320" cy="0"/>
            </a:xfrm>
            <a:prstGeom prst="line">
              <a:avLst/>
            </a:prstGeom>
            <a:ln w="47625">
              <a:solidFill>
                <a:srgbClr val="007E44"/>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7A6D30A-3985-42EA-BE79-FD11C25F6828}"/>
                </a:ext>
              </a:extLst>
            </p:cNvPr>
            <p:cNvCxnSpPr>
              <a:cxnSpLocks/>
            </p:cNvCxnSpPr>
            <p:nvPr/>
          </p:nvCxnSpPr>
          <p:spPr>
            <a:xfrm flipH="1">
              <a:off x="243840" y="3568262"/>
              <a:ext cx="11704320" cy="0"/>
            </a:xfrm>
            <a:prstGeom prst="line">
              <a:avLst/>
            </a:prstGeom>
            <a:ln w="47625">
              <a:solidFill>
                <a:srgbClr val="007E44"/>
              </a:solidFill>
              <a:prstDash val="solid"/>
            </a:ln>
          </p:spPr>
          <p:style>
            <a:lnRef idx="1">
              <a:schemeClr val="accent1"/>
            </a:lnRef>
            <a:fillRef idx="0">
              <a:schemeClr val="accent1"/>
            </a:fillRef>
            <a:effectRef idx="0">
              <a:schemeClr val="accent1"/>
            </a:effectRef>
            <a:fontRef idx="minor">
              <a:schemeClr val="tx1"/>
            </a:fontRef>
          </p:style>
        </p:cxnSp>
        <p:sp>
          <p:nvSpPr>
            <p:cNvPr id="13" name="Arrow: Down 12">
              <a:extLst>
                <a:ext uri="{FF2B5EF4-FFF2-40B4-BE49-F238E27FC236}">
                  <a16:creationId xmlns:a16="http://schemas.microsoft.com/office/drawing/2014/main" id="{696CC65E-DF53-4DCE-9440-B3B20E16EBBE}"/>
                </a:ext>
              </a:extLst>
            </p:cNvPr>
            <p:cNvSpPr/>
            <p:nvPr/>
          </p:nvSpPr>
          <p:spPr>
            <a:xfrm>
              <a:off x="504497" y="5267776"/>
              <a:ext cx="262758" cy="718907"/>
            </a:xfrm>
            <a:prstGeom prst="downArrow">
              <a:avLst/>
            </a:prstGeom>
            <a:solidFill>
              <a:srgbClr val="007E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Arrow: Down 13">
              <a:extLst>
                <a:ext uri="{FF2B5EF4-FFF2-40B4-BE49-F238E27FC236}">
                  <a16:creationId xmlns:a16="http://schemas.microsoft.com/office/drawing/2014/main" id="{7DBA6150-7FFF-4362-8B22-A30F5560894F}"/>
                </a:ext>
              </a:extLst>
            </p:cNvPr>
            <p:cNvSpPr/>
            <p:nvPr/>
          </p:nvSpPr>
          <p:spPr>
            <a:xfrm flipV="1">
              <a:off x="504497" y="3617303"/>
              <a:ext cx="262758" cy="718907"/>
            </a:xfrm>
            <a:prstGeom prst="downArrow">
              <a:avLst/>
            </a:prstGeom>
            <a:solidFill>
              <a:srgbClr val="007E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a:extLst>
                <a:ext uri="{FF2B5EF4-FFF2-40B4-BE49-F238E27FC236}">
                  <a16:creationId xmlns:a16="http://schemas.microsoft.com/office/drawing/2014/main" id="{224B6B41-3BC2-450B-A74A-21EADF01C625}"/>
                </a:ext>
              </a:extLst>
            </p:cNvPr>
            <p:cNvSpPr txBox="1"/>
            <p:nvPr/>
          </p:nvSpPr>
          <p:spPr>
            <a:xfrm>
              <a:off x="422516" y="4476623"/>
              <a:ext cx="426719" cy="584775"/>
            </a:xfrm>
            <a:prstGeom prst="rect">
              <a:avLst/>
            </a:prstGeom>
            <a:noFill/>
          </p:spPr>
          <p:txBody>
            <a:bodyPr wrap="none" rtlCol="0">
              <a:spAutoFit/>
            </a:bodyPr>
            <a:lstStyle/>
            <a:p>
              <a:pPr algn="ctr"/>
              <a:r>
                <a:rPr lang="en-US" sz="3200" b="1" dirty="0">
                  <a:solidFill>
                    <a:srgbClr val="008000"/>
                  </a:solidFill>
                </a:rPr>
                <a:t>V</a:t>
              </a:r>
              <a:endParaRPr lang="LID4096" sz="3200" b="1" dirty="0">
                <a:solidFill>
                  <a:srgbClr val="0000CC"/>
                </a:solidFill>
              </a:endParaRPr>
            </a:p>
          </p:txBody>
        </p:sp>
      </p:grpSp>
      <p:sp>
        <p:nvSpPr>
          <p:cNvPr id="26" name="TextBox 25">
            <a:extLst>
              <a:ext uri="{FF2B5EF4-FFF2-40B4-BE49-F238E27FC236}">
                <a16:creationId xmlns:a16="http://schemas.microsoft.com/office/drawing/2014/main" id="{B6C21475-4505-408D-BB1E-C320D3951C6E}"/>
              </a:ext>
            </a:extLst>
          </p:cNvPr>
          <p:cNvSpPr txBox="1"/>
          <p:nvPr/>
        </p:nvSpPr>
        <p:spPr>
          <a:xfrm>
            <a:off x="5882641" y="3505544"/>
            <a:ext cx="426719" cy="584775"/>
          </a:xfrm>
          <a:prstGeom prst="rect">
            <a:avLst/>
          </a:prstGeom>
          <a:noFill/>
        </p:spPr>
        <p:txBody>
          <a:bodyPr wrap="none" rtlCol="0">
            <a:spAutoFit/>
          </a:bodyPr>
          <a:lstStyle/>
          <a:p>
            <a:pPr algn="ctr"/>
            <a:r>
              <a:rPr lang="en-US" sz="3200" b="1" dirty="0">
                <a:solidFill>
                  <a:schemeClr val="bg1"/>
                </a:solidFill>
              </a:rPr>
              <a:t>R</a:t>
            </a:r>
            <a:endParaRPr lang="LID4096" sz="3200" b="1" dirty="0">
              <a:solidFill>
                <a:schemeClr val="bg1"/>
              </a:solidFill>
            </a:endParaRPr>
          </a:p>
        </p:txBody>
      </p:sp>
      <p:sp>
        <p:nvSpPr>
          <p:cNvPr id="27" name="TextBox 26">
            <a:extLst>
              <a:ext uri="{FF2B5EF4-FFF2-40B4-BE49-F238E27FC236}">
                <a16:creationId xmlns:a16="http://schemas.microsoft.com/office/drawing/2014/main" id="{235CB08D-EEB6-424C-87BB-61BEAD12B8E0}"/>
              </a:ext>
            </a:extLst>
          </p:cNvPr>
          <p:cNvSpPr txBox="1"/>
          <p:nvPr/>
        </p:nvSpPr>
        <p:spPr>
          <a:xfrm>
            <a:off x="8625841" y="3505544"/>
            <a:ext cx="426719" cy="584775"/>
          </a:xfrm>
          <a:prstGeom prst="rect">
            <a:avLst/>
          </a:prstGeom>
          <a:noFill/>
        </p:spPr>
        <p:txBody>
          <a:bodyPr wrap="none" rtlCol="0">
            <a:spAutoFit/>
          </a:bodyPr>
          <a:lstStyle/>
          <a:p>
            <a:pPr algn="ctr"/>
            <a:r>
              <a:rPr lang="en-US" sz="3200" b="1" dirty="0">
                <a:solidFill>
                  <a:schemeClr val="bg1"/>
                </a:solidFill>
              </a:rPr>
              <a:t>R</a:t>
            </a:r>
            <a:endParaRPr lang="LID4096" sz="3200" b="1" dirty="0">
              <a:solidFill>
                <a:schemeClr val="bg1"/>
              </a:solidFill>
            </a:endParaRPr>
          </a:p>
        </p:txBody>
      </p:sp>
      <p:grpSp>
        <p:nvGrpSpPr>
          <p:cNvPr id="32" name="Group 31">
            <a:extLst>
              <a:ext uri="{FF2B5EF4-FFF2-40B4-BE49-F238E27FC236}">
                <a16:creationId xmlns:a16="http://schemas.microsoft.com/office/drawing/2014/main" id="{65D34090-9C7C-403B-AF51-3160C14BF2C2}"/>
              </a:ext>
            </a:extLst>
          </p:cNvPr>
          <p:cNvGrpSpPr/>
          <p:nvPr/>
        </p:nvGrpSpPr>
        <p:grpSpPr>
          <a:xfrm>
            <a:off x="2621280" y="3505544"/>
            <a:ext cx="1463040" cy="2593881"/>
            <a:chOff x="2621280" y="3505544"/>
            <a:chExt cx="1463040" cy="2593881"/>
          </a:xfrm>
        </p:grpSpPr>
        <p:sp>
          <p:nvSpPr>
            <p:cNvPr id="16" name="Rectangle 15">
              <a:extLst>
                <a:ext uri="{FF2B5EF4-FFF2-40B4-BE49-F238E27FC236}">
                  <a16:creationId xmlns:a16="http://schemas.microsoft.com/office/drawing/2014/main" id="{911322CC-8685-4C59-987C-6DEF370BDA36}"/>
                </a:ext>
              </a:extLst>
            </p:cNvPr>
            <p:cNvSpPr/>
            <p:nvPr/>
          </p:nvSpPr>
          <p:spPr>
            <a:xfrm>
              <a:off x="2621280" y="3578174"/>
              <a:ext cx="1463040" cy="794067"/>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Rectangle 18">
              <a:extLst>
                <a:ext uri="{FF2B5EF4-FFF2-40B4-BE49-F238E27FC236}">
                  <a16:creationId xmlns:a16="http://schemas.microsoft.com/office/drawing/2014/main" id="{46913120-1888-41D3-9DB2-BAEFDF46EA65}"/>
                </a:ext>
              </a:extLst>
            </p:cNvPr>
            <p:cNvSpPr/>
            <p:nvPr/>
          </p:nvSpPr>
          <p:spPr>
            <a:xfrm>
              <a:off x="2621280" y="4372242"/>
              <a:ext cx="1463040" cy="16648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5" name="TextBox 24">
              <a:extLst>
                <a:ext uri="{FF2B5EF4-FFF2-40B4-BE49-F238E27FC236}">
                  <a16:creationId xmlns:a16="http://schemas.microsoft.com/office/drawing/2014/main" id="{F2456945-2B6A-4932-B721-76BB868D9655}"/>
                </a:ext>
              </a:extLst>
            </p:cNvPr>
            <p:cNvSpPr txBox="1"/>
            <p:nvPr/>
          </p:nvSpPr>
          <p:spPr>
            <a:xfrm>
              <a:off x="3139441" y="3505544"/>
              <a:ext cx="426719" cy="584775"/>
            </a:xfrm>
            <a:prstGeom prst="rect">
              <a:avLst/>
            </a:prstGeom>
            <a:noFill/>
          </p:spPr>
          <p:txBody>
            <a:bodyPr wrap="none" rtlCol="0">
              <a:spAutoFit/>
            </a:bodyPr>
            <a:lstStyle/>
            <a:p>
              <a:pPr algn="ctr"/>
              <a:r>
                <a:rPr lang="en-US" sz="3200" b="1" dirty="0">
                  <a:solidFill>
                    <a:schemeClr val="bg1"/>
                  </a:solidFill>
                </a:rPr>
                <a:t>R</a:t>
              </a:r>
              <a:endParaRPr lang="LID4096" sz="3200" b="1" dirty="0">
                <a:solidFill>
                  <a:schemeClr val="bg1"/>
                </a:solidFill>
              </a:endParaRPr>
            </a:p>
          </p:txBody>
        </p:sp>
        <p:sp>
          <p:nvSpPr>
            <p:cNvPr id="28" name="TextBox 27">
              <a:extLst>
                <a:ext uri="{FF2B5EF4-FFF2-40B4-BE49-F238E27FC236}">
                  <a16:creationId xmlns:a16="http://schemas.microsoft.com/office/drawing/2014/main" id="{D66B31BA-1BF8-4587-9D74-F0641D2D5C9D}"/>
                </a:ext>
              </a:extLst>
            </p:cNvPr>
            <p:cNvSpPr txBox="1"/>
            <p:nvPr/>
          </p:nvSpPr>
          <p:spPr>
            <a:xfrm>
              <a:off x="3139441" y="5514650"/>
              <a:ext cx="426719" cy="584775"/>
            </a:xfrm>
            <a:prstGeom prst="rect">
              <a:avLst/>
            </a:prstGeom>
            <a:noFill/>
          </p:spPr>
          <p:txBody>
            <a:bodyPr wrap="none" rtlCol="0">
              <a:spAutoFit/>
            </a:bodyPr>
            <a:lstStyle/>
            <a:p>
              <a:pPr algn="ctr"/>
              <a:r>
                <a:rPr lang="en-US" sz="3200" b="1" dirty="0">
                  <a:solidFill>
                    <a:schemeClr val="bg1"/>
                  </a:solidFill>
                </a:rPr>
                <a:t>B</a:t>
              </a:r>
              <a:endParaRPr lang="LID4096" sz="3200" b="1" dirty="0">
                <a:solidFill>
                  <a:schemeClr val="bg1"/>
                </a:solidFill>
              </a:endParaRPr>
            </a:p>
          </p:txBody>
        </p:sp>
      </p:grpSp>
      <p:grpSp>
        <p:nvGrpSpPr>
          <p:cNvPr id="33" name="Group 32">
            <a:extLst>
              <a:ext uri="{FF2B5EF4-FFF2-40B4-BE49-F238E27FC236}">
                <a16:creationId xmlns:a16="http://schemas.microsoft.com/office/drawing/2014/main" id="{97651DA0-6D8A-4FEF-B4A0-455AD16B00C2}"/>
              </a:ext>
            </a:extLst>
          </p:cNvPr>
          <p:cNvGrpSpPr/>
          <p:nvPr/>
        </p:nvGrpSpPr>
        <p:grpSpPr>
          <a:xfrm>
            <a:off x="5364480" y="4035347"/>
            <a:ext cx="1463040" cy="2064078"/>
            <a:chOff x="5364480" y="4035347"/>
            <a:chExt cx="1463040" cy="2064078"/>
          </a:xfrm>
        </p:grpSpPr>
        <p:sp>
          <p:nvSpPr>
            <p:cNvPr id="21" name="Rectangle 20">
              <a:extLst>
                <a:ext uri="{FF2B5EF4-FFF2-40B4-BE49-F238E27FC236}">
                  <a16:creationId xmlns:a16="http://schemas.microsoft.com/office/drawing/2014/main" id="{F69E12E3-AADC-4C61-A2B2-631A3CB6C43B}"/>
                </a:ext>
              </a:extLst>
            </p:cNvPr>
            <p:cNvSpPr/>
            <p:nvPr/>
          </p:nvSpPr>
          <p:spPr>
            <a:xfrm>
              <a:off x="5364480" y="4035347"/>
              <a:ext cx="1463040" cy="200179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TextBox 28">
              <a:extLst>
                <a:ext uri="{FF2B5EF4-FFF2-40B4-BE49-F238E27FC236}">
                  <a16:creationId xmlns:a16="http://schemas.microsoft.com/office/drawing/2014/main" id="{49C7DB41-E973-4051-9EC3-E80637D68BBA}"/>
                </a:ext>
              </a:extLst>
            </p:cNvPr>
            <p:cNvSpPr txBox="1"/>
            <p:nvPr/>
          </p:nvSpPr>
          <p:spPr>
            <a:xfrm>
              <a:off x="5882641" y="5514650"/>
              <a:ext cx="426719" cy="584775"/>
            </a:xfrm>
            <a:prstGeom prst="rect">
              <a:avLst/>
            </a:prstGeom>
            <a:noFill/>
          </p:spPr>
          <p:txBody>
            <a:bodyPr wrap="none" rtlCol="0">
              <a:spAutoFit/>
            </a:bodyPr>
            <a:lstStyle/>
            <a:p>
              <a:pPr algn="ctr"/>
              <a:r>
                <a:rPr lang="en-US" sz="3200" b="1" dirty="0">
                  <a:solidFill>
                    <a:schemeClr val="bg1"/>
                  </a:solidFill>
                </a:rPr>
                <a:t>B</a:t>
              </a:r>
              <a:endParaRPr lang="LID4096" sz="3200" b="1" dirty="0">
                <a:solidFill>
                  <a:schemeClr val="bg1"/>
                </a:solidFill>
              </a:endParaRPr>
            </a:p>
          </p:txBody>
        </p:sp>
      </p:grpSp>
      <p:grpSp>
        <p:nvGrpSpPr>
          <p:cNvPr id="34" name="Group 33">
            <a:extLst>
              <a:ext uri="{FF2B5EF4-FFF2-40B4-BE49-F238E27FC236}">
                <a16:creationId xmlns:a16="http://schemas.microsoft.com/office/drawing/2014/main" id="{F7A98BF7-8237-4598-969E-2346E60F7943}"/>
              </a:ext>
            </a:extLst>
          </p:cNvPr>
          <p:cNvGrpSpPr/>
          <p:nvPr/>
        </p:nvGrpSpPr>
        <p:grpSpPr>
          <a:xfrm>
            <a:off x="8107680" y="4852590"/>
            <a:ext cx="1463040" cy="1246835"/>
            <a:chOff x="8107680" y="4852590"/>
            <a:chExt cx="1463040" cy="1246835"/>
          </a:xfrm>
        </p:grpSpPr>
        <p:sp>
          <p:nvSpPr>
            <p:cNvPr id="20" name="Rectangle 19">
              <a:extLst>
                <a:ext uri="{FF2B5EF4-FFF2-40B4-BE49-F238E27FC236}">
                  <a16:creationId xmlns:a16="http://schemas.microsoft.com/office/drawing/2014/main" id="{CE9EFAF3-82FF-4A81-8BFE-690F05D75F8B}"/>
                </a:ext>
              </a:extLst>
            </p:cNvPr>
            <p:cNvSpPr/>
            <p:nvPr/>
          </p:nvSpPr>
          <p:spPr>
            <a:xfrm>
              <a:off x="8107680" y="4852590"/>
              <a:ext cx="1463040" cy="11845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0" name="TextBox 29">
              <a:extLst>
                <a:ext uri="{FF2B5EF4-FFF2-40B4-BE49-F238E27FC236}">
                  <a16:creationId xmlns:a16="http://schemas.microsoft.com/office/drawing/2014/main" id="{BE93B8AB-49F8-494B-9A66-F44C8E24AF62}"/>
                </a:ext>
              </a:extLst>
            </p:cNvPr>
            <p:cNvSpPr txBox="1"/>
            <p:nvPr/>
          </p:nvSpPr>
          <p:spPr>
            <a:xfrm>
              <a:off x="8625841" y="5514650"/>
              <a:ext cx="426719" cy="584775"/>
            </a:xfrm>
            <a:prstGeom prst="rect">
              <a:avLst/>
            </a:prstGeom>
            <a:noFill/>
          </p:spPr>
          <p:txBody>
            <a:bodyPr wrap="none" rtlCol="0">
              <a:spAutoFit/>
            </a:bodyPr>
            <a:lstStyle/>
            <a:p>
              <a:pPr algn="ctr"/>
              <a:r>
                <a:rPr lang="en-US" sz="3200" b="1" dirty="0">
                  <a:solidFill>
                    <a:schemeClr val="bg1"/>
                  </a:solidFill>
                </a:rPr>
                <a:t>B</a:t>
              </a:r>
              <a:endParaRPr lang="LID4096" sz="3200" b="1" dirty="0">
                <a:solidFill>
                  <a:schemeClr val="bg1"/>
                </a:solidFill>
              </a:endParaRPr>
            </a:p>
          </p:txBody>
        </p:sp>
      </p:grpSp>
    </p:spTree>
    <p:extLst>
      <p:ext uri="{BB962C8B-B14F-4D97-AF65-F5344CB8AC3E}">
        <p14:creationId xmlns:p14="http://schemas.microsoft.com/office/powerpoint/2010/main" val="293395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7"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3E179E-DD03-4BAF-B797-34AABCA09394}"/>
              </a:ext>
            </a:extLst>
          </p:cNvPr>
          <p:cNvSpPr/>
          <p:nvPr/>
        </p:nvSpPr>
        <p:spPr>
          <a:xfrm>
            <a:off x="152400" y="1912883"/>
            <a:ext cx="11887200" cy="228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94A1FD3C-0919-4507-BB2A-E090BAAE7E64}"/>
              </a:ext>
            </a:extLst>
          </p:cNvPr>
          <p:cNvSpPr>
            <a:spLocks noGrp="1"/>
          </p:cNvSpPr>
          <p:nvPr>
            <p:ph type="title"/>
          </p:nvPr>
        </p:nvSpPr>
        <p:spPr/>
        <p:txBody>
          <a:bodyPr/>
          <a:lstStyle/>
          <a:p>
            <a:r>
              <a:rPr lang="en-US" altLang="ko-KR" dirty="0"/>
              <a:t>FRAND Rates for SEPs</a:t>
            </a:r>
            <a:endParaRPr lang="en-US" dirty="0"/>
          </a:p>
        </p:txBody>
      </p:sp>
      <p:sp>
        <p:nvSpPr>
          <p:cNvPr id="3" name="Slide Number Placeholder 2">
            <a:extLst>
              <a:ext uri="{FF2B5EF4-FFF2-40B4-BE49-F238E27FC236}">
                <a16:creationId xmlns:a16="http://schemas.microsoft.com/office/drawing/2014/main" id="{153D06DA-5F9E-4D69-BA66-0713C5543B7D}"/>
              </a:ext>
            </a:extLst>
          </p:cNvPr>
          <p:cNvSpPr>
            <a:spLocks noGrp="1"/>
          </p:cNvSpPr>
          <p:nvPr>
            <p:ph type="sldNum" sz="quarter" idx="12"/>
          </p:nvPr>
        </p:nvSpPr>
        <p:spPr/>
        <p:txBody>
          <a:bodyPr/>
          <a:lstStyle/>
          <a:p>
            <a:fld id="{91282CDD-9A53-4972-8C82-78A2E352EE5A}" type="slidenum">
              <a:rPr lang="en-US" smtClean="0"/>
              <a:t>18</a:t>
            </a:fld>
            <a:endParaRPr lang="en-US"/>
          </a:p>
        </p:txBody>
      </p:sp>
      <p:pic>
        <p:nvPicPr>
          <p:cNvPr id="4" name="Picture 2">
            <a:extLst>
              <a:ext uri="{FF2B5EF4-FFF2-40B4-BE49-F238E27FC236}">
                <a16:creationId xmlns:a16="http://schemas.microsoft.com/office/drawing/2014/main" id="{C1DFC560-191A-4362-A213-AF8620F4D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 y="2102069"/>
            <a:ext cx="11704320" cy="179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CE60A6CE-600D-46AF-8BE2-0E27B9B8E649}"/>
              </a:ext>
            </a:extLst>
          </p:cNvPr>
          <p:cNvSpPr/>
          <p:nvPr/>
        </p:nvSpPr>
        <p:spPr>
          <a:xfrm>
            <a:off x="8528846" y="3428999"/>
            <a:ext cx="3419314" cy="464873"/>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7751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CE19ED-981E-45F2-AFD8-86B1660F7154}"/>
              </a:ext>
            </a:extLst>
          </p:cNvPr>
          <p:cNvSpPr/>
          <p:nvPr/>
        </p:nvSpPr>
        <p:spPr>
          <a:xfrm>
            <a:off x="1661160" y="914400"/>
            <a:ext cx="8869680" cy="52120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18291BF8-E98D-4D2D-A708-0FDCD9892075}"/>
              </a:ext>
            </a:extLst>
          </p:cNvPr>
          <p:cNvSpPr>
            <a:spLocks noGrp="1"/>
          </p:cNvSpPr>
          <p:nvPr>
            <p:ph type="title"/>
          </p:nvPr>
        </p:nvSpPr>
        <p:spPr/>
        <p:txBody>
          <a:bodyPr/>
          <a:lstStyle/>
          <a:p>
            <a:r>
              <a:rPr lang="en-US" altLang="ko-KR" dirty="0"/>
              <a:t>FRAND Rates for SEPs</a:t>
            </a:r>
            <a:endParaRPr lang="en-US" dirty="0"/>
          </a:p>
        </p:txBody>
      </p:sp>
      <p:sp>
        <p:nvSpPr>
          <p:cNvPr id="3" name="Slide Number Placeholder 2">
            <a:extLst>
              <a:ext uri="{FF2B5EF4-FFF2-40B4-BE49-F238E27FC236}">
                <a16:creationId xmlns:a16="http://schemas.microsoft.com/office/drawing/2014/main" id="{951E203E-19DF-4A40-B909-555FD7FFB24B}"/>
              </a:ext>
            </a:extLst>
          </p:cNvPr>
          <p:cNvSpPr>
            <a:spLocks noGrp="1"/>
          </p:cNvSpPr>
          <p:nvPr>
            <p:ph type="sldNum" sz="quarter" idx="12"/>
          </p:nvPr>
        </p:nvSpPr>
        <p:spPr/>
        <p:txBody>
          <a:bodyPr/>
          <a:lstStyle/>
          <a:p>
            <a:fld id="{91282CDD-9A53-4972-8C82-78A2E352EE5A}" type="slidenum">
              <a:rPr lang="en-US" smtClean="0"/>
              <a:t>19</a:t>
            </a:fld>
            <a:endParaRPr lang="en-US"/>
          </a:p>
        </p:txBody>
      </p:sp>
      <p:pic>
        <p:nvPicPr>
          <p:cNvPr id="4" name="Picture 2">
            <a:extLst>
              <a:ext uri="{FF2B5EF4-FFF2-40B4-BE49-F238E27FC236}">
                <a16:creationId xmlns:a16="http://schemas.microsoft.com/office/drawing/2014/main" id="{FB6D45AE-FC45-46C0-B707-448600ED7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1524001"/>
            <a:ext cx="7780337" cy="419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C7917F-5214-4DB2-82AF-5E5492D16A3A}"/>
              </a:ext>
            </a:extLst>
          </p:cNvPr>
          <p:cNvSpPr/>
          <p:nvPr/>
        </p:nvSpPr>
        <p:spPr>
          <a:xfrm>
            <a:off x="0" y="4865997"/>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5BA137-2BD8-4023-ADC8-2D414A3D6894}"/>
              </a:ext>
            </a:extLst>
          </p:cNvPr>
          <p:cNvSpPr/>
          <p:nvPr/>
        </p:nvSpPr>
        <p:spPr>
          <a:xfrm>
            <a:off x="0" y="5502931"/>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2B6210-DF7B-4697-A37E-252C02A9D1B9}"/>
              </a:ext>
            </a:extLst>
          </p:cNvPr>
          <p:cNvSpPr/>
          <p:nvPr/>
        </p:nvSpPr>
        <p:spPr>
          <a:xfrm>
            <a:off x="0" y="19227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A9BCA4-045B-4320-85A0-B8612104C60B}"/>
              </a:ext>
            </a:extLst>
          </p:cNvPr>
          <p:cNvSpPr/>
          <p:nvPr/>
        </p:nvSpPr>
        <p:spPr>
          <a:xfrm>
            <a:off x="0" y="29895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FC37E-097A-4499-B4A7-7D80A87C658E}"/>
              </a:ext>
            </a:extLst>
          </p:cNvPr>
          <p:cNvSpPr/>
          <p:nvPr/>
        </p:nvSpPr>
        <p:spPr>
          <a:xfrm>
            <a:off x="0" y="40563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744F95-1924-4B31-A295-560C4B526FFD}"/>
              </a:ext>
            </a:extLst>
          </p:cNvPr>
          <p:cNvSpPr/>
          <p:nvPr/>
        </p:nvSpPr>
        <p:spPr>
          <a:xfrm>
            <a:off x="0" y="8559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27B99-7E5B-47EA-A7E2-D90F9161F03C}"/>
              </a:ext>
            </a:extLst>
          </p:cNvPr>
          <p:cNvSpPr>
            <a:spLocks noGrp="1"/>
          </p:cNvSpPr>
          <p:nvPr>
            <p:ph type="title"/>
          </p:nvPr>
        </p:nvSpPr>
        <p:spPr/>
        <p:txBody>
          <a:bodyPr/>
          <a:lstStyle/>
          <a:p>
            <a:r>
              <a:rPr lang="en-US" dirty="0"/>
              <a:t>Roadmap</a:t>
            </a:r>
          </a:p>
        </p:txBody>
      </p:sp>
      <p:sp>
        <p:nvSpPr>
          <p:cNvPr id="4" name="Slide Number Placeholder 3">
            <a:extLst>
              <a:ext uri="{FF2B5EF4-FFF2-40B4-BE49-F238E27FC236}">
                <a16:creationId xmlns:a16="http://schemas.microsoft.com/office/drawing/2014/main" id="{4D8160EC-119D-49C4-BBBC-BE376DAF80C5}"/>
              </a:ext>
            </a:extLst>
          </p:cNvPr>
          <p:cNvSpPr>
            <a:spLocks noGrp="1"/>
          </p:cNvSpPr>
          <p:nvPr>
            <p:ph type="sldNum" sz="quarter" idx="12"/>
          </p:nvPr>
        </p:nvSpPr>
        <p:spPr/>
        <p:txBody>
          <a:bodyPr/>
          <a:lstStyle/>
          <a:p>
            <a:fld id="{91282CDD-9A53-4972-8C82-78A2E352EE5A}" type="slidenum">
              <a:rPr lang="en-US" smtClean="0"/>
              <a:t>2</a:t>
            </a:fld>
            <a:endParaRPr lang="en-US"/>
          </a:p>
        </p:txBody>
      </p:sp>
      <p:sp>
        <p:nvSpPr>
          <p:cNvPr id="6" name="TextBox 5">
            <a:extLst>
              <a:ext uri="{FF2B5EF4-FFF2-40B4-BE49-F238E27FC236}">
                <a16:creationId xmlns:a16="http://schemas.microsoft.com/office/drawing/2014/main" id="{58CBAB7F-8A73-44D2-A8CF-FCC99836312D}"/>
              </a:ext>
            </a:extLst>
          </p:cNvPr>
          <p:cNvSpPr txBox="1"/>
          <p:nvPr/>
        </p:nvSpPr>
        <p:spPr>
          <a:xfrm>
            <a:off x="573932" y="914400"/>
            <a:ext cx="741382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An Introduction to Standard Essential Patents</a:t>
            </a:r>
            <a:endParaRPr lang="en-US" sz="2000" dirty="0">
              <a:sym typeface="Wingdings" panose="05000000000000000000" pitchFamily="2" charset="2"/>
            </a:endParaRPr>
          </a:p>
        </p:txBody>
      </p:sp>
      <p:sp>
        <p:nvSpPr>
          <p:cNvPr id="7" name="TextBox 6">
            <a:extLst>
              <a:ext uri="{FF2B5EF4-FFF2-40B4-BE49-F238E27FC236}">
                <a16:creationId xmlns:a16="http://schemas.microsoft.com/office/drawing/2014/main" id="{1895DD58-4CE5-47C2-8B62-63115AEFAF1D}"/>
              </a:ext>
            </a:extLst>
          </p:cNvPr>
          <p:cNvSpPr txBox="1"/>
          <p:nvPr/>
        </p:nvSpPr>
        <p:spPr>
          <a:xfrm>
            <a:off x="573932" y="1981200"/>
            <a:ext cx="860094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Litigating Standard Essential Patents in District Courts</a:t>
            </a:r>
          </a:p>
        </p:txBody>
      </p:sp>
      <p:sp>
        <p:nvSpPr>
          <p:cNvPr id="8" name="TextBox 7">
            <a:extLst>
              <a:ext uri="{FF2B5EF4-FFF2-40B4-BE49-F238E27FC236}">
                <a16:creationId xmlns:a16="http://schemas.microsoft.com/office/drawing/2014/main" id="{48AE0CEC-0ADA-4514-9929-1D1ECEF3D4E0}"/>
              </a:ext>
            </a:extLst>
          </p:cNvPr>
          <p:cNvSpPr txBox="1"/>
          <p:nvPr/>
        </p:nvSpPr>
        <p:spPr>
          <a:xfrm>
            <a:off x="573932" y="3048000"/>
            <a:ext cx="8003986"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The ITC’s Treatment of Standard Essential Patents</a:t>
            </a:r>
            <a:endParaRPr lang="en-US" sz="2800" b="1" dirty="0"/>
          </a:p>
        </p:txBody>
      </p:sp>
      <p:sp>
        <p:nvSpPr>
          <p:cNvPr id="9" name="TextBox 8">
            <a:extLst>
              <a:ext uri="{FF2B5EF4-FFF2-40B4-BE49-F238E27FC236}">
                <a16:creationId xmlns:a16="http://schemas.microsoft.com/office/drawing/2014/main" id="{EE35E023-DF0B-42F6-88C9-D8AB5477DD60}"/>
              </a:ext>
            </a:extLst>
          </p:cNvPr>
          <p:cNvSpPr txBox="1"/>
          <p:nvPr/>
        </p:nvSpPr>
        <p:spPr>
          <a:xfrm>
            <a:off x="573932" y="4114800"/>
            <a:ext cx="9593267"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Approaches to Standard Essential Patents Around the World</a:t>
            </a:r>
            <a:endParaRPr lang="en-US" sz="2800" b="1" dirty="0"/>
          </a:p>
        </p:txBody>
      </p:sp>
      <p:sp>
        <p:nvSpPr>
          <p:cNvPr id="10" name="TextBox 9">
            <a:extLst>
              <a:ext uri="{FF2B5EF4-FFF2-40B4-BE49-F238E27FC236}">
                <a16:creationId xmlns:a16="http://schemas.microsoft.com/office/drawing/2014/main" id="{B69BCCDF-0364-414F-91B5-C2ABF8CD3149}"/>
              </a:ext>
            </a:extLst>
          </p:cNvPr>
          <p:cNvSpPr txBox="1"/>
          <p:nvPr/>
        </p:nvSpPr>
        <p:spPr>
          <a:xfrm>
            <a:off x="1099449" y="4846320"/>
            <a:ext cx="459266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the United Kingdom</a:t>
            </a:r>
            <a:endParaRPr lang="en-US" sz="2600" dirty="0"/>
          </a:p>
        </p:txBody>
      </p:sp>
      <p:sp>
        <p:nvSpPr>
          <p:cNvPr id="11" name="TextBox 10">
            <a:extLst>
              <a:ext uri="{FF2B5EF4-FFF2-40B4-BE49-F238E27FC236}">
                <a16:creationId xmlns:a16="http://schemas.microsoft.com/office/drawing/2014/main" id="{9C809385-CAA8-455E-816A-D6CA48010614}"/>
              </a:ext>
            </a:extLst>
          </p:cNvPr>
          <p:cNvSpPr txBox="1"/>
          <p:nvPr/>
        </p:nvSpPr>
        <p:spPr>
          <a:xfrm>
            <a:off x="1099449" y="5486400"/>
            <a:ext cx="311841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Germany</a:t>
            </a:r>
            <a:endParaRPr lang="en-US" sz="2600" dirty="0"/>
          </a:p>
        </p:txBody>
      </p:sp>
      <p:pic>
        <p:nvPicPr>
          <p:cNvPr id="18" name="Picture 17">
            <a:extLst>
              <a:ext uri="{FF2B5EF4-FFF2-40B4-BE49-F238E27FC236}">
                <a16:creationId xmlns:a16="http://schemas.microsoft.com/office/drawing/2014/main" id="{052E49D4-F069-4558-A7B6-431F56FA84EC}"/>
              </a:ext>
            </a:extLst>
          </p:cNvPr>
          <p:cNvPicPr>
            <a:picLocks noChangeAspect="1"/>
          </p:cNvPicPr>
          <p:nvPr/>
        </p:nvPicPr>
        <p:blipFill>
          <a:blip r:embed="rId3"/>
          <a:stretch>
            <a:fillRect/>
          </a:stretch>
        </p:blipFill>
        <p:spPr>
          <a:xfrm>
            <a:off x="573932" y="5578387"/>
            <a:ext cx="457200" cy="306289"/>
          </a:xfrm>
          <a:prstGeom prst="rect">
            <a:avLst/>
          </a:prstGeom>
        </p:spPr>
      </p:pic>
      <p:pic>
        <p:nvPicPr>
          <p:cNvPr id="19" name="Picture 18">
            <a:extLst>
              <a:ext uri="{FF2B5EF4-FFF2-40B4-BE49-F238E27FC236}">
                <a16:creationId xmlns:a16="http://schemas.microsoft.com/office/drawing/2014/main" id="{909699CD-9000-4078-8EAA-01248AD74051}"/>
              </a:ext>
            </a:extLst>
          </p:cNvPr>
          <p:cNvPicPr>
            <a:picLocks noChangeAspect="1"/>
          </p:cNvPicPr>
          <p:nvPr/>
        </p:nvPicPr>
        <p:blipFill>
          <a:blip r:embed="rId4"/>
          <a:stretch>
            <a:fillRect/>
          </a:stretch>
        </p:blipFill>
        <p:spPr>
          <a:xfrm>
            <a:off x="573932" y="4941453"/>
            <a:ext cx="457200" cy="306289"/>
          </a:xfrm>
          <a:prstGeom prst="rect">
            <a:avLst/>
          </a:prstGeom>
        </p:spPr>
      </p:pic>
    </p:spTree>
    <p:extLst>
      <p:ext uri="{BB962C8B-B14F-4D97-AF65-F5344CB8AC3E}">
        <p14:creationId xmlns:p14="http://schemas.microsoft.com/office/powerpoint/2010/main" val="161038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BB1C-582F-4B5E-AC27-AC1185BD2009}"/>
              </a:ext>
            </a:extLst>
          </p:cNvPr>
          <p:cNvSpPr>
            <a:spLocks noGrp="1"/>
          </p:cNvSpPr>
          <p:nvPr>
            <p:ph type="title"/>
          </p:nvPr>
        </p:nvSpPr>
        <p:spPr/>
        <p:txBody>
          <a:bodyPr/>
          <a:lstStyle/>
          <a:p>
            <a:r>
              <a:rPr lang="en-US" altLang="ko-KR" dirty="0"/>
              <a:t>FRAND Rates for SEPs</a:t>
            </a:r>
            <a:endParaRPr lang="en-US" dirty="0"/>
          </a:p>
        </p:txBody>
      </p:sp>
      <p:sp>
        <p:nvSpPr>
          <p:cNvPr id="3" name="Slide Number Placeholder 2">
            <a:extLst>
              <a:ext uri="{FF2B5EF4-FFF2-40B4-BE49-F238E27FC236}">
                <a16:creationId xmlns:a16="http://schemas.microsoft.com/office/drawing/2014/main" id="{0745A742-B3E6-4D96-B061-723556287FB4}"/>
              </a:ext>
            </a:extLst>
          </p:cNvPr>
          <p:cNvSpPr>
            <a:spLocks noGrp="1"/>
          </p:cNvSpPr>
          <p:nvPr>
            <p:ph type="sldNum" sz="quarter" idx="12"/>
          </p:nvPr>
        </p:nvSpPr>
        <p:spPr/>
        <p:txBody>
          <a:bodyPr/>
          <a:lstStyle/>
          <a:p>
            <a:fld id="{91282CDD-9A53-4972-8C82-78A2E352EE5A}" type="slidenum">
              <a:rPr lang="en-US" smtClean="0"/>
              <a:t>20</a:t>
            </a:fld>
            <a:endParaRPr lang="en-US"/>
          </a:p>
        </p:txBody>
      </p:sp>
      <p:pic>
        <p:nvPicPr>
          <p:cNvPr id="9" name="Picture 8">
            <a:extLst>
              <a:ext uri="{FF2B5EF4-FFF2-40B4-BE49-F238E27FC236}">
                <a16:creationId xmlns:a16="http://schemas.microsoft.com/office/drawing/2014/main" id="{DD5E47C0-6917-4ED5-8434-80FCD6F6A487}"/>
              </a:ext>
            </a:extLst>
          </p:cNvPr>
          <p:cNvPicPr>
            <a:picLocks noChangeAspect="1"/>
          </p:cNvPicPr>
          <p:nvPr/>
        </p:nvPicPr>
        <p:blipFill>
          <a:blip r:embed="rId3"/>
          <a:stretch>
            <a:fillRect/>
          </a:stretch>
        </p:blipFill>
        <p:spPr>
          <a:xfrm>
            <a:off x="9489274" y="3343981"/>
            <a:ext cx="1673058" cy="2387398"/>
          </a:xfrm>
          <a:prstGeom prst="rect">
            <a:avLst/>
          </a:prstGeom>
        </p:spPr>
      </p:pic>
      <p:sp>
        <p:nvSpPr>
          <p:cNvPr id="12" name="Arc 11">
            <a:extLst>
              <a:ext uri="{FF2B5EF4-FFF2-40B4-BE49-F238E27FC236}">
                <a16:creationId xmlns:a16="http://schemas.microsoft.com/office/drawing/2014/main" id="{F795F14B-6FB2-49E7-B20A-EDF0A8DA3266}"/>
              </a:ext>
            </a:extLst>
          </p:cNvPr>
          <p:cNvSpPr/>
          <p:nvPr/>
        </p:nvSpPr>
        <p:spPr>
          <a:xfrm>
            <a:off x="2344420" y="2209799"/>
            <a:ext cx="7726680" cy="5506936"/>
          </a:xfrm>
          <a:prstGeom prst="arc">
            <a:avLst>
              <a:gd name="adj1" fmla="val 10805551"/>
              <a:gd name="adj2" fmla="val 20215801"/>
            </a:avLst>
          </a:prstGeom>
          <a:ln w="76200">
            <a:solidFill>
              <a:srgbClr val="33CC33"/>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19ACACAB-E2F2-4700-98B0-F579E2461837}"/>
              </a:ext>
            </a:extLst>
          </p:cNvPr>
          <p:cNvSpPr/>
          <p:nvPr/>
        </p:nvSpPr>
        <p:spPr>
          <a:xfrm>
            <a:off x="2120900" y="1892300"/>
            <a:ext cx="9066832" cy="6032500"/>
          </a:xfrm>
          <a:prstGeom prst="arc">
            <a:avLst>
              <a:gd name="adj1" fmla="val 10883486"/>
              <a:gd name="adj2" fmla="val 1454485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a:extLst>
              <a:ext uri="{FF2B5EF4-FFF2-40B4-BE49-F238E27FC236}">
                <a16:creationId xmlns:a16="http://schemas.microsoft.com/office/drawing/2014/main" id="{56330993-E6AF-46AF-8978-75E3E18CB1F4}"/>
              </a:ext>
            </a:extLst>
          </p:cNvPr>
          <p:cNvPicPr>
            <a:picLocks noChangeAspect="1"/>
          </p:cNvPicPr>
          <p:nvPr/>
        </p:nvPicPr>
        <p:blipFill>
          <a:blip r:embed="rId4"/>
          <a:stretch>
            <a:fillRect/>
          </a:stretch>
        </p:blipFill>
        <p:spPr>
          <a:xfrm>
            <a:off x="5129646" y="1274762"/>
            <a:ext cx="1932709" cy="1328737"/>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99BB4DF-9578-43F8-9070-9E94F73DBB50}"/>
              </a:ext>
            </a:extLst>
          </p:cNvPr>
          <p:cNvPicPr>
            <a:picLocks noChangeAspect="1"/>
          </p:cNvPicPr>
          <p:nvPr/>
        </p:nvPicPr>
        <p:blipFill>
          <a:blip r:embed="rId5"/>
          <a:stretch>
            <a:fillRect/>
          </a:stretch>
        </p:blipFill>
        <p:spPr>
          <a:xfrm>
            <a:off x="190500" y="4349779"/>
            <a:ext cx="2997200" cy="1455783"/>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079B8E37-F735-44B4-8714-A2BAB521AE36}"/>
              </a:ext>
            </a:extLst>
          </p:cNvPr>
          <p:cNvSpPr txBox="1"/>
          <p:nvPr/>
        </p:nvSpPr>
        <p:spPr>
          <a:xfrm>
            <a:off x="1526396" y="5837569"/>
            <a:ext cx="819712" cy="404406"/>
          </a:xfrm>
          <a:prstGeom prst="rect">
            <a:avLst/>
          </a:prstGeom>
          <a:noFill/>
        </p:spPr>
        <p:txBody>
          <a:bodyPr wrap="none" rtlCol="0">
            <a:spAutoFit/>
          </a:bodyPr>
          <a:lstStyle/>
          <a:p>
            <a:pPr algn="ctr">
              <a:lnSpc>
                <a:spcPts val="2400"/>
              </a:lnSpc>
            </a:pPr>
            <a:r>
              <a:rPr lang="en-US" sz="2400" b="1" dirty="0"/>
              <a:t>Xbox</a:t>
            </a:r>
          </a:p>
        </p:txBody>
      </p:sp>
      <p:sp>
        <p:nvSpPr>
          <p:cNvPr id="15" name="TextBox 14">
            <a:extLst>
              <a:ext uri="{FF2B5EF4-FFF2-40B4-BE49-F238E27FC236}">
                <a16:creationId xmlns:a16="http://schemas.microsoft.com/office/drawing/2014/main" id="{4EC044E5-536B-4323-A880-E401F8F3CBE6}"/>
              </a:ext>
            </a:extLst>
          </p:cNvPr>
          <p:cNvSpPr txBox="1"/>
          <p:nvPr/>
        </p:nvSpPr>
        <p:spPr>
          <a:xfrm>
            <a:off x="9345976" y="5837569"/>
            <a:ext cx="2072554" cy="404406"/>
          </a:xfrm>
          <a:prstGeom prst="rect">
            <a:avLst/>
          </a:prstGeom>
          <a:noFill/>
        </p:spPr>
        <p:txBody>
          <a:bodyPr wrap="none" rtlCol="0">
            <a:spAutoFit/>
          </a:bodyPr>
          <a:lstStyle/>
          <a:p>
            <a:pPr algn="ctr">
              <a:lnSpc>
                <a:spcPts val="2400"/>
              </a:lnSpc>
            </a:pPr>
            <a:r>
              <a:rPr lang="en-US" sz="2400" b="1" dirty="0"/>
              <a:t>Remote Server</a:t>
            </a:r>
          </a:p>
        </p:txBody>
      </p:sp>
      <p:sp>
        <p:nvSpPr>
          <p:cNvPr id="16" name="TextBox 15">
            <a:extLst>
              <a:ext uri="{FF2B5EF4-FFF2-40B4-BE49-F238E27FC236}">
                <a16:creationId xmlns:a16="http://schemas.microsoft.com/office/drawing/2014/main" id="{546CBF13-7185-4C84-BFE0-69483815D204}"/>
              </a:ext>
            </a:extLst>
          </p:cNvPr>
          <p:cNvSpPr txBox="1"/>
          <p:nvPr/>
        </p:nvSpPr>
        <p:spPr>
          <a:xfrm>
            <a:off x="5212489" y="2641597"/>
            <a:ext cx="1767022" cy="712183"/>
          </a:xfrm>
          <a:prstGeom prst="rect">
            <a:avLst/>
          </a:prstGeom>
          <a:noFill/>
        </p:spPr>
        <p:txBody>
          <a:bodyPr wrap="none" rtlCol="0">
            <a:spAutoFit/>
          </a:bodyPr>
          <a:lstStyle/>
          <a:p>
            <a:pPr algn="ctr">
              <a:lnSpc>
                <a:spcPts val="2400"/>
              </a:lnSpc>
            </a:pPr>
            <a:r>
              <a:rPr lang="en-US" sz="2400" b="1" dirty="0" err="1"/>
              <a:t>WiFi</a:t>
            </a:r>
            <a:endParaRPr lang="en-US" sz="2400" b="1" dirty="0"/>
          </a:p>
          <a:p>
            <a:pPr algn="ctr">
              <a:lnSpc>
                <a:spcPts val="2400"/>
              </a:lnSpc>
            </a:pPr>
            <a:r>
              <a:rPr lang="en-US" sz="2400" b="1" dirty="0"/>
              <a:t>Access Point</a:t>
            </a:r>
          </a:p>
        </p:txBody>
      </p:sp>
      <p:sp>
        <p:nvSpPr>
          <p:cNvPr id="17" name="TextBox 16">
            <a:extLst>
              <a:ext uri="{FF2B5EF4-FFF2-40B4-BE49-F238E27FC236}">
                <a16:creationId xmlns:a16="http://schemas.microsoft.com/office/drawing/2014/main" id="{801BFD9D-EE47-4534-A211-FD4301B32F10}"/>
              </a:ext>
            </a:extLst>
          </p:cNvPr>
          <p:cNvSpPr txBox="1"/>
          <p:nvPr/>
        </p:nvSpPr>
        <p:spPr>
          <a:xfrm>
            <a:off x="1004268" y="2000389"/>
            <a:ext cx="2150076" cy="1015663"/>
          </a:xfrm>
          <a:prstGeom prst="rect">
            <a:avLst/>
          </a:prstGeom>
          <a:noFill/>
        </p:spPr>
        <p:txBody>
          <a:bodyPr wrap="none" rtlCol="0">
            <a:spAutoFit/>
          </a:bodyPr>
          <a:lstStyle/>
          <a:p>
            <a:pPr algn="ctr"/>
            <a:r>
              <a:rPr lang="en-US" sz="2400" b="1" dirty="0" err="1">
                <a:solidFill>
                  <a:srgbClr val="C00000"/>
                </a:solidFill>
              </a:rPr>
              <a:t>WiFi</a:t>
            </a:r>
            <a:r>
              <a:rPr lang="en-US" b="1" dirty="0">
                <a:solidFill>
                  <a:srgbClr val="C00000"/>
                </a:solidFill>
              </a:rPr>
              <a:t/>
            </a:r>
            <a:br>
              <a:rPr lang="en-US" b="1" dirty="0">
                <a:solidFill>
                  <a:srgbClr val="C00000"/>
                </a:solidFill>
              </a:rPr>
            </a:br>
            <a:r>
              <a:rPr lang="en-US" dirty="0">
                <a:solidFill>
                  <a:srgbClr val="C00000"/>
                </a:solidFill>
              </a:rPr>
              <a:t>Encrypted from </a:t>
            </a:r>
            <a:br>
              <a:rPr lang="en-US" dirty="0">
                <a:solidFill>
                  <a:srgbClr val="C00000"/>
                </a:solidFill>
              </a:rPr>
            </a:br>
            <a:r>
              <a:rPr lang="en-US" dirty="0">
                <a:solidFill>
                  <a:srgbClr val="C00000"/>
                </a:solidFill>
              </a:rPr>
              <a:t>Xbox to Access Point</a:t>
            </a:r>
          </a:p>
        </p:txBody>
      </p:sp>
      <p:sp>
        <p:nvSpPr>
          <p:cNvPr id="18" name="TextBox 17">
            <a:extLst>
              <a:ext uri="{FF2B5EF4-FFF2-40B4-BE49-F238E27FC236}">
                <a16:creationId xmlns:a16="http://schemas.microsoft.com/office/drawing/2014/main" id="{E40D652B-578C-4353-AAF1-5AD38DC9E97A}"/>
              </a:ext>
            </a:extLst>
          </p:cNvPr>
          <p:cNvSpPr txBox="1"/>
          <p:nvPr/>
        </p:nvSpPr>
        <p:spPr>
          <a:xfrm>
            <a:off x="2865030" y="3327234"/>
            <a:ext cx="1693412" cy="1015663"/>
          </a:xfrm>
          <a:prstGeom prst="rect">
            <a:avLst/>
          </a:prstGeom>
          <a:noFill/>
        </p:spPr>
        <p:txBody>
          <a:bodyPr wrap="none" rtlCol="0">
            <a:spAutoFit/>
          </a:bodyPr>
          <a:lstStyle/>
          <a:p>
            <a:pPr algn="ctr"/>
            <a:r>
              <a:rPr lang="en-US" sz="2400" b="1" dirty="0">
                <a:solidFill>
                  <a:srgbClr val="008000"/>
                </a:solidFill>
              </a:rPr>
              <a:t>Xbox</a:t>
            </a:r>
            <a:r>
              <a:rPr lang="en-US" b="1" dirty="0">
                <a:solidFill>
                  <a:srgbClr val="008000"/>
                </a:solidFill>
              </a:rPr>
              <a:t/>
            </a:r>
            <a:br>
              <a:rPr lang="en-US" b="1" dirty="0">
                <a:solidFill>
                  <a:srgbClr val="008000"/>
                </a:solidFill>
              </a:rPr>
            </a:br>
            <a:r>
              <a:rPr lang="en-US" dirty="0">
                <a:solidFill>
                  <a:srgbClr val="008000"/>
                </a:solidFill>
              </a:rPr>
              <a:t>Encrypted from </a:t>
            </a:r>
            <a:br>
              <a:rPr lang="en-US" dirty="0">
                <a:solidFill>
                  <a:srgbClr val="008000"/>
                </a:solidFill>
              </a:rPr>
            </a:br>
            <a:r>
              <a:rPr lang="en-US" dirty="0">
                <a:solidFill>
                  <a:srgbClr val="008000"/>
                </a:solidFill>
              </a:rPr>
              <a:t>Xbox to Server</a:t>
            </a:r>
          </a:p>
        </p:txBody>
      </p:sp>
      <p:sp>
        <p:nvSpPr>
          <p:cNvPr id="26" name="Freeform: Shape 25">
            <a:extLst>
              <a:ext uri="{FF2B5EF4-FFF2-40B4-BE49-F238E27FC236}">
                <a16:creationId xmlns:a16="http://schemas.microsoft.com/office/drawing/2014/main" id="{E138A98E-B2FE-42FC-85AC-90282FF19C52}"/>
              </a:ext>
            </a:extLst>
          </p:cNvPr>
          <p:cNvSpPr/>
          <p:nvPr/>
        </p:nvSpPr>
        <p:spPr>
          <a:xfrm>
            <a:off x="7386922" y="2062688"/>
            <a:ext cx="2276767" cy="1157818"/>
          </a:xfrm>
          <a:custGeom>
            <a:avLst/>
            <a:gdLst>
              <a:gd name="connsiteX0" fmla="*/ 807637 w 2276767"/>
              <a:gd name="connsiteY0" fmla="*/ 0 h 1157818"/>
              <a:gd name="connsiteX1" fmla="*/ 1060375 w 2276767"/>
              <a:gd name="connsiteY1" fmla="*/ 59544 h 1157818"/>
              <a:gd name="connsiteX2" fmla="*/ 1086236 w 2276767"/>
              <a:gd name="connsiteY2" fmla="*/ 76001 h 1157818"/>
              <a:gd name="connsiteX3" fmla="*/ 1107709 w 2276767"/>
              <a:gd name="connsiteY3" fmla="*/ 62466 h 1157818"/>
              <a:gd name="connsiteX4" fmla="*/ 1375399 w 2276767"/>
              <a:gd name="connsiteY4" fmla="*/ 0 h 1157818"/>
              <a:gd name="connsiteX5" fmla="*/ 1844451 w 2276767"/>
              <a:gd name="connsiteY5" fmla="*/ 292046 h 1157818"/>
              <a:gd name="connsiteX6" fmla="*/ 1847093 w 2276767"/>
              <a:gd name="connsiteY6" fmla="*/ 312070 h 1157818"/>
              <a:gd name="connsiteX7" fmla="*/ 1915831 w 2276767"/>
              <a:gd name="connsiteY7" fmla="*/ 315594 h 1157818"/>
              <a:gd name="connsiteX8" fmla="*/ 2276767 w 2276767"/>
              <a:gd name="connsiteY8" fmla="*/ 540827 h 1157818"/>
              <a:gd name="connsiteX9" fmla="*/ 2000683 w 2276767"/>
              <a:gd name="connsiteY9" fmla="*/ 752664 h 1157818"/>
              <a:gd name="connsiteX10" fmla="*/ 1997845 w 2276767"/>
              <a:gd name="connsiteY10" fmla="*/ 753112 h 1157818"/>
              <a:gd name="connsiteX11" fmla="*/ 1995766 w 2276767"/>
              <a:gd name="connsiteY11" fmla="*/ 768460 h 1157818"/>
              <a:gd name="connsiteX12" fmla="*/ 1600357 w 2276767"/>
              <a:gd name="connsiteY12" fmla="*/ 1008312 h 1157818"/>
              <a:gd name="connsiteX13" fmla="*/ 1580960 w 2276767"/>
              <a:gd name="connsiteY13" fmla="*/ 1006494 h 1157818"/>
              <a:gd name="connsiteX14" fmla="*/ 1567188 w 2276767"/>
              <a:gd name="connsiteY14" fmla="*/ 1025378 h 1157818"/>
              <a:gd name="connsiteX15" fmla="*/ 1232509 w 2276767"/>
              <a:gd name="connsiteY15" fmla="*/ 1157818 h 1157818"/>
              <a:gd name="connsiteX16" fmla="*/ 1006847 w 2276767"/>
              <a:gd name="connsiteY16" fmla="*/ 1106516 h 1157818"/>
              <a:gd name="connsiteX17" fmla="*/ 963683 w 2276767"/>
              <a:gd name="connsiteY17" fmla="*/ 1080010 h 1157818"/>
              <a:gd name="connsiteX18" fmla="*/ 942059 w 2276767"/>
              <a:gd name="connsiteY18" fmla="*/ 1088027 h 1157818"/>
              <a:gd name="connsiteX19" fmla="*/ 807637 w 2276767"/>
              <a:gd name="connsiteY19" fmla="*/ 1103702 h 1157818"/>
              <a:gd name="connsiteX20" fmla="*/ 432801 w 2276767"/>
              <a:gd name="connsiteY20" fmla="*/ 949985 h 1157818"/>
              <a:gd name="connsiteX21" fmla="*/ 410601 w 2276767"/>
              <a:gd name="connsiteY21" fmla="*/ 918439 h 1157818"/>
              <a:gd name="connsiteX22" fmla="*/ 336550 w 2276767"/>
              <a:gd name="connsiteY22" fmla="*/ 927100 h 1157818"/>
              <a:gd name="connsiteX23" fmla="*/ 0 w 2276767"/>
              <a:gd name="connsiteY23" fmla="*/ 666750 h 1157818"/>
              <a:gd name="connsiteX24" fmla="*/ 336550 w 2276767"/>
              <a:gd name="connsiteY24" fmla="*/ 406400 h 1157818"/>
              <a:gd name="connsiteX25" fmla="*/ 363422 w 2276767"/>
              <a:gd name="connsiteY25" fmla="*/ 408496 h 1157818"/>
              <a:gd name="connsiteX26" fmla="*/ 355600 w 2276767"/>
              <a:gd name="connsiteY26" fmla="*/ 348651 h 1157818"/>
              <a:gd name="connsiteX27" fmla="*/ 807637 w 2276767"/>
              <a:gd name="connsiteY27" fmla="*/ 0 h 115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76767" h="1157818">
                <a:moveTo>
                  <a:pt x="807637" y="0"/>
                </a:moveTo>
                <a:cubicBezTo>
                  <a:pt x="901257" y="0"/>
                  <a:pt x="988230" y="21951"/>
                  <a:pt x="1060375" y="59544"/>
                </a:cubicBezTo>
                <a:lnTo>
                  <a:pt x="1086236" y="76001"/>
                </a:lnTo>
                <a:lnTo>
                  <a:pt x="1107709" y="62466"/>
                </a:lnTo>
                <a:cubicBezTo>
                  <a:pt x="1184123" y="23028"/>
                  <a:pt x="1276241" y="0"/>
                  <a:pt x="1375399" y="0"/>
                </a:cubicBezTo>
                <a:cubicBezTo>
                  <a:pt x="1606768" y="0"/>
                  <a:pt x="1799806" y="125376"/>
                  <a:pt x="1844451" y="292046"/>
                </a:cubicBezTo>
                <a:lnTo>
                  <a:pt x="1847093" y="312070"/>
                </a:lnTo>
                <a:lnTo>
                  <a:pt x="1915831" y="315594"/>
                </a:lnTo>
                <a:cubicBezTo>
                  <a:pt x="2121817" y="337032"/>
                  <a:pt x="2276767" y="429727"/>
                  <a:pt x="2276767" y="540827"/>
                </a:cubicBezTo>
                <a:cubicBezTo>
                  <a:pt x="2276767" y="636056"/>
                  <a:pt x="2162926" y="717763"/>
                  <a:pt x="2000683" y="752664"/>
                </a:cubicBezTo>
                <a:lnTo>
                  <a:pt x="1997845" y="753112"/>
                </a:lnTo>
                <a:lnTo>
                  <a:pt x="1995766" y="768460"/>
                </a:lnTo>
                <a:cubicBezTo>
                  <a:pt x="1958131" y="905343"/>
                  <a:pt x="1795401" y="1008312"/>
                  <a:pt x="1600357" y="1008312"/>
                </a:cubicBezTo>
                <a:lnTo>
                  <a:pt x="1580960" y="1006494"/>
                </a:lnTo>
                <a:lnTo>
                  <a:pt x="1567188" y="1025378"/>
                </a:lnTo>
                <a:cubicBezTo>
                  <a:pt x="1494656" y="1105283"/>
                  <a:pt x="1371826" y="1157818"/>
                  <a:pt x="1232509" y="1157818"/>
                </a:cubicBezTo>
                <a:cubicBezTo>
                  <a:pt x="1148919" y="1157818"/>
                  <a:pt x="1071264" y="1138905"/>
                  <a:pt x="1006847" y="1106516"/>
                </a:cubicBezTo>
                <a:lnTo>
                  <a:pt x="963683" y="1080010"/>
                </a:lnTo>
                <a:lnTo>
                  <a:pt x="942059" y="1088027"/>
                </a:lnTo>
                <a:cubicBezTo>
                  <a:pt x="899595" y="1098214"/>
                  <a:pt x="854447" y="1103702"/>
                  <a:pt x="807637" y="1103702"/>
                </a:cubicBezTo>
                <a:cubicBezTo>
                  <a:pt x="651604" y="1103702"/>
                  <a:pt x="514035" y="1042727"/>
                  <a:pt x="432801" y="949985"/>
                </a:cubicBezTo>
                <a:lnTo>
                  <a:pt x="410601" y="918439"/>
                </a:lnTo>
                <a:lnTo>
                  <a:pt x="336550" y="927100"/>
                </a:lnTo>
                <a:cubicBezTo>
                  <a:pt x="150679" y="927100"/>
                  <a:pt x="0" y="810537"/>
                  <a:pt x="0" y="666750"/>
                </a:cubicBezTo>
                <a:cubicBezTo>
                  <a:pt x="0" y="522963"/>
                  <a:pt x="150679" y="406400"/>
                  <a:pt x="336550" y="406400"/>
                </a:cubicBezTo>
                <a:lnTo>
                  <a:pt x="363422" y="408496"/>
                </a:lnTo>
                <a:lnTo>
                  <a:pt x="355600" y="348651"/>
                </a:lnTo>
                <a:cubicBezTo>
                  <a:pt x="355600" y="156096"/>
                  <a:pt x="557984" y="0"/>
                  <a:pt x="807637" y="0"/>
                </a:cubicBez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a:extLst>
              <a:ext uri="{FF2B5EF4-FFF2-40B4-BE49-F238E27FC236}">
                <a16:creationId xmlns:a16="http://schemas.microsoft.com/office/drawing/2014/main" id="{F9D77F26-1C8F-40CC-8A1D-8FD567229081}"/>
              </a:ext>
            </a:extLst>
          </p:cNvPr>
          <p:cNvSpPr txBox="1"/>
          <p:nvPr/>
        </p:nvSpPr>
        <p:spPr>
          <a:xfrm>
            <a:off x="7913984" y="2410764"/>
            <a:ext cx="1222642" cy="461665"/>
          </a:xfrm>
          <a:prstGeom prst="rect">
            <a:avLst/>
          </a:prstGeom>
          <a:noFill/>
        </p:spPr>
        <p:txBody>
          <a:bodyPr wrap="none" rtlCol="0">
            <a:spAutoFit/>
          </a:bodyPr>
          <a:lstStyle/>
          <a:p>
            <a:pPr algn="ctr"/>
            <a:r>
              <a:rPr lang="en-US" sz="2400" b="1" dirty="0"/>
              <a:t>Internet</a:t>
            </a:r>
          </a:p>
        </p:txBody>
      </p:sp>
    </p:spTree>
    <p:extLst>
      <p:ext uri="{BB962C8B-B14F-4D97-AF65-F5344CB8AC3E}">
        <p14:creationId xmlns:p14="http://schemas.microsoft.com/office/powerpoint/2010/main" val="2154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C819-C550-4106-81FD-0C9382101CF0}"/>
              </a:ext>
            </a:extLst>
          </p:cNvPr>
          <p:cNvSpPr>
            <a:spLocks noGrp="1"/>
          </p:cNvSpPr>
          <p:nvPr>
            <p:ph type="title"/>
          </p:nvPr>
        </p:nvSpPr>
        <p:spPr/>
        <p:txBody>
          <a:bodyPr/>
          <a:lstStyle/>
          <a:p>
            <a:r>
              <a:rPr lang="en-US" dirty="0"/>
              <a:t>Patented Technology’s Value to Product –vs- Standard</a:t>
            </a:r>
          </a:p>
        </p:txBody>
      </p:sp>
      <p:sp>
        <p:nvSpPr>
          <p:cNvPr id="3" name="Slide Number Placeholder 2">
            <a:extLst>
              <a:ext uri="{FF2B5EF4-FFF2-40B4-BE49-F238E27FC236}">
                <a16:creationId xmlns:a16="http://schemas.microsoft.com/office/drawing/2014/main" id="{A55563F4-4C9B-4D4F-9BA3-A0A40E3B3FB9}"/>
              </a:ext>
            </a:extLst>
          </p:cNvPr>
          <p:cNvSpPr>
            <a:spLocks noGrp="1"/>
          </p:cNvSpPr>
          <p:nvPr>
            <p:ph type="sldNum" sz="quarter" idx="12"/>
          </p:nvPr>
        </p:nvSpPr>
        <p:spPr/>
        <p:txBody>
          <a:bodyPr/>
          <a:lstStyle/>
          <a:p>
            <a:fld id="{91282CDD-9A53-4972-8C82-78A2E352EE5A}" type="slidenum">
              <a:rPr lang="en-US" smtClean="0"/>
              <a:t>21</a:t>
            </a:fld>
            <a:endParaRPr lang="en-US"/>
          </a:p>
        </p:txBody>
      </p:sp>
      <p:pic>
        <p:nvPicPr>
          <p:cNvPr id="4" name="Picture 3">
            <a:extLst>
              <a:ext uri="{FF2B5EF4-FFF2-40B4-BE49-F238E27FC236}">
                <a16:creationId xmlns:a16="http://schemas.microsoft.com/office/drawing/2014/main" id="{7E157180-CCDF-43ED-88FD-09A2BBEE02A9}"/>
              </a:ext>
            </a:extLst>
          </p:cNvPr>
          <p:cNvPicPr>
            <a:picLocks noChangeAspect="1"/>
          </p:cNvPicPr>
          <p:nvPr/>
        </p:nvPicPr>
        <p:blipFill>
          <a:blip r:embed="rId3"/>
          <a:stretch>
            <a:fillRect/>
          </a:stretch>
        </p:blipFill>
        <p:spPr>
          <a:xfrm>
            <a:off x="2181225" y="872242"/>
            <a:ext cx="8534400" cy="5420575"/>
          </a:xfrm>
          <a:prstGeom prst="rect">
            <a:avLst/>
          </a:prstGeom>
        </p:spPr>
      </p:pic>
    </p:spTree>
    <p:extLst>
      <p:ext uri="{BB962C8B-B14F-4D97-AF65-F5344CB8AC3E}">
        <p14:creationId xmlns:p14="http://schemas.microsoft.com/office/powerpoint/2010/main" val="248346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0A0EB0-D118-413C-B6D9-F718094245C3}"/>
              </a:ext>
            </a:extLst>
          </p:cNvPr>
          <p:cNvSpPr/>
          <p:nvPr/>
        </p:nvSpPr>
        <p:spPr>
          <a:xfrm>
            <a:off x="1066800" y="3904059"/>
            <a:ext cx="10058400" cy="20179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C42DEF49-1899-481C-9658-734422A564AF}"/>
              </a:ext>
            </a:extLst>
          </p:cNvPr>
          <p:cNvSpPr/>
          <p:nvPr/>
        </p:nvSpPr>
        <p:spPr>
          <a:xfrm>
            <a:off x="1066800" y="1030010"/>
            <a:ext cx="10058400" cy="20179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48528CB2-9177-4C0A-93B3-BDA7AD443B48}"/>
              </a:ext>
            </a:extLst>
          </p:cNvPr>
          <p:cNvSpPr>
            <a:spLocks noGrp="1"/>
          </p:cNvSpPr>
          <p:nvPr>
            <p:ph type="title"/>
          </p:nvPr>
        </p:nvSpPr>
        <p:spPr/>
        <p:txBody>
          <a:bodyPr/>
          <a:lstStyle/>
          <a:p>
            <a:r>
              <a:rPr lang="en-US" altLang="ko-KR" dirty="0"/>
              <a:t>FRAND Rates for SEPs</a:t>
            </a:r>
            <a:endParaRPr lang="en-US" dirty="0"/>
          </a:p>
        </p:txBody>
      </p:sp>
      <p:sp>
        <p:nvSpPr>
          <p:cNvPr id="3" name="Slide Number Placeholder 2">
            <a:extLst>
              <a:ext uri="{FF2B5EF4-FFF2-40B4-BE49-F238E27FC236}">
                <a16:creationId xmlns:a16="http://schemas.microsoft.com/office/drawing/2014/main" id="{91110BFE-6062-4DE2-A874-0CE86EF9E6EC}"/>
              </a:ext>
            </a:extLst>
          </p:cNvPr>
          <p:cNvSpPr>
            <a:spLocks noGrp="1"/>
          </p:cNvSpPr>
          <p:nvPr>
            <p:ph type="sldNum" sz="quarter" idx="12"/>
          </p:nvPr>
        </p:nvSpPr>
        <p:spPr/>
        <p:txBody>
          <a:bodyPr/>
          <a:lstStyle/>
          <a:p>
            <a:fld id="{91282CDD-9A53-4972-8C82-78A2E352EE5A}" type="slidenum">
              <a:rPr lang="en-US" smtClean="0"/>
              <a:t>22</a:t>
            </a:fld>
            <a:endParaRPr lang="en-US"/>
          </a:p>
        </p:txBody>
      </p:sp>
      <p:pic>
        <p:nvPicPr>
          <p:cNvPr id="4" name="Picture 2">
            <a:extLst>
              <a:ext uri="{FF2B5EF4-FFF2-40B4-BE49-F238E27FC236}">
                <a16:creationId xmlns:a16="http://schemas.microsoft.com/office/drawing/2014/main" id="{DFE118EB-FAE1-46E3-9ACF-CD3279E14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236" y="1242895"/>
            <a:ext cx="9839528" cy="160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8B38DFEA-02D3-45DF-B528-1BFEA1323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410" y="4072758"/>
            <a:ext cx="9717180" cy="160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64DD9D-1849-4AF6-B622-7A9DC566C06F}"/>
              </a:ext>
            </a:extLst>
          </p:cNvPr>
          <p:cNvSpPr txBox="1"/>
          <p:nvPr/>
        </p:nvSpPr>
        <p:spPr>
          <a:xfrm>
            <a:off x="5509942" y="3288743"/>
            <a:ext cx="1172116" cy="584775"/>
          </a:xfrm>
          <a:prstGeom prst="rect">
            <a:avLst/>
          </a:prstGeom>
          <a:noFill/>
        </p:spPr>
        <p:txBody>
          <a:bodyPr wrap="none" rtlCol="0">
            <a:spAutoFit/>
          </a:bodyPr>
          <a:lstStyle/>
          <a:p>
            <a:r>
              <a:rPr lang="en-US" sz="3200" b="1" dirty="0"/>
              <a:t>*  *  *</a:t>
            </a:r>
          </a:p>
        </p:txBody>
      </p:sp>
    </p:spTree>
    <p:extLst>
      <p:ext uri="{BB962C8B-B14F-4D97-AF65-F5344CB8AC3E}">
        <p14:creationId xmlns:p14="http://schemas.microsoft.com/office/powerpoint/2010/main" val="253839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A5B8-1275-4848-99D7-262EEE224F7F}"/>
              </a:ext>
            </a:extLst>
          </p:cNvPr>
          <p:cNvSpPr>
            <a:spLocks noGrp="1"/>
          </p:cNvSpPr>
          <p:nvPr>
            <p:ph type="title"/>
          </p:nvPr>
        </p:nvSpPr>
        <p:spPr/>
        <p:txBody>
          <a:bodyPr/>
          <a:lstStyle/>
          <a:p>
            <a:r>
              <a:rPr lang="en-US" altLang="ko-KR" dirty="0"/>
              <a:t>FRAND Rates for SEPs</a:t>
            </a:r>
            <a:endParaRPr lang="en-US" dirty="0"/>
          </a:p>
        </p:txBody>
      </p:sp>
      <p:sp>
        <p:nvSpPr>
          <p:cNvPr id="3" name="Slide Number Placeholder 2">
            <a:extLst>
              <a:ext uri="{FF2B5EF4-FFF2-40B4-BE49-F238E27FC236}">
                <a16:creationId xmlns:a16="http://schemas.microsoft.com/office/drawing/2014/main" id="{9308806D-1BF6-4EFE-9F4E-EDD82AE6AECF}"/>
              </a:ext>
            </a:extLst>
          </p:cNvPr>
          <p:cNvSpPr>
            <a:spLocks noGrp="1"/>
          </p:cNvSpPr>
          <p:nvPr>
            <p:ph type="sldNum" sz="quarter" idx="12"/>
          </p:nvPr>
        </p:nvSpPr>
        <p:spPr/>
        <p:txBody>
          <a:bodyPr/>
          <a:lstStyle/>
          <a:p>
            <a:fld id="{91282CDD-9A53-4972-8C82-78A2E352EE5A}" type="slidenum">
              <a:rPr lang="en-US" smtClean="0"/>
              <a:t>23</a:t>
            </a:fld>
            <a:endParaRPr lang="en-US"/>
          </a:p>
        </p:txBody>
      </p:sp>
      <p:sp>
        <p:nvSpPr>
          <p:cNvPr id="7" name="Rectangle 6">
            <a:extLst>
              <a:ext uri="{FF2B5EF4-FFF2-40B4-BE49-F238E27FC236}">
                <a16:creationId xmlns:a16="http://schemas.microsoft.com/office/drawing/2014/main" id="{BB6B2645-7FCA-43FB-AE78-FFD8E5B6150C}"/>
              </a:ext>
            </a:extLst>
          </p:cNvPr>
          <p:cNvSpPr/>
          <p:nvPr/>
        </p:nvSpPr>
        <p:spPr>
          <a:xfrm>
            <a:off x="2621280" y="4119792"/>
            <a:ext cx="6949440" cy="20116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75ABBA36-BF94-42D6-BEF1-C91A0DC64835}"/>
              </a:ext>
            </a:extLst>
          </p:cNvPr>
          <p:cNvSpPr/>
          <p:nvPr/>
        </p:nvSpPr>
        <p:spPr>
          <a:xfrm>
            <a:off x="2621280" y="1030009"/>
            <a:ext cx="6949440" cy="27432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2">
            <a:extLst>
              <a:ext uri="{FF2B5EF4-FFF2-40B4-BE49-F238E27FC236}">
                <a16:creationId xmlns:a16="http://schemas.microsoft.com/office/drawing/2014/main" id="{175A9D1A-AA0A-4E05-9C1A-C04FE1532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724" y="1120725"/>
            <a:ext cx="6221084" cy="254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F8BF74EB-E0EA-4E3D-94BE-26111C88B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545" y="4178074"/>
            <a:ext cx="6553315" cy="191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C75F46C5-2BF5-4191-92D6-A70286AAE7A4}"/>
              </a:ext>
            </a:extLst>
          </p:cNvPr>
          <p:cNvSpPr txBox="1"/>
          <p:nvPr/>
        </p:nvSpPr>
        <p:spPr>
          <a:xfrm>
            <a:off x="5634977" y="3777045"/>
            <a:ext cx="922047" cy="461665"/>
          </a:xfrm>
          <a:prstGeom prst="rect">
            <a:avLst/>
          </a:prstGeom>
          <a:noFill/>
        </p:spPr>
        <p:txBody>
          <a:bodyPr wrap="none" rtlCol="0">
            <a:spAutoFit/>
          </a:bodyPr>
          <a:lstStyle/>
          <a:p>
            <a:r>
              <a:rPr lang="en-US" sz="2400" b="1" dirty="0"/>
              <a:t>*  *  *</a:t>
            </a:r>
          </a:p>
        </p:txBody>
      </p:sp>
    </p:spTree>
    <p:extLst>
      <p:ext uri="{BB962C8B-B14F-4D97-AF65-F5344CB8AC3E}">
        <p14:creationId xmlns:p14="http://schemas.microsoft.com/office/powerpoint/2010/main" val="13391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696D-3181-4605-8F28-948F765BEC27}"/>
              </a:ext>
            </a:extLst>
          </p:cNvPr>
          <p:cNvSpPr>
            <a:spLocks noGrp="1"/>
          </p:cNvSpPr>
          <p:nvPr>
            <p:ph type="title"/>
          </p:nvPr>
        </p:nvSpPr>
        <p:spPr/>
        <p:txBody>
          <a:bodyPr/>
          <a:lstStyle/>
          <a:p>
            <a:r>
              <a:rPr lang="en-US" altLang="ko-KR" dirty="0"/>
              <a:t>Instructing a Jury What is Fair, Reasonable, and Non-Discriminatory</a:t>
            </a:r>
            <a:endParaRPr lang="en-US" dirty="0"/>
          </a:p>
        </p:txBody>
      </p:sp>
      <p:sp>
        <p:nvSpPr>
          <p:cNvPr id="3" name="Slide Number Placeholder 2">
            <a:extLst>
              <a:ext uri="{FF2B5EF4-FFF2-40B4-BE49-F238E27FC236}">
                <a16:creationId xmlns:a16="http://schemas.microsoft.com/office/drawing/2014/main" id="{0236D42C-0861-4A66-845C-820496776579}"/>
              </a:ext>
            </a:extLst>
          </p:cNvPr>
          <p:cNvSpPr>
            <a:spLocks noGrp="1"/>
          </p:cNvSpPr>
          <p:nvPr>
            <p:ph type="sldNum" sz="quarter" idx="12"/>
          </p:nvPr>
        </p:nvSpPr>
        <p:spPr/>
        <p:txBody>
          <a:bodyPr/>
          <a:lstStyle/>
          <a:p>
            <a:fld id="{91282CDD-9A53-4972-8C82-78A2E352EE5A}" type="slidenum">
              <a:rPr lang="en-US" smtClean="0"/>
              <a:t>24</a:t>
            </a:fld>
            <a:endParaRPr lang="en-US"/>
          </a:p>
        </p:txBody>
      </p:sp>
      <p:sp>
        <p:nvSpPr>
          <p:cNvPr id="4" name="TextBox 3">
            <a:extLst>
              <a:ext uri="{FF2B5EF4-FFF2-40B4-BE49-F238E27FC236}">
                <a16:creationId xmlns:a16="http://schemas.microsoft.com/office/drawing/2014/main" id="{0F9FA259-8AB7-4FB0-A584-798C47A99933}"/>
              </a:ext>
            </a:extLst>
          </p:cNvPr>
          <p:cNvSpPr txBox="1"/>
          <p:nvPr/>
        </p:nvSpPr>
        <p:spPr>
          <a:xfrm>
            <a:off x="152400" y="956441"/>
            <a:ext cx="11887200" cy="138499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274320" tIns="182880" rIns="274320" bIns="182880" rtlCol="0">
            <a:spAutoFit/>
          </a:bodyPr>
          <a:lstStyle/>
          <a:p>
            <a:pPr algn="just"/>
            <a:r>
              <a:rPr lang="en-US" sz="2200" dirty="0">
                <a:latin typeface="Times New Roman" panose="02020603050405020304" pitchFamily="18" charset="0"/>
                <a:cs typeface="Times New Roman" panose="02020603050405020304" pitchFamily="18" charset="0"/>
              </a:rPr>
              <a:t>“In determining damages, you should not consider the value of the IEEE 802.3af/at standard as a whole, </a:t>
            </a:r>
            <a:r>
              <a:rPr lang="en-US" sz="2200" u="sng" dirty="0">
                <a:solidFill>
                  <a:srgbClr val="FF0000"/>
                </a:solidFill>
                <a:latin typeface="Times New Roman" panose="02020603050405020304" pitchFamily="18" charset="0"/>
                <a:cs typeface="Times New Roman" panose="02020603050405020304" pitchFamily="18" charset="0"/>
              </a:rPr>
              <a:t>or any value the patented technology gained by its inclusion in the standard</a:t>
            </a:r>
            <a:r>
              <a:rPr lang="en-US" sz="2200" dirty="0">
                <a:latin typeface="Times New Roman" panose="02020603050405020304" pitchFamily="18" charset="0"/>
                <a:cs typeface="Times New Roman" panose="02020603050405020304" pitchFamily="18" charset="0"/>
              </a:rPr>
              <a:t>.  You may, however, consider any added value resulting from the superiority of the patented technology.”</a:t>
            </a:r>
          </a:p>
        </p:txBody>
      </p:sp>
      <p:sp>
        <p:nvSpPr>
          <p:cNvPr id="5" name="TextBox 4">
            <a:extLst>
              <a:ext uri="{FF2B5EF4-FFF2-40B4-BE49-F238E27FC236}">
                <a16:creationId xmlns:a16="http://schemas.microsoft.com/office/drawing/2014/main" id="{96B7C80B-3468-4F7C-9B31-538FFAD38051}"/>
              </a:ext>
            </a:extLst>
          </p:cNvPr>
          <p:cNvSpPr txBox="1"/>
          <p:nvPr/>
        </p:nvSpPr>
        <p:spPr>
          <a:xfrm>
            <a:off x="1309868" y="5901559"/>
            <a:ext cx="10729732" cy="369332"/>
          </a:xfrm>
          <a:prstGeom prst="rect">
            <a:avLst/>
          </a:prstGeom>
          <a:noFill/>
        </p:spPr>
        <p:txBody>
          <a:bodyPr wrap="none" rtlCol="0">
            <a:spAutoFit/>
          </a:bodyPr>
          <a:lstStyle/>
          <a:p>
            <a:pPr algn="r"/>
            <a:r>
              <a:rPr lang="en-US" i="1" dirty="0"/>
              <a:t>Network-1 Technologies, Inc. v. Hewlett-Packard Enterprise Co., </a:t>
            </a:r>
            <a:r>
              <a:rPr lang="en-US" dirty="0"/>
              <a:t>No. 6:13-cv-72-RWS (Doc. No. 68) (Nov. 13, 2017)</a:t>
            </a:r>
          </a:p>
        </p:txBody>
      </p:sp>
      <p:sp>
        <p:nvSpPr>
          <p:cNvPr id="6" name="TextBox 5">
            <a:extLst>
              <a:ext uri="{FF2B5EF4-FFF2-40B4-BE49-F238E27FC236}">
                <a16:creationId xmlns:a16="http://schemas.microsoft.com/office/drawing/2014/main" id="{D003085A-FF0F-41A6-9401-FA0FE67C0792}"/>
              </a:ext>
            </a:extLst>
          </p:cNvPr>
          <p:cNvSpPr txBox="1"/>
          <p:nvPr/>
        </p:nvSpPr>
        <p:spPr>
          <a:xfrm>
            <a:off x="152400" y="3124248"/>
            <a:ext cx="11887200" cy="273921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274320" tIns="182880" rIns="274320" bIns="182880" rtlCol="0">
            <a:spAutoFit/>
          </a:bodyPr>
          <a:lstStyle/>
          <a:p>
            <a:pPr algn="just"/>
            <a:r>
              <a:rPr lang="en-US" sz="2200" dirty="0">
                <a:latin typeface="Times New Roman" panose="02020603050405020304" pitchFamily="18" charset="0"/>
                <a:cs typeface="Times New Roman" panose="02020603050405020304" pitchFamily="18" charset="0"/>
              </a:rPr>
              <a:t>“[Plaintiff] committed to license the [asserted] patent </a:t>
            </a:r>
            <a:r>
              <a:rPr lang="en-US" sz="2200" u="sng" dirty="0">
                <a:solidFill>
                  <a:srgbClr val="FF0000"/>
                </a:solidFill>
                <a:latin typeface="Times New Roman" panose="02020603050405020304" pitchFamily="18" charset="0"/>
                <a:cs typeface="Times New Roman" panose="02020603050405020304" pitchFamily="18" charset="0"/>
              </a:rPr>
              <a:t>on a worldwide, non-discriminatory basis and on reasonable terms </a:t>
            </a:r>
            <a:r>
              <a:rPr lang="en-US" sz="2200" dirty="0">
                <a:latin typeface="Times New Roman" panose="02020603050405020304" pitchFamily="18" charset="0"/>
                <a:cs typeface="Times New Roman" panose="02020603050405020304" pitchFamily="18" charset="0"/>
              </a:rPr>
              <a:t>and conditions to comply with IEEE 802.3-2008 Standard including the 802.3af amendment and 802.3at amendment.  </a:t>
            </a:r>
            <a:r>
              <a:rPr lang="en-US" sz="2200" u="sng" dirty="0">
                <a:solidFill>
                  <a:srgbClr val="FF0000"/>
                </a:solidFill>
                <a:latin typeface="Times New Roman" panose="02020603050405020304" pitchFamily="18" charset="0"/>
                <a:cs typeface="Times New Roman" panose="02020603050405020304" pitchFamily="18" charset="0"/>
              </a:rPr>
              <a:t>You must ensure that any damages award is consistent with and does not exceed the amount permitted under that obligation</a:t>
            </a:r>
            <a:r>
              <a:rPr lang="en-US" sz="2200" dirty="0">
                <a:latin typeface="Times New Roman" panose="02020603050405020304" pitchFamily="18" charset="0"/>
                <a:cs typeface="Times New Roman" panose="02020603050405020304" pitchFamily="18" charset="0"/>
              </a:rPr>
              <a:t>.  The parties dispute whether the [asserted] patent is essential to the IEEE standard.  By referring to standard essential patents, the Court is not instructing you that the [asserted] patent is actually essential to any standard.  It is up to you, the jury, to decide whether or not the patent is standard essential.”</a:t>
            </a:r>
          </a:p>
        </p:txBody>
      </p:sp>
      <p:sp>
        <p:nvSpPr>
          <p:cNvPr id="7" name="TextBox 6">
            <a:extLst>
              <a:ext uri="{FF2B5EF4-FFF2-40B4-BE49-F238E27FC236}">
                <a16:creationId xmlns:a16="http://schemas.microsoft.com/office/drawing/2014/main" id="{1E56B416-F590-4CC8-8FC8-4FF69E86910A}"/>
              </a:ext>
            </a:extLst>
          </p:cNvPr>
          <p:cNvSpPr txBox="1"/>
          <p:nvPr/>
        </p:nvSpPr>
        <p:spPr>
          <a:xfrm>
            <a:off x="5570856" y="2598642"/>
            <a:ext cx="1050288" cy="523220"/>
          </a:xfrm>
          <a:prstGeom prst="rect">
            <a:avLst/>
          </a:prstGeom>
          <a:noFill/>
        </p:spPr>
        <p:txBody>
          <a:bodyPr wrap="none" rtlCol="0">
            <a:spAutoFit/>
          </a:bodyPr>
          <a:lstStyle/>
          <a:p>
            <a:pPr algn="ctr"/>
            <a:r>
              <a:rPr lang="en-US" sz="2800" b="1" dirty="0"/>
              <a:t>*  *  *</a:t>
            </a:r>
          </a:p>
        </p:txBody>
      </p:sp>
    </p:spTree>
    <p:extLst>
      <p:ext uri="{BB962C8B-B14F-4D97-AF65-F5344CB8AC3E}">
        <p14:creationId xmlns:p14="http://schemas.microsoft.com/office/powerpoint/2010/main" val="25855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A9BCA4-045B-4320-85A0-B8612104C60B}"/>
              </a:ext>
            </a:extLst>
          </p:cNvPr>
          <p:cNvSpPr/>
          <p:nvPr/>
        </p:nvSpPr>
        <p:spPr>
          <a:xfrm>
            <a:off x="0" y="2989570"/>
            <a:ext cx="12192000" cy="640080"/>
          </a:xfrm>
          <a:prstGeom prst="rect">
            <a:avLst/>
          </a:prstGeom>
          <a:solidFill>
            <a:srgbClr val="7030A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27B99-7E5B-47EA-A7E2-D90F9161F03C}"/>
              </a:ext>
            </a:extLst>
          </p:cNvPr>
          <p:cNvSpPr>
            <a:spLocks noGrp="1"/>
          </p:cNvSpPr>
          <p:nvPr>
            <p:ph type="title"/>
          </p:nvPr>
        </p:nvSpPr>
        <p:spPr/>
        <p:txBody>
          <a:bodyPr/>
          <a:lstStyle/>
          <a:p>
            <a:r>
              <a:rPr lang="en-US" dirty="0"/>
              <a:t>Roadmap</a:t>
            </a:r>
          </a:p>
        </p:txBody>
      </p:sp>
      <p:sp>
        <p:nvSpPr>
          <p:cNvPr id="4" name="Slide Number Placeholder 3">
            <a:extLst>
              <a:ext uri="{FF2B5EF4-FFF2-40B4-BE49-F238E27FC236}">
                <a16:creationId xmlns:a16="http://schemas.microsoft.com/office/drawing/2014/main" id="{4D8160EC-119D-49C4-BBBC-BE376DAF80C5}"/>
              </a:ext>
            </a:extLst>
          </p:cNvPr>
          <p:cNvSpPr>
            <a:spLocks noGrp="1"/>
          </p:cNvSpPr>
          <p:nvPr>
            <p:ph type="sldNum" sz="quarter" idx="12"/>
          </p:nvPr>
        </p:nvSpPr>
        <p:spPr/>
        <p:txBody>
          <a:bodyPr/>
          <a:lstStyle/>
          <a:p>
            <a:fld id="{91282CDD-9A53-4972-8C82-78A2E352EE5A}" type="slidenum">
              <a:rPr lang="en-US" smtClean="0"/>
              <a:t>25</a:t>
            </a:fld>
            <a:endParaRPr lang="en-US"/>
          </a:p>
        </p:txBody>
      </p:sp>
      <p:sp>
        <p:nvSpPr>
          <p:cNvPr id="6" name="TextBox 5">
            <a:extLst>
              <a:ext uri="{FF2B5EF4-FFF2-40B4-BE49-F238E27FC236}">
                <a16:creationId xmlns:a16="http://schemas.microsoft.com/office/drawing/2014/main" id="{58CBAB7F-8A73-44D2-A8CF-FCC99836312D}"/>
              </a:ext>
            </a:extLst>
          </p:cNvPr>
          <p:cNvSpPr txBox="1"/>
          <p:nvPr/>
        </p:nvSpPr>
        <p:spPr>
          <a:xfrm>
            <a:off x="573932" y="914400"/>
            <a:ext cx="741382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An Introduction to Standard Essential Patents</a:t>
            </a:r>
            <a:endParaRPr lang="en-US" sz="2000" dirty="0">
              <a:sym typeface="Wingdings" panose="05000000000000000000" pitchFamily="2" charset="2"/>
            </a:endParaRPr>
          </a:p>
        </p:txBody>
      </p:sp>
      <p:sp>
        <p:nvSpPr>
          <p:cNvPr id="7" name="TextBox 6">
            <a:extLst>
              <a:ext uri="{FF2B5EF4-FFF2-40B4-BE49-F238E27FC236}">
                <a16:creationId xmlns:a16="http://schemas.microsoft.com/office/drawing/2014/main" id="{1895DD58-4CE5-47C2-8B62-63115AEFAF1D}"/>
              </a:ext>
            </a:extLst>
          </p:cNvPr>
          <p:cNvSpPr txBox="1"/>
          <p:nvPr/>
        </p:nvSpPr>
        <p:spPr>
          <a:xfrm>
            <a:off x="573932" y="1981200"/>
            <a:ext cx="860094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Litigating Standard Essential Patents in District Courts</a:t>
            </a:r>
          </a:p>
        </p:txBody>
      </p:sp>
      <p:sp>
        <p:nvSpPr>
          <p:cNvPr id="8" name="TextBox 7">
            <a:extLst>
              <a:ext uri="{FF2B5EF4-FFF2-40B4-BE49-F238E27FC236}">
                <a16:creationId xmlns:a16="http://schemas.microsoft.com/office/drawing/2014/main" id="{48AE0CEC-0ADA-4514-9929-1D1ECEF3D4E0}"/>
              </a:ext>
            </a:extLst>
          </p:cNvPr>
          <p:cNvSpPr txBox="1"/>
          <p:nvPr/>
        </p:nvSpPr>
        <p:spPr>
          <a:xfrm>
            <a:off x="573932" y="3048000"/>
            <a:ext cx="8003986" cy="523220"/>
          </a:xfrm>
          <a:prstGeom prst="rect">
            <a:avLst/>
          </a:prstGeom>
          <a:noFill/>
        </p:spPr>
        <p:txBody>
          <a:bodyPr wrap="none" rtlCol="0">
            <a:spAutoFit/>
          </a:bodyPr>
          <a:lstStyle/>
          <a:p>
            <a:pPr marL="457200" indent="-457200">
              <a:buClr>
                <a:schemeClr val="tx1"/>
              </a:buClr>
              <a:buFont typeface="Calibri" panose="020F0502020204030204" pitchFamily="34" charset="0"/>
              <a:buChar char="&gt;"/>
            </a:pPr>
            <a:r>
              <a:rPr lang="en-US" sz="2800" b="1" dirty="0">
                <a:solidFill>
                  <a:schemeClr val="bg1"/>
                </a:solidFill>
                <a:sym typeface="Wingdings" panose="05000000000000000000" pitchFamily="2" charset="2"/>
              </a:rPr>
              <a:t>The ITC’s Treatment of Standard Essential Patents</a:t>
            </a:r>
            <a:endParaRPr lang="en-US" sz="2800" b="1" dirty="0">
              <a:solidFill>
                <a:schemeClr val="bg1"/>
              </a:solidFill>
            </a:endParaRPr>
          </a:p>
        </p:txBody>
      </p:sp>
      <p:sp>
        <p:nvSpPr>
          <p:cNvPr id="9" name="TextBox 8">
            <a:extLst>
              <a:ext uri="{FF2B5EF4-FFF2-40B4-BE49-F238E27FC236}">
                <a16:creationId xmlns:a16="http://schemas.microsoft.com/office/drawing/2014/main" id="{EE35E023-DF0B-42F6-88C9-D8AB5477DD60}"/>
              </a:ext>
            </a:extLst>
          </p:cNvPr>
          <p:cNvSpPr txBox="1"/>
          <p:nvPr/>
        </p:nvSpPr>
        <p:spPr>
          <a:xfrm>
            <a:off x="573932" y="4114800"/>
            <a:ext cx="9593267"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Approaches to Standard Essential Patents Around the World</a:t>
            </a:r>
            <a:endParaRPr lang="en-US" sz="2800" b="1" dirty="0"/>
          </a:p>
        </p:txBody>
      </p:sp>
      <p:sp>
        <p:nvSpPr>
          <p:cNvPr id="10" name="TextBox 9">
            <a:extLst>
              <a:ext uri="{FF2B5EF4-FFF2-40B4-BE49-F238E27FC236}">
                <a16:creationId xmlns:a16="http://schemas.microsoft.com/office/drawing/2014/main" id="{B69BCCDF-0364-414F-91B5-C2ABF8CD3149}"/>
              </a:ext>
            </a:extLst>
          </p:cNvPr>
          <p:cNvSpPr txBox="1"/>
          <p:nvPr/>
        </p:nvSpPr>
        <p:spPr>
          <a:xfrm>
            <a:off x="1099449" y="4846320"/>
            <a:ext cx="459266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the United Kingdom</a:t>
            </a:r>
            <a:endParaRPr lang="en-US" sz="2600" dirty="0"/>
          </a:p>
        </p:txBody>
      </p:sp>
      <p:sp>
        <p:nvSpPr>
          <p:cNvPr id="11" name="TextBox 10">
            <a:extLst>
              <a:ext uri="{FF2B5EF4-FFF2-40B4-BE49-F238E27FC236}">
                <a16:creationId xmlns:a16="http://schemas.microsoft.com/office/drawing/2014/main" id="{9C809385-CAA8-455E-816A-D6CA48010614}"/>
              </a:ext>
            </a:extLst>
          </p:cNvPr>
          <p:cNvSpPr txBox="1"/>
          <p:nvPr/>
        </p:nvSpPr>
        <p:spPr>
          <a:xfrm>
            <a:off x="1099449" y="5486400"/>
            <a:ext cx="311841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Germany</a:t>
            </a:r>
            <a:endParaRPr lang="en-US" sz="2600" dirty="0"/>
          </a:p>
        </p:txBody>
      </p:sp>
      <p:sp>
        <p:nvSpPr>
          <p:cNvPr id="2" name="Rectangle 1">
            <a:extLst>
              <a:ext uri="{FF2B5EF4-FFF2-40B4-BE49-F238E27FC236}">
                <a16:creationId xmlns:a16="http://schemas.microsoft.com/office/drawing/2014/main" id="{A7C7917F-5214-4DB2-82AF-5E5492D16A3A}"/>
              </a:ext>
            </a:extLst>
          </p:cNvPr>
          <p:cNvSpPr/>
          <p:nvPr/>
        </p:nvSpPr>
        <p:spPr>
          <a:xfrm>
            <a:off x="0" y="4865997"/>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5BA137-2BD8-4023-ADC8-2D414A3D6894}"/>
              </a:ext>
            </a:extLst>
          </p:cNvPr>
          <p:cNvSpPr/>
          <p:nvPr/>
        </p:nvSpPr>
        <p:spPr>
          <a:xfrm>
            <a:off x="0" y="5502931"/>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2B6210-DF7B-4697-A37E-252C02A9D1B9}"/>
              </a:ext>
            </a:extLst>
          </p:cNvPr>
          <p:cNvSpPr/>
          <p:nvPr/>
        </p:nvSpPr>
        <p:spPr>
          <a:xfrm>
            <a:off x="0" y="19227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FC37E-097A-4499-B4A7-7D80A87C658E}"/>
              </a:ext>
            </a:extLst>
          </p:cNvPr>
          <p:cNvSpPr/>
          <p:nvPr/>
        </p:nvSpPr>
        <p:spPr>
          <a:xfrm>
            <a:off x="0" y="40563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744F95-1924-4B31-A295-560C4B526FFD}"/>
              </a:ext>
            </a:extLst>
          </p:cNvPr>
          <p:cNvSpPr/>
          <p:nvPr/>
        </p:nvSpPr>
        <p:spPr>
          <a:xfrm>
            <a:off x="0" y="8559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3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C7917F-5214-4DB2-82AF-5E5492D16A3A}"/>
              </a:ext>
            </a:extLst>
          </p:cNvPr>
          <p:cNvSpPr/>
          <p:nvPr/>
        </p:nvSpPr>
        <p:spPr>
          <a:xfrm>
            <a:off x="0" y="4865997"/>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5BA137-2BD8-4023-ADC8-2D414A3D6894}"/>
              </a:ext>
            </a:extLst>
          </p:cNvPr>
          <p:cNvSpPr/>
          <p:nvPr/>
        </p:nvSpPr>
        <p:spPr>
          <a:xfrm>
            <a:off x="0" y="5502931"/>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FC37E-097A-4499-B4A7-7D80A87C658E}"/>
              </a:ext>
            </a:extLst>
          </p:cNvPr>
          <p:cNvSpPr/>
          <p:nvPr/>
        </p:nvSpPr>
        <p:spPr>
          <a:xfrm>
            <a:off x="0" y="4056370"/>
            <a:ext cx="12192000" cy="640080"/>
          </a:xfrm>
          <a:prstGeom prst="rect">
            <a:avLst/>
          </a:prstGeom>
          <a:solidFill>
            <a:srgbClr val="7030A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27B99-7E5B-47EA-A7E2-D90F9161F03C}"/>
              </a:ext>
            </a:extLst>
          </p:cNvPr>
          <p:cNvSpPr>
            <a:spLocks noGrp="1"/>
          </p:cNvSpPr>
          <p:nvPr>
            <p:ph type="title"/>
          </p:nvPr>
        </p:nvSpPr>
        <p:spPr/>
        <p:txBody>
          <a:bodyPr/>
          <a:lstStyle/>
          <a:p>
            <a:r>
              <a:rPr lang="en-US" dirty="0"/>
              <a:t>Roadmap</a:t>
            </a:r>
          </a:p>
        </p:txBody>
      </p:sp>
      <p:sp>
        <p:nvSpPr>
          <p:cNvPr id="4" name="Slide Number Placeholder 3">
            <a:extLst>
              <a:ext uri="{FF2B5EF4-FFF2-40B4-BE49-F238E27FC236}">
                <a16:creationId xmlns:a16="http://schemas.microsoft.com/office/drawing/2014/main" id="{4D8160EC-119D-49C4-BBBC-BE376DAF80C5}"/>
              </a:ext>
            </a:extLst>
          </p:cNvPr>
          <p:cNvSpPr>
            <a:spLocks noGrp="1"/>
          </p:cNvSpPr>
          <p:nvPr>
            <p:ph type="sldNum" sz="quarter" idx="12"/>
          </p:nvPr>
        </p:nvSpPr>
        <p:spPr/>
        <p:txBody>
          <a:bodyPr/>
          <a:lstStyle/>
          <a:p>
            <a:fld id="{91282CDD-9A53-4972-8C82-78A2E352EE5A}" type="slidenum">
              <a:rPr lang="en-US" smtClean="0"/>
              <a:t>26</a:t>
            </a:fld>
            <a:endParaRPr lang="en-US"/>
          </a:p>
        </p:txBody>
      </p:sp>
      <p:sp>
        <p:nvSpPr>
          <p:cNvPr id="6" name="TextBox 5">
            <a:extLst>
              <a:ext uri="{FF2B5EF4-FFF2-40B4-BE49-F238E27FC236}">
                <a16:creationId xmlns:a16="http://schemas.microsoft.com/office/drawing/2014/main" id="{58CBAB7F-8A73-44D2-A8CF-FCC99836312D}"/>
              </a:ext>
            </a:extLst>
          </p:cNvPr>
          <p:cNvSpPr txBox="1"/>
          <p:nvPr/>
        </p:nvSpPr>
        <p:spPr>
          <a:xfrm>
            <a:off x="573932" y="914400"/>
            <a:ext cx="741382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An Introduction to Standard Essential Patents</a:t>
            </a:r>
            <a:endParaRPr lang="en-US" sz="2000" dirty="0">
              <a:sym typeface="Wingdings" panose="05000000000000000000" pitchFamily="2" charset="2"/>
            </a:endParaRPr>
          </a:p>
        </p:txBody>
      </p:sp>
      <p:sp>
        <p:nvSpPr>
          <p:cNvPr id="7" name="TextBox 6">
            <a:extLst>
              <a:ext uri="{FF2B5EF4-FFF2-40B4-BE49-F238E27FC236}">
                <a16:creationId xmlns:a16="http://schemas.microsoft.com/office/drawing/2014/main" id="{1895DD58-4CE5-47C2-8B62-63115AEFAF1D}"/>
              </a:ext>
            </a:extLst>
          </p:cNvPr>
          <p:cNvSpPr txBox="1"/>
          <p:nvPr/>
        </p:nvSpPr>
        <p:spPr>
          <a:xfrm>
            <a:off x="573932" y="1981200"/>
            <a:ext cx="860094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Litigating Standard Essential Patents in District Courts</a:t>
            </a:r>
          </a:p>
        </p:txBody>
      </p:sp>
      <p:sp>
        <p:nvSpPr>
          <p:cNvPr id="8" name="TextBox 7">
            <a:extLst>
              <a:ext uri="{FF2B5EF4-FFF2-40B4-BE49-F238E27FC236}">
                <a16:creationId xmlns:a16="http://schemas.microsoft.com/office/drawing/2014/main" id="{48AE0CEC-0ADA-4514-9929-1D1ECEF3D4E0}"/>
              </a:ext>
            </a:extLst>
          </p:cNvPr>
          <p:cNvSpPr txBox="1"/>
          <p:nvPr/>
        </p:nvSpPr>
        <p:spPr>
          <a:xfrm>
            <a:off x="573932" y="3048000"/>
            <a:ext cx="8003986"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The ITC’s Treatment of Standard Essential Patents</a:t>
            </a:r>
            <a:endParaRPr lang="en-US" sz="2800" b="1" dirty="0"/>
          </a:p>
        </p:txBody>
      </p:sp>
      <p:sp>
        <p:nvSpPr>
          <p:cNvPr id="9" name="TextBox 8">
            <a:extLst>
              <a:ext uri="{FF2B5EF4-FFF2-40B4-BE49-F238E27FC236}">
                <a16:creationId xmlns:a16="http://schemas.microsoft.com/office/drawing/2014/main" id="{EE35E023-DF0B-42F6-88C9-D8AB5477DD60}"/>
              </a:ext>
            </a:extLst>
          </p:cNvPr>
          <p:cNvSpPr txBox="1"/>
          <p:nvPr/>
        </p:nvSpPr>
        <p:spPr>
          <a:xfrm>
            <a:off x="573932" y="4114800"/>
            <a:ext cx="9593267" cy="523220"/>
          </a:xfrm>
          <a:prstGeom prst="rect">
            <a:avLst/>
          </a:prstGeom>
          <a:noFill/>
        </p:spPr>
        <p:txBody>
          <a:bodyPr wrap="none" rtlCol="0">
            <a:spAutoFit/>
          </a:bodyPr>
          <a:lstStyle/>
          <a:p>
            <a:pPr marL="457200" indent="-457200">
              <a:buClr>
                <a:schemeClr val="tx1"/>
              </a:buClr>
              <a:buFont typeface="Calibri" panose="020F0502020204030204" pitchFamily="34" charset="0"/>
              <a:buChar char="&gt;"/>
            </a:pPr>
            <a:r>
              <a:rPr lang="en-US" sz="2800" b="1" dirty="0">
                <a:solidFill>
                  <a:schemeClr val="bg1"/>
                </a:solidFill>
                <a:sym typeface="Wingdings" panose="05000000000000000000" pitchFamily="2" charset="2"/>
              </a:rPr>
              <a:t>Approaches to Standard Essential Patents Around the World</a:t>
            </a:r>
            <a:endParaRPr lang="en-US" sz="2800" b="1" dirty="0">
              <a:solidFill>
                <a:schemeClr val="bg1"/>
              </a:solidFill>
            </a:endParaRPr>
          </a:p>
        </p:txBody>
      </p:sp>
      <p:sp>
        <p:nvSpPr>
          <p:cNvPr id="10" name="TextBox 9">
            <a:extLst>
              <a:ext uri="{FF2B5EF4-FFF2-40B4-BE49-F238E27FC236}">
                <a16:creationId xmlns:a16="http://schemas.microsoft.com/office/drawing/2014/main" id="{B69BCCDF-0364-414F-91B5-C2ABF8CD3149}"/>
              </a:ext>
            </a:extLst>
          </p:cNvPr>
          <p:cNvSpPr txBox="1"/>
          <p:nvPr/>
        </p:nvSpPr>
        <p:spPr>
          <a:xfrm>
            <a:off x="1099449" y="4846320"/>
            <a:ext cx="459266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the United Kingdom</a:t>
            </a:r>
            <a:endParaRPr lang="en-US" sz="2600" dirty="0"/>
          </a:p>
        </p:txBody>
      </p:sp>
      <p:sp>
        <p:nvSpPr>
          <p:cNvPr id="11" name="TextBox 10">
            <a:extLst>
              <a:ext uri="{FF2B5EF4-FFF2-40B4-BE49-F238E27FC236}">
                <a16:creationId xmlns:a16="http://schemas.microsoft.com/office/drawing/2014/main" id="{9C809385-CAA8-455E-816A-D6CA48010614}"/>
              </a:ext>
            </a:extLst>
          </p:cNvPr>
          <p:cNvSpPr txBox="1"/>
          <p:nvPr/>
        </p:nvSpPr>
        <p:spPr>
          <a:xfrm>
            <a:off x="1099449" y="5486400"/>
            <a:ext cx="311841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Germany</a:t>
            </a:r>
            <a:endParaRPr lang="en-US" sz="2600" dirty="0"/>
          </a:p>
        </p:txBody>
      </p:sp>
      <p:sp>
        <p:nvSpPr>
          <p:cNvPr id="15" name="Rectangle 14">
            <a:extLst>
              <a:ext uri="{FF2B5EF4-FFF2-40B4-BE49-F238E27FC236}">
                <a16:creationId xmlns:a16="http://schemas.microsoft.com/office/drawing/2014/main" id="{BD2B6210-DF7B-4697-A37E-252C02A9D1B9}"/>
              </a:ext>
            </a:extLst>
          </p:cNvPr>
          <p:cNvSpPr/>
          <p:nvPr/>
        </p:nvSpPr>
        <p:spPr>
          <a:xfrm>
            <a:off x="0" y="19227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A9BCA4-045B-4320-85A0-B8612104C60B}"/>
              </a:ext>
            </a:extLst>
          </p:cNvPr>
          <p:cNvSpPr/>
          <p:nvPr/>
        </p:nvSpPr>
        <p:spPr>
          <a:xfrm>
            <a:off x="0" y="29895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744F95-1924-4B31-A295-560C4B526FFD}"/>
              </a:ext>
            </a:extLst>
          </p:cNvPr>
          <p:cNvSpPr/>
          <p:nvPr/>
        </p:nvSpPr>
        <p:spPr>
          <a:xfrm>
            <a:off x="0" y="8559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CBF6543-AC5B-4E65-A61F-95F35ABD28F6}"/>
              </a:ext>
            </a:extLst>
          </p:cNvPr>
          <p:cNvPicPr>
            <a:picLocks noChangeAspect="1"/>
          </p:cNvPicPr>
          <p:nvPr/>
        </p:nvPicPr>
        <p:blipFill>
          <a:blip r:embed="rId3"/>
          <a:stretch>
            <a:fillRect/>
          </a:stretch>
        </p:blipFill>
        <p:spPr>
          <a:xfrm>
            <a:off x="573932" y="5578387"/>
            <a:ext cx="457200" cy="306289"/>
          </a:xfrm>
          <a:prstGeom prst="rect">
            <a:avLst/>
          </a:prstGeom>
        </p:spPr>
      </p:pic>
      <p:pic>
        <p:nvPicPr>
          <p:cNvPr id="19" name="Picture 18">
            <a:extLst>
              <a:ext uri="{FF2B5EF4-FFF2-40B4-BE49-F238E27FC236}">
                <a16:creationId xmlns:a16="http://schemas.microsoft.com/office/drawing/2014/main" id="{546D8853-ADB7-4D01-8193-1B18FB096325}"/>
              </a:ext>
            </a:extLst>
          </p:cNvPr>
          <p:cNvPicPr>
            <a:picLocks noChangeAspect="1"/>
          </p:cNvPicPr>
          <p:nvPr/>
        </p:nvPicPr>
        <p:blipFill>
          <a:blip r:embed="rId4"/>
          <a:stretch>
            <a:fillRect/>
          </a:stretch>
        </p:blipFill>
        <p:spPr>
          <a:xfrm>
            <a:off x="573932" y="4941453"/>
            <a:ext cx="457200" cy="306289"/>
          </a:xfrm>
          <a:prstGeom prst="rect">
            <a:avLst/>
          </a:prstGeom>
        </p:spPr>
      </p:pic>
    </p:spTree>
    <p:extLst>
      <p:ext uri="{BB962C8B-B14F-4D97-AF65-F5344CB8AC3E}">
        <p14:creationId xmlns:p14="http://schemas.microsoft.com/office/powerpoint/2010/main" val="41453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C7917F-5214-4DB2-82AF-5E5492D16A3A}"/>
              </a:ext>
            </a:extLst>
          </p:cNvPr>
          <p:cNvSpPr/>
          <p:nvPr/>
        </p:nvSpPr>
        <p:spPr>
          <a:xfrm>
            <a:off x="0" y="4865997"/>
            <a:ext cx="12192000" cy="457200"/>
          </a:xfrm>
          <a:prstGeom prst="rect">
            <a:avLst/>
          </a:prstGeom>
          <a:solidFill>
            <a:srgbClr val="CEAEE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5BA137-2BD8-4023-ADC8-2D414A3D6894}"/>
              </a:ext>
            </a:extLst>
          </p:cNvPr>
          <p:cNvSpPr/>
          <p:nvPr/>
        </p:nvSpPr>
        <p:spPr>
          <a:xfrm>
            <a:off x="0" y="5502931"/>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FC37E-097A-4499-B4A7-7D80A87C658E}"/>
              </a:ext>
            </a:extLst>
          </p:cNvPr>
          <p:cNvSpPr/>
          <p:nvPr/>
        </p:nvSpPr>
        <p:spPr>
          <a:xfrm>
            <a:off x="0" y="4056370"/>
            <a:ext cx="12192000" cy="640080"/>
          </a:xfrm>
          <a:prstGeom prst="rect">
            <a:avLst/>
          </a:prstGeom>
          <a:solidFill>
            <a:srgbClr val="7030A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27B99-7E5B-47EA-A7E2-D90F9161F03C}"/>
              </a:ext>
            </a:extLst>
          </p:cNvPr>
          <p:cNvSpPr>
            <a:spLocks noGrp="1"/>
          </p:cNvSpPr>
          <p:nvPr>
            <p:ph type="title"/>
          </p:nvPr>
        </p:nvSpPr>
        <p:spPr/>
        <p:txBody>
          <a:bodyPr/>
          <a:lstStyle/>
          <a:p>
            <a:r>
              <a:rPr lang="en-US" dirty="0"/>
              <a:t>Roadmap</a:t>
            </a:r>
          </a:p>
        </p:txBody>
      </p:sp>
      <p:sp>
        <p:nvSpPr>
          <p:cNvPr id="4" name="Slide Number Placeholder 3">
            <a:extLst>
              <a:ext uri="{FF2B5EF4-FFF2-40B4-BE49-F238E27FC236}">
                <a16:creationId xmlns:a16="http://schemas.microsoft.com/office/drawing/2014/main" id="{4D8160EC-119D-49C4-BBBC-BE376DAF80C5}"/>
              </a:ext>
            </a:extLst>
          </p:cNvPr>
          <p:cNvSpPr>
            <a:spLocks noGrp="1"/>
          </p:cNvSpPr>
          <p:nvPr>
            <p:ph type="sldNum" sz="quarter" idx="12"/>
          </p:nvPr>
        </p:nvSpPr>
        <p:spPr/>
        <p:txBody>
          <a:bodyPr/>
          <a:lstStyle/>
          <a:p>
            <a:fld id="{91282CDD-9A53-4972-8C82-78A2E352EE5A}" type="slidenum">
              <a:rPr lang="en-US" smtClean="0"/>
              <a:t>27</a:t>
            </a:fld>
            <a:endParaRPr lang="en-US"/>
          </a:p>
        </p:txBody>
      </p:sp>
      <p:sp>
        <p:nvSpPr>
          <p:cNvPr id="6" name="TextBox 5">
            <a:extLst>
              <a:ext uri="{FF2B5EF4-FFF2-40B4-BE49-F238E27FC236}">
                <a16:creationId xmlns:a16="http://schemas.microsoft.com/office/drawing/2014/main" id="{58CBAB7F-8A73-44D2-A8CF-FCC99836312D}"/>
              </a:ext>
            </a:extLst>
          </p:cNvPr>
          <p:cNvSpPr txBox="1"/>
          <p:nvPr/>
        </p:nvSpPr>
        <p:spPr>
          <a:xfrm>
            <a:off x="573932" y="914400"/>
            <a:ext cx="741382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An Introduction to Standard Essential Patents</a:t>
            </a:r>
            <a:endParaRPr lang="en-US" sz="2000" dirty="0">
              <a:sym typeface="Wingdings" panose="05000000000000000000" pitchFamily="2" charset="2"/>
            </a:endParaRPr>
          </a:p>
        </p:txBody>
      </p:sp>
      <p:sp>
        <p:nvSpPr>
          <p:cNvPr id="7" name="TextBox 6">
            <a:extLst>
              <a:ext uri="{FF2B5EF4-FFF2-40B4-BE49-F238E27FC236}">
                <a16:creationId xmlns:a16="http://schemas.microsoft.com/office/drawing/2014/main" id="{1895DD58-4CE5-47C2-8B62-63115AEFAF1D}"/>
              </a:ext>
            </a:extLst>
          </p:cNvPr>
          <p:cNvSpPr txBox="1"/>
          <p:nvPr/>
        </p:nvSpPr>
        <p:spPr>
          <a:xfrm>
            <a:off x="573932" y="1981200"/>
            <a:ext cx="860094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Litigating Standard Essential Patents in District Courts</a:t>
            </a:r>
          </a:p>
        </p:txBody>
      </p:sp>
      <p:sp>
        <p:nvSpPr>
          <p:cNvPr id="8" name="TextBox 7">
            <a:extLst>
              <a:ext uri="{FF2B5EF4-FFF2-40B4-BE49-F238E27FC236}">
                <a16:creationId xmlns:a16="http://schemas.microsoft.com/office/drawing/2014/main" id="{48AE0CEC-0ADA-4514-9929-1D1ECEF3D4E0}"/>
              </a:ext>
            </a:extLst>
          </p:cNvPr>
          <p:cNvSpPr txBox="1"/>
          <p:nvPr/>
        </p:nvSpPr>
        <p:spPr>
          <a:xfrm>
            <a:off x="573932" y="3048000"/>
            <a:ext cx="8003986"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The ITC’s Treatment of Standard Essential Patents</a:t>
            </a:r>
            <a:endParaRPr lang="en-US" sz="2800" b="1" dirty="0"/>
          </a:p>
        </p:txBody>
      </p:sp>
      <p:sp>
        <p:nvSpPr>
          <p:cNvPr id="9" name="TextBox 8">
            <a:extLst>
              <a:ext uri="{FF2B5EF4-FFF2-40B4-BE49-F238E27FC236}">
                <a16:creationId xmlns:a16="http://schemas.microsoft.com/office/drawing/2014/main" id="{EE35E023-DF0B-42F6-88C9-D8AB5477DD60}"/>
              </a:ext>
            </a:extLst>
          </p:cNvPr>
          <p:cNvSpPr txBox="1"/>
          <p:nvPr/>
        </p:nvSpPr>
        <p:spPr>
          <a:xfrm>
            <a:off x="573932" y="4114800"/>
            <a:ext cx="9593267" cy="523220"/>
          </a:xfrm>
          <a:prstGeom prst="rect">
            <a:avLst/>
          </a:prstGeom>
          <a:noFill/>
        </p:spPr>
        <p:txBody>
          <a:bodyPr wrap="none" rtlCol="0">
            <a:spAutoFit/>
          </a:bodyPr>
          <a:lstStyle/>
          <a:p>
            <a:pPr marL="457200" indent="-457200">
              <a:buClr>
                <a:schemeClr val="tx1"/>
              </a:buClr>
              <a:buFont typeface="Calibri" panose="020F0502020204030204" pitchFamily="34" charset="0"/>
              <a:buChar char="&gt;"/>
            </a:pPr>
            <a:r>
              <a:rPr lang="en-US" sz="2800" b="1" dirty="0">
                <a:solidFill>
                  <a:schemeClr val="bg1"/>
                </a:solidFill>
                <a:sym typeface="Wingdings" panose="05000000000000000000" pitchFamily="2" charset="2"/>
              </a:rPr>
              <a:t>Approaches to Standard Essential Patents Around the World</a:t>
            </a:r>
            <a:endParaRPr lang="en-US" sz="2800" b="1" dirty="0">
              <a:solidFill>
                <a:schemeClr val="bg1"/>
              </a:solidFill>
            </a:endParaRPr>
          </a:p>
        </p:txBody>
      </p:sp>
      <p:sp>
        <p:nvSpPr>
          <p:cNvPr id="10" name="TextBox 9">
            <a:extLst>
              <a:ext uri="{FF2B5EF4-FFF2-40B4-BE49-F238E27FC236}">
                <a16:creationId xmlns:a16="http://schemas.microsoft.com/office/drawing/2014/main" id="{B69BCCDF-0364-414F-91B5-C2ABF8CD3149}"/>
              </a:ext>
            </a:extLst>
          </p:cNvPr>
          <p:cNvSpPr txBox="1"/>
          <p:nvPr/>
        </p:nvSpPr>
        <p:spPr>
          <a:xfrm>
            <a:off x="1099449" y="4846320"/>
            <a:ext cx="459266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the United Kingdom</a:t>
            </a:r>
            <a:endParaRPr lang="en-US" sz="2600" dirty="0"/>
          </a:p>
        </p:txBody>
      </p:sp>
      <p:sp>
        <p:nvSpPr>
          <p:cNvPr id="11" name="TextBox 10">
            <a:extLst>
              <a:ext uri="{FF2B5EF4-FFF2-40B4-BE49-F238E27FC236}">
                <a16:creationId xmlns:a16="http://schemas.microsoft.com/office/drawing/2014/main" id="{9C809385-CAA8-455E-816A-D6CA48010614}"/>
              </a:ext>
            </a:extLst>
          </p:cNvPr>
          <p:cNvSpPr txBox="1"/>
          <p:nvPr/>
        </p:nvSpPr>
        <p:spPr>
          <a:xfrm>
            <a:off x="1099449" y="5486400"/>
            <a:ext cx="311841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Germany</a:t>
            </a:r>
            <a:endParaRPr lang="en-US" sz="2600" dirty="0"/>
          </a:p>
        </p:txBody>
      </p:sp>
      <p:sp>
        <p:nvSpPr>
          <p:cNvPr id="15" name="Rectangle 14">
            <a:extLst>
              <a:ext uri="{FF2B5EF4-FFF2-40B4-BE49-F238E27FC236}">
                <a16:creationId xmlns:a16="http://schemas.microsoft.com/office/drawing/2014/main" id="{BD2B6210-DF7B-4697-A37E-252C02A9D1B9}"/>
              </a:ext>
            </a:extLst>
          </p:cNvPr>
          <p:cNvSpPr/>
          <p:nvPr/>
        </p:nvSpPr>
        <p:spPr>
          <a:xfrm>
            <a:off x="0" y="19227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A9BCA4-045B-4320-85A0-B8612104C60B}"/>
              </a:ext>
            </a:extLst>
          </p:cNvPr>
          <p:cNvSpPr/>
          <p:nvPr/>
        </p:nvSpPr>
        <p:spPr>
          <a:xfrm>
            <a:off x="0" y="29895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744F95-1924-4B31-A295-560C4B526FFD}"/>
              </a:ext>
            </a:extLst>
          </p:cNvPr>
          <p:cNvSpPr/>
          <p:nvPr/>
        </p:nvSpPr>
        <p:spPr>
          <a:xfrm>
            <a:off x="0" y="8559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2DF6BF7-8DBD-4384-8C4D-852AD204D589}"/>
              </a:ext>
            </a:extLst>
          </p:cNvPr>
          <p:cNvPicPr>
            <a:picLocks noChangeAspect="1"/>
          </p:cNvPicPr>
          <p:nvPr/>
        </p:nvPicPr>
        <p:blipFill>
          <a:blip r:embed="rId3"/>
          <a:stretch>
            <a:fillRect/>
          </a:stretch>
        </p:blipFill>
        <p:spPr>
          <a:xfrm>
            <a:off x="573932" y="5578387"/>
            <a:ext cx="457200" cy="306289"/>
          </a:xfrm>
          <a:prstGeom prst="rect">
            <a:avLst/>
          </a:prstGeom>
        </p:spPr>
      </p:pic>
      <p:pic>
        <p:nvPicPr>
          <p:cNvPr id="19" name="Picture 18">
            <a:extLst>
              <a:ext uri="{FF2B5EF4-FFF2-40B4-BE49-F238E27FC236}">
                <a16:creationId xmlns:a16="http://schemas.microsoft.com/office/drawing/2014/main" id="{8847412F-66E7-4024-B713-CC357844762F}"/>
              </a:ext>
            </a:extLst>
          </p:cNvPr>
          <p:cNvPicPr>
            <a:picLocks noChangeAspect="1"/>
          </p:cNvPicPr>
          <p:nvPr/>
        </p:nvPicPr>
        <p:blipFill>
          <a:blip r:embed="rId4"/>
          <a:stretch>
            <a:fillRect/>
          </a:stretch>
        </p:blipFill>
        <p:spPr>
          <a:xfrm>
            <a:off x="573932" y="4941453"/>
            <a:ext cx="457200" cy="306289"/>
          </a:xfrm>
          <a:prstGeom prst="rect">
            <a:avLst/>
          </a:prstGeom>
        </p:spPr>
      </p:pic>
    </p:spTree>
    <p:extLst>
      <p:ext uri="{BB962C8B-B14F-4D97-AF65-F5344CB8AC3E}">
        <p14:creationId xmlns:p14="http://schemas.microsoft.com/office/powerpoint/2010/main" val="34386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C6CC-FBD2-4C30-8BD9-935AB02D7255}"/>
              </a:ext>
            </a:extLst>
          </p:cNvPr>
          <p:cNvSpPr>
            <a:spLocks noGrp="1"/>
          </p:cNvSpPr>
          <p:nvPr>
            <p:ph type="title"/>
          </p:nvPr>
        </p:nvSpPr>
        <p:spPr/>
        <p:txBody>
          <a:bodyPr/>
          <a:lstStyle/>
          <a:p>
            <a:r>
              <a:rPr lang="en-GB" dirty="0"/>
              <a:t>Issues</a:t>
            </a:r>
            <a:endParaRPr lang="en-US" dirty="0"/>
          </a:p>
        </p:txBody>
      </p:sp>
      <p:sp>
        <p:nvSpPr>
          <p:cNvPr id="4" name="Content Placeholder 3">
            <a:extLst>
              <a:ext uri="{FF2B5EF4-FFF2-40B4-BE49-F238E27FC236}">
                <a16:creationId xmlns:a16="http://schemas.microsoft.com/office/drawing/2014/main" id="{677D16B7-73CF-4226-B296-66B4C1CCDEE2}"/>
              </a:ext>
            </a:extLst>
          </p:cNvPr>
          <p:cNvSpPr>
            <a:spLocks noGrp="1"/>
          </p:cNvSpPr>
          <p:nvPr>
            <p:ph idx="1"/>
          </p:nvPr>
        </p:nvSpPr>
        <p:spPr/>
        <p:txBody>
          <a:bodyPr>
            <a:normAutofit/>
          </a:bodyPr>
          <a:lstStyle/>
          <a:p>
            <a:pPr>
              <a:spcBef>
                <a:spcPts val="1200"/>
              </a:spcBef>
              <a:spcAft>
                <a:spcPts val="1200"/>
              </a:spcAft>
            </a:pPr>
            <a:r>
              <a:rPr lang="en-GB" b="1" dirty="0"/>
              <a:t>BACKGROUND: </a:t>
            </a:r>
            <a:r>
              <a:rPr lang="en-GB" dirty="0"/>
              <a:t>In March 2014, Unwired Planet sued Huawei, Samsung and Google for infringement of 6 UK patents, 5 of which were said to be SEPs</a:t>
            </a:r>
          </a:p>
          <a:p>
            <a:pPr>
              <a:spcBef>
                <a:spcPts val="1200"/>
              </a:spcBef>
              <a:spcAft>
                <a:spcPts val="1200"/>
              </a:spcAft>
            </a:pPr>
            <a:r>
              <a:rPr lang="en-GB" dirty="0"/>
              <a:t>What are the FRAND terms of a licence to the UP portfolio of SEPS?</a:t>
            </a:r>
          </a:p>
          <a:p>
            <a:pPr lvl="1">
              <a:spcBef>
                <a:spcPts val="1200"/>
              </a:spcBef>
              <a:spcAft>
                <a:spcPts val="1200"/>
              </a:spcAft>
            </a:pPr>
            <a:r>
              <a:rPr lang="en-GB" dirty="0"/>
              <a:t>What is the right rate?</a:t>
            </a:r>
          </a:p>
          <a:p>
            <a:pPr lvl="1">
              <a:spcBef>
                <a:spcPts val="1200"/>
              </a:spcBef>
              <a:spcAft>
                <a:spcPts val="1200"/>
              </a:spcAft>
            </a:pPr>
            <a:r>
              <a:rPr lang="en-GB" dirty="0"/>
              <a:t>What is the right scope – UK or global?</a:t>
            </a:r>
          </a:p>
          <a:p>
            <a:pPr>
              <a:spcBef>
                <a:spcPts val="1200"/>
              </a:spcBef>
              <a:spcAft>
                <a:spcPts val="1200"/>
              </a:spcAft>
            </a:pPr>
            <a:r>
              <a:rPr lang="en-GB" dirty="0"/>
              <a:t>Has Unwired Planet abused its dominant position?</a:t>
            </a:r>
          </a:p>
          <a:p>
            <a:pPr>
              <a:spcBef>
                <a:spcPts val="1200"/>
              </a:spcBef>
              <a:spcAft>
                <a:spcPts val="1200"/>
              </a:spcAft>
            </a:pPr>
            <a:r>
              <a:rPr lang="en-GB" dirty="0"/>
              <a:t>What remedies are available to Unwired Planet for Huawei's infringement of its SEPs?</a:t>
            </a:r>
          </a:p>
        </p:txBody>
      </p:sp>
      <p:sp>
        <p:nvSpPr>
          <p:cNvPr id="3" name="Slide Number Placeholder 2">
            <a:extLst>
              <a:ext uri="{FF2B5EF4-FFF2-40B4-BE49-F238E27FC236}">
                <a16:creationId xmlns:a16="http://schemas.microsoft.com/office/drawing/2014/main" id="{6BD7F777-A83D-4102-9418-978D4D141BAD}"/>
              </a:ext>
            </a:extLst>
          </p:cNvPr>
          <p:cNvSpPr>
            <a:spLocks noGrp="1"/>
          </p:cNvSpPr>
          <p:nvPr>
            <p:ph type="sldNum" sz="quarter" idx="12"/>
          </p:nvPr>
        </p:nvSpPr>
        <p:spPr/>
        <p:txBody>
          <a:bodyPr/>
          <a:lstStyle/>
          <a:p>
            <a:fld id="{91282CDD-9A53-4972-8C82-78A2E352EE5A}" type="slidenum">
              <a:rPr lang="en-US" smtClean="0"/>
              <a:t>28</a:t>
            </a:fld>
            <a:endParaRPr lang="en-US"/>
          </a:p>
        </p:txBody>
      </p:sp>
      <p:pic>
        <p:nvPicPr>
          <p:cNvPr id="5" name="Picture 4">
            <a:extLst>
              <a:ext uri="{FF2B5EF4-FFF2-40B4-BE49-F238E27FC236}">
                <a16:creationId xmlns:a16="http://schemas.microsoft.com/office/drawing/2014/main" id="{A78CAFE2-05FD-46B3-887B-786E46408D62}"/>
              </a:ext>
            </a:extLst>
          </p:cNvPr>
          <p:cNvPicPr>
            <a:picLocks noChangeAspect="1"/>
          </p:cNvPicPr>
          <p:nvPr/>
        </p:nvPicPr>
        <p:blipFill>
          <a:blip r:embed="rId3"/>
          <a:stretch>
            <a:fillRect/>
          </a:stretch>
        </p:blipFill>
        <p:spPr>
          <a:xfrm>
            <a:off x="0" y="0"/>
            <a:ext cx="1091946" cy="731520"/>
          </a:xfrm>
          <a:prstGeom prst="rect">
            <a:avLst/>
          </a:prstGeom>
        </p:spPr>
      </p:pic>
    </p:spTree>
    <p:extLst>
      <p:ext uri="{BB962C8B-B14F-4D97-AF65-F5344CB8AC3E}">
        <p14:creationId xmlns:p14="http://schemas.microsoft.com/office/powerpoint/2010/main" val="325053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A6796-64EC-42B2-A7F9-C2469150E5A8}"/>
              </a:ext>
            </a:extLst>
          </p:cNvPr>
          <p:cNvSpPr>
            <a:spLocks noGrp="1"/>
          </p:cNvSpPr>
          <p:nvPr>
            <p:ph type="title"/>
          </p:nvPr>
        </p:nvSpPr>
        <p:spPr/>
        <p:txBody>
          <a:bodyPr/>
          <a:lstStyle/>
          <a:p>
            <a:r>
              <a:rPr lang="en-GB" dirty="0"/>
              <a:t>Takeaway Points From </a:t>
            </a:r>
            <a:r>
              <a:rPr lang="en-GB" i="1" dirty="0"/>
              <a:t>UP v. Huawei</a:t>
            </a:r>
            <a:endParaRPr lang="en-US" dirty="0"/>
          </a:p>
        </p:txBody>
      </p:sp>
      <p:sp>
        <p:nvSpPr>
          <p:cNvPr id="3" name="Content Placeholder 2">
            <a:extLst>
              <a:ext uri="{FF2B5EF4-FFF2-40B4-BE49-F238E27FC236}">
                <a16:creationId xmlns:a16="http://schemas.microsoft.com/office/drawing/2014/main" id="{91515F69-2149-4D15-84AB-93EA825B3177}"/>
              </a:ext>
            </a:extLst>
          </p:cNvPr>
          <p:cNvSpPr>
            <a:spLocks noGrp="1"/>
          </p:cNvSpPr>
          <p:nvPr>
            <p:ph idx="1"/>
          </p:nvPr>
        </p:nvSpPr>
        <p:spPr/>
        <p:txBody>
          <a:bodyPr>
            <a:normAutofit lnSpcReduction="10000"/>
          </a:bodyPr>
          <a:lstStyle/>
          <a:p>
            <a:r>
              <a:rPr lang="en-GB" dirty="0"/>
              <a:t>There is one set of FRAND terms for a licence, and it may be worldwide</a:t>
            </a:r>
          </a:p>
          <a:p>
            <a:pPr lvl="1"/>
            <a:r>
              <a:rPr lang="en-GB" dirty="0"/>
              <a:t>The Court cannot order either party to enter into it</a:t>
            </a:r>
          </a:p>
          <a:p>
            <a:pPr lvl="1"/>
            <a:r>
              <a:rPr lang="en-GB" dirty="0"/>
              <a:t>But if it is offered, and the implementer does not take it, there may be an injunction</a:t>
            </a:r>
          </a:p>
          <a:p>
            <a:r>
              <a:rPr lang="en-GB" dirty="0"/>
              <a:t>Past royalties may be due for the whole world</a:t>
            </a:r>
          </a:p>
          <a:p>
            <a:r>
              <a:rPr lang="en-GB" dirty="0"/>
              <a:t>FRAND rates will be calculated based on ASP</a:t>
            </a:r>
          </a:p>
          <a:p>
            <a:pPr lvl="1"/>
            <a:r>
              <a:rPr lang="en-GB" dirty="0"/>
              <a:t>But the Court did not rule out other methods, </a:t>
            </a:r>
            <a:r>
              <a:rPr lang="en-GB" dirty="0" err="1"/>
              <a:t>inc</a:t>
            </a:r>
            <a:r>
              <a:rPr lang="en-GB" dirty="0"/>
              <a:t> SSU</a:t>
            </a:r>
          </a:p>
          <a:p>
            <a:r>
              <a:rPr lang="en-GB" dirty="0"/>
              <a:t>Technical merits may not be taken into consideration (although a finding of infringement will be required for an injunction)</a:t>
            </a:r>
          </a:p>
          <a:p>
            <a:r>
              <a:rPr lang="en-GB" dirty="0"/>
              <a:t>Competition law and FRAND part company</a:t>
            </a:r>
          </a:p>
          <a:p>
            <a:pPr lvl="1"/>
            <a:r>
              <a:rPr lang="en-GB" dirty="0"/>
              <a:t>The FRAND undertaking to ETSI is what is important</a:t>
            </a:r>
          </a:p>
        </p:txBody>
      </p:sp>
      <p:sp>
        <p:nvSpPr>
          <p:cNvPr id="4" name="Slide Number Placeholder 3">
            <a:extLst>
              <a:ext uri="{FF2B5EF4-FFF2-40B4-BE49-F238E27FC236}">
                <a16:creationId xmlns:a16="http://schemas.microsoft.com/office/drawing/2014/main" id="{52B707BD-B280-4609-84A3-821B0D6F5416}"/>
              </a:ext>
            </a:extLst>
          </p:cNvPr>
          <p:cNvSpPr>
            <a:spLocks noGrp="1"/>
          </p:cNvSpPr>
          <p:nvPr>
            <p:ph type="sldNum" sz="quarter" idx="12"/>
          </p:nvPr>
        </p:nvSpPr>
        <p:spPr/>
        <p:txBody>
          <a:bodyPr/>
          <a:lstStyle/>
          <a:p>
            <a:fld id="{91282CDD-9A53-4972-8C82-78A2E352EE5A}" type="slidenum">
              <a:rPr lang="en-US" smtClean="0"/>
              <a:t>29</a:t>
            </a:fld>
            <a:endParaRPr lang="en-US"/>
          </a:p>
        </p:txBody>
      </p:sp>
      <p:pic>
        <p:nvPicPr>
          <p:cNvPr id="5" name="Picture 4">
            <a:extLst>
              <a:ext uri="{FF2B5EF4-FFF2-40B4-BE49-F238E27FC236}">
                <a16:creationId xmlns:a16="http://schemas.microsoft.com/office/drawing/2014/main" id="{0AA448F4-FA50-4FEA-985A-7D0EC5D5D60C}"/>
              </a:ext>
            </a:extLst>
          </p:cNvPr>
          <p:cNvPicPr>
            <a:picLocks noChangeAspect="1"/>
          </p:cNvPicPr>
          <p:nvPr/>
        </p:nvPicPr>
        <p:blipFill>
          <a:blip r:embed="rId3"/>
          <a:stretch>
            <a:fillRect/>
          </a:stretch>
        </p:blipFill>
        <p:spPr>
          <a:xfrm>
            <a:off x="0" y="0"/>
            <a:ext cx="1091946" cy="731520"/>
          </a:xfrm>
          <a:prstGeom prst="rect">
            <a:avLst/>
          </a:prstGeom>
        </p:spPr>
      </p:pic>
    </p:spTree>
    <p:extLst>
      <p:ext uri="{BB962C8B-B14F-4D97-AF65-F5344CB8AC3E}">
        <p14:creationId xmlns:p14="http://schemas.microsoft.com/office/powerpoint/2010/main" val="34685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197E652-0DC3-487B-9F74-02EF8EAC4B73}"/>
              </a:ext>
            </a:extLst>
          </p:cNvPr>
          <p:cNvPicPr>
            <a:picLocks noChangeAspect="1"/>
          </p:cNvPicPr>
          <p:nvPr/>
        </p:nvPicPr>
        <p:blipFill>
          <a:blip r:embed="rId3"/>
          <a:stretch>
            <a:fillRect/>
          </a:stretch>
        </p:blipFill>
        <p:spPr>
          <a:xfrm>
            <a:off x="573932" y="5578387"/>
            <a:ext cx="457200" cy="306289"/>
          </a:xfrm>
          <a:prstGeom prst="rect">
            <a:avLst/>
          </a:prstGeom>
        </p:spPr>
      </p:pic>
      <p:pic>
        <p:nvPicPr>
          <p:cNvPr id="19" name="Picture 18">
            <a:extLst>
              <a:ext uri="{FF2B5EF4-FFF2-40B4-BE49-F238E27FC236}">
                <a16:creationId xmlns:a16="http://schemas.microsoft.com/office/drawing/2014/main" id="{622E9EFB-752C-4165-B062-4B245464D5AB}"/>
              </a:ext>
            </a:extLst>
          </p:cNvPr>
          <p:cNvPicPr>
            <a:picLocks noChangeAspect="1"/>
          </p:cNvPicPr>
          <p:nvPr/>
        </p:nvPicPr>
        <p:blipFill>
          <a:blip r:embed="rId4"/>
          <a:stretch>
            <a:fillRect/>
          </a:stretch>
        </p:blipFill>
        <p:spPr>
          <a:xfrm>
            <a:off x="573932" y="4941453"/>
            <a:ext cx="457200" cy="306289"/>
          </a:xfrm>
          <a:prstGeom prst="rect">
            <a:avLst/>
          </a:prstGeom>
        </p:spPr>
      </p:pic>
      <p:sp>
        <p:nvSpPr>
          <p:cNvPr id="13" name="Rectangle 12">
            <a:extLst>
              <a:ext uri="{FF2B5EF4-FFF2-40B4-BE49-F238E27FC236}">
                <a16:creationId xmlns:a16="http://schemas.microsoft.com/office/drawing/2014/main" id="{2A744F95-1924-4B31-A295-560C4B526FFD}"/>
              </a:ext>
            </a:extLst>
          </p:cNvPr>
          <p:cNvSpPr/>
          <p:nvPr/>
        </p:nvSpPr>
        <p:spPr>
          <a:xfrm>
            <a:off x="0" y="855970"/>
            <a:ext cx="12192000" cy="640080"/>
          </a:xfrm>
          <a:prstGeom prst="rect">
            <a:avLst/>
          </a:prstGeom>
          <a:solidFill>
            <a:srgbClr val="7030A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27B99-7E5B-47EA-A7E2-D90F9161F03C}"/>
              </a:ext>
            </a:extLst>
          </p:cNvPr>
          <p:cNvSpPr>
            <a:spLocks noGrp="1"/>
          </p:cNvSpPr>
          <p:nvPr>
            <p:ph type="title"/>
          </p:nvPr>
        </p:nvSpPr>
        <p:spPr/>
        <p:txBody>
          <a:bodyPr/>
          <a:lstStyle/>
          <a:p>
            <a:r>
              <a:rPr lang="en-US" dirty="0"/>
              <a:t>Roadmap</a:t>
            </a:r>
          </a:p>
        </p:txBody>
      </p:sp>
      <p:sp>
        <p:nvSpPr>
          <p:cNvPr id="4" name="Slide Number Placeholder 3">
            <a:extLst>
              <a:ext uri="{FF2B5EF4-FFF2-40B4-BE49-F238E27FC236}">
                <a16:creationId xmlns:a16="http://schemas.microsoft.com/office/drawing/2014/main" id="{4D8160EC-119D-49C4-BBBC-BE376DAF80C5}"/>
              </a:ext>
            </a:extLst>
          </p:cNvPr>
          <p:cNvSpPr>
            <a:spLocks noGrp="1"/>
          </p:cNvSpPr>
          <p:nvPr>
            <p:ph type="sldNum" sz="quarter" idx="12"/>
          </p:nvPr>
        </p:nvSpPr>
        <p:spPr/>
        <p:txBody>
          <a:bodyPr/>
          <a:lstStyle/>
          <a:p>
            <a:fld id="{91282CDD-9A53-4972-8C82-78A2E352EE5A}" type="slidenum">
              <a:rPr lang="en-US" smtClean="0"/>
              <a:t>3</a:t>
            </a:fld>
            <a:endParaRPr lang="en-US"/>
          </a:p>
        </p:txBody>
      </p:sp>
      <p:sp>
        <p:nvSpPr>
          <p:cNvPr id="6" name="TextBox 5">
            <a:extLst>
              <a:ext uri="{FF2B5EF4-FFF2-40B4-BE49-F238E27FC236}">
                <a16:creationId xmlns:a16="http://schemas.microsoft.com/office/drawing/2014/main" id="{58CBAB7F-8A73-44D2-A8CF-FCC99836312D}"/>
              </a:ext>
            </a:extLst>
          </p:cNvPr>
          <p:cNvSpPr txBox="1"/>
          <p:nvPr/>
        </p:nvSpPr>
        <p:spPr>
          <a:xfrm>
            <a:off x="573932" y="914400"/>
            <a:ext cx="7413824" cy="523220"/>
          </a:xfrm>
          <a:prstGeom prst="rect">
            <a:avLst/>
          </a:prstGeom>
          <a:noFill/>
        </p:spPr>
        <p:txBody>
          <a:bodyPr wrap="none" rtlCol="0">
            <a:spAutoFit/>
          </a:bodyPr>
          <a:lstStyle/>
          <a:p>
            <a:pPr marL="457200" indent="-457200">
              <a:buClr>
                <a:schemeClr val="tx1"/>
              </a:buClr>
              <a:buFont typeface="Calibri" panose="020F0502020204030204" pitchFamily="34" charset="0"/>
              <a:buChar char="&gt;"/>
            </a:pPr>
            <a:r>
              <a:rPr lang="en-US" sz="2800" b="1" dirty="0">
                <a:solidFill>
                  <a:schemeClr val="bg1"/>
                </a:solidFill>
              </a:rPr>
              <a:t>An Introduction to Standard Essential Patents</a:t>
            </a:r>
            <a:endParaRPr lang="en-US" sz="2000" dirty="0">
              <a:solidFill>
                <a:schemeClr val="bg1"/>
              </a:solidFill>
              <a:sym typeface="Wingdings" panose="05000000000000000000" pitchFamily="2" charset="2"/>
            </a:endParaRPr>
          </a:p>
        </p:txBody>
      </p:sp>
      <p:sp>
        <p:nvSpPr>
          <p:cNvPr id="7" name="TextBox 6">
            <a:extLst>
              <a:ext uri="{FF2B5EF4-FFF2-40B4-BE49-F238E27FC236}">
                <a16:creationId xmlns:a16="http://schemas.microsoft.com/office/drawing/2014/main" id="{1895DD58-4CE5-47C2-8B62-63115AEFAF1D}"/>
              </a:ext>
            </a:extLst>
          </p:cNvPr>
          <p:cNvSpPr txBox="1"/>
          <p:nvPr/>
        </p:nvSpPr>
        <p:spPr>
          <a:xfrm>
            <a:off x="573932" y="1981200"/>
            <a:ext cx="860094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Litigating Standard Essential Patents in District Courts</a:t>
            </a:r>
          </a:p>
        </p:txBody>
      </p:sp>
      <p:sp>
        <p:nvSpPr>
          <p:cNvPr id="8" name="TextBox 7">
            <a:extLst>
              <a:ext uri="{FF2B5EF4-FFF2-40B4-BE49-F238E27FC236}">
                <a16:creationId xmlns:a16="http://schemas.microsoft.com/office/drawing/2014/main" id="{48AE0CEC-0ADA-4514-9929-1D1ECEF3D4E0}"/>
              </a:ext>
            </a:extLst>
          </p:cNvPr>
          <p:cNvSpPr txBox="1"/>
          <p:nvPr/>
        </p:nvSpPr>
        <p:spPr>
          <a:xfrm>
            <a:off x="573932" y="3048000"/>
            <a:ext cx="8003986"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The ITC’s Treatment of Standard Essential Patents</a:t>
            </a:r>
            <a:endParaRPr lang="en-US" sz="2800" b="1" dirty="0"/>
          </a:p>
        </p:txBody>
      </p:sp>
      <p:sp>
        <p:nvSpPr>
          <p:cNvPr id="9" name="TextBox 8">
            <a:extLst>
              <a:ext uri="{FF2B5EF4-FFF2-40B4-BE49-F238E27FC236}">
                <a16:creationId xmlns:a16="http://schemas.microsoft.com/office/drawing/2014/main" id="{EE35E023-DF0B-42F6-88C9-D8AB5477DD60}"/>
              </a:ext>
            </a:extLst>
          </p:cNvPr>
          <p:cNvSpPr txBox="1"/>
          <p:nvPr/>
        </p:nvSpPr>
        <p:spPr>
          <a:xfrm>
            <a:off x="573932" y="4114800"/>
            <a:ext cx="9593267"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Approaches to Standard Essential Patents Around the World</a:t>
            </a:r>
            <a:endParaRPr lang="en-US" sz="2800" b="1" dirty="0"/>
          </a:p>
        </p:txBody>
      </p:sp>
      <p:sp>
        <p:nvSpPr>
          <p:cNvPr id="10" name="TextBox 9">
            <a:extLst>
              <a:ext uri="{FF2B5EF4-FFF2-40B4-BE49-F238E27FC236}">
                <a16:creationId xmlns:a16="http://schemas.microsoft.com/office/drawing/2014/main" id="{B69BCCDF-0364-414F-91B5-C2ABF8CD3149}"/>
              </a:ext>
            </a:extLst>
          </p:cNvPr>
          <p:cNvSpPr txBox="1"/>
          <p:nvPr/>
        </p:nvSpPr>
        <p:spPr>
          <a:xfrm>
            <a:off x="1099449" y="4846320"/>
            <a:ext cx="459266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the United Kingdom</a:t>
            </a:r>
            <a:endParaRPr lang="en-US" sz="2600" dirty="0"/>
          </a:p>
        </p:txBody>
      </p:sp>
      <p:sp>
        <p:nvSpPr>
          <p:cNvPr id="11" name="TextBox 10">
            <a:extLst>
              <a:ext uri="{FF2B5EF4-FFF2-40B4-BE49-F238E27FC236}">
                <a16:creationId xmlns:a16="http://schemas.microsoft.com/office/drawing/2014/main" id="{9C809385-CAA8-455E-816A-D6CA48010614}"/>
              </a:ext>
            </a:extLst>
          </p:cNvPr>
          <p:cNvSpPr txBox="1"/>
          <p:nvPr/>
        </p:nvSpPr>
        <p:spPr>
          <a:xfrm>
            <a:off x="1099449" y="5486400"/>
            <a:ext cx="311841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Germany</a:t>
            </a:r>
            <a:endParaRPr lang="en-US" sz="2600" dirty="0"/>
          </a:p>
        </p:txBody>
      </p:sp>
      <p:sp>
        <p:nvSpPr>
          <p:cNvPr id="2" name="Rectangle 1">
            <a:extLst>
              <a:ext uri="{FF2B5EF4-FFF2-40B4-BE49-F238E27FC236}">
                <a16:creationId xmlns:a16="http://schemas.microsoft.com/office/drawing/2014/main" id="{A7C7917F-5214-4DB2-82AF-5E5492D16A3A}"/>
              </a:ext>
            </a:extLst>
          </p:cNvPr>
          <p:cNvSpPr/>
          <p:nvPr/>
        </p:nvSpPr>
        <p:spPr>
          <a:xfrm>
            <a:off x="0" y="4865997"/>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5BA137-2BD8-4023-ADC8-2D414A3D6894}"/>
              </a:ext>
            </a:extLst>
          </p:cNvPr>
          <p:cNvSpPr/>
          <p:nvPr/>
        </p:nvSpPr>
        <p:spPr>
          <a:xfrm>
            <a:off x="0" y="5502931"/>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2B6210-DF7B-4697-A37E-252C02A9D1B9}"/>
              </a:ext>
            </a:extLst>
          </p:cNvPr>
          <p:cNvSpPr/>
          <p:nvPr/>
        </p:nvSpPr>
        <p:spPr>
          <a:xfrm>
            <a:off x="0" y="19227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A9BCA4-045B-4320-85A0-B8612104C60B}"/>
              </a:ext>
            </a:extLst>
          </p:cNvPr>
          <p:cNvSpPr/>
          <p:nvPr/>
        </p:nvSpPr>
        <p:spPr>
          <a:xfrm>
            <a:off x="0" y="29895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FC37E-097A-4499-B4A7-7D80A87C658E}"/>
              </a:ext>
            </a:extLst>
          </p:cNvPr>
          <p:cNvSpPr/>
          <p:nvPr/>
        </p:nvSpPr>
        <p:spPr>
          <a:xfrm>
            <a:off x="0" y="40563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93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C7917F-5214-4DB2-82AF-5E5492D16A3A}"/>
              </a:ext>
            </a:extLst>
          </p:cNvPr>
          <p:cNvSpPr/>
          <p:nvPr/>
        </p:nvSpPr>
        <p:spPr>
          <a:xfrm>
            <a:off x="0" y="4865997"/>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5BA137-2BD8-4023-ADC8-2D414A3D6894}"/>
              </a:ext>
            </a:extLst>
          </p:cNvPr>
          <p:cNvSpPr/>
          <p:nvPr/>
        </p:nvSpPr>
        <p:spPr>
          <a:xfrm>
            <a:off x="0" y="5502931"/>
            <a:ext cx="12192000" cy="457200"/>
          </a:xfrm>
          <a:prstGeom prst="rect">
            <a:avLst/>
          </a:prstGeom>
          <a:solidFill>
            <a:srgbClr val="CEAEE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FC37E-097A-4499-B4A7-7D80A87C658E}"/>
              </a:ext>
            </a:extLst>
          </p:cNvPr>
          <p:cNvSpPr/>
          <p:nvPr/>
        </p:nvSpPr>
        <p:spPr>
          <a:xfrm>
            <a:off x="0" y="4056370"/>
            <a:ext cx="12192000" cy="640080"/>
          </a:xfrm>
          <a:prstGeom prst="rect">
            <a:avLst/>
          </a:prstGeom>
          <a:solidFill>
            <a:srgbClr val="7030A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27B99-7E5B-47EA-A7E2-D90F9161F03C}"/>
              </a:ext>
            </a:extLst>
          </p:cNvPr>
          <p:cNvSpPr>
            <a:spLocks noGrp="1"/>
          </p:cNvSpPr>
          <p:nvPr>
            <p:ph type="title"/>
          </p:nvPr>
        </p:nvSpPr>
        <p:spPr/>
        <p:txBody>
          <a:bodyPr/>
          <a:lstStyle/>
          <a:p>
            <a:r>
              <a:rPr lang="en-US" dirty="0"/>
              <a:t>Roadmap</a:t>
            </a:r>
          </a:p>
        </p:txBody>
      </p:sp>
      <p:sp>
        <p:nvSpPr>
          <p:cNvPr id="4" name="Slide Number Placeholder 3">
            <a:extLst>
              <a:ext uri="{FF2B5EF4-FFF2-40B4-BE49-F238E27FC236}">
                <a16:creationId xmlns:a16="http://schemas.microsoft.com/office/drawing/2014/main" id="{4D8160EC-119D-49C4-BBBC-BE376DAF80C5}"/>
              </a:ext>
            </a:extLst>
          </p:cNvPr>
          <p:cNvSpPr>
            <a:spLocks noGrp="1"/>
          </p:cNvSpPr>
          <p:nvPr>
            <p:ph type="sldNum" sz="quarter" idx="12"/>
          </p:nvPr>
        </p:nvSpPr>
        <p:spPr/>
        <p:txBody>
          <a:bodyPr/>
          <a:lstStyle/>
          <a:p>
            <a:fld id="{91282CDD-9A53-4972-8C82-78A2E352EE5A}" type="slidenum">
              <a:rPr lang="en-US" smtClean="0"/>
              <a:t>30</a:t>
            </a:fld>
            <a:endParaRPr lang="en-US"/>
          </a:p>
        </p:txBody>
      </p:sp>
      <p:sp>
        <p:nvSpPr>
          <p:cNvPr id="6" name="TextBox 5">
            <a:extLst>
              <a:ext uri="{FF2B5EF4-FFF2-40B4-BE49-F238E27FC236}">
                <a16:creationId xmlns:a16="http://schemas.microsoft.com/office/drawing/2014/main" id="{58CBAB7F-8A73-44D2-A8CF-FCC99836312D}"/>
              </a:ext>
            </a:extLst>
          </p:cNvPr>
          <p:cNvSpPr txBox="1"/>
          <p:nvPr/>
        </p:nvSpPr>
        <p:spPr>
          <a:xfrm>
            <a:off x="573932" y="914400"/>
            <a:ext cx="741382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An Introduction to Standard Essential Patents</a:t>
            </a:r>
            <a:endParaRPr lang="en-US" sz="2000" dirty="0">
              <a:sym typeface="Wingdings" panose="05000000000000000000" pitchFamily="2" charset="2"/>
            </a:endParaRPr>
          </a:p>
        </p:txBody>
      </p:sp>
      <p:sp>
        <p:nvSpPr>
          <p:cNvPr id="7" name="TextBox 6">
            <a:extLst>
              <a:ext uri="{FF2B5EF4-FFF2-40B4-BE49-F238E27FC236}">
                <a16:creationId xmlns:a16="http://schemas.microsoft.com/office/drawing/2014/main" id="{1895DD58-4CE5-47C2-8B62-63115AEFAF1D}"/>
              </a:ext>
            </a:extLst>
          </p:cNvPr>
          <p:cNvSpPr txBox="1"/>
          <p:nvPr/>
        </p:nvSpPr>
        <p:spPr>
          <a:xfrm>
            <a:off x="573932" y="1981200"/>
            <a:ext cx="860094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Litigating Standard Essential Patents in District Courts</a:t>
            </a:r>
          </a:p>
        </p:txBody>
      </p:sp>
      <p:sp>
        <p:nvSpPr>
          <p:cNvPr id="8" name="TextBox 7">
            <a:extLst>
              <a:ext uri="{FF2B5EF4-FFF2-40B4-BE49-F238E27FC236}">
                <a16:creationId xmlns:a16="http://schemas.microsoft.com/office/drawing/2014/main" id="{48AE0CEC-0ADA-4514-9929-1D1ECEF3D4E0}"/>
              </a:ext>
            </a:extLst>
          </p:cNvPr>
          <p:cNvSpPr txBox="1"/>
          <p:nvPr/>
        </p:nvSpPr>
        <p:spPr>
          <a:xfrm>
            <a:off x="573932" y="3048000"/>
            <a:ext cx="8003986"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The ITC’s Treatment of Standard Essential Patents</a:t>
            </a:r>
            <a:endParaRPr lang="en-US" sz="2800" b="1" dirty="0"/>
          </a:p>
        </p:txBody>
      </p:sp>
      <p:sp>
        <p:nvSpPr>
          <p:cNvPr id="9" name="TextBox 8">
            <a:extLst>
              <a:ext uri="{FF2B5EF4-FFF2-40B4-BE49-F238E27FC236}">
                <a16:creationId xmlns:a16="http://schemas.microsoft.com/office/drawing/2014/main" id="{EE35E023-DF0B-42F6-88C9-D8AB5477DD60}"/>
              </a:ext>
            </a:extLst>
          </p:cNvPr>
          <p:cNvSpPr txBox="1"/>
          <p:nvPr/>
        </p:nvSpPr>
        <p:spPr>
          <a:xfrm>
            <a:off x="573932" y="4114800"/>
            <a:ext cx="9593267" cy="523220"/>
          </a:xfrm>
          <a:prstGeom prst="rect">
            <a:avLst/>
          </a:prstGeom>
          <a:noFill/>
        </p:spPr>
        <p:txBody>
          <a:bodyPr wrap="none" rtlCol="0">
            <a:spAutoFit/>
          </a:bodyPr>
          <a:lstStyle/>
          <a:p>
            <a:pPr marL="457200" indent="-457200">
              <a:buClr>
                <a:schemeClr val="tx1"/>
              </a:buClr>
              <a:buFont typeface="Calibri" panose="020F0502020204030204" pitchFamily="34" charset="0"/>
              <a:buChar char="&gt;"/>
            </a:pPr>
            <a:r>
              <a:rPr lang="en-US" sz="2800" b="1" dirty="0">
                <a:solidFill>
                  <a:schemeClr val="bg1"/>
                </a:solidFill>
                <a:sym typeface="Wingdings" panose="05000000000000000000" pitchFamily="2" charset="2"/>
              </a:rPr>
              <a:t>Approaches to Standard Essential Patents Around the World</a:t>
            </a:r>
            <a:endParaRPr lang="en-US" sz="2800" b="1" dirty="0">
              <a:solidFill>
                <a:schemeClr val="bg1"/>
              </a:solidFill>
            </a:endParaRPr>
          </a:p>
        </p:txBody>
      </p:sp>
      <p:sp>
        <p:nvSpPr>
          <p:cNvPr id="10" name="TextBox 9">
            <a:extLst>
              <a:ext uri="{FF2B5EF4-FFF2-40B4-BE49-F238E27FC236}">
                <a16:creationId xmlns:a16="http://schemas.microsoft.com/office/drawing/2014/main" id="{B69BCCDF-0364-414F-91B5-C2ABF8CD3149}"/>
              </a:ext>
            </a:extLst>
          </p:cNvPr>
          <p:cNvSpPr txBox="1"/>
          <p:nvPr/>
        </p:nvSpPr>
        <p:spPr>
          <a:xfrm>
            <a:off x="1099449" y="4846320"/>
            <a:ext cx="459266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the United Kingdom</a:t>
            </a:r>
            <a:endParaRPr lang="en-US" sz="2600" dirty="0"/>
          </a:p>
        </p:txBody>
      </p:sp>
      <p:sp>
        <p:nvSpPr>
          <p:cNvPr id="11" name="TextBox 10">
            <a:extLst>
              <a:ext uri="{FF2B5EF4-FFF2-40B4-BE49-F238E27FC236}">
                <a16:creationId xmlns:a16="http://schemas.microsoft.com/office/drawing/2014/main" id="{9C809385-CAA8-455E-816A-D6CA48010614}"/>
              </a:ext>
            </a:extLst>
          </p:cNvPr>
          <p:cNvSpPr txBox="1"/>
          <p:nvPr/>
        </p:nvSpPr>
        <p:spPr>
          <a:xfrm>
            <a:off x="1099449" y="5486400"/>
            <a:ext cx="311841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Germany</a:t>
            </a:r>
            <a:endParaRPr lang="en-US" sz="2600" dirty="0"/>
          </a:p>
        </p:txBody>
      </p:sp>
      <p:sp>
        <p:nvSpPr>
          <p:cNvPr id="15" name="Rectangle 14">
            <a:extLst>
              <a:ext uri="{FF2B5EF4-FFF2-40B4-BE49-F238E27FC236}">
                <a16:creationId xmlns:a16="http://schemas.microsoft.com/office/drawing/2014/main" id="{BD2B6210-DF7B-4697-A37E-252C02A9D1B9}"/>
              </a:ext>
            </a:extLst>
          </p:cNvPr>
          <p:cNvSpPr/>
          <p:nvPr/>
        </p:nvSpPr>
        <p:spPr>
          <a:xfrm>
            <a:off x="0" y="19227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A9BCA4-045B-4320-85A0-B8612104C60B}"/>
              </a:ext>
            </a:extLst>
          </p:cNvPr>
          <p:cNvSpPr/>
          <p:nvPr/>
        </p:nvSpPr>
        <p:spPr>
          <a:xfrm>
            <a:off x="0" y="29895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744F95-1924-4B31-A295-560C4B526FFD}"/>
              </a:ext>
            </a:extLst>
          </p:cNvPr>
          <p:cNvSpPr/>
          <p:nvPr/>
        </p:nvSpPr>
        <p:spPr>
          <a:xfrm>
            <a:off x="0" y="8559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52788CA-1A16-481C-9F92-8B425252B48C}"/>
              </a:ext>
            </a:extLst>
          </p:cNvPr>
          <p:cNvPicPr>
            <a:picLocks noChangeAspect="1"/>
          </p:cNvPicPr>
          <p:nvPr/>
        </p:nvPicPr>
        <p:blipFill>
          <a:blip r:embed="rId3"/>
          <a:stretch>
            <a:fillRect/>
          </a:stretch>
        </p:blipFill>
        <p:spPr>
          <a:xfrm>
            <a:off x="573932" y="5578387"/>
            <a:ext cx="457200" cy="306289"/>
          </a:xfrm>
          <a:prstGeom prst="rect">
            <a:avLst/>
          </a:prstGeom>
        </p:spPr>
      </p:pic>
      <p:pic>
        <p:nvPicPr>
          <p:cNvPr id="19" name="Picture 18">
            <a:extLst>
              <a:ext uri="{FF2B5EF4-FFF2-40B4-BE49-F238E27FC236}">
                <a16:creationId xmlns:a16="http://schemas.microsoft.com/office/drawing/2014/main" id="{918E1857-4736-483C-8578-E1BA46C0E0BB}"/>
              </a:ext>
            </a:extLst>
          </p:cNvPr>
          <p:cNvPicPr>
            <a:picLocks noChangeAspect="1"/>
          </p:cNvPicPr>
          <p:nvPr/>
        </p:nvPicPr>
        <p:blipFill>
          <a:blip r:embed="rId4"/>
          <a:stretch>
            <a:fillRect/>
          </a:stretch>
        </p:blipFill>
        <p:spPr>
          <a:xfrm>
            <a:off x="573932" y="4941453"/>
            <a:ext cx="457200" cy="306289"/>
          </a:xfrm>
          <a:prstGeom prst="rect">
            <a:avLst/>
          </a:prstGeom>
        </p:spPr>
      </p:pic>
    </p:spTree>
    <p:extLst>
      <p:ext uri="{BB962C8B-B14F-4D97-AF65-F5344CB8AC3E}">
        <p14:creationId xmlns:p14="http://schemas.microsoft.com/office/powerpoint/2010/main" val="335254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9007-C348-4B82-817C-5E382EBAD613}"/>
              </a:ext>
            </a:extLst>
          </p:cNvPr>
          <p:cNvSpPr>
            <a:spLocks noGrp="1"/>
          </p:cNvSpPr>
          <p:nvPr>
            <p:ph type="title"/>
          </p:nvPr>
        </p:nvSpPr>
        <p:spPr/>
        <p:txBody>
          <a:bodyPr/>
          <a:lstStyle/>
          <a:p>
            <a:r>
              <a:rPr lang="en-GB" dirty="0"/>
              <a:t>"FRAND Injunction"</a:t>
            </a:r>
            <a:endParaRPr lang="en-US" dirty="0"/>
          </a:p>
        </p:txBody>
      </p:sp>
      <p:sp>
        <p:nvSpPr>
          <p:cNvPr id="4" name="Content Placeholder 3">
            <a:extLst>
              <a:ext uri="{FF2B5EF4-FFF2-40B4-BE49-F238E27FC236}">
                <a16:creationId xmlns:a16="http://schemas.microsoft.com/office/drawing/2014/main" id="{1B8DB93C-3902-49D3-9C23-9EF9DDADB418}"/>
              </a:ext>
            </a:extLst>
          </p:cNvPr>
          <p:cNvSpPr>
            <a:spLocks noGrp="1"/>
          </p:cNvSpPr>
          <p:nvPr>
            <p:ph idx="1"/>
          </p:nvPr>
        </p:nvSpPr>
        <p:spPr/>
        <p:txBody>
          <a:bodyPr/>
          <a:lstStyle/>
          <a:p>
            <a:pPr lvl="0">
              <a:spcBef>
                <a:spcPts val="1200"/>
              </a:spcBef>
              <a:spcAft>
                <a:spcPts val="1200"/>
              </a:spcAft>
            </a:pPr>
            <a:r>
              <a:rPr lang="en-GB" dirty="0" err="1"/>
              <a:t>Birss</a:t>
            </a:r>
            <a:r>
              <a:rPr lang="en-GB" dirty="0"/>
              <a:t> J granted a "FRAND injunction" (his own invention) against Huawei</a:t>
            </a:r>
          </a:p>
          <a:p>
            <a:pPr lvl="0">
              <a:spcBef>
                <a:spcPts val="1200"/>
              </a:spcBef>
              <a:spcAft>
                <a:spcPts val="1200"/>
              </a:spcAft>
            </a:pPr>
            <a:r>
              <a:rPr lang="en-GB" dirty="0"/>
              <a:t>A "FRAND injunction" is one that takes effect when the implementer could take a licence, but has not done so</a:t>
            </a:r>
          </a:p>
          <a:p>
            <a:pPr lvl="0">
              <a:spcBef>
                <a:spcPts val="1200"/>
              </a:spcBef>
              <a:spcAft>
                <a:spcPts val="1200"/>
              </a:spcAft>
            </a:pPr>
            <a:r>
              <a:rPr lang="en-GB" dirty="0"/>
              <a:t>A "FRAND injunction" ceases to have effect at the point at which the implementer takes a licence, so that it is not in force e.g. when the licence expires</a:t>
            </a:r>
          </a:p>
          <a:p>
            <a:pPr lvl="0">
              <a:spcBef>
                <a:spcPts val="1200"/>
              </a:spcBef>
              <a:spcAft>
                <a:spcPts val="1200"/>
              </a:spcAft>
            </a:pPr>
            <a:r>
              <a:rPr lang="en-GB" dirty="0"/>
              <a:t>The "FRAND injunction" was stayed pending the appeal on the basis that Huawei would abide by the terms of the FRAND licence settled by the Court, as if they were in full force and effect, pending the appeal</a:t>
            </a:r>
          </a:p>
        </p:txBody>
      </p:sp>
      <p:sp>
        <p:nvSpPr>
          <p:cNvPr id="3" name="Slide Number Placeholder 2">
            <a:extLst>
              <a:ext uri="{FF2B5EF4-FFF2-40B4-BE49-F238E27FC236}">
                <a16:creationId xmlns:a16="http://schemas.microsoft.com/office/drawing/2014/main" id="{96021FB4-4598-4795-91E0-C3B5ED543BAD}"/>
              </a:ext>
            </a:extLst>
          </p:cNvPr>
          <p:cNvSpPr>
            <a:spLocks noGrp="1"/>
          </p:cNvSpPr>
          <p:nvPr>
            <p:ph type="sldNum" sz="quarter" idx="12"/>
          </p:nvPr>
        </p:nvSpPr>
        <p:spPr/>
        <p:txBody>
          <a:bodyPr/>
          <a:lstStyle/>
          <a:p>
            <a:fld id="{91282CDD-9A53-4972-8C82-78A2E352EE5A}" type="slidenum">
              <a:rPr lang="en-US" smtClean="0"/>
              <a:t>31</a:t>
            </a:fld>
            <a:endParaRPr lang="en-US"/>
          </a:p>
        </p:txBody>
      </p:sp>
      <p:pic>
        <p:nvPicPr>
          <p:cNvPr id="5" name="Picture 4">
            <a:extLst>
              <a:ext uri="{FF2B5EF4-FFF2-40B4-BE49-F238E27FC236}">
                <a16:creationId xmlns:a16="http://schemas.microsoft.com/office/drawing/2014/main" id="{73CA05AB-0812-4388-999B-0D2DC3EEB1DD}"/>
              </a:ext>
            </a:extLst>
          </p:cNvPr>
          <p:cNvPicPr>
            <a:picLocks noChangeAspect="1"/>
          </p:cNvPicPr>
          <p:nvPr/>
        </p:nvPicPr>
        <p:blipFill>
          <a:blip r:embed="rId3"/>
          <a:stretch>
            <a:fillRect/>
          </a:stretch>
        </p:blipFill>
        <p:spPr>
          <a:xfrm>
            <a:off x="0" y="0"/>
            <a:ext cx="1091945" cy="731520"/>
          </a:xfrm>
          <a:prstGeom prst="rect">
            <a:avLst/>
          </a:prstGeom>
        </p:spPr>
      </p:pic>
    </p:spTree>
    <p:extLst>
      <p:ext uri="{BB962C8B-B14F-4D97-AF65-F5344CB8AC3E}">
        <p14:creationId xmlns:p14="http://schemas.microsoft.com/office/powerpoint/2010/main" val="240993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C36E-188E-4CA2-AA2D-CAA1218DB392}"/>
              </a:ext>
            </a:extLst>
          </p:cNvPr>
          <p:cNvSpPr>
            <a:spLocks noGrp="1"/>
          </p:cNvSpPr>
          <p:nvPr>
            <p:ph type="title"/>
          </p:nvPr>
        </p:nvSpPr>
        <p:spPr/>
        <p:txBody>
          <a:bodyPr/>
          <a:lstStyle/>
          <a:p>
            <a:r>
              <a:rPr lang="en-GB" dirty="0"/>
              <a:t>Permission To Appeal</a:t>
            </a:r>
            <a:endParaRPr lang="en-US" dirty="0"/>
          </a:p>
        </p:txBody>
      </p:sp>
      <p:sp>
        <p:nvSpPr>
          <p:cNvPr id="3" name="Content Placeholder 2">
            <a:extLst>
              <a:ext uri="{FF2B5EF4-FFF2-40B4-BE49-F238E27FC236}">
                <a16:creationId xmlns:a16="http://schemas.microsoft.com/office/drawing/2014/main" id="{B73C23E5-2BED-4059-9B22-7E68C8AEEF04}"/>
              </a:ext>
            </a:extLst>
          </p:cNvPr>
          <p:cNvSpPr>
            <a:spLocks noGrp="1"/>
          </p:cNvSpPr>
          <p:nvPr>
            <p:ph idx="1"/>
          </p:nvPr>
        </p:nvSpPr>
        <p:spPr/>
        <p:txBody>
          <a:bodyPr/>
          <a:lstStyle/>
          <a:p>
            <a:pPr lvl="0"/>
            <a:r>
              <a:rPr lang="en-GB" dirty="0"/>
              <a:t>Huawei has permission to appeal on 3 points:</a:t>
            </a:r>
          </a:p>
          <a:p>
            <a:pPr lvl="1"/>
            <a:r>
              <a:rPr lang="en-GB" dirty="0"/>
              <a:t>The "global licensing" point – Huawei argues that more than one set of terms can be FRAND, and that the court ought not to set terms for territories other than the UK</a:t>
            </a:r>
          </a:p>
          <a:p>
            <a:pPr lvl="1"/>
            <a:r>
              <a:rPr lang="en-GB" dirty="0"/>
              <a:t>The "hard edged discrimination" point – Huawei argues that it should be entitled to the same terms as Samsung negotiated with UP</a:t>
            </a:r>
          </a:p>
          <a:p>
            <a:pPr lvl="1"/>
            <a:r>
              <a:rPr lang="en-GB" dirty="0"/>
              <a:t>The "</a:t>
            </a:r>
            <a:r>
              <a:rPr lang="en-GB" i="1" dirty="0"/>
              <a:t>Huawei v ZTE"</a:t>
            </a:r>
            <a:r>
              <a:rPr lang="en-GB" dirty="0"/>
              <a:t> point – Huawei argues that the court got it wrong in relation to competition law</a:t>
            </a:r>
          </a:p>
          <a:p>
            <a:pPr lvl="0"/>
            <a:r>
              <a:rPr lang="en-GB" dirty="0"/>
              <a:t>UP has permission to appeal against the court's decision in relation to the "blended rate"</a:t>
            </a:r>
          </a:p>
          <a:p>
            <a:pPr lvl="0"/>
            <a:r>
              <a:rPr lang="en-GB" dirty="0"/>
              <a:t>Appeal decision is due in Oct 18, 2018</a:t>
            </a:r>
          </a:p>
        </p:txBody>
      </p:sp>
      <p:sp>
        <p:nvSpPr>
          <p:cNvPr id="4" name="Slide Number Placeholder 3">
            <a:extLst>
              <a:ext uri="{FF2B5EF4-FFF2-40B4-BE49-F238E27FC236}">
                <a16:creationId xmlns:a16="http://schemas.microsoft.com/office/drawing/2014/main" id="{06C8CABA-DBBC-4796-BBED-232660CA702F}"/>
              </a:ext>
            </a:extLst>
          </p:cNvPr>
          <p:cNvSpPr>
            <a:spLocks noGrp="1"/>
          </p:cNvSpPr>
          <p:nvPr>
            <p:ph type="sldNum" sz="quarter" idx="12"/>
          </p:nvPr>
        </p:nvSpPr>
        <p:spPr/>
        <p:txBody>
          <a:bodyPr/>
          <a:lstStyle/>
          <a:p>
            <a:fld id="{91282CDD-9A53-4972-8C82-78A2E352EE5A}" type="slidenum">
              <a:rPr lang="en-US" smtClean="0"/>
              <a:t>32</a:t>
            </a:fld>
            <a:endParaRPr lang="en-US"/>
          </a:p>
        </p:txBody>
      </p:sp>
      <p:pic>
        <p:nvPicPr>
          <p:cNvPr id="5" name="Picture 4">
            <a:extLst>
              <a:ext uri="{FF2B5EF4-FFF2-40B4-BE49-F238E27FC236}">
                <a16:creationId xmlns:a16="http://schemas.microsoft.com/office/drawing/2014/main" id="{6A26C63E-D70D-4B6E-A0AF-04F1AF1C0D5D}"/>
              </a:ext>
            </a:extLst>
          </p:cNvPr>
          <p:cNvPicPr>
            <a:picLocks noChangeAspect="1"/>
          </p:cNvPicPr>
          <p:nvPr/>
        </p:nvPicPr>
        <p:blipFill>
          <a:blip r:embed="rId3"/>
          <a:stretch>
            <a:fillRect/>
          </a:stretch>
        </p:blipFill>
        <p:spPr>
          <a:xfrm>
            <a:off x="0" y="0"/>
            <a:ext cx="1091945" cy="731520"/>
          </a:xfrm>
          <a:prstGeom prst="rect">
            <a:avLst/>
          </a:prstGeom>
        </p:spPr>
      </p:pic>
    </p:spTree>
    <p:extLst>
      <p:ext uri="{BB962C8B-B14F-4D97-AF65-F5344CB8AC3E}">
        <p14:creationId xmlns:p14="http://schemas.microsoft.com/office/powerpoint/2010/main" val="24976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6CDFACD-854D-488E-A7C9-C2019D94BF80}"/>
              </a:ext>
            </a:extLst>
          </p:cNvPr>
          <p:cNvPicPr>
            <a:picLocks noChangeAspect="1"/>
          </p:cNvPicPr>
          <p:nvPr/>
        </p:nvPicPr>
        <p:blipFill rotWithShape="1">
          <a:blip r:embed="rId3"/>
          <a:srcRect r="5755"/>
          <a:stretch/>
        </p:blipFill>
        <p:spPr>
          <a:xfrm>
            <a:off x="9583102" y="3461371"/>
            <a:ext cx="2592689" cy="2665042"/>
          </a:xfrm>
          <a:prstGeom prst="rect">
            <a:avLst/>
          </a:prstGeom>
        </p:spPr>
      </p:pic>
      <p:sp>
        <p:nvSpPr>
          <p:cNvPr id="2" name="Title 1">
            <a:extLst>
              <a:ext uri="{FF2B5EF4-FFF2-40B4-BE49-F238E27FC236}">
                <a16:creationId xmlns:a16="http://schemas.microsoft.com/office/drawing/2014/main" id="{AE91C90B-DB55-4FEA-8AB9-399D003FEF85}"/>
              </a:ext>
            </a:extLst>
          </p:cNvPr>
          <p:cNvSpPr>
            <a:spLocks noGrp="1"/>
          </p:cNvSpPr>
          <p:nvPr>
            <p:ph type="title"/>
          </p:nvPr>
        </p:nvSpPr>
        <p:spPr>
          <a:xfrm>
            <a:off x="0" y="0"/>
            <a:ext cx="12192000" cy="731520"/>
          </a:xfrm>
        </p:spPr>
        <p:txBody>
          <a:bodyPr/>
          <a:lstStyle/>
          <a:p>
            <a:r>
              <a:rPr lang="en-US" dirty="0"/>
              <a:t>Standard Essential Patents (SEPs)</a:t>
            </a:r>
          </a:p>
        </p:txBody>
      </p:sp>
      <p:sp>
        <p:nvSpPr>
          <p:cNvPr id="4" name="Content Placeholder 3">
            <a:extLst>
              <a:ext uri="{FF2B5EF4-FFF2-40B4-BE49-F238E27FC236}">
                <a16:creationId xmlns:a16="http://schemas.microsoft.com/office/drawing/2014/main" id="{FAAAD054-2FB8-4CFA-8E52-EE6456F6BB6D}"/>
              </a:ext>
            </a:extLst>
          </p:cNvPr>
          <p:cNvSpPr>
            <a:spLocks noGrp="1"/>
          </p:cNvSpPr>
          <p:nvPr>
            <p:ph idx="1"/>
          </p:nvPr>
        </p:nvSpPr>
        <p:spPr/>
        <p:txBody>
          <a:bodyPr/>
          <a:lstStyle/>
          <a:p>
            <a:pPr marL="0" indent="0">
              <a:spcBef>
                <a:spcPts val="1200"/>
              </a:spcBef>
              <a:spcAft>
                <a:spcPts val="1200"/>
              </a:spcAft>
              <a:buNone/>
            </a:pPr>
            <a:r>
              <a:rPr lang="en-US" b="1" dirty="0"/>
              <a:t>Patents with Claims Essential To Practice an Industry Standard</a:t>
            </a:r>
          </a:p>
          <a:p>
            <a:pPr>
              <a:spcBef>
                <a:spcPts val="1200"/>
              </a:spcBef>
              <a:spcAft>
                <a:spcPts val="1200"/>
              </a:spcAft>
            </a:pPr>
            <a:r>
              <a:rPr lang="en-US" dirty="0"/>
              <a:t>Technical Industry Standard</a:t>
            </a:r>
          </a:p>
          <a:p>
            <a:pPr lvl="1">
              <a:spcBef>
                <a:spcPts val="1200"/>
              </a:spcBef>
              <a:spcAft>
                <a:spcPts val="1200"/>
              </a:spcAft>
            </a:pPr>
            <a:r>
              <a:rPr lang="en-US" dirty="0"/>
              <a:t>Standards Organization</a:t>
            </a:r>
          </a:p>
          <a:p>
            <a:pPr lvl="1">
              <a:spcBef>
                <a:spcPts val="1200"/>
              </a:spcBef>
              <a:spcAft>
                <a:spcPts val="1200"/>
              </a:spcAft>
            </a:pPr>
            <a:r>
              <a:rPr lang="en-US" dirty="0"/>
              <a:t>Setting or Developing Standards</a:t>
            </a:r>
          </a:p>
          <a:p>
            <a:pPr lvl="1">
              <a:spcBef>
                <a:spcPts val="1200"/>
              </a:spcBef>
              <a:spcAft>
                <a:spcPts val="1200"/>
              </a:spcAft>
            </a:pPr>
            <a:r>
              <a:rPr lang="en-US" dirty="0"/>
              <a:t>Interoperability</a:t>
            </a:r>
          </a:p>
          <a:p>
            <a:pPr lvl="1">
              <a:spcBef>
                <a:spcPts val="1200"/>
              </a:spcBef>
              <a:spcAft>
                <a:spcPts val="1200"/>
              </a:spcAft>
            </a:pPr>
            <a:r>
              <a:rPr lang="en-US" dirty="0"/>
              <a:t>Intellectual Property Rights (IPR) Policy</a:t>
            </a:r>
          </a:p>
        </p:txBody>
      </p:sp>
      <p:sp>
        <p:nvSpPr>
          <p:cNvPr id="3" name="Slide Number Placeholder 2">
            <a:extLst>
              <a:ext uri="{FF2B5EF4-FFF2-40B4-BE49-F238E27FC236}">
                <a16:creationId xmlns:a16="http://schemas.microsoft.com/office/drawing/2014/main" id="{8F60DCC3-56C8-41C1-9E25-894E6FD3E5BD}"/>
              </a:ext>
            </a:extLst>
          </p:cNvPr>
          <p:cNvSpPr>
            <a:spLocks noGrp="1"/>
          </p:cNvSpPr>
          <p:nvPr>
            <p:ph type="sldNum" sz="quarter" idx="12"/>
          </p:nvPr>
        </p:nvSpPr>
        <p:spPr/>
        <p:txBody>
          <a:bodyPr/>
          <a:lstStyle/>
          <a:p>
            <a:fld id="{91282CDD-9A53-4972-8C82-78A2E352EE5A}" type="slidenum">
              <a:rPr lang="en-US" smtClean="0"/>
              <a:t>4</a:t>
            </a:fld>
            <a:endParaRPr lang="en-US"/>
          </a:p>
        </p:txBody>
      </p:sp>
      <p:grpSp>
        <p:nvGrpSpPr>
          <p:cNvPr id="12" name="Group 11">
            <a:extLst>
              <a:ext uri="{FF2B5EF4-FFF2-40B4-BE49-F238E27FC236}">
                <a16:creationId xmlns:a16="http://schemas.microsoft.com/office/drawing/2014/main" id="{F400B7D7-1A3F-4347-A311-91BA10B53668}"/>
              </a:ext>
            </a:extLst>
          </p:cNvPr>
          <p:cNvGrpSpPr/>
          <p:nvPr/>
        </p:nvGrpSpPr>
        <p:grpSpPr>
          <a:xfrm>
            <a:off x="6963067" y="1892167"/>
            <a:ext cx="1034241" cy="1678003"/>
            <a:chOff x="10404272" y="1740160"/>
            <a:chExt cx="1183544" cy="1920240"/>
          </a:xfrm>
        </p:grpSpPr>
        <p:grpSp>
          <p:nvGrpSpPr>
            <p:cNvPr id="11" name="Group 10">
              <a:extLst>
                <a:ext uri="{FF2B5EF4-FFF2-40B4-BE49-F238E27FC236}">
                  <a16:creationId xmlns:a16="http://schemas.microsoft.com/office/drawing/2014/main" id="{71C31B18-5916-4ACD-A64F-A980E6C7F606}"/>
                </a:ext>
              </a:extLst>
            </p:cNvPr>
            <p:cNvGrpSpPr>
              <a:grpSpLocks noChangeAspect="1"/>
            </p:cNvGrpSpPr>
            <p:nvPr/>
          </p:nvGrpSpPr>
          <p:grpSpPr>
            <a:xfrm>
              <a:off x="10404272" y="1740160"/>
              <a:ext cx="1183544" cy="1920240"/>
              <a:chOff x="10404273" y="1740160"/>
              <a:chExt cx="1097280" cy="1780280"/>
            </a:xfrm>
          </p:grpSpPr>
          <p:sp>
            <p:nvSpPr>
              <p:cNvPr id="6" name="Rectangle: Rounded Corners 5">
                <a:extLst>
                  <a:ext uri="{FF2B5EF4-FFF2-40B4-BE49-F238E27FC236}">
                    <a16:creationId xmlns:a16="http://schemas.microsoft.com/office/drawing/2014/main" id="{3D9094DE-9FD1-4505-A9EA-614B4B1D31E5}"/>
                  </a:ext>
                </a:extLst>
              </p:cNvPr>
              <p:cNvSpPr/>
              <p:nvPr/>
            </p:nvSpPr>
            <p:spPr>
              <a:xfrm>
                <a:off x="10404273" y="1740160"/>
                <a:ext cx="1097280" cy="1780280"/>
              </a:xfrm>
              <a:prstGeom prst="roundRect">
                <a:avLst>
                  <a:gd name="adj" fmla="val 628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74BAC57-7428-4998-80B5-B0A99C81D2A7}"/>
                  </a:ext>
                </a:extLst>
              </p:cNvPr>
              <p:cNvSpPr/>
              <p:nvPr/>
            </p:nvSpPr>
            <p:spPr>
              <a:xfrm>
                <a:off x="10449993" y="1788929"/>
                <a:ext cx="1005840" cy="722624"/>
              </a:xfrm>
              <a:prstGeom prst="roundRect">
                <a:avLst>
                  <a:gd name="adj" fmla="val 6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52A4AFD-8851-4C3F-AEFF-DEE3870A8DD4}"/>
                  </a:ext>
                </a:extLst>
              </p:cNvPr>
              <p:cNvSpPr/>
              <p:nvPr/>
            </p:nvSpPr>
            <p:spPr>
              <a:xfrm>
                <a:off x="10449993" y="2560322"/>
                <a:ext cx="1005840" cy="914398"/>
              </a:xfrm>
              <a:prstGeom prst="roundRect">
                <a:avLst>
                  <a:gd name="adj" fmla="val 62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ABEFC6F9-8869-4E01-A714-2560DCFF75B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17283" y="1801042"/>
              <a:ext cx="1170533" cy="1786283"/>
            </a:xfrm>
            <a:prstGeom prst="rect">
              <a:avLst/>
            </a:prstGeom>
          </p:spPr>
        </p:pic>
      </p:grpSp>
      <p:pic>
        <p:nvPicPr>
          <p:cNvPr id="13" name="Picture 12" descr="C:\Users\David\AppData\Local\Temp\SNAGHTML8420729.PNG">
            <a:extLst>
              <a:ext uri="{FF2B5EF4-FFF2-40B4-BE49-F238E27FC236}">
                <a16:creationId xmlns:a16="http://schemas.microsoft.com/office/drawing/2014/main" id="{5444D2CA-5FB1-4AFC-A06D-F9B03BD77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8033" y="4246508"/>
            <a:ext cx="1643063" cy="1852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C:\Users\David\AppData\Local\Temp\SNAGHTML84a945f.PNG">
            <a:extLst>
              <a:ext uri="{FF2B5EF4-FFF2-40B4-BE49-F238E27FC236}">
                <a16:creationId xmlns:a16="http://schemas.microsoft.com/office/drawing/2014/main" id="{259C0619-F76A-4B3C-A115-DF07BA000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246508"/>
            <a:ext cx="944990" cy="1570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8BA6F7C6-A9C2-4848-9FF0-5A158FA7F866}"/>
              </a:ext>
            </a:extLst>
          </p:cNvPr>
          <p:cNvGrpSpPr/>
          <p:nvPr/>
        </p:nvGrpSpPr>
        <p:grpSpPr>
          <a:xfrm>
            <a:off x="8467134" y="1995221"/>
            <a:ext cx="3342898" cy="1349548"/>
            <a:chOff x="4441054" y="947373"/>
            <a:chExt cx="5994541" cy="2420033"/>
          </a:xfrm>
        </p:grpSpPr>
        <p:grpSp>
          <p:nvGrpSpPr>
            <p:cNvPr id="106" name="Group 105">
              <a:extLst>
                <a:ext uri="{FF2B5EF4-FFF2-40B4-BE49-F238E27FC236}">
                  <a16:creationId xmlns:a16="http://schemas.microsoft.com/office/drawing/2014/main" id="{F34192B3-6E1E-4736-B092-6644ECE48CC5}"/>
                </a:ext>
              </a:extLst>
            </p:cNvPr>
            <p:cNvGrpSpPr/>
            <p:nvPr/>
          </p:nvGrpSpPr>
          <p:grpSpPr>
            <a:xfrm>
              <a:off x="5515710" y="1088180"/>
              <a:ext cx="597446" cy="315830"/>
              <a:chOff x="5525062" y="1088180"/>
              <a:chExt cx="597446" cy="315830"/>
            </a:xfrm>
          </p:grpSpPr>
          <p:sp>
            <p:nvSpPr>
              <p:cNvPr id="206" name="Hexagon 205">
                <a:extLst>
                  <a:ext uri="{FF2B5EF4-FFF2-40B4-BE49-F238E27FC236}">
                    <a16:creationId xmlns:a16="http://schemas.microsoft.com/office/drawing/2014/main" id="{6620883E-DAEE-47CB-943A-353D87133072}"/>
                  </a:ext>
                </a:extLst>
              </p:cNvPr>
              <p:cNvSpPr/>
              <p:nvPr/>
            </p:nvSpPr>
            <p:spPr>
              <a:xfrm>
                <a:off x="5525062" y="1088180"/>
                <a:ext cx="597446" cy="315830"/>
              </a:xfrm>
              <a:prstGeom prst="hexagon">
                <a:avLst>
                  <a:gd name="adj" fmla="val 45833"/>
                  <a:gd name="vf" fmla="val 115470"/>
                </a:avLst>
              </a:prstGeom>
              <a:solidFill>
                <a:schemeClr val="bg1"/>
              </a:solidFill>
              <a:ln w="28575" cap="rnd">
                <a:solidFill>
                  <a:schemeClr val="tx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28846CFF-7B63-437C-821F-42B5F42AE36E}"/>
                  </a:ext>
                </a:extLst>
              </p:cNvPr>
              <p:cNvGrpSpPr/>
              <p:nvPr/>
            </p:nvGrpSpPr>
            <p:grpSpPr>
              <a:xfrm>
                <a:off x="5641501" y="1193027"/>
                <a:ext cx="364568" cy="106137"/>
                <a:chOff x="5636756" y="1191407"/>
                <a:chExt cx="364568" cy="106137"/>
              </a:xfrm>
            </p:grpSpPr>
            <p:sp>
              <p:nvSpPr>
                <p:cNvPr id="208" name="Oval 207">
                  <a:extLst>
                    <a:ext uri="{FF2B5EF4-FFF2-40B4-BE49-F238E27FC236}">
                      <a16:creationId xmlns:a16="http://schemas.microsoft.com/office/drawing/2014/main" id="{9F87411B-FC7F-4673-B169-54423C5104EE}"/>
                    </a:ext>
                  </a:extLst>
                </p:cNvPr>
                <p:cNvSpPr/>
                <p:nvPr/>
              </p:nvSpPr>
              <p:spPr>
                <a:xfrm>
                  <a:off x="5636756" y="1192270"/>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14C62362-660D-4F45-98B6-FAAC863E19A5}"/>
                    </a:ext>
                  </a:extLst>
                </p:cNvPr>
                <p:cNvSpPr/>
                <p:nvPr/>
              </p:nvSpPr>
              <p:spPr>
                <a:xfrm>
                  <a:off x="5896050" y="1191407"/>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06">
              <a:extLst>
                <a:ext uri="{FF2B5EF4-FFF2-40B4-BE49-F238E27FC236}">
                  <a16:creationId xmlns:a16="http://schemas.microsoft.com/office/drawing/2014/main" id="{52FAA3CC-BEF2-41C7-AE97-6EA383FF3007}"/>
                </a:ext>
              </a:extLst>
            </p:cNvPr>
            <p:cNvGrpSpPr/>
            <p:nvPr/>
          </p:nvGrpSpPr>
          <p:grpSpPr>
            <a:xfrm>
              <a:off x="4473081" y="1918509"/>
              <a:ext cx="533393" cy="533393"/>
              <a:chOff x="4473081" y="1918509"/>
              <a:chExt cx="533393" cy="533393"/>
            </a:xfrm>
          </p:grpSpPr>
          <p:sp>
            <p:nvSpPr>
              <p:cNvPr id="201" name="Oval 200">
                <a:extLst>
                  <a:ext uri="{FF2B5EF4-FFF2-40B4-BE49-F238E27FC236}">
                    <a16:creationId xmlns:a16="http://schemas.microsoft.com/office/drawing/2014/main" id="{7BBD46A0-77DB-4D54-B951-C6BDF55A0D70}"/>
                  </a:ext>
                </a:extLst>
              </p:cNvPr>
              <p:cNvSpPr/>
              <p:nvPr/>
            </p:nvSpPr>
            <p:spPr>
              <a:xfrm>
                <a:off x="4473081" y="1918509"/>
                <a:ext cx="533393" cy="533393"/>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96A6774D-D60F-4867-B90A-BC0980433BF1}"/>
                  </a:ext>
                </a:extLst>
              </p:cNvPr>
              <p:cNvSpPr/>
              <p:nvPr/>
            </p:nvSpPr>
            <p:spPr>
              <a:xfrm>
                <a:off x="4687140" y="2006030"/>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3E4CE78D-0D59-475A-95D8-32C86402CB78}"/>
                  </a:ext>
                </a:extLst>
              </p:cNvPr>
              <p:cNvGrpSpPr/>
              <p:nvPr/>
            </p:nvGrpSpPr>
            <p:grpSpPr>
              <a:xfrm>
                <a:off x="4543101" y="2215246"/>
                <a:ext cx="393353" cy="105274"/>
                <a:chOff x="4520878" y="2183716"/>
                <a:chExt cx="393353" cy="105274"/>
              </a:xfrm>
            </p:grpSpPr>
            <p:sp>
              <p:nvSpPr>
                <p:cNvPr id="204" name="Oval 203">
                  <a:extLst>
                    <a:ext uri="{FF2B5EF4-FFF2-40B4-BE49-F238E27FC236}">
                      <a16:creationId xmlns:a16="http://schemas.microsoft.com/office/drawing/2014/main" id="{B1D44D09-A936-4974-94F6-CF8F066C7664}"/>
                    </a:ext>
                  </a:extLst>
                </p:cNvPr>
                <p:cNvSpPr/>
                <p:nvPr/>
              </p:nvSpPr>
              <p:spPr>
                <a:xfrm>
                  <a:off x="4520878" y="2183716"/>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11BE8987-F8EA-4957-B155-384F8BCD88E5}"/>
                    </a:ext>
                  </a:extLst>
                </p:cNvPr>
                <p:cNvSpPr/>
                <p:nvPr/>
              </p:nvSpPr>
              <p:spPr>
                <a:xfrm>
                  <a:off x="4808957" y="2183716"/>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a:extLst>
                <a:ext uri="{FF2B5EF4-FFF2-40B4-BE49-F238E27FC236}">
                  <a16:creationId xmlns:a16="http://schemas.microsoft.com/office/drawing/2014/main" id="{C83D0DA5-6AEE-4F68-A312-5C80FA444655}"/>
                </a:ext>
              </a:extLst>
            </p:cNvPr>
            <p:cNvGrpSpPr/>
            <p:nvPr/>
          </p:nvGrpSpPr>
          <p:grpSpPr>
            <a:xfrm>
              <a:off x="6582563" y="2019595"/>
              <a:ext cx="581025" cy="331221"/>
              <a:chOff x="6641099" y="2019595"/>
              <a:chExt cx="581025" cy="331221"/>
            </a:xfrm>
          </p:grpSpPr>
          <p:sp>
            <p:nvSpPr>
              <p:cNvPr id="197" name="Rectangle 196">
                <a:extLst>
                  <a:ext uri="{FF2B5EF4-FFF2-40B4-BE49-F238E27FC236}">
                    <a16:creationId xmlns:a16="http://schemas.microsoft.com/office/drawing/2014/main" id="{B8217F44-BF04-4077-80D1-8AA6B944E761}"/>
                  </a:ext>
                </a:extLst>
              </p:cNvPr>
              <p:cNvSpPr/>
              <p:nvPr/>
            </p:nvSpPr>
            <p:spPr>
              <a:xfrm>
                <a:off x="6641099" y="2019595"/>
                <a:ext cx="581025" cy="331221"/>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8DFBF7FA-E31C-4234-9674-7789ADC1434F}"/>
                  </a:ext>
                </a:extLst>
              </p:cNvPr>
              <p:cNvSpPr/>
              <p:nvPr/>
            </p:nvSpPr>
            <p:spPr>
              <a:xfrm>
                <a:off x="6714143" y="2132568"/>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9FAFF7A2-BA9A-48BD-BB48-B85232AA140D}"/>
                  </a:ext>
                </a:extLst>
              </p:cNvPr>
              <p:cNvSpPr/>
              <p:nvPr/>
            </p:nvSpPr>
            <p:spPr>
              <a:xfrm>
                <a:off x="6869748" y="2132568"/>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B60120F-5DAB-4021-970C-2AABBC5815C4}"/>
                  </a:ext>
                </a:extLst>
              </p:cNvPr>
              <p:cNvSpPr/>
              <p:nvPr/>
            </p:nvSpPr>
            <p:spPr>
              <a:xfrm>
                <a:off x="7025352" y="2132568"/>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1589523B-BB90-4386-B529-42030600DC79}"/>
                </a:ext>
              </a:extLst>
            </p:cNvPr>
            <p:cNvGrpSpPr/>
            <p:nvPr/>
          </p:nvGrpSpPr>
          <p:grpSpPr>
            <a:xfrm>
              <a:off x="6574352" y="2910768"/>
              <a:ext cx="597446" cy="315830"/>
              <a:chOff x="6624679" y="2910768"/>
              <a:chExt cx="597446" cy="315830"/>
            </a:xfrm>
          </p:grpSpPr>
          <p:sp>
            <p:nvSpPr>
              <p:cNvPr id="192" name="Hexagon 191">
                <a:extLst>
                  <a:ext uri="{FF2B5EF4-FFF2-40B4-BE49-F238E27FC236}">
                    <a16:creationId xmlns:a16="http://schemas.microsoft.com/office/drawing/2014/main" id="{73D34208-A456-4C9F-B41A-555D3A1E90FA}"/>
                  </a:ext>
                </a:extLst>
              </p:cNvPr>
              <p:cNvSpPr/>
              <p:nvPr/>
            </p:nvSpPr>
            <p:spPr>
              <a:xfrm>
                <a:off x="6624679" y="2910768"/>
                <a:ext cx="597446" cy="315830"/>
              </a:xfrm>
              <a:prstGeom prst="hexagon">
                <a:avLst>
                  <a:gd name="adj" fmla="val 45833"/>
                  <a:gd name="vf" fmla="val 115470"/>
                </a:avLst>
              </a:prstGeom>
              <a:solidFill>
                <a:schemeClr val="bg1"/>
              </a:solidFill>
              <a:ln w="28575" cap="rnd">
                <a:solidFill>
                  <a:schemeClr val="tx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1734BA39-3532-4EA1-A47B-B667DFB735C0}"/>
                  </a:ext>
                </a:extLst>
              </p:cNvPr>
              <p:cNvSpPr/>
              <p:nvPr/>
            </p:nvSpPr>
            <p:spPr>
              <a:xfrm>
                <a:off x="6884933" y="2952738"/>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E999E6EA-E4D6-4DB8-92B8-476C356ED78D}"/>
                  </a:ext>
                </a:extLst>
              </p:cNvPr>
              <p:cNvGrpSpPr/>
              <p:nvPr/>
            </p:nvGrpSpPr>
            <p:grpSpPr>
              <a:xfrm>
                <a:off x="6742489" y="3026573"/>
                <a:ext cx="369111" cy="84221"/>
                <a:chOff x="6742489" y="3026573"/>
                <a:chExt cx="369111" cy="84221"/>
              </a:xfrm>
            </p:grpSpPr>
            <p:sp>
              <p:nvSpPr>
                <p:cNvPr id="195" name="Oval 194">
                  <a:extLst>
                    <a:ext uri="{FF2B5EF4-FFF2-40B4-BE49-F238E27FC236}">
                      <a16:creationId xmlns:a16="http://schemas.microsoft.com/office/drawing/2014/main" id="{ADEDF7CA-9F8A-47D2-A97F-FF32D4D874A3}"/>
                    </a:ext>
                  </a:extLst>
                </p:cNvPr>
                <p:cNvSpPr/>
                <p:nvPr/>
              </p:nvSpPr>
              <p:spPr>
                <a:xfrm>
                  <a:off x="6742489" y="3026573"/>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0825B71C-EDAD-4A7E-904E-C2531AEDBE9A}"/>
                    </a:ext>
                  </a:extLst>
                </p:cNvPr>
                <p:cNvSpPr/>
                <p:nvPr/>
              </p:nvSpPr>
              <p:spPr>
                <a:xfrm>
                  <a:off x="7027379" y="3026573"/>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09">
              <a:extLst>
                <a:ext uri="{FF2B5EF4-FFF2-40B4-BE49-F238E27FC236}">
                  <a16:creationId xmlns:a16="http://schemas.microsoft.com/office/drawing/2014/main" id="{C26F2DCB-B885-440A-857D-82CD0C0EA84D}"/>
                </a:ext>
              </a:extLst>
            </p:cNvPr>
            <p:cNvGrpSpPr/>
            <p:nvPr/>
          </p:nvGrpSpPr>
          <p:grpSpPr>
            <a:xfrm>
              <a:off x="5547737" y="1918509"/>
              <a:ext cx="533393" cy="533393"/>
              <a:chOff x="5531544" y="1918509"/>
              <a:chExt cx="533393" cy="533393"/>
            </a:xfrm>
          </p:grpSpPr>
          <p:sp>
            <p:nvSpPr>
              <p:cNvPr id="187" name="Oval 186">
                <a:extLst>
                  <a:ext uri="{FF2B5EF4-FFF2-40B4-BE49-F238E27FC236}">
                    <a16:creationId xmlns:a16="http://schemas.microsoft.com/office/drawing/2014/main" id="{EE611DE2-9450-4B1A-8043-45A0AEB6DD5D}"/>
                  </a:ext>
                </a:extLst>
              </p:cNvPr>
              <p:cNvSpPr/>
              <p:nvPr/>
            </p:nvSpPr>
            <p:spPr>
              <a:xfrm>
                <a:off x="5531544" y="1918509"/>
                <a:ext cx="533393" cy="533393"/>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9F1377A2-89B9-46D7-8E98-897E79F31541}"/>
                  </a:ext>
                </a:extLst>
              </p:cNvPr>
              <p:cNvSpPr/>
              <p:nvPr/>
            </p:nvSpPr>
            <p:spPr>
              <a:xfrm>
                <a:off x="5766657" y="2257408"/>
                <a:ext cx="63166" cy="631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a:extLst>
                  <a:ext uri="{FF2B5EF4-FFF2-40B4-BE49-F238E27FC236}">
                    <a16:creationId xmlns:a16="http://schemas.microsoft.com/office/drawing/2014/main" id="{C18F6D8E-5476-4779-8DF8-5ED0ED502116}"/>
                  </a:ext>
                </a:extLst>
              </p:cNvPr>
              <p:cNvGrpSpPr/>
              <p:nvPr/>
            </p:nvGrpSpPr>
            <p:grpSpPr>
              <a:xfrm>
                <a:off x="5624213" y="2126716"/>
                <a:ext cx="348055" cy="63166"/>
                <a:chOff x="5653354" y="2126716"/>
                <a:chExt cx="348055" cy="63166"/>
              </a:xfrm>
            </p:grpSpPr>
            <p:sp>
              <p:nvSpPr>
                <p:cNvPr id="190" name="Oval 189">
                  <a:extLst>
                    <a:ext uri="{FF2B5EF4-FFF2-40B4-BE49-F238E27FC236}">
                      <a16:creationId xmlns:a16="http://schemas.microsoft.com/office/drawing/2014/main" id="{D50EFE9C-4087-4A13-983E-A095C93FE58B}"/>
                    </a:ext>
                  </a:extLst>
                </p:cNvPr>
                <p:cNvSpPr/>
                <p:nvPr/>
              </p:nvSpPr>
              <p:spPr>
                <a:xfrm>
                  <a:off x="5653354" y="2126716"/>
                  <a:ext cx="63166" cy="631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0CFDBDBD-8CA0-4E2C-B216-E81E1BCAE9B3}"/>
                    </a:ext>
                  </a:extLst>
                </p:cNvPr>
                <p:cNvSpPr/>
                <p:nvPr/>
              </p:nvSpPr>
              <p:spPr>
                <a:xfrm>
                  <a:off x="5938243" y="2126716"/>
                  <a:ext cx="63166" cy="631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a:extLst>
                <a:ext uri="{FF2B5EF4-FFF2-40B4-BE49-F238E27FC236}">
                  <a16:creationId xmlns:a16="http://schemas.microsoft.com/office/drawing/2014/main" id="{46FA6A29-1016-4D73-B2A4-E88268D11E6F}"/>
                </a:ext>
              </a:extLst>
            </p:cNvPr>
            <p:cNvGrpSpPr/>
            <p:nvPr/>
          </p:nvGrpSpPr>
          <p:grpSpPr>
            <a:xfrm>
              <a:off x="6574352" y="947373"/>
              <a:ext cx="597446" cy="597445"/>
              <a:chOff x="6641099" y="947373"/>
              <a:chExt cx="597446" cy="597445"/>
            </a:xfrm>
          </p:grpSpPr>
          <p:sp>
            <p:nvSpPr>
              <p:cNvPr id="182" name="Oval 181">
                <a:extLst>
                  <a:ext uri="{FF2B5EF4-FFF2-40B4-BE49-F238E27FC236}">
                    <a16:creationId xmlns:a16="http://schemas.microsoft.com/office/drawing/2014/main" id="{0AEE98D5-6E2D-413F-8575-DAD3365BD3B1}"/>
                  </a:ext>
                </a:extLst>
              </p:cNvPr>
              <p:cNvSpPr/>
              <p:nvPr/>
            </p:nvSpPr>
            <p:spPr>
              <a:xfrm>
                <a:off x="6641099" y="947373"/>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7C8A1DB-62B2-4D4C-BD71-CD725460EA2E}"/>
                  </a:ext>
                </a:extLst>
              </p:cNvPr>
              <p:cNvGrpSpPr/>
              <p:nvPr/>
            </p:nvGrpSpPr>
            <p:grpSpPr>
              <a:xfrm>
                <a:off x="6799961" y="1117713"/>
                <a:ext cx="279723" cy="147387"/>
                <a:chOff x="6771661" y="1117713"/>
                <a:chExt cx="279723" cy="147387"/>
              </a:xfrm>
            </p:grpSpPr>
            <p:sp>
              <p:nvSpPr>
                <p:cNvPr id="185" name="Rectangle 184">
                  <a:extLst>
                    <a:ext uri="{FF2B5EF4-FFF2-40B4-BE49-F238E27FC236}">
                      <a16:creationId xmlns:a16="http://schemas.microsoft.com/office/drawing/2014/main" id="{F67FD3A0-07EA-4031-A42A-795F67727792}"/>
                    </a:ext>
                  </a:extLst>
                </p:cNvPr>
                <p:cNvSpPr/>
                <p:nvPr/>
              </p:nvSpPr>
              <p:spPr>
                <a:xfrm rot="1800000">
                  <a:off x="6771661" y="1117713"/>
                  <a:ext cx="42111" cy="147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6" name="Rectangle 185">
                  <a:extLst>
                    <a:ext uri="{FF2B5EF4-FFF2-40B4-BE49-F238E27FC236}">
                      <a16:creationId xmlns:a16="http://schemas.microsoft.com/office/drawing/2014/main" id="{51252D71-ADF9-44F1-BDF6-AEAE5EBBB400}"/>
                    </a:ext>
                  </a:extLst>
                </p:cNvPr>
                <p:cNvSpPr/>
                <p:nvPr/>
              </p:nvSpPr>
              <p:spPr>
                <a:xfrm rot="19800000">
                  <a:off x="7009273" y="1117713"/>
                  <a:ext cx="42111" cy="147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4" name="Rectangle 183">
                <a:extLst>
                  <a:ext uri="{FF2B5EF4-FFF2-40B4-BE49-F238E27FC236}">
                    <a16:creationId xmlns:a16="http://schemas.microsoft.com/office/drawing/2014/main" id="{D571FE05-FF51-4562-91D3-B37184710C61}"/>
                  </a:ext>
                </a:extLst>
              </p:cNvPr>
              <p:cNvSpPr/>
              <p:nvPr/>
            </p:nvSpPr>
            <p:spPr>
              <a:xfrm>
                <a:off x="6918767" y="1296368"/>
                <a:ext cx="42111"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2" name="Group 111">
              <a:extLst>
                <a:ext uri="{FF2B5EF4-FFF2-40B4-BE49-F238E27FC236}">
                  <a16:creationId xmlns:a16="http://schemas.microsoft.com/office/drawing/2014/main" id="{13FACD09-3697-4447-A7F2-FB987EC17211}"/>
                </a:ext>
              </a:extLst>
            </p:cNvPr>
            <p:cNvGrpSpPr/>
            <p:nvPr/>
          </p:nvGrpSpPr>
          <p:grpSpPr>
            <a:xfrm>
              <a:off x="4441054" y="2769961"/>
              <a:ext cx="597446" cy="597445"/>
              <a:chOff x="4441054" y="2769961"/>
              <a:chExt cx="597446" cy="597445"/>
            </a:xfrm>
          </p:grpSpPr>
          <p:sp>
            <p:nvSpPr>
              <p:cNvPr id="178" name="Oval 177">
                <a:extLst>
                  <a:ext uri="{FF2B5EF4-FFF2-40B4-BE49-F238E27FC236}">
                    <a16:creationId xmlns:a16="http://schemas.microsoft.com/office/drawing/2014/main" id="{5DE3CDA8-9215-4F3F-8A31-30870719C36D}"/>
                  </a:ext>
                </a:extLst>
              </p:cNvPr>
              <p:cNvSpPr/>
              <p:nvPr/>
            </p:nvSpPr>
            <p:spPr>
              <a:xfrm>
                <a:off x="4441054" y="2769961"/>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24DD5547-7BDE-4475-AE63-51097F5B75EC}"/>
                  </a:ext>
                </a:extLst>
              </p:cNvPr>
              <p:cNvGrpSpPr/>
              <p:nvPr/>
            </p:nvGrpSpPr>
            <p:grpSpPr>
              <a:xfrm>
                <a:off x="4607200" y="2913380"/>
                <a:ext cx="265155" cy="152270"/>
                <a:chOff x="4573515" y="2913380"/>
                <a:chExt cx="265155" cy="152270"/>
              </a:xfrm>
            </p:grpSpPr>
            <p:sp>
              <p:nvSpPr>
                <p:cNvPr id="180" name="Rectangle: Rounded Corners 179">
                  <a:extLst>
                    <a:ext uri="{FF2B5EF4-FFF2-40B4-BE49-F238E27FC236}">
                      <a16:creationId xmlns:a16="http://schemas.microsoft.com/office/drawing/2014/main" id="{6CE2EDB6-A758-4C99-9B5B-3D251E3045A2}"/>
                    </a:ext>
                  </a:extLst>
                </p:cNvPr>
                <p:cNvSpPr/>
                <p:nvPr/>
              </p:nvSpPr>
              <p:spPr>
                <a:xfrm>
                  <a:off x="4573515" y="2913380"/>
                  <a:ext cx="64486" cy="1522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1" name="Rectangle: Rounded Corners 180">
                  <a:extLst>
                    <a:ext uri="{FF2B5EF4-FFF2-40B4-BE49-F238E27FC236}">
                      <a16:creationId xmlns:a16="http://schemas.microsoft.com/office/drawing/2014/main" id="{E68FE91F-C258-4057-A3BF-FC6C24F16DA1}"/>
                    </a:ext>
                  </a:extLst>
                </p:cNvPr>
                <p:cNvSpPr/>
                <p:nvPr/>
              </p:nvSpPr>
              <p:spPr>
                <a:xfrm>
                  <a:off x="4792055" y="2932418"/>
                  <a:ext cx="46615" cy="1105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13" name="Group 112">
              <a:extLst>
                <a:ext uri="{FF2B5EF4-FFF2-40B4-BE49-F238E27FC236}">
                  <a16:creationId xmlns:a16="http://schemas.microsoft.com/office/drawing/2014/main" id="{EE299A32-09BE-4125-8F13-D1496A463D8E}"/>
                </a:ext>
              </a:extLst>
            </p:cNvPr>
            <p:cNvGrpSpPr/>
            <p:nvPr/>
          </p:nvGrpSpPr>
          <p:grpSpPr>
            <a:xfrm>
              <a:off x="5515710" y="2769961"/>
              <a:ext cx="597446" cy="597445"/>
              <a:chOff x="5531544" y="2769961"/>
              <a:chExt cx="597446" cy="597445"/>
            </a:xfrm>
          </p:grpSpPr>
          <p:sp>
            <p:nvSpPr>
              <p:cNvPr id="174" name="Oval 173">
                <a:extLst>
                  <a:ext uri="{FF2B5EF4-FFF2-40B4-BE49-F238E27FC236}">
                    <a16:creationId xmlns:a16="http://schemas.microsoft.com/office/drawing/2014/main" id="{1B111319-A5CE-4A61-BB3B-0EE29B83236C}"/>
                  </a:ext>
                </a:extLst>
              </p:cNvPr>
              <p:cNvSpPr/>
              <p:nvPr/>
            </p:nvSpPr>
            <p:spPr>
              <a:xfrm>
                <a:off x="5531544" y="2769961"/>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8DADF725-9FD8-441D-BCF7-85BA3B6A1709}"/>
                  </a:ext>
                </a:extLst>
              </p:cNvPr>
              <p:cNvGrpSpPr/>
              <p:nvPr/>
            </p:nvGrpSpPr>
            <p:grpSpPr>
              <a:xfrm>
                <a:off x="5695644" y="2932417"/>
                <a:ext cx="269247" cy="143751"/>
                <a:chOff x="5684484" y="2932417"/>
                <a:chExt cx="269247" cy="143751"/>
              </a:xfrm>
            </p:grpSpPr>
            <p:sp>
              <p:nvSpPr>
                <p:cNvPr id="176" name="Rectangle: Rounded Corners 175">
                  <a:extLst>
                    <a:ext uri="{FF2B5EF4-FFF2-40B4-BE49-F238E27FC236}">
                      <a16:creationId xmlns:a16="http://schemas.microsoft.com/office/drawing/2014/main" id="{82B82EA5-682C-49F0-A6CA-CF413B6131E6}"/>
                    </a:ext>
                  </a:extLst>
                </p:cNvPr>
                <p:cNvSpPr/>
                <p:nvPr/>
              </p:nvSpPr>
              <p:spPr>
                <a:xfrm>
                  <a:off x="5684484" y="2932417"/>
                  <a:ext cx="45719" cy="14375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7" name="Rectangle: Rounded Corners 176">
                  <a:extLst>
                    <a:ext uri="{FF2B5EF4-FFF2-40B4-BE49-F238E27FC236}">
                      <a16:creationId xmlns:a16="http://schemas.microsoft.com/office/drawing/2014/main" id="{2246C8B7-4D1D-4C5E-8EED-C7B3D64C2D10}"/>
                    </a:ext>
                  </a:extLst>
                </p:cNvPr>
                <p:cNvSpPr/>
                <p:nvPr/>
              </p:nvSpPr>
              <p:spPr>
                <a:xfrm>
                  <a:off x="5908012" y="2932417"/>
                  <a:ext cx="45719" cy="14375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14" name="Group 113">
              <a:extLst>
                <a:ext uri="{FF2B5EF4-FFF2-40B4-BE49-F238E27FC236}">
                  <a16:creationId xmlns:a16="http://schemas.microsoft.com/office/drawing/2014/main" id="{64EF1105-FFAA-4722-99C7-D9B50807C46A}"/>
                </a:ext>
              </a:extLst>
            </p:cNvPr>
            <p:cNvGrpSpPr/>
            <p:nvPr/>
          </p:nvGrpSpPr>
          <p:grpSpPr>
            <a:xfrm>
              <a:off x="9838149" y="947373"/>
              <a:ext cx="597446" cy="597445"/>
              <a:chOff x="9838149" y="947373"/>
              <a:chExt cx="597446" cy="597445"/>
            </a:xfrm>
          </p:grpSpPr>
          <p:sp>
            <p:nvSpPr>
              <p:cNvPr id="169" name="Oval 168">
                <a:extLst>
                  <a:ext uri="{FF2B5EF4-FFF2-40B4-BE49-F238E27FC236}">
                    <a16:creationId xmlns:a16="http://schemas.microsoft.com/office/drawing/2014/main" id="{2449F69B-C1BF-476F-897E-47B58F2B93B9}"/>
                  </a:ext>
                </a:extLst>
              </p:cNvPr>
              <p:cNvSpPr/>
              <p:nvPr/>
            </p:nvSpPr>
            <p:spPr>
              <a:xfrm>
                <a:off x="9838149" y="947373"/>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2667DA0-D6CB-44DE-80BB-C945DD086EF3}"/>
                  </a:ext>
                </a:extLst>
              </p:cNvPr>
              <p:cNvSpPr/>
              <p:nvPr/>
            </p:nvSpPr>
            <p:spPr>
              <a:xfrm>
                <a:off x="10094762" y="1346489"/>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8C6C0524-3756-45E9-9180-2F98CDD9830E}"/>
                  </a:ext>
                </a:extLst>
              </p:cNvPr>
              <p:cNvGrpSpPr/>
              <p:nvPr/>
            </p:nvGrpSpPr>
            <p:grpSpPr>
              <a:xfrm>
                <a:off x="9952317" y="1152963"/>
                <a:ext cx="369110" cy="84221"/>
                <a:chOff x="10001586" y="1152963"/>
                <a:chExt cx="369110" cy="84221"/>
              </a:xfrm>
            </p:grpSpPr>
            <p:sp>
              <p:nvSpPr>
                <p:cNvPr id="172" name="Oval 171">
                  <a:extLst>
                    <a:ext uri="{FF2B5EF4-FFF2-40B4-BE49-F238E27FC236}">
                      <a16:creationId xmlns:a16="http://schemas.microsoft.com/office/drawing/2014/main" id="{4799A824-8BCD-42EB-9A7F-93F3619215A8}"/>
                    </a:ext>
                  </a:extLst>
                </p:cNvPr>
                <p:cNvSpPr/>
                <p:nvPr/>
              </p:nvSpPr>
              <p:spPr>
                <a:xfrm>
                  <a:off x="10001586" y="1152963"/>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B19E7A37-DE62-4518-A8F8-F19EF662996D}"/>
                    </a:ext>
                  </a:extLst>
                </p:cNvPr>
                <p:cNvSpPr/>
                <p:nvPr/>
              </p:nvSpPr>
              <p:spPr>
                <a:xfrm>
                  <a:off x="10286475" y="1152963"/>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a:extLst>
                <a:ext uri="{FF2B5EF4-FFF2-40B4-BE49-F238E27FC236}">
                  <a16:creationId xmlns:a16="http://schemas.microsoft.com/office/drawing/2014/main" id="{0D9ADB8A-2DA0-4B0D-B84D-E0D5AF5A4BDA}"/>
                </a:ext>
              </a:extLst>
            </p:cNvPr>
            <p:cNvGrpSpPr/>
            <p:nvPr/>
          </p:nvGrpSpPr>
          <p:grpSpPr>
            <a:xfrm>
              <a:off x="9838149" y="2027290"/>
              <a:ext cx="597446" cy="315830"/>
              <a:chOff x="9838149" y="2027290"/>
              <a:chExt cx="597446" cy="315830"/>
            </a:xfrm>
          </p:grpSpPr>
          <p:sp>
            <p:nvSpPr>
              <p:cNvPr id="164" name="Hexagon 163">
                <a:extLst>
                  <a:ext uri="{FF2B5EF4-FFF2-40B4-BE49-F238E27FC236}">
                    <a16:creationId xmlns:a16="http://schemas.microsoft.com/office/drawing/2014/main" id="{6DB9919C-C7AF-4AB1-9318-610B7DF8D424}"/>
                  </a:ext>
                </a:extLst>
              </p:cNvPr>
              <p:cNvSpPr/>
              <p:nvPr/>
            </p:nvSpPr>
            <p:spPr>
              <a:xfrm>
                <a:off x="9838149" y="2027290"/>
                <a:ext cx="597446" cy="315830"/>
              </a:xfrm>
              <a:prstGeom prst="hexagon">
                <a:avLst>
                  <a:gd name="adj" fmla="val 45833"/>
                  <a:gd name="vf" fmla="val 115470"/>
                </a:avLst>
              </a:prstGeom>
              <a:solidFill>
                <a:schemeClr val="bg1"/>
              </a:solidFill>
              <a:ln w="28575" cap="rnd">
                <a:solidFill>
                  <a:schemeClr val="tx1"/>
                </a:solidFill>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1A428C81-0C65-492A-8F5D-ADF14C0299B4}"/>
                  </a:ext>
                </a:extLst>
              </p:cNvPr>
              <p:cNvSpPr/>
              <p:nvPr/>
            </p:nvSpPr>
            <p:spPr>
              <a:xfrm>
                <a:off x="10094762" y="2218350"/>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837FBF31-4DDD-4B5B-AA39-2D9A650A022F}"/>
                  </a:ext>
                </a:extLst>
              </p:cNvPr>
              <p:cNvGrpSpPr/>
              <p:nvPr/>
            </p:nvGrpSpPr>
            <p:grpSpPr>
              <a:xfrm>
                <a:off x="9960177" y="2143095"/>
                <a:ext cx="350583" cy="84221"/>
                <a:chOff x="9960177" y="2143095"/>
                <a:chExt cx="350583" cy="84221"/>
              </a:xfrm>
            </p:grpSpPr>
            <p:sp>
              <p:nvSpPr>
                <p:cNvPr id="167" name="Oval 166">
                  <a:extLst>
                    <a:ext uri="{FF2B5EF4-FFF2-40B4-BE49-F238E27FC236}">
                      <a16:creationId xmlns:a16="http://schemas.microsoft.com/office/drawing/2014/main" id="{345831E8-B421-42AD-88FD-0959A211741D}"/>
                    </a:ext>
                  </a:extLst>
                </p:cNvPr>
                <p:cNvSpPr/>
                <p:nvPr/>
              </p:nvSpPr>
              <p:spPr>
                <a:xfrm>
                  <a:off x="10226539" y="2143095"/>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5455C168-A483-4102-A14E-74E05FF2E9B8}"/>
                    </a:ext>
                  </a:extLst>
                </p:cNvPr>
                <p:cNvSpPr/>
                <p:nvPr/>
              </p:nvSpPr>
              <p:spPr>
                <a:xfrm>
                  <a:off x="9960177" y="2143095"/>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a:extLst>
                <a:ext uri="{FF2B5EF4-FFF2-40B4-BE49-F238E27FC236}">
                  <a16:creationId xmlns:a16="http://schemas.microsoft.com/office/drawing/2014/main" id="{459E06E2-62F7-473A-8730-EFDF8E464933}"/>
                </a:ext>
              </a:extLst>
            </p:cNvPr>
            <p:cNvGrpSpPr/>
            <p:nvPr/>
          </p:nvGrpSpPr>
          <p:grpSpPr>
            <a:xfrm>
              <a:off x="8747480" y="947373"/>
              <a:ext cx="597446" cy="597445"/>
              <a:chOff x="8746398" y="947373"/>
              <a:chExt cx="597446" cy="597445"/>
            </a:xfrm>
          </p:grpSpPr>
          <p:sp>
            <p:nvSpPr>
              <p:cNvPr id="159" name="Oval 158">
                <a:extLst>
                  <a:ext uri="{FF2B5EF4-FFF2-40B4-BE49-F238E27FC236}">
                    <a16:creationId xmlns:a16="http://schemas.microsoft.com/office/drawing/2014/main" id="{96A43DF7-6498-4A36-A92F-21B3334D0D64}"/>
                  </a:ext>
                </a:extLst>
              </p:cNvPr>
              <p:cNvSpPr/>
              <p:nvPr/>
            </p:nvSpPr>
            <p:spPr>
              <a:xfrm>
                <a:off x="8746398" y="947373"/>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A622BE5B-AD99-459A-A8E8-2E5FDF8053A2}"/>
                  </a:ext>
                </a:extLst>
              </p:cNvPr>
              <p:cNvGrpSpPr/>
              <p:nvPr/>
            </p:nvGrpSpPr>
            <p:grpSpPr>
              <a:xfrm>
                <a:off x="8860566" y="1152963"/>
                <a:ext cx="369110" cy="84221"/>
                <a:chOff x="8891310" y="1152963"/>
                <a:chExt cx="369110" cy="84221"/>
              </a:xfrm>
            </p:grpSpPr>
            <p:sp>
              <p:nvSpPr>
                <p:cNvPr id="162" name="Oval 161">
                  <a:extLst>
                    <a:ext uri="{FF2B5EF4-FFF2-40B4-BE49-F238E27FC236}">
                      <a16:creationId xmlns:a16="http://schemas.microsoft.com/office/drawing/2014/main" id="{4ED84D51-8849-4BFD-8E68-D86C52B79B50}"/>
                    </a:ext>
                  </a:extLst>
                </p:cNvPr>
                <p:cNvSpPr/>
                <p:nvPr/>
              </p:nvSpPr>
              <p:spPr>
                <a:xfrm>
                  <a:off x="8891310" y="1152963"/>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A793DE37-2029-420E-9AAC-D1D182F0E9EA}"/>
                    </a:ext>
                  </a:extLst>
                </p:cNvPr>
                <p:cNvSpPr/>
                <p:nvPr/>
              </p:nvSpPr>
              <p:spPr>
                <a:xfrm>
                  <a:off x="9176199" y="1152963"/>
                  <a:ext cx="84221" cy="842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Flowchart: Delay 160">
                <a:extLst>
                  <a:ext uri="{FF2B5EF4-FFF2-40B4-BE49-F238E27FC236}">
                    <a16:creationId xmlns:a16="http://schemas.microsoft.com/office/drawing/2014/main" id="{250541D9-F0BB-436B-B886-8DD961BC60C5}"/>
                  </a:ext>
                </a:extLst>
              </p:cNvPr>
              <p:cNvSpPr/>
              <p:nvPr/>
            </p:nvSpPr>
            <p:spPr>
              <a:xfrm rot="5400000">
                <a:off x="8991133" y="1357449"/>
                <a:ext cx="107976" cy="86057"/>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7" name="Group 116">
              <a:extLst>
                <a:ext uri="{FF2B5EF4-FFF2-40B4-BE49-F238E27FC236}">
                  <a16:creationId xmlns:a16="http://schemas.microsoft.com/office/drawing/2014/main" id="{6D11D5D9-3F58-4151-80FA-921D56361E7E}"/>
                </a:ext>
              </a:extLst>
            </p:cNvPr>
            <p:cNvGrpSpPr/>
            <p:nvPr/>
          </p:nvGrpSpPr>
          <p:grpSpPr>
            <a:xfrm>
              <a:off x="7656811" y="947373"/>
              <a:ext cx="597446" cy="597445"/>
              <a:chOff x="7612320" y="947373"/>
              <a:chExt cx="597446" cy="597445"/>
            </a:xfrm>
          </p:grpSpPr>
          <p:sp>
            <p:nvSpPr>
              <p:cNvPr id="154" name="Oval 153">
                <a:extLst>
                  <a:ext uri="{FF2B5EF4-FFF2-40B4-BE49-F238E27FC236}">
                    <a16:creationId xmlns:a16="http://schemas.microsoft.com/office/drawing/2014/main" id="{C9314A20-F320-469C-8761-B41EBA01EA02}"/>
                  </a:ext>
                </a:extLst>
              </p:cNvPr>
              <p:cNvSpPr/>
              <p:nvPr/>
            </p:nvSpPr>
            <p:spPr>
              <a:xfrm>
                <a:off x="7612320" y="947373"/>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C064030B-335C-49DA-8612-86A7BB1F6DA6}"/>
                  </a:ext>
                </a:extLst>
              </p:cNvPr>
              <p:cNvGrpSpPr/>
              <p:nvPr/>
            </p:nvGrpSpPr>
            <p:grpSpPr>
              <a:xfrm>
                <a:off x="7717603" y="1335015"/>
                <a:ext cx="386880" cy="50587"/>
                <a:chOff x="7744781" y="1406437"/>
                <a:chExt cx="386880" cy="50587"/>
              </a:xfrm>
            </p:grpSpPr>
            <p:sp>
              <p:nvSpPr>
                <p:cNvPr id="157" name="Rectangle: Rounded Corners 156">
                  <a:extLst>
                    <a:ext uri="{FF2B5EF4-FFF2-40B4-BE49-F238E27FC236}">
                      <a16:creationId xmlns:a16="http://schemas.microsoft.com/office/drawing/2014/main" id="{68DE7724-5BDA-45FF-93E4-3E20EE29CD9E}"/>
                    </a:ext>
                  </a:extLst>
                </p:cNvPr>
                <p:cNvSpPr/>
                <p:nvPr/>
              </p:nvSpPr>
              <p:spPr>
                <a:xfrm>
                  <a:off x="7744781" y="1408273"/>
                  <a:ext cx="112785" cy="4875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Rectangle: Rounded Corners 157">
                  <a:extLst>
                    <a:ext uri="{FF2B5EF4-FFF2-40B4-BE49-F238E27FC236}">
                      <a16:creationId xmlns:a16="http://schemas.microsoft.com/office/drawing/2014/main" id="{72C14402-5D07-495F-8454-898FCA0FE980}"/>
                    </a:ext>
                  </a:extLst>
                </p:cNvPr>
                <p:cNvSpPr/>
                <p:nvPr/>
              </p:nvSpPr>
              <p:spPr>
                <a:xfrm>
                  <a:off x="8018876" y="1406437"/>
                  <a:ext cx="112785" cy="4875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6" name="Rectangle: Rounded Corners 155">
                <a:extLst>
                  <a:ext uri="{FF2B5EF4-FFF2-40B4-BE49-F238E27FC236}">
                    <a16:creationId xmlns:a16="http://schemas.microsoft.com/office/drawing/2014/main" id="{E22BAF38-E4E0-4F43-9F49-A68C89CCFD7A}"/>
                  </a:ext>
                </a:extLst>
              </p:cNvPr>
              <p:cNvSpPr/>
              <p:nvPr/>
            </p:nvSpPr>
            <p:spPr>
              <a:xfrm>
                <a:off x="7870032" y="1115469"/>
                <a:ext cx="82023" cy="1219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8" name="Group 117">
              <a:extLst>
                <a:ext uri="{FF2B5EF4-FFF2-40B4-BE49-F238E27FC236}">
                  <a16:creationId xmlns:a16="http://schemas.microsoft.com/office/drawing/2014/main" id="{5456C875-3170-44C8-BEDE-4AADF6AA499E}"/>
                </a:ext>
              </a:extLst>
            </p:cNvPr>
            <p:cNvGrpSpPr/>
            <p:nvPr/>
          </p:nvGrpSpPr>
          <p:grpSpPr>
            <a:xfrm>
              <a:off x="7656811" y="1886483"/>
              <a:ext cx="597446" cy="597445"/>
              <a:chOff x="7612320" y="1886483"/>
              <a:chExt cx="597446" cy="597445"/>
            </a:xfrm>
          </p:grpSpPr>
          <p:sp>
            <p:nvSpPr>
              <p:cNvPr id="149" name="Oval 148">
                <a:extLst>
                  <a:ext uri="{FF2B5EF4-FFF2-40B4-BE49-F238E27FC236}">
                    <a16:creationId xmlns:a16="http://schemas.microsoft.com/office/drawing/2014/main" id="{FC2EE0B9-EFF4-458A-88A9-7EE487878A3F}"/>
                  </a:ext>
                </a:extLst>
              </p:cNvPr>
              <p:cNvSpPr/>
              <p:nvPr/>
            </p:nvSpPr>
            <p:spPr>
              <a:xfrm>
                <a:off x="7612320" y="1886483"/>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8DD8D496-B544-48AF-88BB-66EDFCCF51BE}"/>
                  </a:ext>
                </a:extLst>
              </p:cNvPr>
              <p:cNvGrpSpPr/>
              <p:nvPr/>
            </p:nvGrpSpPr>
            <p:grpSpPr>
              <a:xfrm>
                <a:off x="7778466" y="2062010"/>
                <a:ext cx="265155" cy="152270"/>
                <a:chOff x="7800336" y="2104050"/>
                <a:chExt cx="265155" cy="152270"/>
              </a:xfrm>
            </p:grpSpPr>
            <p:sp>
              <p:nvSpPr>
                <p:cNvPr id="152" name="Rectangle: Rounded Corners 151">
                  <a:extLst>
                    <a:ext uri="{FF2B5EF4-FFF2-40B4-BE49-F238E27FC236}">
                      <a16:creationId xmlns:a16="http://schemas.microsoft.com/office/drawing/2014/main" id="{59FEFFE4-97C0-4BF9-AC58-E07AA1E4581F}"/>
                    </a:ext>
                  </a:extLst>
                </p:cNvPr>
                <p:cNvSpPr/>
                <p:nvPr/>
              </p:nvSpPr>
              <p:spPr>
                <a:xfrm>
                  <a:off x="7800336" y="2104050"/>
                  <a:ext cx="64486" cy="1522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Rectangle: Rounded Corners 152">
                  <a:extLst>
                    <a:ext uri="{FF2B5EF4-FFF2-40B4-BE49-F238E27FC236}">
                      <a16:creationId xmlns:a16="http://schemas.microsoft.com/office/drawing/2014/main" id="{6A502E91-6910-451C-8DDA-B42A467467EB}"/>
                    </a:ext>
                  </a:extLst>
                </p:cNvPr>
                <p:cNvSpPr/>
                <p:nvPr/>
              </p:nvSpPr>
              <p:spPr>
                <a:xfrm>
                  <a:off x="8018876" y="2123088"/>
                  <a:ext cx="46615" cy="1105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1" name="Flowchart: Delay 150">
                <a:extLst>
                  <a:ext uri="{FF2B5EF4-FFF2-40B4-BE49-F238E27FC236}">
                    <a16:creationId xmlns:a16="http://schemas.microsoft.com/office/drawing/2014/main" id="{706B6EE3-109C-473E-9DF1-7987F4D171FD}"/>
                  </a:ext>
                </a:extLst>
              </p:cNvPr>
              <p:cNvSpPr/>
              <p:nvPr/>
            </p:nvSpPr>
            <p:spPr>
              <a:xfrm rot="16200000">
                <a:off x="7857055" y="2265386"/>
                <a:ext cx="107976" cy="112250"/>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9" name="Group 118">
              <a:extLst>
                <a:ext uri="{FF2B5EF4-FFF2-40B4-BE49-F238E27FC236}">
                  <a16:creationId xmlns:a16="http://schemas.microsoft.com/office/drawing/2014/main" id="{4A7F6765-4305-4009-8702-AD2724C6C5F9}"/>
                </a:ext>
              </a:extLst>
            </p:cNvPr>
            <p:cNvGrpSpPr/>
            <p:nvPr/>
          </p:nvGrpSpPr>
          <p:grpSpPr>
            <a:xfrm>
              <a:off x="8747480" y="1886483"/>
              <a:ext cx="597446" cy="597445"/>
              <a:chOff x="8746398" y="1886483"/>
              <a:chExt cx="597446" cy="597445"/>
            </a:xfrm>
          </p:grpSpPr>
          <p:sp>
            <p:nvSpPr>
              <p:cNvPr id="144" name="Oval 143">
                <a:extLst>
                  <a:ext uri="{FF2B5EF4-FFF2-40B4-BE49-F238E27FC236}">
                    <a16:creationId xmlns:a16="http://schemas.microsoft.com/office/drawing/2014/main" id="{590FB61C-787E-44F4-BC14-62F7E84A898A}"/>
                  </a:ext>
                </a:extLst>
              </p:cNvPr>
              <p:cNvSpPr/>
              <p:nvPr/>
            </p:nvSpPr>
            <p:spPr>
              <a:xfrm>
                <a:off x="8746398" y="1886483"/>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FD5E4539-D08C-426C-9801-D7A04886DB6A}"/>
                  </a:ext>
                </a:extLst>
              </p:cNvPr>
              <p:cNvGrpSpPr/>
              <p:nvPr/>
            </p:nvGrpSpPr>
            <p:grpSpPr>
              <a:xfrm>
                <a:off x="8912544" y="2058279"/>
                <a:ext cx="265155" cy="152270"/>
                <a:chOff x="8916108" y="2100319"/>
                <a:chExt cx="265155" cy="152270"/>
              </a:xfrm>
            </p:grpSpPr>
            <p:sp>
              <p:nvSpPr>
                <p:cNvPr id="147" name="Rectangle: Rounded Corners 146">
                  <a:extLst>
                    <a:ext uri="{FF2B5EF4-FFF2-40B4-BE49-F238E27FC236}">
                      <a16:creationId xmlns:a16="http://schemas.microsoft.com/office/drawing/2014/main" id="{22865991-955B-4843-BB06-F00A865AA7D8}"/>
                    </a:ext>
                  </a:extLst>
                </p:cNvPr>
                <p:cNvSpPr/>
                <p:nvPr/>
              </p:nvSpPr>
              <p:spPr>
                <a:xfrm>
                  <a:off x="8916108" y="2100319"/>
                  <a:ext cx="64486" cy="1522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Rectangle: Rounded Corners 147">
                  <a:extLst>
                    <a:ext uri="{FF2B5EF4-FFF2-40B4-BE49-F238E27FC236}">
                      <a16:creationId xmlns:a16="http://schemas.microsoft.com/office/drawing/2014/main" id="{E0251432-CC9C-46F2-BCCE-4A7F5A1DBF22}"/>
                    </a:ext>
                  </a:extLst>
                </p:cNvPr>
                <p:cNvSpPr/>
                <p:nvPr/>
              </p:nvSpPr>
              <p:spPr>
                <a:xfrm>
                  <a:off x="9134648" y="2119357"/>
                  <a:ext cx="46615" cy="1105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6" name="Flowchart: Delay 145">
                <a:extLst>
                  <a:ext uri="{FF2B5EF4-FFF2-40B4-BE49-F238E27FC236}">
                    <a16:creationId xmlns:a16="http://schemas.microsoft.com/office/drawing/2014/main" id="{D1ED25C7-BC47-4614-B1B9-C4655C4391F3}"/>
                  </a:ext>
                </a:extLst>
              </p:cNvPr>
              <p:cNvSpPr/>
              <p:nvPr/>
            </p:nvSpPr>
            <p:spPr>
              <a:xfrm rot="16200000">
                <a:off x="8991133" y="2265386"/>
                <a:ext cx="107976" cy="112250"/>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0" name="Group 119">
              <a:extLst>
                <a:ext uri="{FF2B5EF4-FFF2-40B4-BE49-F238E27FC236}">
                  <a16:creationId xmlns:a16="http://schemas.microsoft.com/office/drawing/2014/main" id="{7D9DD3A2-4293-490F-BB19-3AB068825037}"/>
                </a:ext>
              </a:extLst>
            </p:cNvPr>
            <p:cNvGrpSpPr/>
            <p:nvPr/>
          </p:nvGrpSpPr>
          <p:grpSpPr>
            <a:xfrm>
              <a:off x="9838149" y="2769961"/>
              <a:ext cx="597446" cy="597445"/>
              <a:chOff x="9838149" y="2769961"/>
              <a:chExt cx="597446" cy="597445"/>
            </a:xfrm>
          </p:grpSpPr>
          <p:sp>
            <p:nvSpPr>
              <p:cNvPr id="139" name="Oval 138">
                <a:extLst>
                  <a:ext uri="{FF2B5EF4-FFF2-40B4-BE49-F238E27FC236}">
                    <a16:creationId xmlns:a16="http://schemas.microsoft.com/office/drawing/2014/main" id="{1720B6B8-1DFA-4361-A3BB-EDB0EA088541}"/>
                  </a:ext>
                </a:extLst>
              </p:cNvPr>
              <p:cNvSpPr/>
              <p:nvPr/>
            </p:nvSpPr>
            <p:spPr>
              <a:xfrm>
                <a:off x="9838149" y="2769961"/>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91D4EA99-C493-4DE4-A50F-21AE9FC125CA}"/>
                  </a:ext>
                </a:extLst>
              </p:cNvPr>
              <p:cNvGrpSpPr/>
              <p:nvPr/>
            </p:nvGrpSpPr>
            <p:grpSpPr>
              <a:xfrm>
                <a:off x="9997011" y="2924892"/>
                <a:ext cx="279723" cy="147387"/>
                <a:chOff x="9987498" y="2924892"/>
                <a:chExt cx="279723" cy="147387"/>
              </a:xfrm>
              <a:solidFill>
                <a:schemeClr val="tx1"/>
              </a:solidFill>
            </p:grpSpPr>
            <p:sp>
              <p:nvSpPr>
                <p:cNvPr id="142" name="Rectangle 141">
                  <a:extLst>
                    <a:ext uri="{FF2B5EF4-FFF2-40B4-BE49-F238E27FC236}">
                      <a16:creationId xmlns:a16="http://schemas.microsoft.com/office/drawing/2014/main" id="{94571DF0-EF9D-4B40-9E7E-A5AB754643A3}"/>
                    </a:ext>
                  </a:extLst>
                </p:cNvPr>
                <p:cNvSpPr/>
                <p:nvPr/>
              </p:nvSpPr>
              <p:spPr>
                <a:xfrm rot="1800000">
                  <a:off x="9987498" y="2924892"/>
                  <a:ext cx="42111" cy="147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a:extLst>
                    <a:ext uri="{FF2B5EF4-FFF2-40B4-BE49-F238E27FC236}">
                      <a16:creationId xmlns:a16="http://schemas.microsoft.com/office/drawing/2014/main" id="{6542E6A9-87B3-41C2-8747-BCEFE457055F}"/>
                    </a:ext>
                  </a:extLst>
                </p:cNvPr>
                <p:cNvSpPr/>
                <p:nvPr/>
              </p:nvSpPr>
              <p:spPr>
                <a:xfrm rot="19800000">
                  <a:off x="10225110" y="2924892"/>
                  <a:ext cx="42111" cy="147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1" name="Rectangle 140">
                <a:extLst>
                  <a:ext uri="{FF2B5EF4-FFF2-40B4-BE49-F238E27FC236}">
                    <a16:creationId xmlns:a16="http://schemas.microsoft.com/office/drawing/2014/main" id="{F5DB123F-4EBB-4F00-B7C8-9E3832A5E982}"/>
                  </a:ext>
                </a:extLst>
              </p:cNvPr>
              <p:cNvSpPr/>
              <p:nvPr/>
            </p:nvSpPr>
            <p:spPr>
              <a:xfrm>
                <a:off x="10115817" y="3140832"/>
                <a:ext cx="42111"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1" name="Group 120">
              <a:extLst>
                <a:ext uri="{FF2B5EF4-FFF2-40B4-BE49-F238E27FC236}">
                  <a16:creationId xmlns:a16="http://schemas.microsoft.com/office/drawing/2014/main" id="{38714D9E-FBBD-4FB0-816E-8B89F0804670}"/>
                </a:ext>
              </a:extLst>
            </p:cNvPr>
            <p:cNvGrpSpPr/>
            <p:nvPr/>
          </p:nvGrpSpPr>
          <p:grpSpPr>
            <a:xfrm>
              <a:off x="8747480" y="2769961"/>
              <a:ext cx="597446" cy="597445"/>
              <a:chOff x="8746398" y="2769961"/>
              <a:chExt cx="597446" cy="597445"/>
            </a:xfrm>
          </p:grpSpPr>
          <p:sp>
            <p:nvSpPr>
              <p:cNvPr id="134" name="Oval 133">
                <a:extLst>
                  <a:ext uri="{FF2B5EF4-FFF2-40B4-BE49-F238E27FC236}">
                    <a16:creationId xmlns:a16="http://schemas.microsoft.com/office/drawing/2014/main" id="{EA3E7242-05BC-4682-B80F-AA2BD6B8476F}"/>
                  </a:ext>
                </a:extLst>
              </p:cNvPr>
              <p:cNvSpPr/>
              <p:nvPr/>
            </p:nvSpPr>
            <p:spPr>
              <a:xfrm>
                <a:off x="8746398" y="2769961"/>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64EE8B84-A7D5-4EFE-8273-EF331584DD7E}"/>
                  </a:ext>
                </a:extLst>
              </p:cNvPr>
              <p:cNvGrpSpPr/>
              <p:nvPr/>
            </p:nvGrpSpPr>
            <p:grpSpPr>
              <a:xfrm>
                <a:off x="8905260" y="2924892"/>
                <a:ext cx="279723" cy="147387"/>
                <a:chOff x="8881963" y="2924892"/>
                <a:chExt cx="279723" cy="147387"/>
              </a:xfrm>
              <a:solidFill>
                <a:schemeClr val="tx1"/>
              </a:solidFill>
            </p:grpSpPr>
            <p:sp>
              <p:nvSpPr>
                <p:cNvPr id="137" name="Rectangle 136">
                  <a:extLst>
                    <a:ext uri="{FF2B5EF4-FFF2-40B4-BE49-F238E27FC236}">
                      <a16:creationId xmlns:a16="http://schemas.microsoft.com/office/drawing/2014/main" id="{00AE0C13-ACED-43FB-A394-02B9EFBF0A2B}"/>
                    </a:ext>
                  </a:extLst>
                </p:cNvPr>
                <p:cNvSpPr/>
                <p:nvPr/>
              </p:nvSpPr>
              <p:spPr>
                <a:xfrm rot="1800000">
                  <a:off x="8881963" y="2924892"/>
                  <a:ext cx="42111" cy="147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a:extLst>
                    <a:ext uri="{FF2B5EF4-FFF2-40B4-BE49-F238E27FC236}">
                      <a16:creationId xmlns:a16="http://schemas.microsoft.com/office/drawing/2014/main" id="{E471B7A6-83F7-49FA-8E36-DD834535AD3F}"/>
                    </a:ext>
                  </a:extLst>
                </p:cNvPr>
                <p:cNvSpPr/>
                <p:nvPr/>
              </p:nvSpPr>
              <p:spPr>
                <a:xfrm rot="19800000">
                  <a:off x="9119575" y="2924892"/>
                  <a:ext cx="42111" cy="147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6" name="Rectangle 135">
                <a:extLst>
                  <a:ext uri="{FF2B5EF4-FFF2-40B4-BE49-F238E27FC236}">
                    <a16:creationId xmlns:a16="http://schemas.microsoft.com/office/drawing/2014/main" id="{B7EC28DE-DD6A-4413-A607-8BE2718B5447}"/>
                  </a:ext>
                </a:extLst>
              </p:cNvPr>
              <p:cNvSpPr/>
              <p:nvPr/>
            </p:nvSpPr>
            <p:spPr>
              <a:xfrm>
                <a:off x="9024066" y="3138057"/>
                <a:ext cx="42111"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2" name="Group 121">
              <a:extLst>
                <a:ext uri="{FF2B5EF4-FFF2-40B4-BE49-F238E27FC236}">
                  <a16:creationId xmlns:a16="http://schemas.microsoft.com/office/drawing/2014/main" id="{D11F8363-4DC3-4A3F-AB0A-091EF572F1C4}"/>
                </a:ext>
              </a:extLst>
            </p:cNvPr>
            <p:cNvGrpSpPr/>
            <p:nvPr/>
          </p:nvGrpSpPr>
          <p:grpSpPr>
            <a:xfrm>
              <a:off x="7656811" y="2769961"/>
              <a:ext cx="597446" cy="597445"/>
              <a:chOff x="7612320" y="2769961"/>
              <a:chExt cx="597446" cy="597445"/>
            </a:xfrm>
          </p:grpSpPr>
          <p:sp>
            <p:nvSpPr>
              <p:cNvPr id="130" name="Oval 129">
                <a:extLst>
                  <a:ext uri="{FF2B5EF4-FFF2-40B4-BE49-F238E27FC236}">
                    <a16:creationId xmlns:a16="http://schemas.microsoft.com/office/drawing/2014/main" id="{19AB9D45-17B6-4761-8614-039E2452A400}"/>
                  </a:ext>
                </a:extLst>
              </p:cNvPr>
              <p:cNvSpPr/>
              <p:nvPr/>
            </p:nvSpPr>
            <p:spPr>
              <a:xfrm>
                <a:off x="7612320" y="2769961"/>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9A32982A-E887-4EA3-B38C-750ED2DD76DB}"/>
                  </a:ext>
                </a:extLst>
              </p:cNvPr>
              <p:cNvGrpSpPr/>
              <p:nvPr/>
            </p:nvGrpSpPr>
            <p:grpSpPr>
              <a:xfrm>
                <a:off x="7771182" y="2924892"/>
                <a:ext cx="279723" cy="147387"/>
                <a:chOff x="7780519" y="2924892"/>
                <a:chExt cx="279723" cy="147387"/>
              </a:xfrm>
              <a:solidFill>
                <a:schemeClr val="tx1"/>
              </a:solidFill>
            </p:grpSpPr>
            <p:sp>
              <p:nvSpPr>
                <p:cNvPr id="132" name="Rectangle 131">
                  <a:extLst>
                    <a:ext uri="{FF2B5EF4-FFF2-40B4-BE49-F238E27FC236}">
                      <a16:creationId xmlns:a16="http://schemas.microsoft.com/office/drawing/2014/main" id="{C0B62699-936E-4499-B72E-9D373FC0B213}"/>
                    </a:ext>
                  </a:extLst>
                </p:cNvPr>
                <p:cNvSpPr/>
                <p:nvPr/>
              </p:nvSpPr>
              <p:spPr>
                <a:xfrm rot="1800000">
                  <a:off x="7780519" y="2924892"/>
                  <a:ext cx="42111" cy="147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ectangle 132">
                  <a:extLst>
                    <a:ext uri="{FF2B5EF4-FFF2-40B4-BE49-F238E27FC236}">
                      <a16:creationId xmlns:a16="http://schemas.microsoft.com/office/drawing/2014/main" id="{BB52214E-BC70-4B9B-AEAB-F5F2D7522801}"/>
                    </a:ext>
                  </a:extLst>
                </p:cNvPr>
                <p:cNvSpPr/>
                <p:nvPr/>
              </p:nvSpPr>
              <p:spPr>
                <a:xfrm rot="19800000">
                  <a:off x="8018131" y="2924892"/>
                  <a:ext cx="42111" cy="1473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23" name="Group 122">
              <a:extLst>
                <a:ext uri="{FF2B5EF4-FFF2-40B4-BE49-F238E27FC236}">
                  <a16:creationId xmlns:a16="http://schemas.microsoft.com/office/drawing/2014/main" id="{C3703CEF-AA77-41D6-86A5-4398C0537255}"/>
                </a:ext>
              </a:extLst>
            </p:cNvPr>
            <p:cNvGrpSpPr/>
            <p:nvPr/>
          </p:nvGrpSpPr>
          <p:grpSpPr>
            <a:xfrm>
              <a:off x="4441054" y="947373"/>
              <a:ext cx="597446" cy="597445"/>
              <a:chOff x="4441054" y="947373"/>
              <a:chExt cx="597446" cy="597445"/>
            </a:xfrm>
          </p:grpSpPr>
          <p:sp>
            <p:nvSpPr>
              <p:cNvPr id="124" name="Oval 123">
                <a:extLst>
                  <a:ext uri="{FF2B5EF4-FFF2-40B4-BE49-F238E27FC236}">
                    <a16:creationId xmlns:a16="http://schemas.microsoft.com/office/drawing/2014/main" id="{18F3554F-3BE4-4C40-9456-9C988460058E}"/>
                  </a:ext>
                </a:extLst>
              </p:cNvPr>
              <p:cNvSpPr/>
              <p:nvPr/>
            </p:nvSpPr>
            <p:spPr>
              <a:xfrm>
                <a:off x="4441054" y="947373"/>
                <a:ext cx="597446" cy="597445"/>
              </a:xfrm>
              <a:prstGeom prst="ellipse">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D05905AC-9349-47F8-A813-9B13D35B3598}"/>
                  </a:ext>
                </a:extLst>
              </p:cNvPr>
              <p:cNvGrpSpPr/>
              <p:nvPr/>
            </p:nvGrpSpPr>
            <p:grpSpPr>
              <a:xfrm>
                <a:off x="4557476" y="1190850"/>
                <a:ext cx="364602" cy="105274"/>
                <a:chOff x="4532727" y="1190850"/>
                <a:chExt cx="364602" cy="105274"/>
              </a:xfrm>
            </p:grpSpPr>
            <p:sp>
              <p:nvSpPr>
                <p:cNvPr id="128" name="Oval 127">
                  <a:extLst>
                    <a:ext uri="{FF2B5EF4-FFF2-40B4-BE49-F238E27FC236}">
                      <a16:creationId xmlns:a16="http://schemas.microsoft.com/office/drawing/2014/main" id="{983DC032-9B09-4263-955F-CA36B26AD7CF}"/>
                    </a:ext>
                  </a:extLst>
                </p:cNvPr>
                <p:cNvSpPr/>
                <p:nvPr/>
              </p:nvSpPr>
              <p:spPr>
                <a:xfrm>
                  <a:off x="4532727" y="1190850"/>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96596DB3-4CC8-46B7-836C-0B7573C1D6C0}"/>
                    </a:ext>
                  </a:extLst>
                </p:cNvPr>
                <p:cNvSpPr/>
                <p:nvPr/>
              </p:nvSpPr>
              <p:spPr>
                <a:xfrm>
                  <a:off x="4792055" y="1190850"/>
                  <a:ext cx="105274" cy="105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Freeform: Shape 125">
                <a:extLst>
                  <a:ext uri="{FF2B5EF4-FFF2-40B4-BE49-F238E27FC236}">
                    <a16:creationId xmlns:a16="http://schemas.microsoft.com/office/drawing/2014/main" id="{94206B61-948D-4591-9970-121CC95F5ADD}"/>
                  </a:ext>
                </a:extLst>
              </p:cNvPr>
              <p:cNvSpPr/>
              <p:nvPr/>
            </p:nvSpPr>
            <p:spPr>
              <a:xfrm>
                <a:off x="4688522" y="1456122"/>
                <a:ext cx="102511" cy="86892"/>
              </a:xfrm>
              <a:custGeom>
                <a:avLst/>
                <a:gdLst>
                  <a:gd name="connsiteX0" fmla="*/ 76903 w 153807"/>
                  <a:gd name="connsiteY0" fmla="*/ 0 h 86892"/>
                  <a:gd name="connsiteX1" fmla="*/ 91272 w 153807"/>
                  <a:gd name="connsiteY1" fmla="*/ 5951 h 86892"/>
                  <a:gd name="connsiteX2" fmla="*/ 148749 w 153807"/>
                  <a:gd name="connsiteY2" fmla="*/ 63428 h 86892"/>
                  <a:gd name="connsiteX3" fmla="*/ 153807 w 153807"/>
                  <a:gd name="connsiteY3" fmla="*/ 75639 h 86892"/>
                  <a:gd name="connsiteX4" fmla="*/ 137106 w 153807"/>
                  <a:gd name="connsiteY4" fmla="*/ 80823 h 86892"/>
                  <a:gd name="connsiteX5" fmla="*/ 76903 w 153807"/>
                  <a:gd name="connsiteY5" fmla="*/ 86892 h 86892"/>
                  <a:gd name="connsiteX6" fmla="*/ 16700 w 153807"/>
                  <a:gd name="connsiteY6" fmla="*/ 80823 h 86892"/>
                  <a:gd name="connsiteX7" fmla="*/ 0 w 153807"/>
                  <a:gd name="connsiteY7" fmla="*/ 75639 h 86892"/>
                  <a:gd name="connsiteX8" fmla="*/ 5058 w 153807"/>
                  <a:gd name="connsiteY8" fmla="*/ 63428 h 86892"/>
                  <a:gd name="connsiteX9" fmla="*/ 62534 w 153807"/>
                  <a:gd name="connsiteY9" fmla="*/ 5951 h 86892"/>
                  <a:gd name="connsiteX10" fmla="*/ 76903 w 153807"/>
                  <a:gd name="connsiteY10" fmla="*/ 0 h 8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807" h="86892">
                    <a:moveTo>
                      <a:pt x="76903" y="0"/>
                    </a:moveTo>
                    <a:cubicBezTo>
                      <a:pt x="82104" y="0"/>
                      <a:pt x="87305" y="1984"/>
                      <a:pt x="91272" y="5951"/>
                    </a:cubicBezTo>
                    <a:lnTo>
                      <a:pt x="148749" y="63428"/>
                    </a:lnTo>
                    <a:lnTo>
                      <a:pt x="153807" y="75639"/>
                    </a:lnTo>
                    <a:lnTo>
                      <a:pt x="137106" y="80823"/>
                    </a:lnTo>
                    <a:cubicBezTo>
                      <a:pt x="117660" y="84802"/>
                      <a:pt x="97526" y="86892"/>
                      <a:pt x="76903" y="86892"/>
                    </a:cubicBezTo>
                    <a:cubicBezTo>
                      <a:pt x="56281" y="86892"/>
                      <a:pt x="36146" y="84802"/>
                      <a:pt x="16700" y="80823"/>
                    </a:cubicBezTo>
                    <a:lnTo>
                      <a:pt x="0" y="75639"/>
                    </a:lnTo>
                    <a:lnTo>
                      <a:pt x="5058" y="63428"/>
                    </a:lnTo>
                    <a:lnTo>
                      <a:pt x="62534" y="5951"/>
                    </a:lnTo>
                    <a:cubicBezTo>
                      <a:pt x="66502" y="1984"/>
                      <a:pt x="71703" y="0"/>
                      <a:pt x="7690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ED257FB-28DE-4B34-9B55-8A2C7FB2816A}"/>
                  </a:ext>
                </a:extLst>
              </p:cNvPr>
              <p:cNvSpPr/>
              <p:nvPr/>
            </p:nvSpPr>
            <p:spPr>
              <a:xfrm flipV="1">
                <a:off x="4688522" y="951432"/>
                <a:ext cx="102511" cy="86892"/>
              </a:xfrm>
              <a:custGeom>
                <a:avLst/>
                <a:gdLst>
                  <a:gd name="connsiteX0" fmla="*/ 76903 w 153807"/>
                  <a:gd name="connsiteY0" fmla="*/ 0 h 86892"/>
                  <a:gd name="connsiteX1" fmla="*/ 91272 w 153807"/>
                  <a:gd name="connsiteY1" fmla="*/ 5951 h 86892"/>
                  <a:gd name="connsiteX2" fmla="*/ 148749 w 153807"/>
                  <a:gd name="connsiteY2" fmla="*/ 63428 h 86892"/>
                  <a:gd name="connsiteX3" fmla="*/ 153807 w 153807"/>
                  <a:gd name="connsiteY3" fmla="*/ 75639 h 86892"/>
                  <a:gd name="connsiteX4" fmla="*/ 137106 w 153807"/>
                  <a:gd name="connsiteY4" fmla="*/ 80823 h 86892"/>
                  <a:gd name="connsiteX5" fmla="*/ 76903 w 153807"/>
                  <a:gd name="connsiteY5" fmla="*/ 86892 h 86892"/>
                  <a:gd name="connsiteX6" fmla="*/ 16700 w 153807"/>
                  <a:gd name="connsiteY6" fmla="*/ 80823 h 86892"/>
                  <a:gd name="connsiteX7" fmla="*/ 0 w 153807"/>
                  <a:gd name="connsiteY7" fmla="*/ 75639 h 86892"/>
                  <a:gd name="connsiteX8" fmla="*/ 5058 w 153807"/>
                  <a:gd name="connsiteY8" fmla="*/ 63428 h 86892"/>
                  <a:gd name="connsiteX9" fmla="*/ 62534 w 153807"/>
                  <a:gd name="connsiteY9" fmla="*/ 5951 h 86892"/>
                  <a:gd name="connsiteX10" fmla="*/ 76903 w 153807"/>
                  <a:gd name="connsiteY10" fmla="*/ 0 h 8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807" h="86892">
                    <a:moveTo>
                      <a:pt x="76903" y="0"/>
                    </a:moveTo>
                    <a:cubicBezTo>
                      <a:pt x="82104" y="0"/>
                      <a:pt x="87305" y="1984"/>
                      <a:pt x="91272" y="5951"/>
                    </a:cubicBezTo>
                    <a:lnTo>
                      <a:pt x="148749" y="63428"/>
                    </a:lnTo>
                    <a:lnTo>
                      <a:pt x="153807" y="75639"/>
                    </a:lnTo>
                    <a:lnTo>
                      <a:pt x="137106" y="80823"/>
                    </a:lnTo>
                    <a:cubicBezTo>
                      <a:pt x="117660" y="84802"/>
                      <a:pt x="97526" y="86892"/>
                      <a:pt x="76903" y="86892"/>
                    </a:cubicBezTo>
                    <a:cubicBezTo>
                      <a:pt x="56281" y="86892"/>
                      <a:pt x="36146" y="84802"/>
                      <a:pt x="16700" y="80823"/>
                    </a:cubicBezTo>
                    <a:lnTo>
                      <a:pt x="0" y="75639"/>
                    </a:lnTo>
                    <a:lnTo>
                      <a:pt x="5058" y="63428"/>
                    </a:lnTo>
                    <a:lnTo>
                      <a:pt x="62534" y="5951"/>
                    </a:lnTo>
                    <a:cubicBezTo>
                      <a:pt x="66502" y="1984"/>
                      <a:pt x="71703" y="0"/>
                      <a:pt x="7690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2594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C90B-DB55-4FEA-8AB9-399D003FEF85}"/>
              </a:ext>
            </a:extLst>
          </p:cNvPr>
          <p:cNvSpPr>
            <a:spLocks noGrp="1"/>
          </p:cNvSpPr>
          <p:nvPr>
            <p:ph type="title"/>
          </p:nvPr>
        </p:nvSpPr>
        <p:spPr/>
        <p:txBody>
          <a:bodyPr/>
          <a:lstStyle/>
          <a:p>
            <a:r>
              <a:rPr lang="en-US" dirty="0"/>
              <a:t>SEPs in the Real World</a:t>
            </a:r>
            <a:endParaRPr lang="LID4096" dirty="0"/>
          </a:p>
        </p:txBody>
      </p:sp>
      <p:sp>
        <p:nvSpPr>
          <p:cNvPr id="4" name="Content Placeholder 3">
            <a:extLst>
              <a:ext uri="{FF2B5EF4-FFF2-40B4-BE49-F238E27FC236}">
                <a16:creationId xmlns:a16="http://schemas.microsoft.com/office/drawing/2014/main" id="{FAAAD054-2FB8-4CFA-8E52-EE6456F6BB6D}"/>
              </a:ext>
            </a:extLst>
          </p:cNvPr>
          <p:cNvSpPr>
            <a:spLocks noGrp="1"/>
          </p:cNvSpPr>
          <p:nvPr>
            <p:ph idx="1"/>
          </p:nvPr>
        </p:nvSpPr>
        <p:spPr/>
        <p:txBody>
          <a:bodyPr/>
          <a:lstStyle/>
          <a:p>
            <a:r>
              <a:rPr lang="en-US" dirty="0"/>
              <a:t>Essential Patent Claims</a:t>
            </a:r>
          </a:p>
          <a:p>
            <a:pPr lvl="1"/>
            <a:r>
              <a:rPr lang="en-US" dirty="0"/>
              <a:t>Specific patent claims that read onto final standard</a:t>
            </a:r>
          </a:p>
          <a:p>
            <a:pPr lvl="1"/>
            <a:r>
              <a:rPr lang="en-US" dirty="0"/>
              <a:t>Intellectual Property Rights (IPR) Policy may define “essentiality”</a:t>
            </a:r>
          </a:p>
        </p:txBody>
      </p:sp>
      <p:sp>
        <p:nvSpPr>
          <p:cNvPr id="3" name="Slide Number Placeholder 2">
            <a:extLst>
              <a:ext uri="{FF2B5EF4-FFF2-40B4-BE49-F238E27FC236}">
                <a16:creationId xmlns:a16="http://schemas.microsoft.com/office/drawing/2014/main" id="{8F60DCC3-56C8-41C1-9E25-894E6FD3E5BD}"/>
              </a:ext>
            </a:extLst>
          </p:cNvPr>
          <p:cNvSpPr>
            <a:spLocks noGrp="1"/>
          </p:cNvSpPr>
          <p:nvPr>
            <p:ph type="sldNum" sz="quarter" idx="12"/>
          </p:nvPr>
        </p:nvSpPr>
        <p:spPr/>
        <p:txBody>
          <a:bodyPr/>
          <a:lstStyle/>
          <a:p>
            <a:fld id="{91282CDD-9A53-4972-8C82-78A2E352EE5A}" type="slidenum">
              <a:rPr lang="en-US" smtClean="0"/>
              <a:t>5</a:t>
            </a:fld>
            <a:endParaRPr lang="en-US"/>
          </a:p>
        </p:txBody>
      </p:sp>
      <p:grpSp>
        <p:nvGrpSpPr>
          <p:cNvPr id="7" name="Group 6">
            <a:extLst>
              <a:ext uri="{FF2B5EF4-FFF2-40B4-BE49-F238E27FC236}">
                <a16:creationId xmlns:a16="http://schemas.microsoft.com/office/drawing/2014/main" id="{7AC51F40-5CFE-4CB3-BED7-7279CFCF53F6}"/>
              </a:ext>
            </a:extLst>
          </p:cNvPr>
          <p:cNvGrpSpPr/>
          <p:nvPr/>
        </p:nvGrpSpPr>
        <p:grpSpPr>
          <a:xfrm>
            <a:off x="5901559" y="2787054"/>
            <a:ext cx="4929351" cy="3292086"/>
            <a:chOff x="6432331" y="2564524"/>
            <a:chExt cx="5607269" cy="3744836"/>
          </a:xfrm>
        </p:grpSpPr>
        <p:sp>
          <p:nvSpPr>
            <p:cNvPr id="6" name="Rectangle: Rounded Corners 5">
              <a:extLst>
                <a:ext uri="{FF2B5EF4-FFF2-40B4-BE49-F238E27FC236}">
                  <a16:creationId xmlns:a16="http://schemas.microsoft.com/office/drawing/2014/main" id="{DAB5E1D1-66E2-4825-A68B-768F5CBF8612}"/>
                </a:ext>
              </a:extLst>
            </p:cNvPr>
            <p:cNvSpPr/>
            <p:nvPr/>
          </p:nvSpPr>
          <p:spPr>
            <a:xfrm>
              <a:off x="6432331" y="2564524"/>
              <a:ext cx="5607269" cy="3744836"/>
            </a:xfrm>
            <a:prstGeom prst="roundRect">
              <a:avLst>
                <a:gd name="adj" fmla="val 235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2">
              <a:extLst>
                <a:ext uri="{FF2B5EF4-FFF2-40B4-BE49-F238E27FC236}">
                  <a16:creationId xmlns:a16="http://schemas.microsoft.com/office/drawing/2014/main" id="{24E12B3F-726B-446C-BDB2-FB65CBE05A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7" t="957" r="996" b="1094"/>
            <a:stretch/>
          </p:blipFill>
          <p:spPr bwMode="auto">
            <a:xfrm>
              <a:off x="6629925" y="2648606"/>
              <a:ext cx="5212080" cy="357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a:extLst>
              <a:ext uri="{FF2B5EF4-FFF2-40B4-BE49-F238E27FC236}">
                <a16:creationId xmlns:a16="http://schemas.microsoft.com/office/drawing/2014/main" id="{BC5A5129-8E6B-4BFE-9E48-16C417F0A504}"/>
              </a:ext>
            </a:extLst>
          </p:cNvPr>
          <p:cNvSpPr txBox="1"/>
          <p:nvPr/>
        </p:nvSpPr>
        <p:spPr>
          <a:xfrm>
            <a:off x="1097280" y="3200400"/>
            <a:ext cx="3443250" cy="1692771"/>
          </a:xfrm>
          <a:prstGeom prst="rect">
            <a:avLst/>
          </a:prstGeom>
          <a:noFill/>
        </p:spPr>
        <p:txBody>
          <a:bodyPr wrap="none" rtlCol="0">
            <a:spAutoFit/>
          </a:bodyPr>
          <a:lstStyle/>
          <a:p>
            <a:pPr marL="228600" lvl="0" indent="-228600">
              <a:spcBef>
                <a:spcPts val="600"/>
              </a:spcBef>
              <a:spcAft>
                <a:spcPts val="600"/>
              </a:spcAft>
              <a:buClr>
                <a:srgbClr val="7030A0"/>
              </a:buClr>
              <a:buFont typeface="Calibri" panose="020F0502020204030204" pitchFamily="34" charset="0"/>
              <a:buChar char="&gt;"/>
            </a:pPr>
            <a:r>
              <a:rPr lang="en-US" sz="2800" dirty="0">
                <a:solidFill>
                  <a:prstClr val="black"/>
                </a:solidFill>
              </a:rPr>
              <a:t>Letters of Assurance </a:t>
            </a:r>
          </a:p>
          <a:p>
            <a:pPr marL="228600" lvl="0" indent="-228600">
              <a:spcBef>
                <a:spcPts val="600"/>
              </a:spcBef>
              <a:spcAft>
                <a:spcPts val="600"/>
              </a:spcAft>
              <a:buClr>
                <a:srgbClr val="7030A0"/>
              </a:buClr>
              <a:buFont typeface="Calibri" panose="020F0502020204030204" pitchFamily="34" charset="0"/>
              <a:buChar char="&gt;"/>
            </a:pPr>
            <a:endParaRPr lang="en-US" sz="2800" dirty="0">
              <a:solidFill>
                <a:prstClr val="black"/>
              </a:solidFill>
            </a:endParaRPr>
          </a:p>
          <a:p>
            <a:pPr marL="228600" lvl="0" indent="-228600">
              <a:spcBef>
                <a:spcPts val="600"/>
              </a:spcBef>
              <a:spcAft>
                <a:spcPts val="600"/>
              </a:spcAft>
              <a:buClr>
                <a:srgbClr val="7030A0"/>
              </a:buClr>
              <a:buFont typeface="Calibri" panose="020F0502020204030204" pitchFamily="34" charset="0"/>
              <a:buChar char="&gt;"/>
            </a:pPr>
            <a:r>
              <a:rPr lang="en-US" sz="2800" dirty="0">
                <a:solidFill>
                  <a:prstClr val="black"/>
                </a:solidFill>
              </a:rPr>
              <a:t>What is F/RAND?</a:t>
            </a:r>
          </a:p>
        </p:txBody>
      </p:sp>
    </p:spTree>
    <p:extLst>
      <p:ext uri="{BB962C8B-B14F-4D97-AF65-F5344CB8AC3E}">
        <p14:creationId xmlns:p14="http://schemas.microsoft.com/office/powerpoint/2010/main" val="64485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C90B-DB55-4FEA-8AB9-399D003FEF85}"/>
              </a:ext>
            </a:extLst>
          </p:cNvPr>
          <p:cNvSpPr>
            <a:spLocks noGrp="1"/>
          </p:cNvSpPr>
          <p:nvPr>
            <p:ph type="title"/>
          </p:nvPr>
        </p:nvSpPr>
        <p:spPr/>
        <p:txBody>
          <a:bodyPr/>
          <a:lstStyle/>
          <a:p>
            <a:r>
              <a:rPr lang="en-US" dirty="0"/>
              <a:t>Misnomer: Patent “Declared” Essential to a Standard</a:t>
            </a:r>
            <a:endParaRPr lang="LID4096" dirty="0"/>
          </a:p>
        </p:txBody>
      </p:sp>
      <p:sp>
        <p:nvSpPr>
          <p:cNvPr id="4" name="Content Placeholder 3">
            <a:extLst>
              <a:ext uri="{FF2B5EF4-FFF2-40B4-BE49-F238E27FC236}">
                <a16:creationId xmlns:a16="http://schemas.microsoft.com/office/drawing/2014/main" id="{FAAAD054-2FB8-4CFA-8E52-EE6456F6BB6D}"/>
              </a:ext>
            </a:extLst>
          </p:cNvPr>
          <p:cNvSpPr>
            <a:spLocks noGrp="1"/>
          </p:cNvSpPr>
          <p:nvPr>
            <p:ph idx="1"/>
          </p:nvPr>
        </p:nvSpPr>
        <p:spPr/>
        <p:txBody>
          <a:bodyPr/>
          <a:lstStyle/>
          <a:p>
            <a:pPr marL="0" indent="0">
              <a:buNone/>
            </a:pPr>
            <a:r>
              <a:rPr lang="en-US" b="1" dirty="0"/>
              <a:t>SDO’s Intellectual Property Rights (IPR) Policy</a:t>
            </a:r>
          </a:p>
          <a:p>
            <a:r>
              <a:rPr lang="en-US" sz="2600" dirty="0"/>
              <a:t>Disclose patents that a participant reasonably believes may be essential to standard</a:t>
            </a:r>
          </a:p>
        </p:txBody>
      </p:sp>
      <p:sp>
        <p:nvSpPr>
          <p:cNvPr id="3" name="Slide Number Placeholder 2">
            <a:extLst>
              <a:ext uri="{FF2B5EF4-FFF2-40B4-BE49-F238E27FC236}">
                <a16:creationId xmlns:a16="http://schemas.microsoft.com/office/drawing/2014/main" id="{8F60DCC3-56C8-41C1-9E25-894E6FD3E5BD}"/>
              </a:ext>
            </a:extLst>
          </p:cNvPr>
          <p:cNvSpPr>
            <a:spLocks noGrp="1"/>
          </p:cNvSpPr>
          <p:nvPr>
            <p:ph type="sldNum" sz="quarter" idx="12"/>
          </p:nvPr>
        </p:nvSpPr>
        <p:spPr/>
        <p:txBody>
          <a:bodyPr/>
          <a:lstStyle/>
          <a:p>
            <a:fld id="{91282CDD-9A53-4972-8C82-78A2E352EE5A}" type="slidenum">
              <a:rPr lang="en-US" smtClean="0"/>
              <a:t>6</a:t>
            </a:fld>
            <a:endParaRPr lang="en-US"/>
          </a:p>
        </p:txBody>
      </p:sp>
      <p:sp>
        <p:nvSpPr>
          <p:cNvPr id="10" name="TextBox 9">
            <a:extLst>
              <a:ext uri="{FF2B5EF4-FFF2-40B4-BE49-F238E27FC236}">
                <a16:creationId xmlns:a16="http://schemas.microsoft.com/office/drawing/2014/main" id="{E9A60D1E-AB7C-445A-AD29-EE34B57E3053}"/>
              </a:ext>
            </a:extLst>
          </p:cNvPr>
          <p:cNvSpPr txBox="1"/>
          <p:nvPr/>
        </p:nvSpPr>
        <p:spPr>
          <a:xfrm>
            <a:off x="1097280" y="3200400"/>
            <a:ext cx="4351512" cy="1631216"/>
          </a:xfrm>
          <a:prstGeom prst="rect">
            <a:avLst/>
          </a:prstGeom>
          <a:noFill/>
        </p:spPr>
        <p:txBody>
          <a:bodyPr wrap="none" rtlCol="0">
            <a:spAutoFit/>
          </a:bodyPr>
          <a:lstStyle/>
          <a:p>
            <a:pPr lvl="0">
              <a:spcBef>
                <a:spcPts val="600"/>
              </a:spcBef>
              <a:spcAft>
                <a:spcPts val="600"/>
              </a:spcAft>
              <a:buClr>
                <a:srgbClr val="7030A0"/>
              </a:buClr>
            </a:pPr>
            <a:r>
              <a:rPr lang="en-US" sz="2800" b="1" dirty="0">
                <a:solidFill>
                  <a:prstClr val="black"/>
                </a:solidFill>
              </a:rPr>
              <a:t>Patentee’s IPR Commitment</a:t>
            </a:r>
          </a:p>
          <a:p>
            <a:pPr marL="228600" lvl="0" indent="-228600">
              <a:spcBef>
                <a:spcPts val="600"/>
              </a:spcBef>
              <a:spcAft>
                <a:spcPts val="600"/>
              </a:spcAft>
              <a:buClr>
                <a:srgbClr val="7030A0"/>
              </a:buClr>
              <a:buFont typeface="Calibri" panose="020F0502020204030204" pitchFamily="34" charset="0"/>
              <a:buChar char="&gt;"/>
            </a:pPr>
            <a:r>
              <a:rPr lang="en-US" sz="2600" b="1" u="sng" dirty="0">
                <a:solidFill>
                  <a:srgbClr val="7030A0"/>
                </a:solidFill>
              </a:rPr>
              <a:t>IF</a:t>
            </a:r>
            <a:r>
              <a:rPr lang="en-US" sz="2600" dirty="0">
                <a:solidFill>
                  <a:prstClr val="black"/>
                </a:solidFill>
              </a:rPr>
              <a:t> patent claims are essential</a:t>
            </a:r>
          </a:p>
          <a:p>
            <a:pPr marL="228600" lvl="0" indent="-228600">
              <a:spcBef>
                <a:spcPts val="600"/>
              </a:spcBef>
              <a:spcAft>
                <a:spcPts val="600"/>
              </a:spcAft>
              <a:buClr>
                <a:srgbClr val="7030A0"/>
              </a:buClr>
              <a:buFont typeface="Calibri" panose="020F0502020204030204" pitchFamily="34" charset="0"/>
              <a:buChar char="&gt;"/>
            </a:pPr>
            <a:r>
              <a:rPr lang="en-US" sz="2600" b="1" u="sng" dirty="0">
                <a:solidFill>
                  <a:srgbClr val="7030A0"/>
                </a:solidFill>
              </a:rPr>
              <a:t>THEN</a:t>
            </a:r>
            <a:r>
              <a:rPr lang="en-US" sz="2600" dirty="0">
                <a:solidFill>
                  <a:prstClr val="black"/>
                </a:solidFill>
              </a:rPr>
              <a:t> agree to license …</a:t>
            </a:r>
          </a:p>
        </p:txBody>
      </p:sp>
      <p:grpSp>
        <p:nvGrpSpPr>
          <p:cNvPr id="12" name="Group 11">
            <a:extLst>
              <a:ext uri="{FF2B5EF4-FFF2-40B4-BE49-F238E27FC236}">
                <a16:creationId xmlns:a16="http://schemas.microsoft.com/office/drawing/2014/main" id="{3D9097DA-8637-4C0A-B4C0-83201023864E}"/>
              </a:ext>
            </a:extLst>
          </p:cNvPr>
          <p:cNvGrpSpPr/>
          <p:nvPr/>
        </p:nvGrpSpPr>
        <p:grpSpPr>
          <a:xfrm>
            <a:off x="5898525" y="2166405"/>
            <a:ext cx="4979683" cy="4237098"/>
            <a:chOff x="5614745" y="2322338"/>
            <a:chExt cx="4672899" cy="3976063"/>
          </a:xfrm>
        </p:grpSpPr>
        <p:pic>
          <p:nvPicPr>
            <p:cNvPr id="9" name="Picture 8">
              <a:extLst>
                <a:ext uri="{FF2B5EF4-FFF2-40B4-BE49-F238E27FC236}">
                  <a16:creationId xmlns:a16="http://schemas.microsoft.com/office/drawing/2014/main" id="{FFE971D1-9DCB-4032-BB72-914DA84875DF}"/>
                </a:ext>
              </a:extLst>
            </p:cNvPr>
            <p:cNvPicPr>
              <a:picLocks noChangeAspect="1"/>
            </p:cNvPicPr>
            <p:nvPr/>
          </p:nvPicPr>
          <p:blipFill>
            <a:blip r:embed="rId3"/>
            <a:stretch>
              <a:fillRect/>
            </a:stretch>
          </p:blipFill>
          <p:spPr>
            <a:xfrm>
              <a:off x="5614745" y="2322338"/>
              <a:ext cx="4672899" cy="3976063"/>
            </a:xfrm>
            <a:prstGeom prst="rect">
              <a:avLst/>
            </a:prstGeom>
          </p:spPr>
        </p:pic>
        <p:sp>
          <p:nvSpPr>
            <p:cNvPr id="11" name="TextBox 10">
              <a:extLst>
                <a:ext uri="{FF2B5EF4-FFF2-40B4-BE49-F238E27FC236}">
                  <a16:creationId xmlns:a16="http://schemas.microsoft.com/office/drawing/2014/main" id="{CB33510D-5B22-41B6-B840-60E97A75282B}"/>
                </a:ext>
              </a:extLst>
            </p:cNvPr>
            <p:cNvSpPr txBox="1"/>
            <p:nvPr/>
          </p:nvSpPr>
          <p:spPr>
            <a:xfrm>
              <a:off x="7189076" y="4031110"/>
              <a:ext cx="1316130" cy="830997"/>
            </a:xfrm>
            <a:prstGeom prst="rect">
              <a:avLst/>
            </a:prstGeom>
            <a:noFill/>
          </p:spPr>
          <p:txBody>
            <a:bodyPr wrap="none" rtlCol="0">
              <a:spAutoFit/>
            </a:bodyPr>
            <a:lstStyle/>
            <a:p>
              <a:pPr algn="ctr"/>
              <a:r>
                <a:rPr lang="en-US" sz="2400" b="1" dirty="0">
                  <a:solidFill>
                    <a:schemeClr val="bg1"/>
                  </a:solidFill>
                </a:rPr>
                <a:t>Declared</a:t>
              </a:r>
            </a:p>
            <a:p>
              <a:pPr algn="ctr"/>
              <a:r>
                <a:rPr lang="en-US" sz="2400" b="1" dirty="0">
                  <a:solidFill>
                    <a:schemeClr val="bg1"/>
                  </a:solidFill>
                </a:rPr>
                <a:t>SEPs</a:t>
              </a:r>
            </a:p>
          </p:txBody>
        </p:sp>
      </p:grpSp>
    </p:spTree>
    <p:extLst>
      <p:ext uri="{BB962C8B-B14F-4D97-AF65-F5344CB8AC3E}">
        <p14:creationId xmlns:p14="http://schemas.microsoft.com/office/powerpoint/2010/main" val="12443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C90B-DB55-4FEA-8AB9-399D003FEF85}"/>
              </a:ext>
            </a:extLst>
          </p:cNvPr>
          <p:cNvSpPr>
            <a:spLocks noGrp="1"/>
          </p:cNvSpPr>
          <p:nvPr>
            <p:ph type="title"/>
          </p:nvPr>
        </p:nvSpPr>
        <p:spPr/>
        <p:txBody>
          <a:bodyPr/>
          <a:lstStyle/>
          <a:p>
            <a:r>
              <a:rPr lang="en-US" dirty="0"/>
              <a:t>What Did Patent Owner Actually Commit To Do?</a:t>
            </a:r>
            <a:endParaRPr lang="LID4096" dirty="0"/>
          </a:p>
        </p:txBody>
      </p:sp>
      <p:sp>
        <p:nvSpPr>
          <p:cNvPr id="4" name="Content Placeholder 3">
            <a:extLst>
              <a:ext uri="{FF2B5EF4-FFF2-40B4-BE49-F238E27FC236}">
                <a16:creationId xmlns:a16="http://schemas.microsoft.com/office/drawing/2014/main" id="{FAAAD054-2FB8-4CFA-8E52-EE6456F6BB6D}"/>
              </a:ext>
            </a:extLst>
          </p:cNvPr>
          <p:cNvSpPr>
            <a:spLocks noGrp="1"/>
          </p:cNvSpPr>
          <p:nvPr>
            <p:ph idx="1"/>
          </p:nvPr>
        </p:nvSpPr>
        <p:spPr/>
        <p:txBody>
          <a:bodyPr/>
          <a:lstStyle/>
          <a:p>
            <a:r>
              <a:rPr lang="en-US" dirty="0"/>
              <a:t>Look at the specific standard-setting licensing commitment at issue</a:t>
            </a:r>
          </a:p>
          <a:p>
            <a:endParaRPr lang="en-US" dirty="0"/>
          </a:p>
          <a:p>
            <a:r>
              <a:rPr lang="en-US" dirty="0"/>
              <a:t>Sources of licensing commitment</a:t>
            </a:r>
          </a:p>
          <a:p>
            <a:pPr lvl="1"/>
            <a:r>
              <a:rPr lang="en-US" dirty="0"/>
              <a:t>Patentee’s declaration or letter of assurance (LOA) submitted to SDO</a:t>
            </a:r>
          </a:p>
          <a:p>
            <a:pPr lvl="1"/>
            <a:r>
              <a:rPr lang="en-US" dirty="0"/>
              <a:t>SDO’s IPR Policy</a:t>
            </a:r>
          </a:p>
        </p:txBody>
      </p:sp>
      <p:sp>
        <p:nvSpPr>
          <p:cNvPr id="3" name="Slide Number Placeholder 2">
            <a:extLst>
              <a:ext uri="{FF2B5EF4-FFF2-40B4-BE49-F238E27FC236}">
                <a16:creationId xmlns:a16="http://schemas.microsoft.com/office/drawing/2014/main" id="{8F60DCC3-56C8-41C1-9E25-894E6FD3E5BD}"/>
              </a:ext>
            </a:extLst>
          </p:cNvPr>
          <p:cNvSpPr>
            <a:spLocks noGrp="1"/>
          </p:cNvSpPr>
          <p:nvPr>
            <p:ph type="sldNum" sz="quarter" idx="12"/>
          </p:nvPr>
        </p:nvSpPr>
        <p:spPr/>
        <p:txBody>
          <a:bodyPr/>
          <a:lstStyle/>
          <a:p>
            <a:fld id="{91282CDD-9A53-4972-8C82-78A2E352EE5A}" type="slidenum">
              <a:rPr lang="en-US" smtClean="0"/>
              <a:t>7</a:t>
            </a:fld>
            <a:endParaRPr lang="en-US"/>
          </a:p>
        </p:txBody>
      </p:sp>
      <p:sp>
        <p:nvSpPr>
          <p:cNvPr id="5" name="TextBox 4">
            <a:extLst>
              <a:ext uri="{FF2B5EF4-FFF2-40B4-BE49-F238E27FC236}">
                <a16:creationId xmlns:a16="http://schemas.microsoft.com/office/drawing/2014/main" id="{9B41B356-7AEC-4956-B641-78BEA7A751C2}"/>
              </a:ext>
            </a:extLst>
          </p:cNvPr>
          <p:cNvSpPr txBox="1"/>
          <p:nvPr/>
        </p:nvSpPr>
        <p:spPr>
          <a:xfrm>
            <a:off x="563880" y="4183117"/>
            <a:ext cx="11064240" cy="147732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274320" tIns="182880" rIns="274320" bIns="182880" rtlCol="0">
            <a:spAutoFit/>
          </a:bodyPr>
          <a:lstStyle/>
          <a:p>
            <a:pPr algn="just"/>
            <a:r>
              <a:rPr lang="en-US" sz="2400" b="1" dirty="0">
                <a:latin typeface="Garamond" panose="02020404030301010803" pitchFamily="18" charset="0"/>
              </a:rPr>
              <a:t>“[W]e must look at the patentee’s actual FRAND commitment.  We need not be stampeded into abandoning the rule of law, or burden of proof simply because the respondents shout ‘FRAND’.”</a:t>
            </a:r>
          </a:p>
        </p:txBody>
      </p:sp>
      <p:sp>
        <p:nvSpPr>
          <p:cNvPr id="6" name="TextBox 5">
            <a:extLst>
              <a:ext uri="{FF2B5EF4-FFF2-40B4-BE49-F238E27FC236}">
                <a16:creationId xmlns:a16="http://schemas.microsoft.com/office/drawing/2014/main" id="{27CA8F2F-2D21-4B4F-8563-FC35FAFE3121}"/>
              </a:ext>
            </a:extLst>
          </p:cNvPr>
          <p:cNvSpPr txBox="1"/>
          <p:nvPr/>
        </p:nvSpPr>
        <p:spPr>
          <a:xfrm>
            <a:off x="8974188" y="5805499"/>
            <a:ext cx="2653932" cy="369332"/>
          </a:xfrm>
          <a:prstGeom prst="rect">
            <a:avLst/>
          </a:prstGeom>
          <a:noFill/>
        </p:spPr>
        <p:txBody>
          <a:bodyPr wrap="none" rtlCol="0">
            <a:spAutoFit/>
          </a:bodyPr>
          <a:lstStyle/>
          <a:p>
            <a:pPr algn="r"/>
            <a:r>
              <a:rPr lang="en-US" i="1" dirty="0"/>
              <a:t>ALJ Essex (ITC 337-TA-613)</a:t>
            </a:r>
          </a:p>
        </p:txBody>
      </p:sp>
    </p:spTree>
    <p:extLst>
      <p:ext uri="{BB962C8B-B14F-4D97-AF65-F5344CB8AC3E}">
        <p14:creationId xmlns:p14="http://schemas.microsoft.com/office/powerpoint/2010/main" val="100866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1472CCD-67AC-4F8B-98BC-6273035C3D4C}"/>
              </a:ext>
            </a:extLst>
          </p:cNvPr>
          <p:cNvPicPr>
            <a:picLocks noChangeAspect="1"/>
          </p:cNvPicPr>
          <p:nvPr/>
        </p:nvPicPr>
        <p:blipFill>
          <a:blip r:embed="rId3"/>
          <a:stretch>
            <a:fillRect/>
          </a:stretch>
        </p:blipFill>
        <p:spPr>
          <a:xfrm>
            <a:off x="573932" y="5578387"/>
            <a:ext cx="457200" cy="306289"/>
          </a:xfrm>
          <a:prstGeom prst="rect">
            <a:avLst/>
          </a:prstGeom>
        </p:spPr>
      </p:pic>
      <p:pic>
        <p:nvPicPr>
          <p:cNvPr id="19" name="Picture 18">
            <a:extLst>
              <a:ext uri="{FF2B5EF4-FFF2-40B4-BE49-F238E27FC236}">
                <a16:creationId xmlns:a16="http://schemas.microsoft.com/office/drawing/2014/main" id="{2959FFA0-2596-438A-9824-05578EA03342}"/>
              </a:ext>
            </a:extLst>
          </p:cNvPr>
          <p:cNvPicPr>
            <a:picLocks noChangeAspect="1"/>
          </p:cNvPicPr>
          <p:nvPr/>
        </p:nvPicPr>
        <p:blipFill>
          <a:blip r:embed="rId4"/>
          <a:stretch>
            <a:fillRect/>
          </a:stretch>
        </p:blipFill>
        <p:spPr>
          <a:xfrm>
            <a:off x="573932" y="4941453"/>
            <a:ext cx="457200" cy="306289"/>
          </a:xfrm>
          <a:prstGeom prst="rect">
            <a:avLst/>
          </a:prstGeom>
        </p:spPr>
      </p:pic>
      <p:sp>
        <p:nvSpPr>
          <p:cNvPr id="15" name="Rectangle 14">
            <a:extLst>
              <a:ext uri="{FF2B5EF4-FFF2-40B4-BE49-F238E27FC236}">
                <a16:creationId xmlns:a16="http://schemas.microsoft.com/office/drawing/2014/main" id="{BD2B6210-DF7B-4697-A37E-252C02A9D1B9}"/>
              </a:ext>
            </a:extLst>
          </p:cNvPr>
          <p:cNvSpPr/>
          <p:nvPr/>
        </p:nvSpPr>
        <p:spPr>
          <a:xfrm>
            <a:off x="0" y="1922770"/>
            <a:ext cx="12192000" cy="640080"/>
          </a:xfrm>
          <a:prstGeom prst="rect">
            <a:avLst/>
          </a:prstGeom>
          <a:solidFill>
            <a:srgbClr val="7030A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27B99-7E5B-47EA-A7E2-D90F9161F03C}"/>
              </a:ext>
            </a:extLst>
          </p:cNvPr>
          <p:cNvSpPr>
            <a:spLocks noGrp="1"/>
          </p:cNvSpPr>
          <p:nvPr>
            <p:ph type="title"/>
          </p:nvPr>
        </p:nvSpPr>
        <p:spPr/>
        <p:txBody>
          <a:bodyPr/>
          <a:lstStyle/>
          <a:p>
            <a:r>
              <a:rPr lang="en-US" dirty="0"/>
              <a:t>Roadmap</a:t>
            </a:r>
          </a:p>
        </p:txBody>
      </p:sp>
      <p:sp>
        <p:nvSpPr>
          <p:cNvPr id="4" name="Slide Number Placeholder 3">
            <a:extLst>
              <a:ext uri="{FF2B5EF4-FFF2-40B4-BE49-F238E27FC236}">
                <a16:creationId xmlns:a16="http://schemas.microsoft.com/office/drawing/2014/main" id="{4D8160EC-119D-49C4-BBBC-BE376DAF80C5}"/>
              </a:ext>
            </a:extLst>
          </p:cNvPr>
          <p:cNvSpPr>
            <a:spLocks noGrp="1"/>
          </p:cNvSpPr>
          <p:nvPr>
            <p:ph type="sldNum" sz="quarter" idx="12"/>
          </p:nvPr>
        </p:nvSpPr>
        <p:spPr/>
        <p:txBody>
          <a:bodyPr/>
          <a:lstStyle/>
          <a:p>
            <a:fld id="{91282CDD-9A53-4972-8C82-78A2E352EE5A}" type="slidenum">
              <a:rPr lang="en-US" smtClean="0"/>
              <a:t>8</a:t>
            </a:fld>
            <a:endParaRPr lang="en-US"/>
          </a:p>
        </p:txBody>
      </p:sp>
      <p:sp>
        <p:nvSpPr>
          <p:cNvPr id="6" name="TextBox 5">
            <a:extLst>
              <a:ext uri="{FF2B5EF4-FFF2-40B4-BE49-F238E27FC236}">
                <a16:creationId xmlns:a16="http://schemas.microsoft.com/office/drawing/2014/main" id="{58CBAB7F-8A73-44D2-A8CF-FCC99836312D}"/>
              </a:ext>
            </a:extLst>
          </p:cNvPr>
          <p:cNvSpPr txBox="1"/>
          <p:nvPr/>
        </p:nvSpPr>
        <p:spPr>
          <a:xfrm>
            <a:off x="573932" y="914400"/>
            <a:ext cx="7413824"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t>An Introduction to Standard Essential Patents</a:t>
            </a:r>
            <a:endParaRPr lang="en-US" sz="2000" dirty="0">
              <a:sym typeface="Wingdings" panose="05000000000000000000" pitchFamily="2" charset="2"/>
            </a:endParaRPr>
          </a:p>
        </p:txBody>
      </p:sp>
      <p:sp>
        <p:nvSpPr>
          <p:cNvPr id="7" name="TextBox 6">
            <a:extLst>
              <a:ext uri="{FF2B5EF4-FFF2-40B4-BE49-F238E27FC236}">
                <a16:creationId xmlns:a16="http://schemas.microsoft.com/office/drawing/2014/main" id="{1895DD58-4CE5-47C2-8B62-63115AEFAF1D}"/>
              </a:ext>
            </a:extLst>
          </p:cNvPr>
          <p:cNvSpPr txBox="1"/>
          <p:nvPr/>
        </p:nvSpPr>
        <p:spPr>
          <a:xfrm>
            <a:off x="573932" y="1981200"/>
            <a:ext cx="8600944" cy="523220"/>
          </a:xfrm>
          <a:prstGeom prst="rect">
            <a:avLst/>
          </a:prstGeom>
          <a:noFill/>
        </p:spPr>
        <p:txBody>
          <a:bodyPr wrap="none" rtlCol="0">
            <a:spAutoFit/>
          </a:bodyPr>
          <a:lstStyle/>
          <a:p>
            <a:pPr marL="457200" indent="-457200">
              <a:buClr>
                <a:schemeClr val="tx1"/>
              </a:buClr>
              <a:buFont typeface="Calibri" panose="020F0502020204030204" pitchFamily="34" charset="0"/>
              <a:buChar char="&gt;"/>
            </a:pPr>
            <a:r>
              <a:rPr lang="en-US" sz="2800" b="1" dirty="0">
                <a:solidFill>
                  <a:schemeClr val="bg1"/>
                </a:solidFill>
              </a:rPr>
              <a:t>Litigating Standard Essential Patents in District Courts</a:t>
            </a:r>
          </a:p>
        </p:txBody>
      </p:sp>
      <p:sp>
        <p:nvSpPr>
          <p:cNvPr id="8" name="TextBox 7">
            <a:extLst>
              <a:ext uri="{FF2B5EF4-FFF2-40B4-BE49-F238E27FC236}">
                <a16:creationId xmlns:a16="http://schemas.microsoft.com/office/drawing/2014/main" id="{48AE0CEC-0ADA-4514-9929-1D1ECEF3D4E0}"/>
              </a:ext>
            </a:extLst>
          </p:cNvPr>
          <p:cNvSpPr txBox="1"/>
          <p:nvPr/>
        </p:nvSpPr>
        <p:spPr>
          <a:xfrm>
            <a:off x="573932" y="3048000"/>
            <a:ext cx="8003986"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The ITC’s Treatment of Standard Essential Patents</a:t>
            </a:r>
            <a:endParaRPr lang="en-US" sz="2800" b="1" dirty="0"/>
          </a:p>
        </p:txBody>
      </p:sp>
      <p:sp>
        <p:nvSpPr>
          <p:cNvPr id="9" name="TextBox 8">
            <a:extLst>
              <a:ext uri="{FF2B5EF4-FFF2-40B4-BE49-F238E27FC236}">
                <a16:creationId xmlns:a16="http://schemas.microsoft.com/office/drawing/2014/main" id="{EE35E023-DF0B-42F6-88C9-D8AB5477DD60}"/>
              </a:ext>
            </a:extLst>
          </p:cNvPr>
          <p:cNvSpPr txBox="1"/>
          <p:nvPr/>
        </p:nvSpPr>
        <p:spPr>
          <a:xfrm>
            <a:off x="573932" y="4114800"/>
            <a:ext cx="9593267" cy="523220"/>
          </a:xfrm>
          <a:prstGeom prst="rect">
            <a:avLst/>
          </a:prstGeom>
          <a:noFill/>
        </p:spPr>
        <p:txBody>
          <a:bodyPr wrap="none" rtlCol="0">
            <a:spAutoFit/>
          </a:bodyPr>
          <a:lstStyle/>
          <a:p>
            <a:pPr marL="457200" indent="-457200">
              <a:buClr>
                <a:srgbClr val="7030A0"/>
              </a:buClr>
              <a:buFont typeface="Calibri" panose="020F0502020204030204" pitchFamily="34" charset="0"/>
              <a:buChar char="&gt;"/>
            </a:pPr>
            <a:r>
              <a:rPr lang="en-US" sz="2800" b="1" dirty="0">
                <a:sym typeface="Wingdings" panose="05000000000000000000" pitchFamily="2" charset="2"/>
              </a:rPr>
              <a:t>Approaches to Standard Essential Patents Around the World</a:t>
            </a:r>
            <a:endParaRPr lang="en-US" sz="2800" b="1" dirty="0"/>
          </a:p>
        </p:txBody>
      </p:sp>
      <p:sp>
        <p:nvSpPr>
          <p:cNvPr id="10" name="TextBox 9">
            <a:extLst>
              <a:ext uri="{FF2B5EF4-FFF2-40B4-BE49-F238E27FC236}">
                <a16:creationId xmlns:a16="http://schemas.microsoft.com/office/drawing/2014/main" id="{B69BCCDF-0364-414F-91B5-C2ABF8CD3149}"/>
              </a:ext>
            </a:extLst>
          </p:cNvPr>
          <p:cNvSpPr txBox="1"/>
          <p:nvPr/>
        </p:nvSpPr>
        <p:spPr>
          <a:xfrm>
            <a:off x="1099449" y="4846320"/>
            <a:ext cx="459266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the United Kingdom</a:t>
            </a:r>
            <a:endParaRPr lang="en-US" sz="2600" dirty="0"/>
          </a:p>
        </p:txBody>
      </p:sp>
      <p:sp>
        <p:nvSpPr>
          <p:cNvPr id="11" name="TextBox 10">
            <a:extLst>
              <a:ext uri="{FF2B5EF4-FFF2-40B4-BE49-F238E27FC236}">
                <a16:creationId xmlns:a16="http://schemas.microsoft.com/office/drawing/2014/main" id="{9C809385-CAA8-455E-816A-D6CA48010614}"/>
              </a:ext>
            </a:extLst>
          </p:cNvPr>
          <p:cNvSpPr txBox="1"/>
          <p:nvPr/>
        </p:nvSpPr>
        <p:spPr>
          <a:xfrm>
            <a:off x="1099449" y="5486400"/>
            <a:ext cx="3118418" cy="492443"/>
          </a:xfrm>
          <a:prstGeom prst="rect">
            <a:avLst/>
          </a:prstGeom>
          <a:noFill/>
        </p:spPr>
        <p:txBody>
          <a:bodyPr wrap="none" rtlCol="0">
            <a:spAutoFit/>
          </a:bodyPr>
          <a:lstStyle/>
          <a:p>
            <a:pPr marL="342900" indent="-342900">
              <a:buClr>
                <a:srgbClr val="7030A0"/>
              </a:buClr>
              <a:buFont typeface="Arial" panose="020B0604020202020204" pitchFamily="34" charset="0"/>
              <a:buChar char="•"/>
            </a:pPr>
            <a:r>
              <a:rPr lang="en-US" sz="2600" dirty="0">
                <a:sym typeface="Wingdings" panose="05000000000000000000" pitchFamily="2" charset="2"/>
              </a:rPr>
              <a:t>FRAND in Germany</a:t>
            </a:r>
            <a:endParaRPr lang="en-US" sz="2600" dirty="0"/>
          </a:p>
        </p:txBody>
      </p:sp>
      <p:sp>
        <p:nvSpPr>
          <p:cNvPr id="2" name="Rectangle 1">
            <a:extLst>
              <a:ext uri="{FF2B5EF4-FFF2-40B4-BE49-F238E27FC236}">
                <a16:creationId xmlns:a16="http://schemas.microsoft.com/office/drawing/2014/main" id="{A7C7917F-5214-4DB2-82AF-5E5492D16A3A}"/>
              </a:ext>
            </a:extLst>
          </p:cNvPr>
          <p:cNvSpPr/>
          <p:nvPr/>
        </p:nvSpPr>
        <p:spPr>
          <a:xfrm>
            <a:off x="0" y="4865997"/>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5BA137-2BD8-4023-ADC8-2D414A3D6894}"/>
              </a:ext>
            </a:extLst>
          </p:cNvPr>
          <p:cNvSpPr/>
          <p:nvPr/>
        </p:nvSpPr>
        <p:spPr>
          <a:xfrm>
            <a:off x="0" y="5502931"/>
            <a:ext cx="12192000" cy="457200"/>
          </a:xfrm>
          <a:prstGeom prst="rect">
            <a:avLst/>
          </a:prstGeom>
          <a:solidFill>
            <a:srgbClr val="F2F2F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A9BCA4-045B-4320-85A0-B8612104C60B}"/>
              </a:ext>
            </a:extLst>
          </p:cNvPr>
          <p:cNvSpPr/>
          <p:nvPr/>
        </p:nvSpPr>
        <p:spPr>
          <a:xfrm>
            <a:off x="0" y="29895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AFC37E-097A-4499-B4A7-7D80A87C658E}"/>
              </a:ext>
            </a:extLst>
          </p:cNvPr>
          <p:cNvSpPr/>
          <p:nvPr/>
        </p:nvSpPr>
        <p:spPr>
          <a:xfrm>
            <a:off x="0" y="40563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744F95-1924-4B31-A295-560C4B526FFD}"/>
              </a:ext>
            </a:extLst>
          </p:cNvPr>
          <p:cNvSpPr/>
          <p:nvPr/>
        </p:nvSpPr>
        <p:spPr>
          <a:xfrm>
            <a:off x="0" y="855970"/>
            <a:ext cx="12192000" cy="640080"/>
          </a:xfrm>
          <a:prstGeom prst="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58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35A1FDDA-ABE6-4D04-8BAF-DAE64519F99E}"/>
              </a:ext>
            </a:extLst>
          </p:cNvPr>
          <p:cNvSpPr/>
          <p:nvPr/>
        </p:nvSpPr>
        <p:spPr>
          <a:xfrm>
            <a:off x="7098739" y="1306683"/>
            <a:ext cx="4898821" cy="4505537"/>
          </a:xfrm>
          <a:prstGeom prst="roundRect">
            <a:avLst>
              <a:gd name="adj" fmla="val 56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237FC1BC-4A3D-45F2-9432-56055A182E61}"/>
              </a:ext>
            </a:extLst>
          </p:cNvPr>
          <p:cNvSpPr>
            <a:spLocks noGrp="1"/>
          </p:cNvSpPr>
          <p:nvPr>
            <p:ph type="title"/>
          </p:nvPr>
        </p:nvSpPr>
        <p:spPr/>
        <p:txBody>
          <a:bodyPr>
            <a:normAutofit/>
          </a:bodyPr>
          <a:lstStyle/>
          <a:p>
            <a:r>
              <a:rPr lang="en-US" dirty="0" smtClean="0"/>
              <a:t>Comparable Licenses and “Real-World” Negotiations</a:t>
            </a:r>
            <a:endParaRPr lang="en-US" dirty="0"/>
          </a:p>
        </p:txBody>
      </p:sp>
      <p:sp>
        <p:nvSpPr>
          <p:cNvPr id="3" name="Slide Number Placeholder 2">
            <a:extLst>
              <a:ext uri="{FF2B5EF4-FFF2-40B4-BE49-F238E27FC236}">
                <a16:creationId xmlns:a16="http://schemas.microsoft.com/office/drawing/2014/main" id="{D5272895-2022-41C9-8D23-1A149549C4AD}"/>
              </a:ext>
            </a:extLst>
          </p:cNvPr>
          <p:cNvSpPr>
            <a:spLocks noGrp="1"/>
          </p:cNvSpPr>
          <p:nvPr>
            <p:ph type="sldNum" sz="quarter" idx="12"/>
          </p:nvPr>
        </p:nvSpPr>
        <p:spPr/>
        <p:txBody>
          <a:bodyPr/>
          <a:lstStyle/>
          <a:p>
            <a:fld id="{91282CDD-9A53-4972-8C82-78A2E352EE5A}" type="slidenum">
              <a:rPr lang="en-US" smtClean="0"/>
              <a:t>9</a:t>
            </a:fld>
            <a:endParaRPr lang="en-US"/>
          </a:p>
        </p:txBody>
      </p:sp>
      <p:sp>
        <p:nvSpPr>
          <p:cNvPr id="8" name="Content Placeholder 3">
            <a:extLst>
              <a:ext uri="{FF2B5EF4-FFF2-40B4-BE49-F238E27FC236}">
                <a16:creationId xmlns:a16="http://schemas.microsoft.com/office/drawing/2014/main" id="{BAACFF88-7BA3-4DB8-BD2D-8BADDD8FDFC8}"/>
              </a:ext>
            </a:extLst>
          </p:cNvPr>
          <p:cNvSpPr txBox="1">
            <a:spLocks/>
          </p:cNvSpPr>
          <p:nvPr/>
        </p:nvSpPr>
        <p:spPr>
          <a:xfrm>
            <a:off x="152400" y="914400"/>
            <a:ext cx="6858000" cy="5212080"/>
          </a:xfrm>
          <a:prstGeom prst="rect">
            <a:avLst/>
          </a:prstGeom>
        </p:spPr>
        <p:txBody>
          <a:bodyPr/>
          <a:lstStyle>
            <a:lvl1pPr marL="2286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7030A0"/>
              </a:buClr>
              <a:buFont typeface="Calibri" panose="020F0502020204030204" pitchFamily="34" charset="0"/>
              <a:buChar char="&gt;"/>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US" sz="2200" dirty="0" smtClean="0"/>
              <a:t>Confidentiality/CBI restrictions </a:t>
            </a:r>
            <a:r>
              <a:rPr lang="en-US" sz="2200" dirty="0" smtClean="0">
                <a:sym typeface="Wingdings" panose="05000000000000000000" pitchFamily="2" charset="2"/>
              </a:rPr>
              <a:t> Imperfect Information for Parties to Negotiation</a:t>
            </a:r>
          </a:p>
          <a:p>
            <a:pPr marL="0" indent="0">
              <a:spcBef>
                <a:spcPts val="1200"/>
              </a:spcBef>
              <a:spcAft>
                <a:spcPts val="1200"/>
              </a:spcAft>
              <a:buNone/>
            </a:pPr>
            <a:r>
              <a:rPr lang="en-US" sz="2200" dirty="0" smtClean="0">
                <a:sym typeface="Wingdings" panose="05000000000000000000" pitchFamily="2" charset="2"/>
              </a:rPr>
              <a:t>For a known license, sample considerations for assessing comparability (many of which can be confidential):</a:t>
            </a:r>
            <a:endParaRPr lang="en-US" sz="2200" dirty="0">
              <a:sym typeface="Wingdings" panose="05000000000000000000" pitchFamily="2" charset="2"/>
            </a:endParaRPr>
          </a:p>
          <a:p>
            <a:pPr lvl="1">
              <a:spcBef>
                <a:spcPts val="1000"/>
              </a:spcBef>
              <a:spcAft>
                <a:spcPts val="1000"/>
              </a:spcAft>
            </a:pPr>
            <a:r>
              <a:rPr lang="en-US" sz="1800" dirty="0" smtClean="0"/>
              <a:t>SEP only license or other consideration in license</a:t>
            </a:r>
          </a:p>
          <a:p>
            <a:pPr lvl="1">
              <a:spcBef>
                <a:spcPts val="1000"/>
              </a:spcBef>
              <a:spcAft>
                <a:spcPts val="1000"/>
              </a:spcAft>
            </a:pPr>
            <a:r>
              <a:rPr lang="en-US" sz="1800" dirty="0" smtClean="0"/>
              <a:t>Cross-license, </a:t>
            </a:r>
            <a:r>
              <a:rPr lang="en-US" sz="1800" dirty="0"/>
              <a:t>one-way </a:t>
            </a:r>
            <a:r>
              <a:rPr lang="en-US" sz="1800" dirty="0" smtClean="0"/>
              <a:t>license, mix of rights</a:t>
            </a:r>
          </a:p>
          <a:p>
            <a:pPr lvl="1">
              <a:spcBef>
                <a:spcPts val="1000"/>
              </a:spcBef>
              <a:spcAft>
                <a:spcPts val="1000"/>
              </a:spcAft>
            </a:pPr>
            <a:r>
              <a:rPr lang="en-US" sz="1800" dirty="0" smtClean="0"/>
              <a:t>Portfolio license or licensing individual patents</a:t>
            </a:r>
          </a:p>
          <a:p>
            <a:pPr lvl="1">
              <a:spcBef>
                <a:spcPts val="1000"/>
              </a:spcBef>
              <a:spcAft>
                <a:spcPts val="1000"/>
              </a:spcAft>
            </a:pPr>
            <a:r>
              <a:rPr lang="en-US" sz="1800" dirty="0" smtClean="0"/>
              <a:t>Similarly situated counter-party or differently situated</a:t>
            </a:r>
          </a:p>
          <a:p>
            <a:pPr lvl="1">
              <a:spcBef>
                <a:spcPts val="1000"/>
              </a:spcBef>
              <a:spcAft>
                <a:spcPts val="1000"/>
              </a:spcAft>
            </a:pPr>
            <a:r>
              <a:rPr lang="en-US" sz="1800" dirty="0" smtClean="0"/>
              <a:t>Overlap in covered geographies and standards</a:t>
            </a:r>
          </a:p>
          <a:p>
            <a:pPr lvl="1">
              <a:spcBef>
                <a:spcPts val="1000"/>
              </a:spcBef>
              <a:spcAft>
                <a:spcPts val="1000"/>
              </a:spcAft>
            </a:pPr>
            <a:r>
              <a:rPr lang="en-US" sz="1800" dirty="0"/>
              <a:t>Form of royalty paid and royalty base </a:t>
            </a:r>
          </a:p>
          <a:p>
            <a:pPr lvl="1">
              <a:spcBef>
                <a:spcPts val="1800"/>
              </a:spcBef>
              <a:spcAft>
                <a:spcPts val="1800"/>
              </a:spcAft>
            </a:pPr>
            <a:endParaRPr lang="en-US" sz="2000" dirty="0"/>
          </a:p>
        </p:txBody>
      </p:sp>
      <p:pic>
        <p:nvPicPr>
          <p:cNvPr id="10" name="Picture 9">
            <a:extLst>
              <a:ext uri="{FF2B5EF4-FFF2-40B4-BE49-F238E27FC236}">
                <a16:creationId xmlns:a16="http://schemas.microsoft.com/office/drawing/2014/main" id="{82AD844C-884D-471A-8126-E0B837D54572}"/>
              </a:ext>
            </a:extLst>
          </p:cNvPr>
          <p:cNvPicPr>
            <a:picLocks noChangeAspect="1"/>
          </p:cNvPicPr>
          <p:nvPr/>
        </p:nvPicPr>
        <p:blipFill>
          <a:blip r:embed="rId3"/>
          <a:stretch>
            <a:fillRect/>
          </a:stretch>
        </p:blipFill>
        <p:spPr>
          <a:xfrm>
            <a:off x="7046186" y="857509"/>
            <a:ext cx="5030806" cy="545004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5314CF2F-6AA9-45ED-A2AE-C126DB3F5099}"/>
              </a:ext>
            </a:extLst>
          </p:cNvPr>
          <p:cNvSpPr txBox="1"/>
          <p:nvPr/>
        </p:nvSpPr>
        <p:spPr>
          <a:xfrm>
            <a:off x="7230245" y="4848389"/>
            <a:ext cx="1313629" cy="534762"/>
          </a:xfrm>
          <a:prstGeom prst="rect">
            <a:avLst/>
          </a:prstGeom>
          <a:noFill/>
        </p:spPr>
        <p:txBody>
          <a:bodyPr wrap="none" rtlCol="0">
            <a:spAutoFit/>
          </a:bodyPr>
          <a:lstStyle/>
          <a:p>
            <a:pPr algn="ctr">
              <a:lnSpc>
                <a:spcPts val="1700"/>
              </a:lnSpc>
            </a:pPr>
            <a:r>
              <a:rPr lang="en-US" altLang="en-US" b="1" dirty="0"/>
              <a:t>RAND</a:t>
            </a:r>
          </a:p>
          <a:p>
            <a:pPr algn="ctr">
              <a:lnSpc>
                <a:spcPts val="1700"/>
              </a:lnSpc>
            </a:pPr>
            <a:r>
              <a:rPr lang="en-US" altLang="en-US" b="1" dirty="0"/>
              <a:t>Negotiation</a:t>
            </a:r>
          </a:p>
        </p:txBody>
      </p:sp>
      <p:sp>
        <p:nvSpPr>
          <p:cNvPr id="12" name="TextBox 11">
            <a:extLst>
              <a:ext uri="{FF2B5EF4-FFF2-40B4-BE49-F238E27FC236}">
                <a16:creationId xmlns:a16="http://schemas.microsoft.com/office/drawing/2014/main" id="{5E3AC966-C192-410E-96B7-59B945310632}"/>
              </a:ext>
            </a:extLst>
          </p:cNvPr>
          <p:cNvSpPr txBox="1"/>
          <p:nvPr/>
        </p:nvSpPr>
        <p:spPr>
          <a:xfrm>
            <a:off x="10483221" y="5016554"/>
            <a:ext cx="1399487" cy="528350"/>
          </a:xfrm>
          <a:prstGeom prst="rect">
            <a:avLst/>
          </a:prstGeom>
          <a:noFill/>
        </p:spPr>
        <p:txBody>
          <a:bodyPr wrap="none" rtlCol="0">
            <a:spAutoFit/>
          </a:bodyPr>
          <a:lstStyle/>
          <a:p>
            <a:pPr algn="ctr">
              <a:lnSpc>
                <a:spcPts val="1700"/>
              </a:lnSpc>
            </a:pPr>
            <a:r>
              <a:rPr lang="en-US" altLang="en-US" b="1" dirty="0" smtClean="0"/>
              <a:t>RAND</a:t>
            </a:r>
          </a:p>
          <a:p>
            <a:pPr algn="ctr">
              <a:lnSpc>
                <a:spcPts val="1700"/>
              </a:lnSpc>
            </a:pPr>
            <a:r>
              <a:rPr lang="en-US" altLang="en-US" b="1" dirty="0" smtClean="0"/>
              <a:t>Adjudication</a:t>
            </a:r>
            <a:endParaRPr lang="en-US" altLang="en-US" b="1" dirty="0"/>
          </a:p>
        </p:txBody>
      </p:sp>
    </p:spTree>
    <p:extLst>
      <p:ext uri="{BB962C8B-B14F-4D97-AF65-F5344CB8AC3E}">
        <p14:creationId xmlns:p14="http://schemas.microsoft.com/office/powerpoint/2010/main" val="399601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1549</Words>
  <Application>Microsoft Office PowerPoint</Application>
  <PresentationFormat>Widescreen</PresentationFormat>
  <Paragraphs>237</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맑은 고딕</vt:lpstr>
      <vt:lpstr>Arial</vt:lpstr>
      <vt:lpstr>Calibri</vt:lpstr>
      <vt:lpstr>Garamond</vt:lpstr>
      <vt:lpstr>Times New Roman</vt:lpstr>
      <vt:lpstr>Wingdings</vt:lpstr>
      <vt:lpstr>Office Theme</vt:lpstr>
      <vt:lpstr>Issues Arising in Litigation Surrounding Standard Essential Patents, Including FRAND Obligations in the District Courts, the ITC and International Forums</vt:lpstr>
      <vt:lpstr>Roadmap</vt:lpstr>
      <vt:lpstr>Roadmap</vt:lpstr>
      <vt:lpstr>Standard Essential Patents (SEPs)</vt:lpstr>
      <vt:lpstr>SEPs in the Real World</vt:lpstr>
      <vt:lpstr>Misnomer: Patent “Declared” Essential to a Standard</vt:lpstr>
      <vt:lpstr>What Did Patent Owner Actually Commit To Do?</vt:lpstr>
      <vt:lpstr>Roadmap</vt:lpstr>
      <vt:lpstr>Comparable Licenses and “Real-World” Negotiations</vt:lpstr>
      <vt:lpstr>“Top Down” FRAND Rate Model for SEPs</vt:lpstr>
      <vt:lpstr>“Top Down” FRAND Rate Model for SEPs</vt:lpstr>
      <vt:lpstr>PowerPoint Presentation</vt:lpstr>
      <vt:lpstr>FRAND Rates for SEPs</vt:lpstr>
      <vt:lpstr>“Top Down” FRAND Rate Model for SEPs</vt:lpstr>
      <vt:lpstr>“Top Down” FRAND Rate Model for SEPs</vt:lpstr>
      <vt:lpstr>FRAND Rates for SEPs</vt:lpstr>
      <vt:lpstr>Apportionment Using Combination of Royalty Base and Royalty Rate</vt:lpstr>
      <vt:lpstr>FRAND Rates for SEPs</vt:lpstr>
      <vt:lpstr>FRAND Rates for SEPs</vt:lpstr>
      <vt:lpstr>FRAND Rates for SEPs</vt:lpstr>
      <vt:lpstr>Patented Technology’s Value to Product –vs- Standard</vt:lpstr>
      <vt:lpstr>FRAND Rates for SEPs</vt:lpstr>
      <vt:lpstr>FRAND Rates for SEPs</vt:lpstr>
      <vt:lpstr>Instructing a Jury What is Fair, Reasonable, and Non-Discriminatory</vt:lpstr>
      <vt:lpstr>Roadmap</vt:lpstr>
      <vt:lpstr>Roadmap</vt:lpstr>
      <vt:lpstr>Roadmap</vt:lpstr>
      <vt:lpstr>Issues</vt:lpstr>
      <vt:lpstr>Takeaway Points From UP v. Huawei</vt:lpstr>
      <vt:lpstr>Roadmap</vt:lpstr>
      <vt:lpstr>"FRAND Injunction"</vt:lpstr>
      <vt:lpstr>Permission To Appeal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Arising in Litigation Surrounding Standard Essential Patents, Including FRAND Obligations in the District Courts, the ITC and International Forums</dc:title>
  <cp:lastModifiedBy>Kresh, Joshua</cp:lastModifiedBy>
  <cp:revision>1</cp:revision>
  <dcterms:modified xsi:type="dcterms:W3CDTF">2018-09-27T21:55:17Z</dcterms:modified>
</cp:coreProperties>
</file>