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9CC68C2-CAFA-40D2-9A6F-63795EDF33D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48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D4C8E9-437A-40EE-9444-82E105A8801B}"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C68C2-CAFA-40D2-9A6F-63795EDF33D8}" type="slidenum">
              <a:rPr lang="en-US" smtClean="0"/>
              <a:t>‹#›</a:t>
            </a:fld>
            <a:endParaRPr lang="en-US"/>
          </a:p>
        </p:txBody>
      </p:sp>
    </p:spTree>
    <p:extLst>
      <p:ext uri="{BB962C8B-B14F-4D97-AF65-F5344CB8AC3E}">
        <p14:creationId xmlns:p14="http://schemas.microsoft.com/office/powerpoint/2010/main" val="370893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96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742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spTree>
    <p:extLst>
      <p:ext uri="{BB962C8B-B14F-4D97-AF65-F5344CB8AC3E}">
        <p14:creationId xmlns:p14="http://schemas.microsoft.com/office/powerpoint/2010/main" val="78372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48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62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445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0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spTree>
    <p:extLst>
      <p:ext uri="{BB962C8B-B14F-4D97-AF65-F5344CB8AC3E}">
        <p14:creationId xmlns:p14="http://schemas.microsoft.com/office/powerpoint/2010/main" val="204929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4C8E9-437A-40EE-9444-82E105A8801B}"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C68C2-CAFA-40D2-9A6F-63795EDF33D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695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4C8E9-437A-40EE-9444-82E105A8801B}"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C68C2-CAFA-40D2-9A6F-63795EDF33D8}" type="slidenum">
              <a:rPr lang="en-US" smtClean="0"/>
              <a:t>‹#›</a:t>
            </a:fld>
            <a:endParaRPr lang="en-US"/>
          </a:p>
        </p:txBody>
      </p:sp>
    </p:spTree>
    <p:extLst>
      <p:ext uri="{BB962C8B-B14F-4D97-AF65-F5344CB8AC3E}">
        <p14:creationId xmlns:p14="http://schemas.microsoft.com/office/powerpoint/2010/main" val="60535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4C8E9-437A-40EE-9444-82E105A8801B}"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C68C2-CAFA-40D2-9A6F-63795EDF33D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40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D4C8E9-437A-40EE-9444-82E105A8801B}"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C68C2-CAFA-40D2-9A6F-63795EDF33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960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4C8E9-437A-40EE-9444-82E105A8801B}"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C68C2-CAFA-40D2-9A6F-63795EDF33D8}" type="slidenum">
              <a:rPr lang="en-US" smtClean="0"/>
              <a:t>‹#›</a:t>
            </a:fld>
            <a:endParaRPr lang="en-US"/>
          </a:p>
        </p:txBody>
      </p:sp>
    </p:spTree>
    <p:extLst>
      <p:ext uri="{BB962C8B-B14F-4D97-AF65-F5344CB8AC3E}">
        <p14:creationId xmlns:p14="http://schemas.microsoft.com/office/powerpoint/2010/main" val="228486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D4C8E9-437A-40EE-9444-82E105A8801B}"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C68C2-CAFA-40D2-9A6F-63795EDF33D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65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D4C8E9-437A-40EE-9444-82E105A8801B}"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C68C2-CAFA-40D2-9A6F-63795EDF33D8}" type="slidenum">
              <a:rPr lang="en-US" smtClean="0"/>
              <a:t>‹#›</a:t>
            </a:fld>
            <a:endParaRPr lang="en-US"/>
          </a:p>
        </p:txBody>
      </p:sp>
    </p:spTree>
    <p:extLst>
      <p:ext uri="{BB962C8B-B14F-4D97-AF65-F5344CB8AC3E}">
        <p14:creationId xmlns:p14="http://schemas.microsoft.com/office/powerpoint/2010/main" val="35091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D4C8E9-437A-40EE-9444-82E105A8801B}" type="datetimeFigureOut">
              <a:rPr lang="en-US" smtClean="0"/>
              <a:t>9/15/2016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CC68C2-CAFA-40D2-9A6F-63795EDF33D8}" type="slidenum">
              <a:rPr lang="en-US" smtClean="0"/>
              <a:t>‹#›</a:t>
            </a:fld>
            <a:endParaRPr lang="en-US"/>
          </a:p>
        </p:txBody>
      </p:sp>
    </p:spTree>
    <p:extLst>
      <p:ext uri="{BB962C8B-B14F-4D97-AF65-F5344CB8AC3E}">
        <p14:creationId xmlns:p14="http://schemas.microsoft.com/office/powerpoint/2010/main" val="3141355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Elder Abuse Reporting</a:t>
            </a:r>
          </a:p>
        </p:txBody>
      </p:sp>
      <p:sp>
        <p:nvSpPr>
          <p:cNvPr id="3" name="Subtitle 2"/>
          <p:cNvSpPr>
            <a:spLocks noGrp="1"/>
          </p:cNvSpPr>
          <p:nvPr>
            <p:ph type="subTitle" idx="1"/>
          </p:nvPr>
        </p:nvSpPr>
        <p:spPr/>
        <p:txBody>
          <a:bodyPr>
            <a:normAutofit/>
          </a:bodyPr>
          <a:lstStyle/>
          <a:p>
            <a:r>
              <a:rPr lang="en-US" sz="4000" dirty="0"/>
              <a:t>ORS 124.060</a:t>
            </a:r>
          </a:p>
        </p:txBody>
      </p:sp>
    </p:spTree>
    <p:extLst>
      <p:ext uri="{BB962C8B-B14F-4D97-AF65-F5344CB8AC3E}">
        <p14:creationId xmlns:p14="http://schemas.microsoft.com/office/powerpoint/2010/main" val="349671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b="1" dirty="0"/>
              <a:t>“Official Comes in Contact”</a:t>
            </a:r>
          </a:p>
        </p:txBody>
      </p:sp>
      <p:sp>
        <p:nvSpPr>
          <p:cNvPr id="3" name="Content Placeholder 2"/>
          <p:cNvSpPr>
            <a:spLocks noGrp="1"/>
          </p:cNvSpPr>
          <p:nvPr>
            <p:ph idx="1"/>
          </p:nvPr>
        </p:nvSpPr>
        <p:spPr/>
        <p:txBody>
          <a:bodyPr>
            <a:normAutofit fontScale="92500" lnSpcReduction="20000"/>
          </a:bodyPr>
          <a:lstStyle/>
          <a:p>
            <a:pPr lvl="0"/>
            <a:r>
              <a:rPr lang="en-US" sz="4400" dirty="0"/>
              <a:t>Legal duty requires actual contact with alleged victim or alleged perpetrator</a:t>
            </a:r>
          </a:p>
          <a:p>
            <a:pPr lvl="0"/>
            <a:r>
              <a:rPr lang="en-US" sz="4400" u="sng" dirty="0"/>
              <a:t>NO</a:t>
            </a:r>
            <a:r>
              <a:rPr lang="en-US" sz="4400" dirty="0"/>
              <a:t> duty if contact is with a 3</a:t>
            </a:r>
            <a:r>
              <a:rPr lang="en-US" sz="4400" baseline="30000" dirty="0"/>
              <a:t>rd</a:t>
            </a:r>
            <a:r>
              <a:rPr lang="en-US" sz="4400" dirty="0"/>
              <a:t> party</a:t>
            </a:r>
          </a:p>
          <a:p>
            <a:pPr lvl="0"/>
            <a:r>
              <a:rPr lang="en-US" sz="4400" dirty="0"/>
              <a:t>Note: no definition of contact</a:t>
            </a:r>
          </a:p>
          <a:p>
            <a:pPr lvl="1"/>
            <a:r>
              <a:rPr lang="en-US" sz="3600" dirty="0"/>
              <a:t>Contact when? Prior client? Current client?</a:t>
            </a:r>
          </a:p>
        </p:txBody>
      </p:sp>
    </p:spTree>
    <p:extLst>
      <p:ext uri="{BB962C8B-B14F-4D97-AF65-F5344CB8AC3E}">
        <p14:creationId xmlns:p14="http://schemas.microsoft.com/office/powerpoint/2010/main" val="93959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b="1" dirty="0"/>
              <a:t>“Official Comes in Contact”</a:t>
            </a:r>
          </a:p>
        </p:txBody>
      </p:sp>
      <p:sp>
        <p:nvSpPr>
          <p:cNvPr id="3" name="Content Placeholder 2"/>
          <p:cNvSpPr>
            <a:spLocks noGrp="1"/>
          </p:cNvSpPr>
          <p:nvPr>
            <p:ph idx="1"/>
          </p:nvPr>
        </p:nvSpPr>
        <p:spPr/>
        <p:txBody>
          <a:bodyPr>
            <a:normAutofit fontScale="77500" lnSpcReduction="20000"/>
          </a:bodyPr>
          <a:lstStyle/>
          <a:p>
            <a:pPr lvl="0"/>
            <a:r>
              <a:rPr lang="en-US" sz="3200" dirty="0"/>
              <a:t>Attorney does not need to be in legal role; also have duty in personal life (</a:t>
            </a:r>
            <a:r>
              <a:rPr lang="en-US" sz="3200" dirty="0" err="1"/>
              <a:t>ie</a:t>
            </a:r>
            <a:r>
              <a:rPr lang="en-US" sz="3200" dirty="0"/>
              <a:t>: grocery store). </a:t>
            </a:r>
          </a:p>
          <a:p>
            <a:pPr lvl="0"/>
            <a:r>
              <a:rPr lang="en-US" sz="3200" dirty="0"/>
              <a:t>There are </a:t>
            </a:r>
            <a:r>
              <a:rPr lang="en-US" sz="3200" u="sng" dirty="0"/>
              <a:t>no</a:t>
            </a:r>
            <a:r>
              <a:rPr lang="en-US" sz="3200" dirty="0"/>
              <a:t> exceptions for attorney to get out of required reporting for contact in attorney’s personal life</a:t>
            </a:r>
          </a:p>
          <a:p>
            <a:pPr lvl="0"/>
            <a:r>
              <a:rPr lang="en-US" sz="3200" dirty="0"/>
              <a:t>Issue of whether to report does not necessarily end when there is no duty to report</a:t>
            </a:r>
          </a:p>
          <a:p>
            <a:pPr lvl="1"/>
            <a:r>
              <a:rPr lang="en-US" dirty="0"/>
              <a:t>Moral code</a:t>
            </a:r>
            <a:endParaRPr lang="en-US" sz="1400" dirty="0"/>
          </a:p>
          <a:p>
            <a:pPr lvl="1"/>
            <a:r>
              <a:rPr lang="en-US" dirty="0"/>
              <a:t>Prevention of civil liability</a:t>
            </a:r>
            <a:endParaRPr lang="en-US" sz="1800" dirty="0"/>
          </a:p>
          <a:p>
            <a:pPr lvl="1"/>
            <a:r>
              <a:rPr lang="en-US" dirty="0"/>
              <a:t>Prevent harm</a:t>
            </a:r>
            <a:endParaRPr lang="en-US" sz="1800" dirty="0"/>
          </a:p>
        </p:txBody>
      </p:sp>
    </p:spTree>
    <p:extLst>
      <p:ext uri="{BB962C8B-B14F-4D97-AF65-F5344CB8AC3E}">
        <p14:creationId xmlns:p14="http://schemas.microsoft.com/office/powerpoint/2010/main" val="234551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“Abuse”</a:t>
            </a:r>
          </a:p>
        </p:txBody>
      </p:sp>
      <p:sp>
        <p:nvSpPr>
          <p:cNvPr id="3" name="Content Placeholder 2"/>
          <p:cNvSpPr>
            <a:spLocks noGrp="1"/>
          </p:cNvSpPr>
          <p:nvPr>
            <p:ph idx="1"/>
          </p:nvPr>
        </p:nvSpPr>
        <p:spPr/>
        <p:txBody>
          <a:bodyPr>
            <a:normAutofit/>
          </a:bodyPr>
          <a:lstStyle/>
          <a:p>
            <a:pPr marL="0" lvl="0" indent="0">
              <a:buNone/>
            </a:pPr>
            <a:r>
              <a:rPr lang="en-US" sz="4400" dirty="0"/>
              <a:t>Note: assumption of abuse in statute, but it is really “alleged abuse”</a:t>
            </a:r>
          </a:p>
          <a:p>
            <a:pPr marL="0" indent="0">
              <a:buNone/>
            </a:pPr>
            <a:endParaRPr lang="en-US" dirty="0"/>
          </a:p>
        </p:txBody>
      </p:sp>
    </p:spTree>
    <p:extLst>
      <p:ext uri="{BB962C8B-B14F-4D97-AF65-F5344CB8AC3E}">
        <p14:creationId xmlns:p14="http://schemas.microsoft.com/office/powerpoint/2010/main" val="348851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“Abuse”</a:t>
            </a:r>
          </a:p>
        </p:txBody>
      </p:sp>
      <p:sp>
        <p:nvSpPr>
          <p:cNvPr id="3" name="Content Placeholder 2"/>
          <p:cNvSpPr>
            <a:spLocks noGrp="1"/>
          </p:cNvSpPr>
          <p:nvPr>
            <p:ph idx="1"/>
          </p:nvPr>
        </p:nvSpPr>
        <p:spPr/>
        <p:txBody>
          <a:bodyPr>
            <a:normAutofit fontScale="70000" lnSpcReduction="20000"/>
          </a:bodyPr>
          <a:lstStyle/>
          <a:p>
            <a:pPr marL="0" lvl="0" indent="0">
              <a:buNone/>
            </a:pPr>
            <a:r>
              <a:rPr lang="en-US" sz="4400" dirty="0"/>
              <a:t>ORS 124.050(L)</a:t>
            </a:r>
          </a:p>
          <a:p>
            <a:pPr lvl="1"/>
            <a:r>
              <a:rPr lang="en-US" sz="4000" dirty="0"/>
              <a:t>non-accidental physical injury or pain</a:t>
            </a:r>
          </a:p>
          <a:p>
            <a:pPr lvl="1"/>
            <a:r>
              <a:rPr lang="en-US" sz="4000" dirty="0"/>
              <a:t>neglect</a:t>
            </a:r>
          </a:p>
          <a:p>
            <a:pPr lvl="1"/>
            <a:r>
              <a:rPr lang="en-US" sz="4000" dirty="0"/>
              <a:t>abandonment</a:t>
            </a:r>
          </a:p>
          <a:p>
            <a:pPr lvl="1"/>
            <a:r>
              <a:rPr lang="en-US" sz="4000" dirty="0"/>
              <a:t>sexual abuse</a:t>
            </a:r>
          </a:p>
          <a:p>
            <a:pPr lvl="1"/>
            <a:r>
              <a:rPr lang="en-US" sz="4000" dirty="0"/>
              <a:t>verbal abuse</a:t>
            </a:r>
          </a:p>
          <a:p>
            <a:pPr marL="0" indent="0">
              <a:buNone/>
            </a:pPr>
            <a:endParaRPr lang="en-US" dirty="0"/>
          </a:p>
        </p:txBody>
      </p:sp>
    </p:spTree>
    <p:extLst>
      <p:ext uri="{BB962C8B-B14F-4D97-AF65-F5344CB8AC3E}">
        <p14:creationId xmlns:p14="http://schemas.microsoft.com/office/powerpoint/2010/main" val="23584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“Abuse”</a:t>
            </a:r>
          </a:p>
        </p:txBody>
      </p:sp>
      <p:sp>
        <p:nvSpPr>
          <p:cNvPr id="3" name="Content Placeholder 2"/>
          <p:cNvSpPr>
            <a:spLocks noGrp="1"/>
          </p:cNvSpPr>
          <p:nvPr>
            <p:ph idx="1"/>
          </p:nvPr>
        </p:nvSpPr>
        <p:spPr/>
        <p:txBody>
          <a:bodyPr>
            <a:normAutofit fontScale="92500" lnSpcReduction="20000"/>
          </a:bodyPr>
          <a:lstStyle/>
          <a:p>
            <a:pPr marL="0" lvl="0" indent="0">
              <a:buNone/>
            </a:pPr>
            <a:r>
              <a:rPr lang="en-US" sz="4400" dirty="0"/>
              <a:t>ORS 124.050(L)</a:t>
            </a:r>
          </a:p>
          <a:p>
            <a:pPr lvl="1"/>
            <a:r>
              <a:rPr lang="en-US" sz="4000" dirty="0"/>
              <a:t>**financial exploitation</a:t>
            </a:r>
          </a:p>
          <a:p>
            <a:pPr lvl="1"/>
            <a:r>
              <a:rPr lang="en-US" sz="4000" dirty="0"/>
              <a:t>private indecency</a:t>
            </a:r>
          </a:p>
          <a:p>
            <a:pPr lvl="1"/>
            <a:r>
              <a:rPr lang="en-US" sz="4000" dirty="0"/>
              <a:t>involuntary seclusion</a:t>
            </a:r>
          </a:p>
          <a:p>
            <a:pPr lvl="1"/>
            <a:r>
              <a:rPr lang="en-US" sz="4000" dirty="0"/>
              <a:t>wrongful use of physical or chemical restraints</a:t>
            </a:r>
          </a:p>
        </p:txBody>
      </p:sp>
    </p:spTree>
    <p:extLst>
      <p:ext uri="{BB962C8B-B14F-4D97-AF65-F5344CB8AC3E}">
        <p14:creationId xmlns:p14="http://schemas.microsoft.com/office/powerpoint/2010/main" val="93921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“Shall Report or Cause a Report to be made”</a:t>
            </a:r>
          </a:p>
        </p:txBody>
      </p:sp>
      <p:sp>
        <p:nvSpPr>
          <p:cNvPr id="3" name="Content Placeholder 2"/>
          <p:cNvSpPr>
            <a:spLocks noGrp="1"/>
          </p:cNvSpPr>
          <p:nvPr>
            <p:ph idx="1"/>
          </p:nvPr>
        </p:nvSpPr>
        <p:spPr/>
        <p:txBody>
          <a:bodyPr>
            <a:normAutofit fontScale="70000" lnSpcReduction="20000"/>
          </a:bodyPr>
          <a:lstStyle/>
          <a:p>
            <a:pPr lvl="0"/>
            <a:r>
              <a:rPr lang="en-US" sz="4400" dirty="0"/>
              <a:t>“Shall”, not “may”</a:t>
            </a:r>
          </a:p>
          <a:p>
            <a:pPr lvl="0"/>
            <a:r>
              <a:rPr lang="en-US" sz="4400" dirty="0"/>
              <a:t>ORS 124.065 discusses the method to report</a:t>
            </a:r>
          </a:p>
          <a:p>
            <a:pPr lvl="1"/>
            <a:r>
              <a:rPr lang="en-US" sz="3200" dirty="0"/>
              <a:t>Must be an oral report</a:t>
            </a:r>
          </a:p>
          <a:p>
            <a:pPr lvl="1"/>
            <a:r>
              <a:rPr lang="en-US" sz="3200" dirty="0"/>
              <a:t>Made immediately </a:t>
            </a:r>
          </a:p>
          <a:p>
            <a:pPr lvl="1"/>
            <a:r>
              <a:rPr lang="en-US" sz="3200" dirty="0"/>
              <a:t>By telephone or otherwise to the local office of DHS or to a law enforcement agency</a:t>
            </a:r>
          </a:p>
          <a:p>
            <a:pPr lvl="1"/>
            <a:r>
              <a:rPr lang="en-US" sz="3200" dirty="0"/>
              <a:t>Within the </a:t>
            </a:r>
            <a:r>
              <a:rPr lang="en-US" sz="3200" u="sng" dirty="0"/>
              <a:t>county</a:t>
            </a:r>
            <a:r>
              <a:rPr lang="en-US" sz="3200" dirty="0"/>
              <a:t> where the person making the report is at the time of contact.</a:t>
            </a:r>
          </a:p>
          <a:p>
            <a:endParaRPr lang="en-US" dirty="0"/>
          </a:p>
        </p:txBody>
      </p:sp>
    </p:spTree>
    <p:extLst>
      <p:ext uri="{BB962C8B-B14F-4D97-AF65-F5344CB8AC3E}">
        <p14:creationId xmlns:p14="http://schemas.microsoft.com/office/powerpoint/2010/main" val="345083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t>If known, reports shall contain…</a:t>
            </a:r>
          </a:p>
        </p:txBody>
      </p:sp>
      <p:sp>
        <p:nvSpPr>
          <p:cNvPr id="3" name="Content Placeholder 2"/>
          <p:cNvSpPr>
            <a:spLocks noGrp="1"/>
          </p:cNvSpPr>
          <p:nvPr>
            <p:ph idx="1"/>
          </p:nvPr>
        </p:nvSpPr>
        <p:spPr/>
        <p:txBody>
          <a:bodyPr>
            <a:normAutofit fontScale="85000" lnSpcReduction="20000"/>
          </a:bodyPr>
          <a:lstStyle/>
          <a:p>
            <a:pPr lvl="1"/>
            <a:r>
              <a:rPr lang="en-US" sz="3200" dirty="0"/>
              <a:t>Name and address of elderly person</a:t>
            </a:r>
          </a:p>
          <a:p>
            <a:pPr lvl="1"/>
            <a:r>
              <a:rPr lang="en-US" sz="3200" dirty="0"/>
              <a:t>Names and addresses of persons responsible for care of elderly person</a:t>
            </a:r>
          </a:p>
          <a:p>
            <a:pPr lvl="1"/>
            <a:r>
              <a:rPr lang="en-US" sz="3200" dirty="0"/>
              <a:t>Nature and extent of abuse (including previous abuse)</a:t>
            </a:r>
          </a:p>
          <a:p>
            <a:pPr lvl="1"/>
            <a:r>
              <a:rPr lang="en-US" sz="3200" dirty="0"/>
              <a:t>Explanation given for abuse (if any)</a:t>
            </a:r>
          </a:p>
          <a:p>
            <a:pPr lvl="1"/>
            <a:r>
              <a:rPr lang="en-US" sz="3200" dirty="0"/>
              <a:t>Anything helpful for report to establish cause of abuse</a:t>
            </a:r>
          </a:p>
          <a:p>
            <a:pPr lvl="1"/>
            <a:r>
              <a:rPr lang="en-US" sz="3200" dirty="0"/>
              <a:t>Identity of the perpetrator</a:t>
            </a:r>
          </a:p>
          <a:p>
            <a:endParaRPr lang="en-US" dirty="0"/>
          </a:p>
        </p:txBody>
      </p:sp>
    </p:spTree>
    <p:extLst>
      <p:ext uri="{BB962C8B-B14F-4D97-AF65-F5344CB8AC3E}">
        <p14:creationId xmlns:p14="http://schemas.microsoft.com/office/powerpoint/2010/main" val="278798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7200" dirty="0"/>
              <a:t>Now we get to the exceptions….</a:t>
            </a:r>
          </a:p>
        </p:txBody>
      </p:sp>
    </p:spTree>
    <p:extLst>
      <p:ext uri="{BB962C8B-B14F-4D97-AF65-F5344CB8AC3E}">
        <p14:creationId xmlns:p14="http://schemas.microsoft.com/office/powerpoint/2010/main" val="76057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But first…</a:t>
            </a:r>
          </a:p>
        </p:txBody>
      </p:sp>
      <p:sp>
        <p:nvSpPr>
          <p:cNvPr id="3" name="Content Placeholder 2"/>
          <p:cNvSpPr>
            <a:spLocks noGrp="1"/>
          </p:cNvSpPr>
          <p:nvPr>
            <p:ph idx="1"/>
          </p:nvPr>
        </p:nvSpPr>
        <p:spPr/>
        <p:txBody>
          <a:bodyPr>
            <a:normAutofit fontScale="92500" lnSpcReduction="10000"/>
          </a:bodyPr>
          <a:lstStyle/>
          <a:p>
            <a:r>
              <a:rPr lang="en-US" sz="4400" dirty="0"/>
              <a:t>Things to remember:</a:t>
            </a:r>
          </a:p>
          <a:p>
            <a:pPr lvl="0"/>
            <a:r>
              <a:rPr lang="en-US" dirty="0"/>
              <a:t>ORPC 1.2(a): attorney must follow client’s decisions concerning the objective of the client’s representation and is required to consult with the client as to the means of pursuing such objectives</a:t>
            </a:r>
          </a:p>
          <a:p>
            <a:pPr lvl="0"/>
            <a:r>
              <a:rPr lang="en-US" dirty="0"/>
              <a:t>ORPC 1.4(b): Attorney is required to explain information to the client to the extent reasonably necessary to make an informed decision</a:t>
            </a:r>
          </a:p>
          <a:p>
            <a:pPr lvl="0"/>
            <a:r>
              <a:rPr lang="en-US" dirty="0"/>
              <a:t>ORPC 1.6: For the most part, attorney cannot discuss information relating to representation of the client unless given consent by client</a:t>
            </a:r>
          </a:p>
        </p:txBody>
      </p:sp>
    </p:spTree>
    <p:extLst>
      <p:ext uri="{BB962C8B-B14F-4D97-AF65-F5344CB8AC3E}">
        <p14:creationId xmlns:p14="http://schemas.microsoft.com/office/powerpoint/2010/main" val="3403109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1</a:t>
            </a:r>
            <a:r>
              <a:rPr lang="en-US" sz="7200" b="1" baseline="30000" dirty="0"/>
              <a:t>st</a:t>
            </a:r>
            <a:r>
              <a:rPr lang="en-US" sz="7200" b="1" dirty="0"/>
              <a:t> Exception: Privilege</a:t>
            </a:r>
          </a:p>
        </p:txBody>
      </p:sp>
      <p:sp>
        <p:nvSpPr>
          <p:cNvPr id="3" name="Content Placeholder 2"/>
          <p:cNvSpPr>
            <a:spLocks noGrp="1"/>
          </p:cNvSpPr>
          <p:nvPr>
            <p:ph idx="1"/>
          </p:nvPr>
        </p:nvSpPr>
        <p:spPr/>
        <p:txBody>
          <a:bodyPr>
            <a:normAutofit fontScale="92500" lnSpcReduction="10000"/>
          </a:bodyPr>
          <a:lstStyle/>
          <a:p>
            <a:pPr lvl="0"/>
            <a:r>
              <a:rPr lang="en-US" dirty="0"/>
              <a:t>Not required to report if stems from attorney-client privilege</a:t>
            </a:r>
            <a:endParaRPr lang="en-US" sz="2000" dirty="0"/>
          </a:p>
          <a:p>
            <a:pPr lvl="0"/>
            <a:r>
              <a:rPr lang="en-US" dirty="0"/>
              <a:t>ORS 40.225 (Oregon Evidence Code 503) </a:t>
            </a:r>
            <a:endParaRPr lang="en-US" sz="2000" dirty="0"/>
          </a:p>
          <a:p>
            <a:pPr lvl="1"/>
            <a:r>
              <a:rPr lang="en-US" dirty="0"/>
              <a:t>Confidential communication: “communication not intended to be disclosed to 3</a:t>
            </a:r>
            <a:r>
              <a:rPr lang="en-US" baseline="30000" dirty="0"/>
              <a:t>rd</a:t>
            </a:r>
            <a:r>
              <a:rPr lang="en-US" dirty="0"/>
              <a:t> party </a:t>
            </a:r>
            <a:r>
              <a:rPr lang="en-US" u="sng" dirty="0"/>
              <a:t>other than</a:t>
            </a:r>
            <a:r>
              <a:rPr lang="en-US" dirty="0"/>
              <a:t> those to whom </a:t>
            </a:r>
            <a:r>
              <a:rPr lang="en-US" u="sng" dirty="0"/>
              <a:t>disclosure is in furtherance of the rendition of professional legal services</a:t>
            </a:r>
            <a:r>
              <a:rPr lang="en-US" dirty="0"/>
              <a:t> to the client </a:t>
            </a:r>
            <a:r>
              <a:rPr lang="en-US" u="sng" dirty="0"/>
              <a:t>or</a:t>
            </a:r>
            <a:r>
              <a:rPr lang="en-US" dirty="0"/>
              <a:t> those </a:t>
            </a:r>
            <a:r>
              <a:rPr lang="en-US" u="sng" dirty="0"/>
              <a:t>reasonable necessary for the transmission of the communication</a:t>
            </a:r>
            <a:r>
              <a:rPr lang="en-US" dirty="0"/>
              <a:t>” </a:t>
            </a:r>
            <a:endParaRPr lang="en-US" sz="1800" dirty="0"/>
          </a:p>
          <a:p>
            <a:pPr lvl="1"/>
            <a:r>
              <a:rPr lang="en-US" dirty="0"/>
              <a:t>Client holds the privilege and can prevent disclosure of confidential communications</a:t>
            </a:r>
            <a:endParaRPr lang="en-US" sz="1800" dirty="0"/>
          </a:p>
          <a:p>
            <a:pPr lvl="1"/>
            <a:r>
              <a:rPr lang="en-US" dirty="0"/>
              <a:t>Note: there are some communications that are not privileged under ORS 40.225(4)</a:t>
            </a:r>
            <a:endParaRPr lang="en-US" sz="1800" dirty="0"/>
          </a:p>
          <a:p>
            <a:pPr lvl="1"/>
            <a:r>
              <a:rPr lang="en-US" dirty="0"/>
              <a:t>No privilege if 3</a:t>
            </a:r>
            <a:r>
              <a:rPr lang="en-US" baseline="30000" dirty="0"/>
              <a:t>rd</a:t>
            </a:r>
            <a:r>
              <a:rPr lang="en-US" dirty="0"/>
              <a:t> party is in the room</a:t>
            </a:r>
            <a:endParaRPr lang="en-US" sz="1800" dirty="0"/>
          </a:p>
          <a:p>
            <a:endParaRPr lang="en-US" dirty="0"/>
          </a:p>
        </p:txBody>
      </p:sp>
    </p:spTree>
    <p:extLst>
      <p:ext uri="{BB962C8B-B14F-4D97-AF65-F5344CB8AC3E}">
        <p14:creationId xmlns:p14="http://schemas.microsoft.com/office/powerpoint/2010/main" val="204734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ORS 124.060</a:t>
            </a:r>
          </a:p>
        </p:txBody>
      </p:sp>
      <p:sp>
        <p:nvSpPr>
          <p:cNvPr id="3" name="Content Placeholder 2"/>
          <p:cNvSpPr>
            <a:spLocks noGrp="1"/>
          </p:cNvSpPr>
          <p:nvPr>
            <p:ph idx="1"/>
          </p:nvPr>
        </p:nvSpPr>
        <p:spPr/>
        <p:txBody>
          <a:bodyPr>
            <a:noAutofit/>
          </a:bodyPr>
          <a:lstStyle/>
          <a:p>
            <a:pPr marL="0" indent="0">
              <a:buNone/>
            </a:pPr>
            <a:r>
              <a:rPr lang="en-US" sz="2000" dirty="0"/>
              <a:t>Any public or private official having reasonable cause to believe that any person 65 years of age or older with whom the official comes in contact has suffered abuse, or that any person with whom the official comes in contact has abused a person 65 years of age or older, shall report or cause a report to be made in the manner required in ORS 124.065. Nothing contained in ORS 40.225 to 40.295 affects the duty to report imposed by this section, except that a psychiatrist, psychologist, member of the clergy or attorney is not required to report such information communicated by a person if the communication is privileged under ORS 40.225 to 40.295. An attorney is not required to make a report under this section by reason of information communicated to the attorney in the course of representing a client if disclosure of the information would be detrimental to the client.</a:t>
            </a:r>
            <a:endParaRPr lang="en-US" sz="2000" dirty="0">
              <a:effectLst/>
            </a:endParaRPr>
          </a:p>
        </p:txBody>
      </p:sp>
    </p:spTree>
    <p:extLst>
      <p:ext uri="{BB962C8B-B14F-4D97-AF65-F5344CB8AC3E}">
        <p14:creationId xmlns:p14="http://schemas.microsoft.com/office/powerpoint/2010/main" val="100323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Privilege, but…</a:t>
            </a:r>
          </a:p>
        </p:txBody>
      </p:sp>
      <p:sp>
        <p:nvSpPr>
          <p:cNvPr id="3" name="Content Placeholder 2"/>
          <p:cNvSpPr>
            <a:spLocks noGrp="1"/>
          </p:cNvSpPr>
          <p:nvPr>
            <p:ph idx="1"/>
          </p:nvPr>
        </p:nvSpPr>
        <p:spPr/>
        <p:txBody>
          <a:bodyPr>
            <a:normAutofit fontScale="85000" lnSpcReduction="20000"/>
          </a:bodyPr>
          <a:lstStyle/>
          <a:p>
            <a:pPr lvl="0"/>
            <a:r>
              <a:rPr lang="en-US" sz="4400" dirty="0"/>
              <a:t>If privileged, but client wants to report…then the attorney is required to report under ORS 124.060 if the duty is triggered.</a:t>
            </a:r>
          </a:p>
          <a:p>
            <a:pPr lvl="0"/>
            <a:r>
              <a:rPr lang="en-US" sz="4400" dirty="0"/>
              <a:t>If not triggered, attorney still may need to report under ORPC 1.2(a) which requires lawyer to comply with client’s decisions</a:t>
            </a:r>
          </a:p>
          <a:p>
            <a:endParaRPr lang="en-US" dirty="0"/>
          </a:p>
        </p:txBody>
      </p:sp>
    </p:spTree>
    <p:extLst>
      <p:ext uri="{BB962C8B-B14F-4D97-AF65-F5344CB8AC3E}">
        <p14:creationId xmlns:p14="http://schemas.microsoft.com/office/powerpoint/2010/main" val="10055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2</a:t>
            </a:r>
            <a:r>
              <a:rPr lang="en-US" b="1" baseline="30000" dirty="0"/>
              <a:t>nd</a:t>
            </a:r>
            <a:r>
              <a:rPr lang="en-US" b="1" dirty="0"/>
              <a:t> Exception: Not Required to Report if Disclosure if Detrimental to Client</a:t>
            </a:r>
          </a:p>
        </p:txBody>
      </p:sp>
      <p:sp>
        <p:nvSpPr>
          <p:cNvPr id="3" name="Content Placeholder 2"/>
          <p:cNvSpPr>
            <a:spLocks noGrp="1"/>
          </p:cNvSpPr>
          <p:nvPr>
            <p:ph idx="1"/>
          </p:nvPr>
        </p:nvSpPr>
        <p:spPr/>
        <p:txBody>
          <a:bodyPr>
            <a:normAutofit fontScale="85000" lnSpcReduction="20000"/>
          </a:bodyPr>
          <a:lstStyle/>
          <a:p>
            <a:pPr lvl="0"/>
            <a:r>
              <a:rPr lang="en-US" sz="3200" dirty="0"/>
              <a:t>Attorney may still make report</a:t>
            </a:r>
          </a:p>
          <a:p>
            <a:pPr lvl="0"/>
            <a:r>
              <a:rPr lang="en-US" sz="3200" dirty="0"/>
              <a:t>ORCP 1.6 – Confidentiality issue still applies</a:t>
            </a:r>
          </a:p>
          <a:p>
            <a:pPr lvl="0"/>
            <a:r>
              <a:rPr lang="en-US" sz="3200" dirty="0"/>
              <a:t>Does not say “most detrimental of possible outcomes”; Detrimental is broad!</a:t>
            </a:r>
          </a:p>
          <a:p>
            <a:pPr lvl="0"/>
            <a:r>
              <a:rPr lang="en-US" sz="3200" dirty="0"/>
              <a:t>No balancing test required</a:t>
            </a:r>
          </a:p>
          <a:p>
            <a:pPr lvl="0"/>
            <a:r>
              <a:rPr lang="en-US" sz="3200" dirty="0"/>
              <a:t>Subjective to client and possibly even attorney</a:t>
            </a:r>
          </a:p>
          <a:p>
            <a:pPr lvl="0"/>
            <a:r>
              <a:rPr lang="en-US" sz="3200" dirty="0"/>
              <a:t>**Not offered to any other official – specific to attorneys</a:t>
            </a:r>
          </a:p>
        </p:txBody>
      </p:sp>
    </p:spTree>
    <p:extLst>
      <p:ext uri="{BB962C8B-B14F-4D97-AF65-F5344CB8AC3E}">
        <p14:creationId xmlns:p14="http://schemas.microsoft.com/office/powerpoint/2010/main" val="385817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What is an example?</a:t>
            </a:r>
          </a:p>
        </p:txBody>
      </p:sp>
      <p:sp>
        <p:nvSpPr>
          <p:cNvPr id="3" name="Content Placeholder 2"/>
          <p:cNvSpPr>
            <a:spLocks noGrp="1"/>
          </p:cNvSpPr>
          <p:nvPr>
            <p:ph idx="1"/>
          </p:nvPr>
        </p:nvSpPr>
        <p:spPr/>
        <p:txBody>
          <a:bodyPr>
            <a:normAutofit fontScale="92500" lnSpcReduction="20000"/>
          </a:bodyPr>
          <a:lstStyle/>
          <a:p>
            <a:pPr marL="0" lvl="0" indent="0">
              <a:buNone/>
            </a:pPr>
            <a:r>
              <a:rPr lang="en-US" sz="4400" dirty="0"/>
              <a:t>Son lives with Mom. Mom tells Attorney that Son is using her funds without her consent and she is aware of financial abuse. Mom </a:t>
            </a:r>
            <a:r>
              <a:rPr lang="en-US" sz="4400" u="sng" dirty="0"/>
              <a:t>does not </a:t>
            </a:r>
            <a:r>
              <a:rPr lang="en-US" sz="4400" dirty="0"/>
              <a:t>want report made because it would affect the relationship with her son and grandchildren.</a:t>
            </a:r>
          </a:p>
        </p:txBody>
      </p:sp>
    </p:spTree>
    <p:extLst>
      <p:ext uri="{BB962C8B-B14F-4D97-AF65-F5344CB8AC3E}">
        <p14:creationId xmlns:p14="http://schemas.microsoft.com/office/powerpoint/2010/main" val="194108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What is an example?</a:t>
            </a:r>
          </a:p>
        </p:txBody>
      </p:sp>
      <p:sp>
        <p:nvSpPr>
          <p:cNvPr id="3" name="Content Placeholder 2"/>
          <p:cNvSpPr>
            <a:spLocks noGrp="1"/>
          </p:cNvSpPr>
          <p:nvPr>
            <p:ph idx="1"/>
          </p:nvPr>
        </p:nvSpPr>
        <p:spPr/>
        <p:txBody>
          <a:bodyPr>
            <a:normAutofit/>
          </a:bodyPr>
          <a:lstStyle/>
          <a:p>
            <a:pPr lvl="1"/>
            <a:r>
              <a:rPr lang="en-US" sz="4400" dirty="0"/>
              <a:t>Not required to report under ORS 124.060</a:t>
            </a:r>
          </a:p>
          <a:p>
            <a:pPr lvl="1"/>
            <a:r>
              <a:rPr lang="en-US" sz="4400" dirty="0"/>
              <a:t>Cannot report under ORPC 1.6 confidentiality</a:t>
            </a:r>
          </a:p>
        </p:txBody>
      </p:sp>
    </p:spTree>
    <p:extLst>
      <p:ext uri="{BB962C8B-B14F-4D97-AF65-F5344CB8AC3E}">
        <p14:creationId xmlns:p14="http://schemas.microsoft.com/office/powerpoint/2010/main" val="80707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Penalty</a:t>
            </a:r>
          </a:p>
        </p:txBody>
      </p:sp>
      <p:sp>
        <p:nvSpPr>
          <p:cNvPr id="3" name="Content Placeholder 2"/>
          <p:cNvSpPr>
            <a:spLocks noGrp="1"/>
          </p:cNvSpPr>
          <p:nvPr>
            <p:ph idx="1"/>
          </p:nvPr>
        </p:nvSpPr>
        <p:spPr/>
        <p:txBody>
          <a:bodyPr>
            <a:normAutofit fontScale="77500" lnSpcReduction="20000"/>
          </a:bodyPr>
          <a:lstStyle/>
          <a:p>
            <a:r>
              <a:rPr lang="en-US" sz="4400" dirty="0"/>
              <a:t>Attorney’s failure to report:</a:t>
            </a:r>
          </a:p>
          <a:p>
            <a:pPr lvl="1"/>
            <a:r>
              <a:rPr lang="en-US" sz="4000" dirty="0"/>
              <a:t>Class A violation = Penalty of $2,000</a:t>
            </a:r>
          </a:p>
          <a:p>
            <a:pPr lvl="1"/>
            <a:r>
              <a:rPr lang="en-US" sz="4000" dirty="0"/>
              <a:t>Possibly subject to discipline </a:t>
            </a:r>
          </a:p>
          <a:p>
            <a:pPr lvl="1"/>
            <a:r>
              <a:rPr lang="en-US" sz="4000" dirty="0"/>
              <a:t>(May also be subject to discipline if you make the report using confidential information, so be aware of interplay)</a:t>
            </a:r>
          </a:p>
          <a:p>
            <a:pPr lvl="0"/>
            <a:r>
              <a:rPr lang="en-US" sz="4400" dirty="0"/>
              <a:t>Abuser = Treble Damages  (eek!)</a:t>
            </a:r>
          </a:p>
          <a:p>
            <a:endParaRPr lang="en-US" dirty="0"/>
          </a:p>
        </p:txBody>
      </p:sp>
    </p:spTree>
    <p:extLst>
      <p:ext uri="{BB962C8B-B14F-4D97-AF65-F5344CB8AC3E}">
        <p14:creationId xmlns:p14="http://schemas.microsoft.com/office/powerpoint/2010/main" val="176294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Conclusion</a:t>
            </a:r>
          </a:p>
        </p:txBody>
      </p:sp>
      <p:sp>
        <p:nvSpPr>
          <p:cNvPr id="3" name="Content Placeholder 2"/>
          <p:cNvSpPr>
            <a:spLocks noGrp="1"/>
          </p:cNvSpPr>
          <p:nvPr>
            <p:ph idx="1"/>
          </p:nvPr>
        </p:nvSpPr>
        <p:spPr/>
        <p:txBody>
          <a:bodyPr>
            <a:normAutofit fontScale="92500" lnSpcReduction="20000"/>
          </a:bodyPr>
          <a:lstStyle/>
          <a:p>
            <a:pPr marL="0" indent="0">
              <a:buNone/>
            </a:pPr>
            <a:r>
              <a:rPr lang="en-US" sz="4400" dirty="0"/>
              <a:t>It is really important to do the analysis! It is worth the time to figure out the right route.</a:t>
            </a:r>
          </a:p>
          <a:p>
            <a:pPr marL="0" indent="0">
              <a:buNone/>
            </a:pPr>
            <a:endParaRPr lang="en-US" sz="4400" dirty="0"/>
          </a:p>
          <a:p>
            <a:pPr marL="0" indent="0">
              <a:buNone/>
            </a:pPr>
            <a:r>
              <a:rPr lang="en-US" sz="4400" dirty="0"/>
              <a:t>Feel free to contact the Oregon State Bar for questions </a:t>
            </a:r>
            <a:r>
              <a:rPr lang="en-US" sz="4400"/>
              <a:t>on reporting.</a:t>
            </a:r>
            <a:endParaRPr lang="en-US" sz="4400" dirty="0"/>
          </a:p>
          <a:p>
            <a:endParaRPr lang="en-US" dirty="0"/>
          </a:p>
        </p:txBody>
      </p:sp>
    </p:spTree>
    <p:extLst>
      <p:ext uri="{BB962C8B-B14F-4D97-AF65-F5344CB8AC3E}">
        <p14:creationId xmlns:p14="http://schemas.microsoft.com/office/powerpoint/2010/main" val="296261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When is this applicable?</a:t>
            </a:r>
          </a:p>
        </p:txBody>
      </p:sp>
      <p:sp>
        <p:nvSpPr>
          <p:cNvPr id="3" name="Content Placeholder 2"/>
          <p:cNvSpPr>
            <a:spLocks noGrp="1"/>
          </p:cNvSpPr>
          <p:nvPr>
            <p:ph idx="1"/>
          </p:nvPr>
        </p:nvSpPr>
        <p:spPr/>
        <p:txBody>
          <a:bodyPr/>
          <a:lstStyle/>
          <a:p>
            <a:pPr marL="0" lvl="0" indent="0">
              <a:buNone/>
            </a:pPr>
            <a:endParaRPr lang="en-US" dirty="0"/>
          </a:p>
        </p:txBody>
      </p:sp>
    </p:spTree>
    <p:extLst>
      <p:ext uri="{BB962C8B-B14F-4D97-AF65-F5344CB8AC3E}">
        <p14:creationId xmlns:p14="http://schemas.microsoft.com/office/powerpoint/2010/main" val="316900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When is this applicable?</a:t>
            </a:r>
          </a:p>
        </p:txBody>
      </p:sp>
      <p:sp>
        <p:nvSpPr>
          <p:cNvPr id="3" name="Content Placeholder 2"/>
          <p:cNvSpPr>
            <a:spLocks noGrp="1"/>
          </p:cNvSpPr>
          <p:nvPr>
            <p:ph idx="1"/>
          </p:nvPr>
        </p:nvSpPr>
        <p:spPr/>
        <p:txBody>
          <a:bodyPr>
            <a:normAutofit/>
          </a:bodyPr>
          <a:lstStyle/>
          <a:p>
            <a:pPr marL="0" lvl="0" indent="0">
              <a:buNone/>
            </a:pPr>
            <a:r>
              <a:rPr lang="en-US" sz="4400" dirty="0"/>
              <a:t>Although we are mandatory reporters due to being attorneys…</a:t>
            </a:r>
          </a:p>
        </p:txBody>
      </p:sp>
    </p:spTree>
    <p:extLst>
      <p:ext uri="{BB962C8B-B14F-4D97-AF65-F5344CB8AC3E}">
        <p14:creationId xmlns:p14="http://schemas.microsoft.com/office/powerpoint/2010/main" val="5371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When is this applicable?</a:t>
            </a:r>
          </a:p>
        </p:txBody>
      </p:sp>
      <p:sp>
        <p:nvSpPr>
          <p:cNvPr id="3" name="Content Placeholder 2"/>
          <p:cNvSpPr>
            <a:spLocks noGrp="1"/>
          </p:cNvSpPr>
          <p:nvPr>
            <p:ph idx="1"/>
          </p:nvPr>
        </p:nvSpPr>
        <p:spPr/>
        <p:txBody>
          <a:bodyPr/>
          <a:lstStyle/>
          <a:p>
            <a:pPr marL="0" lvl="0" indent="0">
              <a:buNone/>
            </a:pPr>
            <a:r>
              <a:rPr lang="en-US" sz="4400" dirty="0"/>
              <a:t>Although we are mandatory reporters due to being attorneys…</a:t>
            </a:r>
          </a:p>
          <a:p>
            <a:pPr lvl="0"/>
            <a:r>
              <a:rPr lang="en-US" sz="4400" dirty="0"/>
              <a:t>Reporting is for work AND personal life</a:t>
            </a:r>
          </a:p>
          <a:p>
            <a:pPr marL="0" lvl="0" indent="0">
              <a:buNone/>
            </a:pPr>
            <a:endParaRPr lang="en-US" dirty="0"/>
          </a:p>
        </p:txBody>
      </p:sp>
    </p:spTree>
    <p:extLst>
      <p:ext uri="{BB962C8B-B14F-4D97-AF65-F5344CB8AC3E}">
        <p14:creationId xmlns:p14="http://schemas.microsoft.com/office/powerpoint/2010/main" val="170206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When is this applicable?</a:t>
            </a:r>
          </a:p>
        </p:txBody>
      </p:sp>
      <p:sp>
        <p:nvSpPr>
          <p:cNvPr id="3" name="Content Placeholder 2"/>
          <p:cNvSpPr>
            <a:spLocks noGrp="1"/>
          </p:cNvSpPr>
          <p:nvPr>
            <p:ph idx="1"/>
          </p:nvPr>
        </p:nvSpPr>
        <p:spPr/>
        <p:txBody>
          <a:bodyPr/>
          <a:lstStyle/>
          <a:p>
            <a:pPr marL="0" lvl="0" indent="0">
              <a:buNone/>
            </a:pPr>
            <a:r>
              <a:rPr lang="en-US" sz="4400" dirty="0"/>
              <a:t>Although we are mandatory reporters due to being attorneys…</a:t>
            </a:r>
          </a:p>
          <a:p>
            <a:pPr lvl="0"/>
            <a:r>
              <a:rPr lang="en-US" sz="4400" dirty="0"/>
              <a:t>Reporting is for work AND personal life</a:t>
            </a:r>
          </a:p>
          <a:p>
            <a:pPr lvl="0"/>
            <a:r>
              <a:rPr lang="en-US" sz="4400" dirty="0"/>
              <a:t>This means 24/7</a:t>
            </a:r>
          </a:p>
        </p:txBody>
      </p:sp>
    </p:spTree>
    <p:extLst>
      <p:ext uri="{BB962C8B-B14F-4D97-AF65-F5344CB8AC3E}">
        <p14:creationId xmlns:p14="http://schemas.microsoft.com/office/powerpoint/2010/main" val="211375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“Elderly”</a:t>
            </a:r>
          </a:p>
        </p:txBody>
      </p:sp>
      <p:sp>
        <p:nvSpPr>
          <p:cNvPr id="3" name="Content Placeholder 2"/>
          <p:cNvSpPr>
            <a:spLocks noGrp="1"/>
          </p:cNvSpPr>
          <p:nvPr>
            <p:ph idx="1"/>
          </p:nvPr>
        </p:nvSpPr>
        <p:spPr/>
        <p:txBody>
          <a:bodyPr>
            <a:normAutofit fontScale="92500" lnSpcReduction="10000"/>
          </a:bodyPr>
          <a:lstStyle/>
          <a:p>
            <a:pPr lvl="0"/>
            <a:r>
              <a:rPr lang="en-US" sz="4400" dirty="0"/>
              <a:t>ORS 124.050(2) – Duty to report is for </a:t>
            </a:r>
            <a:r>
              <a:rPr lang="en-US" sz="4400" u="sng" dirty="0"/>
              <a:t>ALL</a:t>
            </a:r>
            <a:r>
              <a:rPr lang="en-US" sz="4400" dirty="0"/>
              <a:t> adults 65 and older who are </a:t>
            </a:r>
            <a:r>
              <a:rPr lang="en-US" sz="4400" u="sng" dirty="0"/>
              <a:t>NOT</a:t>
            </a:r>
            <a:r>
              <a:rPr lang="en-US" sz="4400" dirty="0"/>
              <a:t> in a Long Term Care facility</a:t>
            </a:r>
          </a:p>
          <a:p>
            <a:pPr lvl="0"/>
            <a:r>
              <a:rPr lang="en-US" sz="4400" dirty="0"/>
              <a:t>Mental capacity / vulnerability of person does </a:t>
            </a:r>
            <a:r>
              <a:rPr lang="en-US" sz="4400" u="sng" dirty="0"/>
              <a:t>NOT</a:t>
            </a:r>
            <a:r>
              <a:rPr lang="en-US" sz="4400" dirty="0"/>
              <a:t> matter</a:t>
            </a:r>
          </a:p>
          <a:p>
            <a:endParaRPr lang="en-US" dirty="0"/>
          </a:p>
        </p:txBody>
      </p:sp>
    </p:spTree>
    <p:extLst>
      <p:ext uri="{BB962C8B-B14F-4D97-AF65-F5344CB8AC3E}">
        <p14:creationId xmlns:p14="http://schemas.microsoft.com/office/powerpoint/2010/main" val="111368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b="1" dirty="0"/>
              <a:t>“Public or Private Official”</a:t>
            </a:r>
          </a:p>
        </p:txBody>
      </p:sp>
      <p:sp>
        <p:nvSpPr>
          <p:cNvPr id="3" name="Content Placeholder 2"/>
          <p:cNvSpPr>
            <a:spLocks noGrp="1"/>
          </p:cNvSpPr>
          <p:nvPr>
            <p:ph idx="1"/>
          </p:nvPr>
        </p:nvSpPr>
        <p:spPr/>
        <p:txBody>
          <a:bodyPr>
            <a:normAutofit fontScale="92500" lnSpcReduction="10000"/>
          </a:bodyPr>
          <a:lstStyle/>
          <a:p>
            <a:pPr lvl="0"/>
            <a:r>
              <a:rPr lang="en-US" sz="4400" dirty="0"/>
              <a:t>ORS 124.050(9) – defines who is included as a mandatory reporter</a:t>
            </a:r>
          </a:p>
          <a:p>
            <a:pPr lvl="0"/>
            <a:r>
              <a:rPr lang="en-US" sz="4400" dirty="0"/>
              <a:t>Note: “Public or private” is a term</a:t>
            </a:r>
          </a:p>
          <a:p>
            <a:pPr lvl="1"/>
            <a:r>
              <a:rPr lang="en-US" sz="4000" dirty="0"/>
              <a:t>ORS does not differentiate definitions for “public” v. “private” official</a:t>
            </a:r>
          </a:p>
          <a:p>
            <a:endParaRPr lang="en-US" sz="4400" dirty="0"/>
          </a:p>
        </p:txBody>
      </p:sp>
    </p:spTree>
    <p:extLst>
      <p:ext uri="{BB962C8B-B14F-4D97-AF65-F5344CB8AC3E}">
        <p14:creationId xmlns:p14="http://schemas.microsoft.com/office/powerpoint/2010/main" val="180504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dirty="0"/>
              <a:t>“Reasonable Cause to Believe”</a:t>
            </a:r>
          </a:p>
        </p:txBody>
      </p:sp>
      <p:sp>
        <p:nvSpPr>
          <p:cNvPr id="3" name="Content Placeholder 2"/>
          <p:cNvSpPr>
            <a:spLocks noGrp="1"/>
          </p:cNvSpPr>
          <p:nvPr>
            <p:ph idx="1"/>
          </p:nvPr>
        </p:nvSpPr>
        <p:spPr/>
        <p:txBody>
          <a:bodyPr>
            <a:normAutofit fontScale="70000" lnSpcReduction="20000"/>
          </a:bodyPr>
          <a:lstStyle/>
          <a:p>
            <a:pPr lvl="0"/>
            <a:r>
              <a:rPr lang="en-US" sz="4400" dirty="0"/>
              <a:t>Not defined in ORS</a:t>
            </a:r>
          </a:p>
          <a:p>
            <a:pPr lvl="0"/>
            <a:r>
              <a:rPr lang="en-US" sz="4400" dirty="0"/>
              <a:t>Rules of Professional Conduct</a:t>
            </a:r>
          </a:p>
          <a:p>
            <a:pPr lvl="1"/>
            <a:r>
              <a:rPr lang="en-US" sz="2700" dirty="0"/>
              <a:t>ORPC 1.0(L) - "Reasonable belief" references when the lawyer believes the matter in question and that the circumstances are such that the belief is reasonable.</a:t>
            </a:r>
          </a:p>
          <a:p>
            <a:pPr lvl="0"/>
            <a:r>
              <a:rPr lang="en-US" sz="4400" dirty="0"/>
              <a:t>Case Law</a:t>
            </a:r>
          </a:p>
          <a:p>
            <a:pPr lvl="1"/>
            <a:r>
              <a:rPr lang="en-US" sz="2700" i="1" dirty="0"/>
              <a:t>Berger v. State Office for Services to Children &amp; Families</a:t>
            </a:r>
            <a:r>
              <a:rPr lang="en-US" sz="2700" dirty="0"/>
              <a:t> – cite in materials</a:t>
            </a:r>
          </a:p>
          <a:p>
            <a:pPr lvl="1"/>
            <a:r>
              <a:rPr lang="en-US" sz="2700" dirty="0"/>
              <a:t>Reasonable cause = reasonable suspicion</a:t>
            </a:r>
          </a:p>
          <a:p>
            <a:pPr lvl="1"/>
            <a:r>
              <a:rPr lang="en-US" sz="2700" dirty="0"/>
              <a:t>Child abuse case</a:t>
            </a:r>
          </a:p>
        </p:txBody>
      </p:sp>
    </p:spTree>
    <p:extLst>
      <p:ext uri="{BB962C8B-B14F-4D97-AF65-F5344CB8AC3E}">
        <p14:creationId xmlns:p14="http://schemas.microsoft.com/office/powerpoint/2010/main" val="3509974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TotalTime>
  <Words>1112</Words>
  <Application>Microsoft Office PowerPoint</Application>
  <PresentationFormat>Widescreen</PresentationFormat>
  <Paragraphs>108</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Organic</vt:lpstr>
      <vt:lpstr>Elder Abuse Reporting</vt:lpstr>
      <vt:lpstr>ORS 124.060</vt:lpstr>
      <vt:lpstr>When is this applicable?</vt:lpstr>
      <vt:lpstr>When is this applicable?</vt:lpstr>
      <vt:lpstr>When is this applicable?</vt:lpstr>
      <vt:lpstr>When is this applicable?</vt:lpstr>
      <vt:lpstr>“Elderly”</vt:lpstr>
      <vt:lpstr>“Public or Private Official”</vt:lpstr>
      <vt:lpstr>“Reasonable Cause to Believe”</vt:lpstr>
      <vt:lpstr>“Official Comes in Contact”</vt:lpstr>
      <vt:lpstr>“Official Comes in Contact”</vt:lpstr>
      <vt:lpstr>“Abuse”</vt:lpstr>
      <vt:lpstr>“Abuse”</vt:lpstr>
      <vt:lpstr>“Abuse”</vt:lpstr>
      <vt:lpstr>“Shall Report or Cause a Report to be made”</vt:lpstr>
      <vt:lpstr>If known, reports shall contain…</vt:lpstr>
      <vt:lpstr>PowerPoint Presentation</vt:lpstr>
      <vt:lpstr>But first…</vt:lpstr>
      <vt:lpstr>1st Exception: Privilege</vt:lpstr>
      <vt:lpstr>Privilege, but…</vt:lpstr>
      <vt:lpstr>2nd Exception: Not Required to Report if Disclosure if Detrimental to Client</vt:lpstr>
      <vt:lpstr>What is an example?</vt:lpstr>
      <vt:lpstr>What is an example?</vt:lpstr>
      <vt:lpstr>Penalty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Kueny</dc:creator>
  <cp:lastModifiedBy>Rebecca Kueny</cp:lastModifiedBy>
  <cp:revision>8</cp:revision>
  <dcterms:created xsi:type="dcterms:W3CDTF">2016-09-13T05:04:54Z</dcterms:created>
  <dcterms:modified xsi:type="dcterms:W3CDTF">2016-09-15T21:20:48Z</dcterms:modified>
</cp:coreProperties>
</file>