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mpe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Default Extension="wav" ContentType="audio/x-wav"/>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sldIdLst>
    <p:sldId id="305" r:id="rId2"/>
    <p:sldId id="340" r:id="rId3"/>
    <p:sldId id="256" r:id="rId4"/>
    <p:sldId id="341" r:id="rId5"/>
    <p:sldId id="257" r:id="rId6"/>
    <p:sldId id="312" r:id="rId7"/>
    <p:sldId id="313" r:id="rId8"/>
    <p:sldId id="317" r:id="rId9"/>
    <p:sldId id="314" r:id="rId10"/>
    <p:sldId id="351" r:id="rId11"/>
    <p:sldId id="329" r:id="rId12"/>
    <p:sldId id="343" r:id="rId13"/>
    <p:sldId id="342" r:id="rId14"/>
    <p:sldId id="319" r:id="rId15"/>
    <p:sldId id="325" r:id="rId16"/>
    <p:sldId id="321" r:id="rId17"/>
    <p:sldId id="262" r:id="rId18"/>
    <p:sldId id="322" r:id="rId19"/>
    <p:sldId id="344" r:id="rId20"/>
    <p:sldId id="345" r:id="rId21"/>
    <p:sldId id="324" r:id="rId22"/>
    <p:sldId id="326" r:id="rId23"/>
    <p:sldId id="346" r:id="rId24"/>
    <p:sldId id="347" r:id="rId25"/>
    <p:sldId id="331" r:id="rId26"/>
    <p:sldId id="335" r:id="rId27"/>
    <p:sldId id="328" r:id="rId28"/>
    <p:sldId id="327" r:id="rId29"/>
    <p:sldId id="348" r:id="rId30"/>
    <p:sldId id="349" r:id="rId31"/>
    <p:sldId id="332" r:id="rId32"/>
    <p:sldId id="309" r:id="rId33"/>
    <p:sldId id="320" r:id="rId34"/>
    <p:sldId id="334" r:id="rId35"/>
    <p:sldId id="350" r:id="rId36"/>
    <p:sldId id="323" r:id="rId37"/>
    <p:sldId id="285" r:id="rId38"/>
    <p:sldId id="336" r:id="rId39"/>
    <p:sldId id="339" r:id="rId40"/>
    <p:sldId id="354" r:id="rId41"/>
    <p:sldId id="355" r:id="rId42"/>
    <p:sldId id="356" r:id="rId43"/>
    <p:sldId id="338" r:id="rId44"/>
    <p:sldId id="337" r:id="rId45"/>
    <p:sldId id="35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6633"/>
    <a:srgbClr val="E4DCBA"/>
    <a:srgbClr val="BDAA57"/>
    <a:srgbClr val="FBF46B"/>
    <a:srgbClr val="7B380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312" y="-9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683140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3815666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2935618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85579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43492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3326107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46395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2191111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731410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3997804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68E82BB-D525-44FE-84E1-7966055F503E}" type="datetimeFigureOut">
              <a:rPr lang="en-US" smtClean="0"/>
              <a:pPr/>
              <a:t>10/26/2015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103302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8E82BB-D525-44FE-84E1-7966055F503E}" type="datetimeFigureOut">
              <a:rPr lang="en-US" smtClean="0"/>
              <a:pPr/>
              <a:t>10/26/2015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06C3CF-153A-40AC-8999-8B8187D6EE9E}" type="slidenum">
              <a:rPr lang="en-US" smtClean="0"/>
              <a:pPr/>
              <a:t>‹#›</a:t>
            </a:fld>
            <a:endParaRPr lang="en-US" dirty="0"/>
          </a:p>
        </p:txBody>
      </p:sp>
    </p:spTree>
    <p:extLst>
      <p:ext uri="{BB962C8B-B14F-4D97-AF65-F5344CB8AC3E}">
        <p14:creationId xmlns:p14="http://schemas.microsoft.com/office/powerpoint/2010/main" xmlns="" val="115477153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media/media3.mp3"/><Relationship Id="rId5" Type="http://schemas.openxmlformats.org/officeDocument/2006/relationships/image" Target="../media/image3.png"/><Relationship Id="rId4" Type="http://schemas.microsoft.com/office/2007/relationships/media" Target="../media/media3.mp3"/></Relationships>
</file>

<file path=ppt/slides/_rels/slide12.xml.rels><?xml version="1.0" encoding="UTF-8" standalone="yes"?>
<Relationships xmlns="http://schemas.openxmlformats.org/package/2006/relationships"><Relationship Id="rId8" Type="http://schemas.microsoft.com/office/2007/relationships/media" Target="../media/media1.wav"/><Relationship Id="rId3" Type="http://schemas.openxmlformats.org/officeDocument/2006/relationships/audio" Target="../media/media3.mp3"/><Relationship Id="rId7" Type="http://schemas.openxmlformats.org/officeDocument/2006/relationships/image" Target="../media/image3.png"/><Relationship Id="rId2" Type="http://schemas.openxmlformats.org/officeDocument/2006/relationships/audio" Target="../media/media1.wav"/><Relationship Id="rId1" Type="http://schemas.openxmlformats.org/officeDocument/2006/relationships/audio" Target="../media/media2.mp3"/><Relationship Id="rId6" Type="http://schemas.microsoft.com/office/2007/relationships/media" Target="../media/media2.mp3"/><Relationship Id="rId5" Type="http://schemas.openxmlformats.org/officeDocument/2006/relationships/image" Target="../media/image6.jpeg"/><Relationship Id="rId4" Type="http://schemas.openxmlformats.org/officeDocument/2006/relationships/slideLayout" Target="../slideLayouts/slideLayout7.xml"/><Relationship Id="rId9" Type="http://schemas.microsoft.com/office/2007/relationships/media" Target="../media/media3.mp3"/></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media/media2.mp3"/><Relationship Id="rId5" Type="http://schemas.openxmlformats.org/officeDocument/2006/relationships/image" Target="../media/image3.png"/><Relationship Id="rId4" Type="http://schemas.microsoft.com/office/2007/relationships/media" Target="../media/media2.mp3"/></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microsoft.com/office/2007/relationships/media" Target="../media/media5.mp3"/><Relationship Id="rId3" Type="http://schemas.openxmlformats.org/officeDocument/2006/relationships/audio" Target="file:///K:\2015-16\Sounds\Play%20Sound.mp3" TargetMode="External"/><Relationship Id="rId7" Type="http://schemas.openxmlformats.org/officeDocument/2006/relationships/image" Target="../media/image3.png"/><Relationship Id="rId2" Type="http://schemas.openxmlformats.org/officeDocument/2006/relationships/audio" Target="../media/media5.mp3"/><Relationship Id="rId1" Type="http://schemas.openxmlformats.org/officeDocument/2006/relationships/audio" Target="../media/media4.mp3"/><Relationship Id="rId6" Type="http://schemas.microsoft.com/office/2007/relationships/media" Target="../media/media4.mp3"/><Relationship Id="rId5" Type="http://schemas.openxmlformats.org/officeDocument/2006/relationships/image" Target="../media/image13.png"/><Relationship Id="rId4" Type="http://schemas.openxmlformats.org/officeDocument/2006/relationships/slideLayout" Target="../slideLayouts/slideLayout7.xml"/><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audio" Target="../media/media1.wav"/><Relationship Id="rId5" Type="http://schemas.openxmlformats.org/officeDocument/2006/relationships/image" Target="../media/image3.png"/><Relationship Id="rId4" Type="http://schemas.microsoft.com/office/2007/relationships/media" Target="../media/media1.wav"/></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audio" Target="../media/media2.mp3"/><Relationship Id="rId5" Type="http://schemas.openxmlformats.org/officeDocument/2006/relationships/image" Target="../media/image3.png"/><Relationship Id="rId4" Type="http://schemas.microsoft.com/office/2007/relationships/media" Target="../media/media2.mp3"/></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7.xml"/><Relationship Id="rId1" Type="http://schemas.openxmlformats.org/officeDocument/2006/relationships/audio" Target="../media/media3.mp3"/><Relationship Id="rId5" Type="http://schemas.openxmlformats.org/officeDocument/2006/relationships/image" Target="../media/image3.png"/><Relationship Id="rId4" Type="http://schemas.microsoft.com/office/2007/relationships/media" Target="../media/media3.mp3"/></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media" Target="../media/media2.mp3"/><Relationship Id="rId2" Type="http://schemas.openxmlformats.org/officeDocument/2006/relationships/audio" Target="../media/media2.mp3"/><Relationship Id="rId1" Type="http://schemas.openxmlformats.org/officeDocument/2006/relationships/audio" Target="../media/media6.mp3"/><Relationship Id="rId6" Type="http://schemas.openxmlformats.org/officeDocument/2006/relationships/image" Target="../media/image3.png"/><Relationship Id="rId5" Type="http://schemas.microsoft.com/office/2007/relationships/media" Target="../media/media6.mp3"/><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media" Target="../media/media5.mp3"/><Relationship Id="rId2" Type="http://schemas.openxmlformats.org/officeDocument/2006/relationships/audio" Target="../media/media5.mp3"/><Relationship Id="rId1" Type="http://schemas.openxmlformats.org/officeDocument/2006/relationships/audio" Target="../media/media3.mp3"/><Relationship Id="rId6" Type="http://schemas.openxmlformats.org/officeDocument/2006/relationships/image" Target="../media/image3.png"/><Relationship Id="rId5" Type="http://schemas.microsoft.com/office/2007/relationships/media" Target="../media/media3.mp3"/><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file:///\\pbcgov.org\CATT\User\hhvizd\Inns%20of%20Court\2015-16\Sounds\dream-harp-01.mp3" TargetMode="External"/><Relationship Id="rId1" Type="http://schemas.openxmlformats.org/officeDocument/2006/relationships/audio" Target="file:///\\pbcgov.org\CATT\User\hhvizd\Inns%20of%20Court\2015-16\Play%20Sound.mp3"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media" Target="../media/media5.mp3"/><Relationship Id="rId2" Type="http://schemas.openxmlformats.org/officeDocument/2006/relationships/audio" Target="../media/media5.mp3"/><Relationship Id="rId1" Type="http://schemas.openxmlformats.org/officeDocument/2006/relationships/audio" Target="../media/media7.mp3"/><Relationship Id="rId6" Type="http://schemas.openxmlformats.org/officeDocument/2006/relationships/image" Target="../media/image3.png"/><Relationship Id="rId5" Type="http://schemas.microsoft.com/office/2007/relationships/media" Target="../media/media7.mp3"/><Relationship Id="rId4" Type="http://schemas.openxmlformats.org/officeDocument/2006/relationships/image" Target="../media/image21.gif"/></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media" Target="../media/media2.mp3"/><Relationship Id="rId2" Type="http://schemas.openxmlformats.org/officeDocument/2006/relationships/audio" Target="../media/media2.mp3"/><Relationship Id="rId1" Type="http://schemas.openxmlformats.org/officeDocument/2006/relationships/audio" Target="../media/media8.mp3"/><Relationship Id="rId6" Type="http://schemas.openxmlformats.org/officeDocument/2006/relationships/image" Target="../media/image22.jpeg"/><Relationship Id="rId5" Type="http://schemas.openxmlformats.org/officeDocument/2006/relationships/image" Target="../media/image3.png"/><Relationship Id="rId4" Type="http://schemas.microsoft.com/office/2007/relationships/media" Target="../media/media8.mp3"/></Relationships>
</file>

<file path=ppt/slides/_rels/slide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slideLayout" Target="../slideLayouts/slideLayout7.xml"/><Relationship Id="rId1" Type="http://schemas.openxmlformats.org/officeDocument/2006/relationships/audio" Target="../media/media3.mp3"/><Relationship Id="rId5" Type="http://schemas.openxmlformats.org/officeDocument/2006/relationships/image" Target="../media/image3.png"/><Relationship Id="rId4" Type="http://schemas.microsoft.com/office/2007/relationships/media" Target="../media/media3.mp3"/></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media" Target="../media/media1.wav"/><Relationship Id="rId2" Type="http://schemas.openxmlformats.org/officeDocument/2006/relationships/audio" Target="../media/media1.wav"/><Relationship Id="rId1" Type="http://schemas.openxmlformats.org/officeDocument/2006/relationships/audio" Target="../media/media2.mp3"/><Relationship Id="rId6" Type="http://schemas.openxmlformats.org/officeDocument/2006/relationships/image" Target="../media/image3.png"/><Relationship Id="rId5" Type="http://schemas.microsoft.com/office/2007/relationships/media" Target="../media/media2.mp3"/><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microsoft.com/office/2007/relationships/media" Target="../media/media2.mp3"/><Relationship Id="rId2" Type="http://schemas.openxmlformats.org/officeDocument/2006/relationships/audio" Target="../media/media2.mp3"/><Relationship Id="rId1" Type="http://schemas.openxmlformats.org/officeDocument/2006/relationships/audio" Target="../media/media8.mp3"/><Relationship Id="rId6" Type="http://schemas.openxmlformats.org/officeDocument/2006/relationships/image" Target="../media/image22.jpeg"/><Relationship Id="rId5" Type="http://schemas.openxmlformats.org/officeDocument/2006/relationships/image" Target="../media/image3.png"/><Relationship Id="rId4" Type="http://schemas.microsoft.com/office/2007/relationships/media" Target="../media/media8.mp3"/></Relationships>
</file>

<file path=ppt/slides/_rels/slide4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7.xml"/><Relationship Id="rId1" Type="http://schemas.openxmlformats.org/officeDocument/2006/relationships/audio" Target="../media/media2.mp3"/><Relationship Id="rId5" Type="http://schemas.openxmlformats.org/officeDocument/2006/relationships/image" Target="../media/image3.png"/><Relationship Id="rId4" Type="http://schemas.microsoft.com/office/2007/relationships/media" Target="../media/media2.mp3"/></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0548"/>
            <a:ext cx="12191999" cy="6868547"/>
          </a:xfrm>
          <a:prstGeom prst="rect">
            <a:avLst/>
          </a:prstGeom>
        </p:spPr>
      </p:pic>
      <p:sp>
        <p:nvSpPr>
          <p:cNvPr id="2" name="Title 1"/>
          <p:cNvSpPr>
            <a:spLocks noGrp="1"/>
          </p:cNvSpPr>
          <p:nvPr>
            <p:ph type="ctrTitle"/>
          </p:nvPr>
        </p:nvSpPr>
        <p:spPr>
          <a:xfrm>
            <a:off x="115910" y="167426"/>
            <a:ext cx="11835684" cy="1197736"/>
          </a:xfrm>
        </p:spPr>
        <p:txBody>
          <a:bodyPr>
            <a:noAutofit/>
          </a:bodyPr>
          <a:lstStyle/>
          <a:p>
            <a:r>
              <a:rPr lang="en-US" sz="8000" dirty="0" smtClean="0">
                <a:solidFill>
                  <a:srgbClr val="FF0000"/>
                </a:solidFill>
                <a:latin typeface="Impact" panose="020B0806030902050204" pitchFamily="34" charset="0"/>
              </a:rPr>
              <a:t>LINCOLN INN PRESENTS</a:t>
            </a:r>
            <a:endParaRPr lang="en-US" sz="8000" dirty="0">
              <a:solidFill>
                <a:srgbClr val="FF0000"/>
              </a:solidFill>
              <a:latin typeface="Impact" panose="020B0806030902050204" pitchFamily="34" charset="0"/>
            </a:endParaRPr>
          </a:p>
        </p:txBody>
      </p:sp>
      <p:sp>
        <p:nvSpPr>
          <p:cNvPr id="3" name="Subtitle 2"/>
          <p:cNvSpPr>
            <a:spLocks noGrp="1"/>
          </p:cNvSpPr>
          <p:nvPr>
            <p:ph type="subTitle" idx="1"/>
          </p:nvPr>
        </p:nvSpPr>
        <p:spPr>
          <a:xfrm>
            <a:off x="1867437" y="5821251"/>
            <a:ext cx="10200066" cy="1036749"/>
          </a:xfrm>
        </p:spPr>
        <p:txBody>
          <a:bodyPr>
            <a:noAutofit/>
          </a:bodyPr>
          <a:lstStyle/>
          <a:p>
            <a:r>
              <a:rPr lang="en-US" sz="4400" dirty="0" smtClean="0">
                <a:solidFill>
                  <a:srgbClr val="FFFF00"/>
                </a:solidFill>
                <a:latin typeface="Impact" panose="020B0806030902050204" pitchFamily="34" charset="0"/>
              </a:rPr>
              <a:t>Difficult Clients and Compensation Issues</a:t>
            </a:r>
            <a:endParaRPr lang="en-US" sz="4400" dirty="0">
              <a:solidFill>
                <a:srgbClr val="FFFF00"/>
              </a:solidFill>
              <a:latin typeface="Impact" panose="020B0806030902050204" pitchFamily="34" charset="0"/>
            </a:endParaRPr>
          </a:p>
        </p:txBody>
      </p:sp>
    </p:spTree>
    <p:extLst>
      <p:ext uri="{BB962C8B-B14F-4D97-AF65-F5344CB8AC3E}">
        <p14:creationId xmlns:p14="http://schemas.microsoft.com/office/powerpoint/2010/main" xmlns="" val="15741155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Rectangle 2"/>
          <p:cNvSpPr/>
          <p:nvPr/>
        </p:nvSpPr>
        <p:spPr>
          <a:xfrm>
            <a:off x="295422" y="647114"/>
            <a:ext cx="11650772" cy="4216539"/>
          </a:xfrm>
          <a:prstGeom prst="rect">
            <a:avLst/>
          </a:prstGeom>
        </p:spPr>
        <p:txBody>
          <a:bodyPr wrap="square">
            <a:spAutoFit/>
          </a:bodyPr>
          <a:lstStyle/>
          <a:p>
            <a:pPr lvl="0"/>
            <a:r>
              <a:rPr lang="en-US" sz="4400" b="1" i="1" dirty="0" smtClean="0"/>
              <a:t>Lieberman </a:t>
            </a:r>
          </a:p>
          <a:p>
            <a:pPr lvl="0"/>
            <a:endParaRPr lang="en-US" sz="4400" b="1" i="1" dirty="0" smtClean="0"/>
          </a:p>
          <a:p>
            <a:pPr lvl="0" algn="just"/>
            <a:r>
              <a:rPr lang="en-US" sz="3600" dirty="0" smtClean="0"/>
              <a:t>An attorney who is too personally involved in the issues in a litigation consider </a:t>
            </a:r>
            <a:r>
              <a:rPr lang="en-US" sz="3600" dirty="0"/>
              <a:t>withdrawing or risk violating </a:t>
            </a:r>
            <a:r>
              <a:rPr lang="en-US" sz="3600" dirty="0" smtClean="0"/>
              <a:t>ethical duties </a:t>
            </a:r>
            <a:r>
              <a:rPr lang="en-US" sz="3600" dirty="0"/>
              <a:t>owed to the </a:t>
            </a:r>
            <a:r>
              <a:rPr lang="en-US" sz="3600" dirty="0" smtClean="0"/>
              <a:t>client, including the duty of competence, Rule 4-1.1, and the duty as adviser to exercise independent professional judgment and render candid advice, Rule 4–2.1</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741083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4904" y="0"/>
            <a:ext cx="12229328" cy="6858000"/>
          </a:xfrm>
          <a:prstGeom prst="rect">
            <a:avLst/>
          </a:prstGeom>
        </p:spPr>
      </p:pic>
      <p:pic>
        <p:nvPicPr>
          <p:cNvPr id="4" name="Play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232079" y="5210577"/>
            <a:ext cx="609600" cy="609600"/>
          </a:xfrm>
          <a:prstGeom prst="rect">
            <a:avLst/>
          </a:prstGeom>
        </p:spPr>
      </p:pic>
    </p:spTree>
    <p:extLst>
      <p:ext uri="{BB962C8B-B14F-4D97-AF65-F5344CB8AC3E}">
        <p14:creationId xmlns:p14="http://schemas.microsoft.com/office/powerpoint/2010/main" xmlns="" val="1591872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0" y="-3220"/>
            <a:ext cx="12191999" cy="6861220"/>
          </a:xfrm>
          <a:prstGeom prst="rect">
            <a:avLst/>
          </a:prstGeom>
        </p:spPr>
      </p:pic>
      <p:pic>
        <p:nvPicPr>
          <p:cNvPr id="3" name="Freeze Sound 3">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1180564" y="5249214"/>
            <a:ext cx="609600" cy="609600"/>
          </a:xfrm>
          <a:prstGeom prst="rect">
            <a:avLst/>
          </a:prstGeom>
        </p:spPr>
      </p:pic>
      <p:pic>
        <p:nvPicPr>
          <p:cNvPr id="4" name="door-knock-01">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7" cstate="print"/>
          <a:stretch>
            <a:fillRect/>
          </a:stretch>
        </p:blipFill>
        <p:spPr>
          <a:xfrm>
            <a:off x="5791199" y="5302339"/>
            <a:ext cx="609600" cy="609600"/>
          </a:xfrm>
          <a:prstGeom prst="rect">
            <a:avLst/>
          </a:prstGeom>
        </p:spPr>
      </p:pic>
      <p:pic>
        <p:nvPicPr>
          <p:cNvPr id="5" name="Play Sound">
            <a:hlinkClick r:id="" action="ppaction://media"/>
          </p:cNvPr>
          <p:cNvPicPr>
            <a:picLocks noChangeAspect="1"/>
          </p:cNvPicPr>
          <p:nvPr>
            <a:audioFile r:link="rId3"/>
            <p:extLst>
              <p:ext uri="{DAA4B4D4-6D71-4841-9C94-3DE7FCFB9230}">
                <p14:media xmlns:p14="http://schemas.microsoft.com/office/powerpoint/2010/main" xmlns="" r:embed="rId9"/>
              </p:ext>
            </p:extLst>
          </p:nvPr>
        </p:nvPicPr>
        <p:blipFill>
          <a:blip r:embed="rId7" cstate="print"/>
          <a:stretch>
            <a:fillRect/>
          </a:stretch>
        </p:blipFill>
        <p:spPr>
          <a:xfrm>
            <a:off x="10771757" y="5302339"/>
            <a:ext cx="609600" cy="609600"/>
          </a:xfrm>
          <a:prstGeom prst="rect">
            <a:avLst/>
          </a:prstGeom>
        </p:spPr>
      </p:pic>
    </p:spTree>
    <p:extLst>
      <p:ext uri="{BB962C8B-B14F-4D97-AF65-F5344CB8AC3E}">
        <p14:creationId xmlns:p14="http://schemas.microsoft.com/office/powerpoint/2010/main" xmlns="" val="10134174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5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2"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DAA57"/>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391508" y="1365751"/>
            <a:ext cx="7304454" cy="4104175"/>
          </a:xfrm>
          <a:prstGeom prst="rect">
            <a:avLst/>
          </a:prstGeom>
        </p:spPr>
      </p:pic>
      <p:pic>
        <p:nvPicPr>
          <p:cNvPr id="3" name="Freeze Sound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430216" y="5346895"/>
            <a:ext cx="609600" cy="609600"/>
          </a:xfrm>
          <a:prstGeom prst="rect">
            <a:avLst/>
          </a:prstGeom>
        </p:spPr>
      </p:pic>
    </p:spTree>
    <p:extLst>
      <p:ext uri="{BB962C8B-B14F-4D97-AF65-F5344CB8AC3E}">
        <p14:creationId xmlns:p14="http://schemas.microsoft.com/office/powerpoint/2010/main" xmlns="" val="36703330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
            <a:ext cx="12191999" cy="6858000"/>
          </a:xfrm>
        </p:spPr>
      </p:pic>
      <p:sp>
        <p:nvSpPr>
          <p:cNvPr id="5" name="Rectangle 4"/>
          <p:cNvSpPr/>
          <p:nvPr/>
        </p:nvSpPr>
        <p:spPr>
          <a:xfrm>
            <a:off x="257578" y="1027906"/>
            <a:ext cx="4507606" cy="3785652"/>
          </a:xfrm>
          <a:prstGeom prst="rect">
            <a:avLst/>
          </a:prstGeom>
        </p:spPr>
        <p:txBody>
          <a:bodyPr wrap="square">
            <a:spAutoFit/>
          </a:bodyPr>
          <a:lstStyle/>
          <a:p>
            <a:pPr algn="just">
              <a:buNone/>
            </a:pPr>
            <a:r>
              <a:rPr lang="en-US" sz="4800" dirty="0">
                <a:solidFill>
                  <a:schemeClr val="bg1"/>
                </a:solidFill>
              </a:rPr>
              <a:t>Is it ethical for Jim to disclose to Kim that HHM is paying his legal fees?</a:t>
            </a:r>
          </a:p>
        </p:txBody>
      </p:sp>
    </p:spTree>
    <p:extLst>
      <p:ext uri="{BB962C8B-B14F-4D97-AF65-F5344CB8AC3E}">
        <p14:creationId xmlns:p14="http://schemas.microsoft.com/office/powerpoint/2010/main" xmlns="" val="2052576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1"/>
            <a:ext cx="12191999" cy="6858000"/>
          </a:xfrm>
        </p:spPr>
      </p:pic>
      <p:sp>
        <p:nvSpPr>
          <p:cNvPr id="5" name="Rectangle 4"/>
          <p:cNvSpPr/>
          <p:nvPr/>
        </p:nvSpPr>
        <p:spPr>
          <a:xfrm>
            <a:off x="257578" y="1027906"/>
            <a:ext cx="4507606" cy="3785652"/>
          </a:xfrm>
          <a:prstGeom prst="rect">
            <a:avLst/>
          </a:prstGeom>
        </p:spPr>
        <p:txBody>
          <a:bodyPr wrap="square">
            <a:spAutoFit/>
          </a:bodyPr>
          <a:lstStyle/>
          <a:p>
            <a:pPr algn="just">
              <a:buNone/>
            </a:pPr>
            <a:r>
              <a:rPr lang="en-US" sz="4800" dirty="0">
                <a:solidFill>
                  <a:schemeClr val="bg1"/>
                </a:solidFill>
              </a:rPr>
              <a:t>Is it ethical for Jim to disclose to Kim </a:t>
            </a:r>
            <a:r>
              <a:rPr lang="en-US" sz="4800" dirty="0" smtClean="0">
                <a:solidFill>
                  <a:schemeClr val="bg1"/>
                </a:solidFill>
              </a:rPr>
              <a:t>the amount of his retainer fee?</a:t>
            </a:r>
            <a:endParaRPr lang="en-US" sz="4800" dirty="0">
              <a:solidFill>
                <a:schemeClr val="bg1"/>
              </a:solidFill>
            </a:endParaRPr>
          </a:p>
        </p:txBody>
      </p:sp>
    </p:spTree>
    <p:extLst>
      <p:ext uri="{BB962C8B-B14F-4D97-AF65-F5344CB8AC3E}">
        <p14:creationId xmlns:p14="http://schemas.microsoft.com/office/powerpoint/2010/main" xmlns="" val="1938348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3" name="Rectangle 2"/>
          <p:cNvSpPr/>
          <p:nvPr/>
        </p:nvSpPr>
        <p:spPr>
          <a:xfrm>
            <a:off x="364901" y="590843"/>
            <a:ext cx="11462197" cy="4524315"/>
          </a:xfrm>
          <a:prstGeom prst="rect">
            <a:avLst/>
          </a:prstGeom>
        </p:spPr>
        <p:txBody>
          <a:bodyPr wrap="square">
            <a:spAutoFit/>
          </a:bodyPr>
          <a:lstStyle/>
          <a:p>
            <a:r>
              <a:rPr lang="en-US" sz="3600" b="1" dirty="0"/>
              <a:t>Rule 4-1.6 Confidentiality of </a:t>
            </a:r>
            <a:r>
              <a:rPr lang="en-US" sz="3600" b="1" dirty="0" smtClean="0"/>
              <a:t>Information</a:t>
            </a:r>
          </a:p>
          <a:p>
            <a:endParaRPr lang="en-US" sz="3600" dirty="0"/>
          </a:p>
          <a:p>
            <a:r>
              <a:rPr lang="en-US" sz="3600" dirty="0" smtClean="0"/>
              <a:t>(a)</a:t>
            </a:r>
            <a:r>
              <a:rPr lang="en-US" sz="3600" dirty="0"/>
              <a:t> </a:t>
            </a:r>
            <a:r>
              <a:rPr lang="en-US" sz="3600" dirty="0" smtClean="0"/>
              <a:t>A </a:t>
            </a:r>
            <a:r>
              <a:rPr lang="en-US" sz="3600" dirty="0"/>
              <a:t>lawyer must not reveal information relating to representation except as stated in subdivisions (b), (c), and (d), unless the client gives informed consent</a:t>
            </a:r>
            <a:r>
              <a:rPr lang="en-US" sz="3600" dirty="0" smtClean="0"/>
              <a:t>.</a:t>
            </a:r>
          </a:p>
          <a:p>
            <a:endParaRPr lang="en-US" sz="3600" dirty="0"/>
          </a:p>
          <a:p>
            <a:pPr algn="just"/>
            <a:r>
              <a:rPr lang="en-US" sz="3600" dirty="0" smtClean="0"/>
              <a:t>(b), (c), and (d) do not relate to issues of who is paying a retainer or how much that retainer is.</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6866703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Content Placeholder 2"/>
          <p:cNvSpPr txBox="1">
            <a:spLocks/>
          </p:cNvSpPr>
          <p:nvPr/>
        </p:nvSpPr>
        <p:spPr>
          <a:xfrm>
            <a:off x="-115910" y="489396"/>
            <a:ext cx="11882907" cy="186743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en-US" sz="6000" dirty="0"/>
          </a:p>
        </p:txBody>
      </p:sp>
      <p:sp>
        <p:nvSpPr>
          <p:cNvPr id="3" name="TextBox 2"/>
          <p:cNvSpPr txBox="1"/>
          <p:nvPr/>
        </p:nvSpPr>
        <p:spPr>
          <a:xfrm>
            <a:off x="2498501" y="489396"/>
            <a:ext cx="8607380" cy="1200329"/>
          </a:xfrm>
          <a:prstGeom prst="rect">
            <a:avLst/>
          </a:prstGeom>
          <a:noFill/>
        </p:spPr>
        <p:txBody>
          <a:bodyPr wrap="square" rtlCol="0">
            <a:spAutoFit/>
          </a:bodyPr>
          <a:lstStyle/>
          <a:p>
            <a:r>
              <a:rPr lang="en-US" sz="3600" dirty="0" smtClean="0">
                <a:solidFill>
                  <a:schemeClr val="bg1"/>
                </a:solidFill>
              </a:rPr>
              <a:t>Since HHM paid Jim’s retainer, HHM has a say in how Jim represents his brother, right?</a:t>
            </a:r>
            <a:endParaRPr lang="en-US" sz="3600" dirty="0">
              <a:solidFill>
                <a:schemeClr val="bg1"/>
              </a:solidFill>
            </a:endParaRPr>
          </a:p>
        </p:txBody>
      </p:sp>
    </p:spTree>
    <p:extLst>
      <p:ext uri="{BB962C8B-B14F-4D97-AF65-F5344CB8AC3E}">
        <p14:creationId xmlns:p14="http://schemas.microsoft.com/office/powerpoint/2010/main" xmlns="" val="2415380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3" name="Rectangle 2"/>
          <p:cNvSpPr/>
          <p:nvPr/>
        </p:nvSpPr>
        <p:spPr>
          <a:xfrm>
            <a:off x="103032" y="347730"/>
            <a:ext cx="11887200" cy="6186309"/>
          </a:xfrm>
          <a:prstGeom prst="rect">
            <a:avLst/>
          </a:prstGeom>
        </p:spPr>
        <p:txBody>
          <a:bodyPr wrap="square">
            <a:spAutoFit/>
          </a:bodyPr>
          <a:lstStyle/>
          <a:p>
            <a:pPr algn="just"/>
            <a:r>
              <a:rPr lang="en-US" sz="3600" b="1" dirty="0"/>
              <a:t>Rule 4-1.8 Conflict of Interest; Prohibited and Other Transactions</a:t>
            </a:r>
          </a:p>
          <a:p>
            <a:pPr algn="just"/>
            <a:r>
              <a:rPr lang="en-US" sz="3600" dirty="0"/>
              <a:t> </a:t>
            </a:r>
            <a:r>
              <a:rPr lang="en-US" sz="3600" dirty="0" smtClean="0"/>
              <a:t>(</a:t>
            </a:r>
            <a:r>
              <a:rPr lang="en-US" sz="3600" dirty="0"/>
              <a:t>f) Compensation by Third Party.  A lawyer shall not accept compensation for representing a client from one other than the client unless:</a:t>
            </a:r>
          </a:p>
          <a:p>
            <a:pPr marL="515938" algn="just"/>
            <a:r>
              <a:rPr lang="en-US" sz="3600" dirty="0"/>
              <a:t>(1) the client gives informed consent;</a:t>
            </a:r>
          </a:p>
          <a:p>
            <a:pPr marL="515938" algn="just"/>
            <a:r>
              <a:rPr lang="en-US" sz="3600" dirty="0"/>
              <a:t>(2) there is no interference with the lawyer’s independence of professional judgment or with the </a:t>
            </a:r>
            <a:r>
              <a:rPr lang="en-US" sz="3600" dirty="0" smtClean="0"/>
              <a:t>attorney-client </a:t>
            </a:r>
            <a:r>
              <a:rPr lang="en-US" sz="3600" dirty="0"/>
              <a:t>relationship; </a:t>
            </a:r>
            <a:r>
              <a:rPr lang="en-US" sz="3600" b="1" dirty="0"/>
              <a:t>and</a:t>
            </a:r>
          </a:p>
          <a:p>
            <a:pPr marL="515938" algn="just"/>
            <a:r>
              <a:rPr lang="en-US" sz="3600" dirty="0"/>
              <a:t>(3) information relating to representation of a client is protected as required by rule 4-1.6</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493409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46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842868" y="1146803"/>
            <a:ext cx="8426548" cy="4761159"/>
          </a:xfrm>
          <a:prstGeom prst="rect">
            <a:avLst/>
          </a:prstGeom>
        </p:spPr>
      </p:pic>
      <p:pic>
        <p:nvPicPr>
          <p:cNvPr id="3" name="nokia_brick">
            <a:hlinkClick r:id="" action="ppaction://media"/>
          </p:cNvPr>
          <p:cNvPicPr>
            <a:picLocks noChangeAspect="1"/>
          </p:cNvPicPr>
          <p:nvPr>
            <a:audioFile r:link="rId1"/>
            <p:extLst>
              <p:ext uri="{DAA4B4D4-6D71-4841-9C94-3DE7FCFB9230}">
                <p14:media xmlns:p14="http://schemas.microsoft.com/office/powerpoint/2010/main" xmlns="" r:embed="rId6"/>
              </p:ext>
            </p:extLst>
          </p:nvPr>
        </p:nvPicPr>
        <p:blipFill>
          <a:blip r:embed="rId7" cstate="print"/>
          <a:stretch>
            <a:fillRect/>
          </a:stretch>
        </p:blipFill>
        <p:spPr>
          <a:xfrm>
            <a:off x="5626406" y="5616191"/>
            <a:ext cx="609600" cy="609600"/>
          </a:xfrm>
          <a:prstGeom prst="rect">
            <a:avLst/>
          </a:prstGeom>
        </p:spPr>
      </p:pic>
      <p:pic>
        <p:nvPicPr>
          <p:cNvPr id="4" name="dream-harp-01">
            <a:hlinkClick r:id="" action="ppaction://media"/>
          </p:cNvPr>
          <p:cNvPicPr>
            <a:picLocks noChangeAspect="1"/>
          </p:cNvPicPr>
          <p:nvPr>
            <a:audioFile r:link="rId2"/>
            <p:extLst>
              <p:ext uri="{DAA4B4D4-6D71-4841-9C94-3DE7FCFB9230}">
                <p14:media xmlns:p14="http://schemas.microsoft.com/office/powerpoint/2010/main" xmlns="" r:embed="rId8"/>
              </p:ext>
            </p:extLst>
          </p:nvPr>
        </p:nvPicPr>
        <p:blipFill>
          <a:blip r:embed="rId7" cstate="print"/>
          <a:stretch>
            <a:fillRect/>
          </a:stretch>
        </p:blipFill>
        <p:spPr>
          <a:xfrm>
            <a:off x="10176300" y="5485562"/>
            <a:ext cx="609600" cy="609600"/>
          </a:xfrm>
          <a:prstGeom prst="rect">
            <a:avLst/>
          </a:prstGeom>
        </p:spPr>
      </p:pic>
      <p:pic>
        <p:nvPicPr>
          <p:cNvPr id="5" name="Play Sound.mp3">
            <a:hlinkClick r:id="" action="ppaction://media"/>
          </p:cNvPr>
          <p:cNvPicPr>
            <a:picLocks noRot="1" noChangeAspect="1"/>
          </p:cNvPicPr>
          <p:nvPr>
            <a:audioFile r:link="rId3"/>
          </p:nvPr>
        </p:nvPicPr>
        <p:blipFill>
          <a:blip r:embed="rId9" cstate="print"/>
          <a:stretch>
            <a:fillRect/>
          </a:stretch>
        </p:blipFill>
        <p:spPr>
          <a:xfrm>
            <a:off x="1267098" y="5680166"/>
            <a:ext cx="304800" cy="304800"/>
          </a:xfrm>
          <a:prstGeom prst="rect">
            <a:avLst/>
          </a:prstGeom>
        </p:spPr>
      </p:pic>
    </p:spTree>
    <p:extLst>
      <p:ext uri="{BB962C8B-B14F-4D97-AF65-F5344CB8AC3E}">
        <p14:creationId xmlns:p14="http://schemas.microsoft.com/office/powerpoint/2010/main" xmlns="" val="7792795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2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85" fill="hold"/>
                                        <p:tgtEl>
                                          <p:spTgt spid="5"/>
                                        </p:tgtEl>
                                      </p:cBhvr>
                                    </p:cmd>
                                  </p:childTnLst>
                                </p:cTn>
                              </p:par>
                            </p:childTnLst>
                          </p:cTn>
                        </p:par>
                      </p:childTnLst>
                    </p:cTn>
                  </p:par>
                </p:childTnLst>
              </p:cTn>
              <p:nextCondLst>
                <p:cond evt="onClick" delay="0">
                  <p:tgtEl>
                    <p:spTgt spid="5"/>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95465" y="1236372"/>
            <a:ext cx="9359656" cy="4365937"/>
          </a:xfrm>
          <a:prstGeom prst="rect">
            <a:avLst/>
          </a:prstGeom>
        </p:spPr>
      </p:pic>
      <p:pic>
        <p:nvPicPr>
          <p:cNvPr id="3" name="door-knock-01">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000259" y="5297509"/>
            <a:ext cx="609600" cy="609600"/>
          </a:xfrm>
          <a:prstGeom prst="rect">
            <a:avLst/>
          </a:prstGeom>
        </p:spPr>
      </p:pic>
    </p:spTree>
    <p:extLst>
      <p:ext uri="{BB962C8B-B14F-4D97-AF65-F5344CB8AC3E}">
        <p14:creationId xmlns:p14="http://schemas.microsoft.com/office/powerpoint/2010/main" xmlns="" val="261777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15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DCBA"/>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5926" y="815927"/>
            <a:ext cx="8204696" cy="4220307"/>
          </a:xfrm>
          <a:prstGeom prst="rect">
            <a:avLst/>
          </a:prstGeom>
        </p:spPr>
      </p:pic>
      <p:pic>
        <p:nvPicPr>
          <p:cNvPr id="3" name="Freeze Sound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015926" y="5135880"/>
            <a:ext cx="609600" cy="609600"/>
          </a:xfrm>
          <a:prstGeom prst="rect">
            <a:avLst/>
          </a:prstGeom>
        </p:spPr>
      </p:pic>
    </p:spTree>
    <p:extLst>
      <p:ext uri="{BB962C8B-B14F-4D97-AF65-F5344CB8AC3E}">
        <p14:creationId xmlns:p14="http://schemas.microsoft.com/office/powerpoint/2010/main" xmlns="" val="1339653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3" name="Rectangle 2"/>
          <p:cNvSpPr/>
          <p:nvPr/>
        </p:nvSpPr>
        <p:spPr>
          <a:xfrm>
            <a:off x="309093" y="0"/>
            <a:ext cx="11681138" cy="6186309"/>
          </a:xfrm>
          <a:prstGeom prst="rect">
            <a:avLst/>
          </a:prstGeom>
        </p:spPr>
        <p:txBody>
          <a:bodyPr wrap="square">
            <a:spAutoFit/>
          </a:bodyPr>
          <a:lstStyle/>
          <a:p>
            <a:pPr lvl="0"/>
            <a:endParaRPr lang="en-US" sz="3600" b="1" i="1" dirty="0" smtClean="0"/>
          </a:p>
          <a:p>
            <a:pPr lvl="0"/>
            <a:r>
              <a:rPr lang="en-US" sz="3600" b="1" i="1" dirty="0" smtClean="0"/>
              <a:t>Tumelaire v. Naples Estates Homeowners Ass’n., Inc.</a:t>
            </a:r>
            <a:r>
              <a:rPr lang="en-US" sz="3600" dirty="0" smtClean="0"/>
              <a:t>, </a:t>
            </a:r>
          </a:p>
          <a:p>
            <a:pPr lvl="0"/>
            <a:r>
              <a:rPr lang="en-US" sz="3600" dirty="0" smtClean="0"/>
              <a:t>137 </a:t>
            </a:r>
            <a:r>
              <a:rPr lang="en-US" sz="3600" dirty="0"/>
              <a:t>So.3d 596 (Fla. 2d DCA 2014)</a:t>
            </a:r>
          </a:p>
          <a:p>
            <a:pPr lvl="0"/>
            <a:endParaRPr lang="en-US" sz="3600" dirty="0"/>
          </a:p>
          <a:p>
            <a:r>
              <a:rPr lang="en-US" sz="3600" dirty="0" smtClean="0"/>
              <a:t>Tumelaire sued her HOA, raising allegations against </a:t>
            </a:r>
            <a:r>
              <a:rPr lang="en-US" sz="3600" dirty="0"/>
              <a:t>board members and requested an accounting. The HOA responded that Tumelaire was not entitled to the documents because it suspected that Tumelaire was attempting to gain access for a third party’s benefit.  The HOA then moved to compel Tumelaire to disclose her fee arrangements with her attorney and accountant.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1292564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4450"/>
            <a:ext cx="12192000" cy="6884065"/>
          </a:xfrm>
          <a:prstGeom prst="rect">
            <a:avLst/>
          </a:prstGeom>
        </p:spPr>
      </p:pic>
      <p:sp>
        <p:nvSpPr>
          <p:cNvPr id="3" name="Rectangle 2"/>
          <p:cNvSpPr/>
          <p:nvPr/>
        </p:nvSpPr>
        <p:spPr>
          <a:xfrm>
            <a:off x="309093" y="0"/>
            <a:ext cx="11294772" cy="6186309"/>
          </a:xfrm>
          <a:prstGeom prst="rect">
            <a:avLst/>
          </a:prstGeom>
        </p:spPr>
        <p:txBody>
          <a:bodyPr wrap="square">
            <a:spAutoFit/>
          </a:bodyPr>
          <a:lstStyle/>
          <a:p>
            <a:pPr lvl="0"/>
            <a:endParaRPr lang="en-US" sz="3600" b="1" i="1" dirty="0" smtClean="0"/>
          </a:p>
          <a:p>
            <a:pPr lvl="0"/>
            <a:r>
              <a:rPr lang="en-US" sz="3600" b="1" i="1" dirty="0" smtClean="0"/>
              <a:t>Tumelaire</a:t>
            </a:r>
            <a:endParaRPr lang="en-US" sz="3600" dirty="0"/>
          </a:p>
          <a:p>
            <a:pPr lvl="0"/>
            <a:endParaRPr lang="en-US" sz="3600" dirty="0"/>
          </a:p>
          <a:p>
            <a:pPr lvl="0" algn="just"/>
            <a:r>
              <a:rPr lang="en-US" sz="3600" dirty="0"/>
              <a:t>Any information </a:t>
            </a:r>
            <a:r>
              <a:rPr lang="en-US" sz="3600" dirty="0" smtClean="0"/>
              <a:t>concerning the </a:t>
            </a:r>
            <a:r>
              <a:rPr lang="en-US" sz="3600" dirty="0"/>
              <a:t>fee arrangement is protected by the attorney-client privilege pursuant to section 90.502(2), Fla. Stat. (2013).</a:t>
            </a:r>
          </a:p>
          <a:p>
            <a:pPr lvl="0"/>
            <a:endParaRPr lang="en-US" sz="3600" dirty="0"/>
          </a:p>
          <a:p>
            <a:pPr lvl="0" algn="just"/>
            <a:r>
              <a:rPr lang="en-US" sz="3600" dirty="0" smtClean="0"/>
              <a:t>The </a:t>
            </a:r>
            <a:r>
              <a:rPr lang="en-US" sz="3600" dirty="0"/>
              <a:t>identity of a client and payment of a fee appears to be within the ambit of the statutory privilege and are </a:t>
            </a:r>
            <a:r>
              <a:rPr lang="en-US" sz="3600" dirty="0" smtClean="0"/>
              <a:t>not expressly </a:t>
            </a:r>
            <a:r>
              <a:rPr lang="en-US" sz="3600" dirty="0"/>
              <a:t>or impliedly excluded exceptions.  See </a:t>
            </a:r>
            <a:r>
              <a:rPr lang="en-US" sz="3600" i="1" dirty="0"/>
              <a:t>Corry v. Meggs</a:t>
            </a:r>
            <a:r>
              <a:rPr lang="en-US" sz="3600" dirty="0"/>
              <a:t>, 498 So.2d 508, 511 (Fla. 1st DCA 1986).</a:t>
            </a:r>
          </a:p>
        </p:txBody>
      </p:sp>
    </p:spTree>
    <p:extLst>
      <p:ext uri="{BB962C8B-B14F-4D97-AF65-F5344CB8AC3E}">
        <p14:creationId xmlns:p14="http://schemas.microsoft.com/office/powerpoint/2010/main" xmlns="" val="8516897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4450"/>
            <a:ext cx="12192000" cy="6884065"/>
          </a:xfrm>
          <a:prstGeom prst="rect">
            <a:avLst/>
          </a:prstGeom>
        </p:spPr>
      </p:pic>
      <p:sp>
        <p:nvSpPr>
          <p:cNvPr id="3" name="Rectangle 2"/>
          <p:cNvSpPr/>
          <p:nvPr/>
        </p:nvSpPr>
        <p:spPr>
          <a:xfrm>
            <a:off x="309093" y="0"/>
            <a:ext cx="11294772" cy="6186309"/>
          </a:xfrm>
          <a:prstGeom prst="rect">
            <a:avLst/>
          </a:prstGeom>
        </p:spPr>
        <p:txBody>
          <a:bodyPr wrap="square">
            <a:spAutoFit/>
          </a:bodyPr>
          <a:lstStyle/>
          <a:p>
            <a:pPr lvl="0"/>
            <a:endParaRPr lang="en-US" sz="3600" b="1" i="1" dirty="0" smtClean="0"/>
          </a:p>
          <a:p>
            <a:pPr lvl="0"/>
            <a:r>
              <a:rPr lang="en-US" sz="3600" b="1" i="1" dirty="0" smtClean="0"/>
              <a:t>Section 90.502 (2)</a:t>
            </a:r>
            <a:endParaRPr lang="en-US" sz="3600" dirty="0"/>
          </a:p>
          <a:p>
            <a:pPr lvl="0"/>
            <a:endParaRPr lang="en-US" sz="3600" dirty="0"/>
          </a:p>
          <a:p>
            <a:pPr lvl="0" algn="just"/>
            <a:r>
              <a:rPr lang="en-US" sz="3600" dirty="0"/>
              <a:t>(c) A communication between lawyer and client is “confidential” if it is not intended to be disclosed to third </a:t>
            </a:r>
            <a:r>
              <a:rPr lang="en-US" sz="3600" dirty="0" smtClean="0"/>
              <a:t>persons . . . .</a:t>
            </a:r>
            <a:endParaRPr lang="en-US" sz="3600" dirty="0"/>
          </a:p>
          <a:p>
            <a:pPr lvl="0" algn="just"/>
            <a:r>
              <a:rPr lang="en-US" sz="3600" dirty="0"/>
              <a:t>(2) A client has a privilege to refuse to disclose, and to prevent any other person from disclosing, the contents of confidential communications when such other person learned of the communications because they were made in the rendition of legal services to the client.</a:t>
            </a:r>
          </a:p>
        </p:txBody>
      </p:sp>
    </p:spTree>
    <p:extLst>
      <p:ext uri="{BB962C8B-B14F-4D97-AF65-F5344CB8AC3E}">
        <p14:creationId xmlns:p14="http://schemas.microsoft.com/office/powerpoint/2010/main" xmlns="" val="35558669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71005" y="536140"/>
            <a:ext cx="8537041" cy="5301952"/>
          </a:xfrm>
          <a:prstGeom prst="rect">
            <a:avLst/>
          </a:prstGeom>
        </p:spPr>
      </p:pic>
      <p:pic>
        <p:nvPicPr>
          <p:cNvPr id="3" name="Play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064455" y="5228492"/>
            <a:ext cx="609600" cy="609600"/>
          </a:xfrm>
          <a:prstGeom prst="rect">
            <a:avLst/>
          </a:prstGeom>
        </p:spPr>
      </p:pic>
    </p:spTree>
    <p:extLst>
      <p:ext uri="{BB962C8B-B14F-4D97-AF65-F5344CB8AC3E}">
        <p14:creationId xmlns:p14="http://schemas.microsoft.com/office/powerpoint/2010/main" xmlns="" val="25312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119"/>
            <a:ext cx="12192000" cy="6864813"/>
          </a:xfrm>
          <a:prstGeom prst="rect">
            <a:avLst/>
          </a:prstGeom>
        </p:spPr>
      </p:pic>
    </p:spTree>
    <p:extLst>
      <p:ext uri="{BB962C8B-B14F-4D97-AF65-F5344CB8AC3E}">
        <p14:creationId xmlns:p14="http://schemas.microsoft.com/office/powerpoint/2010/main" xmlns="" val="26206591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7214" y="0"/>
            <a:ext cx="12246428" cy="6858000"/>
          </a:xfrm>
          <a:prstGeom prst="rect">
            <a:avLst/>
          </a:prstGeom>
        </p:spPr>
      </p:pic>
      <p:pic>
        <p:nvPicPr>
          <p:cNvPr id="3" name="Drop">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557013" y="5742801"/>
            <a:ext cx="609600" cy="609600"/>
          </a:xfrm>
          <a:prstGeom prst="rect">
            <a:avLst/>
          </a:prstGeom>
        </p:spPr>
      </p:pic>
      <p:pic>
        <p:nvPicPr>
          <p:cNvPr id="4" name="Freeze Sound 3">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10576224" y="5648849"/>
            <a:ext cx="609600" cy="609600"/>
          </a:xfrm>
          <a:prstGeom prst="rect">
            <a:avLst/>
          </a:prstGeom>
        </p:spPr>
      </p:pic>
    </p:spTree>
    <p:extLst>
      <p:ext uri="{BB962C8B-B14F-4D97-AF65-F5344CB8AC3E}">
        <p14:creationId xmlns:p14="http://schemas.microsoft.com/office/powerpoint/2010/main" xmlns="" val="3785585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95"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214" y="0"/>
            <a:ext cx="12219214" cy="6842760"/>
          </a:xfrm>
          <a:prstGeom prst="rect">
            <a:avLst/>
          </a:prstGeom>
        </p:spPr>
      </p:pic>
      <p:sp>
        <p:nvSpPr>
          <p:cNvPr id="3" name="TextBox 2"/>
          <p:cNvSpPr txBox="1"/>
          <p:nvPr/>
        </p:nvSpPr>
        <p:spPr>
          <a:xfrm>
            <a:off x="798492" y="695459"/>
            <a:ext cx="10109916" cy="646331"/>
          </a:xfrm>
          <a:prstGeom prst="rect">
            <a:avLst/>
          </a:prstGeom>
          <a:noFill/>
        </p:spPr>
        <p:txBody>
          <a:bodyPr wrap="square" rtlCol="0">
            <a:spAutoFit/>
          </a:bodyPr>
          <a:lstStyle/>
          <a:p>
            <a:r>
              <a:rPr lang="en-US" sz="3600" dirty="0" smtClean="0"/>
              <a:t>Will Jim’s Motion to Withdraw be granted?</a:t>
            </a:r>
            <a:endParaRPr lang="en-US" sz="3600" dirty="0"/>
          </a:p>
        </p:txBody>
      </p:sp>
    </p:spTree>
    <p:extLst>
      <p:ext uri="{BB962C8B-B14F-4D97-AF65-F5344CB8AC3E}">
        <p14:creationId xmlns:p14="http://schemas.microsoft.com/office/powerpoint/2010/main" xmlns="" val="9245142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4" name="Rectangle 3"/>
          <p:cNvSpPr/>
          <p:nvPr/>
        </p:nvSpPr>
        <p:spPr>
          <a:xfrm>
            <a:off x="386366" y="193183"/>
            <a:ext cx="11526592" cy="6740307"/>
          </a:xfrm>
          <a:prstGeom prst="rect">
            <a:avLst/>
          </a:prstGeom>
        </p:spPr>
        <p:txBody>
          <a:bodyPr wrap="square">
            <a:spAutoFit/>
          </a:bodyPr>
          <a:lstStyle/>
          <a:p>
            <a:pPr lvl="0"/>
            <a:r>
              <a:rPr lang="en-US" sz="3600" b="1" i="1" dirty="0"/>
              <a:t>Bowin v. Molyneaux</a:t>
            </a:r>
            <a:r>
              <a:rPr lang="en-US" sz="3600" i="1" dirty="0"/>
              <a:t>, </a:t>
            </a:r>
            <a:r>
              <a:rPr lang="en-US" sz="3600" dirty="0" smtClean="0"/>
              <a:t>100 </a:t>
            </a:r>
            <a:r>
              <a:rPr lang="en-US" sz="3600" dirty="0"/>
              <a:t>So.3d 1197 (Fla. 5th DCA 2012)</a:t>
            </a:r>
          </a:p>
          <a:p>
            <a:endParaRPr lang="en-US" sz="3600" u="sng" dirty="0"/>
          </a:p>
          <a:p>
            <a:pPr algn="just"/>
            <a:r>
              <a:rPr lang="en-US" sz="3600" dirty="0" smtClean="0"/>
              <a:t>Bowin </a:t>
            </a:r>
            <a:r>
              <a:rPr lang="en-US" sz="3600" dirty="0"/>
              <a:t>represented </a:t>
            </a:r>
            <a:r>
              <a:rPr lang="en-US" sz="3600" dirty="0" smtClean="0"/>
              <a:t>Molyneaux family </a:t>
            </a:r>
            <a:r>
              <a:rPr lang="en-US" sz="3600" dirty="0"/>
              <a:t>in a foreclosure action and eventually disagreed as to the scope of representation </a:t>
            </a:r>
            <a:r>
              <a:rPr lang="en-US" sz="3600" dirty="0" smtClean="0"/>
              <a:t>.</a:t>
            </a:r>
          </a:p>
          <a:p>
            <a:pPr algn="just"/>
            <a:endParaRPr lang="en-US" sz="3600" dirty="0" smtClean="0"/>
          </a:p>
          <a:p>
            <a:pPr algn="just"/>
            <a:r>
              <a:rPr lang="en-US" sz="3600" dirty="0" smtClean="0"/>
              <a:t>In </a:t>
            </a:r>
            <a:r>
              <a:rPr lang="en-US" sz="3600" dirty="0"/>
              <a:t>a civil case, any attorney of record has the right to terminate the attorney-client relationship and </a:t>
            </a:r>
            <a:r>
              <a:rPr lang="en-US" sz="3600" dirty="0" smtClean="0"/>
              <a:t>withdraw on </a:t>
            </a:r>
            <a:r>
              <a:rPr lang="en-US" sz="3600" dirty="0"/>
              <a:t>due notice to his client and approval by the court.  </a:t>
            </a:r>
            <a:endParaRPr lang="en-US" sz="3600" dirty="0" smtClean="0"/>
          </a:p>
          <a:p>
            <a:pPr algn="just"/>
            <a:endParaRPr lang="en-US" sz="3600" dirty="0"/>
          </a:p>
          <a:p>
            <a:pPr algn="just"/>
            <a:r>
              <a:rPr lang="en-US" sz="3600" dirty="0" smtClean="0"/>
              <a:t>Approval should </a:t>
            </a:r>
            <a:r>
              <a:rPr lang="en-US" sz="3600" dirty="0"/>
              <a:t>be rarely </a:t>
            </a:r>
            <a:r>
              <a:rPr lang="en-US" sz="3600" dirty="0" smtClean="0"/>
              <a:t>withheld, </a:t>
            </a:r>
            <a:r>
              <a:rPr lang="en-US" sz="3600" dirty="0"/>
              <a:t>and then only </a:t>
            </a:r>
            <a:r>
              <a:rPr lang="en-US" sz="3600" dirty="0" smtClean="0"/>
              <a:t>when </a:t>
            </a:r>
            <a:r>
              <a:rPr lang="en-US" sz="3600" dirty="0" smtClean="0"/>
              <a:t>granting withdrawal would </a:t>
            </a:r>
            <a:r>
              <a:rPr lang="en-US" sz="3600" dirty="0"/>
              <a:t>interfere with the efficient and proper functioning of the court.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811009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527993" y="618978"/>
            <a:ext cx="8992594" cy="5584874"/>
          </a:xfrm>
          <a:prstGeom prst="rect">
            <a:avLst/>
          </a:prstGeom>
        </p:spPr>
      </p:pic>
      <p:pic>
        <p:nvPicPr>
          <p:cNvPr id="3" name="Play Sound">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095212" y="5594252"/>
            <a:ext cx="609600" cy="609600"/>
          </a:xfrm>
          <a:prstGeom prst="rect">
            <a:avLst/>
          </a:prstGeom>
        </p:spPr>
      </p:pic>
      <p:pic>
        <p:nvPicPr>
          <p:cNvPr id="5" name="dream-harp-01">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10215787" y="5629421"/>
            <a:ext cx="609600" cy="609600"/>
          </a:xfrm>
          <a:prstGeom prst="rect">
            <a:avLst/>
          </a:prstGeom>
        </p:spPr>
      </p:pic>
    </p:spTree>
    <p:extLst>
      <p:ext uri="{BB962C8B-B14F-4D97-AF65-F5344CB8AC3E}">
        <p14:creationId xmlns:p14="http://schemas.microsoft.com/office/powerpoint/2010/main" xmlns="" val="29114339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28"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7" name="Play Sound.mp3">
            <a:hlinkClick r:id="" action="ppaction://media"/>
          </p:cNvPr>
          <p:cNvPicPr>
            <a:picLocks noRot="1" noChangeAspect="1"/>
          </p:cNvPicPr>
          <p:nvPr>
            <a:audioFile r:link="rId1"/>
          </p:nvPr>
        </p:nvPicPr>
        <p:blipFill>
          <a:blip r:embed="rId5" cstate="print"/>
          <a:stretch>
            <a:fillRect/>
          </a:stretch>
        </p:blipFill>
        <p:spPr>
          <a:xfrm>
            <a:off x="1084217" y="5928360"/>
            <a:ext cx="304800" cy="304800"/>
          </a:xfrm>
          <a:prstGeom prst="rect">
            <a:avLst/>
          </a:prstGeom>
        </p:spPr>
      </p:pic>
      <p:pic>
        <p:nvPicPr>
          <p:cNvPr id="8" name="dream-harp-01.mp3">
            <a:hlinkClick r:id="" action="ppaction://media"/>
          </p:cNvPr>
          <p:cNvPicPr>
            <a:picLocks noRot="1" noChangeAspect="1"/>
          </p:cNvPicPr>
          <p:nvPr>
            <a:audioFile r:link="rId2"/>
          </p:nvPr>
        </p:nvPicPr>
        <p:blipFill>
          <a:blip r:embed="rId5" cstate="print"/>
          <a:stretch>
            <a:fillRect/>
          </a:stretch>
        </p:blipFill>
        <p:spPr>
          <a:xfrm>
            <a:off x="5107577" y="5928360"/>
            <a:ext cx="304800" cy="304800"/>
          </a:xfrm>
          <a:prstGeom prst="rect">
            <a:avLst/>
          </a:prstGeom>
        </p:spPr>
      </p:pic>
    </p:spTree>
    <p:extLst>
      <p:ext uri="{BB962C8B-B14F-4D97-AF65-F5344CB8AC3E}">
        <p14:creationId xmlns:p14="http://schemas.microsoft.com/office/powerpoint/2010/main" xmlns="" val="1309890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61" fill="hold"/>
                                        <p:tgtEl>
                                          <p:spTgt spid="8"/>
                                        </p:tgtEl>
                                      </p:cBhvr>
                                    </p:cmd>
                                  </p:childTnLst>
                                </p:cTn>
                              </p:par>
                            </p:childTnLst>
                          </p:cTn>
                        </p:par>
                      </p:childTnLst>
                    </p:cTn>
                  </p:par>
                </p:childTnLst>
              </p:cTn>
              <p:nextCondLst>
                <p:cond evt="onClick" delay="0">
                  <p:tgtEl>
                    <p:spTgt spid="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541" y="1842868"/>
            <a:ext cx="11679118" cy="2996417"/>
          </a:xfrm>
          <a:prstGeom prst="rect">
            <a:avLst/>
          </a:prstGeom>
        </p:spPr>
      </p:pic>
      <p:pic>
        <p:nvPicPr>
          <p:cNvPr id="5" name="telephone-ring-01a">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1528689" y="4978790"/>
            <a:ext cx="609600" cy="609600"/>
          </a:xfrm>
          <a:prstGeom prst="rect">
            <a:avLst/>
          </a:prstGeom>
        </p:spPr>
      </p:pic>
      <p:pic>
        <p:nvPicPr>
          <p:cNvPr id="6" name="dream-harp-01">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5647300" y="5092503"/>
            <a:ext cx="609600" cy="609600"/>
          </a:xfrm>
          <a:prstGeom prst="rect">
            <a:avLst/>
          </a:prstGeom>
        </p:spPr>
      </p:pic>
    </p:spTree>
    <p:extLst>
      <p:ext uri="{BB962C8B-B14F-4D97-AF65-F5344CB8AC3E}">
        <p14:creationId xmlns:p14="http://schemas.microsoft.com/office/powerpoint/2010/main" xmlns="" val="20434559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62"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128"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reeze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814560" y="4741985"/>
            <a:ext cx="609600" cy="6096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 y="0"/>
            <a:ext cx="12192001" cy="6858000"/>
          </a:xfrm>
          <a:prstGeom prst="rect">
            <a:avLst/>
          </a:prstGeom>
        </p:spPr>
      </p:pic>
      <p:pic>
        <p:nvPicPr>
          <p:cNvPr id="3" name="Freeze Sound 3">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5" cstate="print"/>
          <a:stretch>
            <a:fillRect/>
          </a:stretch>
        </p:blipFill>
        <p:spPr>
          <a:xfrm>
            <a:off x="754966" y="5487573"/>
            <a:ext cx="609600" cy="609600"/>
          </a:xfrm>
          <a:prstGeom prst="rect">
            <a:avLst/>
          </a:prstGeom>
        </p:spPr>
      </p:pic>
    </p:spTree>
    <p:extLst>
      <p:ext uri="{BB962C8B-B14F-4D97-AF65-F5344CB8AC3E}">
        <p14:creationId xmlns:p14="http://schemas.microsoft.com/office/powerpoint/2010/main" xmlns="" val="379842904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95"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099"/>
            <a:ext cx="12191999" cy="6877319"/>
          </a:xfrm>
          <a:prstGeom prst="rect">
            <a:avLst/>
          </a:prstGeom>
        </p:spPr>
      </p:pic>
      <p:sp>
        <p:nvSpPr>
          <p:cNvPr id="2" name="TextBox 1"/>
          <p:cNvSpPr txBox="1"/>
          <p:nvPr/>
        </p:nvSpPr>
        <p:spPr>
          <a:xfrm>
            <a:off x="492369" y="970671"/>
            <a:ext cx="10649243" cy="1754326"/>
          </a:xfrm>
          <a:prstGeom prst="rect">
            <a:avLst/>
          </a:prstGeom>
          <a:noFill/>
        </p:spPr>
        <p:txBody>
          <a:bodyPr wrap="square" rtlCol="0">
            <a:spAutoFit/>
          </a:bodyPr>
          <a:lstStyle/>
          <a:p>
            <a:r>
              <a:rPr lang="en-US" sz="3600" dirty="0" smtClean="0"/>
              <a:t>Should Jim, who was appointed by the Court, represent Nacho in the appeal of his death sentence, even though Nacho does not want to appeal?</a:t>
            </a:r>
            <a:endParaRPr lang="en-US" sz="3600" dirty="0"/>
          </a:p>
        </p:txBody>
      </p:sp>
    </p:spTree>
    <p:extLst>
      <p:ext uri="{BB962C8B-B14F-4D97-AF65-F5344CB8AC3E}">
        <p14:creationId xmlns:p14="http://schemas.microsoft.com/office/powerpoint/2010/main" xmlns="" val="36869574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4" name="Rectangle 3"/>
          <p:cNvSpPr/>
          <p:nvPr/>
        </p:nvSpPr>
        <p:spPr>
          <a:xfrm>
            <a:off x="436098" y="0"/>
            <a:ext cx="11493306" cy="6678751"/>
          </a:xfrm>
          <a:prstGeom prst="rect">
            <a:avLst/>
          </a:prstGeom>
        </p:spPr>
        <p:txBody>
          <a:bodyPr wrap="square">
            <a:spAutoFit/>
          </a:bodyPr>
          <a:lstStyle/>
          <a:p>
            <a:pPr lvl="0" algn="just"/>
            <a:r>
              <a:rPr lang="en-US" sz="3600" b="1" i="1" dirty="0"/>
              <a:t>Robertson v. State of Florida</a:t>
            </a:r>
            <a:r>
              <a:rPr lang="en-US" sz="3600" dirty="0"/>
              <a:t>, 143 So.3d 907 (Fla. </a:t>
            </a:r>
            <a:r>
              <a:rPr lang="en-US" sz="3600" dirty="0" smtClean="0"/>
              <a:t>2014)</a:t>
            </a:r>
          </a:p>
          <a:p>
            <a:pPr lvl="0" algn="just"/>
            <a:endParaRPr lang="en-US" sz="1600" dirty="0"/>
          </a:p>
          <a:p>
            <a:pPr lvl="0" algn="just"/>
            <a:r>
              <a:rPr lang="en-US" sz="3600" dirty="0" smtClean="0"/>
              <a:t>Robertson received a sentence of death and wanted to argue in favor of that sentence.</a:t>
            </a:r>
          </a:p>
          <a:p>
            <a:pPr algn="just"/>
            <a:endParaRPr lang="en-US" sz="3600" dirty="0" smtClean="0"/>
          </a:p>
          <a:p>
            <a:pPr algn="just"/>
            <a:r>
              <a:rPr lang="en-US" sz="3600" dirty="0" smtClean="0"/>
              <a:t>Appellate </a:t>
            </a:r>
            <a:r>
              <a:rPr lang="en-US" sz="3600" dirty="0"/>
              <a:t>counsel sought </a:t>
            </a:r>
            <a:r>
              <a:rPr lang="en-US" sz="3600" dirty="0" smtClean="0"/>
              <a:t>to withdraw to avoid </a:t>
            </a:r>
            <a:r>
              <a:rPr lang="en-US" sz="3600" dirty="0"/>
              <a:t>an alleged violation of his ethical responsibility to his client</a:t>
            </a:r>
            <a:r>
              <a:rPr lang="en-US" sz="3600" dirty="0" smtClean="0"/>
              <a:t>.</a:t>
            </a:r>
          </a:p>
          <a:p>
            <a:pPr algn="just"/>
            <a:endParaRPr lang="en-US" sz="1600" dirty="0" smtClean="0"/>
          </a:p>
          <a:p>
            <a:pPr algn="just"/>
            <a:r>
              <a:rPr lang="en-US" sz="3600" dirty="0" smtClean="0"/>
              <a:t>Withdrawal denied - there is no </a:t>
            </a:r>
            <a:r>
              <a:rPr lang="en-US" sz="3600" dirty="0"/>
              <a:t>ethical violation </a:t>
            </a:r>
            <a:r>
              <a:rPr lang="en-US" sz="3600" dirty="0" smtClean="0"/>
              <a:t>in requiring counsel </a:t>
            </a:r>
            <a:r>
              <a:rPr lang="en-US" sz="3600" dirty="0"/>
              <a:t>to </a:t>
            </a:r>
            <a:r>
              <a:rPr lang="en-US" sz="3600" dirty="0" smtClean="0"/>
              <a:t>prosecute </a:t>
            </a:r>
            <a:r>
              <a:rPr lang="en-US" sz="3600" dirty="0"/>
              <a:t>the appeal fully for the benefit of the </a:t>
            </a:r>
            <a:r>
              <a:rPr lang="en-US" sz="3600" dirty="0" smtClean="0"/>
              <a:t>Court which must consider all death sentences.</a:t>
            </a:r>
          </a:p>
          <a:p>
            <a:pPr algn="just"/>
            <a:r>
              <a:rPr lang="en-US" sz="3600" dirty="0"/>
              <a:t>R</a:t>
            </a:r>
            <a:r>
              <a:rPr lang="en-US" sz="3600" dirty="0" smtClean="0"/>
              <a:t>obertson </a:t>
            </a:r>
            <a:r>
              <a:rPr lang="en-US" sz="3600" dirty="0"/>
              <a:t>may </a:t>
            </a:r>
            <a:r>
              <a:rPr lang="en-US" sz="3600" dirty="0" smtClean="0"/>
              <a:t>file </a:t>
            </a:r>
            <a:r>
              <a:rPr lang="en-US" sz="3600" dirty="0"/>
              <a:t>a pro se supplemental brief setting forth his personal positions and </a:t>
            </a:r>
            <a:r>
              <a:rPr lang="en-US" sz="3600" dirty="0" smtClean="0"/>
              <a:t>interests.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656142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5754" cy="6861517"/>
          </a:xfrm>
          <a:prstGeom prst="rect">
            <a:avLst/>
          </a:prstGeom>
        </p:spPr>
      </p:pic>
      <p:sp>
        <p:nvSpPr>
          <p:cNvPr id="3" name="TextBox 2"/>
          <p:cNvSpPr txBox="1"/>
          <p:nvPr/>
        </p:nvSpPr>
        <p:spPr>
          <a:xfrm>
            <a:off x="998806" y="801858"/>
            <a:ext cx="4895557" cy="2800767"/>
          </a:xfrm>
          <a:prstGeom prst="rect">
            <a:avLst/>
          </a:prstGeom>
          <a:noFill/>
        </p:spPr>
        <p:txBody>
          <a:bodyPr wrap="square" rtlCol="0">
            <a:spAutoFit/>
          </a:bodyPr>
          <a:lstStyle/>
          <a:p>
            <a:pPr algn="just"/>
            <a:r>
              <a:rPr lang="en-US" sz="4400" dirty="0" smtClean="0"/>
              <a:t>How much input should Nacho have as to Jim’s Appellate Strategy?</a:t>
            </a:r>
            <a:endParaRPr lang="en-US" sz="4400" dirty="0"/>
          </a:p>
        </p:txBody>
      </p:sp>
    </p:spTree>
    <p:extLst>
      <p:ext uri="{BB962C8B-B14F-4D97-AF65-F5344CB8AC3E}">
        <p14:creationId xmlns:p14="http://schemas.microsoft.com/office/powerpoint/2010/main" xmlns="" val="4359537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4" name="Rectangle 3"/>
          <p:cNvSpPr/>
          <p:nvPr/>
        </p:nvSpPr>
        <p:spPr>
          <a:xfrm>
            <a:off x="504092" y="998806"/>
            <a:ext cx="11183815" cy="2308324"/>
          </a:xfrm>
          <a:prstGeom prst="rect">
            <a:avLst/>
          </a:prstGeom>
        </p:spPr>
        <p:txBody>
          <a:bodyPr wrap="square">
            <a:spAutoFit/>
          </a:bodyPr>
          <a:lstStyle/>
          <a:p>
            <a:pPr lvl="0" algn="just"/>
            <a:r>
              <a:rPr lang="en-US" sz="3600" b="1" i="1" dirty="0"/>
              <a:t>Robertson </a:t>
            </a:r>
            <a:endParaRPr lang="en-US" sz="3600" b="1" i="1" dirty="0" smtClean="0"/>
          </a:p>
          <a:p>
            <a:pPr lvl="0" algn="just"/>
            <a:endParaRPr lang="en-US" sz="3600" dirty="0" smtClean="0"/>
          </a:p>
          <a:p>
            <a:pPr algn="just"/>
            <a:r>
              <a:rPr lang="en-US" sz="3600" dirty="0"/>
              <a:t>R</a:t>
            </a:r>
            <a:r>
              <a:rPr lang="en-US" sz="3600" dirty="0" smtClean="0"/>
              <a:t>obertson </a:t>
            </a:r>
            <a:r>
              <a:rPr lang="en-US" sz="3600" dirty="0"/>
              <a:t>may </a:t>
            </a:r>
            <a:r>
              <a:rPr lang="en-US" sz="3600" dirty="0" smtClean="0"/>
              <a:t>file </a:t>
            </a:r>
            <a:r>
              <a:rPr lang="en-US" sz="3600" dirty="0"/>
              <a:t>a pro se supplemental brief setting forth his personal positions and </a:t>
            </a:r>
            <a:r>
              <a:rPr lang="en-US" sz="3600" dirty="0" smtClean="0"/>
              <a:t>interests. </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7157601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5"/>
            <a:ext cx="12192000" cy="6884065"/>
          </a:xfrm>
          <a:prstGeom prst="rect">
            <a:avLst/>
          </a:prstGeom>
        </p:spPr>
      </p:pic>
      <p:sp>
        <p:nvSpPr>
          <p:cNvPr id="3" name="Rectangle 2"/>
          <p:cNvSpPr/>
          <p:nvPr/>
        </p:nvSpPr>
        <p:spPr>
          <a:xfrm>
            <a:off x="464234" y="604911"/>
            <a:ext cx="11254154" cy="5786199"/>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Rule 4-1.2 Objectives and Scope of </a:t>
            </a:r>
            <a:r>
              <a:rPr lang="en-US" sz="3600" b="1" dirty="0" smtClean="0">
                <a:latin typeface="Calibri" panose="020F0502020204030204" pitchFamily="34" charset="0"/>
                <a:ea typeface="Calibri" panose="020F0502020204030204" pitchFamily="34" charset="0"/>
                <a:cs typeface="Times New Roman" panose="02020603050405020304" pitchFamily="18" charset="0"/>
              </a:rPr>
              <a:t>Representation</a:t>
            </a:r>
          </a:p>
          <a:p>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lgn="just">
              <a:spcAft>
                <a:spcPts val="600"/>
              </a:spcAft>
            </a:pPr>
            <a:r>
              <a:rPr lang="en-US" sz="3600" dirty="0" smtClean="0"/>
              <a:t>(a) Lawyer </a:t>
            </a:r>
            <a:r>
              <a:rPr lang="en-US" sz="3600" dirty="0"/>
              <a:t>to Abide by Client's </a:t>
            </a:r>
            <a:r>
              <a:rPr lang="en-US" sz="3600" dirty="0" smtClean="0"/>
              <a:t>Decisions . . . a lawyer </a:t>
            </a:r>
            <a:r>
              <a:rPr lang="en-US" sz="3600" dirty="0"/>
              <a:t>shall abide by a client's decisions concerning the objectives of </a:t>
            </a:r>
            <a:r>
              <a:rPr lang="en-US" sz="3600" dirty="0" smtClean="0"/>
              <a:t>representation . . . </a:t>
            </a:r>
          </a:p>
          <a:p>
            <a:pPr algn="just">
              <a:spcAft>
                <a:spcPts val="600"/>
              </a:spcAft>
            </a:pPr>
            <a:endParaRPr lang="en-US" sz="3600" dirty="0" smtClean="0"/>
          </a:p>
          <a:p>
            <a:pPr algn="just">
              <a:spcAft>
                <a:spcPts val="600"/>
              </a:spcAft>
            </a:pPr>
            <a:r>
              <a:rPr lang="en-US" sz="3600" dirty="0" smtClean="0"/>
              <a:t>In </a:t>
            </a:r>
            <a:r>
              <a:rPr lang="en-US" sz="3600" dirty="0"/>
              <a:t>a </a:t>
            </a:r>
            <a:r>
              <a:rPr lang="en-US" sz="3600" b="1" dirty="0"/>
              <a:t>criminal case</a:t>
            </a:r>
            <a:r>
              <a:rPr lang="en-US" sz="3600" dirty="0"/>
              <a:t>, the lawyer shall abide by the client's decision, after consultation with the lawyer, as to a </a:t>
            </a:r>
            <a:r>
              <a:rPr lang="en-US" sz="3600" b="1" dirty="0"/>
              <a:t>plea to be entered, whether to waive jury trial, and whether the client will testify.</a:t>
            </a:r>
            <a:endParaRPr lang="en-US" sz="36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913475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9118"/>
            <a:ext cx="12192000" cy="6877118"/>
          </a:xfrm>
          <a:prstGeom prst="rect">
            <a:avLst/>
          </a:prstGeom>
        </p:spPr>
      </p:pic>
      <p:sp>
        <p:nvSpPr>
          <p:cNvPr id="4" name="TextBox 3"/>
          <p:cNvSpPr txBox="1"/>
          <p:nvPr/>
        </p:nvSpPr>
        <p:spPr>
          <a:xfrm>
            <a:off x="314178" y="4093699"/>
            <a:ext cx="11563643" cy="2308324"/>
          </a:xfrm>
          <a:prstGeom prst="rect">
            <a:avLst/>
          </a:prstGeom>
          <a:noFill/>
        </p:spPr>
        <p:txBody>
          <a:bodyPr wrap="square" rtlCol="0">
            <a:spAutoFit/>
          </a:bodyPr>
          <a:lstStyle/>
          <a:p>
            <a:pPr algn="just"/>
            <a:r>
              <a:rPr lang="en-US" sz="4800" dirty="0" smtClean="0">
                <a:solidFill>
                  <a:schemeClr val="bg1"/>
                </a:solidFill>
              </a:rPr>
              <a:t>Would Jim face an ethical violation if he acquiesced in Nacho’s request not to fight the death sentence?</a:t>
            </a:r>
            <a:endParaRPr lang="en-US" sz="4800" dirty="0">
              <a:solidFill>
                <a:schemeClr val="bg1"/>
              </a:solidFill>
            </a:endParaRPr>
          </a:p>
        </p:txBody>
      </p:sp>
    </p:spTree>
    <p:extLst>
      <p:ext uri="{BB962C8B-B14F-4D97-AF65-F5344CB8AC3E}">
        <p14:creationId xmlns:p14="http://schemas.microsoft.com/office/powerpoint/2010/main" xmlns="" val="2644660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Rectangle 2"/>
          <p:cNvSpPr/>
          <p:nvPr/>
        </p:nvSpPr>
        <p:spPr>
          <a:xfrm>
            <a:off x="450166" y="154745"/>
            <a:ext cx="11549576" cy="5693866"/>
          </a:xfrm>
          <a:prstGeom prst="rect">
            <a:avLst/>
          </a:prstGeom>
        </p:spPr>
        <p:txBody>
          <a:bodyPr wrap="square">
            <a:spAutoFit/>
          </a:bodyPr>
          <a:lstStyle/>
          <a:p>
            <a:pPr lvl="0"/>
            <a:endParaRPr lang="en-US" sz="3600" b="1" i="1" u="sng" dirty="0"/>
          </a:p>
          <a:p>
            <a:pPr lvl="0"/>
            <a:r>
              <a:rPr lang="en-US" sz="4000" b="1" i="1" dirty="0" smtClean="0"/>
              <a:t>Robertson</a:t>
            </a:r>
          </a:p>
          <a:p>
            <a:pPr lvl="0"/>
            <a:endParaRPr lang="en-US" sz="3600" u="sng" dirty="0"/>
          </a:p>
          <a:p>
            <a:pPr algn="just"/>
            <a:r>
              <a:rPr lang="en-US" sz="3600" dirty="0"/>
              <a:t>It “is ‘ineffective assistance for counsel to simply acquiesce’ to a client’s desires to be </a:t>
            </a:r>
            <a:r>
              <a:rPr lang="en-US" sz="3600" dirty="0" smtClean="0"/>
              <a:t>executed</a:t>
            </a:r>
            <a:r>
              <a:rPr lang="en-US" sz="3600" dirty="0"/>
              <a:t> </a:t>
            </a:r>
            <a:r>
              <a:rPr lang="en-US" sz="3600" dirty="0" smtClean="0"/>
              <a:t>. . . </a:t>
            </a:r>
          </a:p>
          <a:p>
            <a:pPr algn="just"/>
            <a:endParaRPr lang="en-US" sz="3600" dirty="0"/>
          </a:p>
          <a:p>
            <a:pPr algn="just"/>
            <a:r>
              <a:rPr lang="en-US" sz="3600" dirty="0" smtClean="0"/>
              <a:t>In </a:t>
            </a:r>
            <a:r>
              <a:rPr lang="en-US" sz="3600" dirty="0"/>
              <a:t>other words, not only does the client </a:t>
            </a:r>
            <a:r>
              <a:rPr lang="en-US" sz="3600" dirty="0" smtClean="0"/>
              <a:t>have no </a:t>
            </a:r>
            <a:r>
              <a:rPr lang="en-US" sz="3600" dirty="0"/>
              <a:t>right to commit state-assisted suicide, but it is actually ineffective – and therefore unethical – conduct for an attorney to accede to this request.”</a:t>
            </a:r>
            <a:endParaRPr lang="en-US" sz="3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16466938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3" cstate="print">
            <a:lum bright="41000"/>
          </a:blip>
          <a:stretch>
            <a:fillRect/>
          </a:stretch>
        </p:blipFill>
        <p:spPr>
          <a:xfrm>
            <a:off x="0" y="-26066"/>
            <a:ext cx="12192000" cy="6884065"/>
          </a:xfrm>
          <a:prstGeom prst="rect">
            <a:avLst/>
          </a:prstGeom>
        </p:spPr>
      </p:pic>
      <p:sp>
        <p:nvSpPr>
          <p:cNvPr id="3" name="Rectangle 2"/>
          <p:cNvSpPr/>
          <p:nvPr/>
        </p:nvSpPr>
        <p:spPr>
          <a:xfrm>
            <a:off x="478302" y="576775"/>
            <a:ext cx="11113476" cy="3785652"/>
          </a:xfrm>
          <a:prstGeom prst="rect">
            <a:avLst/>
          </a:prstGeom>
        </p:spPr>
        <p:txBody>
          <a:bodyPr wrap="square">
            <a:spAutoFit/>
          </a:bodyPr>
          <a:lstStyle/>
          <a:p>
            <a:pPr algn="just"/>
            <a:r>
              <a:rPr lang="en-US" sz="4000" b="1" dirty="0">
                <a:ea typeface="Calibri" panose="020F0502020204030204" pitchFamily="34" charset="0"/>
                <a:cs typeface="Times New Roman" panose="02020603050405020304" pitchFamily="18" charset="0"/>
              </a:rPr>
              <a:t>Rule 4-1.1 Competence</a:t>
            </a:r>
          </a:p>
          <a:p>
            <a:pPr algn="just"/>
            <a:endParaRPr lang="en-US" sz="4000" b="1" dirty="0">
              <a:ea typeface="Calibri" panose="020F0502020204030204" pitchFamily="34" charset="0"/>
              <a:cs typeface="Times New Roman" panose="02020603050405020304" pitchFamily="18" charset="0"/>
            </a:endParaRPr>
          </a:p>
          <a:p>
            <a:pPr algn="just">
              <a:spcAft>
                <a:spcPts val="600"/>
              </a:spcAft>
            </a:pPr>
            <a:r>
              <a:rPr lang="en-US" sz="4000" dirty="0"/>
              <a:t>A lawyer shall provide competent representation to a client. Competent representation requires the legal knowledge, skill, thoroughness, and preparation reasonably necessary for the representation.</a:t>
            </a:r>
            <a:endParaRPr lang="en-US" sz="4000" dirty="0">
              <a:ea typeface="Calibri" panose="020F0502020204030204" pitchFamily="34" charset="0"/>
              <a:cs typeface="Times New Roman" panose="02020603050405020304" pitchFamily="18" charset="0"/>
            </a:endParaRPr>
          </a:p>
        </p:txBody>
      </p:sp>
      <p:pic>
        <p:nvPicPr>
          <p:cNvPr id="4" name="Play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458351" y="4695813"/>
            <a:ext cx="609600" cy="609600"/>
          </a:xfrm>
          <a:prstGeom prst="rect">
            <a:avLst/>
          </a:prstGeom>
        </p:spPr>
      </p:pic>
    </p:spTree>
    <p:extLst>
      <p:ext uri="{BB962C8B-B14F-4D97-AF65-F5344CB8AC3E}">
        <p14:creationId xmlns:p14="http://schemas.microsoft.com/office/powerpoint/2010/main" xmlns="" val="2617752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24701"/>
            <a:ext cx="12191999" cy="6861220"/>
          </a:xfrm>
          <a:prstGeom prst="rect">
            <a:avLst/>
          </a:prstGeom>
        </p:spPr>
      </p:pic>
      <p:pic>
        <p:nvPicPr>
          <p:cNvPr id="3" name="Freeze Sound 3">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3521611" y="5396940"/>
            <a:ext cx="609600" cy="609600"/>
          </a:xfrm>
          <a:prstGeom prst="rect">
            <a:avLst/>
          </a:prstGeom>
        </p:spPr>
      </p:pic>
      <p:pic>
        <p:nvPicPr>
          <p:cNvPr id="4" name="door-knock-01">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6" cstate="print"/>
          <a:stretch>
            <a:fillRect/>
          </a:stretch>
        </p:blipFill>
        <p:spPr>
          <a:xfrm>
            <a:off x="631627" y="5291417"/>
            <a:ext cx="609600" cy="609600"/>
          </a:xfrm>
          <a:prstGeom prst="rect">
            <a:avLst/>
          </a:prstGeom>
        </p:spPr>
      </p:pic>
    </p:spTree>
    <p:extLst>
      <p:ext uri="{BB962C8B-B14F-4D97-AF65-F5344CB8AC3E}">
        <p14:creationId xmlns:p14="http://schemas.microsoft.com/office/powerpoint/2010/main" xmlns="" val="8137983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158" fill="hold"/>
                                        <p:tgtEl>
                                          <p:spTgt spid="4"/>
                                        </p:tgtEl>
                                      </p:cBhvr>
                                    </p:cmd>
                                  </p:childTnLst>
                                </p:cTn>
                              </p:par>
                            </p:childTnLst>
                          </p:cTn>
                        </p:par>
                      </p:childTnLst>
                    </p:cTn>
                  </p:par>
                </p:childTnLst>
              </p:cTn>
              <p:nextCondLst>
                <p:cond evt="onClick" delay="0">
                  <p:tgtEl>
                    <p:spTgt spid="4"/>
                  </p:tgtEl>
                </p:cond>
              </p:nextCondLst>
            </p:seq>
            <p:audio>
              <p:cMediaNode vol="80000">
                <p:cTn id="13"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Freeze Sound">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9814560" y="4741985"/>
            <a:ext cx="609600" cy="6096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1" y="0"/>
            <a:ext cx="12192001" cy="6858000"/>
          </a:xfrm>
          <a:prstGeom prst="rect">
            <a:avLst/>
          </a:prstGeom>
        </p:spPr>
      </p:pic>
      <p:pic>
        <p:nvPicPr>
          <p:cNvPr id="3" name="Freeze Sound 3">
            <a:hlinkClick r:id="" action="ppaction://media"/>
          </p:cNvPr>
          <p:cNvPicPr>
            <a:picLocks noChangeAspect="1"/>
          </p:cNvPicPr>
          <p:nvPr>
            <a:audioFile r:link="rId2"/>
            <p:extLst>
              <p:ext uri="{DAA4B4D4-6D71-4841-9C94-3DE7FCFB9230}">
                <p14:media xmlns:p14="http://schemas.microsoft.com/office/powerpoint/2010/main" xmlns="" r:embed="rId7"/>
              </p:ext>
            </p:extLst>
          </p:nvPr>
        </p:nvPicPr>
        <p:blipFill>
          <a:blip r:embed="rId5" cstate="print"/>
          <a:stretch>
            <a:fillRect/>
          </a:stretch>
        </p:blipFill>
        <p:spPr>
          <a:xfrm>
            <a:off x="754966" y="5487573"/>
            <a:ext cx="609600" cy="609600"/>
          </a:xfrm>
          <a:prstGeom prst="rect">
            <a:avLst/>
          </a:prstGeom>
        </p:spPr>
      </p:pic>
    </p:spTree>
    <p:extLst>
      <p:ext uri="{BB962C8B-B14F-4D97-AF65-F5344CB8AC3E}">
        <p14:creationId xmlns:p14="http://schemas.microsoft.com/office/powerpoint/2010/main" xmlns="" val="10112255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78"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095"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pic>
        <p:nvPicPr>
          <p:cNvPr id="3" name="Freeze Sound 3">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1373945" y="4953000"/>
            <a:ext cx="609600" cy="609600"/>
          </a:xfrm>
          <a:prstGeom prst="rect">
            <a:avLst/>
          </a:prstGeom>
        </p:spPr>
      </p:pic>
    </p:spTree>
    <p:extLst>
      <p:ext uri="{BB962C8B-B14F-4D97-AF65-F5344CB8AC3E}">
        <p14:creationId xmlns:p14="http://schemas.microsoft.com/office/powerpoint/2010/main" xmlns="" val="544959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9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996633"/>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22491" y="1111348"/>
            <a:ext cx="9184548" cy="4724320"/>
          </a:xfrm>
          <a:prstGeom prst="rect">
            <a:avLst/>
          </a:prstGeom>
        </p:spPr>
      </p:pic>
      <p:sp>
        <p:nvSpPr>
          <p:cNvPr id="4" name="TextBox 3"/>
          <p:cNvSpPr txBox="1"/>
          <p:nvPr/>
        </p:nvSpPr>
        <p:spPr>
          <a:xfrm>
            <a:off x="1617785" y="1364566"/>
            <a:ext cx="3502855" cy="1200329"/>
          </a:xfrm>
          <a:prstGeom prst="rect">
            <a:avLst/>
          </a:prstGeom>
          <a:noFill/>
        </p:spPr>
        <p:txBody>
          <a:bodyPr wrap="square" rtlCol="0">
            <a:spAutoFit/>
          </a:bodyPr>
          <a:lstStyle/>
          <a:p>
            <a:r>
              <a:rPr lang="en-US" sz="3600" dirty="0" smtClean="0"/>
              <a:t>Compensation Issues?</a:t>
            </a:r>
            <a:endParaRPr lang="en-US" sz="3600" dirty="0"/>
          </a:p>
        </p:txBody>
      </p:sp>
    </p:spTree>
    <p:extLst>
      <p:ext uri="{BB962C8B-B14F-4D97-AF65-F5344CB8AC3E}">
        <p14:creationId xmlns:p14="http://schemas.microsoft.com/office/powerpoint/2010/main" xmlns="" val="21588644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TextBox 2"/>
          <p:cNvSpPr txBox="1"/>
          <p:nvPr/>
        </p:nvSpPr>
        <p:spPr>
          <a:xfrm>
            <a:off x="837127" y="1107582"/>
            <a:ext cx="9723549" cy="2862322"/>
          </a:xfrm>
          <a:prstGeom prst="rect">
            <a:avLst/>
          </a:prstGeom>
          <a:noFill/>
        </p:spPr>
        <p:txBody>
          <a:bodyPr wrap="square" rtlCol="0">
            <a:spAutoFit/>
          </a:bodyPr>
          <a:lstStyle/>
          <a:p>
            <a:r>
              <a:rPr lang="en-US" sz="3600" dirty="0"/>
              <a:t>Rule 4-1.2 (d) Criminal or Fraudulent </a:t>
            </a:r>
            <a:r>
              <a:rPr lang="en-US" sz="3600" dirty="0" smtClean="0"/>
              <a:t>Conduct</a:t>
            </a:r>
          </a:p>
          <a:p>
            <a:endParaRPr lang="en-US" sz="3600" dirty="0"/>
          </a:p>
          <a:p>
            <a:pPr algn="just"/>
            <a:r>
              <a:rPr lang="en-US" sz="3600" dirty="0" smtClean="0"/>
              <a:t>A </a:t>
            </a:r>
            <a:r>
              <a:rPr lang="en-US" sz="3600" dirty="0"/>
              <a:t>lawyer shall not counsel a client to engage, </a:t>
            </a:r>
            <a:r>
              <a:rPr lang="en-US" sz="3600" b="1" dirty="0"/>
              <a:t>or assist a client</a:t>
            </a:r>
            <a:r>
              <a:rPr lang="en-US" sz="3600" dirty="0"/>
              <a:t>, in conduct that the lawyer </a:t>
            </a:r>
            <a:r>
              <a:rPr lang="en-US" sz="3600" b="1" dirty="0"/>
              <a:t>knows or reasonably should know</a:t>
            </a:r>
            <a:r>
              <a:rPr lang="en-US" sz="3600" dirty="0"/>
              <a:t> is criminal or fraudulent.</a:t>
            </a:r>
          </a:p>
        </p:txBody>
      </p:sp>
    </p:spTree>
    <p:extLst>
      <p:ext uri="{BB962C8B-B14F-4D97-AF65-F5344CB8AC3E}">
        <p14:creationId xmlns:p14="http://schemas.microsoft.com/office/powerpoint/2010/main" xmlns="" val="19155382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124539"/>
            <a:ext cx="12192000" cy="6982539"/>
          </a:xfrm>
          <a:prstGeom prst="rect">
            <a:avLst/>
          </a:prstGeom>
        </p:spPr>
      </p:pic>
      <p:sp>
        <p:nvSpPr>
          <p:cNvPr id="3" name="Rectangle 2"/>
          <p:cNvSpPr/>
          <p:nvPr/>
        </p:nvSpPr>
        <p:spPr>
          <a:xfrm>
            <a:off x="379828" y="829994"/>
            <a:ext cx="11676184" cy="460126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Rule 4-1.5 Fees and Costs for Legal Services</a:t>
            </a:r>
          </a:p>
          <a:p>
            <a:endParaRPr lang="en-US" sz="3600" b="1" dirty="0">
              <a:latin typeface="Calibri" panose="020F0502020204030204" pitchFamily="34" charset="0"/>
              <a:ea typeface="Calibri" panose="020F0502020204030204" pitchFamily="34" charset="0"/>
              <a:cs typeface="Times New Roman" panose="02020603050405020304" pitchFamily="18" charset="0"/>
            </a:endParaRPr>
          </a:p>
          <a:p>
            <a:pPr>
              <a:spcAft>
                <a:spcPts val="600"/>
              </a:spcAft>
            </a:pPr>
            <a:r>
              <a:rPr lang="en-US" sz="3600" dirty="0"/>
              <a:t>(f) </a:t>
            </a:r>
            <a:r>
              <a:rPr lang="en-US" sz="3600" u="sng" dirty="0"/>
              <a:t>Contingent Fees</a:t>
            </a:r>
            <a:r>
              <a:rPr lang="en-US" sz="3600" dirty="0"/>
              <a:t>. As to contingent fees:</a:t>
            </a:r>
          </a:p>
          <a:p>
            <a:pPr marL="288925"/>
            <a:r>
              <a:rPr lang="en-US" sz="3600" dirty="0" smtClean="0"/>
              <a:t>(</a:t>
            </a:r>
            <a:r>
              <a:rPr lang="en-US" sz="3600" dirty="0"/>
              <a:t>3) A lawyer shall not enter into an arrangement for, charge, or collect</a:t>
            </a:r>
            <a:r>
              <a:rPr lang="en-US" sz="3600" dirty="0" smtClean="0"/>
              <a:t>: </a:t>
            </a:r>
          </a:p>
          <a:p>
            <a:pPr marL="288925" algn="ctr"/>
            <a:r>
              <a:rPr lang="en-US" sz="3600" dirty="0" smtClean="0"/>
              <a:t>* * * </a:t>
            </a:r>
            <a:endParaRPr lang="en-US" sz="3600" dirty="0"/>
          </a:p>
          <a:p>
            <a:pPr marL="579438"/>
            <a:r>
              <a:rPr lang="en-US" sz="3600" dirty="0" smtClean="0"/>
              <a:t>(</a:t>
            </a:r>
            <a:r>
              <a:rPr lang="en-US" sz="3600" dirty="0"/>
              <a:t>B) a contingent fee for representing a defendant in a criminal case.</a:t>
            </a:r>
          </a:p>
        </p:txBody>
      </p:sp>
    </p:spTree>
    <p:extLst>
      <p:ext uri="{BB962C8B-B14F-4D97-AF65-F5344CB8AC3E}">
        <p14:creationId xmlns:p14="http://schemas.microsoft.com/office/powerpoint/2010/main" xmlns="" val="2732187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80108"/>
            <a:ext cx="12192001" cy="6938108"/>
          </a:xfrm>
          <a:prstGeom prst="rect">
            <a:avLst/>
          </a:prstGeom>
        </p:spPr>
      </p:pic>
      <p:sp>
        <p:nvSpPr>
          <p:cNvPr id="3" name="TextBox 2"/>
          <p:cNvSpPr txBox="1"/>
          <p:nvPr/>
        </p:nvSpPr>
        <p:spPr>
          <a:xfrm>
            <a:off x="2099256" y="309093"/>
            <a:ext cx="4855336" cy="1323439"/>
          </a:xfrm>
          <a:prstGeom prst="rect">
            <a:avLst/>
          </a:prstGeom>
          <a:noFill/>
        </p:spPr>
        <p:txBody>
          <a:bodyPr wrap="square" rtlCol="0">
            <a:spAutoFit/>
          </a:bodyPr>
          <a:lstStyle/>
          <a:p>
            <a:r>
              <a:rPr lang="en-US" sz="8000" b="1" dirty="0" smtClean="0"/>
              <a:t>THE END</a:t>
            </a:r>
            <a:endParaRPr lang="en-US" sz="8000" b="1" dirty="0"/>
          </a:p>
        </p:txBody>
      </p:sp>
    </p:spTree>
    <p:extLst>
      <p:ext uri="{BB962C8B-B14F-4D97-AF65-F5344CB8AC3E}">
        <p14:creationId xmlns:p14="http://schemas.microsoft.com/office/powerpoint/2010/main" xmlns="" val="2932797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04" y="0"/>
            <a:ext cx="12205607" cy="6858000"/>
          </a:xfrm>
          <a:prstGeom prst="rect">
            <a:avLst/>
          </a:prstGeom>
        </p:spPr>
      </p:pic>
      <p:sp>
        <p:nvSpPr>
          <p:cNvPr id="4" name="Content Placeholder 2"/>
          <p:cNvSpPr txBox="1">
            <a:spLocks/>
          </p:cNvSpPr>
          <p:nvPr/>
        </p:nvSpPr>
        <p:spPr>
          <a:xfrm>
            <a:off x="0" y="3850783"/>
            <a:ext cx="5512158" cy="269101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sz="4800" dirty="0" smtClean="0">
                <a:solidFill>
                  <a:schemeClr val="bg1"/>
                </a:solidFill>
              </a:rPr>
              <a:t>Should Kim Wexler’s Motion to Disqualify Jim McGill be granted?</a:t>
            </a:r>
            <a:endParaRPr lang="en-US" sz="4800" dirty="0">
              <a:solidFill>
                <a:schemeClr val="bg1"/>
              </a:solidFill>
            </a:endParaRPr>
          </a:p>
        </p:txBody>
      </p:sp>
    </p:spTree>
    <p:extLst>
      <p:ext uri="{BB962C8B-B14F-4D97-AF65-F5344CB8AC3E}">
        <p14:creationId xmlns:p14="http://schemas.microsoft.com/office/powerpoint/2010/main" xmlns="" val="2961810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Rectangle 2"/>
          <p:cNvSpPr/>
          <p:nvPr/>
        </p:nvSpPr>
        <p:spPr>
          <a:xfrm>
            <a:off x="221226" y="235974"/>
            <a:ext cx="11724968" cy="6186309"/>
          </a:xfrm>
          <a:prstGeom prst="rect">
            <a:avLst/>
          </a:prstGeom>
        </p:spPr>
        <p:txBody>
          <a:bodyPr wrap="square">
            <a:spAutoFit/>
          </a:bodyPr>
          <a:lstStyle/>
          <a:p>
            <a:pPr lvl="0"/>
            <a:r>
              <a:rPr lang="en-US" sz="4400" b="1" i="1" dirty="0" smtClean="0"/>
              <a:t>Lieberman v.</a:t>
            </a:r>
            <a:r>
              <a:rPr lang="en-US" sz="4400" b="1" dirty="0" smtClean="0"/>
              <a:t> </a:t>
            </a:r>
            <a:r>
              <a:rPr lang="en-US" sz="4400" b="1" i="1" dirty="0" smtClean="0"/>
              <a:t>Lieberman</a:t>
            </a:r>
            <a:r>
              <a:rPr lang="en-US" sz="4400" i="1" dirty="0" smtClean="0"/>
              <a:t>, </a:t>
            </a:r>
            <a:r>
              <a:rPr lang="en-US" sz="4400" dirty="0" smtClean="0"/>
              <a:t>160 So.3d 73 </a:t>
            </a:r>
          </a:p>
          <a:p>
            <a:pPr lvl="0"/>
            <a:r>
              <a:rPr lang="en-US" sz="4400" dirty="0" smtClean="0"/>
              <a:t>(Fla. 4th DCA 2014)</a:t>
            </a:r>
          </a:p>
          <a:p>
            <a:pPr lvl="0"/>
            <a:endParaRPr lang="en-US" sz="4400" dirty="0" smtClean="0"/>
          </a:p>
          <a:p>
            <a:pPr algn="just"/>
            <a:r>
              <a:rPr lang="en-US" sz="4400" dirty="0" smtClean="0"/>
              <a:t>Former husband represented in post-dissolution proceedings by his current wife.  </a:t>
            </a:r>
          </a:p>
          <a:p>
            <a:pPr algn="just"/>
            <a:endParaRPr lang="en-US" sz="4400" dirty="0" smtClean="0"/>
          </a:p>
          <a:p>
            <a:pPr algn="just"/>
            <a:r>
              <a:rPr lang="en-US" sz="4400" dirty="0" smtClean="0"/>
              <a:t>Former wife moved to disqualify the current wife, arguing she was a “material witness” to issues raised in contempt proceedings. </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Rectangle 2"/>
          <p:cNvSpPr/>
          <p:nvPr/>
        </p:nvSpPr>
        <p:spPr>
          <a:xfrm>
            <a:off x="221226" y="235974"/>
            <a:ext cx="11724968" cy="6186309"/>
          </a:xfrm>
          <a:prstGeom prst="rect">
            <a:avLst/>
          </a:prstGeom>
        </p:spPr>
        <p:txBody>
          <a:bodyPr wrap="square">
            <a:spAutoFit/>
          </a:bodyPr>
          <a:lstStyle/>
          <a:p>
            <a:pPr lvl="0"/>
            <a:r>
              <a:rPr lang="en-US" sz="4400" b="1" i="1" dirty="0" smtClean="0"/>
              <a:t>Lieberman </a:t>
            </a:r>
          </a:p>
          <a:p>
            <a:pPr lvl="0" algn="just"/>
            <a:r>
              <a:rPr lang="en-US" sz="4400" dirty="0" smtClean="0"/>
              <a:t>Fact that the current wife was a potentially necessary witness at a contempt hearing would not prevent her from serving as her husband’s attorney in other pre-trial, trial, and post trial proceedings.  </a:t>
            </a:r>
          </a:p>
          <a:p>
            <a:pPr lvl="0" algn="just"/>
            <a:r>
              <a:rPr lang="en-US" sz="4400" i="1" dirty="0" smtClean="0"/>
              <a:t>KMS Rest. Corp. v. Searcy, Denney, Scarola, Barnhart &amp; Shipley P.A.</a:t>
            </a:r>
            <a:r>
              <a:rPr lang="en-US" sz="4400" dirty="0" smtClean="0"/>
              <a:t>, 107 So. 3d 552 (Fla. 4th DCA 2013).</a:t>
            </a:r>
            <a:endParaRPr lang="en-US" sz="440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Rectangle 2"/>
          <p:cNvSpPr/>
          <p:nvPr/>
        </p:nvSpPr>
        <p:spPr>
          <a:xfrm>
            <a:off x="221226" y="235974"/>
            <a:ext cx="11724968" cy="3477875"/>
          </a:xfrm>
          <a:prstGeom prst="rect">
            <a:avLst/>
          </a:prstGeom>
        </p:spPr>
        <p:txBody>
          <a:bodyPr wrap="square">
            <a:spAutoFit/>
          </a:bodyPr>
          <a:lstStyle/>
          <a:p>
            <a:pPr lvl="0"/>
            <a:r>
              <a:rPr lang="en-US" sz="4400" b="1" i="1" dirty="0" smtClean="0"/>
              <a:t>Lieberman </a:t>
            </a:r>
            <a:r>
              <a:rPr lang="en-US" sz="4400" dirty="0"/>
              <a:t>c</a:t>
            </a:r>
            <a:r>
              <a:rPr lang="en-US" sz="4400" dirty="0" smtClean="0"/>
              <a:t>ites </a:t>
            </a:r>
            <a:r>
              <a:rPr lang="en-US" sz="4400" i="1" dirty="0" smtClean="0"/>
              <a:t>Caruso v. Knight</a:t>
            </a:r>
            <a:r>
              <a:rPr lang="en-US" sz="4400" dirty="0" smtClean="0"/>
              <a:t>, 124 So. 3d 962 </a:t>
            </a:r>
          </a:p>
          <a:p>
            <a:pPr lvl="0"/>
            <a:r>
              <a:rPr lang="en-US" sz="4400" dirty="0" smtClean="0"/>
              <a:t>(Fla. 4th DCA 2013)</a:t>
            </a:r>
          </a:p>
          <a:p>
            <a:pPr lvl="0"/>
            <a:endParaRPr lang="en-US" sz="4400" dirty="0" smtClean="0"/>
          </a:p>
          <a:p>
            <a:pPr lvl="0"/>
            <a:r>
              <a:rPr lang="en-US" sz="4400" dirty="0" smtClean="0"/>
              <a:t>“Disqualification of a party’s chosen counsel is a drastic remedy that should be used sparingly.”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LAGUS_new_mexico.gif"/>
          <p:cNvPicPr>
            <a:picLocks noChangeAspect="1"/>
          </p:cNvPicPr>
          <p:nvPr/>
        </p:nvPicPr>
        <p:blipFill>
          <a:blip r:embed="rId2" cstate="print">
            <a:lum bright="41000"/>
          </a:blip>
          <a:stretch>
            <a:fillRect/>
          </a:stretch>
        </p:blipFill>
        <p:spPr>
          <a:xfrm>
            <a:off x="0" y="-26066"/>
            <a:ext cx="12192000" cy="6884065"/>
          </a:xfrm>
          <a:prstGeom prst="rect">
            <a:avLst/>
          </a:prstGeom>
        </p:spPr>
      </p:pic>
      <p:sp>
        <p:nvSpPr>
          <p:cNvPr id="3" name="Rectangle 2"/>
          <p:cNvSpPr/>
          <p:nvPr/>
        </p:nvSpPr>
        <p:spPr>
          <a:xfrm>
            <a:off x="221226" y="235974"/>
            <a:ext cx="11724968" cy="6571030"/>
          </a:xfrm>
          <a:prstGeom prst="rect">
            <a:avLst/>
          </a:prstGeom>
        </p:spPr>
        <p:txBody>
          <a:bodyPr wrap="square">
            <a:spAutoFit/>
          </a:bodyPr>
          <a:lstStyle/>
          <a:p>
            <a:r>
              <a:rPr lang="en-US" sz="4400" b="1" dirty="0" smtClean="0">
                <a:latin typeface="Calibri" panose="020F0502020204030204" pitchFamily="34" charset="0"/>
                <a:ea typeface="Calibri" panose="020F0502020204030204" pitchFamily="34" charset="0"/>
                <a:cs typeface="Times New Roman" panose="02020603050405020304" pitchFamily="18" charset="0"/>
              </a:rPr>
              <a:t>Rule 4-3.7 Lawyer as Witness</a:t>
            </a:r>
          </a:p>
          <a:p>
            <a:pPr>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A lawyer shall not act as advocate at a trial in which the lawyer is likely to be a necessary witness unless:</a:t>
            </a:r>
          </a:p>
          <a:p>
            <a:pPr marL="514350" indent="566738">
              <a:spcAft>
                <a:spcPts val="600"/>
              </a:spcAft>
              <a:buAutoNum type="arabicParenBoth"/>
              <a:tabLst>
                <a:tab pos="963613" algn="l"/>
              </a:tabLs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testimony relates to an uncontested issue;</a:t>
            </a:r>
          </a:p>
          <a:p>
            <a:pPr marL="514350" indent="566738">
              <a:spcAft>
                <a:spcPts val="600"/>
              </a:spcAft>
              <a:buAutoNum type="arabicParenBoth"/>
              <a:tabLst>
                <a:tab pos="963613" algn="l"/>
              </a:tabLs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testimony will relate solely to a matter of formality and there is no reason to believe that substantial evidence will be offered in opposition to the testimony;</a:t>
            </a:r>
          </a:p>
          <a:p>
            <a:pPr marL="514350" indent="566738">
              <a:spcAft>
                <a:spcPts val="600"/>
              </a:spcAft>
              <a:buAutoNum type="arabicParenBoth"/>
              <a:tabLst>
                <a:tab pos="963613" algn="l"/>
              </a:tabLs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testimony relates to the nature and value of legal services rendered in the case; or</a:t>
            </a:r>
          </a:p>
          <a:p>
            <a:pPr marL="514350" indent="566738">
              <a:spcAft>
                <a:spcPts val="600"/>
              </a:spcAft>
              <a:buAutoNum type="arabicParenBoth"/>
              <a:tabLst>
                <a:tab pos="963613" algn="l"/>
              </a:tabLst>
            </a:pPr>
            <a:r>
              <a:rPr lang="en-US" sz="3200" dirty="0" smtClean="0">
                <a:latin typeface="Calibri" panose="020F0502020204030204" pitchFamily="34" charset="0"/>
                <a:ea typeface="Calibri" panose="020F0502020204030204" pitchFamily="34" charset="0"/>
                <a:cs typeface="Times New Roman" panose="02020603050405020304" pitchFamily="18" charset="0"/>
              </a:rPr>
              <a:t>disqualification of the lawyer would work substantial hardship on the client.</a:t>
            </a:r>
          </a:p>
          <a:p>
            <a:endParaRPr lang="en-US" sz="32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2627</TotalTime>
  <Words>1155</Words>
  <Application>Microsoft Office PowerPoint</Application>
  <PresentationFormat>Custom</PresentationFormat>
  <Paragraphs>101</Paragraphs>
  <Slides>45</Slides>
  <Notes>0</Notes>
  <HiddenSlides>0</HiddenSlides>
  <MMClips>27</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LINCOLN INN PRESENTS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ingram</dc:creator>
  <cp:lastModifiedBy>Board of County Commissioners</cp:lastModifiedBy>
  <cp:revision>127</cp:revision>
  <dcterms:created xsi:type="dcterms:W3CDTF">2015-10-19T14:23:30Z</dcterms:created>
  <dcterms:modified xsi:type="dcterms:W3CDTF">2015-10-26T16:23:24Z</dcterms:modified>
</cp:coreProperties>
</file>