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311" r:id="rId3"/>
    <p:sldId id="331" r:id="rId4"/>
    <p:sldId id="332" r:id="rId5"/>
    <p:sldId id="258" r:id="rId6"/>
    <p:sldId id="339" r:id="rId7"/>
    <p:sldId id="340" r:id="rId8"/>
    <p:sldId id="260" r:id="rId9"/>
    <p:sldId id="294" r:id="rId10"/>
    <p:sldId id="333" r:id="rId11"/>
    <p:sldId id="262" r:id="rId12"/>
    <p:sldId id="263" r:id="rId13"/>
    <p:sldId id="338" r:id="rId14"/>
    <p:sldId id="341" r:id="rId15"/>
    <p:sldId id="265" r:id="rId16"/>
    <p:sldId id="315" r:id="rId17"/>
    <p:sldId id="300" r:id="rId18"/>
    <p:sldId id="301" r:id="rId19"/>
    <p:sldId id="337" r:id="rId20"/>
    <p:sldId id="302" r:id="rId21"/>
    <p:sldId id="316" r:id="rId22"/>
    <p:sldId id="33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44A8A2-3858-429F-BA16-F72BE27AE9B2}">
          <p14:sldIdLst>
            <p14:sldId id="256"/>
            <p14:sldId id="311"/>
            <p14:sldId id="331"/>
            <p14:sldId id="332"/>
            <p14:sldId id="258"/>
            <p14:sldId id="339"/>
            <p14:sldId id="340"/>
            <p14:sldId id="260"/>
            <p14:sldId id="294"/>
            <p14:sldId id="333"/>
            <p14:sldId id="262"/>
            <p14:sldId id="263"/>
            <p14:sldId id="338"/>
            <p14:sldId id="341"/>
            <p14:sldId id="265"/>
            <p14:sldId id="315"/>
            <p14:sldId id="300"/>
            <p14:sldId id="301"/>
            <p14:sldId id="337"/>
            <p14:sldId id="302"/>
            <p14:sldId id="316"/>
            <p14:sldId id="336"/>
          </p14:sldIdLst>
        </p14:section>
        <p14:section name="Untitled Section" id="{10A2EE8E-1354-478B-AE82-B2C6318FE6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1" autoAdjust="0"/>
    <p:restoredTop sz="96667" autoAdjust="0"/>
  </p:normalViewPr>
  <p:slideViewPr>
    <p:cSldViewPr>
      <p:cViewPr varScale="1">
        <p:scale>
          <a:sx n="108" d="100"/>
          <a:sy n="108" d="100"/>
        </p:scale>
        <p:origin x="11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5743"/>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70734" y="1"/>
            <a:ext cx="3038145" cy="465743"/>
          </a:xfrm>
          <a:prstGeom prst="rect">
            <a:avLst/>
          </a:prstGeom>
        </p:spPr>
        <p:txBody>
          <a:bodyPr vert="horz" lIns="87316" tIns="43658" rIns="87316" bIns="43658" rtlCol="0"/>
          <a:lstStyle>
            <a:lvl1pPr algn="r">
              <a:defRPr sz="1100"/>
            </a:lvl1pPr>
          </a:lstStyle>
          <a:p>
            <a:fld id="{D3214C49-B75E-41D2-98B0-5AA24A9CA8C8}" type="datetimeFigureOut">
              <a:rPr lang="en-US" smtClean="0"/>
              <a:pPr/>
              <a:t>3/25/2015</a:t>
            </a:fld>
            <a:endParaRPr lang="en-US"/>
          </a:p>
        </p:txBody>
      </p:sp>
      <p:sp>
        <p:nvSpPr>
          <p:cNvPr id="4" name="Footer Placeholder 3"/>
          <p:cNvSpPr>
            <a:spLocks noGrp="1"/>
          </p:cNvSpPr>
          <p:nvPr>
            <p:ph type="ftr" sz="quarter" idx="2"/>
          </p:nvPr>
        </p:nvSpPr>
        <p:spPr>
          <a:xfrm>
            <a:off x="0" y="8830658"/>
            <a:ext cx="3038145" cy="465742"/>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7316" tIns="43658" rIns="87316" bIns="43658" rtlCol="0" anchor="b"/>
          <a:lstStyle>
            <a:lvl1pPr algn="r">
              <a:defRPr sz="1100"/>
            </a:lvl1pPr>
          </a:lstStyle>
          <a:p>
            <a:fld id="{5DCA2C14-5D8C-4825-8126-9C97AD33889A}" type="slidenum">
              <a:rPr lang="en-US" smtClean="0"/>
              <a:pPr/>
              <a:t>‹#›</a:t>
            </a:fld>
            <a:endParaRPr lang="en-US"/>
          </a:p>
        </p:txBody>
      </p:sp>
    </p:spTree>
    <p:extLst>
      <p:ext uri="{BB962C8B-B14F-4D97-AF65-F5344CB8AC3E}">
        <p14:creationId xmlns:p14="http://schemas.microsoft.com/office/powerpoint/2010/main" val="3012522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145" cy="464205"/>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idx="1"/>
          </p:nvPr>
        </p:nvSpPr>
        <p:spPr>
          <a:xfrm>
            <a:off x="3970734" y="2"/>
            <a:ext cx="3038145" cy="464205"/>
          </a:xfrm>
          <a:prstGeom prst="rect">
            <a:avLst/>
          </a:prstGeom>
        </p:spPr>
        <p:txBody>
          <a:bodyPr vert="horz" lIns="87316" tIns="43658" rIns="87316" bIns="43658" rtlCol="0"/>
          <a:lstStyle>
            <a:lvl1pPr algn="r">
              <a:defRPr sz="1100"/>
            </a:lvl1pPr>
          </a:lstStyle>
          <a:p>
            <a:fld id="{06C94EC9-FEE3-4D02-9904-718D8D1156AA}" type="datetimeFigureOut">
              <a:rPr lang="en-US" smtClean="0"/>
              <a:pPr/>
              <a:t>3/25/2015</a:t>
            </a:fld>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87316" tIns="43658" rIns="87316" bIns="43658" rtlCol="0" anchor="ctr"/>
          <a:lstStyle/>
          <a:p>
            <a:endParaRPr lang="en-US"/>
          </a:p>
        </p:txBody>
      </p:sp>
      <p:sp>
        <p:nvSpPr>
          <p:cNvPr id="5" name="Notes Placeholder 4"/>
          <p:cNvSpPr>
            <a:spLocks noGrp="1"/>
          </p:cNvSpPr>
          <p:nvPr>
            <p:ph type="body" sz="quarter" idx="3"/>
          </p:nvPr>
        </p:nvSpPr>
        <p:spPr>
          <a:xfrm>
            <a:off x="701345" y="4416100"/>
            <a:ext cx="5607712" cy="4182457"/>
          </a:xfrm>
          <a:prstGeom prst="rect">
            <a:avLst/>
          </a:prstGeom>
        </p:spPr>
        <p:txBody>
          <a:bodyPr vert="horz" lIns="87316" tIns="43658" rIns="87316" bIns="436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60"/>
            <a:ext cx="3038145" cy="464205"/>
          </a:xfrm>
          <a:prstGeom prst="rect">
            <a:avLst/>
          </a:prstGeom>
        </p:spPr>
        <p:txBody>
          <a:bodyPr vert="horz" lIns="87316" tIns="43658" rIns="87316" bIns="43658" rtlCol="0" anchor="b"/>
          <a:lstStyle>
            <a:lvl1pPr algn="l">
              <a:defRPr sz="1100"/>
            </a:lvl1pPr>
          </a:lstStyle>
          <a:p>
            <a:endParaRPr lang="en-US"/>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lIns="87316" tIns="43658" rIns="87316" bIns="43658" rtlCol="0" anchor="b"/>
          <a:lstStyle>
            <a:lvl1pPr algn="r">
              <a:defRPr sz="1100"/>
            </a:lvl1pPr>
          </a:lstStyle>
          <a:p>
            <a:fld id="{362274F8-B7B4-42E4-942A-C5AC7BF113AE}" type="slidenum">
              <a:rPr lang="en-US" smtClean="0"/>
              <a:pPr/>
              <a:t>‹#›</a:t>
            </a:fld>
            <a:endParaRPr lang="en-US"/>
          </a:p>
        </p:txBody>
      </p:sp>
    </p:spTree>
    <p:extLst>
      <p:ext uri="{BB962C8B-B14F-4D97-AF65-F5344CB8AC3E}">
        <p14:creationId xmlns:p14="http://schemas.microsoft.com/office/powerpoint/2010/main" val="83454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2274F8-B7B4-42E4-942A-C5AC7BF113AE}" type="slidenum">
              <a:rPr lang="en-US" smtClean="0"/>
              <a:pPr/>
              <a:t>10</a:t>
            </a:fld>
            <a:endParaRPr lang="en-US"/>
          </a:p>
        </p:txBody>
      </p:sp>
    </p:spTree>
    <p:extLst>
      <p:ext uri="{BB962C8B-B14F-4D97-AF65-F5344CB8AC3E}">
        <p14:creationId xmlns:p14="http://schemas.microsoft.com/office/powerpoint/2010/main" val="299434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16" name="Slide Number Placeholder 15"/>
          <p:cNvSpPr>
            <a:spLocks noGrp="1"/>
          </p:cNvSpPr>
          <p:nvPr>
            <p:ph type="sldNum" sz="quarter" idx="11"/>
          </p:nvPr>
        </p:nvSpPr>
        <p:spPr/>
        <p:txBody>
          <a:bodyPr/>
          <a:lstStyle/>
          <a:p>
            <a:fld id="{9749F6F7-1106-49F6-901C-A40583028B30}"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49F6F7-1106-49F6-901C-A40583028B30}"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49F6F7-1106-49F6-901C-A40583028B30}"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0FBE824-8BFE-4E4E-86C7-1A54F9FB7671}" type="datetimeFigureOut">
              <a:rPr lang="en-US" smtClean="0"/>
              <a:pPr/>
              <a:t>3/25/2015</a:t>
            </a:fld>
            <a:endParaRPr lang="en-US" dirty="0"/>
          </a:p>
        </p:txBody>
      </p:sp>
      <p:sp>
        <p:nvSpPr>
          <p:cNvPr id="15" name="Slide Number Placeholder 14"/>
          <p:cNvSpPr>
            <a:spLocks noGrp="1"/>
          </p:cNvSpPr>
          <p:nvPr>
            <p:ph type="sldNum" sz="quarter" idx="15"/>
          </p:nvPr>
        </p:nvSpPr>
        <p:spPr/>
        <p:txBody>
          <a:bodyPr/>
          <a:lstStyle>
            <a:lvl1pPr algn="ctr">
              <a:defRPr/>
            </a:lvl1pPr>
          </a:lstStyle>
          <a:p>
            <a:fld id="{9749F6F7-1106-49F6-901C-A40583028B30}"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49F6F7-1106-49F6-901C-A40583028B30}"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49F6F7-1106-49F6-901C-A40583028B30}"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749F6F7-1106-49F6-901C-A40583028B30}"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49F6F7-1106-49F6-901C-A40583028B30}"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49F6F7-1106-49F6-901C-A40583028B30}"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0FBE824-8BFE-4E4E-86C7-1A54F9FB7671}" type="datetimeFigureOut">
              <a:rPr lang="en-US" smtClean="0"/>
              <a:pPr/>
              <a:t>3/25/2015</a:t>
            </a:fld>
            <a:endParaRPr lang="en-US" dirty="0"/>
          </a:p>
        </p:txBody>
      </p:sp>
      <p:sp>
        <p:nvSpPr>
          <p:cNvPr id="9" name="Slide Number Placeholder 8"/>
          <p:cNvSpPr>
            <a:spLocks noGrp="1"/>
          </p:cNvSpPr>
          <p:nvPr>
            <p:ph type="sldNum" sz="quarter" idx="15"/>
          </p:nvPr>
        </p:nvSpPr>
        <p:spPr/>
        <p:txBody>
          <a:bodyPr/>
          <a:lstStyle/>
          <a:p>
            <a:fld id="{9749F6F7-1106-49F6-901C-A40583028B30}"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0FBE824-8BFE-4E4E-86C7-1A54F9FB7671}" type="datetimeFigureOut">
              <a:rPr lang="en-US" smtClean="0"/>
              <a:pPr/>
              <a:t>3/25/2015</a:t>
            </a:fld>
            <a:endParaRPr lang="en-US" dirty="0"/>
          </a:p>
        </p:txBody>
      </p:sp>
      <p:sp>
        <p:nvSpPr>
          <p:cNvPr id="9" name="Slide Number Placeholder 8"/>
          <p:cNvSpPr>
            <a:spLocks noGrp="1"/>
          </p:cNvSpPr>
          <p:nvPr>
            <p:ph type="sldNum" sz="quarter" idx="11"/>
          </p:nvPr>
        </p:nvSpPr>
        <p:spPr/>
        <p:txBody>
          <a:bodyPr/>
          <a:lstStyle/>
          <a:p>
            <a:fld id="{9749F6F7-1106-49F6-901C-A40583028B30}"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0FBE824-8BFE-4E4E-86C7-1A54F9FB7671}" type="datetimeFigureOut">
              <a:rPr lang="en-US" smtClean="0"/>
              <a:pPr/>
              <a:t>3/25/2015</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749F6F7-1106-49F6-901C-A40583028B30}"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2514600"/>
          </a:xfrm>
        </p:spPr>
        <p:txBody>
          <a:bodyPr>
            <a:noAutofit/>
          </a:bodyPr>
          <a:lstStyle/>
          <a:p>
            <a:r>
              <a:rPr lang="en-US" b="1" dirty="0" smtClean="0"/>
              <a:t/>
            </a:r>
            <a:br>
              <a:rPr lang="en-US" b="1"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r>
            <a:br>
              <a:rPr lang="en-US" b="1" dirty="0" smtClean="0"/>
            </a:br>
            <a:r>
              <a:rPr lang="en-US" b="1" dirty="0" smtClean="0"/>
              <a:t/>
            </a:r>
            <a:br>
              <a:rPr lang="en-US" b="1" dirty="0" smtClean="0"/>
            </a:br>
            <a:r>
              <a:rPr lang="en-US" b="1" dirty="0" smtClean="0">
                <a:latin typeface="Algerian" pitchFamily="82" charset="0"/>
              </a:rPr>
              <a:t>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b="1" dirty="0" smtClean="0">
                <a:latin typeface="Algerian" pitchFamily="82" charset="0"/>
              </a:rPr>
              <a:t/>
            </a:r>
            <a:br>
              <a:rPr lang="en-US" b="1" dirty="0" smtClean="0">
                <a:latin typeface="Algerian" pitchFamily="82" charset="0"/>
              </a:rPr>
            </a:br>
            <a:r>
              <a:rPr lang="en-US" sz="3200" b="1" dirty="0" smtClean="0">
                <a:latin typeface="Algerian" pitchFamily="82" charset="0"/>
              </a:rPr>
              <a:t>MAGNA CARTA – MYSTERY DINNER THEATRE</a:t>
            </a:r>
            <a:br>
              <a:rPr lang="en-US" sz="3200" b="1" dirty="0" smtClean="0">
                <a:latin typeface="Algerian" pitchFamily="82" charset="0"/>
              </a:rPr>
            </a:br>
            <a:r>
              <a:rPr lang="en-US" sz="3200" b="1" dirty="0" smtClean="0">
                <a:latin typeface="Algerian" pitchFamily="82" charset="0"/>
              </a:rPr>
              <a:t>MARCH 24, 2015 </a:t>
            </a:r>
            <a:r>
              <a:rPr lang="en-US" b="1" dirty="0" smtClean="0"/>
              <a:t/>
            </a:r>
            <a:br>
              <a:rPr lang="en-US" b="1" dirty="0" smtClean="0"/>
            </a:br>
            <a:r>
              <a:rPr lang="en-US" b="1" dirty="0" smtClean="0"/>
              <a:t/>
            </a:r>
            <a:br>
              <a:rPr lang="en-US" b="1" dirty="0" smtClean="0"/>
            </a:br>
            <a:endParaRPr lang="en-US" sz="4400" b="1" dirty="0">
              <a:solidFill>
                <a:schemeClr val="tx1"/>
              </a:solidFill>
              <a:latin typeface="Algerian" pitchFamily="82" charset="0"/>
              <a:ea typeface="+mn-ea"/>
              <a:cs typeface="+mn-cs"/>
            </a:endParaRPr>
          </a:p>
        </p:txBody>
      </p:sp>
      <p:sp>
        <p:nvSpPr>
          <p:cNvPr id="3" name="Rectangle 2"/>
          <p:cNvSpPr/>
          <p:nvPr/>
        </p:nvSpPr>
        <p:spPr>
          <a:xfrm>
            <a:off x="762000" y="3962400"/>
            <a:ext cx="7543800" cy="1446550"/>
          </a:xfrm>
          <a:prstGeom prst="rect">
            <a:avLst/>
          </a:prstGeom>
        </p:spPr>
        <p:txBody>
          <a:bodyPr wrap="square">
            <a:spAutoFit/>
          </a:bodyPr>
          <a:lstStyle/>
          <a:p>
            <a:pPr algn="ctr"/>
            <a:r>
              <a:rPr lang="en-US" sz="4400" b="1" dirty="0" smtClean="0">
                <a:latin typeface="Algerian" pitchFamily="82" charset="0"/>
              </a:rPr>
              <a:t>MURDER ON THE </a:t>
            </a:r>
            <a:br>
              <a:rPr lang="en-US" sz="4400" b="1" dirty="0" smtClean="0">
                <a:latin typeface="Algerian" pitchFamily="82" charset="0"/>
              </a:rPr>
            </a:br>
            <a:r>
              <a:rPr lang="en-US" sz="4400" b="1" dirty="0" smtClean="0">
                <a:latin typeface="Algerian" pitchFamily="82" charset="0"/>
              </a:rPr>
              <a:t>HIGH SPEED RAIL </a:t>
            </a:r>
            <a:endParaRPr lang="en-US" sz="44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81000" y="102785"/>
            <a:ext cx="84582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Peugeot may advertise past results as long as they objectively verifiable and not inherently misleading.  The Florida Bar conducted a survey regarding past results advertising which suggested that objectively verifiable past results are not misleading.  In fact, the vast majority of consumers do not believe that they will receive an award as large as those mentioned in the advertisements.   </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According to the Florida Bar News, January 1, 2015 edition, the Florida Bar hired Frank N. </a:t>
            </a:r>
            <a:r>
              <a:rPr kumimoji="0" lang="en-US" sz="1600" b="0" i="0" u="none" strike="noStrike" cap="none" normalizeH="0" baseline="0" dirty="0" err="1" smtClean="0">
                <a:ln>
                  <a:noFill/>
                </a:ln>
                <a:solidFill>
                  <a:schemeClr val="tx1"/>
                </a:solidFill>
                <a:effectLst/>
                <a:latin typeface="Constantia" pitchFamily="18" charset="0"/>
                <a:ea typeface="Calibri" pitchFamily="34" charset="0"/>
                <a:cs typeface="Times New Roman" pitchFamily="18" charset="0"/>
              </a:rPr>
              <a:t>Magid</a:t>
            </a: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and Associates to conduct a survey regarding past results advertising, notable findings include:</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71 percent said they would expect to receive less than the awards touted in the ads if they had a personal injury case; another 21 percent said they would expect to get the amount mentioned in the ad; and 7 percent said they would expect to get more. However, the larger the amount given in the ad, the less likely viewers expected to get that amount.</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Viewers believed the amounts given in the ads were gross awards, not the net amount received by clients. (The guidelines required that such awards be net awards after costs and attorneys’ fees, and not reduced by any subsequent appeals.)</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Viewers generally did not have a positive view of law firms that advertised the past awards. Between half and two thirds of those surveyed — depending on which specific ad they were shown — said they were not likely or not at all likely to recommend the firm doing the advertising. Between 9 and 17 percent said they were likely or very likely to recommend the firm.</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About half — 47 percent — of those surveyed said they were not more likely to expect a large award after viewing the ads, while 33 percent had no opinion. But 20 percent said they were more likely to expect a large award</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 Only 12 percent said information in lawyer ads is accurate; 36 percent had no opinion; and 51 percent are skeptical of information in lawyer ads. </a:t>
            </a:r>
            <a:endParaRPr kumimoji="0" lang="en-US" sz="1600" b="0" i="0" u="none" strike="noStrike" cap="none" normalizeH="0" baseline="0" dirty="0" smtClean="0">
              <a:ln>
                <a:noFill/>
              </a:ln>
              <a:solidFill>
                <a:schemeClr val="tx1"/>
              </a:solidFill>
              <a:effectLst/>
              <a:latin typeface="Constantia" pitchFamily="18"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200400"/>
          </a:xfrm>
        </p:spPr>
        <p:txBody>
          <a:bodyPr>
            <a:normAutofit/>
          </a:bodyPr>
          <a:lstStyle/>
          <a:p>
            <a:pPr marL="514350" indent="-514350">
              <a:buAutoNum type="arabicPeriod"/>
            </a:pPr>
            <a:r>
              <a:rPr lang="en-US" dirty="0" smtClean="0"/>
              <a:t>Can you give your business card to someone so that they can refer clients to you?</a:t>
            </a:r>
          </a:p>
          <a:p>
            <a:pPr marL="514350" indent="-514350">
              <a:buAutoNum type="arabicPeriod"/>
            </a:pPr>
            <a:r>
              <a:rPr lang="en-US" dirty="0" smtClean="0"/>
              <a:t>If you are already representing one employee in an over-time wage claim, can you disclose that to another employee (if you do not state the name of your client)?</a:t>
            </a:r>
          </a:p>
        </p:txBody>
      </p:sp>
      <p:sp>
        <p:nvSpPr>
          <p:cNvPr id="2" name="Title 1"/>
          <p:cNvSpPr>
            <a:spLocks noGrp="1"/>
          </p:cNvSpPr>
          <p:nvPr>
            <p:ph type="title"/>
          </p:nvPr>
        </p:nvSpPr>
        <p:spPr>
          <a:xfrm>
            <a:off x="457200" y="533400"/>
            <a:ext cx="8229600" cy="1219200"/>
          </a:xfrm>
        </p:spPr>
        <p:txBody>
          <a:bodyPr>
            <a:normAutofit fontScale="90000"/>
          </a:bodyPr>
          <a:lstStyle/>
          <a:p>
            <a:pPr algn="ctr"/>
            <a:r>
              <a:rPr lang="en-US" dirty="0" smtClean="0"/>
              <a:t>Questions: </a:t>
            </a:r>
            <a:br>
              <a:rPr lang="en-US" dirty="0" smtClean="0"/>
            </a:br>
            <a:r>
              <a:rPr lang="en-US" dirty="0" smtClean="0"/>
              <a:t>Solicitation and Conflict of Interest</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25000" lnSpcReduction="20000"/>
          </a:bodyPr>
          <a:lstStyle/>
          <a:p>
            <a:r>
              <a:rPr lang="en-US" sz="4800" b="1" dirty="0" smtClean="0"/>
              <a:t>See </a:t>
            </a:r>
            <a:r>
              <a:rPr lang="en-US" sz="4800" b="1" u="sng" dirty="0" smtClean="0"/>
              <a:t>Rule 4-7.18 </a:t>
            </a:r>
            <a:r>
              <a:rPr lang="en-US" sz="4800" b="1" dirty="0" smtClean="0"/>
              <a:t>Direct Contact with Prospective Clients</a:t>
            </a:r>
          </a:p>
          <a:p>
            <a:r>
              <a:rPr lang="en-US" sz="4800" dirty="0" smtClean="0"/>
              <a:t>A lawyer or his agent may not solicit on the lawyer’s behalf, professional employment from a prospective client with whom the lawyer has no family or prior relationship, when a significant motive for doing so is the lawyer’s pecuniary gain.</a:t>
            </a:r>
          </a:p>
          <a:p>
            <a:r>
              <a:rPr lang="en-US" sz="4800" dirty="0" smtClean="0"/>
              <a:t>A lawyer should reveal the source of information used to determine that the recipient has a potential legal problem.</a:t>
            </a:r>
          </a:p>
          <a:p>
            <a:r>
              <a:rPr lang="en-US" sz="4800" b="1" u="sng" dirty="0" smtClean="0"/>
              <a:t>Opinion 62-69</a:t>
            </a:r>
            <a:endParaRPr lang="en-US" sz="4800" dirty="0" smtClean="0"/>
          </a:p>
          <a:p>
            <a:r>
              <a:rPr lang="en-US" sz="4800" dirty="0" smtClean="0"/>
              <a:t>It is improper for an attorney to give a large number of his professional cards to anyone for the purpose of referring business, although in individual cases there is not impropriety. (A lawyer may give his card to a bank officer to give to one of the bank’s clients if the bank officer already has a particular client in mind.)</a:t>
            </a:r>
          </a:p>
          <a:p>
            <a:r>
              <a:rPr lang="en-US" sz="4800" dirty="0" smtClean="0"/>
              <a:t>However, if there is compliance with rule 4-7.16, handing out a business card as a form of advertising without direct solicitation may be an act within the rules:</a:t>
            </a:r>
          </a:p>
          <a:p>
            <a:pPr>
              <a:buNone/>
            </a:pPr>
            <a:endParaRPr lang="en-US" sz="4800" dirty="0" smtClean="0"/>
          </a:p>
          <a:p>
            <a:pPr>
              <a:buNone/>
            </a:pPr>
            <a:r>
              <a:rPr lang="en-US" sz="4800" dirty="0" smtClean="0"/>
              <a:t>	</a:t>
            </a:r>
            <a:r>
              <a:rPr lang="en-US" sz="4800" b="1" u="sng" dirty="0" smtClean="0"/>
              <a:t>Rule 4-7.16</a:t>
            </a:r>
          </a:p>
          <a:p>
            <a:r>
              <a:rPr lang="en-US" sz="4800" b="1" dirty="0" smtClean="0"/>
              <a:t>a) Lawyers and Law Firms.</a:t>
            </a:r>
            <a:r>
              <a:rPr lang="en-US" sz="4800" dirty="0" smtClean="0"/>
              <a:t> A lawyer or law firm may include the following information in advertisements and unsolicited written communications:</a:t>
            </a:r>
          </a:p>
          <a:p>
            <a:r>
              <a:rPr lang="en-US" sz="4800" dirty="0" smtClean="0"/>
              <a:t/>
            </a:r>
            <a:br>
              <a:rPr lang="en-US" sz="4800" dirty="0" smtClean="0"/>
            </a:br>
            <a:r>
              <a:rPr lang="en-US" sz="4800" dirty="0" smtClean="0"/>
              <a:t>(1) the name of the lawyer or law firm subject to the requirements of this rule and rule 4-7.21, a listing of lawyers associated with the firm, office locations and parking arrangements, disability accommodations, telephone numbers, website addresses, and electronic mail addresses, office and telephone service hours, and a designation such as "attorney" or "law firm";</a:t>
            </a:r>
          </a:p>
          <a:p>
            <a:r>
              <a:rPr lang="en-US" sz="4800" dirty="0" smtClean="0"/>
              <a:t>…</a:t>
            </a:r>
          </a:p>
          <a:p>
            <a:r>
              <a:rPr lang="en-US" sz="4800" dirty="0" smtClean="0"/>
              <a:t>(6) fields of law in which the lawyer practices, including official certification logos, subject to the requirements of subdivision (a)(4) of rule 4-7.14 regarding use of terms such as certified, specialist, and expert;</a:t>
            </a:r>
          </a:p>
          <a:p>
            <a:r>
              <a:rPr lang="en-US" sz="4800" dirty="0" smtClean="0"/>
              <a:t>…</a:t>
            </a:r>
          </a:p>
          <a:p>
            <a:r>
              <a:rPr lang="en-US" sz="4800" dirty="0" smtClean="0"/>
              <a:t>(12) an illustration of the scales of justice not deceptively similar to official certification logos or The Florida Bar logo, a gavel, traditional renditions of Lady Justice, the Statue of Liberty, the American flag, the American eagle, the State of Florida flag, an unadorned set of law books, the inside or outside of a courthouse, column(s), diploma(s), or a photograph of the lawyer or lawyers who are members of, or employed by, the firm against a plain background such as a plain unadorned office or a plain unadorned set of law books.</a:t>
            </a:r>
          </a:p>
          <a:p>
            <a:r>
              <a:rPr lang="en-US" sz="4800" dirty="0" smtClean="0"/>
              <a:t>in a single matter is undertaken, the consultation must include an explanation of the implications of the common representation and the advantages and risks involved.</a:t>
            </a:r>
          </a:p>
          <a:p>
            <a:pPr>
              <a:buNone/>
            </a:pPr>
            <a:endParaRPr lang="en-US" b="1" dirty="0" smtClean="0">
              <a:solidFill>
                <a:srgbClr val="FF0000"/>
              </a:solidFill>
            </a:endParaRPr>
          </a:p>
        </p:txBody>
      </p:sp>
      <p:sp>
        <p:nvSpPr>
          <p:cNvPr id="2" name="Title 1"/>
          <p:cNvSpPr>
            <a:spLocks noGrp="1"/>
          </p:cNvSpPr>
          <p:nvPr>
            <p:ph type="title"/>
          </p:nvPr>
        </p:nvSpPr>
        <p:spPr>
          <a:xfrm>
            <a:off x="533400" y="381000"/>
            <a:ext cx="8229600" cy="579438"/>
          </a:xfrm>
        </p:spPr>
        <p:txBody>
          <a:bodyPr>
            <a:normAutofit/>
          </a:bodyPr>
          <a:lstStyle/>
          <a:p>
            <a:pPr algn="ctr"/>
            <a:r>
              <a:rPr lang="en-US" sz="3200" dirty="0" smtClean="0"/>
              <a:t>Answers – Solicitation and Conflict of Interest</a:t>
            </a:r>
            <a:endParaRPr lang="en-US" sz="32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rmAutofit fontScale="55000" lnSpcReduction="20000"/>
          </a:bodyPr>
          <a:lstStyle/>
          <a:p>
            <a:r>
              <a:rPr lang="en-US" b="1" u="sng" dirty="0" smtClean="0"/>
              <a:t>If you are already representing one employee in an over-time wage claim, can you disclose that to another employee (if you do not state the name of your client)?</a:t>
            </a:r>
            <a:endParaRPr lang="en-US" dirty="0" smtClean="0"/>
          </a:p>
          <a:p>
            <a:r>
              <a:rPr lang="en-US" dirty="0" smtClean="0"/>
              <a:t> </a:t>
            </a:r>
          </a:p>
          <a:p>
            <a:r>
              <a:rPr lang="en-US" dirty="0" smtClean="0"/>
              <a:t>4-1.6(a)</a:t>
            </a:r>
          </a:p>
          <a:p>
            <a:r>
              <a:rPr lang="en-US" dirty="0" smtClean="0"/>
              <a:t> </a:t>
            </a:r>
          </a:p>
          <a:p>
            <a:r>
              <a:rPr lang="en-US" b="1" dirty="0" smtClean="0"/>
              <a:t>Consent Required to Reveal Information.</a:t>
            </a:r>
            <a:r>
              <a:rPr lang="en-US" dirty="0" smtClean="0"/>
              <a:t> A lawyer must not reveal information relating to representation of a client except as stated in subdivisions (b), (c), and (d), unless the client gives informed consent.</a:t>
            </a:r>
          </a:p>
          <a:p>
            <a:r>
              <a:rPr lang="en-US" dirty="0" smtClean="0"/>
              <a:t> </a:t>
            </a:r>
          </a:p>
          <a:p>
            <a:r>
              <a:rPr lang="en-US" dirty="0" smtClean="0"/>
              <a:t>4-1.6(c)(1):</a:t>
            </a:r>
          </a:p>
          <a:p>
            <a:r>
              <a:rPr lang="en-US" b="1" dirty="0" smtClean="0"/>
              <a:t> </a:t>
            </a:r>
            <a:endParaRPr lang="en-US" dirty="0" smtClean="0"/>
          </a:p>
          <a:p>
            <a:r>
              <a:rPr lang="en-US" b="1" dirty="0" smtClean="0"/>
              <a:t>When Lawyer May Reveal Information.</a:t>
            </a:r>
            <a:r>
              <a:rPr lang="en-US" dirty="0" smtClean="0"/>
              <a:t> A lawyer may reveal such information to the extent the lawyer reasonably believes necessary:</a:t>
            </a:r>
          </a:p>
          <a:p>
            <a:r>
              <a:rPr lang="en-US" dirty="0" smtClean="0"/>
              <a:t> </a:t>
            </a:r>
          </a:p>
          <a:p>
            <a:r>
              <a:rPr lang="en-US" dirty="0" smtClean="0"/>
              <a:t>(1) to serve the client's interest unless it is information the client specifically requires not to be disclosed;</a:t>
            </a:r>
          </a:p>
          <a:p>
            <a:r>
              <a:rPr lang="en-US" dirty="0" smtClean="0"/>
              <a:t> </a:t>
            </a:r>
          </a:p>
          <a:p>
            <a:r>
              <a:rPr lang="en-US" dirty="0" smtClean="0"/>
              <a:t>4-1.6(e):</a:t>
            </a:r>
          </a:p>
          <a:p>
            <a:r>
              <a:rPr lang="en-US" b="1" dirty="0" smtClean="0"/>
              <a:t> </a:t>
            </a:r>
            <a:endParaRPr lang="en-US" dirty="0" smtClean="0"/>
          </a:p>
          <a:p>
            <a:r>
              <a:rPr lang="en-US" b="1" dirty="0" smtClean="0"/>
              <a:t>(e) Limitation on Amount of Disclosure</a:t>
            </a:r>
            <a:r>
              <a:rPr lang="en-US" dirty="0" smtClean="0"/>
              <a:t>. When disclosure is mandated or permitted, the lawyer must disclose no more information than is required to meet the requirements or accomplish the purposes of this rule.</a:t>
            </a:r>
          </a:p>
          <a:p>
            <a:pPr>
              <a:buNone/>
            </a:pPr>
            <a:endParaRPr lang="en-US" dirty="0"/>
          </a:p>
        </p:txBody>
      </p:sp>
      <p:sp>
        <p:nvSpPr>
          <p:cNvPr id="2" name="Title 1"/>
          <p:cNvSpPr>
            <a:spLocks noGrp="1"/>
          </p:cNvSpPr>
          <p:nvPr>
            <p:ph type="title"/>
          </p:nvPr>
        </p:nvSpPr>
        <p:spPr>
          <a:xfrm>
            <a:off x="533400" y="304800"/>
            <a:ext cx="8229600" cy="762000"/>
          </a:xfrm>
        </p:spPr>
        <p:txBody>
          <a:bodyPr>
            <a:normAutofit/>
          </a:bodyPr>
          <a:lstStyle/>
          <a:p>
            <a:pPr algn="ctr"/>
            <a:r>
              <a:rPr lang="en-US" sz="4000" dirty="0" smtClean="0"/>
              <a:t>Answer – Solicitation and Conflict</a:t>
            </a:r>
            <a:endParaRPr lang="en-US" sz="4000"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76400"/>
            <a:ext cx="8229600" cy="3276600"/>
          </a:xfrm>
        </p:spPr>
        <p:txBody>
          <a:bodyPr/>
          <a:lstStyle/>
          <a:p>
            <a:pPr>
              <a:buNone/>
            </a:pPr>
            <a:r>
              <a:rPr lang="en-US" b="1" dirty="0" smtClean="0"/>
              <a:t>	Other than being viewed perhaps tacky, can a famous person /lawyer have a commercial with a singing jingle?  </a:t>
            </a:r>
            <a:endParaRPr lang="en-US" dirty="0" smtClean="0"/>
          </a:p>
          <a:p>
            <a:pPr>
              <a:buNone/>
            </a:pPr>
            <a:endParaRPr lang="en-US" dirty="0"/>
          </a:p>
        </p:txBody>
      </p:sp>
      <p:sp>
        <p:nvSpPr>
          <p:cNvPr id="4" name="Title 3"/>
          <p:cNvSpPr>
            <a:spLocks noGrp="1"/>
          </p:cNvSpPr>
          <p:nvPr>
            <p:ph type="title"/>
          </p:nvPr>
        </p:nvSpPr>
        <p:spPr/>
        <p:txBody>
          <a:bodyPr/>
          <a:lstStyle/>
          <a:p>
            <a:pPr algn="ctr"/>
            <a:r>
              <a:rPr lang="en-US" dirty="0" smtClean="0"/>
              <a:t>Question - Advertisement</a:t>
            </a:r>
            <a:endParaRPr lang="en-US" dirty="0"/>
          </a:p>
        </p:txBody>
      </p:sp>
      <p:pic>
        <p:nvPicPr>
          <p:cNvPr id="11266" name="Picture 2" descr="Image result for gray and black trains"/>
          <p:cNvPicPr>
            <a:picLocks noChangeAspect="1" noChangeArrowheads="1"/>
          </p:cNvPicPr>
          <p:nvPr/>
        </p:nvPicPr>
        <p:blipFill>
          <a:blip r:embed="rId2" cstate="print"/>
          <a:srcRect/>
          <a:stretch>
            <a:fillRect/>
          </a:stretch>
        </p:blipFill>
        <p:spPr bwMode="auto">
          <a:xfrm>
            <a:off x="1295400" y="4343400"/>
            <a:ext cx="6825521" cy="201138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838200"/>
            <a:ext cx="8229600" cy="6019800"/>
          </a:xfrm>
        </p:spPr>
        <p:txBody>
          <a:bodyPr>
            <a:noAutofit/>
          </a:bodyPr>
          <a:lstStyle/>
          <a:p>
            <a:pPr>
              <a:buNone/>
            </a:pPr>
            <a:r>
              <a:rPr lang="en-US" sz="900" b="1" dirty="0" smtClean="0"/>
              <a:t>	 The rule(s) that would apply are Rules 4-7.12 through 4-7.16 relating to Attorney Advertising, but most specifically Rules 4-7.12 REQIRED CONTENT and RULE 4-7.15 UNDULY MANIPULATIVE OR INTRUSIVE ADVERTISEMENTS</a:t>
            </a:r>
            <a:endParaRPr lang="en-US" sz="900" dirty="0" smtClean="0"/>
          </a:p>
          <a:p>
            <a:pPr>
              <a:buNone/>
            </a:pPr>
            <a:r>
              <a:rPr lang="en-US" sz="900" b="1" dirty="0" smtClean="0"/>
              <a:t>	</a:t>
            </a:r>
            <a:r>
              <a:rPr lang="en-US" sz="900" b="1" u="sng" dirty="0" smtClean="0"/>
              <a:t>RULE 4-7.12 REQUIRED CONTENT</a:t>
            </a:r>
            <a:endParaRPr lang="en-US" sz="1800" u="sng" dirty="0" smtClean="0"/>
          </a:p>
          <a:p>
            <a:pPr>
              <a:buNone/>
            </a:pPr>
            <a:r>
              <a:rPr lang="en-US" sz="900" b="1" dirty="0" smtClean="0"/>
              <a:t>	(a) Name and Office Location. </a:t>
            </a:r>
            <a:r>
              <a:rPr lang="en-US" sz="900" dirty="0" smtClean="0"/>
              <a:t>All advertisements for legal employment must include: </a:t>
            </a:r>
          </a:p>
          <a:p>
            <a:r>
              <a:rPr lang="en-US" sz="900" dirty="0" smtClean="0"/>
              <a:t> </a:t>
            </a:r>
          </a:p>
          <a:p>
            <a:r>
              <a:rPr lang="en-US" sz="900" dirty="0" smtClean="0"/>
              <a:t>(1) the name of at least 1 lawyer, the law firm, the lawyer referral service if the advertisement is for the lawyer referral service, or the lawyer directory if the advertisement is for the lawyer directory, responsible for the content of the advertisement; and </a:t>
            </a:r>
          </a:p>
          <a:p>
            <a:r>
              <a:rPr lang="en-US" sz="900" dirty="0" smtClean="0"/>
              <a:t> </a:t>
            </a:r>
          </a:p>
          <a:p>
            <a:r>
              <a:rPr lang="en-US" sz="900" dirty="0" smtClean="0"/>
              <a:t>(2) the city, town, or county of 1 or more bona fide office locations of the lawyer who will perform the services advertised. </a:t>
            </a:r>
          </a:p>
          <a:p>
            <a:r>
              <a:rPr lang="en-US" sz="900" b="1" dirty="0" smtClean="0"/>
              <a:t>  </a:t>
            </a:r>
            <a:endParaRPr lang="en-US" sz="900" dirty="0" smtClean="0"/>
          </a:p>
          <a:p>
            <a:r>
              <a:rPr lang="en-US" sz="900" b="1" dirty="0" smtClean="0"/>
              <a:t>(b) Referrals. </a:t>
            </a:r>
            <a:r>
              <a:rPr lang="en-US" sz="900" dirty="0" smtClean="0"/>
              <a:t>If the case or matter will be referred to another lawyer or law firm, the advertisement must include a statement to such effect. </a:t>
            </a:r>
          </a:p>
          <a:p>
            <a:r>
              <a:rPr lang="en-US" sz="900" b="1" dirty="0" smtClean="0"/>
              <a:t> </a:t>
            </a:r>
            <a:endParaRPr lang="en-US" sz="900" dirty="0" smtClean="0"/>
          </a:p>
          <a:p>
            <a:r>
              <a:rPr lang="en-US" sz="900" b="1" dirty="0" smtClean="0"/>
              <a:t>(c) Languages Used in Advertising. </a:t>
            </a:r>
            <a:r>
              <a:rPr lang="en-US" sz="900" dirty="0" smtClean="0"/>
              <a:t>Any words or statements required by this subchapter to appear in an advertisement must appear in the same language in which the advertisement appears. If more than 1 language is used in an advertisement, any words or statements required by this subchapter must appear in each language used in the advertisement. </a:t>
            </a:r>
          </a:p>
          <a:p>
            <a:r>
              <a:rPr lang="en-US" sz="900" b="1" dirty="0" smtClean="0"/>
              <a:t> </a:t>
            </a:r>
            <a:endParaRPr lang="en-US" sz="900" dirty="0" smtClean="0"/>
          </a:p>
          <a:p>
            <a:r>
              <a:rPr lang="en-US" sz="900" b="1" dirty="0" smtClean="0"/>
              <a:t>(d) Legibility. </a:t>
            </a:r>
            <a:r>
              <a:rPr lang="en-US" sz="900" dirty="0" smtClean="0"/>
              <a:t>Any information required by these rules to appear in an advertisement must be reasonably prominent and clearly legible if written, or intelligible if spoken.</a:t>
            </a:r>
          </a:p>
          <a:p>
            <a:r>
              <a:rPr lang="en-US" sz="900" u="sng" dirty="0" smtClean="0"/>
              <a:t> </a:t>
            </a:r>
            <a:r>
              <a:rPr lang="en-US" sz="900" b="1" u="sng" dirty="0" smtClean="0"/>
              <a:t>RULE 4-7.15 UNDULY MANIPULATIVE OR INTRUSIVE ADVERTISEMENTS  </a:t>
            </a:r>
            <a:endParaRPr lang="en-US" sz="900" u="sng" dirty="0" smtClean="0"/>
          </a:p>
          <a:p>
            <a:r>
              <a:rPr lang="en-US" sz="900" dirty="0" smtClean="0"/>
              <a:t>A lawyer may not engage in unduly manipulative or intrusive advertisements. An advertisement is unduly manipulative if it: </a:t>
            </a:r>
          </a:p>
          <a:p>
            <a:r>
              <a:rPr lang="en-US" sz="900" dirty="0" smtClean="0"/>
              <a:t> (a) uses an image, sound, video or dramatization in a manner that is designed to solicit legal employment by appealing to a prospective client's emotions rather than to a rational evaluation of a lawyer's suitability to represent the prospective client; </a:t>
            </a:r>
          </a:p>
          <a:p>
            <a:r>
              <a:rPr lang="en-US" sz="900" dirty="0" smtClean="0"/>
              <a:t> (b) uses an authority figure such as a judge or law enforcement officer, or an actor portraying an authority figure, to endorse or recommend the lawyer or act as a spokesperson for the lawyer</a:t>
            </a:r>
          </a:p>
          <a:p>
            <a:r>
              <a:rPr lang="en-US" sz="900" dirty="0" smtClean="0"/>
              <a:t>(c) contains the voice or image of a celebrity, except that a lawyer may use the voice or image of a local announcer, disc jockey or radio personality who regularly records advertisements so long as the person recording the announcement does not endorse or offer a testimonial on behalf of the advertising lawyer or law firm; or </a:t>
            </a:r>
          </a:p>
          <a:p>
            <a:r>
              <a:rPr lang="en-US" sz="900" dirty="0" smtClean="0"/>
              <a:t>(d) offers consumers an economic incentive to employ the lawyer or review the lawyer's advertising; provided that this rule does not prohibit a lawyer from offering a discounted fee or special fee or cost structure as otherwise permitted by these rules and does not prohibit the lawyer from offering free legal advice or information that might indirectly benefit a consumer economically.</a:t>
            </a:r>
          </a:p>
          <a:p>
            <a:pPr>
              <a:buNone/>
            </a:pPr>
            <a:endParaRPr lang="en-US" dirty="0"/>
          </a:p>
        </p:txBody>
      </p:sp>
      <p:sp>
        <p:nvSpPr>
          <p:cNvPr id="2" name="Title 1"/>
          <p:cNvSpPr>
            <a:spLocks noGrp="1"/>
          </p:cNvSpPr>
          <p:nvPr>
            <p:ph type="title"/>
          </p:nvPr>
        </p:nvSpPr>
        <p:spPr>
          <a:xfrm>
            <a:off x="381000" y="152400"/>
            <a:ext cx="8229600" cy="685800"/>
          </a:xfrm>
        </p:spPr>
        <p:txBody>
          <a:bodyPr>
            <a:normAutofit/>
          </a:bodyPr>
          <a:lstStyle/>
          <a:p>
            <a:pPr algn="ctr"/>
            <a:r>
              <a:rPr lang="en-US" sz="3600" dirty="0" smtClean="0"/>
              <a:t>Answer – Advertisement</a:t>
            </a:r>
            <a:endParaRPr lang="en-US" sz="36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609600"/>
            <a:ext cx="8229600" cy="5638800"/>
          </a:xfrm>
        </p:spPr>
        <p:txBody>
          <a:bodyPr>
            <a:normAutofit fontScale="25000" lnSpcReduction="20000"/>
          </a:bodyPr>
          <a:lstStyle/>
          <a:p>
            <a:r>
              <a:rPr lang="en-US" sz="4800" b="1" dirty="0" smtClean="0"/>
              <a:t>With regard to PEACH’s advertising jingle, a commercial with a single jingle would be permissible so long as it includes required content including the name of at least 1 lawyer or the law firm and the city, town, or county of 1 or more bona fide office locations of the lawyer who will perform the services advertised. The information contained in the advertisement must be legible if written or audible/intelligible if spoken. </a:t>
            </a:r>
            <a:endParaRPr lang="en-US" sz="4800" dirty="0" smtClean="0"/>
          </a:p>
          <a:p>
            <a:endParaRPr lang="en-US" sz="4800" b="1" dirty="0" smtClean="0"/>
          </a:p>
          <a:p>
            <a:r>
              <a:rPr lang="en-US" sz="4800" b="1" dirty="0" smtClean="0"/>
              <a:t>Further, the advertisement must not include any misleading information, examples of which are located within rules 4-7.13 and 4-7.14. </a:t>
            </a:r>
            <a:endParaRPr lang="en-US" sz="4800" dirty="0" smtClean="0"/>
          </a:p>
          <a:p>
            <a:endParaRPr lang="en-US" sz="4800" b="1" dirty="0" smtClean="0"/>
          </a:p>
          <a:p>
            <a:r>
              <a:rPr lang="en-US" sz="4800" b="1" dirty="0" smtClean="0"/>
              <a:t>Finally, the advertisement must not be unduly manipulative or intrusive. Rule 4-7.15 provides that an advertisement is unduly manipulative if it: </a:t>
            </a:r>
            <a:endParaRPr lang="en-US" sz="4800" dirty="0" smtClean="0"/>
          </a:p>
          <a:p>
            <a:r>
              <a:rPr lang="en-US" sz="4800" b="1" dirty="0" smtClean="0"/>
              <a:t> </a:t>
            </a:r>
            <a:endParaRPr lang="en-US" sz="4800" dirty="0" smtClean="0"/>
          </a:p>
          <a:p>
            <a:pPr marL="746125" lvl="0"/>
            <a:r>
              <a:rPr lang="en-US" sz="4800" b="1" dirty="0" smtClean="0"/>
              <a:t>(a) uses an image, sound, video or dramatization in a manner that is designed to solicit legal employment by appealing to a prospective client's emotions rather than to a rational evaluation of a lawyer's suitability to represent the prospective client; </a:t>
            </a:r>
            <a:endParaRPr lang="en-US" sz="4800" dirty="0" smtClean="0"/>
          </a:p>
          <a:p>
            <a:pPr marL="746125"/>
            <a:r>
              <a:rPr lang="en-US" sz="4800" b="1" dirty="0" smtClean="0"/>
              <a:t> </a:t>
            </a:r>
            <a:endParaRPr lang="en-US" sz="4800" dirty="0" smtClean="0"/>
          </a:p>
          <a:p>
            <a:pPr marL="746125"/>
            <a:r>
              <a:rPr lang="en-US" sz="4800" b="1" dirty="0" smtClean="0"/>
              <a:t>(b) uses an authority figure such as a judge or law enforcement officer, or an actor portraying an authority figure, to endorse or recommend the lawyer or act as a spokesperson for the lawyer;</a:t>
            </a:r>
            <a:endParaRPr lang="en-US" sz="4800" dirty="0" smtClean="0"/>
          </a:p>
          <a:p>
            <a:endParaRPr lang="en-US" sz="4800" b="1" dirty="0" smtClean="0"/>
          </a:p>
          <a:p>
            <a:r>
              <a:rPr lang="en-US" sz="4800" b="1" dirty="0" smtClean="0"/>
              <a:t>In this instance, there may be some contention that PEACH, a retired actress, being cast in her own commercials may be intended to solicit legal employment merely upon her notoriety as an actress. However, as her commercial consists of a single jingle, so long as it contains the basic required information and is void of any misleading information, the commercial should be compliant with the rules. However, PEACH would have to comply with the evaluation filing requirements set forth at Rule 4-7.19 (a) and it might be prudent for her to obtain a preliminary opinion on a commercial prior to its production, as set forth in Rule 4-7.19 (c), which provides:</a:t>
            </a:r>
            <a:endParaRPr lang="en-US" sz="4800" dirty="0" smtClean="0"/>
          </a:p>
          <a:p>
            <a:endParaRPr lang="en-US" sz="4800" b="1" i="1" dirty="0" smtClean="0"/>
          </a:p>
          <a:p>
            <a:pPr marL="746125"/>
            <a:r>
              <a:rPr lang="en-US" sz="4800" b="1" i="1" dirty="0" smtClean="0"/>
              <a:t> a lawyer may obtain an advisory opinion concerning the compliance of a contemplated advertisement prior to production of the advertisement by submitting to The Florida Bar a draft or script that includes all spoken or printed words appearing in the advertisement, a description of any visual images to be used in the advertisement, and the fee specified in this rule. </a:t>
            </a:r>
            <a:endParaRPr lang="en-US" sz="4800" dirty="0" smtClean="0"/>
          </a:p>
          <a:p>
            <a:pPr>
              <a:buNone/>
            </a:pPr>
            <a:endParaRPr lang="en-US" sz="4400" b="1" dirty="0">
              <a:solidFill>
                <a:schemeClr val="tx1"/>
              </a:solidFill>
            </a:endParaRPr>
          </a:p>
        </p:txBody>
      </p:sp>
      <p:sp>
        <p:nvSpPr>
          <p:cNvPr id="4" name="Title 3"/>
          <p:cNvSpPr>
            <a:spLocks noGrp="1"/>
          </p:cNvSpPr>
          <p:nvPr>
            <p:ph type="title"/>
          </p:nvPr>
        </p:nvSpPr>
        <p:spPr>
          <a:xfrm>
            <a:off x="457200" y="274638"/>
            <a:ext cx="8229600" cy="792162"/>
          </a:xfrm>
        </p:spPr>
        <p:txBody>
          <a:bodyPr>
            <a:normAutofit/>
          </a:bodyPr>
          <a:lstStyle/>
          <a:p>
            <a:pPr algn="ctr"/>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Can you file a case against an individual (and his practice) who has previously served as an expert for you?  When can you file a claim against a person who was formally a client of your former firm?</a:t>
            </a:r>
            <a:endParaRPr lang="en-US" dirty="0" smtClean="0"/>
          </a:p>
          <a:p>
            <a:r>
              <a:rPr lang="en-US" b="1" i="1" dirty="0" smtClean="0"/>
              <a:t> </a:t>
            </a:r>
            <a:endParaRPr lang="en-US" dirty="0" smtClean="0"/>
          </a:p>
          <a:p>
            <a:pPr>
              <a:buNone/>
            </a:pPr>
            <a:endParaRPr lang="en-US" dirty="0"/>
          </a:p>
          <a:p>
            <a:endParaRPr lang="en-US" dirty="0"/>
          </a:p>
        </p:txBody>
      </p:sp>
      <p:sp>
        <p:nvSpPr>
          <p:cNvPr id="2" name="Title 1"/>
          <p:cNvSpPr>
            <a:spLocks noGrp="1"/>
          </p:cNvSpPr>
          <p:nvPr>
            <p:ph type="title"/>
          </p:nvPr>
        </p:nvSpPr>
        <p:spPr>
          <a:xfrm>
            <a:off x="457200" y="533400"/>
            <a:ext cx="8229600" cy="838200"/>
          </a:xfrm>
          <a:noFill/>
        </p:spPr>
        <p:txBody>
          <a:bodyPr/>
          <a:lstStyle/>
          <a:p>
            <a:pPr algn="ctr"/>
            <a:r>
              <a:rPr lang="en-US" dirty="0" smtClean="0"/>
              <a:t>Question – Conflict of Interest</a:t>
            </a:r>
            <a:endParaRPr lang="en-US" dirty="0"/>
          </a:p>
        </p:txBody>
      </p:sp>
    </p:spTree>
    <p:extLst>
      <p:ext uri="{BB962C8B-B14F-4D97-AF65-F5344CB8AC3E}">
        <p14:creationId xmlns:p14="http://schemas.microsoft.com/office/powerpoint/2010/main" val="1752580636"/>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rmAutofit fontScale="92500"/>
          </a:bodyPr>
          <a:lstStyle/>
          <a:p>
            <a:r>
              <a:rPr lang="en-US" sz="1200" b="1" dirty="0" smtClean="0"/>
              <a:t>Rule 4-1.9 Conflict of Interest; Former Client and Rule 4-1.10 Imputation of Conflicts of Interest; General Rule</a:t>
            </a:r>
            <a:endParaRPr lang="en-US" sz="1200" dirty="0" smtClean="0"/>
          </a:p>
          <a:p>
            <a:endParaRPr lang="en-US" sz="1200" b="1" dirty="0" smtClean="0"/>
          </a:p>
          <a:p>
            <a:r>
              <a:rPr lang="en-US" sz="1200" b="1" u="sng" dirty="0" smtClean="0"/>
              <a:t>RULE 4-1.9 CONFLICT OF INTEREST; FORMER CLIENT </a:t>
            </a:r>
            <a:r>
              <a:rPr lang="en-US" sz="1200" b="1" dirty="0" smtClean="0"/>
              <a:t>states the following:</a:t>
            </a:r>
            <a:endParaRPr lang="en-US" sz="1200" dirty="0" smtClean="0"/>
          </a:p>
          <a:p>
            <a:r>
              <a:rPr lang="en-US" sz="1200" dirty="0" smtClean="0"/>
              <a:t> </a:t>
            </a:r>
          </a:p>
          <a:p>
            <a:r>
              <a:rPr lang="en-US" sz="1200" dirty="0" smtClean="0"/>
              <a:t>A lawyer who has formerly represented a client in a matter must not afterwards: </a:t>
            </a:r>
          </a:p>
          <a:p>
            <a:r>
              <a:rPr lang="en-US" sz="1200" dirty="0" smtClean="0"/>
              <a:t>(a) represent another person in the same or a substantially related matter in which that person’s interests are materially adverse to the interests of the former client unless the former client gives informed consent; </a:t>
            </a:r>
          </a:p>
          <a:p>
            <a:r>
              <a:rPr lang="en-US" sz="1200" dirty="0" smtClean="0"/>
              <a:t>(b) use information relating to the representation to the disadvantage of the former client except as these rules would permit or require with respect to a client or when the information has become generally known; or </a:t>
            </a:r>
          </a:p>
          <a:p>
            <a:r>
              <a:rPr lang="en-US" sz="1200" dirty="0" smtClean="0"/>
              <a:t>(c) reveal information relating to the representation except as these rules would permit or require with respect to a client.</a:t>
            </a:r>
          </a:p>
          <a:p>
            <a:endParaRPr lang="en-US" sz="1200" dirty="0" smtClean="0"/>
          </a:p>
          <a:p>
            <a:r>
              <a:rPr lang="en-US" sz="1200" b="1" u="sng" dirty="0" smtClean="0"/>
              <a:t>RULE 4-1.10 IMPUTATION OF CONFLICTS OF INTEREST; GENERAL RULE </a:t>
            </a:r>
            <a:r>
              <a:rPr lang="en-US" sz="1200" b="1" dirty="0" smtClean="0"/>
              <a:t>states in relevant part [ (c) ]  the following: </a:t>
            </a:r>
            <a:endParaRPr lang="en-US" sz="1200" dirty="0" smtClean="0"/>
          </a:p>
          <a:p>
            <a:r>
              <a:rPr lang="en-US" sz="1200" b="1" dirty="0" smtClean="0"/>
              <a:t>(c) Representing Interests Adverse to Clients of Formerly Associated Lawyer. </a:t>
            </a:r>
            <a:r>
              <a:rPr lang="en-US" sz="1200" dirty="0" smtClean="0"/>
              <a:t>When a lawyer has terminated an association with a firm, the firm is not prohibited from thereafter representing a person with interests materially adverse to those of a client represented by the formerly associated lawyer unless: </a:t>
            </a:r>
          </a:p>
          <a:p>
            <a:r>
              <a:rPr lang="en-US" sz="1200" dirty="0" smtClean="0"/>
              <a:t>(1) the matter is the same or substantially related to that in which the formerly associated lawyer represented the client; and </a:t>
            </a:r>
          </a:p>
          <a:p>
            <a:r>
              <a:rPr lang="en-US" sz="1200" dirty="0" smtClean="0"/>
              <a:t>(2) any lawyer remaining in the firm has information protected by rules 4-1.6 and 4-1.9(b) and (c) that is material to the matter.</a:t>
            </a:r>
          </a:p>
          <a:p>
            <a:r>
              <a:rPr lang="en-US" sz="1200" b="1" dirty="0" smtClean="0"/>
              <a:t>In this instance, Plum has violated neither rule by representation of a client in an action against a former expert witness (or his/her firm), as the witness was not an actual client, so long as the new action is unrelated to the former matter [4-1.10 (c)(1)], and so long as he did not use any information relating to that representation to the disadvantage of the former client [4-1.9 (b), (c) ]. There was no lawyer-client relationship between Plum and the expert witness, and thus as long as the matter was not substantially related and there was no adverse legal position taken in the new action that would be to the detriment of the former client, there would be no violation of ethical rules.  </a:t>
            </a:r>
            <a:endParaRPr lang="en-US" sz="1200" dirty="0" smtClean="0"/>
          </a:p>
          <a:p>
            <a:r>
              <a:rPr lang="en-US" sz="1200" dirty="0" smtClean="0"/>
              <a:t> </a:t>
            </a:r>
          </a:p>
          <a:p>
            <a:pPr>
              <a:buNone/>
            </a:pPr>
            <a:endParaRPr lang="en-US" sz="1200" dirty="0"/>
          </a:p>
        </p:txBody>
      </p:sp>
      <p:sp>
        <p:nvSpPr>
          <p:cNvPr id="2" name="Title 1"/>
          <p:cNvSpPr>
            <a:spLocks noGrp="1"/>
          </p:cNvSpPr>
          <p:nvPr>
            <p:ph type="title"/>
          </p:nvPr>
        </p:nvSpPr>
        <p:spPr>
          <a:xfrm>
            <a:off x="457200" y="274638"/>
            <a:ext cx="8229600" cy="868362"/>
          </a:xfrm>
        </p:spPr>
        <p:txBody>
          <a:bodyPr>
            <a:normAutofit/>
          </a:bodyPr>
          <a:lstStyle/>
          <a:p>
            <a:pPr algn="ctr"/>
            <a:r>
              <a:rPr lang="en-US" sz="4000" dirty="0" smtClean="0"/>
              <a:t>Answer – Conflict of Interest</a:t>
            </a:r>
            <a:endParaRPr lang="en-US" sz="4000" dirty="0"/>
          </a:p>
        </p:txBody>
      </p:sp>
    </p:spTree>
    <p:extLst>
      <p:ext uri="{BB962C8B-B14F-4D97-AF65-F5344CB8AC3E}">
        <p14:creationId xmlns:p14="http://schemas.microsoft.com/office/powerpoint/2010/main" val="2932833114"/>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sycho_music.wav">
            <a:hlinkClick r:id="" action="ppaction://media"/>
          </p:cNvPr>
          <p:cNvPicPr>
            <a:picLocks noGrp="1" noRot="1" noChangeAspect="1"/>
          </p:cNvPicPr>
          <p:nvPr>
            <p:ph idx="1"/>
            <a:wavAudioFile r:embed="rId1" name="psycho_music.wav"/>
          </p:nvPr>
        </p:nvPicPr>
        <p:blipFill>
          <a:blip r:embed="rId3" cstate="print"/>
          <a:stretch>
            <a:fillRect/>
          </a:stretch>
        </p:blipFill>
        <p:spPr>
          <a:xfrm>
            <a:off x="4419600" y="3657600"/>
            <a:ext cx="304800" cy="304800"/>
          </a:xfrm>
          <a:prstGeom prst="rect">
            <a:avLst/>
          </a:prstGeom>
        </p:spPr>
      </p:pic>
      <p:sp>
        <p:nvSpPr>
          <p:cNvPr id="2" name="Title 1"/>
          <p:cNvSpPr>
            <a:spLocks noGrp="1"/>
          </p:cNvSpPr>
          <p:nvPr>
            <p:ph type="title"/>
          </p:nvPr>
        </p:nvSpPr>
        <p:spPr/>
        <p:txBody>
          <a:bodyP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1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533400"/>
            <a:ext cx="6400800" cy="2895600"/>
          </a:xfrm>
        </p:spPr>
        <p:txBody>
          <a:bodyPr>
            <a:noAutofit/>
          </a:bodyPr>
          <a:lstStyle/>
          <a:p>
            <a:r>
              <a:rPr lang="en-US" sz="6000" b="1" dirty="0" smtClean="0">
                <a:solidFill>
                  <a:schemeClr val="tx1"/>
                </a:solidFill>
                <a:latin typeface="Algerian" pitchFamily="82" charset="0"/>
              </a:rPr>
              <a:t>HIGH SPEED RAIL TO ORLANDO, FL </a:t>
            </a:r>
          </a:p>
        </p:txBody>
      </p:sp>
      <p:sp>
        <p:nvSpPr>
          <p:cNvPr id="26626" name="AutoShape 2" descr="data:image/jpeg;base64,/9j/4AAQSkZJRgABAQAAAQABAAD/2wCEAAkGBxQTEhUTExQWFhUXGBkbFhgYGCAYGBocGBwXFxoYGxoZHSggGholHBgYJDEiJSkrMC4uHR8zODMsNygtLisBCgoKDg0OFBAPFCwcFBwsLCwsLCwsLCwsLCwsLCwsNywsLCwsLCwsLCwsLCwsNywsLCwsLDcsLDcsKzc3KywrN//AABEIAMYA/wMBIgACEQEDEQH/xAAcAAABBQEBAQAAAAAAAAAAAAAEAgMFBgcAAQj/xABSEAABAwIEAwQECAYQBQQDAAABAgMRACEEEjFBBVFhBiJxgQcTkaEUMkJSscHR8CNiktLh8QgVFyQzQ0RUcoKTorLC0+Njc3SDsyVTw+IWNYT/xAAWAQEBAQAAAAAAAAAAAAAAAAAAAQL/xAAaEQEBAQEBAQEAAAAAAAAAAAAAEQExEiFB/9oADAMBAAIRAxEAPwC+ekDtc5hFNtMhPrFDOoqEgJuAAJ1JB8I61TT6QccUx6xAM/GDYn32jyqV9J+HKsWkgT+BSP77lVJvA9IreYxu/U+z29x3z0HxbH1RRLfpAxh2Z/IP59V34Cdh9/CvUYcikxm6tI7d4zkx+Qr8+nkducVF0s/kK/PquIYMaH79KebYJ1nxpMW6sSe2uJi4a/JP59FNdsXz8lv8lX51VVLR0+/31olva/spMLq0jta7E5Eew/nUk9rnrShv3/bUQx4W504thB5iot1Jjte7/wC2j3/bXo7YObto9pFQymEzY+2ucww2VSYXUqe27n/so/KP2U096QFp/k6T/wBwj/LUE7hVE2IN6CxbGXXXlE1ZiXU876UFJ/ko/tf9umf3V1fzQf23+3VPx2HzXCYtf77V2A7PuuIU4BCE573N0BKoMaSFWJtY0mF1c1elRX80H9t/t0n91mNcJ7Hv9uqKcKSNKUMAT0pD1q7H0uj+aH+1/wDpSkelxO+EUPBwH/KKovwKNqX8E6RSHpelelxv+auflp+ymlemNofyVz8tNUhzCDlQrmD6VIvpoCvTMzthXj/WR9td+7Rh98K/7UfnVm7uCFBrwXSkPTUv3bcNvhcR5erP0rFeH044P+bYr2N/6tZK5w80IvA1ItbGfTng/wCbYr2N/wCpXD06YLfD4r2Nn/5KxVeCodeENItboPTrgN2MX+Q3/q16fTrw+P4LF+Hq0f6tYE4zQ60VFfQa/Tvw8RDOLMi/cRbpd3Xwqz9h/SDheKF1LCXUKaCSQ6lIJCpEjKpW494r5PWK0/8AY6vEcSdTsrDLnycaIP0+2g1jtm0C+NP4Ma+K6hW8MDpVi7WIl4H8QfSqoDQ6edaxjevF4Kdq5PDulPgHrTjLihVQhvhxiKUOHHlRbbp5VLYPhynEBWaJPLb7alWK2vhxOxr1PBzNWRPDnAuD8WfjCpZGAQBESeZpVipMcNVYC5O36acc4Y6J7ht0+yrLh8KEiVC43+yikLtUpFPXwJ3Lmy+U39lRrjEE2rQwqh18NaMygXpSKAWeVC4jCmavTvBLnLBBsJ2+2mn+AgXCh7KtSKVhuFKdVkQm+vSNzerWjgiMOEqTIJShLgmUq1zk92SbnloKlMOj1baUJVHMnqZ0ptx6SW8wWrcDbelWKLxrhSWXcuqTcEcjt5fZUcpkbA1ceK4XORItex2O/wBAoA4Yxa3gL1azuKs40JpPwflU85gRPeBJ506Zy5QkQOYpUitnDmPKgHxBg76dd7c7CrIphXKolaAqSkhUKIkXGZNiB4XB86oh1DnQzgipb4ARMkmTN9raCNqHdwm9BEPLtQpc6VJvsW0oNzCnlUUMVg7UE9FPviKAcXUUw+BQjqafdNDOmo0FcTWkfsev/wBor/p3P8TVZwutI/Y/JP7aH/p3P8TYqK23tB/C/wBUfSqoteGSamuOYXM5O8AfTQXwIjW/0VWdR6MAedqfGEAopINFpZj4yTfSqQJwpsesuJsbHSrC24NKabaQfki3trsg2qKLmvaGQuKWHRUU4tE0kCkF4V4hY50DpTNemgnceASK5ONSqwN6Axa6bW5bSSdKj145AUUlUqEWm8eFM43tOwyJWoJjY23A9kmqlEYfClCVLcvuBrpUUnipU4SkAbdY+ih8H2tbxEiYR3xO1rzO4jw1odtLZX3XEyrQT7N9TVSp99uZ60GtiKRi+KrCoShJAtM8o5aUZg3A4nMB4jkagjHMLNJfZtUu41QzjdUiLcZtpUavCJuABqTpubk+2p5TV6EZKXJUkGylJMggyhRSbHYxIO4INEQr+DHhUa/hOVWriPDs6ICQSFNm6in4i0qmU7iJA0JABtTSGkLnKCCCQQRBsoiYN4JEg6GrUilOcPkkWkAGN4MwT5g+yhneHL5KPl9dW9PDQjOUIQlZzBJuZEqUkKm/xlEwNJMUtAKlKzJSkCI+cSJCjBHxfiwoaydIupGW8QwahqkjxqIxDf4taTx3D9IBISJ0JM/YahV8GWod1IPIgfXvSFUNbJ2phWHOp91Xd3sy7qR76CX2ec+aakWqacOa0f0ANxxRf/TOf42aEY7FOKGZZCRy1P2e+rz6KeziMPjSsZir1CwZgC62ttZtUi1pXEFd+Og+umU8iL0ZiU9+egpgCim0Nb0UX7WoUuXivS/QFs06tu1B4fEdKNz1FCgnlTLiiKMU6POgsa7IUToASeg51UDu8WQkgLtMxHTao7F8VUfiCBOsXqt9o8dmSlSELypnvEQkzGnsqvY7tmWkDImTESo2n66sZq0cTxhBKnFZUjVStAKguI9p/VJV6pQzbGLpHPx8rVn/ABPtG9iFJDi7BQ7oMJ1uSJvr94ritas0FMBMqiOY1IFBaOD9olpzEPBOdQStSvm6kztqb9ale1GOaU0JcbBVGWSO8TItfvATPlWfYDhrzx1ypGuYyoE80z3embLO02pHE8ChCD6pQUQD60nz7oMDTUwABoSrUKRa8Dj3G0pTlQ2lSCQrOlUWAKskSSLEzA3JApviPbbMoEpAcGUSkBIlJ5A2/VUx2O7KABWIcb/DSFJS4nupJSFZiJ+MVGfxeU3qqqwOJU4tJcCnUuLK2mJhCjKiknQXEXuZ1oLzgO1TS0g5wDuDZU8oirr2Zn1ZXmSQ5CgAZItoeRvpWR4BnEgFL4eZGQytThyjYaHz6edWzsqhTCQtbqHUqPdWO/BiwKjsr3EAaqsMaEtVDupqK4Njnne8swCAoCBICiYBiIMRz+qj1rNRXsV4TTWaaBd4oRnhl1WR1DZhNyFhH4VIN1IBVBj5quVUKdUr1TjaXHFOBRRnygrQXSCFAQEqShLgO9k3kg0vD4Yh15xQAKsiUwQZSgEhXxQQZWoZTMRY3o4DqKaxC1DKEJmSQpUxkGVRCo+V3gkQCNZm1BDY1t0PgZobcCAghJVlUguOOZtAkLRlSFTqOcT7jFQ5kACV+rOV5QBQlTikoQg3BOZcHKD8nwqYwyVBCQshSwBmUBAJi5A2BN42obGNpUSm6XHEKSFpT3gBuFQQCCqRO8xvQRjjCXCyCBmVK8q0GcoTlXAnuq/CDU6Ei9F4jDZEEpSCQk5UyEyQLJnQDadqfSVLJ/CJKUjKsJHeCxBuZt3TpG4rx5oAEmTAJ3JMchvRAoCSBtaSDcidrGJHjTD2XQW6/ZRiUJIChoQDcQb3uCLHoabOHFBEYhZ2ExUt2An4Wq0D1SvH4zdIdww2qX7INw+efqz/AIkVdM6keN4oodsTMD66HPGRE5b9DaovtnicuIifkJ38arq+JJ0zD2ipDdX5p5LgChcbxsdwaSh9s6OJ/KG+lZ4/xEAG/iZj30PiOONpSe8SdBAJv40h6aavEZRlgafTXftoEphREjmazDDcfUoACR1Nz7rD30p7iUKR3StMjN4TB8KQ9LrjuPNg5ioE9KEZ4q4tvGqKzAR3BEQALwd9Pp6VHM4fDkJUvMc947oAkgQITMXOpphzjLRbdQwVKCmlg2kAkRaQOvsoD8EoO4ZttcZVi17wJM1lnb58jGPpgDKUiBp8RN/fJpnCdoHQ6jMpfq0pjunLAMyQR1pHHkfCcc9luFKQZvGUIQkmTuKCM4Rw4vqiHCPlFABA0+UqwOk9DvVmc4U+ChtGVlt1RHznAEAqWpRAAKRBEGbnWDViwTjeHZCUwAlJmNLfT1nWoTtBxttRQ6y5nS0CkhBMnMWyQSNsqTNIUZx3h7DLSFqJLylphxxc5LEE5RCAEpJgBMZimobhbzS8QgatpXEbANpKkpj8bKqZ50xilrxbJTnyENqUfm7LUDGxKRfw8KjOzLB9ag2UShaz09UFKIvqSgEW+ebWmg2THLW1hUs587y4TKze5GdVvmgkjwF96kcHhGsO1YhKRKlrMDMbkqVAud5qE7QPth/DKWUiHCUzzUnKmDGt7c6f7WYdbuFUhEqIgkbqAIMWjlQE8P4/h3VZG1krOmZJSFaTBI1jYxTGNT8HAKsqEuKVmSFJCO9JJhQ+iaovAeFOqebMFKW1BalqBSkAEHfwsOdW/tliCtjKlJclxAIQM0Qc0kD5NoMkWNBPcFyNpBTdK07fFkaERzANF/DTvUDwx78EwAr6xAmbn3VKrcSaAkvDnTKnx9zHvFxQa1eyhXnr0EpgSlttLaBCEJCUiSqEpEASZJtGtFevFQSMTsB7qcGLg6x7KFTZctao/EcZbw7SF4pxpokDN3u7niVBE3UAelDp4hfUVmvpbx6VqZbvnbKyTEABYRAB30GlBouG7Y4Jf8G9m6hC49uWpFnHtuCULSodCPuKxPguORlSnOc0idt60vjCmsMltUhSlgAuAZlmMxyqgaDaTufMLEVjfekB6qvhuJBRIGawBMgixmInwooYojTerEqZS8CYiOtSfZRU4hX/ACzA/rIqpl88rffpVg7CuE4hQ/4av8SKmrnQvbhSPhRCrHIiDE7q6VAYjGJA7pB8AR9VWjtkYxBV+Kn6DVYxmLRFyR4g/ZVxNRWIgqnU5RqPPegMdiyppSAAMq0A20lOYe5QqaedbUVAKTMeHKoTEHKlxWoLiCI5BCU+2UmqgJlJFWDhOFCpztlQ+QY6m8/pqFQCTGU21Pj+urrwdRDSYbmx+VGhPPaoqP4uwoNyEFEFPeURurLfvEnXSneC4kOMOFSgpSpE8+4m+2ovTvG85bXKYGZveY76KiOyalqw64FgpINib+pbMiLb0VmasYoJyiB1jcHWd/Cjuz+JJxQUdVpUgZjPeUjIiSfxstO4Ps6tYUXFNthF1fhELImfktqUoeYpp3AtIWZxaBl0yNuqV5y2gJO+tZVMYfiBKIUSZTbrrbpUVjX2CHciYJyrhJyicyRBEEXmYtennON4S59QpxZUTmBLCSTBJIS4u83sEjpQWI4wlzu/B0pSVA5Q6sItaciSlAOlwBpVqR426QypQtIKR4WJPsAH9ahuD8UUy604L+rWTl5pXGZPnB8qcdxohKfUoyp0TmX1OubczQq8YmRlaSiJ0UozPPMTUVsbbbWMwfqgsLU2lOUg3U3/ABS7XCu6AeSkqFI4f2njIzi8zTiSEpcy5kOapgxOUzfy1GlZNwXjK8M4FtkgXsDBEm8HkQBIMg2tIBFoxHalrEtKQ4AlZPdhO8jxiQTVSNExXG8MEHNiEEEXSBmKgLkQbaAiq7gEDFPB9TQaYE+qaygWMd9cCCqUGLmJNRIx2FSlQUpuEEFAlN5nrtJMb1HcV7YqWCy0G0tJNlHNmWBtFhGtiNIoJl3iQUtag4chuhMRlBERbwJ86cwnFHELCitSgdUk7foiq/gQVHNzg87G9GlM+FVFiT2hUTZIj79adXxfS197/RVaU5F/fvTqV5hGnlVQXje06G/jKg8pk+4SBXv/AORqCc2TMDdJSrMCOdgevsqhYrCkST1615w/GOolLYCwb5FCUzYyLiD4Gs1qL2e0+hSPEbjy11qndpMap7ELKosAB7Br1p7h3EHVKALaAAm8AiNxFzYiLV7iMMCsrUD3o8oEaeVDhzs9wZtawTIi8g/VV07ThtppqSVkrIhNrwY0NQXA2gkEjePv9Fd2pxEoRfRZPXQ1U/RmHU8tslshBmMpO0W70GDc16zxN9sH1icwmx12m8bV3C8YENyZ5nnEUxwTjOd1xpSgRco2PVJ9vuog/D8cCjBIGpmbVcfRpjc2MWi5PqFnpZbQ9t6zfG4MesWQflEjlrV69DrX75cUYn1F/NaD9VNXOprt1xBLTyioTCUn6bVRsX2kbVKVJUiDAka2JtE7TV27c4da8QsASgpSCOdqpD/ZRah3EmNhp00++tMN6YZXmOZJEGfHpTOIRnTkFyVCfZ+mpXhnBH0gJUIBOm4g20q04Hsw2m4URzgfb9tEiv4Dg41N9PGpZDPq0JCBuffJNSrHCyFk5u7sPLeofji3WmypA3G0620BmKKC4tiVercBTHxdxsZJ+/Osv4jifVOIcCQohCcua4TYozeMpHsq9DiinQW1oAVlMwcwJgbai6vcapnaZOUNqCUwpJAlF7rcMSbyARbz3FTVwLwTiRZaKUkCc0g6HSJG+/sp1nhhfKlNZVQJUAYypGpvHd0O9Q2EQVLQiQAogSdBO/hetbwnZL4Ng3TnzvFhaQdB8UwBOm084ousnwbYWtKNATEk7chbU3gdaJYZyqcCUZ9cioMj8bSbDnGpNTHYANp9a8pCVrSEpbChITmuVgH5VredXDs0wlOBQUpzKUkqXAEqMqEcgBGmlMN1lBWPtphYvWkdteHIThQ6E+qWFJsDBOYwQYseflWfKGY3VJ6mfpqGa8QgFJO4j7KQ2nvJ8RUk0wII3KSPMDMKCiFJPUUUl9HfV0UbUvJ+iinWiVqVlsTMxrIBt7aMwTKJGYWtM2An6vGiVMdmylbSgbKSpIB5pUDbkCCPfVnSyoIyhpokAjMU96+h086p/BlwViyQpMpm1wcwGvSKt3Dsc2GoK5VN75jytHKtYzoJzAa39gj3DSkKwZiMxqXQQo/KOmxEz4ihsWkTY6iaqIB/g5I+MR9hoVjgBSr4+xvHO1SmIdKe9BKdvvzpgYo7giov00rg5z5wu8ARFrQPqrjwpXzhUk0wtUEJVBtO08p0qwcP7MlXx1EeF6CqNsrTaR99/dQuPwhWLnefdFX/ABfZC3cUJ6kx9FRvEew68mZp0lQElChY7kJIP069KCp4LDKSCCZpjjHDQRnT8fMkSNT16ke2jv2rdSMwBUNzB/V7694clTikoAImDJFo5/poH8CyVwpRk6eeh+itF9GGECMS6b3a/wAyaqrPZ5YKYUZBvyPhWidi8HkdUfxI96fspvDOn+Nj98K8E/RTIw9K44/GJUOifopbLlRopGCGpp4MCkl7nXpeFQeKw6YMCobG4POYGvuOnOpN/HhIJuegoRvi6SRKSJ0NUUjjPY51Od1TqSgAkQIWDsZnaTpeqbx3hrnwcLzLOWAsySlXzTyMTvpfpW34pkOAgwUnUc6jX+DhwBCgAgfNt4USPnVorbUFixSoRMWIPI8iPdWj8F7SOYgpbWtCZZBJmJUoQqNkkH6KmOKejBDiytLykgmcpGY/lHa3I+NUvivZB5hXqsi31lKQMjZKQCZUoEAnNM8oHPSi6j+woEuA7pR7ieX9KpDsZjcYkFLQSppN1esmEzNgRuY0qCw5ewzpadCm1XJSoAX2M8hG1XHg7wbwqNpLqj1JJF/BIFMTQHaR13ER6x1KUAjuhJAEkASc0kknW3hUM5whKMylP2FyIJ1/rSfZUmtwKM5VG0aW9+9R2KS6oBGU985UkiBJgXO3xRQwlOFZMEPCdhl+kH9FE8Ow7aCsBSXApBBSAB4ddfqqQ4F2NfcSvMlCBlgEwVTnQZTGxSFjXfSiGOy62ljOgwJ7wNogG/nNAnhnB23HYN0AQoXCtBpH30qyNdm2SyplCQFEk5jdQB0AJ2sNZobiBbaJU1CVHW821F9IqJxfHHAMyAE2krVpBjQiTqRVRAcRdLLmUpVIN1yZ3AIOl4O1NN8TBiEKm0ZkjwkQPooPiXEVuF0LVmITbT5K08omylUb2ew+csqM2CrRaULKgJnfMfYOdRpaeBcRBKYESe6eu2tXJjs0VLzrKictgLAVR+xHD1O41tDgHcKiqLDuC1vECtsSnnSpFYb7INZEhxJ5m+s7GOVdguyDaF5oCk/NMnwmTVpJrxKYNKsCfAU5MgT3eQsBSG8NltUoRTSgDUAxZkV40zBvT6HBRCEA3NB4hkC0CNxtQSuz7QNhlGsDxmJ1AubVIrIFNOYkbUArvD20pJCVdIP26Ub2eZIUokQIt7aRKjawTud/KjOFOJzFI+b7pFFUjtfjijHLG0I96RROD4iCKpfpTx5TxJ1PJDfvQKreB7UrbURqn3+VVn9bKcaI1oNXFEka1mKu3JuMp+uhldpt0TfmYofWo/tkIMRahnnwSFHl7azJXaZzmAOQsfbT6O0LhMZ7HUaVU+tLb4rFOt8VneKzd/ibiUylWulvtoJHHnACcwBGx36xah9a3+2AG9IVxhAE5gPG1ZDhe0DskZicxv8Ao5VZMJC8qlkm2hNunnQq3YlbKiVKS2pSkxmIBJTe3OLn31T8J2ZLa1gOSyokpSdQeU/NjpUwrFBQGlrfopKHjEZh9HupChGuFNGEkRyEWvRD3B23QGza0ggXr1CwDcyI5U4xjDM7bdY0A85qoPaYygJBtGkQPKNKQphRSUlRuPMedeoxIKfZegsTxpCCQqfoqKr2N4cQVJXpI9g5aULjceGm8gbBhDiUCJnKM4Plt4U92p7QiUFIJ6SLj21AnjajALdwCNREjQjpQis4RorcO+YL9qkkj31cex3C/WOsIVIGZYIuLKROvjfyqBLSWiHEQMpskqzaRAFuc6ncedz7GPqcyy401BCkld5I2iUzO96mNavHBOEKw/EJQ2ktupzlVpT+DEpEmbrk+dXIpmaqeC4a6XW3XMRm9WnKnIgJB7pTKpUoFUHlFharNhpsDJG5P1wAKGFZ4pCnYvT2KbMayajcQVARHvoOfxsb0Iced9KhuLY71aSSI/R9VV7h/aHMtQIzW0OgPPr4VYzV4HFADTf7d31qj4niwzG4EnTbXQU07xIJM3M6DSkK0xHFAoGTbXpTCOKJMlJEJOptr9VZy3xZRnMRbaaZPE1Xg6z9VIVoGK7UWIESNTtUx2JxnrHHNzlF/MVip4ktNyq3LyrRfRDxD1mIeH/CBP5Q+2pq5apHphcjiz4t8Vr/AMaaoDz071cvTU5HF8QPxWf/ABpqhKVUaOB+nhiKBJpSVUEh66n2X+vO/wBVR7a6ebUaCZTiTAEz43FNOHMZ+jTSmG1wDImlgb+X01UPoIF948akm+OqCQCmTp0/SahD+qNf0inm0DQn3/VRE3h+0E6jenk8eGoTrv8AX7YqFskwY6c+dEJyeZ93tqpEyntDcDKI8yegolfHUGBYRr9/bVac7xtAE89v10042k7kx95pSLg5x9sIgGSRaPZVWx/FQ4Te+wUY9h099CoSAZkCfGbGYibUPxDCgkqSudJtGsjfrFSrmGeJLcKgCkggWEK91r+VR63VgSdNvd9oopnHONnuqsPkm6fYdD1EGiWsU2ojP3DI2K0WAFh8ZOnM1FQ6lk6yfI84+mpHD49GTKVKTGxEjUDY9eW1NYjDKAJjMi4C0KzJ1m8aa7waaOFBJlaRAvY7a8+vs8KKtPBuKYhn+Bd7ogyhUjTNGU7xtFWTCelHEtWdbQ4mbkS2qOfI7cqzL1ZSc2aetwTFzpceM871J4XjASMrzaV/NUSSsGIACpzR4zFutVI2Hh/pQwjoAWpTJOucW/KTI9tNdqe0SSyF4dwLBI7yDI53IrG8QGzdKoJBsSCCbReZE8yKFCnGjnSVomwUklJOm4gkXqEXleLLqO+omTNyaFQsoNvoioBrtI7o4EOX+UmFflN5ST/Smi0cXZVrnbN9fwifykwr+6atSD3VmZ1pC8QfOmWVZ5yEL6IUCY/omF/3abdXBIVYxdJsR4iKBYeI31+v6KSXibTv+imnHIE7HrvSg34yfd0NpoEvKtzO9aV6Clzin+jI/wAaazVIE3PutyrT/QRHr8Ta/q03jmo/ZRcUT01L/wDWcT0DIP8AZNn6xVGJq8emYf8ArGL8Wf8AwM1R8tZaJNepr2KVQLaFENL2plsUs1UGZ+teuK+/lTDc2pa1DSiHWjOs9KfbcIFxb6aFYV7N6dbJAoHyMx0NxrT6WzO9jvQaDbpIFvO/35V6XNrHX6x51QZiX7HxtHKkOPWtE2qPk/qr1rEEH72HMUILKhzBjb7+FDvYi5MQTp76YfMRHn53AphSr+VQPesk7H7+FNuMcunt9lIQqn856UUG2taFZkkoVsQY/WKMTjwf4RF/ntENr62jIT5A9aWDr+vWu+AFWhA6fqoHmcMFj8A4lxXzFwhzrAUbn+gomo95kpUQoFCrApUkpPLe4nwvSXsIRYx9+VHI4w6lIQvK82NEOjNl/orELR/VUKAF5oQIKieoi5nQgmduR6b02M6LgZd9jpI0MmBNSy/g790urYcMdx0lbRItZxIzJsI7w31pHEMG80UqWkBBkNrspogiJSpMpm06zoTQBJxpMhSUqtqEAWG3diBc310r0KaUbZk+eYeQI689qacAiTYGcpy6xIMRY3idYO4vTTgEgJ1NtQbzFuU8gT40BQwiyJSApN4ymTb8XUeYpaOKOp7pUSBqhYzgRtlWDl8oqPEpM/T9e3lRjeLSq60ZouYKrjfe0yKApvibaj+EaI6tKI/urzA+RTUpgnmj8R5A/FdHqzzgEy2fyhUE4lg5shWD8kGIJtbfS+/2llWHOqZI8raTedBIoRZHsO5OZaPVp5x3D4LTKffWmegoEP4gagtIIM2+MeVYvgcY613m1rQT80lM+I+UPGti9AXFFvP4kLCJDaDmSgIJlStcsA+MTRIpXpfI/bjGzE/gYnSPUNe09KpjcrkQNNYAjTerj6aG44zipBg+pPl6lpNvYapj7gUAlI7uv3FFcGvjFUwmxjWdI5Uv1YIlM9QdR1tqKShalSDvF9AIvPKpHBNoR3ZKyqLJ0t19nvoAUNHWiQyYv41LOIbKzmM2ulI36k2OtLxDAKRAAHtPt2qxKiGzt97a/fpSHU3+/wBVSTbYta99L0lnCXvpUDGHYOutELalJva/0j2U+oZLCOWvhe21eKzRPTod/sqoAQ2fKkkiTTpTOpknnQ7qZvUVz1jrt0tQokGnltzb304lmEyY5ff2GihSTpXRNOqTffp4UptNxaaBoNb16lsxIqWRh5gW0vTzeAzE2tvFIlRzDYt1/TT21FHBZTpMnb3UhbBNo91UNBSd7idT569JobFpbIBTJMGQBYHb7xRTzJSmhkYa1/bzt7fOgi8Q1G4P1eNPYDibzE+pcUgK+MnVCuikGUq8waJdaTOsj2+VIxDCTcQPAVFOHH4d2zrZZUfls3Te12lGwgn4pHhScTwhd3GAl1sbtd/KNs6FDMlXORGtRrjHUHpv7NqSy6pCgpClJUNFJJBHgReoOCzGsiZ67+cfc10DUnf6PfUsjjCHLYtoOf8AFbht0dTAyrjkoedEjgKXQVYRYxG/q/iPATfM0brEbtqNzQQLrRTrHjPu60tp5QmLbm9jpeDrT7jGVRICkEEAgSCgjUGYOsbUsYYAgLAiRJJ73zcphQsLbWt4UCmseCIV8Y/KGg3uAJN4+znr/wCx9Lan8WpEg+rakEgi6l6bjzrE14U5su99bAxuFKgR+itl/Y1N9/HHklge0vH6qC+9vPRth+JuIdUtbTqU5SpABzJ1AUFDUGYPU9Iqo9AuH/nb3TuI1rq6ik/uCM7Yx3p3E/bSz6C29sYsf9oH/NpXV1AQ16FkAz8LV/ZD8+iv3IURHwpXX8GL/wB6urqtSGj6HEfJxRF5/gp8vj15iPQ/PxcUBzlmR7nBXV1KQg+hudcZe/8AE29nrK9PocER8M8PwPX/AJldXUpMMuehQHTGR/2P92hz6Dj/AD0a/wA32n/naxXV1SkNfuFrmTj0n/8AmP8ArU4v0ILywMcnW/73Pl/HV5XUWGkeg52L41vTZgnnH8bTyfQm4P5Y2ef4Aj/5TXV1EgpHofWP5Wj+yP59Oo9Ejg0xSP7I/n11dVpMcn0TOD+VI6/gz7u/Xn7kzt/30j+zP59dXUpMNPeiBxWuIb31QrU/1rUCr0KPTbFNgb/g1H/NXldSkMq9B79v30117ivtrl+g/EEz8LaH9RX51e11Qhk+gnEE3xjW/wDFKPl8bSm3PQNiNsWyRb+LUPoJr2uoptfoDxG2LaP9RQ98mub9AmIBB+FtAi8hKrHp9xXV1BPI9FOKUjJiX8NiREBTiFh1OkQ6khRFhZU1DuegrEHTEs7wClXlJ0nTbYV1dQhLfoKxEQcSxHLIoidekcvM1pfo57EI4WytAVnddVmcXEC05UpGwAJ8SSeldXU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https://encrypted-tbn2.gstatic.com/images?q=tbn:ANd9GcT2dqBw4PNb9tFg2RKSYbI7whTMLZ8e0z0XAiBukHa6bRrRgf_L"/>
          <p:cNvPicPr/>
          <p:nvPr/>
        </p:nvPicPr>
        <p:blipFill>
          <a:blip r:embed="rId2" cstate="print"/>
          <a:srcRect/>
          <a:stretch>
            <a:fillRect/>
          </a:stretch>
        </p:blipFill>
        <p:spPr bwMode="auto">
          <a:xfrm>
            <a:off x="1905000" y="3733800"/>
            <a:ext cx="5486400" cy="23336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62400"/>
            <a:ext cx="8229600" cy="1524000"/>
          </a:xfrm>
          <a:noFill/>
        </p:spPr>
        <p:txBody>
          <a:bodyPr>
            <a:normAutofit/>
          </a:bodyPr>
          <a:lstStyle/>
          <a:p>
            <a:pPr algn="l"/>
            <a:r>
              <a:rPr lang="en-US" sz="2400" dirty="0" smtClean="0">
                <a:solidFill>
                  <a:srgbClr val="FF0000"/>
                </a:solidFill>
              </a:rPr>
              <a:t>[INSERT PHOTO OF RATCHETT WITH CLUES]</a:t>
            </a:r>
            <a:r>
              <a:rPr lang="en-US" sz="2400" dirty="0"/>
              <a:t/>
            </a:r>
            <a:br>
              <a:rPr lang="en-US" sz="2400" dirty="0"/>
            </a:br>
            <a:endParaRPr lang="en-US" sz="2400" dirty="0"/>
          </a:p>
        </p:txBody>
      </p:sp>
      <p:pic>
        <p:nvPicPr>
          <p:cNvPr id="4098" name="Picture 2" descr="Image result for RATCHETT WITH CLUES"/>
          <p:cNvPicPr>
            <a:picLocks noChangeAspect="1" noChangeArrowheads="1"/>
          </p:cNvPicPr>
          <p:nvPr/>
        </p:nvPicPr>
        <p:blipFill>
          <a:blip r:embed="rId2" cstate="print"/>
          <a:srcRect/>
          <a:stretch>
            <a:fillRect/>
          </a:stretch>
        </p:blipFill>
        <p:spPr bwMode="auto">
          <a:xfrm>
            <a:off x="3200400" y="1905000"/>
            <a:ext cx="2533650" cy="1809751"/>
          </a:xfrm>
          <a:prstGeom prst="rect">
            <a:avLst/>
          </a:prstGeom>
          <a:noFill/>
        </p:spPr>
      </p:pic>
    </p:spTree>
    <p:extLst>
      <p:ext uri="{BB962C8B-B14F-4D97-AF65-F5344CB8AC3E}">
        <p14:creationId xmlns:p14="http://schemas.microsoft.com/office/powerpoint/2010/main" val="317383393"/>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19200" y="1828800"/>
            <a:ext cx="7239000" cy="4572000"/>
          </a:xfrm>
        </p:spPr>
        <p:txBody>
          <a:bodyPr>
            <a:normAutofit/>
          </a:bodyPr>
          <a:lstStyle/>
          <a:p>
            <a:pPr>
              <a:buNone/>
            </a:pPr>
            <a:r>
              <a:rPr lang="en-US" dirty="0" smtClean="0"/>
              <a:t>PEUGOT</a:t>
            </a:r>
          </a:p>
          <a:p>
            <a:pPr>
              <a:buNone/>
            </a:pPr>
            <a:r>
              <a:rPr lang="en-US" dirty="0" smtClean="0"/>
              <a:t>PEACH</a:t>
            </a:r>
          </a:p>
          <a:p>
            <a:pPr>
              <a:buNone/>
            </a:pPr>
            <a:r>
              <a:rPr lang="en-US" dirty="0" smtClean="0"/>
              <a:t>PLUM</a:t>
            </a:r>
          </a:p>
          <a:p>
            <a:pPr>
              <a:buNone/>
            </a:pPr>
            <a:r>
              <a:rPr lang="en-US" dirty="0" smtClean="0"/>
              <a:t>WHITE</a:t>
            </a:r>
          </a:p>
          <a:p>
            <a:pPr>
              <a:buNone/>
            </a:pPr>
            <a:r>
              <a:rPr lang="en-US" dirty="0" smtClean="0"/>
              <a:t>GREEN</a:t>
            </a:r>
          </a:p>
          <a:p>
            <a:pPr>
              <a:buNone/>
            </a:pPr>
            <a:r>
              <a:rPr lang="en-US" dirty="0" smtClean="0"/>
              <a:t>BLACK</a:t>
            </a:r>
          </a:p>
          <a:p>
            <a:pPr>
              <a:buNone/>
            </a:pPr>
            <a:r>
              <a:rPr lang="en-US" dirty="0" smtClean="0"/>
              <a:t>CRIMSON</a:t>
            </a:r>
          </a:p>
          <a:p>
            <a:pPr>
              <a:buNone/>
            </a:pPr>
            <a:endParaRPr lang="en-US" dirty="0"/>
          </a:p>
        </p:txBody>
      </p:sp>
      <p:sp>
        <p:nvSpPr>
          <p:cNvPr id="2" name="Title 1"/>
          <p:cNvSpPr>
            <a:spLocks noGrp="1"/>
          </p:cNvSpPr>
          <p:nvPr>
            <p:ph type="title"/>
          </p:nvPr>
        </p:nvSpPr>
        <p:spPr>
          <a:xfrm>
            <a:off x="533400" y="457200"/>
            <a:ext cx="8229600" cy="1219200"/>
          </a:xfrm>
        </p:spPr>
        <p:txBody>
          <a:bodyPr>
            <a:normAutofit fontScale="90000"/>
          </a:bodyPr>
          <a:lstStyle/>
          <a:p>
            <a:pPr algn="ctr"/>
            <a:r>
              <a:rPr lang="en-US" dirty="0" smtClean="0"/>
              <a:t>WHO DID IT?</a:t>
            </a:r>
            <a:br>
              <a:rPr lang="en-US" dirty="0" smtClean="0"/>
            </a:br>
            <a:endParaRPr lang="en-US" dirty="0"/>
          </a:p>
        </p:txBody>
      </p:sp>
      <p:pic>
        <p:nvPicPr>
          <p:cNvPr id="3076" name="Picture 4" descr="Image result for sherlock holmes"/>
          <p:cNvPicPr>
            <a:picLocks noChangeAspect="1" noChangeArrowheads="1"/>
          </p:cNvPicPr>
          <p:nvPr/>
        </p:nvPicPr>
        <p:blipFill>
          <a:blip r:embed="rId2" cstate="print"/>
          <a:srcRect/>
          <a:stretch>
            <a:fillRect/>
          </a:stretch>
        </p:blipFill>
        <p:spPr bwMode="auto">
          <a:xfrm>
            <a:off x="4495800" y="2286000"/>
            <a:ext cx="3809998" cy="2286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noAutofit/>
          </a:bodyPr>
          <a:lstStyle/>
          <a:p>
            <a:r>
              <a:rPr lang="en-US" sz="9600" dirty="0" smtClean="0">
                <a:latin typeface="Algerian" pitchFamily="82" charset="0"/>
              </a:rPr>
              <a:t>THE END</a:t>
            </a:r>
            <a:endParaRPr lang="en-US" sz="9600" dirty="0">
              <a:latin typeface="Algerian" pitchFamily="82"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rain_crossing.wav">
            <a:hlinkClick r:id="" action="ppaction://media"/>
          </p:cNvPr>
          <p:cNvPicPr>
            <a:picLocks noGrp="1" noRot="1" noChangeAspect="1"/>
          </p:cNvPicPr>
          <p:nvPr>
            <p:ph idx="1"/>
            <a:wavAudioFile r:embed="rId1" name="train_crossing.wav"/>
          </p:nvPr>
        </p:nvPicPr>
        <p:blipFill>
          <a:blip r:embed="rId3" cstate="print"/>
          <a:stretch>
            <a:fillRect/>
          </a:stretch>
        </p:blipFill>
        <p:spPr>
          <a:xfrm>
            <a:off x="4419600" y="3657600"/>
            <a:ext cx="304800" cy="304800"/>
          </a:xfrm>
          <a:prstGeom prst="rect">
            <a:avLst/>
          </a:prstGeom>
        </p:spPr>
      </p:pic>
      <p:sp>
        <p:nvSpPr>
          <p:cNvPr id="2" name="Title 1"/>
          <p:cNvSpPr>
            <a:spLocks noGrp="1"/>
          </p:cNvSpPr>
          <p:nvPr>
            <p:ph type="title"/>
          </p:nvPr>
        </p:nvSpPr>
        <p:spPr/>
        <p:txBody>
          <a:bodyP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09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229600" cy="1752600"/>
          </a:xfrm>
        </p:spPr>
        <p:txBody>
          <a:bodyPr/>
          <a:lstStyle/>
          <a:p>
            <a:r>
              <a:rPr lang="en-US" dirty="0" smtClean="0"/>
              <a:t>Are judges allowed to wear their robes in public and in campaign photos?</a:t>
            </a:r>
            <a:endParaRPr lang="en-US" dirty="0"/>
          </a:p>
        </p:txBody>
      </p:sp>
      <p:sp>
        <p:nvSpPr>
          <p:cNvPr id="2" name="Title 1"/>
          <p:cNvSpPr>
            <a:spLocks noGrp="1"/>
          </p:cNvSpPr>
          <p:nvPr>
            <p:ph type="title"/>
          </p:nvPr>
        </p:nvSpPr>
        <p:spPr/>
        <p:txBody>
          <a:bodyPr/>
          <a:lstStyle/>
          <a:p>
            <a:pPr algn="ctr"/>
            <a:r>
              <a:rPr lang="en-US" dirty="0" smtClean="0"/>
              <a:t>Questions - Judiciary</a:t>
            </a:r>
            <a:endParaRPr lang="en-US" dirty="0"/>
          </a:p>
        </p:txBody>
      </p:sp>
      <p:pic>
        <p:nvPicPr>
          <p:cNvPr id="4" name="Picture 3" descr="Image result for gray and black trains"/>
          <p:cNvPicPr/>
          <p:nvPr/>
        </p:nvPicPr>
        <p:blipFill>
          <a:blip r:embed="rId2" cstate="print"/>
          <a:srcRect/>
          <a:stretch>
            <a:fillRect/>
          </a:stretch>
        </p:blipFill>
        <p:spPr bwMode="auto">
          <a:xfrm>
            <a:off x="3200400" y="4800600"/>
            <a:ext cx="2619375" cy="1743075"/>
          </a:xfrm>
          <a:prstGeom prst="rect">
            <a:avLst/>
          </a:prstGeom>
          <a:noFill/>
          <a:ln w="9525">
            <a:noFill/>
            <a:miter lim="800000"/>
            <a:headEnd/>
            <a:tailEnd/>
          </a:ln>
        </p:spPr>
      </p:pic>
      <p:pic>
        <p:nvPicPr>
          <p:cNvPr id="5" name="Picture 4" descr="Image result for gray and black trains"/>
          <p:cNvPicPr/>
          <p:nvPr/>
        </p:nvPicPr>
        <p:blipFill>
          <a:blip r:embed="rId2" cstate="print"/>
          <a:srcRect/>
          <a:stretch>
            <a:fillRect/>
          </a:stretch>
        </p:blipFill>
        <p:spPr bwMode="auto">
          <a:xfrm>
            <a:off x="609600" y="4800600"/>
            <a:ext cx="2619375" cy="1743075"/>
          </a:xfrm>
          <a:prstGeom prst="rect">
            <a:avLst/>
          </a:prstGeom>
          <a:noFill/>
          <a:ln w="9525">
            <a:noFill/>
            <a:miter lim="800000"/>
            <a:headEnd/>
            <a:tailEnd/>
          </a:ln>
        </p:spPr>
      </p:pic>
      <p:pic>
        <p:nvPicPr>
          <p:cNvPr id="6" name="Picture 5" descr="Image result for gray and black trains"/>
          <p:cNvPicPr/>
          <p:nvPr/>
        </p:nvPicPr>
        <p:blipFill>
          <a:blip r:embed="rId2" cstate="print"/>
          <a:srcRect/>
          <a:stretch>
            <a:fillRect/>
          </a:stretch>
        </p:blipFill>
        <p:spPr bwMode="auto">
          <a:xfrm>
            <a:off x="5715000" y="4800600"/>
            <a:ext cx="2619375" cy="17430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400" dirty="0" smtClean="0"/>
              <a:t>Canon 2 B. (second sentence) “A judge shall not lend the prestige of judicial office to advance the private interests of the judge or others.”</a:t>
            </a:r>
          </a:p>
          <a:p>
            <a:r>
              <a:rPr lang="en-US" sz="2400" dirty="0" smtClean="0"/>
              <a:t> </a:t>
            </a:r>
          </a:p>
          <a:p>
            <a:r>
              <a:rPr lang="en-US" sz="2400" dirty="0" smtClean="0"/>
              <a:t>Committee on Standards of Conduct Governing Judges Opinion 80-10, July 31, 1980  (it is not a violation for a judicial candidate who is not an incumbent judge to include in campaign brochures a picture of the candidate in a judicial robe if the photo is captioned to show that the candidate had previously served in a judicial capacity with the dates of service, etc.)</a:t>
            </a:r>
          </a:p>
          <a:p>
            <a:r>
              <a:rPr lang="en-US" sz="2400" dirty="0" smtClean="0"/>
              <a:t> </a:t>
            </a:r>
          </a:p>
          <a:p>
            <a:r>
              <a:rPr lang="en-US" sz="2400" dirty="0" smtClean="0"/>
              <a:t>Linking the sale of a Judge’s business products with a photograph of the judge wearing a judicial robe violates Canon 5 D which prohibits business dealings which may reasonably perceived to exploit the judge’s judicial position.  </a:t>
            </a:r>
            <a:r>
              <a:rPr lang="en-US" sz="2400" u="sng" dirty="0" smtClean="0"/>
              <a:t>In Re: </a:t>
            </a:r>
            <a:r>
              <a:rPr lang="en-US" sz="2400" u="sng" dirty="0" err="1" smtClean="0"/>
              <a:t>Hawkings</a:t>
            </a:r>
            <a:r>
              <a:rPr lang="en-US" sz="2400" dirty="0" smtClean="0"/>
              <a:t>, 151 So.3d 1200,  1213 (Fla. 2014).</a:t>
            </a:r>
          </a:p>
          <a:p>
            <a:pPr>
              <a:buNone/>
            </a:pPr>
            <a:endParaRPr lang="en-US" sz="2400" dirty="0">
              <a:solidFill>
                <a:srgbClr val="FF0000"/>
              </a:solidFill>
            </a:endParaRPr>
          </a:p>
        </p:txBody>
      </p:sp>
      <p:sp>
        <p:nvSpPr>
          <p:cNvPr id="2" name="Title 1"/>
          <p:cNvSpPr>
            <a:spLocks noGrp="1"/>
          </p:cNvSpPr>
          <p:nvPr>
            <p:ph type="title"/>
          </p:nvPr>
        </p:nvSpPr>
        <p:spPr/>
        <p:txBody>
          <a:bodyPr>
            <a:normAutofit/>
          </a:bodyPr>
          <a:lstStyle/>
          <a:p>
            <a:pPr algn="ctr"/>
            <a:r>
              <a:rPr lang="en-US" dirty="0" smtClean="0"/>
              <a:t>Answers - Judiciary</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dirty="0" smtClean="0"/>
              <a:t>	Is it appropriate for the Judge to give a talk to UCF undergraduates or otherwise about judicial activism either with or without a supportive or critical theme?</a:t>
            </a:r>
          </a:p>
          <a:p>
            <a:pPr>
              <a:buNone/>
            </a:pPr>
            <a:endParaRPr lang="en-US" dirty="0"/>
          </a:p>
        </p:txBody>
      </p:sp>
      <p:sp>
        <p:nvSpPr>
          <p:cNvPr id="4" name="Title 3"/>
          <p:cNvSpPr>
            <a:spLocks noGrp="1"/>
          </p:cNvSpPr>
          <p:nvPr>
            <p:ph type="title"/>
          </p:nvPr>
        </p:nvSpPr>
        <p:spPr/>
        <p:txBody>
          <a:bodyPr/>
          <a:lstStyle/>
          <a:p>
            <a:pPr algn="ctr"/>
            <a:r>
              <a:rPr lang="en-US" dirty="0" smtClean="0"/>
              <a:t>Question - Judiciary</a:t>
            </a:r>
            <a:endParaRPr lang="en-US" dirty="0"/>
          </a:p>
        </p:txBody>
      </p:sp>
      <p:pic>
        <p:nvPicPr>
          <p:cNvPr id="22530" name="Picture 2" descr="https://encrypted-tbn3.gstatic.com/images?q=tbn:ANd9GcS8eGbDmi2CXxOTi5GcMjb7FExvnLITRI_rkixbf1GQMRlJsPII"/>
          <p:cNvPicPr>
            <a:picLocks noChangeAspect="1" noChangeArrowheads="1"/>
          </p:cNvPicPr>
          <p:nvPr/>
        </p:nvPicPr>
        <p:blipFill>
          <a:blip r:embed="rId2" cstate="print"/>
          <a:srcRect/>
          <a:stretch>
            <a:fillRect/>
          </a:stretch>
        </p:blipFill>
        <p:spPr bwMode="auto">
          <a:xfrm>
            <a:off x="457200" y="3810000"/>
            <a:ext cx="1847850" cy="246697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US" dirty="0" smtClean="0"/>
              <a:t>	Canon 4 B.  “A judge is encouraged to speak, write, lecture, teach, and participate in other quasi-judicial activities concerning the law, the legal system, the administration of justice, and the role of the judiciary as an independent branch within our system of government, subject to the requirements of this Code.  (e.g.  4 A. which prohibits quasi-judicial activities that demean the judicial office or interfere with the proper performance of judicial duties)  See also Canons 4. B and 5. B</a:t>
            </a:r>
          </a:p>
          <a:p>
            <a:pPr>
              <a:buNone/>
            </a:pPr>
            <a:endParaRPr lang="en-US" dirty="0"/>
          </a:p>
        </p:txBody>
      </p:sp>
      <p:sp>
        <p:nvSpPr>
          <p:cNvPr id="4" name="Title 3"/>
          <p:cNvSpPr>
            <a:spLocks noGrp="1"/>
          </p:cNvSpPr>
          <p:nvPr>
            <p:ph type="title"/>
          </p:nvPr>
        </p:nvSpPr>
        <p:spPr/>
        <p:txBody>
          <a:bodyPr/>
          <a:lstStyle/>
          <a:p>
            <a:pPr algn="ctr"/>
            <a:r>
              <a:rPr lang="en-US" dirty="0" smtClean="0"/>
              <a:t>Answer - Judiciary</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2133600"/>
          </a:xfrm>
        </p:spPr>
        <p:txBody>
          <a:bodyPr>
            <a:normAutofit/>
          </a:bodyPr>
          <a:lstStyle/>
          <a:p>
            <a:pPr>
              <a:buNone/>
            </a:pPr>
            <a:r>
              <a:rPr lang="en-US" b="1" dirty="0" smtClean="0"/>
              <a:t>	As part of his TV advertisements, is it proper for Peugeot to make guarantees to win or obtain significant money in every case?</a:t>
            </a:r>
            <a:endParaRPr lang="en-US" dirty="0"/>
          </a:p>
          <a:p>
            <a:pPr>
              <a:buNone/>
            </a:pPr>
            <a:endParaRPr lang="en-US" dirty="0"/>
          </a:p>
        </p:txBody>
      </p:sp>
      <p:sp>
        <p:nvSpPr>
          <p:cNvPr id="2" name="Title 1"/>
          <p:cNvSpPr>
            <a:spLocks noGrp="1"/>
          </p:cNvSpPr>
          <p:nvPr>
            <p:ph type="title"/>
          </p:nvPr>
        </p:nvSpPr>
        <p:spPr/>
        <p:txBody>
          <a:bodyPr>
            <a:noAutofit/>
          </a:bodyPr>
          <a:lstStyle/>
          <a:p>
            <a:pPr algn="ctr"/>
            <a:r>
              <a:rPr lang="en-US" dirty="0" smtClean="0"/>
              <a:t>Question - Advertisement</a:t>
            </a:r>
            <a:endParaRPr lang="en-US" dirty="0"/>
          </a:p>
        </p:txBody>
      </p:sp>
      <p:pic>
        <p:nvPicPr>
          <p:cNvPr id="20482" name="Picture 2" descr="https://s-media-cache-ak0.pinimg.com/236x/db/d9/8c/dbd98c45bb060b43700ea78129e65ada.jpg"/>
          <p:cNvPicPr>
            <a:picLocks noChangeAspect="1" noChangeArrowheads="1"/>
          </p:cNvPicPr>
          <p:nvPr/>
        </p:nvPicPr>
        <p:blipFill>
          <a:blip r:embed="rId2" cstate="print"/>
          <a:srcRect/>
          <a:stretch>
            <a:fillRect/>
          </a:stretch>
        </p:blipFill>
        <p:spPr bwMode="auto">
          <a:xfrm>
            <a:off x="6096000" y="3124200"/>
            <a:ext cx="2514600" cy="32766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pPr>
              <a:buNone/>
            </a:pPr>
            <a:r>
              <a:rPr lang="en-US" sz="1200" b="1" dirty="0" smtClean="0"/>
              <a:t>The rules implicated by this issue would be Rule 4-7.13 Deceptive and Inherently Misleading Advertisements, and Rule 4-7.14</a:t>
            </a:r>
            <a:r>
              <a:rPr lang="en-US" sz="1200" dirty="0" smtClean="0"/>
              <a:t> </a:t>
            </a:r>
            <a:r>
              <a:rPr lang="en-US" sz="1200" b="1" dirty="0" smtClean="0"/>
              <a:t>Rule 4-7.14 Potentially Misleading Advertisements.  The Southern District of Florida has ruled that the Florida Bar’s board of governors guidelines banning past results advertising.   </a:t>
            </a:r>
            <a:r>
              <a:rPr lang="en-US" sz="1200" dirty="0" smtClean="0"/>
              <a:t/>
            </a:r>
            <a:br>
              <a:rPr lang="en-US" sz="1200" dirty="0" smtClean="0"/>
            </a:br>
            <a:r>
              <a:rPr lang="en-US" sz="1200" b="1" dirty="0" smtClean="0"/>
              <a:t> </a:t>
            </a:r>
            <a:r>
              <a:rPr lang="en-US" sz="1200" dirty="0" smtClean="0"/>
              <a:t/>
            </a:r>
            <a:br>
              <a:rPr lang="en-US" sz="1200" dirty="0" smtClean="0"/>
            </a:br>
            <a:r>
              <a:rPr lang="en-US" sz="1200" b="1" dirty="0" smtClean="0"/>
              <a:t>Rule 4-7.13 Deceptive and Inherently Misleading Advertisements</a:t>
            </a:r>
            <a:r>
              <a:rPr lang="en-US" sz="1200" dirty="0" smtClean="0"/>
              <a:t/>
            </a:r>
            <a:br>
              <a:rPr lang="en-US" sz="1200" dirty="0" smtClean="0"/>
            </a:br>
            <a:r>
              <a:rPr lang="en-US" sz="1200" dirty="0" smtClean="0"/>
              <a:t> (a) Deceptive and Inherently misleading ads include:</a:t>
            </a:r>
            <a:br>
              <a:rPr lang="en-US" sz="1200" dirty="0" smtClean="0"/>
            </a:br>
            <a:r>
              <a:rPr lang="en-US" sz="1200" dirty="0" smtClean="0"/>
              <a:t>(1) Material statements that are factually or legally inaccurate</a:t>
            </a:r>
            <a:br>
              <a:rPr lang="en-US" sz="1200" dirty="0" smtClean="0"/>
            </a:br>
            <a:r>
              <a:rPr lang="en-US" sz="1200" dirty="0" smtClean="0"/>
              <a:t>(2) Omissions of information necessary to prevent misleading consumers</a:t>
            </a:r>
            <a:br>
              <a:rPr lang="en-US" sz="1200" dirty="0" smtClean="0"/>
            </a:br>
            <a:r>
              <a:rPr lang="en-US" sz="1200" dirty="0" smtClean="0"/>
              <a:t>(3) Implication of a material nonexistent fact</a:t>
            </a:r>
            <a:br>
              <a:rPr lang="en-US" sz="1200" dirty="0" smtClean="0"/>
            </a:br>
            <a:r>
              <a:rPr lang="en-US" sz="1200" dirty="0" smtClean="0"/>
              <a:t>(b) Examples of Deceptive and Inherently Misleading Ads:</a:t>
            </a:r>
            <a:br>
              <a:rPr lang="en-US" sz="1200" dirty="0" smtClean="0"/>
            </a:br>
            <a:r>
              <a:rPr lang="en-US" sz="1200" dirty="0" smtClean="0"/>
              <a:t>(1) Predictions or guaranties of success or specific results</a:t>
            </a:r>
            <a:br>
              <a:rPr lang="en-US" sz="1200" dirty="0" smtClean="0"/>
            </a:br>
            <a:r>
              <a:rPr lang="en-US" sz="1200" dirty="0" smtClean="0"/>
              <a:t>(2) Past results that are not objectively verifiable</a:t>
            </a:r>
          </a:p>
          <a:p>
            <a:pPr>
              <a:buNone/>
            </a:pPr>
            <a:r>
              <a:rPr lang="en-US" sz="1200" dirty="0" smtClean="0"/>
              <a:t>	…</a:t>
            </a:r>
          </a:p>
          <a:p>
            <a:pPr>
              <a:buNone/>
            </a:pPr>
            <a:r>
              <a:rPr lang="en-US" sz="1200" dirty="0" smtClean="0"/>
              <a:t/>
            </a:r>
            <a:br>
              <a:rPr lang="en-US" sz="1200" dirty="0" smtClean="0"/>
            </a:br>
            <a:r>
              <a:rPr lang="en-US" sz="1200" dirty="0" smtClean="0"/>
              <a:t> (6) Dramatizations without a prominent disclaimer “DRAMATIZATION. NOT</a:t>
            </a:r>
            <a:br>
              <a:rPr lang="en-US" sz="1200" dirty="0" smtClean="0"/>
            </a:br>
            <a:r>
              <a:rPr lang="en-US" sz="1200" dirty="0" smtClean="0"/>
              <a:t>AN ACTUAL EVENT” and actors appearing as if in a professional or</a:t>
            </a:r>
            <a:br>
              <a:rPr lang="en-US" sz="1200" dirty="0" smtClean="0"/>
            </a:br>
            <a:r>
              <a:rPr lang="en-US" sz="1200" dirty="0" smtClean="0"/>
              <a:t>occupation without a prominent disclaimer “ACTOR. NOT ACTUAL [..]”</a:t>
            </a:r>
            <a:br>
              <a:rPr lang="en-US" sz="1200" dirty="0" smtClean="0"/>
            </a:br>
            <a:r>
              <a:rPr lang="en-US" sz="1200" dirty="0" smtClean="0"/>
              <a:t> </a:t>
            </a:r>
            <a:br>
              <a:rPr lang="en-US" sz="1200" dirty="0" smtClean="0"/>
            </a:br>
            <a:r>
              <a:rPr lang="en-US" sz="1200" b="1" dirty="0" smtClean="0"/>
              <a:t>Rule 4-7.14 Potentially Misleading Advertisements</a:t>
            </a:r>
            <a:r>
              <a:rPr lang="en-US" sz="1200" dirty="0" smtClean="0"/>
              <a:t/>
            </a:r>
            <a:br>
              <a:rPr lang="en-US" sz="1200" dirty="0" smtClean="0"/>
            </a:br>
            <a:r>
              <a:rPr lang="en-US" sz="1200" dirty="0" smtClean="0"/>
              <a:t>(a) Potentially misleading ads include:</a:t>
            </a:r>
            <a:br>
              <a:rPr lang="en-US" sz="1200" dirty="0" smtClean="0"/>
            </a:br>
            <a:r>
              <a:rPr lang="en-US" sz="1200" dirty="0" smtClean="0"/>
              <a:t>(1) Ads that have more than one interpretation, some of which are materially</a:t>
            </a:r>
            <a:br>
              <a:rPr lang="en-US" sz="1200" dirty="0" smtClean="0"/>
            </a:br>
            <a:r>
              <a:rPr lang="en-US" sz="1200" dirty="0" smtClean="0"/>
              <a:t>misleading</a:t>
            </a:r>
            <a:br>
              <a:rPr lang="en-US" sz="1200" dirty="0" smtClean="0"/>
            </a:br>
            <a:r>
              <a:rPr lang="en-US" sz="1200" dirty="0" smtClean="0"/>
              <a:t>(2) Accurate ads that may mislead a prospective client about a material matter</a:t>
            </a:r>
            <a:br>
              <a:rPr lang="en-US" sz="1200" dirty="0" smtClean="0"/>
            </a:br>
            <a:endParaRPr lang="en-US" sz="1200" dirty="0" smtClean="0"/>
          </a:p>
          <a:p>
            <a:pPr>
              <a:buNone/>
            </a:pPr>
            <a:r>
              <a:rPr lang="en-US" sz="1200" dirty="0" smtClean="0"/>
              <a:t>	...</a:t>
            </a:r>
          </a:p>
          <a:p>
            <a:pPr>
              <a:buNone/>
            </a:pPr>
            <a:r>
              <a:rPr lang="en-US" sz="1200" dirty="0" smtClean="0"/>
              <a:t/>
            </a:r>
            <a:br>
              <a:rPr lang="en-US" sz="1200" dirty="0" smtClean="0"/>
            </a:br>
            <a:r>
              <a:rPr lang="en-US" sz="1200" dirty="0" smtClean="0"/>
              <a:t>(b) Ads with potentially misleading information may be used if the lawyer provides</a:t>
            </a:r>
            <a:br>
              <a:rPr lang="en-US" sz="1200" dirty="0" smtClean="0"/>
            </a:br>
            <a:r>
              <a:rPr lang="en-US" sz="1200" dirty="0" smtClean="0"/>
              <a:t>sufficient clarifying information in the ad</a:t>
            </a:r>
            <a:endParaRPr lang="en-US" sz="1200" dirty="0"/>
          </a:p>
        </p:txBody>
      </p:sp>
      <p:sp>
        <p:nvSpPr>
          <p:cNvPr id="2" name="Title 1"/>
          <p:cNvSpPr>
            <a:spLocks noGrp="1"/>
          </p:cNvSpPr>
          <p:nvPr>
            <p:ph type="title"/>
          </p:nvPr>
        </p:nvSpPr>
        <p:spPr>
          <a:xfrm>
            <a:off x="457200" y="152400"/>
            <a:ext cx="8229600" cy="1447800"/>
          </a:xfrm>
        </p:spPr>
        <p:txBody>
          <a:bodyPr>
            <a:normAutofit fontScale="90000"/>
          </a:bodyPr>
          <a:lstStyle/>
          <a:p>
            <a:pPr algn="ct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4000" b="1" dirty="0" smtClean="0"/>
              <a:t>Answer - Advertisement</a:t>
            </a:r>
            <a:r>
              <a:rPr lang="en-US" sz="2400" dirty="0" smtClean="0"/>
              <a:t>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3517054480"/>
      </p:ext>
    </p:extLst>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1083</TotalTime>
  <Words>934</Words>
  <Application>Microsoft Office PowerPoint</Application>
  <PresentationFormat>On-screen Show (4:3)</PresentationFormat>
  <Paragraphs>131</Paragraphs>
  <Slides>22</Slides>
  <Notes>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Algerian</vt:lpstr>
      <vt:lpstr>Arial</vt:lpstr>
      <vt:lpstr>Calibri</vt:lpstr>
      <vt:lpstr>Constantia</vt:lpstr>
      <vt:lpstr>Times New Roman</vt:lpstr>
      <vt:lpstr>Wingdings 2</vt:lpstr>
      <vt:lpstr>Paper</vt:lpstr>
      <vt:lpstr>                    MAGNA CARTA – MYSTERY DINNER THEATRE MARCH 24, 2015   </vt:lpstr>
      <vt:lpstr>PowerPoint Presentation</vt:lpstr>
      <vt:lpstr>PowerPoint Presentation</vt:lpstr>
      <vt:lpstr>Questions - Judiciary</vt:lpstr>
      <vt:lpstr>Answers - Judiciary</vt:lpstr>
      <vt:lpstr>Question - Judiciary</vt:lpstr>
      <vt:lpstr>Answer - Judiciary</vt:lpstr>
      <vt:lpstr>Question - Advertisement</vt:lpstr>
      <vt:lpstr>                 Answer - Advertisement   </vt:lpstr>
      <vt:lpstr>PowerPoint Presentation</vt:lpstr>
      <vt:lpstr>Questions:  Solicitation and Conflict of Interest</vt:lpstr>
      <vt:lpstr>Answers – Solicitation and Conflict of Interest</vt:lpstr>
      <vt:lpstr>Answer – Solicitation and Conflict</vt:lpstr>
      <vt:lpstr>Question - Advertisement</vt:lpstr>
      <vt:lpstr>Answer – Advertisement</vt:lpstr>
      <vt:lpstr>PowerPoint Presentation</vt:lpstr>
      <vt:lpstr>Question – Conflict of Interest</vt:lpstr>
      <vt:lpstr>Answer – Conflict of Interest</vt:lpstr>
      <vt:lpstr>PowerPoint Presentation</vt:lpstr>
      <vt:lpstr>[INSERT PHOTO OF RATCHETT WITH CLUES] </vt:lpstr>
      <vt:lpstr>WHO DID IT? </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SHOULD I STOP PAYING THE BANK?”  LINCOLN INN PRESENTATION</dc:title>
  <dc:creator>maykri</dc:creator>
  <cp:lastModifiedBy>Brad Gies</cp:lastModifiedBy>
  <cp:revision>92</cp:revision>
  <cp:lastPrinted>2014-02-16T23:11:52Z</cp:lastPrinted>
  <dcterms:created xsi:type="dcterms:W3CDTF">2013-03-15T15:43:21Z</dcterms:created>
  <dcterms:modified xsi:type="dcterms:W3CDTF">2015-03-25T15:21:11Z</dcterms:modified>
</cp:coreProperties>
</file>