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p:sldMasterIdLst>
    <p:sldMasterId id="2147483678" r:id="rId1"/>
  </p:sldMasterIdLst>
  <p:notesMasterIdLst>
    <p:notesMasterId r:id="rId26"/>
  </p:notesMasterIdLst>
  <p:handoutMasterIdLst>
    <p:handoutMasterId r:id="rId27"/>
  </p:handoutMasterIdLst>
  <p:sldIdLst>
    <p:sldId id="277" r:id="rId2"/>
    <p:sldId id="298" r:id="rId3"/>
    <p:sldId id="299" r:id="rId4"/>
    <p:sldId id="287" r:id="rId5"/>
    <p:sldId id="285" r:id="rId6"/>
    <p:sldId id="300" r:id="rId7"/>
    <p:sldId id="297" r:id="rId8"/>
    <p:sldId id="288" r:id="rId9"/>
    <p:sldId id="278" r:id="rId10"/>
    <p:sldId id="301" r:id="rId11"/>
    <p:sldId id="280" r:id="rId12"/>
    <p:sldId id="281" r:id="rId13"/>
    <p:sldId id="290" r:id="rId14"/>
    <p:sldId id="294" r:id="rId15"/>
    <p:sldId id="303" r:id="rId16"/>
    <p:sldId id="304" r:id="rId17"/>
    <p:sldId id="305" r:id="rId18"/>
    <p:sldId id="306" r:id="rId19"/>
    <p:sldId id="307" r:id="rId20"/>
    <p:sldId id="308" r:id="rId21"/>
    <p:sldId id="309" r:id="rId22"/>
    <p:sldId id="282" r:id="rId23"/>
    <p:sldId id="293" r:id="rId24"/>
    <p:sldId id="295" r:id="rId25"/>
  </p:sldIdLst>
  <p:sldSz cx="9144000" cy="6858000" type="screen4x3"/>
  <p:notesSz cx="7010400" cy="9296400"/>
  <p:embeddedFontLst>
    <p:embeddedFont>
      <p:font typeface="MS PGothic" pitchFamily="34" charset="-128"/>
      <p:regular r:id="rId28"/>
    </p:embeddedFont>
    <p:embeddedFont>
      <p:font typeface="Garamond" pitchFamily="18" charset="0"/>
      <p:regular r:id="rId29"/>
      <p:bold r:id="rId30"/>
      <p:italic r:id="rId31"/>
    </p:embeddedFont>
    <p:embeddedFont>
      <p:font typeface="Tahoma" pitchFamily="34" charset="0"/>
      <p:regular r:id="rId32"/>
      <p:bold r:id="rId33"/>
    </p:embeddedFont>
    <p:embeddedFont>
      <p:font typeface="Calibri" pitchFamily="34" charset="0"/>
      <p:regular r:id="rId34"/>
      <p:bold r:id="rId35"/>
      <p:italic r:id="rId36"/>
      <p:boldItalic r:id="rId37"/>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9"/>
    <a:srgbClr val="FFCC00"/>
    <a:srgbClr val="004C28"/>
    <a:srgbClr val="006233"/>
    <a:srgbClr val="003300"/>
    <a:srgbClr val="CDFFCD"/>
    <a:srgbClr val="009530"/>
    <a:srgbClr val="0C2650"/>
    <a:srgbClr val="466E2A"/>
    <a:srgbClr val="FF52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54" autoAdjust="0"/>
    <p:restoredTop sz="95062" autoAdjust="0"/>
  </p:normalViewPr>
  <p:slideViewPr>
    <p:cSldViewPr>
      <p:cViewPr>
        <p:scale>
          <a:sx n="72" d="100"/>
          <a:sy n="72" d="100"/>
        </p:scale>
        <p:origin x="-1032"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2088" y="-102"/>
      </p:cViewPr>
      <p:guideLst>
        <p:guide orient="horz" pos="2927"/>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8" name="Rectangle 4"/>
          <p:cNvSpPr>
            <a:spLocks noGrp="1" noChangeArrowheads="1"/>
          </p:cNvSpPr>
          <p:nvPr>
            <p:ph type="ftr" sz="quarter" idx="2"/>
          </p:nvPr>
        </p:nvSpPr>
        <p:spPr bwMode="auto">
          <a:xfrm>
            <a:off x="0" y="8829676"/>
            <a:ext cx="3037840" cy="465137"/>
          </a:xfrm>
          <a:prstGeom prst="rect">
            <a:avLst/>
          </a:prstGeom>
          <a:noFill/>
          <a:ln w="9525">
            <a:noFill/>
            <a:miter lim="800000"/>
            <a:headEnd/>
            <a:tailEnd/>
          </a:ln>
          <a:effectLst/>
        </p:spPr>
        <p:txBody>
          <a:bodyPr vert="horz" wrap="square" lIns="92287" tIns="46144" rIns="92287" bIns="46144" numCol="1" anchor="b" anchorCtr="0" compatLnSpc="1">
            <a:prstTxWarp prst="textNoShape">
              <a:avLst/>
            </a:prstTxWarp>
          </a:bodyPr>
          <a:lstStyle>
            <a:lvl1pPr>
              <a:defRPr sz="1200"/>
            </a:lvl1pPr>
          </a:lstStyle>
          <a:p>
            <a:endParaRPr lang="en-US"/>
          </a:p>
        </p:txBody>
      </p:sp>
      <p:sp>
        <p:nvSpPr>
          <p:cNvPr id="62469" name="Rectangle 5"/>
          <p:cNvSpPr>
            <a:spLocks noGrp="1" noChangeArrowheads="1"/>
          </p:cNvSpPr>
          <p:nvPr>
            <p:ph type="sldNum" sz="quarter" idx="3"/>
          </p:nvPr>
        </p:nvSpPr>
        <p:spPr bwMode="auto">
          <a:xfrm>
            <a:off x="3970938" y="8829676"/>
            <a:ext cx="3037840" cy="465137"/>
          </a:xfrm>
          <a:prstGeom prst="rect">
            <a:avLst/>
          </a:prstGeom>
          <a:noFill/>
          <a:ln w="9525">
            <a:noFill/>
            <a:miter lim="800000"/>
            <a:headEnd/>
            <a:tailEnd/>
          </a:ln>
          <a:effectLst/>
        </p:spPr>
        <p:txBody>
          <a:bodyPr vert="horz" wrap="square" lIns="92287" tIns="46144" rIns="92287" bIns="46144" numCol="1" anchor="b" anchorCtr="0" compatLnSpc="1">
            <a:prstTxWarp prst="textNoShape">
              <a:avLst/>
            </a:prstTxWarp>
          </a:bodyPr>
          <a:lstStyle>
            <a:lvl1pPr algn="r">
              <a:defRPr sz="1200"/>
            </a:lvl1pPr>
          </a:lstStyle>
          <a:p>
            <a:fld id="{9EECE50D-4DE7-4DAD-8A0B-2487B66BA95B}" type="slidenum">
              <a:rPr lang="en-US"/>
              <a:pPr/>
              <a:t>‹#›</a:t>
            </a:fld>
            <a:endParaRPr lang="en-US"/>
          </a:p>
        </p:txBody>
      </p:sp>
    </p:spTree>
    <p:extLst>
      <p:ext uri="{BB962C8B-B14F-4D97-AF65-F5344CB8AC3E}">
        <p14:creationId xmlns:p14="http://schemas.microsoft.com/office/powerpoint/2010/main" xmlns="" val="2039524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855478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bwMode="auto">
          <a:xfrm>
            <a:off x="1181100" y="695325"/>
            <a:ext cx="4649788" cy="3487738"/>
          </a:xfrm>
          <a:prstGeom prst="rect">
            <a:avLst/>
          </a:prstGeom>
          <a:solidFill>
            <a:srgbClr val="FFFFFF"/>
          </a:solidFill>
          <a:ln>
            <a:solidFill>
              <a:srgbClr val="000000"/>
            </a:solidFill>
            <a:miter lim="800000"/>
            <a:headEnd/>
            <a:tailEnd/>
          </a:ln>
        </p:spPr>
      </p:sp>
      <p:sp>
        <p:nvSpPr>
          <p:cNvPr id="228355" name="Rectangle 3"/>
          <p:cNvSpPr>
            <a:spLocks noGrp="1" noChangeArrowheads="1"/>
          </p:cNvSpPr>
          <p:nvPr>
            <p:ph type="body" idx="1"/>
          </p:nvPr>
        </p:nvSpPr>
        <p:spPr bwMode="auto">
          <a:xfrm>
            <a:off x="701040" y="4416425"/>
            <a:ext cx="5608320" cy="4183064"/>
          </a:xfrm>
          <a:prstGeom prst="rect">
            <a:avLst/>
          </a:prstGeom>
          <a:solidFill>
            <a:srgbClr val="FFFFFF"/>
          </a:solidFill>
          <a:ln>
            <a:solidFill>
              <a:srgbClr val="000000"/>
            </a:solidFill>
            <a:miter lim="800000"/>
            <a:headEnd/>
            <a:tailEnd/>
          </a:ln>
        </p:spPr>
        <p:txBody>
          <a:bodyPr lIns="92278" tIns="46140" rIns="92278" bIns="46140"/>
          <a:lstStyle/>
          <a:p>
            <a:pPr>
              <a:tabLst>
                <a:tab pos="230719" algn="l"/>
              </a:tabLst>
            </a:pPr>
            <a:endParaRPr lang="en-US" sz="10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7737"/>
          </a:xfrm>
          <a:prstGeom prst="rect">
            <a:avLst/>
          </a:prstGeom>
          <a:noFill/>
          <a:ln w="12700">
            <a:solidFill>
              <a:prstClr val="black"/>
            </a:solidFill>
          </a:ln>
        </p:spPr>
      </p:sp>
      <p:sp>
        <p:nvSpPr>
          <p:cNvPr id="3" name="Notes Placeholder 2"/>
          <p:cNvSpPr>
            <a:spLocks noGrp="1"/>
          </p:cNvSpPr>
          <p:nvPr>
            <p:ph type="body" idx="1"/>
          </p:nvPr>
        </p:nvSpPr>
        <p:spPr>
          <a:xfrm>
            <a:off x="701040" y="4416467"/>
            <a:ext cx="5608320" cy="4182345"/>
          </a:xfrm>
          <a:prstGeom prst="rect">
            <a:avLst/>
          </a:prstGeom>
        </p:spPr>
        <p:txBody>
          <a:bodyPr lIns="92473" tIns="46237" rIns="92473" bIns="46237"/>
          <a:lstStyle/>
          <a:p>
            <a:endParaRPr lang="en-US"/>
          </a:p>
        </p:txBody>
      </p:sp>
    </p:spTree>
    <p:extLst>
      <p:ext uri="{BB962C8B-B14F-4D97-AF65-F5344CB8AC3E}">
        <p14:creationId xmlns:p14="http://schemas.microsoft.com/office/powerpoint/2010/main" xmlns="" val="3940570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7737"/>
          </a:xfrm>
          <a:prstGeom prst="rect">
            <a:avLst/>
          </a:prstGeom>
          <a:noFill/>
          <a:ln w="12700">
            <a:solidFill>
              <a:prstClr val="black"/>
            </a:solidFill>
          </a:ln>
        </p:spPr>
      </p:sp>
      <p:sp>
        <p:nvSpPr>
          <p:cNvPr id="3" name="Notes Placeholder 2"/>
          <p:cNvSpPr>
            <a:spLocks noGrp="1"/>
          </p:cNvSpPr>
          <p:nvPr>
            <p:ph type="body" idx="1"/>
          </p:nvPr>
        </p:nvSpPr>
        <p:spPr>
          <a:xfrm>
            <a:off x="701040" y="4416467"/>
            <a:ext cx="5608320" cy="4182345"/>
          </a:xfrm>
          <a:prstGeom prst="rect">
            <a:avLst/>
          </a:prstGeom>
        </p:spPr>
        <p:txBody>
          <a:bodyPr lIns="92473" tIns="46237" rIns="92473" bIns="46237"/>
          <a:lstStyle/>
          <a:p>
            <a:endParaRPr lang="en-US"/>
          </a:p>
        </p:txBody>
      </p:sp>
    </p:spTree>
    <p:extLst>
      <p:ext uri="{BB962C8B-B14F-4D97-AF65-F5344CB8AC3E}">
        <p14:creationId xmlns:p14="http://schemas.microsoft.com/office/powerpoint/2010/main" xmlns="" val="1441723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0243" name="Notes Placeholder 2"/>
          <p:cNvSpPr>
            <a:spLocks noGrp="1"/>
          </p:cNvSpPr>
          <p:nvPr>
            <p:ph type="body" idx="1"/>
          </p:nvPr>
        </p:nvSpPr>
        <p:spPr bwMode="auto">
          <a:xfrm>
            <a:off x="701040" y="4415790"/>
            <a:ext cx="5608320" cy="4183380"/>
          </a:xfrm>
          <a:prstGeom prst="rect">
            <a:avLst/>
          </a:prstGeom>
          <a:noFill/>
        </p:spPr>
        <p:txBody>
          <a:bodyPr wrap="square" lIns="93177" tIns="46589" rIns="93177" bIns="46589" numCol="1" anchor="t" anchorCtr="0" compatLnSpc="1">
            <a:prstTxWarp prst="textNoShape">
              <a:avLst/>
            </a:prstTxWarp>
          </a:bodyPr>
          <a:lstStyle/>
          <a:p>
            <a:pPr eaLnBrk="1" hangingPunct="1">
              <a:spcBef>
                <a:spcPct val="0"/>
              </a:spcBef>
            </a:pPr>
            <a:endParaRPr lang="en-US" smtClean="0"/>
          </a:p>
        </p:txBody>
      </p:sp>
      <p:sp>
        <p:nvSpPr>
          <p:cNvPr id="10244" name="Slide Number Placeholder 3"/>
          <p:cNvSpPr>
            <a:spLocks noGrp="1"/>
          </p:cNvSpPr>
          <p:nvPr>
            <p:ph type="sldNum" sz="quarter" idx="5"/>
          </p:nvPr>
        </p:nvSpPr>
        <p:spPr bwMode="auto">
          <a:xfrm>
            <a:off x="3970938" y="8829967"/>
            <a:ext cx="3037840" cy="464820"/>
          </a:xfrm>
          <a:prstGeom prst="rect">
            <a:avLst/>
          </a:prstGeom>
          <a:noFill/>
          <a:ln>
            <a:miter lim="800000"/>
            <a:headEnd/>
            <a:tailEnd/>
          </a:ln>
        </p:spPr>
        <p:txBody>
          <a:bodyPr wrap="square" lIns="93177" tIns="46589" rIns="93177" bIns="46589" numCol="1" anchorCtr="0" compatLnSpc="1">
            <a:prstTxWarp prst="textNoShape">
              <a:avLst/>
            </a:prstTxWarp>
          </a:bodyPr>
          <a:lstStyle/>
          <a:p>
            <a:fld id="{6543C0C4-9B7E-422B-979E-9FCBC44861F9}" type="slidenum">
              <a:rPr lang="en-US" smtClean="0"/>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1267" name="Notes Placeholder 2"/>
          <p:cNvSpPr>
            <a:spLocks noGrp="1"/>
          </p:cNvSpPr>
          <p:nvPr>
            <p:ph type="body" idx="1"/>
          </p:nvPr>
        </p:nvSpPr>
        <p:spPr bwMode="auto">
          <a:xfrm>
            <a:off x="701040" y="4415790"/>
            <a:ext cx="5608320" cy="4183380"/>
          </a:xfrm>
          <a:prstGeom prst="rect">
            <a:avLst/>
          </a:prstGeom>
          <a:noFill/>
        </p:spPr>
        <p:txBody>
          <a:bodyPr wrap="square" lIns="93177" tIns="46589" rIns="93177" bIns="46589" numCol="1" anchor="t" anchorCtr="0" compatLnSpc="1">
            <a:prstTxWarp prst="textNoShape">
              <a:avLst/>
            </a:prstTxWarp>
          </a:bodyPr>
          <a:lstStyle/>
          <a:p>
            <a:pPr eaLnBrk="1" hangingPunct="1">
              <a:spcBef>
                <a:spcPct val="0"/>
              </a:spcBef>
            </a:pPr>
            <a:endParaRPr lang="en-US" smtClean="0"/>
          </a:p>
        </p:txBody>
      </p:sp>
      <p:sp>
        <p:nvSpPr>
          <p:cNvPr id="11268" name="Slide Number Placeholder 3"/>
          <p:cNvSpPr>
            <a:spLocks noGrp="1"/>
          </p:cNvSpPr>
          <p:nvPr>
            <p:ph type="sldNum" sz="quarter" idx="5"/>
          </p:nvPr>
        </p:nvSpPr>
        <p:spPr bwMode="auto">
          <a:xfrm>
            <a:off x="3970938" y="8829967"/>
            <a:ext cx="3037840" cy="464820"/>
          </a:xfrm>
          <a:prstGeom prst="rect">
            <a:avLst/>
          </a:prstGeom>
          <a:noFill/>
          <a:ln>
            <a:miter lim="800000"/>
            <a:headEnd/>
            <a:tailEnd/>
          </a:ln>
        </p:spPr>
        <p:txBody>
          <a:bodyPr wrap="square" lIns="93177" tIns="46589" rIns="93177" bIns="46589" numCol="1" anchorCtr="0" compatLnSpc="1">
            <a:prstTxWarp prst="textNoShape">
              <a:avLst/>
            </a:prstTxWarp>
          </a:bodyPr>
          <a:lstStyle/>
          <a:p>
            <a:fld id="{EA4D5D66-3684-4327-A0A9-8A4FD81E4B50}" type="slidenum">
              <a:rPr lang="en-US" smtClean="0"/>
              <a:pPr/>
              <a:t>16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2291" name="Notes Placeholder 2"/>
          <p:cNvSpPr>
            <a:spLocks noGrp="1"/>
          </p:cNvSpPr>
          <p:nvPr>
            <p:ph type="body" idx="1"/>
          </p:nvPr>
        </p:nvSpPr>
        <p:spPr bwMode="auto">
          <a:xfrm>
            <a:off x="701040" y="4415790"/>
            <a:ext cx="5608320" cy="4183380"/>
          </a:xfrm>
          <a:prstGeom prst="rect">
            <a:avLst/>
          </a:prstGeom>
          <a:noFill/>
        </p:spPr>
        <p:txBody>
          <a:bodyPr wrap="square" lIns="93177" tIns="46589" rIns="93177" bIns="46589"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xfrm>
            <a:off x="3970938" y="8829967"/>
            <a:ext cx="3037840" cy="464820"/>
          </a:xfrm>
          <a:prstGeom prst="rect">
            <a:avLst/>
          </a:prstGeom>
          <a:noFill/>
          <a:ln>
            <a:miter lim="800000"/>
            <a:headEnd/>
            <a:tailEnd/>
          </a:ln>
        </p:spPr>
        <p:txBody>
          <a:bodyPr wrap="square" lIns="93177" tIns="46589" rIns="93177" bIns="46589" numCol="1" anchorCtr="0" compatLnSpc="1">
            <a:prstTxWarp prst="textNoShape">
              <a:avLst/>
            </a:prstTxWarp>
          </a:bodyPr>
          <a:lstStyle/>
          <a:p>
            <a:fld id="{A4B4703D-BE37-482E-934B-343D71AEBA89}" type="slidenum">
              <a:rPr lang="en-US" smtClean="0"/>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3315" name="Notes Placeholder 2"/>
          <p:cNvSpPr>
            <a:spLocks noGrp="1"/>
          </p:cNvSpPr>
          <p:nvPr>
            <p:ph type="body" idx="1"/>
          </p:nvPr>
        </p:nvSpPr>
        <p:spPr bwMode="auto">
          <a:xfrm>
            <a:off x="701040" y="4415790"/>
            <a:ext cx="5608320" cy="4183380"/>
          </a:xfrm>
          <a:prstGeom prst="rect">
            <a:avLst/>
          </a:prstGeom>
          <a:noFill/>
        </p:spPr>
        <p:txBody>
          <a:bodyPr wrap="square" lIns="93177" tIns="46589" rIns="93177" bIns="46589" numCol="1" anchor="t" anchorCtr="0" compatLnSpc="1">
            <a:prstTxWarp prst="textNoShape">
              <a:avLst/>
            </a:prstTxWarp>
          </a:bodyPr>
          <a:lstStyle/>
          <a:p>
            <a:pPr eaLnBrk="1" hangingPunct="1">
              <a:spcBef>
                <a:spcPct val="0"/>
              </a:spcBef>
            </a:pPr>
            <a:endParaRPr lang="en-US" smtClean="0"/>
          </a:p>
        </p:txBody>
      </p:sp>
      <p:sp>
        <p:nvSpPr>
          <p:cNvPr id="13316" name="Slide Number Placeholder 3"/>
          <p:cNvSpPr>
            <a:spLocks noGrp="1"/>
          </p:cNvSpPr>
          <p:nvPr>
            <p:ph type="sldNum" sz="quarter" idx="5"/>
          </p:nvPr>
        </p:nvSpPr>
        <p:spPr bwMode="auto">
          <a:xfrm>
            <a:off x="3970938" y="8829967"/>
            <a:ext cx="3037840" cy="464820"/>
          </a:xfrm>
          <a:prstGeom prst="rect">
            <a:avLst/>
          </a:prstGeom>
          <a:noFill/>
          <a:ln>
            <a:miter lim="800000"/>
            <a:headEnd/>
            <a:tailEnd/>
          </a:ln>
        </p:spPr>
        <p:txBody>
          <a:bodyPr wrap="square" lIns="93177" tIns="46589" rIns="93177" bIns="46589" numCol="1" anchorCtr="0" compatLnSpc="1">
            <a:prstTxWarp prst="textNoShape">
              <a:avLst/>
            </a:prstTxWarp>
          </a:bodyPr>
          <a:lstStyle/>
          <a:p>
            <a:fld id="{06777049-E388-4359-9CF2-E760E81116E2}" type="slidenum">
              <a:rPr lang="en-US" smtClean="0"/>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4339" name="Notes Placeholder 2"/>
          <p:cNvSpPr>
            <a:spLocks noGrp="1"/>
          </p:cNvSpPr>
          <p:nvPr>
            <p:ph type="body" idx="1"/>
          </p:nvPr>
        </p:nvSpPr>
        <p:spPr bwMode="auto">
          <a:xfrm>
            <a:off x="701040" y="4415790"/>
            <a:ext cx="5608320" cy="4183380"/>
          </a:xfrm>
          <a:prstGeom prst="rect">
            <a:avLst/>
          </a:prstGeom>
          <a:noFill/>
        </p:spPr>
        <p:txBody>
          <a:bodyPr wrap="square" lIns="93177" tIns="46589" rIns="93177" bIns="46589" numCol="1" anchor="t" anchorCtr="0" compatLnSpc="1">
            <a:prstTxWarp prst="textNoShape">
              <a:avLst/>
            </a:prstTxWarp>
          </a:bodyPr>
          <a:lstStyle/>
          <a:p>
            <a:pPr eaLnBrk="1" hangingPunct="1">
              <a:spcBef>
                <a:spcPct val="0"/>
              </a:spcBef>
            </a:pPr>
            <a:endParaRPr lang="en-US" smtClean="0"/>
          </a:p>
        </p:txBody>
      </p:sp>
      <p:sp>
        <p:nvSpPr>
          <p:cNvPr id="14340" name="Slide Number Placeholder 3"/>
          <p:cNvSpPr>
            <a:spLocks noGrp="1"/>
          </p:cNvSpPr>
          <p:nvPr>
            <p:ph type="sldNum" sz="quarter" idx="5"/>
          </p:nvPr>
        </p:nvSpPr>
        <p:spPr bwMode="auto">
          <a:xfrm>
            <a:off x="3970938" y="8829967"/>
            <a:ext cx="3037840" cy="464820"/>
          </a:xfrm>
          <a:prstGeom prst="rect">
            <a:avLst/>
          </a:prstGeom>
          <a:noFill/>
          <a:ln>
            <a:miter lim="800000"/>
            <a:headEnd/>
            <a:tailEnd/>
          </a:ln>
        </p:spPr>
        <p:txBody>
          <a:bodyPr wrap="square" lIns="93177" tIns="46589" rIns="93177" bIns="46589" numCol="1" anchorCtr="0" compatLnSpc="1">
            <a:prstTxWarp prst="textNoShape">
              <a:avLst/>
            </a:prstTxWarp>
          </a:bodyPr>
          <a:lstStyle/>
          <a:p>
            <a:fld id="{F85FF98F-50BA-42B1-B676-DF26380D00F1}" type="slidenum">
              <a:rPr lang="en-US" smtClean="0"/>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5363" name="Notes Placeholder 2"/>
          <p:cNvSpPr>
            <a:spLocks noGrp="1"/>
          </p:cNvSpPr>
          <p:nvPr>
            <p:ph type="body" idx="1"/>
          </p:nvPr>
        </p:nvSpPr>
        <p:spPr bwMode="auto">
          <a:xfrm>
            <a:off x="701040" y="4415790"/>
            <a:ext cx="5608320" cy="4183380"/>
          </a:xfrm>
          <a:prstGeom prst="rect">
            <a:avLst/>
          </a:prstGeom>
          <a:noFill/>
        </p:spPr>
        <p:txBody>
          <a:bodyPr wrap="square" lIns="93177" tIns="46589" rIns="93177" bIns="46589"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xfrm>
            <a:off x="3970938" y="8829967"/>
            <a:ext cx="3037840" cy="464820"/>
          </a:xfrm>
          <a:prstGeom prst="rect">
            <a:avLst/>
          </a:prstGeom>
          <a:noFill/>
          <a:ln>
            <a:miter lim="800000"/>
            <a:headEnd/>
            <a:tailEnd/>
          </a:ln>
        </p:spPr>
        <p:txBody>
          <a:bodyPr wrap="square" lIns="93177" tIns="46589" rIns="93177" bIns="46589" numCol="1" anchorCtr="0" compatLnSpc="1">
            <a:prstTxWarp prst="textNoShape">
              <a:avLst/>
            </a:prstTxWarp>
          </a:bodyPr>
          <a:lstStyle/>
          <a:p>
            <a:fld id="{4F5B37CE-4A25-4B6E-95DC-B84131DAD322}" type="slidenum">
              <a:rPr lang="en-US" smtClean="0"/>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16387" name="Notes Placeholder 2"/>
          <p:cNvSpPr>
            <a:spLocks noGrp="1"/>
          </p:cNvSpPr>
          <p:nvPr>
            <p:ph type="body" idx="1"/>
          </p:nvPr>
        </p:nvSpPr>
        <p:spPr bwMode="auto">
          <a:xfrm>
            <a:off x="701040" y="4415790"/>
            <a:ext cx="5608320" cy="4183380"/>
          </a:xfrm>
          <a:prstGeom prst="rect">
            <a:avLst/>
          </a:prstGeom>
          <a:noFill/>
        </p:spPr>
        <p:txBody>
          <a:bodyPr wrap="square" lIns="93177" tIns="46589" rIns="93177" bIns="46589" numCol="1" anchor="t" anchorCtr="0" compatLnSpc="1">
            <a:prstTxWarp prst="textNoShape">
              <a:avLst/>
            </a:prstTxWarp>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xfrm>
            <a:off x="3970938" y="8829967"/>
            <a:ext cx="3037840" cy="464820"/>
          </a:xfrm>
          <a:prstGeom prst="rect">
            <a:avLst/>
          </a:prstGeom>
          <a:noFill/>
          <a:ln>
            <a:miter lim="800000"/>
            <a:headEnd/>
            <a:tailEnd/>
          </a:ln>
        </p:spPr>
        <p:txBody>
          <a:bodyPr wrap="square" lIns="93177" tIns="46589" rIns="93177" bIns="46589" numCol="1" anchorCtr="0" compatLnSpc="1">
            <a:prstTxWarp prst="textNoShape">
              <a:avLst/>
            </a:prstTxWarp>
          </a:bodyPr>
          <a:lstStyle/>
          <a:p>
            <a:fld id="{357EA230-7CEB-44B6-8B81-E701C5192070}" type="slidenum">
              <a:rPr lang="en-US" smtClean="0"/>
              <a:pPr/>
              <a:t>21</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7737"/>
          </a:xfrm>
          <a:prstGeom prst="rect">
            <a:avLst/>
          </a:prstGeom>
          <a:noFill/>
          <a:ln w="12700">
            <a:solidFill>
              <a:prstClr val="black"/>
            </a:solidFill>
          </a:ln>
        </p:spPr>
      </p:sp>
      <p:sp>
        <p:nvSpPr>
          <p:cNvPr id="3" name="Notes Placeholder 2"/>
          <p:cNvSpPr>
            <a:spLocks noGrp="1"/>
          </p:cNvSpPr>
          <p:nvPr>
            <p:ph type="body" idx="1"/>
          </p:nvPr>
        </p:nvSpPr>
        <p:spPr>
          <a:xfrm>
            <a:off x="701040" y="4416467"/>
            <a:ext cx="5608320" cy="4182345"/>
          </a:xfrm>
          <a:prstGeom prst="rect">
            <a:avLst/>
          </a:prstGeom>
        </p:spPr>
        <p:txBody>
          <a:bodyPr lIns="92473" tIns="46237" rIns="92473" bIns="46237"/>
          <a:lstStyle/>
          <a:p>
            <a:endParaRPr lang="en-US"/>
          </a:p>
        </p:txBody>
      </p:sp>
    </p:spTree>
    <p:extLst>
      <p:ext uri="{BB962C8B-B14F-4D97-AF65-F5344CB8AC3E}">
        <p14:creationId xmlns:p14="http://schemas.microsoft.com/office/powerpoint/2010/main" xmlns="" val="199454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7737"/>
          </a:xfrm>
          <a:prstGeom prst="rect">
            <a:avLst/>
          </a:prstGeom>
          <a:noFill/>
          <a:ln w="12700">
            <a:solidFill>
              <a:prstClr val="black"/>
            </a:solidFill>
          </a:ln>
        </p:spPr>
      </p:sp>
      <p:sp>
        <p:nvSpPr>
          <p:cNvPr id="3" name="Notes Placeholder 2"/>
          <p:cNvSpPr>
            <a:spLocks noGrp="1"/>
          </p:cNvSpPr>
          <p:nvPr>
            <p:ph type="body" idx="1"/>
          </p:nvPr>
        </p:nvSpPr>
        <p:spPr>
          <a:xfrm>
            <a:off x="701040" y="4416467"/>
            <a:ext cx="5608320" cy="4182345"/>
          </a:xfrm>
          <a:prstGeom prst="rect">
            <a:avLst/>
          </a:prstGeom>
        </p:spPr>
        <p:txBody>
          <a:bodyPr lIns="92473" tIns="46237" rIns="92473" bIns="46237"/>
          <a:lstStyle/>
          <a:p>
            <a:endParaRPr lang="en-US"/>
          </a:p>
        </p:txBody>
      </p:sp>
    </p:spTree>
    <p:extLst>
      <p:ext uri="{BB962C8B-B14F-4D97-AF65-F5344CB8AC3E}">
        <p14:creationId xmlns:p14="http://schemas.microsoft.com/office/powerpoint/2010/main" xmlns="" val="3614544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7737"/>
          </a:xfrm>
          <a:prstGeom prst="rect">
            <a:avLst/>
          </a:prstGeom>
          <a:noFill/>
          <a:ln w="12700">
            <a:solidFill>
              <a:prstClr val="black"/>
            </a:solidFill>
          </a:ln>
        </p:spPr>
      </p:sp>
      <p:sp>
        <p:nvSpPr>
          <p:cNvPr id="3" name="Notes Placeholder 2"/>
          <p:cNvSpPr>
            <a:spLocks noGrp="1"/>
          </p:cNvSpPr>
          <p:nvPr>
            <p:ph type="body" idx="1"/>
          </p:nvPr>
        </p:nvSpPr>
        <p:spPr>
          <a:xfrm>
            <a:off x="701040" y="4416467"/>
            <a:ext cx="5608320" cy="4182345"/>
          </a:xfrm>
          <a:prstGeom prst="rect">
            <a:avLst/>
          </a:prstGeom>
        </p:spPr>
        <p:txBody>
          <a:bodyPr lIns="92473" tIns="46237" rIns="92473" bIns="46237"/>
          <a:lstStyle/>
          <a:p>
            <a:endParaRPr lang="en-US"/>
          </a:p>
        </p:txBody>
      </p:sp>
    </p:spTree>
    <p:extLst>
      <p:ext uri="{BB962C8B-B14F-4D97-AF65-F5344CB8AC3E}">
        <p14:creationId xmlns:p14="http://schemas.microsoft.com/office/powerpoint/2010/main" xmlns="" val="306810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7737"/>
          </a:xfrm>
          <a:prstGeom prst="rect">
            <a:avLst/>
          </a:prstGeom>
          <a:noFill/>
          <a:ln w="12700">
            <a:solidFill>
              <a:prstClr val="black"/>
            </a:solidFill>
          </a:ln>
        </p:spPr>
      </p:sp>
      <p:sp>
        <p:nvSpPr>
          <p:cNvPr id="3" name="Notes Placeholder 2"/>
          <p:cNvSpPr>
            <a:spLocks noGrp="1"/>
          </p:cNvSpPr>
          <p:nvPr>
            <p:ph type="body" idx="1"/>
          </p:nvPr>
        </p:nvSpPr>
        <p:spPr>
          <a:xfrm>
            <a:off x="701040" y="4416467"/>
            <a:ext cx="5608320" cy="4182345"/>
          </a:xfrm>
          <a:prstGeom prst="rect">
            <a:avLst/>
          </a:prstGeom>
        </p:spPr>
        <p:txBody>
          <a:bodyPr lIns="92473" tIns="46237" rIns="92473" bIns="46237"/>
          <a:lstStyle/>
          <a:p>
            <a:endParaRPr lang="en-US"/>
          </a:p>
        </p:txBody>
      </p:sp>
    </p:spTree>
    <p:extLst>
      <p:ext uri="{BB962C8B-B14F-4D97-AF65-F5344CB8AC3E}">
        <p14:creationId xmlns:p14="http://schemas.microsoft.com/office/powerpoint/2010/main" xmlns="" val="2418511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7737"/>
          </a:xfrm>
          <a:prstGeom prst="rect">
            <a:avLst/>
          </a:prstGeom>
          <a:noFill/>
          <a:ln w="12700">
            <a:solidFill>
              <a:prstClr val="black"/>
            </a:solidFill>
          </a:ln>
        </p:spPr>
      </p:sp>
      <p:sp>
        <p:nvSpPr>
          <p:cNvPr id="3" name="Notes Placeholder 2"/>
          <p:cNvSpPr>
            <a:spLocks noGrp="1"/>
          </p:cNvSpPr>
          <p:nvPr>
            <p:ph type="body" idx="1"/>
          </p:nvPr>
        </p:nvSpPr>
        <p:spPr>
          <a:xfrm>
            <a:off x="701040" y="4416467"/>
            <a:ext cx="5608320" cy="4182345"/>
          </a:xfrm>
          <a:prstGeom prst="rect">
            <a:avLst/>
          </a:prstGeom>
        </p:spPr>
        <p:txBody>
          <a:bodyPr lIns="92473" tIns="46237" rIns="92473" bIns="46237"/>
          <a:lstStyle/>
          <a:p>
            <a:endParaRPr lang="en-US"/>
          </a:p>
        </p:txBody>
      </p:sp>
    </p:spTree>
    <p:extLst>
      <p:ext uri="{BB962C8B-B14F-4D97-AF65-F5344CB8AC3E}">
        <p14:creationId xmlns:p14="http://schemas.microsoft.com/office/powerpoint/2010/main" xmlns="" val="781523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7737"/>
          </a:xfrm>
          <a:prstGeom prst="rect">
            <a:avLst/>
          </a:prstGeom>
          <a:noFill/>
          <a:ln w="12700">
            <a:solidFill>
              <a:prstClr val="black"/>
            </a:solidFill>
          </a:ln>
        </p:spPr>
      </p:sp>
      <p:sp>
        <p:nvSpPr>
          <p:cNvPr id="3" name="Notes Placeholder 2"/>
          <p:cNvSpPr>
            <a:spLocks noGrp="1"/>
          </p:cNvSpPr>
          <p:nvPr>
            <p:ph type="body" idx="1"/>
          </p:nvPr>
        </p:nvSpPr>
        <p:spPr>
          <a:xfrm>
            <a:off x="701040" y="4416467"/>
            <a:ext cx="5608320" cy="4182345"/>
          </a:xfrm>
          <a:prstGeom prst="rect">
            <a:avLst/>
          </a:prstGeom>
        </p:spPr>
        <p:txBody>
          <a:bodyPr lIns="92473" tIns="46237" rIns="92473" bIns="46237"/>
          <a:lstStyle/>
          <a:p>
            <a:endParaRPr lang="en-US"/>
          </a:p>
        </p:txBody>
      </p:sp>
    </p:spTree>
    <p:extLst>
      <p:ext uri="{BB962C8B-B14F-4D97-AF65-F5344CB8AC3E}">
        <p14:creationId xmlns:p14="http://schemas.microsoft.com/office/powerpoint/2010/main" xmlns="" val="1782445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7737"/>
          </a:xfrm>
          <a:prstGeom prst="rect">
            <a:avLst/>
          </a:prstGeom>
          <a:noFill/>
          <a:ln w="12700">
            <a:solidFill>
              <a:prstClr val="black"/>
            </a:solidFill>
          </a:ln>
        </p:spPr>
      </p:sp>
      <p:sp>
        <p:nvSpPr>
          <p:cNvPr id="3" name="Notes Placeholder 2"/>
          <p:cNvSpPr>
            <a:spLocks noGrp="1"/>
          </p:cNvSpPr>
          <p:nvPr>
            <p:ph type="body" idx="1"/>
          </p:nvPr>
        </p:nvSpPr>
        <p:spPr>
          <a:xfrm>
            <a:off x="701040" y="4416467"/>
            <a:ext cx="5608320" cy="4182345"/>
          </a:xfrm>
          <a:prstGeom prst="rect">
            <a:avLst/>
          </a:prstGeom>
        </p:spPr>
        <p:txBody>
          <a:bodyPr lIns="92473" tIns="46237" rIns="92473" bIns="46237"/>
          <a:lstStyle/>
          <a:p>
            <a:endParaRPr lang="en-US"/>
          </a:p>
        </p:txBody>
      </p:sp>
    </p:spTree>
    <p:extLst>
      <p:ext uri="{BB962C8B-B14F-4D97-AF65-F5344CB8AC3E}">
        <p14:creationId xmlns:p14="http://schemas.microsoft.com/office/powerpoint/2010/main" xmlns="" val="1782445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7737"/>
          </a:xfrm>
          <a:prstGeom prst="rect">
            <a:avLst/>
          </a:prstGeom>
          <a:noFill/>
          <a:ln w="12700">
            <a:solidFill>
              <a:prstClr val="black"/>
            </a:solidFill>
          </a:ln>
        </p:spPr>
      </p:sp>
      <p:sp>
        <p:nvSpPr>
          <p:cNvPr id="3" name="Notes Placeholder 2"/>
          <p:cNvSpPr>
            <a:spLocks noGrp="1"/>
          </p:cNvSpPr>
          <p:nvPr>
            <p:ph type="body" idx="1"/>
          </p:nvPr>
        </p:nvSpPr>
        <p:spPr>
          <a:xfrm>
            <a:off x="701040" y="4416467"/>
            <a:ext cx="5608320" cy="4182345"/>
          </a:xfrm>
          <a:prstGeom prst="rect">
            <a:avLst/>
          </a:prstGeom>
        </p:spPr>
        <p:txBody>
          <a:bodyPr lIns="92473" tIns="46237" rIns="92473" bIns="46237"/>
          <a:lstStyle/>
          <a:p>
            <a:endParaRPr lang="en-US"/>
          </a:p>
        </p:txBody>
      </p:sp>
    </p:spTree>
    <p:extLst>
      <p:ext uri="{BB962C8B-B14F-4D97-AF65-F5344CB8AC3E}">
        <p14:creationId xmlns:p14="http://schemas.microsoft.com/office/powerpoint/2010/main" xmlns="" val="1700751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7737"/>
          </a:xfrm>
          <a:prstGeom prst="rect">
            <a:avLst/>
          </a:prstGeom>
          <a:noFill/>
          <a:ln w="12700">
            <a:solidFill>
              <a:prstClr val="black"/>
            </a:solidFill>
          </a:ln>
        </p:spPr>
      </p:sp>
      <p:sp>
        <p:nvSpPr>
          <p:cNvPr id="3" name="Notes Placeholder 2"/>
          <p:cNvSpPr>
            <a:spLocks noGrp="1"/>
          </p:cNvSpPr>
          <p:nvPr>
            <p:ph type="body" idx="1"/>
          </p:nvPr>
        </p:nvSpPr>
        <p:spPr>
          <a:xfrm>
            <a:off x="701040" y="4416467"/>
            <a:ext cx="5608320" cy="4182345"/>
          </a:xfrm>
          <a:prstGeom prst="rect">
            <a:avLst/>
          </a:prstGeom>
        </p:spPr>
        <p:txBody>
          <a:bodyPr lIns="92473" tIns="46237" rIns="92473" bIns="46237"/>
          <a:lstStyle/>
          <a:p>
            <a:endParaRPr lang="en-US"/>
          </a:p>
        </p:txBody>
      </p:sp>
    </p:spTree>
    <p:extLst>
      <p:ext uri="{BB962C8B-B14F-4D97-AF65-F5344CB8AC3E}">
        <p14:creationId xmlns:p14="http://schemas.microsoft.com/office/powerpoint/2010/main" xmlns="" val="2360922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7737"/>
          </a:xfrm>
          <a:prstGeom prst="rect">
            <a:avLst/>
          </a:prstGeom>
          <a:noFill/>
          <a:ln w="12700">
            <a:solidFill>
              <a:prstClr val="black"/>
            </a:solidFill>
          </a:ln>
        </p:spPr>
      </p:sp>
      <p:sp>
        <p:nvSpPr>
          <p:cNvPr id="3" name="Notes Placeholder 2"/>
          <p:cNvSpPr>
            <a:spLocks noGrp="1"/>
          </p:cNvSpPr>
          <p:nvPr>
            <p:ph type="body" idx="1"/>
          </p:nvPr>
        </p:nvSpPr>
        <p:spPr>
          <a:xfrm>
            <a:off x="701040" y="4416467"/>
            <a:ext cx="5608320" cy="4182345"/>
          </a:xfrm>
          <a:prstGeom prst="rect">
            <a:avLst/>
          </a:prstGeom>
        </p:spPr>
        <p:txBody>
          <a:bodyPr lIns="92473" tIns="46237" rIns="92473" bIns="46237"/>
          <a:lstStyle/>
          <a:p>
            <a:endParaRPr lang="en-US"/>
          </a:p>
        </p:txBody>
      </p:sp>
    </p:spTree>
    <p:extLst>
      <p:ext uri="{BB962C8B-B14F-4D97-AF65-F5344CB8AC3E}">
        <p14:creationId xmlns:p14="http://schemas.microsoft.com/office/powerpoint/2010/main" xmlns="" val="122644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9050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rgbClr val="FFCC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gn="ctr">
              <a:defRPr/>
            </a:pPr>
            <a:endParaRPr lang="en-US" sz="2800" i="1">
              <a:solidFill>
                <a:srgbClr val="000000"/>
              </a:solidFill>
              <a:effectLst>
                <a:outerShdw blurRad="38100" dist="38100" dir="2700000" algn="tl">
                  <a:srgbClr val="000000">
                    <a:alpha val="43137"/>
                  </a:srgbClr>
                </a:outerShdw>
              </a:effectLst>
              <a:latin typeface="Tahoma" pitchFamily="34" charset="0"/>
              <a:ea typeface="MS PGothic" pitchFamily="34" charset="-128"/>
            </a:endParaRPr>
          </a:p>
        </p:txBody>
      </p:sp>
      <p:sp>
        <p:nvSpPr>
          <p:cNvPr id="5" name="Line 8"/>
          <p:cNvSpPr>
            <a:spLocks noChangeShapeType="1"/>
          </p:cNvSpPr>
          <p:nvPr/>
        </p:nvSpPr>
        <p:spPr bwMode="auto">
          <a:xfrm>
            <a:off x="1981200" y="3962400"/>
            <a:ext cx="6511925" cy="0"/>
          </a:xfrm>
          <a:prstGeom prst="line">
            <a:avLst/>
          </a:prstGeom>
          <a:noFill/>
          <a:ln w="19050">
            <a:solidFill>
              <a:srgbClr val="FFCC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endParaRPr lang="en-US" sz="2800" i="1" smtClean="0">
              <a:solidFill>
                <a:srgbClr val="000000"/>
              </a:solidFill>
              <a:latin typeface="Tahoma" pitchFamily="34" charset="0"/>
              <a:ea typeface="MS PGothic" pitchFamily="34" charset="-128"/>
            </a:endParaRPr>
          </a:p>
        </p:txBody>
      </p:sp>
      <p:sp>
        <p:nvSpPr>
          <p:cNvPr id="995330" name="Rectangle 2"/>
          <p:cNvSpPr>
            <a:spLocks noGrp="1" noChangeArrowheads="1"/>
          </p:cNvSpPr>
          <p:nvPr>
            <p:ph type="ctrTitle"/>
          </p:nvPr>
        </p:nvSpPr>
        <p:spPr>
          <a:xfrm>
            <a:off x="914402" y="2133600"/>
            <a:ext cx="7623175" cy="1752600"/>
          </a:xfrm>
        </p:spPr>
        <p:txBody>
          <a:bodyPr/>
          <a:lstStyle>
            <a:lvl1pPr>
              <a:defRPr sz="3400">
                <a:solidFill>
                  <a:srgbClr val="003399"/>
                </a:solidFill>
              </a:defRPr>
            </a:lvl1pPr>
          </a:lstStyle>
          <a:p>
            <a:pPr lvl="0"/>
            <a:r>
              <a:rPr lang="en-US" altLang="en-US" noProof="0" smtClean="0"/>
              <a:t>Click to edit Master title style</a:t>
            </a:r>
          </a:p>
        </p:txBody>
      </p:sp>
      <p:sp>
        <p:nvSpPr>
          <p:cNvPr id="99533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7" name="Rectangle 4"/>
          <p:cNvSpPr>
            <a:spLocks noGrp="1" noChangeArrowheads="1"/>
          </p:cNvSpPr>
          <p:nvPr>
            <p:ph type="dt" sz="half" idx="10"/>
          </p:nvPr>
        </p:nvSpPr>
        <p:spPr>
          <a:xfrm>
            <a:off x="457200" y="6243638"/>
            <a:ext cx="2133600" cy="457200"/>
          </a:xfrm>
          <a:prstGeom prst="rect">
            <a:avLst/>
          </a:prstGeom>
        </p:spPr>
        <p:txBody>
          <a:bodyPr anchor="b" anchorCtr="0"/>
          <a:lstStyle>
            <a:lvl1pPr>
              <a:defRPr sz="1200">
                <a:latin typeface="Garamond" pitchFamily="18" charset="0"/>
              </a:defRPr>
            </a:lvl1pPr>
          </a:lstStyle>
          <a:p>
            <a:pPr>
              <a:defRPr/>
            </a:pPr>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dirty="0">
              <a:solidFill>
                <a:srgbClr val="000000"/>
              </a:solidFill>
            </a:endParaRPr>
          </a:p>
        </p:txBody>
      </p:sp>
      <p:sp>
        <p:nvSpPr>
          <p:cNvPr id="9" name="Rectangle 6"/>
          <p:cNvSpPr>
            <a:spLocks noGrp="1" noChangeArrowheads="1"/>
          </p:cNvSpPr>
          <p:nvPr>
            <p:ph type="sldNum" sz="quarter" idx="12"/>
          </p:nvPr>
        </p:nvSpPr>
        <p:spPr>
          <a:xfrm>
            <a:off x="6553200" y="6243638"/>
            <a:ext cx="2133600" cy="457200"/>
          </a:xfrm>
          <a:prstGeom prst="rect">
            <a:avLst/>
          </a:prstGeom>
        </p:spPr>
        <p:txBody>
          <a:bodyPr/>
          <a:lstStyle>
            <a:lvl1pPr algn="r">
              <a:defRPr sz="1200" smtClean="0">
                <a:latin typeface="Garamond" pitchFamily="18" charset="0"/>
                <a:ea typeface="MS PGothic" pitchFamily="34" charset="-128"/>
              </a:defRPr>
            </a:lvl1pPr>
          </a:lstStyle>
          <a:p>
            <a:fld id="{69031EE8-A48C-49CD-9E3E-B3CF43FD06A6}" type="slidenum">
              <a:rPr lang="en-US">
                <a:solidFill>
                  <a:srgbClr val="000000"/>
                </a:solidFill>
              </a:rPr>
              <a:pPr/>
              <a:t>‹#›</a:t>
            </a:fld>
            <a:endParaRPr lang="en-US">
              <a:solidFill>
                <a:srgbClr val="000000"/>
              </a:solidFill>
            </a:endParaRPr>
          </a:p>
        </p:txBody>
      </p:sp>
      <p:pic>
        <p:nvPicPr>
          <p:cNvPr id="37890" name="Picture 2" descr="https://www.law.ucdavis.edu/blogs/deans/images/Inn%20of%20Court%20logo.jpg"/>
          <p:cNvPicPr>
            <a:picLocks noChangeAspect="1" noChangeArrowheads="1"/>
          </p:cNvPicPr>
          <p:nvPr userDrawn="1"/>
        </p:nvPicPr>
        <p:blipFill>
          <a:blip r:embed="rId3" cstate="print"/>
          <a:srcRect/>
          <a:stretch>
            <a:fillRect/>
          </a:stretch>
        </p:blipFill>
        <p:spPr bwMode="auto">
          <a:xfrm>
            <a:off x="1068146" y="535669"/>
            <a:ext cx="3420399" cy="1091779"/>
          </a:xfrm>
          <a:prstGeom prst="rect">
            <a:avLst/>
          </a:prstGeom>
          <a:noFill/>
        </p:spPr>
      </p:pic>
      <p:cxnSp>
        <p:nvCxnSpPr>
          <p:cNvPr id="13" name="Straight Connector 12"/>
          <p:cNvCxnSpPr/>
          <p:nvPr userDrawn="1"/>
        </p:nvCxnSpPr>
        <p:spPr bwMode="auto">
          <a:xfrm>
            <a:off x="4724400" y="609600"/>
            <a:ext cx="0" cy="914400"/>
          </a:xfrm>
          <a:prstGeom prst="line">
            <a:avLst/>
          </a:prstGeom>
          <a:solidFill>
            <a:schemeClr val="accent1"/>
          </a:solidFill>
          <a:ln w="38100" cap="flat" cmpd="sng" algn="ctr">
            <a:solidFill>
              <a:srgbClr val="FFCC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 name="TextBox 13"/>
          <p:cNvSpPr txBox="1"/>
          <p:nvPr userDrawn="1"/>
        </p:nvSpPr>
        <p:spPr>
          <a:xfrm>
            <a:off x="4876800" y="533400"/>
            <a:ext cx="3124200" cy="1077218"/>
          </a:xfrm>
          <a:prstGeom prst="rect">
            <a:avLst/>
          </a:prstGeom>
          <a:noFill/>
        </p:spPr>
        <p:txBody>
          <a:bodyPr wrap="square" rtlCol="0">
            <a:spAutoFit/>
          </a:bodyPr>
          <a:lstStyle/>
          <a:p>
            <a:r>
              <a:rPr lang="en-US" sz="3200" dirty="0" smtClean="0">
                <a:latin typeface="Calibri" pitchFamily="34" charset="0"/>
                <a:cs typeface="Calibri" pitchFamily="34" charset="0"/>
              </a:rPr>
              <a:t>Chapter 9</a:t>
            </a:r>
          </a:p>
          <a:p>
            <a:r>
              <a:rPr lang="en-US" sz="3200" dirty="0" smtClean="0">
                <a:latin typeface="Calibri" pitchFamily="34" charset="0"/>
                <a:cs typeface="Calibri" pitchFamily="34" charset="0"/>
              </a:rPr>
              <a:t>Bankruptcies</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xmlns="" val="9713424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243638"/>
            <a:ext cx="2133600" cy="457200"/>
          </a:xfrm>
          <a:prstGeom prst="rect">
            <a:avLst/>
          </a:prstGeom>
        </p:spPr>
        <p:txBody>
          <a:bodyPr/>
          <a:lstStyle/>
          <a:p>
            <a:pPr>
              <a:defRPr/>
            </a:pPr>
            <a:endParaRPr lang="en-US" altLang="en-US" dirty="0">
              <a:solidFill>
                <a:srgbClr val="000000"/>
              </a:solidFill>
            </a:endParaRPr>
          </a:p>
        </p:txBody>
      </p:sp>
      <p:sp>
        <p:nvSpPr>
          <p:cNvPr id="8" name="Footer Placeholder 7"/>
          <p:cNvSpPr>
            <a:spLocks noGrp="1"/>
          </p:cNvSpPr>
          <p:nvPr>
            <p:ph type="ftr" sz="quarter" idx="11"/>
          </p:nvPr>
        </p:nvSpPr>
        <p:spPr/>
        <p:txBody>
          <a:bodyPr/>
          <a:lstStyle/>
          <a:p>
            <a:pPr algn="ctr">
              <a:defRPr/>
            </a:pPr>
            <a:endParaRPr lang="en-US" altLang="en-US" dirty="0">
              <a:solidFill>
                <a:srgbClr val="000000"/>
              </a:solidFill>
            </a:endParaRPr>
          </a:p>
        </p:txBody>
      </p:sp>
      <p:sp>
        <p:nvSpPr>
          <p:cNvPr id="9" name="Slide Number Placeholder 8"/>
          <p:cNvSpPr>
            <a:spLocks noGrp="1"/>
          </p:cNvSpPr>
          <p:nvPr>
            <p:ph type="sldNum" sz="quarter" idx="12"/>
          </p:nvPr>
        </p:nvSpPr>
        <p:spPr>
          <a:xfrm>
            <a:off x="5029200" y="6248400"/>
            <a:ext cx="3657600" cy="457200"/>
          </a:xfrm>
          <a:prstGeom prst="rect">
            <a:avLst/>
          </a:prstGeom>
        </p:spPr>
        <p:txBody>
          <a:bodyPr/>
          <a:lstStyle/>
          <a:p>
            <a:pPr>
              <a:defRPr/>
            </a:pPr>
            <a:r>
              <a:rPr lang="en-US" altLang="en-US" dirty="0" smtClean="0">
                <a:solidFill>
                  <a:srgbClr val="000000"/>
                </a:solidFill>
              </a:rPr>
              <a:t>Copyright 2012. All Rights Reserved.</a:t>
            </a:r>
            <a:endParaRPr lang="en-US" altLang="en-US" dirty="0">
              <a:solidFill>
                <a:srgbClr val="000000"/>
              </a:solidFill>
            </a:endParaRPr>
          </a:p>
        </p:txBody>
      </p:sp>
    </p:spTree>
    <p:extLst>
      <p:ext uri="{BB962C8B-B14F-4D97-AF65-F5344CB8AC3E}">
        <p14:creationId xmlns:p14="http://schemas.microsoft.com/office/powerpoint/2010/main" xmlns="" val="72487550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3638"/>
            <a:ext cx="2133600" cy="457200"/>
          </a:xfrm>
          <a:prstGeom prst="rect">
            <a:avLst/>
          </a:prstGeom>
        </p:spPr>
        <p:txBody>
          <a:bodyPr/>
          <a:lstStyle/>
          <a:p>
            <a:pPr>
              <a:defRPr/>
            </a:pPr>
            <a:endParaRPr lang="en-US" altLang="en-US" dirty="0">
              <a:solidFill>
                <a:srgbClr val="000000"/>
              </a:solidFill>
            </a:endParaRPr>
          </a:p>
        </p:txBody>
      </p:sp>
      <p:sp>
        <p:nvSpPr>
          <p:cNvPr id="4" name="Footer Placeholder 3"/>
          <p:cNvSpPr>
            <a:spLocks noGrp="1"/>
          </p:cNvSpPr>
          <p:nvPr>
            <p:ph type="ftr" sz="quarter" idx="11"/>
          </p:nvPr>
        </p:nvSpPr>
        <p:spPr/>
        <p:txBody>
          <a:bodyPr/>
          <a:lstStyle/>
          <a:p>
            <a:pPr algn="ctr">
              <a:defRPr/>
            </a:pPr>
            <a:endParaRPr lang="en-US" altLang="en-US" dirty="0">
              <a:solidFill>
                <a:srgbClr val="000000"/>
              </a:solidFill>
            </a:endParaRPr>
          </a:p>
        </p:txBody>
      </p:sp>
      <p:sp>
        <p:nvSpPr>
          <p:cNvPr id="5" name="Slide Number Placeholder 4"/>
          <p:cNvSpPr>
            <a:spLocks noGrp="1"/>
          </p:cNvSpPr>
          <p:nvPr>
            <p:ph type="sldNum" sz="quarter" idx="12"/>
          </p:nvPr>
        </p:nvSpPr>
        <p:spPr>
          <a:xfrm>
            <a:off x="381000" y="6248400"/>
            <a:ext cx="3657600" cy="457200"/>
          </a:xfrm>
          <a:prstGeom prst="rect">
            <a:avLst/>
          </a:prstGeom>
        </p:spPr>
        <p:txBody>
          <a:bodyPr/>
          <a:lstStyle/>
          <a:p>
            <a:pPr>
              <a:defRPr/>
            </a:pPr>
            <a:r>
              <a:rPr lang="en-US" altLang="en-US" smtClean="0">
                <a:solidFill>
                  <a:srgbClr val="000000"/>
                </a:solidFill>
              </a:rPr>
              <a:t>Copyright 2012. All Rights Reserved.</a:t>
            </a:r>
            <a:endParaRPr lang="en-US" altLang="en-US">
              <a:solidFill>
                <a:srgbClr val="000000"/>
              </a:solidFill>
            </a:endParaRPr>
          </a:p>
        </p:txBody>
      </p:sp>
    </p:spTree>
    <p:extLst>
      <p:ext uri="{BB962C8B-B14F-4D97-AF65-F5344CB8AC3E}">
        <p14:creationId xmlns:p14="http://schemas.microsoft.com/office/powerpoint/2010/main" xmlns="" val="234510407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1066801"/>
            <a:ext cx="4040188" cy="369887"/>
          </a:xfrm>
          <a:prstGeom prst="rect">
            <a:avLst/>
          </a:prstGeom>
        </p:spPr>
        <p:txBody>
          <a:bodyPr anchor="b"/>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1524001"/>
            <a:ext cx="4040188" cy="4602163"/>
          </a:xfrm>
          <a:prstGeom prst="rect">
            <a:avLst/>
          </a:prstGeom>
        </p:spPr>
        <p:txBody>
          <a:bodyPr>
            <a:normAutofit/>
          </a:bodyPr>
          <a:lstStyle>
            <a:lvl1pPr marL="342900" indent="-342900">
              <a:buSzPct val="100000"/>
              <a:buFont typeface="+mj-lt"/>
              <a:buAutoNum type="arabicPeriod"/>
              <a:defRPr sz="2000"/>
            </a:lvl1pPr>
            <a:lvl2pPr marL="687387" indent="-342900">
              <a:buSzPct val="100000"/>
              <a:buFont typeface="+mj-lt"/>
              <a:buAutoNum type="alphaLcPeriod"/>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066801"/>
            <a:ext cx="4041775" cy="369887"/>
          </a:xfrm>
          <a:prstGeom prst="rect">
            <a:avLst/>
          </a:prstGeom>
        </p:spPr>
        <p:txBody>
          <a:bodyPr anchor="b"/>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524001"/>
            <a:ext cx="4041775" cy="4602163"/>
          </a:xfrm>
          <a:prstGeom prst="rect">
            <a:avLst/>
          </a:prstGeom>
        </p:spPr>
        <p:txBody>
          <a:bodyPr>
            <a:normAutofit/>
          </a:bodyPr>
          <a:lstStyle>
            <a:lvl1pPr marL="342900" indent="-342900">
              <a:buSzPct val="100000"/>
              <a:buFont typeface="+mj-lt"/>
              <a:buAutoNum type="arabicPeriod"/>
              <a:defRPr sz="2000"/>
            </a:lvl1pPr>
            <a:lvl2pPr marL="687387" indent="-342900">
              <a:buSzPct val="100000"/>
              <a:buFont typeface="+mj-lt"/>
              <a:buAutoNum type="alphaLcPeriod"/>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7"/>
          <p:cNvSpPr>
            <a:spLocks noGrp="1"/>
          </p:cNvSpPr>
          <p:nvPr>
            <p:ph type="sldNum" sz="quarter" idx="11"/>
          </p:nvPr>
        </p:nvSpPr>
        <p:spPr>
          <a:xfrm>
            <a:off x="457200" y="6310312"/>
            <a:ext cx="2133600" cy="471488"/>
          </a:xfrm>
        </p:spPr>
        <p:txBody>
          <a:bodyPr/>
          <a:lstStyle/>
          <a:p>
            <a:fld id="{36F01CEE-1BF2-4A00-AED5-699F5E0E00A9}" type="slidenum">
              <a:rPr lang="en-US" smtClean="0"/>
              <a:pPr/>
              <a:t>‹#›</a:t>
            </a:fld>
            <a:endParaRPr lang="en-US" dirty="0"/>
          </a:p>
        </p:txBody>
      </p:sp>
    </p:spTree>
    <p:extLst>
      <p:ext uri="{BB962C8B-B14F-4D97-AF65-F5344CB8AC3E}">
        <p14:creationId xmlns:p14="http://schemas.microsoft.com/office/powerpoint/2010/main" xmlns="" val="273729970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7667410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077200" cy="5715000"/>
          </a:xfrm>
        </p:spPr>
        <p:txBody>
          <a:bodyPr>
            <a:normAutofit/>
          </a:bodyPr>
          <a:lstStyle>
            <a:lvl1pPr marL="457200" indent="-457200">
              <a:buSzPct val="100000"/>
              <a:buFont typeface="+mj-lt"/>
              <a:buAutoNum type="romanUcPeriod"/>
              <a:defRPr sz="2600" b="1"/>
            </a:lvl1pPr>
            <a:lvl2pPr marL="914400" indent="-457200">
              <a:buSzPct val="100000"/>
              <a:buFont typeface="+mj-lt"/>
              <a:buAutoNum type="alphaUcPeriod"/>
              <a:defRPr sz="2200"/>
            </a:lvl2pPr>
            <a:lvl3pPr marL="1371600" indent="-461963">
              <a:buSzPct val="100000"/>
              <a:buFont typeface="+mj-lt"/>
              <a:buAutoNum type="arabicPeriod"/>
              <a:defRPr sz="1800"/>
            </a:lvl3pPr>
            <a:lvl4pPr marL="1828800" indent="-457200">
              <a:buSzPct val="100000"/>
              <a:buFont typeface="+mj-lt"/>
              <a:buAutoNum type="alphaLcPeriod"/>
              <a:defRPr sz="1800"/>
            </a:lvl4pPr>
            <a:lvl5pPr marL="2166938" indent="-339725">
              <a:buSzPct val="100000"/>
              <a:buFont typeface="+mj-lt"/>
              <a:buAutoNum type="romanLcPeriod"/>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124200" y="6338889"/>
            <a:ext cx="2895600" cy="4699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457200" y="6324601"/>
            <a:ext cx="2133600" cy="471488"/>
          </a:xfrm>
          <a:prstGeom prst="rect">
            <a:avLst/>
          </a:prstGeom>
        </p:spPr>
        <p:txBody>
          <a:bodyPr/>
          <a:lstStyle>
            <a:lvl1pPr>
              <a:defRPr/>
            </a:lvl1pPr>
          </a:lstStyle>
          <a:p>
            <a:fld id="{36F01CEE-1BF2-4A00-AED5-699F5E0E00A9}" type="slidenum">
              <a:rPr lang="en-US"/>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1"/>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1000" y="1447801"/>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9430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i="0">
                <a:effectLst/>
                <a:latin typeface="Garamond" pitchFamily="18" charset="0"/>
                <a:ea typeface="+mn-ea"/>
                <a:cs typeface="+mn-cs"/>
              </a:defRPr>
            </a:lvl1pPr>
          </a:lstStyle>
          <a:p>
            <a:pPr>
              <a:defRPr/>
            </a:pPr>
            <a:r>
              <a:rPr lang="en-US" altLang="en-US" dirty="0" smtClean="0">
                <a:solidFill>
                  <a:srgbClr val="000000"/>
                </a:solidFill>
              </a:rPr>
              <a:t>Copyright 2012. All Rights Reserved.</a:t>
            </a:r>
          </a:p>
        </p:txBody>
      </p:sp>
      <p:sp>
        <p:nvSpPr>
          <p:cNvPr id="994311"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rgbClr val="FFCC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algn="ctr">
              <a:defRPr/>
            </a:pPr>
            <a:endParaRPr lang="en-US" sz="2800" i="1">
              <a:solidFill>
                <a:srgbClr val="000000"/>
              </a:solidFill>
              <a:effectLst>
                <a:outerShdw blurRad="38100" dist="38100" dir="2700000" algn="tl">
                  <a:srgbClr val="000000">
                    <a:alpha val="43137"/>
                  </a:srgbClr>
                </a:outerShdw>
              </a:effectLst>
              <a:latin typeface="Tahoma" pitchFamily="34" charset="0"/>
              <a:ea typeface="MS PGothic" pitchFamily="34" charset="-128"/>
            </a:endParaRPr>
          </a:p>
        </p:txBody>
      </p:sp>
      <p:sp>
        <p:nvSpPr>
          <p:cNvPr id="994312" name="Line 8"/>
          <p:cNvSpPr>
            <a:spLocks noChangeShapeType="1"/>
          </p:cNvSpPr>
          <p:nvPr/>
        </p:nvSpPr>
        <p:spPr bwMode="auto">
          <a:xfrm>
            <a:off x="457200" y="6172200"/>
            <a:ext cx="8229600" cy="0"/>
          </a:xfrm>
          <a:prstGeom prst="line">
            <a:avLst/>
          </a:prstGeom>
          <a:noFill/>
          <a:ln w="19050">
            <a:solidFill>
              <a:srgbClr val="FFCC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endParaRPr lang="en-US" sz="2800" i="1" smtClean="0">
              <a:solidFill>
                <a:srgbClr val="000000"/>
              </a:solidFill>
              <a:latin typeface="Tahoma" pitchFamily="34" charset="0"/>
              <a:ea typeface="MS PGothic" pitchFamily="34" charset="-128"/>
            </a:endParaRPr>
          </a:p>
        </p:txBody>
      </p:sp>
      <p:sp>
        <p:nvSpPr>
          <p:cNvPr id="10" name="Slide Number Placeholder 5"/>
          <p:cNvSpPr>
            <a:spLocks noGrp="1"/>
          </p:cNvSpPr>
          <p:nvPr>
            <p:ph type="sldNum" sz="quarter" idx="4"/>
          </p:nvPr>
        </p:nvSpPr>
        <p:spPr>
          <a:xfrm>
            <a:off x="457200" y="6248401"/>
            <a:ext cx="2133600" cy="471488"/>
          </a:xfrm>
          <a:prstGeom prst="rect">
            <a:avLst/>
          </a:prstGeom>
        </p:spPr>
        <p:txBody>
          <a:bodyPr anchor="b" anchorCtr="0"/>
          <a:lstStyle>
            <a:lvl1pPr>
              <a:defRPr sz="1200">
                <a:latin typeface="Garamond" pitchFamily="18" charset="0"/>
              </a:defRPr>
            </a:lvl1pPr>
          </a:lstStyle>
          <a:p>
            <a:fld id="{36F01CEE-1BF2-4A00-AED5-699F5E0E00A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9" r:id="rId1"/>
    <p:sldLayoutId id="2147483692" r:id="rId2"/>
    <p:sldLayoutId id="2147483693" r:id="rId3"/>
    <p:sldLayoutId id="2147483695" r:id="rId4"/>
    <p:sldLayoutId id="2147483696" r:id="rId5"/>
    <p:sldLayoutId id="2147483698" r:id="rId6"/>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0066CC"/>
          </a:solidFill>
          <a:latin typeface="+mj-lt"/>
          <a:ea typeface="MS PGothic" pitchFamily="34" charset="-128"/>
          <a:cs typeface="ＭＳ Ｐゴシック" charset="0"/>
        </a:defRPr>
      </a:lvl1pPr>
      <a:lvl2pPr algn="l" rtl="0" eaLnBrk="0" fontAlgn="base" hangingPunct="0">
        <a:spcBef>
          <a:spcPct val="0"/>
        </a:spcBef>
        <a:spcAft>
          <a:spcPct val="0"/>
        </a:spcAft>
        <a:defRPr sz="3200">
          <a:solidFill>
            <a:srgbClr val="0066CC"/>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a:solidFill>
            <a:srgbClr val="0066CC"/>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a:solidFill>
            <a:srgbClr val="0066CC"/>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a:solidFill>
            <a:srgbClr val="0066CC"/>
          </a:solidFill>
          <a:latin typeface="Arial" charset="0"/>
          <a:ea typeface="MS PGothic" pitchFamily="34" charset="-128"/>
          <a:cs typeface="ＭＳ Ｐゴシック" charset="0"/>
        </a:defRPr>
      </a:lvl5pPr>
      <a:lvl6pPr marL="457200" algn="l" rtl="0" fontAlgn="base">
        <a:spcBef>
          <a:spcPct val="0"/>
        </a:spcBef>
        <a:spcAft>
          <a:spcPct val="0"/>
        </a:spcAft>
        <a:defRPr sz="3200">
          <a:solidFill>
            <a:srgbClr val="0066CC"/>
          </a:solidFill>
          <a:latin typeface="Arial" charset="0"/>
        </a:defRPr>
      </a:lvl6pPr>
      <a:lvl7pPr marL="914400" algn="l" rtl="0" fontAlgn="base">
        <a:spcBef>
          <a:spcPct val="0"/>
        </a:spcBef>
        <a:spcAft>
          <a:spcPct val="0"/>
        </a:spcAft>
        <a:defRPr sz="3200">
          <a:solidFill>
            <a:srgbClr val="0066CC"/>
          </a:solidFill>
          <a:latin typeface="Arial" charset="0"/>
        </a:defRPr>
      </a:lvl7pPr>
      <a:lvl8pPr marL="1371600" algn="l" rtl="0" fontAlgn="base">
        <a:spcBef>
          <a:spcPct val="0"/>
        </a:spcBef>
        <a:spcAft>
          <a:spcPct val="0"/>
        </a:spcAft>
        <a:defRPr sz="3200">
          <a:solidFill>
            <a:srgbClr val="0066CC"/>
          </a:solidFill>
          <a:latin typeface="Arial" charset="0"/>
        </a:defRPr>
      </a:lvl8pPr>
      <a:lvl9pPr marL="1828800" algn="l" rtl="0" fontAlgn="base">
        <a:spcBef>
          <a:spcPct val="0"/>
        </a:spcBef>
        <a:spcAft>
          <a:spcPct val="0"/>
        </a:spcAft>
        <a:defRPr sz="3200">
          <a:solidFill>
            <a:srgbClr val="0066CC"/>
          </a:solidFill>
          <a:latin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S PGothic" pitchFamily="34" charset="-128"/>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S PGothic" pitchFamily="34" charset="-128"/>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S PGothic" pitchFamily="34" charset="-128"/>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S PGothic" pitchFamily="34" charset="-128"/>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S PGothic" pitchFamily="34" charset="-128"/>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71" name="Rectangle 43"/>
          <p:cNvSpPr>
            <a:spLocks noGrp="1" noChangeArrowheads="1"/>
          </p:cNvSpPr>
          <p:nvPr>
            <p:ph type="ctrTitle"/>
          </p:nvPr>
        </p:nvSpPr>
        <p:spPr/>
        <p:txBody>
          <a:bodyPr/>
          <a:lstStyle/>
          <a:p>
            <a:r>
              <a:rPr lang="en-US" dirty="0" smtClean="0"/>
              <a:t>Modification or Discharge </a:t>
            </a:r>
            <a:br>
              <a:rPr lang="en-US" dirty="0" smtClean="0"/>
            </a:br>
            <a:r>
              <a:rPr lang="en-US" dirty="0" smtClean="0"/>
              <a:t>of Debt In a Chapter 9 Case</a:t>
            </a:r>
            <a:endParaRPr lang="en-US" dirty="0"/>
          </a:p>
        </p:txBody>
      </p:sp>
      <p:sp>
        <p:nvSpPr>
          <p:cNvPr id="2" name="Subtitle 1"/>
          <p:cNvSpPr>
            <a:spLocks noGrp="1"/>
          </p:cNvSpPr>
          <p:nvPr>
            <p:ph type="subTitle" idx="1"/>
          </p:nvPr>
        </p:nvSpPr>
        <p:spPr/>
        <p:txBody>
          <a:bodyPr/>
          <a:lstStyle/>
          <a:p>
            <a:r>
              <a:rPr lang="en-US" dirty="0" smtClean="0"/>
              <a:t/>
            </a:r>
            <a:br>
              <a:rPr lang="en-US" dirty="0" smtClean="0"/>
            </a:br>
            <a:r>
              <a:rPr lang="en-US" dirty="0" smtClean="0"/>
              <a:t/>
            </a:r>
            <a:br>
              <a:rPr lang="en-US" dirty="0" smtClean="0"/>
            </a:br>
            <a:r>
              <a:rPr lang="en-US" dirty="0" smtClean="0"/>
              <a:t>March 19, 2013</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571500" indent="-571500">
              <a:buClr>
                <a:schemeClr val="tx2"/>
              </a:buClr>
              <a:buFont typeface="+mj-lt"/>
              <a:buAutoNum type="romanUcPeriod" startAt="4"/>
            </a:pPr>
            <a:r>
              <a:rPr lang="en-US" sz="3100" dirty="0" smtClean="0">
                <a:solidFill>
                  <a:schemeClr val="tx2"/>
                </a:solidFill>
              </a:rPr>
              <a:t>Creditor Expectations</a:t>
            </a:r>
          </a:p>
          <a:p>
            <a:pPr lvl="1"/>
            <a:r>
              <a:rPr lang="en-US" dirty="0" smtClean="0"/>
              <a:t>General Obligation Bonds</a:t>
            </a:r>
          </a:p>
          <a:p>
            <a:pPr lvl="2"/>
            <a:r>
              <a:rPr lang="en-US" dirty="0" smtClean="0"/>
              <a:t>No Rights in Specific Collateral</a:t>
            </a:r>
          </a:p>
          <a:p>
            <a:pPr lvl="2"/>
            <a:r>
              <a:rPr lang="en-US" dirty="0" smtClean="0"/>
              <a:t>Backed by full faith and credit of issuer, supported by taxing power</a:t>
            </a:r>
          </a:p>
          <a:p>
            <a:pPr lvl="2"/>
            <a:r>
              <a:rPr lang="en-US" dirty="0" smtClean="0"/>
              <a:t>Tax Pledge</a:t>
            </a:r>
          </a:p>
          <a:p>
            <a:pPr lvl="2"/>
            <a:r>
              <a:rPr lang="en-US" dirty="0" smtClean="0"/>
              <a:t>Generally the least risky, lowest rates</a:t>
            </a:r>
          </a:p>
          <a:p>
            <a:pPr lvl="1">
              <a:buFont typeface="+mj-lt"/>
              <a:buAutoNum type="alphaUcPeriod"/>
            </a:pPr>
            <a:r>
              <a:rPr lang="en-US" dirty="0" smtClean="0"/>
              <a:t>Revenue Bonds</a:t>
            </a:r>
          </a:p>
          <a:p>
            <a:pPr lvl="2"/>
            <a:r>
              <a:rPr lang="en-US" dirty="0" smtClean="0"/>
              <a:t>Again No Specific Physical Collateral</a:t>
            </a:r>
          </a:p>
          <a:p>
            <a:pPr lvl="2"/>
            <a:r>
              <a:rPr lang="en-US" dirty="0" smtClean="0"/>
              <a:t>Pledge of Specific Stream of Future Income</a:t>
            </a:r>
          </a:p>
          <a:p>
            <a:pPr lvl="2"/>
            <a:r>
              <a:rPr lang="en-US" dirty="0" smtClean="0"/>
              <a:t>Deficiency Claim??</a:t>
            </a:r>
          </a:p>
          <a:p>
            <a:pPr lvl="1">
              <a:buFont typeface="+mj-lt"/>
              <a:buAutoNum type="alphaUcPeriod"/>
            </a:pPr>
            <a:r>
              <a:rPr lang="en-US" dirty="0" smtClean="0"/>
              <a:t>Remedies</a:t>
            </a:r>
          </a:p>
          <a:p>
            <a:pPr lvl="2"/>
            <a:r>
              <a:rPr lang="en-US" dirty="0" err="1" smtClean="0"/>
              <a:t>G.O.</a:t>
            </a:r>
            <a:r>
              <a:rPr lang="en-US" dirty="0" smtClean="0"/>
              <a:t> Bondholder Must Compel/Convince the Municipality to Raise Taxes for Debt Service</a:t>
            </a:r>
          </a:p>
          <a:p>
            <a:pPr lvl="3"/>
            <a:r>
              <a:rPr lang="en-US" dirty="0" smtClean="0"/>
              <a:t>Low Default Rates Indicate Enforceability of Tax Pledge</a:t>
            </a:r>
          </a:p>
          <a:p>
            <a:pPr lvl="2"/>
            <a:r>
              <a:rPr lang="en-US" dirty="0" smtClean="0"/>
              <a:t>Bondholder Suit for Order Directing Municipal Official to Take Specified Action</a:t>
            </a:r>
          </a:p>
          <a:p>
            <a:pPr marL="2170113" lvl="4" indent="-342900">
              <a:buClr>
                <a:schemeClr val="accent2"/>
              </a:buClr>
              <a:buFont typeface="+mj-lt"/>
              <a:buAutoNum type="alphaLcPeriod"/>
            </a:pPr>
            <a:r>
              <a:rPr lang="en-US" dirty="0" smtClean="0"/>
              <a:t>Pay Judgment</a:t>
            </a:r>
          </a:p>
          <a:p>
            <a:pPr marL="2170113" lvl="4" indent="-342900">
              <a:buClr>
                <a:schemeClr val="accent2"/>
              </a:buClr>
              <a:buFont typeface="+mj-lt"/>
              <a:buAutoNum type="alphaLcPeriod"/>
            </a:pPr>
            <a:r>
              <a:rPr lang="en-US" dirty="0" smtClean="0"/>
              <a:t>Fulfill Statutory Duty to Raise Taxes </a:t>
            </a:r>
          </a:p>
          <a:p>
            <a:pPr marL="2170113" lvl="4" indent="-342900">
              <a:buClr>
                <a:schemeClr val="accent2"/>
              </a:buClr>
              <a:buFont typeface="+mj-lt"/>
              <a:buAutoNum type="alphaLcPeriod"/>
            </a:pPr>
            <a:r>
              <a:rPr lang="en-US" dirty="0" smtClean="0"/>
              <a:t>Deliver Income Securing Revenue Bond</a:t>
            </a:r>
          </a:p>
          <a:p>
            <a:pPr lvl="2"/>
            <a:r>
              <a:rPr lang="en-US" dirty="0" smtClean="0"/>
              <a:t>Money Judgment is Not Helpful</a:t>
            </a:r>
          </a:p>
          <a:p>
            <a:pPr marL="2170113" lvl="4" indent="-342900">
              <a:buClr>
                <a:schemeClr val="accent2"/>
              </a:buClr>
              <a:buFont typeface="+mj-lt"/>
              <a:buAutoNum type="alphaLcPeriod"/>
            </a:pPr>
            <a:r>
              <a:rPr lang="en-US" dirty="0" smtClean="0"/>
              <a:t>Public Policy (if not specific state law) precludes foreclosure</a:t>
            </a:r>
          </a:p>
          <a:p>
            <a:pPr lvl="3">
              <a:buFont typeface="+mj-lt"/>
              <a:buAutoNum type="arabicPeriod"/>
            </a:pPr>
            <a:endParaRPr lang="en-US" dirty="0" smtClean="0"/>
          </a:p>
        </p:txBody>
      </p:sp>
      <p:sp>
        <p:nvSpPr>
          <p:cNvPr id="3" name="Slide Number Placeholder 2"/>
          <p:cNvSpPr>
            <a:spLocks noGrp="1"/>
          </p:cNvSpPr>
          <p:nvPr>
            <p:ph type="sldNum" sz="quarter" idx="12"/>
          </p:nvPr>
        </p:nvSpPr>
        <p:spPr/>
        <p:txBody>
          <a:bodyPr/>
          <a:lstStyle/>
          <a:p>
            <a:fld id="{36F01CEE-1BF2-4A00-AED5-699F5E0E00A9}" type="slidenum">
              <a:rPr lang="en-US" smtClean="0"/>
              <a:pPr/>
              <a:t>10</a:t>
            </a:fld>
            <a:endParaRPr lang="en-US"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71500" indent="-571500">
              <a:buClr>
                <a:srgbClr val="003399"/>
              </a:buClr>
              <a:buSzPct val="100000"/>
              <a:buFont typeface="+mj-lt"/>
              <a:buAutoNum type="romanUcPeriod" startAt="5"/>
            </a:pPr>
            <a:r>
              <a:rPr lang="en-US" b="1" dirty="0" smtClean="0">
                <a:solidFill>
                  <a:srgbClr val="003399"/>
                </a:solidFill>
              </a:rPr>
              <a:t>What is fair and equitable treatment for a secured claim?</a:t>
            </a:r>
          </a:p>
          <a:p>
            <a:pPr lvl="1">
              <a:buSzPct val="100000"/>
            </a:pPr>
            <a:r>
              <a:rPr lang="en-US" dirty="0" smtClean="0"/>
              <a:t>Types of Secured Claims in Chapter 9</a:t>
            </a:r>
          </a:p>
          <a:p>
            <a:pPr lvl="2"/>
            <a:r>
              <a:rPr lang="en-US" dirty="0" smtClean="0"/>
              <a:t>Special Revenue Bonds - secured by a pledge of the stream of revenue generated by a special project or tax levy (§ 902(2))</a:t>
            </a:r>
          </a:p>
          <a:p>
            <a:pPr lvl="2"/>
            <a:r>
              <a:rPr lang="en-US" dirty="0" smtClean="0"/>
              <a:t>Statutory Liens Bonds - secured by a statutory pledge</a:t>
            </a:r>
          </a:p>
          <a:p>
            <a:pPr lvl="2"/>
            <a:r>
              <a:rPr lang="en-US" dirty="0" smtClean="0"/>
              <a:t>Contractual Liens of Bonds - secured by a pledge in the bond resolution/contract</a:t>
            </a:r>
          </a:p>
          <a:p>
            <a:pPr lvl="1">
              <a:buSzPct val="100000"/>
            </a:pPr>
            <a:r>
              <a:rPr lang="en-US" dirty="0" smtClean="0"/>
              <a:t>Generally how are they treated?</a:t>
            </a:r>
          </a:p>
          <a:p>
            <a:pPr lvl="2"/>
            <a:r>
              <a:rPr lang="en-US" sz="2000" dirty="0" smtClean="0"/>
              <a:t>Special Revenue Bonds</a:t>
            </a:r>
          </a:p>
          <a:p>
            <a:pPr lvl="3"/>
            <a:r>
              <a:rPr lang="en-US" sz="1800" u="sng" dirty="0" smtClean="0"/>
              <a:t>Post-Petition  Lien</a:t>
            </a:r>
            <a:r>
              <a:rPr lang="en-US" sz="1800" dirty="0" smtClean="0"/>
              <a:t>.  “notwithstanding Section 552(a)…, special revenues acquired by the debtor after the commencement of the case shall remain subject to any lien resulting from any security agreement entered into by the debtor before the commencement of the case.”</a:t>
            </a:r>
          </a:p>
          <a:p>
            <a:pPr>
              <a:buNone/>
            </a:pPr>
            <a:r>
              <a:rPr lang="en-US" sz="1800" dirty="0" smtClean="0"/>
              <a:t>		</a:t>
            </a:r>
          </a:p>
          <a:p>
            <a:pPr lvl="2">
              <a:buSzPct val="100000"/>
              <a:buAutoNum type="alphaUcPeriod"/>
            </a:pPr>
            <a:endParaRPr lang="en-US" dirty="0" smtClean="0"/>
          </a:p>
          <a:p>
            <a:pPr lvl="2">
              <a:buAutoNum type="alphaUcPeriod"/>
            </a:pPr>
            <a:endParaRPr lang="en-US" dirty="0"/>
          </a:p>
        </p:txBody>
      </p:sp>
      <p:sp>
        <p:nvSpPr>
          <p:cNvPr id="4" name="Slide Number Placeholder 3"/>
          <p:cNvSpPr>
            <a:spLocks noGrp="1"/>
          </p:cNvSpPr>
          <p:nvPr>
            <p:ph type="sldNum" sz="quarter" idx="12"/>
          </p:nvPr>
        </p:nvSpPr>
        <p:spPr/>
        <p:txBody>
          <a:bodyPr/>
          <a:lstStyle/>
          <a:p>
            <a:fld id="{36F01CEE-1BF2-4A00-AED5-699F5E0E00A9}" type="slidenum">
              <a:rPr lang="en-US" smtClean="0"/>
              <a:pPr/>
              <a:t>11</a:t>
            </a:fld>
            <a:endParaRPr lang="en-US"/>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057400" lvl="3" indent="-457200">
              <a:buFont typeface="+mj-lt"/>
              <a:buAutoNum type="alphaLcPeriod" startAt="2"/>
            </a:pPr>
            <a:r>
              <a:rPr lang="en-US" sz="1900" u="sng" dirty="0" smtClean="0"/>
              <a:t>No Recourse</a:t>
            </a:r>
            <a:r>
              <a:rPr lang="en-US" sz="1900" dirty="0" smtClean="0"/>
              <a:t>.  A claim “payable solely from a special revenues of the debtor” cannot be transformed into a claim with recourse against the debtor by Section 1111(b). (§927).</a:t>
            </a:r>
          </a:p>
          <a:p>
            <a:pPr marL="2057400" lvl="3" indent="-457200">
              <a:buFont typeface="+mj-lt"/>
              <a:buAutoNum type="alphaLcPeriod" startAt="2"/>
            </a:pPr>
            <a:r>
              <a:rPr lang="en-US" sz="1900" u="sng" dirty="0" smtClean="0"/>
              <a:t>Automatic Stay</a:t>
            </a:r>
            <a:r>
              <a:rPr lang="en-US" sz="1900" dirty="0" smtClean="0"/>
              <a:t>.  Application to “special revenues”? (§922(d)).</a:t>
            </a:r>
            <a:endParaRPr lang="en-US" sz="1900" u="sng" dirty="0" smtClean="0"/>
          </a:p>
          <a:p>
            <a:pPr marL="1595438" lvl="2" indent="-457200">
              <a:buFont typeface="+mj-lt"/>
              <a:buAutoNum type="arabicPeriod" startAt="2"/>
            </a:pPr>
            <a:r>
              <a:rPr lang="en-US" sz="2000" dirty="0" smtClean="0"/>
              <a:t>Statutory Liens</a:t>
            </a:r>
          </a:p>
          <a:p>
            <a:pPr marL="2114550" lvl="3" indent="-514350"/>
            <a:r>
              <a:rPr lang="en-US" sz="1800" dirty="0" smtClean="0"/>
              <a:t>Bankruptcy Court should respect statutory pledge.</a:t>
            </a:r>
          </a:p>
          <a:p>
            <a:pPr marL="1595438" lvl="2" indent="-457200">
              <a:buFont typeface="+mj-lt"/>
              <a:buAutoNum type="arabicPeriod" startAt="2"/>
            </a:pPr>
            <a:r>
              <a:rPr lang="en-US" sz="2000" dirty="0" smtClean="0"/>
              <a:t>Contractual Liens</a:t>
            </a:r>
          </a:p>
          <a:p>
            <a:pPr marL="2057400" lvl="3" indent="-457200"/>
            <a:r>
              <a:rPr lang="en-US" sz="1800" dirty="0" smtClean="0"/>
              <a:t>Post-petition revenues are not subject to the pledge (§ 552(a))</a:t>
            </a:r>
          </a:p>
          <a:p>
            <a:pPr marL="2395538" lvl="4" indent="-457200"/>
            <a:r>
              <a:rPr lang="en-US" dirty="0" smtClean="0"/>
              <a:t>What about the principle that the Bankruptcy Court</a:t>
            </a:r>
            <a:br>
              <a:rPr lang="en-US" dirty="0" smtClean="0"/>
            </a:br>
            <a:r>
              <a:rPr lang="en-US" dirty="0" smtClean="0"/>
              <a:t>cannot interfere with the property of the Chapter 9 debtor ? </a:t>
            </a:r>
            <a:br>
              <a:rPr lang="en-US" dirty="0" smtClean="0"/>
            </a:br>
            <a:r>
              <a:rPr lang="en-US" dirty="0" smtClean="0"/>
              <a:t>(§904)         </a:t>
            </a:r>
          </a:p>
          <a:p>
            <a:pPr marL="2057400" lvl="3" indent="-457200">
              <a:buFont typeface="+mj-lt"/>
              <a:buAutoNum type="alphaLcPeriod" startAt="2"/>
            </a:pPr>
            <a:r>
              <a:rPr lang="en-US" sz="1800" dirty="0" smtClean="0"/>
              <a:t>May be treated like General Obligation of bonds.</a:t>
            </a:r>
          </a:p>
          <a:p>
            <a:pPr marL="2057400" lvl="3" indent="-457200">
              <a:buFont typeface="+mj-lt"/>
              <a:buAutoNum type="alphaLcPeriod" startAt="2"/>
            </a:pPr>
            <a:endParaRPr lang="en-US" sz="1900" dirty="0" smtClean="0"/>
          </a:p>
        </p:txBody>
      </p:sp>
      <p:sp>
        <p:nvSpPr>
          <p:cNvPr id="4" name="Slide Number Placeholder 3"/>
          <p:cNvSpPr>
            <a:spLocks noGrp="1"/>
          </p:cNvSpPr>
          <p:nvPr>
            <p:ph type="sldNum" sz="quarter" idx="12"/>
          </p:nvPr>
        </p:nvSpPr>
        <p:spPr/>
        <p:txBody>
          <a:bodyPr/>
          <a:lstStyle/>
          <a:p>
            <a:fld id="{36F01CEE-1BF2-4A00-AED5-699F5E0E00A9}" type="slidenum">
              <a:rPr lang="en-US" smtClean="0"/>
              <a:pPr/>
              <a:t>12</a:t>
            </a:fld>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buSzPct val="100000"/>
              <a:buFont typeface="+mj-lt"/>
              <a:buAutoNum type="alphaUcPeriod" startAt="3"/>
            </a:pPr>
            <a:r>
              <a:rPr lang="en-US" dirty="0" smtClean="0"/>
              <a:t>Specific secured claim cram down standards</a:t>
            </a:r>
          </a:p>
          <a:p>
            <a:pPr marL="1600200" indent="-514350">
              <a:spcBef>
                <a:spcPts val="528"/>
              </a:spcBef>
              <a:spcAft>
                <a:spcPts val="396"/>
              </a:spcAft>
              <a:buSzPct val="100000"/>
              <a:buFont typeface="+mj-lt"/>
              <a:buAutoNum type="arabicPeriod"/>
            </a:pPr>
            <a:r>
              <a:rPr lang="en-US" sz="2000" b="0" dirty="0" smtClean="0"/>
              <a:t>Retain lien and receive cash payment over time</a:t>
            </a:r>
            <a:br>
              <a:rPr lang="en-US" sz="2000" b="0" dirty="0" smtClean="0"/>
            </a:br>
            <a:r>
              <a:rPr lang="en-US" sz="2000" b="0" dirty="0" smtClean="0"/>
              <a:t>(§1129(b)(2)(A)(</a:t>
            </a:r>
            <a:r>
              <a:rPr lang="en-US" sz="2000" b="0" dirty="0" err="1" smtClean="0"/>
              <a:t>i</a:t>
            </a:r>
            <a:r>
              <a:rPr lang="en-US" sz="2000" b="0" dirty="0" smtClean="0"/>
              <a:t>));</a:t>
            </a:r>
          </a:p>
          <a:p>
            <a:pPr marL="1600200" indent="-514350">
              <a:spcBef>
                <a:spcPts val="528"/>
              </a:spcBef>
              <a:spcAft>
                <a:spcPts val="396"/>
              </a:spcAft>
              <a:buSzPct val="100000"/>
              <a:buFont typeface="+mj-lt"/>
              <a:buAutoNum type="arabicPeriod"/>
            </a:pPr>
            <a:r>
              <a:rPr lang="en-US" sz="2000" b="0" dirty="0" smtClean="0"/>
              <a:t>Sale with right to credit bid (§1129(b)(2)(A)(ii))</a:t>
            </a:r>
          </a:p>
          <a:p>
            <a:pPr marL="1600200" indent="-514350">
              <a:spcBef>
                <a:spcPts val="528"/>
              </a:spcBef>
              <a:spcAft>
                <a:spcPts val="396"/>
              </a:spcAft>
              <a:buSzPct val="100000"/>
              <a:buFont typeface="+mj-lt"/>
              <a:buAutoNum type="arabicPeriod"/>
            </a:pPr>
            <a:r>
              <a:rPr lang="en-US" sz="2000" b="0" dirty="0" smtClean="0"/>
              <a:t>Indubitable equivalence (§1129(b)(2)(A)(iii))</a:t>
            </a:r>
          </a:p>
          <a:p>
            <a:pPr marL="1090422" indent="-514350">
              <a:spcBef>
                <a:spcPts val="528"/>
              </a:spcBef>
              <a:spcAft>
                <a:spcPts val="396"/>
              </a:spcAft>
              <a:buSzPct val="100000"/>
              <a:buNone/>
            </a:pPr>
            <a:endParaRPr lang="en-US" sz="2800" dirty="0" smtClean="0"/>
          </a:p>
          <a:p>
            <a:pPr marL="1090422" indent="-514350">
              <a:spcBef>
                <a:spcPts val="528"/>
              </a:spcBef>
              <a:spcAft>
                <a:spcPts val="396"/>
              </a:spcAft>
              <a:buSzPct val="100000"/>
              <a:buNone/>
            </a:pPr>
            <a:r>
              <a:rPr lang="en-US" sz="2800" dirty="0" smtClean="0"/>
              <a:t>    </a:t>
            </a:r>
          </a:p>
          <a:p>
            <a:pPr marL="1090422" indent="-514350">
              <a:spcBef>
                <a:spcPts val="528"/>
              </a:spcBef>
              <a:spcAft>
                <a:spcPts val="396"/>
              </a:spcAft>
              <a:buSzPct val="100000"/>
              <a:buNone/>
            </a:pPr>
            <a:endParaRPr lang="en-US" sz="2800" dirty="0" smtClean="0"/>
          </a:p>
          <a:p>
            <a:endParaRPr lang="en-US" dirty="0"/>
          </a:p>
        </p:txBody>
      </p:sp>
      <p:sp>
        <p:nvSpPr>
          <p:cNvPr id="4" name="Slide Number Placeholder 3"/>
          <p:cNvSpPr>
            <a:spLocks noGrp="1"/>
          </p:cNvSpPr>
          <p:nvPr>
            <p:ph type="sldNum" sz="quarter" idx="12"/>
          </p:nvPr>
        </p:nvSpPr>
        <p:spPr/>
        <p:txBody>
          <a:bodyPr/>
          <a:lstStyle/>
          <a:p>
            <a:fld id="{36F01CEE-1BF2-4A00-AED5-699F5E0E00A9}" type="slidenum">
              <a:rPr lang="en-US" smtClean="0"/>
              <a:pPr/>
              <a:t>13</a:t>
            </a:fld>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6F01CEE-1BF2-4A00-AED5-699F5E0E00A9}" type="slidenum">
              <a:rPr lang="en-US" smtClean="0"/>
              <a:pPr/>
              <a:t>14</a:t>
            </a:fld>
            <a:endParaRPr lang="en-US" dirty="0"/>
          </a:p>
        </p:txBody>
      </p:sp>
      <p:sp>
        <p:nvSpPr>
          <p:cNvPr id="5" name="Content Placeholder 1"/>
          <p:cNvSpPr txBox="1">
            <a:spLocks/>
          </p:cNvSpPr>
          <p:nvPr/>
        </p:nvSpPr>
        <p:spPr bwMode="auto">
          <a:xfrm>
            <a:off x="533400" y="457200"/>
            <a:ext cx="8077200"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2500" lnSpcReduction="10000"/>
          </a:bodyPr>
          <a:lstStyle/>
          <a:p>
            <a:pPr marL="571500" marR="0" lvl="0" indent="-571500" algn="l" defTabSz="914400" rtl="0" eaLnBrk="0" fontAlgn="base" latinLnBrk="0" hangingPunct="0">
              <a:lnSpc>
                <a:spcPct val="100000"/>
              </a:lnSpc>
              <a:spcBef>
                <a:spcPct val="20000"/>
              </a:spcBef>
              <a:spcAft>
                <a:spcPts val="600"/>
              </a:spcAft>
              <a:buClr>
                <a:schemeClr val="tx2"/>
              </a:buClr>
              <a:buSzPct val="100000"/>
              <a:buFont typeface="+mj-lt"/>
              <a:buAutoNum type="romanUcPeriod" startAt="6"/>
              <a:tabLst/>
              <a:defRPr/>
            </a:pPr>
            <a:r>
              <a:rPr kumimoji="0" lang="en-US" sz="2600" b="1" i="0" u="none" strike="noStrike" kern="0" cap="none" spc="0" normalizeH="0" baseline="0" noProof="0" dirty="0" smtClean="0">
                <a:ln>
                  <a:noFill/>
                </a:ln>
                <a:solidFill>
                  <a:srgbClr val="003399"/>
                </a:solidFill>
                <a:effectLst/>
                <a:uLnTx/>
                <a:uFillTx/>
                <a:latin typeface="+mn-lt"/>
                <a:ea typeface="MS PGothic" pitchFamily="34" charset="-128"/>
                <a:cs typeface="ＭＳ Ｐゴシック" charset="0"/>
              </a:rPr>
              <a:t>Labor Issues:</a:t>
            </a:r>
          </a:p>
          <a:p>
            <a:pPr marL="914400" lvl="1" indent="-457200">
              <a:spcBef>
                <a:spcPct val="20000"/>
              </a:spcBef>
              <a:spcAft>
                <a:spcPts val="600"/>
              </a:spcAft>
              <a:buClr>
                <a:schemeClr val="accent2"/>
              </a:buClr>
              <a:buSzPct val="100000"/>
              <a:buFont typeface="+mj-lt"/>
              <a:buAutoNum type="alphaUcPeriod"/>
            </a:pPr>
            <a:r>
              <a:rPr lang="en-US" sz="2200" kern="0" dirty="0" smtClean="0">
                <a:latin typeface="+mn-lt"/>
                <a:ea typeface="MS PGothic" pitchFamily="34" charset="-128"/>
              </a:rPr>
              <a:t>Section 1113 and 1114 do not apply in Chapter 9.</a:t>
            </a:r>
          </a:p>
          <a:p>
            <a:pPr marL="914400" lvl="1" indent="-457200">
              <a:spcBef>
                <a:spcPct val="20000"/>
              </a:spcBef>
              <a:spcAft>
                <a:spcPts val="600"/>
              </a:spcAft>
              <a:buClr>
                <a:schemeClr val="accent2"/>
              </a:buClr>
              <a:buSzPct val="100000"/>
              <a:buFont typeface="+mj-lt"/>
              <a:buAutoNum type="alphaUcPeriod"/>
            </a:pPr>
            <a:r>
              <a:rPr lang="en-US" sz="2200" kern="0" dirty="0" smtClean="0">
                <a:latin typeface="+mn-lt"/>
                <a:ea typeface="MS PGothic" pitchFamily="34" charset="-128"/>
              </a:rPr>
              <a:t>Rather, section 365 governs rejection of labor contracts in chapter 9.  </a:t>
            </a:r>
          </a:p>
          <a:p>
            <a:pPr marL="1258888" lvl="2" indent="-344488">
              <a:spcBef>
                <a:spcPct val="20000"/>
              </a:spcBef>
              <a:spcAft>
                <a:spcPts val="600"/>
              </a:spcAft>
              <a:buClr>
                <a:schemeClr val="accent2"/>
              </a:buClr>
              <a:buSzPct val="100000"/>
              <a:buFont typeface="+mj-lt"/>
              <a:buAutoNum type="arabicPeriod"/>
            </a:pPr>
            <a:r>
              <a:rPr lang="en-US" sz="2200" kern="0" dirty="0" smtClean="0">
                <a:latin typeface="+mn-lt"/>
                <a:ea typeface="MS PGothic" pitchFamily="34" charset="-128"/>
              </a:rPr>
              <a:t>Collective bargaining agreements are </a:t>
            </a:r>
            <a:r>
              <a:rPr lang="en-US" sz="2200" kern="0" dirty="0" err="1" smtClean="0">
                <a:latin typeface="+mn-lt"/>
                <a:ea typeface="MS PGothic" pitchFamily="34" charset="-128"/>
              </a:rPr>
              <a:t>executory</a:t>
            </a:r>
            <a:r>
              <a:rPr lang="en-US" sz="2200" kern="0" dirty="0" smtClean="0">
                <a:latin typeface="+mn-lt"/>
                <a:ea typeface="MS PGothic" pitchFamily="34" charset="-128"/>
              </a:rPr>
              <a:t> contracts subject to the </a:t>
            </a:r>
            <a:r>
              <a:rPr lang="en-US" sz="2200" kern="0" dirty="0" err="1" smtClean="0">
                <a:latin typeface="+mn-lt"/>
                <a:ea typeface="MS PGothic" pitchFamily="34" charset="-128"/>
              </a:rPr>
              <a:t>Blidsco</a:t>
            </a:r>
            <a:r>
              <a:rPr lang="en-US" sz="2200" kern="0" dirty="0" smtClean="0">
                <a:latin typeface="+mn-lt"/>
                <a:ea typeface="MS PGothic" pitchFamily="34" charset="-128"/>
              </a:rPr>
              <a:t> standard for rejection.  See </a:t>
            </a:r>
            <a:r>
              <a:rPr lang="en-US" sz="2200" i="1" kern="0" dirty="0" err="1" smtClean="0">
                <a:latin typeface="+mn-lt"/>
                <a:ea typeface="MS PGothic" pitchFamily="34" charset="-128"/>
              </a:rPr>
              <a:t>N.L.R.B.</a:t>
            </a:r>
            <a:r>
              <a:rPr lang="en-US" sz="2200" i="1" kern="0" dirty="0" smtClean="0">
                <a:latin typeface="+mn-lt"/>
                <a:ea typeface="MS PGothic" pitchFamily="34" charset="-128"/>
              </a:rPr>
              <a:t> v. </a:t>
            </a:r>
            <a:r>
              <a:rPr lang="en-US" sz="2200" i="1" kern="0" dirty="0" err="1" smtClean="0">
                <a:latin typeface="+mn-lt"/>
                <a:ea typeface="MS PGothic" pitchFamily="34" charset="-128"/>
              </a:rPr>
              <a:t>Blidsco</a:t>
            </a:r>
            <a:r>
              <a:rPr lang="en-US" sz="2200" kern="0" dirty="0" smtClean="0">
                <a:latin typeface="+mn-lt"/>
                <a:ea typeface="MS PGothic" pitchFamily="34" charset="-128"/>
              </a:rPr>
              <a:t>, 465 U.S. 513 (1984).</a:t>
            </a:r>
          </a:p>
          <a:p>
            <a:pPr marL="1258888" lvl="2" indent="-344488">
              <a:spcBef>
                <a:spcPct val="20000"/>
              </a:spcBef>
              <a:spcAft>
                <a:spcPts val="600"/>
              </a:spcAft>
              <a:buClr>
                <a:schemeClr val="accent2"/>
              </a:buClr>
              <a:buSzPct val="100000"/>
              <a:buFont typeface="+mj-lt"/>
              <a:buAutoNum type="arabicPeriod"/>
            </a:pPr>
            <a:r>
              <a:rPr lang="en-US" sz="2200" kern="0" dirty="0" smtClean="0">
                <a:latin typeface="+mn-lt"/>
                <a:ea typeface="MS PGothic" pitchFamily="34" charset="-128"/>
              </a:rPr>
              <a:t>The </a:t>
            </a:r>
            <a:r>
              <a:rPr lang="en-US" sz="2200" i="1" kern="0" dirty="0" err="1" smtClean="0">
                <a:latin typeface="+mn-lt"/>
                <a:ea typeface="MS PGothic" pitchFamily="34" charset="-128"/>
              </a:rPr>
              <a:t>Blidsco</a:t>
            </a:r>
            <a:r>
              <a:rPr lang="en-US" sz="2200" kern="0" dirty="0" smtClean="0">
                <a:latin typeface="+mn-lt"/>
                <a:ea typeface="MS PGothic" pitchFamily="34" charset="-128"/>
              </a:rPr>
              <a:t> standard generally requires a showing that:</a:t>
            </a:r>
          </a:p>
          <a:p>
            <a:pPr marL="1828800" lvl="3" indent="-457200">
              <a:spcBef>
                <a:spcPct val="20000"/>
              </a:spcBef>
              <a:spcAft>
                <a:spcPts val="600"/>
              </a:spcAft>
              <a:buClr>
                <a:schemeClr val="accent2"/>
              </a:buClr>
              <a:buSzPct val="100000"/>
              <a:buFont typeface="+mj-lt"/>
              <a:buAutoNum type="alphaLcPeriod"/>
            </a:pPr>
            <a:r>
              <a:rPr lang="en-US" sz="2200" kern="0" dirty="0" smtClean="0">
                <a:latin typeface="+mn-lt"/>
                <a:ea typeface="MS PGothic" pitchFamily="34" charset="-128"/>
              </a:rPr>
              <a:t>The agreement burdens the debtor more than it benefits the debtor. </a:t>
            </a:r>
          </a:p>
          <a:p>
            <a:pPr marL="1828800" lvl="3" indent="-457200">
              <a:spcBef>
                <a:spcPct val="20000"/>
              </a:spcBef>
              <a:spcAft>
                <a:spcPts val="600"/>
              </a:spcAft>
              <a:buClr>
                <a:schemeClr val="accent2"/>
              </a:buClr>
              <a:buSzPct val="100000"/>
              <a:buFont typeface="+mj-lt"/>
              <a:buAutoNum type="alphaLcPeriod"/>
            </a:pPr>
            <a:r>
              <a:rPr lang="en-US" sz="2200" kern="0" dirty="0" smtClean="0">
                <a:latin typeface="+mn-lt"/>
                <a:ea typeface="MS PGothic" pitchFamily="34" charset="-128"/>
              </a:rPr>
              <a:t>Reasonable efforts to negotiate a voluntary modification have been made. </a:t>
            </a:r>
          </a:p>
          <a:p>
            <a:pPr marL="1828800" lvl="3" indent="-457200">
              <a:spcBef>
                <a:spcPct val="20000"/>
              </a:spcBef>
              <a:spcAft>
                <a:spcPts val="600"/>
              </a:spcAft>
              <a:buClr>
                <a:schemeClr val="accent2"/>
              </a:buClr>
              <a:buSzPct val="100000"/>
              <a:buFont typeface="+mj-lt"/>
              <a:buAutoNum type="alphaLcPeriod"/>
            </a:pPr>
            <a:r>
              <a:rPr lang="en-US" sz="2200" kern="0" dirty="0" smtClean="0">
                <a:latin typeface="+mn-lt"/>
                <a:ea typeface="MS PGothic" pitchFamily="34" charset="-128"/>
              </a:rPr>
              <a:t>Rejection of a labor contract constitutes an anticipatory breach 	entitling the counterparty to unsecured rejection damages claim. </a:t>
            </a:r>
          </a:p>
          <a:p>
            <a:pPr marL="1371600" marR="0" lvl="2" indent="-461963" algn="l" defTabSz="914400" rtl="0" eaLnBrk="0" fontAlgn="base" latinLnBrk="0" hangingPunct="0">
              <a:lnSpc>
                <a:spcPct val="100000"/>
              </a:lnSpc>
              <a:spcBef>
                <a:spcPct val="20000"/>
              </a:spcBef>
              <a:spcAft>
                <a:spcPts val="600"/>
              </a:spcAft>
              <a:buClr>
                <a:schemeClr val="accent1"/>
              </a:buClr>
              <a:buSzPct val="100000"/>
              <a:buFont typeface="+mj-lt"/>
              <a:buAutoNum type="arabicPeriod"/>
              <a:tabLst/>
              <a:defRPr/>
            </a:pPr>
            <a:endParaRPr kumimoji="0" lang="en-US" sz="1800" b="0" i="0" u="none" strike="noStrike" kern="0" cap="none" spc="0" normalizeH="0" baseline="0" noProof="0" dirty="0" smtClean="0">
              <a:ln>
                <a:noFill/>
              </a:ln>
              <a:solidFill>
                <a:schemeClr val="tx1"/>
              </a:solidFill>
              <a:effectLst/>
              <a:uLnTx/>
              <a:uFillTx/>
              <a:latin typeface="+mn-lt"/>
              <a:ea typeface="MS PGothic" pitchFamily="34" charset="-128"/>
            </a:endParaRPr>
          </a:p>
          <a:p>
            <a:pPr marL="457200" marR="0" lvl="0" indent="-457200" algn="l" defTabSz="914400" rtl="0" eaLnBrk="0" fontAlgn="base" latinLnBrk="0" hangingPunct="0">
              <a:lnSpc>
                <a:spcPct val="100000"/>
              </a:lnSpc>
              <a:spcBef>
                <a:spcPct val="20000"/>
              </a:spcBef>
              <a:spcAft>
                <a:spcPts val="600"/>
              </a:spcAft>
              <a:buClr>
                <a:schemeClr val="accent1"/>
              </a:buClr>
              <a:buSzPct val="100000"/>
              <a:buFont typeface="+mj-lt"/>
              <a:buAutoNum type="romanUcPeriod" startAt="6"/>
              <a:tabLst/>
              <a:defRPr/>
            </a:pPr>
            <a:endParaRPr kumimoji="0" lang="en-US" sz="2600" b="1" i="0" u="none" strike="noStrike" kern="0" cap="none" spc="0" normalizeH="0" baseline="0" noProof="0" dirty="0">
              <a:ln>
                <a:noFill/>
              </a:ln>
              <a:solidFill>
                <a:schemeClr val="tx1"/>
              </a:solidFill>
              <a:effectLst/>
              <a:uLnTx/>
              <a:uFillTx/>
              <a:latin typeface="+mn-lt"/>
              <a:ea typeface="MS PGothic" pitchFamily="34" charset="-128"/>
              <a:cs typeface="ＭＳ Ｐゴシック" charset="0"/>
            </a:endParaRPr>
          </a:p>
        </p:txBody>
      </p:sp>
    </p:spTree>
    <p:extLst>
      <p:ext uri="{BB962C8B-B14F-4D97-AF65-F5344CB8AC3E}">
        <p14:creationId xmlns:p14="http://schemas.microsoft.com/office/powerpoint/2010/main" xmlns="" val="421643556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eaLnBrk="1" hangingPunct="1"/>
            <a:r>
              <a:rPr lang="en-US" sz="2800" b="1" i="1" dirty="0" smtClean="0"/>
              <a:t>Rejection of Collective Bargaining Agreements (CBAs)</a:t>
            </a:r>
            <a:br>
              <a:rPr lang="en-US" sz="2800" b="1" i="1" dirty="0" smtClean="0"/>
            </a:br>
            <a:r>
              <a:rPr lang="en-US" sz="2400" b="1" i="1" dirty="0" smtClean="0"/>
              <a:t>NLRB v. </a:t>
            </a:r>
            <a:r>
              <a:rPr lang="en-US" sz="2400" b="1" i="1" dirty="0" err="1" smtClean="0"/>
              <a:t>Bildisco</a:t>
            </a:r>
            <a:r>
              <a:rPr lang="en-US" sz="2400" b="1" i="1" dirty="0" smtClean="0"/>
              <a:t> &amp; </a:t>
            </a:r>
            <a:r>
              <a:rPr lang="en-US" sz="2400" b="1" i="1" dirty="0" err="1" smtClean="0"/>
              <a:t>Bildisco</a:t>
            </a:r>
            <a:r>
              <a:rPr lang="en-US" sz="2400" b="1" dirty="0" smtClean="0"/>
              <a:t>, 465 S. Ct. 513 (1984)</a:t>
            </a:r>
            <a:br>
              <a:rPr lang="en-US" sz="2400" b="1" dirty="0" smtClean="0"/>
            </a:br>
            <a:r>
              <a:rPr lang="en-US" sz="2400" b="1" dirty="0" smtClean="0"/>
              <a:t/>
            </a:r>
            <a:br>
              <a:rPr lang="en-US" sz="2400" b="1" dirty="0" smtClean="0"/>
            </a:br>
            <a:endParaRPr lang="en-US" sz="2400" dirty="0" smtClean="0"/>
          </a:p>
        </p:txBody>
      </p:sp>
      <p:sp>
        <p:nvSpPr>
          <p:cNvPr id="3" name="Content Placeholder 2"/>
          <p:cNvSpPr>
            <a:spLocks noGrp="1"/>
          </p:cNvSpPr>
          <p:nvPr>
            <p:ph idx="1"/>
          </p:nvPr>
        </p:nvSpPr>
        <p:spPr/>
        <p:txBody>
          <a:bodyPr/>
          <a:lstStyle/>
          <a:p>
            <a:pPr eaLnBrk="1" hangingPunct="1">
              <a:defRPr/>
            </a:pPr>
            <a:endParaRPr lang="en-US" sz="2000" dirty="0" smtClean="0"/>
          </a:p>
          <a:p>
            <a:pPr eaLnBrk="1" hangingPunct="1">
              <a:defRPr/>
            </a:pPr>
            <a:r>
              <a:rPr lang="en-US" sz="2000" dirty="0" smtClean="0"/>
              <a:t>Often </a:t>
            </a:r>
            <a:r>
              <a:rPr lang="en-US" sz="2000" dirty="0"/>
              <a:t>cited for proposition that Section 365 displaces existing state labor law governing CBAs in Chapter 9</a:t>
            </a:r>
            <a:r>
              <a:rPr lang="en-US" sz="2000" dirty="0" smtClean="0"/>
              <a:t>. </a:t>
            </a:r>
            <a:r>
              <a:rPr lang="en-US" sz="2000" i="1" dirty="0" smtClean="0"/>
              <a:t>See In re City of Vallejo</a:t>
            </a:r>
            <a:r>
              <a:rPr lang="en-US" sz="2000" dirty="0" smtClean="0"/>
              <a:t>,  403 </a:t>
            </a:r>
            <a:r>
              <a:rPr lang="en-US" sz="2000" dirty="0" err="1" smtClean="0"/>
              <a:t>B.R</a:t>
            </a:r>
            <a:r>
              <a:rPr lang="en-US" sz="2000" dirty="0" smtClean="0"/>
              <a:t>. 72, 78 (</a:t>
            </a:r>
            <a:r>
              <a:rPr lang="en-US" sz="2000" dirty="0" err="1" smtClean="0"/>
              <a:t>Bankr</a:t>
            </a:r>
            <a:r>
              <a:rPr lang="en-US" sz="2000" dirty="0" smtClean="0"/>
              <a:t>. </a:t>
            </a:r>
            <a:r>
              <a:rPr lang="en-US" sz="2000" dirty="0" err="1" smtClean="0"/>
              <a:t>E.D</a:t>
            </a:r>
            <a:r>
              <a:rPr lang="en-US" sz="2000" dirty="0" smtClean="0"/>
              <a:t>. Cal. 2009); </a:t>
            </a:r>
            <a:r>
              <a:rPr lang="en-US" sz="2000" i="1" dirty="0" smtClean="0"/>
              <a:t>In re County of Orange</a:t>
            </a:r>
            <a:r>
              <a:rPr lang="en-US" sz="2000" dirty="0" smtClean="0"/>
              <a:t>, 179 </a:t>
            </a:r>
            <a:r>
              <a:rPr lang="en-US" sz="2000" dirty="0" err="1" smtClean="0"/>
              <a:t>B.R</a:t>
            </a:r>
            <a:r>
              <a:rPr lang="en-US" sz="2000" dirty="0" smtClean="0"/>
              <a:t>. 177, 182 (</a:t>
            </a:r>
            <a:r>
              <a:rPr lang="en-US" sz="2000" dirty="0" err="1" smtClean="0"/>
              <a:t>Bankr</a:t>
            </a:r>
            <a:r>
              <a:rPr lang="en-US" sz="2000" dirty="0" smtClean="0"/>
              <a:t>. S.D. Cal. 1995); </a:t>
            </a:r>
            <a:r>
              <a:rPr lang="en-US" sz="2000" i="1" dirty="0" smtClean="0"/>
              <a:t>In re County of Orange, </a:t>
            </a:r>
            <a:r>
              <a:rPr lang="en-US" sz="2000" dirty="0" smtClean="0"/>
              <a:t>403 </a:t>
            </a:r>
            <a:r>
              <a:rPr lang="en-US" sz="2000" dirty="0" err="1" smtClean="0"/>
              <a:t>B.R</a:t>
            </a:r>
            <a:r>
              <a:rPr lang="en-US" sz="2000" dirty="0" smtClean="0"/>
              <a:t>. 72, 77 (</a:t>
            </a:r>
            <a:r>
              <a:rPr lang="en-US" sz="2000" dirty="0" err="1" smtClean="0"/>
              <a:t>Bankr</a:t>
            </a:r>
            <a:r>
              <a:rPr lang="en-US" sz="2000" dirty="0" smtClean="0"/>
              <a:t>. </a:t>
            </a:r>
            <a:r>
              <a:rPr lang="en-US" sz="2000" dirty="0" err="1" smtClean="0"/>
              <a:t>E.D</a:t>
            </a:r>
            <a:r>
              <a:rPr lang="en-US" sz="2000" dirty="0" smtClean="0"/>
              <a:t>. Cal. 2009).</a:t>
            </a:r>
          </a:p>
          <a:p>
            <a:pPr marL="0" indent="0" eaLnBrk="1" hangingPunct="1">
              <a:buFont typeface="Arial" charset="0"/>
              <a:buNone/>
              <a:defRPr/>
            </a:pPr>
            <a:endParaRPr lang="en-US" sz="2000" dirty="0"/>
          </a:p>
          <a:p>
            <a:pPr eaLnBrk="1" hangingPunct="1">
              <a:defRPr/>
            </a:pPr>
            <a:r>
              <a:rPr lang="en-US" sz="2000" dirty="0"/>
              <a:t>But </a:t>
            </a:r>
            <a:r>
              <a:rPr lang="en-US" sz="2000" i="1" dirty="0" err="1"/>
              <a:t>Bildisco</a:t>
            </a:r>
            <a:r>
              <a:rPr lang="en-US" sz="2000" dirty="0"/>
              <a:t> holding limited to:  Section 365 in a Chapter 11 permits violation of the National Labor Relations Act’s limitations on unilateral changes to </a:t>
            </a:r>
            <a:r>
              <a:rPr lang="en-US" sz="2000" dirty="0" err="1"/>
              <a:t>CBAs</a:t>
            </a:r>
            <a:r>
              <a:rPr lang="en-US" sz="2000" dirty="0"/>
              <a:t> governed by federal law.  By 5 to 4 decision the Supreme Court held that Section 365 permits pre-rejection </a:t>
            </a:r>
            <a:r>
              <a:rPr lang="en-US" sz="2000" dirty="0" smtClean="0"/>
              <a:t>unilateral modification </a:t>
            </a:r>
            <a:r>
              <a:rPr lang="en-US" sz="2000" dirty="0"/>
              <a:t>of </a:t>
            </a:r>
            <a:r>
              <a:rPr lang="en-US" sz="2000" dirty="0" err="1"/>
              <a:t>CBA’s</a:t>
            </a:r>
            <a:r>
              <a:rPr lang="en-US" sz="2000" dirty="0"/>
              <a:t> governed by the </a:t>
            </a:r>
            <a:r>
              <a:rPr lang="en-US" sz="2000" dirty="0" err="1"/>
              <a:t>NLRA</a:t>
            </a:r>
            <a:r>
              <a:rPr lang="en-US" sz="2000" dirty="0"/>
              <a:t> which would otherwise violate the </a:t>
            </a:r>
            <a:r>
              <a:rPr lang="en-US" sz="2000" dirty="0" err="1"/>
              <a:t>NLRA</a:t>
            </a:r>
            <a:r>
              <a:rPr lang="en-US" sz="2000" dirty="0" smtClean="0"/>
              <a:t>. </a:t>
            </a:r>
          </a:p>
          <a:p>
            <a:pPr marL="0" indent="0" eaLnBrk="1" hangingPunct="1">
              <a:buFont typeface="Arial" charset="0"/>
              <a:buNone/>
              <a:defRPr/>
            </a:pPr>
            <a:endParaRPr lang="en-US" sz="1600"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z="2800" b="1" i="1" smtClean="0"/>
              <a:t>Rejection of Collective Bargaining Agreements (CBAs)</a:t>
            </a:r>
            <a:br>
              <a:rPr lang="en-US" sz="2800" b="1" i="1" smtClean="0"/>
            </a:br>
            <a:r>
              <a:rPr lang="en-US" sz="2400" b="1" i="1" smtClean="0"/>
              <a:t>NLRB v. Bildisco &amp; Bildisco</a:t>
            </a:r>
            <a:r>
              <a:rPr lang="en-US" sz="2400" b="1" smtClean="0"/>
              <a:t>, 465 S. Ct. 513 (1984)</a:t>
            </a:r>
            <a:endParaRPr lang="en-US" sz="2400" smtClean="0"/>
          </a:p>
        </p:txBody>
      </p:sp>
      <p:sp>
        <p:nvSpPr>
          <p:cNvPr id="3" name="Content Placeholder 2"/>
          <p:cNvSpPr>
            <a:spLocks noGrp="1"/>
          </p:cNvSpPr>
          <p:nvPr>
            <p:ph idx="1"/>
          </p:nvPr>
        </p:nvSpPr>
        <p:spPr/>
        <p:txBody>
          <a:bodyPr/>
          <a:lstStyle/>
          <a:p>
            <a:pPr marL="0" indent="0" eaLnBrk="1" hangingPunct="1">
              <a:buFont typeface="Arial" charset="0"/>
              <a:buNone/>
              <a:defRPr/>
            </a:pPr>
            <a:endParaRPr lang="en-US" sz="1600" dirty="0"/>
          </a:p>
          <a:p>
            <a:pPr eaLnBrk="1" hangingPunct="1">
              <a:defRPr/>
            </a:pPr>
            <a:r>
              <a:rPr lang="en-US" sz="2000" dirty="0"/>
              <a:t>Note:  the majority, the dissent and all the parties to the decision accepted the premise that Section 365 permits a rejection of private employer/employee </a:t>
            </a:r>
            <a:r>
              <a:rPr lang="en-US" sz="2000" dirty="0" err="1"/>
              <a:t>CBAs</a:t>
            </a:r>
            <a:r>
              <a:rPr lang="en-US" sz="2000" dirty="0"/>
              <a:t> in violation of the </a:t>
            </a:r>
            <a:r>
              <a:rPr lang="en-US" sz="2000" dirty="0" err="1"/>
              <a:t>NLRA</a:t>
            </a:r>
            <a:r>
              <a:rPr lang="en-US" sz="2000" dirty="0" smtClean="0"/>
              <a:t>.</a:t>
            </a:r>
          </a:p>
          <a:p>
            <a:pPr marL="0" indent="0" eaLnBrk="1" hangingPunct="1">
              <a:buFont typeface="Arial" charset="0"/>
              <a:buNone/>
              <a:defRPr/>
            </a:pPr>
            <a:endParaRPr lang="en-US" sz="2000" dirty="0"/>
          </a:p>
          <a:p>
            <a:pPr eaLnBrk="1" hangingPunct="1">
              <a:defRPr/>
            </a:pPr>
            <a:r>
              <a:rPr lang="en-US" sz="2000" dirty="0" smtClean="0"/>
              <a:t>Often </a:t>
            </a:r>
            <a:r>
              <a:rPr lang="en-US" sz="2000" dirty="0"/>
              <a:t>ignored by commentaries:  </a:t>
            </a:r>
            <a:r>
              <a:rPr lang="en-US" sz="2000" dirty="0" err="1"/>
              <a:t>NLRA</a:t>
            </a:r>
            <a:r>
              <a:rPr lang="en-US" sz="2000" dirty="0"/>
              <a:t> does not apply to municipal unions and their </a:t>
            </a:r>
            <a:r>
              <a:rPr lang="en-US" sz="2000" dirty="0" err="1"/>
              <a:t>CBAs</a:t>
            </a:r>
            <a:r>
              <a:rPr lang="en-US" sz="2000" dirty="0"/>
              <a:t>.   They are governed by state law.  </a:t>
            </a:r>
            <a:endParaRPr lang="en-US" sz="2000" dirty="0" smtClean="0"/>
          </a:p>
          <a:p>
            <a:pPr eaLnBrk="1" hangingPunct="1">
              <a:buNone/>
              <a:defRPr/>
            </a:pPr>
            <a:r>
              <a:rPr lang="en-US" sz="2000" dirty="0" smtClean="0"/>
              <a:t>	29 </a:t>
            </a:r>
            <a:r>
              <a:rPr lang="en-US" sz="2000" dirty="0"/>
              <a:t>U.S.C . </a:t>
            </a:r>
            <a:r>
              <a:rPr lang="en-US" sz="2000" dirty="0" smtClean="0"/>
              <a:t>§ 152(2</a:t>
            </a:r>
            <a:r>
              <a:rPr lang="en-US" sz="2000" dirty="0"/>
              <a:t>)</a:t>
            </a:r>
          </a:p>
          <a:p>
            <a:pPr eaLnBrk="1" hangingPunct="1">
              <a:defRPr/>
            </a:pPr>
            <a:endParaRPr lang="en-US"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52400"/>
            <a:ext cx="8229600" cy="1265238"/>
          </a:xfrm>
        </p:spPr>
        <p:txBody>
          <a:bodyPr/>
          <a:lstStyle/>
          <a:p>
            <a:pPr eaLnBrk="1" hangingPunct="1"/>
            <a:r>
              <a:rPr lang="en-US" sz="2800" b="1" i="1" smtClean="0"/>
              <a:t/>
            </a:r>
            <a:br>
              <a:rPr lang="en-US" sz="2800" b="1" i="1" smtClean="0"/>
            </a:br>
            <a:r>
              <a:rPr lang="en-US" sz="2800" b="1" i="1" smtClean="0"/>
              <a:t>Rejection of Collective Bargaining Agreements (CBAs)</a:t>
            </a:r>
            <a:br>
              <a:rPr lang="en-US" sz="2800" b="1" i="1" smtClean="0"/>
            </a:br>
            <a:r>
              <a:rPr lang="en-US" sz="2000" b="1" smtClean="0"/>
              <a:t>State Law Governance of Public Sector Employers/Employees </a:t>
            </a:r>
            <a:br>
              <a:rPr lang="en-US" sz="2000" b="1" smtClean="0"/>
            </a:br>
            <a:r>
              <a:rPr lang="en-US" sz="2000" b="1" smtClean="0"/>
              <a:t>and their CBAs</a:t>
            </a:r>
            <a:r>
              <a:rPr lang="en-US" sz="2800" smtClean="0"/>
              <a:t/>
            </a:r>
            <a:br>
              <a:rPr lang="en-US" sz="2800" smtClean="0"/>
            </a:br>
            <a:endParaRPr lang="en-US" sz="2800" smtClean="0"/>
          </a:p>
        </p:txBody>
      </p:sp>
      <p:sp>
        <p:nvSpPr>
          <p:cNvPr id="3" name="Content Placeholder 2"/>
          <p:cNvSpPr>
            <a:spLocks noGrp="1"/>
          </p:cNvSpPr>
          <p:nvPr>
            <p:ph idx="1"/>
          </p:nvPr>
        </p:nvSpPr>
        <p:spPr/>
        <p:txBody>
          <a:bodyPr/>
          <a:lstStyle/>
          <a:p>
            <a:pPr marL="0" indent="0" eaLnBrk="1" hangingPunct="1">
              <a:buSzPct val="100000"/>
              <a:buFont typeface="Arial" charset="0"/>
              <a:buNone/>
              <a:defRPr/>
            </a:pPr>
            <a:endParaRPr lang="en-US" dirty="0"/>
          </a:p>
          <a:p>
            <a:pPr eaLnBrk="1" hangingPunct="1">
              <a:buSzPct val="100000"/>
              <a:defRPr/>
            </a:pPr>
            <a:endParaRPr lang="en-US" sz="2000" dirty="0" smtClean="0"/>
          </a:p>
          <a:p>
            <a:pPr eaLnBrk="1" hangingPunct="1">
              <a:buSzPct val="100000"/>
              <a:defRPr/>
            </a:pPr>
            <a:r>
              <a:rPr lang="en-US" sz="2000" dirty="0" smtClean="0"/>
              <a:t>Automatic </a:t>
            </a:r>
            <a:r>
              <a:rPr lang="en-US" sz="2000" dirty="0"/>
              <a:t>stay prohibits enforcement of state/local public sector CBAs in state court. </a:t>
            </a:r>
            <a:r>
              <a:rPr lang="en-US" sz="2000" i="1" dirty="0" smtClean="0"/>
              <a:t>In re City of Vallejo</a:t>
            </a:r>
            <a:r>
              <a:rPr lang="en-US" sz="2000" dirty="0" smtClean="0"/>
              <a:t>, 403 </a:t>
            </a:r>
            <a:r>
              <a:rPr lang="en-US" sz="2000" dirty="0" err="1" smtClean="0"/>
              <a:t>B.R</a:t>
            </a:r>
            <a:r>
              <a:rPr lang="en-US" sz="2000" dirty="0" smtClean="0"/>
              <a:t>. 72, 78 (</a:t>
            </a:r>
            <a:r>
              <a:rPr lang="en-US" sz="2000" dirty="0" err="1" smtClean="0"/>
              <a:t>E.D</a:t>
            </a:r>
            <a:r>
              <a:rPr lang="en-US" sz="2000" dirty="0" smtClean="0"/>
              <a:t>. Cal. 2009).</a:t>
            </a:r>
          </a:p>
          <a:p>
            <a:pPr marL="0" indent="0" eaLnBrk="1" hangingPunct="1">
              <a:buSzPct val="100000"/>
              <a:buFont typeface="Arial" charset="0"/>
              <a:buNone/>
              <a:defRPr/>
            </a:pPr>
            <a:endParaRPr lang="en-US" sz="2000" dirty="0" smtClean="0"/>
          </a:p>
          <a:p>
            <a:pPr eaLnBrk="1" hangingPunct="1">
              <a:buSzPct val="100000"/>
              <a:defRPr/>
            </a:pPr>
            <a:r>
              <a:rPr lang="en-US" sz="2000" dirty="0" smtClean="0"/>
              <a:t>Sections </a:t>
            </a:r>
            <a:r>
              <a:rPr lang="en-US" sz="2000" dirty="0"/>
              <a:t>903 and 904 prohibit enforcement of state/local </a:t>
            </a:r>
            <a:r>
              <a:rPr lang="en-US" sz="2000" dirty="0" err="1"/>
              <a:t>CBAs</a:t>
            </a:r>
            <a:r>
              <a:rPr lang="en-US" sz="2000" dirty="0"/>
              <a:t> in </a:t>
            </a:r>
            <a:r>
              <a:rPr lang="en-US" sz="2000" dirty="0" smtClean="0"/>
              <a:t>bankruptcy </a:t>
            </a:r>
            <a:r>
              <a:rPr lang="en-US" sz="2000" dirty="0"/>
              <a:t>court. </a:t>
            </a:r>
            <a:r>
              <a:rPr lang="en-US" sz="2000" i="1" dirty="0" smtClean="0"/>
              <a:t>In re City of Stockton, </a:t>
            </a:r>
            <a:r>
              <a:rPr lang="en-US" sz="2000" dirty="0" smtClean="0"/>
              <a:t>478 </a:t>
            </a:r>
            <a:r>
              <a:rPr lang="en-US" sz="2000" dirty="0" err="1" smtClean="0"/>
              <a:t>B.R</a:t>
            </a:r>
            <a:r>
              <a:rPr lang="en-US" sz="2000" dirty="0" smtClean="0"/>
              <a:t>. 8 (</a:t>
            </a:r>
            <a:r>
              <a:rPr lang="en-US" sz="2000" dirty="0" err="1" smtClean="0"/>
              <a:t>Bankr</a:t>
            </a:r>
            <a:r>
              <a:rPr lang="en-US" sz="2000" dirty="0" smtClean="0"/>
              <a:t>. </a:t>
            </a:r>
            <a:r>
              <a:rPr lang="en-US" sz="2000" dirty="0" err="1" smtClean="0"/>
              <a:t>E.D</a:t>
            </a:r>
            <a:r>
              <a:rPr lang="en-US" sz="2000" dirty="0" smtClean="0"/>
              <a:t>. Cal. 2012); </a:t>
            </a:r>
            <a:r>
              <a:rPr lang="en-US" sz="2000" i="1" dirty="0" smtClean="0"/>
              <a:t>In re City of Vallejo</a:t>
            </a:r>
            <a:r>
              <a:rPr lang="en-US" sz="2000" dirty="0" smtClean="0"/>
              <a:t>, 403 </a:t>
            </a:r>
            <a:r>
              <a:rPr lang="en-US" sz="2000" dirty="0" err="1" smtClean="0"/>
              <a:t>B.R</a:t>
            </a:r>
            <a:r>
              <a:rPr lang="en-US" sz="2000" dirty="0" smtClean="0"/>
              <a:t>. 72, 75-76 (</a:t>
            </a:r>
            <a:r>
              <a:rPr lang="en-US" sz="2000" dirty="0" err="1" smtClean="0"/>
              <a:t>E.D</a:t>
            </a:r>
            <a:r>
              <a:rPr lang="en-US" sz="2000" dirty="0" smtClean="0"/>
              <a:t>. Cal. 2009); </a:t>
            </a:r>
            <a:r>
              <a:rPr lang="en-US" sz="2000" i="1" dirty="0" smtClean="0"/>
              <a:t>contra Orange </a:t>
            </a:r>
            <a:r>
              <a:rPr lang="en-US" sz="2000" i="1" dirty="0" err="1" smtClean="0"/>
              <a:t>Cty</a:t>
            </a:r>
            <a:r>
              <a:rPr lang="en-US" sz="2000" i="1" dirty="0" smtClean="0"/>
              <a:t>. Employees </a:t>
            </a:r>
            <a:r>
              <a:rPr lang="en-US" sz="2000" i="1" dirty="0" err="1" smtClean="0"/>
              <a:t>Ass’n</a:t>
            </a:r>
            <a:r>
              <a:rPr lang="en-US" sz="2000" i="1" dirty="0" smtClean="0"/>
              <a:t> v. County of Orange</a:t>
            </a:r>
            <a:r>
              <a:rPr lang="en-US" sz="2000" dirty="0" smtClean="0"/>
              <a:t> (</a:t>
            </a:r>
            <a:r>
              <a:rPr lang="en-US" sz="2000" i="1" dirty="0" smtClean="0"/>
              <a:t>In re County of Orange</a:t>
            </a:r>
            <a:r>
              <a:rPr lang="en-US" sz="2000" dirty="0" smtClean="0"/>
              <a:t>), 179 </a:t>
            </a:r>
            <a:r>
              <a:rPr lang="en-US" sz="2000" dirty="0" err="1" smtClean="0"/>
              <a:t>B.R</a:t>
            </a:r>
            <a:r>
              <a:rPr lang="en-US" sz="2000" dirty="0" smtClean="0"/>
              <a:t>. 177, 183 (</a:t>
            </a:r>
            <a:r>
              <a:rPr lang="en-US" sz="2000" dirty="0" err="1" smtClean="0"/>
              <a:t>Bankr</a:t>
            </a:r>
            <a:r>
              <a:rPr lang="en-US" sz="2000" dirty="0" smtClean="0"/>
              <a:t>. C.D. Cal. 1995). </a:t>
            </a:r>
            <a:endParaRPr lang="en-US" sz="2000" dirty="0">
              <a:solidFill>
                <a:srgbClr val="FF0000"/>
              </a:solidFill>
            </a:endParaRPr>
          </a:p>
          <a:p>
            <a:pPr marL="0" indent="0" eaLnBrk="1" hangingPunct="1">
              <a:buFont typeface="Arial" charset="0"/>
              <a:buNone/>
              <a:defRPr/>
            </a:pPr>
            <a:endParaRPr lang="en-US"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2800" b="1" i="1" dirty="0" smtClean="0"/>
              <a:t>Rejection of Collective Bargaining Agreements (CBAs)</a:t>
            </a:r>
            <a:br>
              <a:rPr lang="en-US" sz="2800" b="1" i="1" dirty="0" smtClean="0"/>
            </a:br>
            <a:r>
              <a:rPr lang="en-US" sz="2000" b="1" dirty="0" smtClean="0"/>
              <a:t>State Law Governance of Public Sector Employers/Employees </a:t>
            </a:r>
            <a:br>
              <a:rPr lang="en-US" sz="2000" b="1" dirty="0" smtClean="0"/>
            </a:br>
            <a:r>
              <a:rPr lang="en-US" sz="2000" b="1" dirty="0" smtClean="0"/>
              <a:t>and their CBAs</a:t>
            </a:r>
            <a:r>
              <a:rPr lang="en-US" sz="2800" dirty="0" smtClean="0"/>
              <a:t/>
            </a:r>
            <a:br>
              <a:rPr lang="en-US" sz="2800" dirty="0" smtClean="0"/>
            </a:br>
            <a:endParaRPr lang="en-US" sz="2800" dirty="0" smtClean="0"/>
          </a:p>
        </p:txBody>
      </p:sp>
      <p:sp>
        <p:nvSpPr>
          <p:cNvPr id="3" name="Content Placeholder 2"/>
          <p:cNvSpPr>
            <a:spLocks noGrp="1"/>
          </p:cNvSpPr>
          <p:nvPr>
            <p:ph idx="1"/>
          </p:nvPr>
        </p:nvSpPr>
        <p:spPr/>
        <p:txBody>
          <a:bodyPr/>
          <a:lstStyle/>
          <a:p>
            <a:pPr eaLnBrk="1" hangingPunct="1">
              <a:defRPr/>
            </a:pPr>
            <a:endParaRPr lang="en-US" sz="2000" dirty="0" smtClean="0"/>
          </a:p>
          <a:p>
            <a:pPr eaLnBrk="1" hangingPunct="1">
              <a:defRPr/>
            </a:pPr>
            <a:endParaRPr lang="en-US" sz="2000" dirty="0" smtClean="0"/>
          </a:p>
          <a:p>
            <a:pPr eaLnBrk="1" hangingPunct="1">
              <a:defRPr/>
            </a:pPr>
            <a:r>
              <a:rPr lang="en-US" sz="2000" dirty="0" smtClean="0"/>
              <a:t>Omission </a:t>
            </a:r>
            <a:r>
              <a:rPr lang="en-US" sz="2000" dirty="0"/>
              <a:t>of Section 1113 from Chapter 9:  two different inferences:</a:t>
            </a:r>
          </a:p>
          <a:p>
            <a:pPr lvl="1" eaLnBrk="1" hangingPunct="1">
              <a:defRPr/>
            </a:pPr>
            <a:r>
              <a:rPr lang="en-US" sz="2000" dirty="0" smtClean="0"/>
              <a:t>Congress </a:t>
            </a:r>
            <a:r>
              <a:rPr lang="en-US" sz="2000" dirty="0"/>
              <a:t>left labor law governing municipal employees and </a:t>
            </a:r>
            <a:r>
              <a:rPr lang="en-US" sz="2000" dirty="0" err="1"/>
              <a:t>CBAs</a:t>
            </a:r>
            <a:r>
              <a:rPr lang="en-US" sz="2000" dirty="0"/>
              <a:t> to the states, except where Section 365 expressly governs. </a:t>
            </a:r>
            <a:r>
              <a:rPr lang="en-US" sz="2000" i="1" dirty="0" smtClean="0"/>
              <a:t>In re County of Orange</a:t>
            </a:r>
            <a:r>
              <a:rPr lang="en-US" sz="2000" dirty="0" smtClean="0"/>
              <a:t>, 179 </a:t>
            </a:r>
            <a:r>
              <a:rPr lang="en-US" sz="2000" dirty="0" err="1" smtClean="0"/>
              <a:t>B.R</a:t>
            </a:r>
            <a:r>
              <a:rPr lang="en-US" sz="2000" dirty="0" smtClean="0"/>
              <a:t>. 177, 182 (</a:t>
            </a:r>
            <a:r>
              <a:rPr lang="en-US" sz="2000" dirty="0" err="1" smtClean="0"/>
              <a:t>Bankr</a:t>
            </a:r>
            <a:r>
              <a:rPr lang="en-US" sz="2000" dirty="0" smtClean="0"/>
              <a:t>. S.D. Cal. 1995)</a:t>
            </a:r>
          </a:p>
          <a:p>
            <a:pPr marL="457200" lvl="1" indent="0" eaLnBrk="1" hangingPunct="1">
              <a:buFont typeface="Arial" charset="0"/>
              <a:buNone/>
              <a:defRPr/>
            </a:pPr>
            <a:endParaRPr lang="en-US" sz="2000" dirty="0" smtClean="0"/>
          </a:p>
          <a:p>
            <a:pPr lvl="1" eaLnBrk="1" hangingPunct="1">
              <a:defRPr/>
            </a:pPr>
            <a:r>
              <a:rPr lang="en-US" sz="2000" dirty="0" smtClean="0"/>
              <a:t>Congress </a:t>
            </a:r>
            <a:r>
              <a:rPr lang="en-US" sz="2000" dirty="0"/>
              <a:t>left labor law governing municipal employees and </a:t>
            </a:r>
            <a:r>
              <a:rPr lang="en-US" sz="2000" dirty="0" err="1"/>
              <a:t>CBAs</a:t>
            </a:r>
            <a:r>
              <a:rPr lang="en-US" sz="2000" dirty="0"/>
              <a:t> to the implied applicability of </a:t>
            </a:r>
            <a:r>
              <a:rPr lang="en-US" sz="2000" i="1" dirty="0" err="1"/>
              <a:t>Bildisco</a:t>
            </a:r>
            <a:r>
              <a:rPr lang="en-US" sz="2000" dirty="0"/>
              <a:t> to state labor law.  </a:t>
            </a:r>
            <a:r>
              <a:rPr lang="en-US" sz="2000" i="1" dirty="0" smtClean="0"/>
              <a:t>In re City of Vallejo</a:t>
            </a:r>
            <a:r>
              <a:rPr lang="en-US" sz="2000" dirty="0" smtClean="0"/>
              <a:t>, 403 </a:t>
            </a:r>
            <a:r>
              <a:rPr lang="en-US" sz="2000" dirty="0" err="1" smtClean="0"/>
              <a:t>B.R</a:t>
            </a:r>
            <a:r>
              <a:rPr lang="en-US" sz="2000" dirty="0" smtClean="0"/>
              <a:t>. 72, 78 (</a:t>
            </a:r>
            <a:r>
              <a:rPr lang="en-US" sz="2000" dirty="0" err="1" smtClean="0"/>
              <a:t>E.D</a:t>
            </a:r>
            <a:r>
              <a:rPr lang="en-US" sz="2000" dirty="0" smtClean="0"/>
              <a:t>. Cal. 2009); </a:t>
            </a:r>
            <a:r>
              <a:rPr lang="en-US" sz="2000" i="1" dirty="0" smtClean="0"/>
              <a:t>In re City of Vallejo</a:t>
            </a:r>
            <a:r>
              <a:rPr lang="en-US" sz="2000" dirty="0" smtClean="0"/>
              <a:t>, 432 </a:t>
            </a:r>
            <a:r>
              <a:rPr lang="en-US" sz="2000" dirty="0"/>
              <a:t>BR </a:t>
            </a:r>
            <a:r>
              <a:rPr lang="en-US" sz="2000" dirty="0" smtClean="0"/>
              <a:t>262, 273 (</a:t>
            </a:r>
            <a:r>
              <a:rPr lang="en-US" sz="2000" dirty="0" err="1" smtClean="0"/>
              <a:t>Bankr</a:t>
            </a:r>
            <a:r>
              <a:rPr lang="en-US" sz="2000" dirty="0" smtClean="0"/>
              <a:t>. </a:t>
            </a:r>
            <a:r>
              <a:rPr lang="en-US" sz="2000" dirty="0" err="1" smtClean="0"/>
              <a:t>E.D</a:t>
            </a:r>
            <a:r>
              <a:rPr lang="en-US" sz="2000" dirty="0" smtClean="0"/>
              <a:t>. Cal. 2010).</a:t>
            </a:r>
            <a:endParaRPr lang="en-US" sz="2000" dirty="0"/>
          </a:p>
          <a:p>
            <a:pPr eaLnBrk="1" hangingPunct="1">
              <a:defRPr/>
            </a:pPr>
            <a:endParaRPr lang="en-U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z="2800" b="1" i="1" smtClean="0"/>
              <a:t>Rejection of Collective Bargaining Agreements (CBAs)</a:t>
            </a:r>
            <a:br>
              <a:rPr lang="en-US" sz="2800" b="1" i="1" smtClean="0"/>
            </a:br>
            <a:r>
              <a:rPr lang="en-US" sz="2000" b="1" smtClean="0"/>
              <a:t>Competing rationales for preservation or abrogation of state law </a:t>
            </a:r>
            <a:br>
              <a:rPr lang="en-US" sz="2000" b="1" smtClean="0"/>
            </a:br>
            <a:r>
              <a:rPr lang="en-US" sz="2000" b="1" smtClean="0"/>
              <a:t>labor laws governing CBAs</a:t>
            </a:r>
          </a:p>
        </p:txBody>
      </p:sp>
      <p:sp>
        <p:nvSpPr>
          <p:cNvPr id="3" name="Content Placeholder 2"/>
          <p:cNvSpPr>
            <a:spLocks noGrp="1"/>
          </p:cNvSpPr>
          <p:nvPr>
            <p:ph idx="1"/>
          </p:nvPr>
        </p:nvSpPr>
        <p:spPr/>
        <p:txBody>
          <a:bodyPr/>
          <a:lstStyle/>
          <a:p>
            <a:pPr eaLnBrk="1" hangingPunct="1">
              <a:defRPr/>
            </a:pPr>
            <a:endParaRPr lang="en-US" sz="2000" dirty="0" smtClean="0"/>
          </a:p>
          <a:p>
            <a:pPr eaLnBrk="1" hangingPunct="1">
              <a:defRPr/>
            </a:pPr>
            <a:r>
              <a:rPr lang="en-US" sz="2000" dirty="0" smtClean="0"/>
              <a:t>Preservation</a:t>
            </a:r>
            <a:r>
              <a:rPr lang="en-US" sz="2000" dirty="0"/>
              <a:t>:</a:t>
            </a:r>
          </a:p>
          <a:p>
            <a:pPr lvl="1" eaLnBrk="1" hangingPunct="1">
              <a:defRPr/>
            </a:pPr>
            <a:r>
              <a:rPr lang="en-US" sz="1600" i="1" dirty="0" err="1" smtClean="0"/>
              <a:t>Bildisco</a:t>
            </a:r>
            <a:r>
              <a:rPr lang="en-US" sz="1600" dirty="0" smtClean="0"/>
              <a:t> </a:t>
            </a:r>
            <a:r>
              <a:rPr lang="en-US" sz="1600" dirty="0"/>
              <a:t>is a Bankruptcy Code v. National Labor Relations Act </a:t>
            </a:r>
            <a:r>
              <a:rPr lang="en-US" sz="1600" dirty="0" smtClean="0"/>
              <a:t>decision</a:t>
            </a:r>
          </a:p>
          <a:p>
            <a:pPr marL="457200" lvl="1" indent="0" eaLnBrk="1" hangingPunct="1">
              <a:buFont typeface="Arial" charset="0"/>
              <a:buNone/>
              <a:defRPr/>
            </a:pPr>
            <a:endParaRPr lang="en-US" sz="1600" dirty="0"/>
          </a:p>
          <a:p>
            <a:pPr lvl="1" eaLnBrk="1" hangingPunct="1">
              <a:defRPr/>
            </a:pPr>
            <a:r>
              <a:rPr lang="en-US" sz="1600" dirty="0" smtClean="0"/>
              <a:t>Tenth </a:t>
            </a:r>
            <a:r>
              <a:rPr lang="en-US" sz="1600" dirty="0"/>
              <a:t>Amendment means what is says:  state sovereignty should not be easily swept </a:t>
            </a:r>
            <a:r>
              <a:rPr lang="en-US" sz="1600" dirty="0" smtClean="0"/>
              <a:t>aside</a:t>
            </a:r>
          </a:p>
          <a:p>
            <a:pPr marL="457200" lvl="1" indent="0" eaLnBrk="1" hangingPunct="1">
              <a:buFont typeface="Arial" charset="0"/>
              <a:buNone/>
              <a:defRPr/>
            </a:pPr>
            <a:endParaRPr lang="en-US" sz="1600" dirty="0"/>
          </a:p>
          <a:p>
            <a:pPr lvl="1" eaLnBrk="1" hangingPunct="1">
              <a:defRPr/>
            </a:pPr>
            <a:r>
              <a:rPr lang="en-US" sz="1600" dirty="0" smtClean="0"/>
              <a:t>No </a:t>
            </a:r>
            <a:r>
              <a:rPr lang="en-US" sz="1600" dirty="0"/>
              <a:t>appellate authority expressly exploring the tensions between the 10</a:t>
            </a:r>
            <a:r>
              <a:rPr lang="en-US" sz="1600" baseline="30000" dirty="0"/>
              <a:t>th</a:t>
            </a:r>
            <a:r>
              <a:rPr lang="en-US" sz="1600" dirty="0"/>
              <a:t> Amendment, Sections 903/904, and Section 365 </a:t>
            </a:r>
            <a:endParaRPr lang="en-US" sz="1600" dirty="0" smtClean="0"/>
          </a:p>
          <a:p>
            <a:pPr marL="457200" lvl="1" indent="0" eaLnBrk="1" hangingPunct="1">
              <a:buFont typeface="Arial" charset="0"/>
              <a:buNone/>
              <a:defRPr/>
            </a:pPr>
            <a:endParaRPr lang="en-US" sz="1600" dirty="0"/>
          </a:p>
          <a:p>
            <a:pPr lvl="1" eaLnBrk="1" hangingPunct="1">
              <a:defRPr/>
            </a:pPr>
            <a:r>
              <a:rPr lang="en-US" sz="1600" dirty="0"/>
              <a:t>N</a:t>
            </a:r>
            <a:r>
              <a:rPr lang="en-US" sz="1600" dirty="0" smtClean="0"/>
              <a:t>o </a:t>
            </a:r>
            <a:r>
              <a:rPr lang="en-US" sz="1600" dirty="0"/>
              <a:t>appellate authority applying </a:t>
            </a:r>
            <a:r>
              <a:rPr lang="en-US" sz="1600" i="1" dirty="0" err="1"/>
              <a:t>Bildisco</a:t>
            </a:r>
            <a:r>
              <a:rPr lang="en-US" sz="1600" dirty="0" err="1"/>
              <a:t>’s</a:t>
            </a:r>
            <a:r>
              <a:rPr lang="en-US" sz="1600" dirty="0"/>
              <a:t> GET OUT OF JAIL FREE card to violations of state labor law in Chapter </a:t>
            </a:r>
            <a:r>
              <a:rPr lang="en-US" sz="1600" dirty="0" smtClean="0"/>
              <a:t>9</a:t>
            </a:r>
          </a:p>
          <a:p>
            <a:pPr marL="457200" lvl="1" indent="0" eaLnBrk="1" hangingPunct="1">
              <a:buFont typeface="Arial" charset="0"/>
              <a:buNone/>
              <a:defRPr/>
            </a:pPr>
            <a:endParaRPr lang="en-US" sz="1600" dirty="0"/>
          </a:p>
          <a:p>
            <a:pPr lvl="1" eaLnBrk="1" hangingPunct="1">
              <a:defRPr/>
            </a:pPr>
            <a:r>
              <a:rPr lang="en-US" sz="1600" dirty="0" smtClean="0"/>
              <a:t>preemption </a:t>
            </a:r>
            <a:r>
              <a:rPr lang="en-US" sz="1600" dirty="0"/>
              <a:t>opinions ignore cautionary case law regarding liberal preemption of state </a:t>
            </a:r>
            <a:r>
              <a:rPr lang="en-US" sz="1600" dirty="0" smtClean="0"/>
              <a:t>law and </a:t>
            </a:r>
            <a:r>
              <a:rPr lang="en-US" sz="1600" dirty="0" err="1"/>
              <a:t>Bildisco’s</a:t>
            </a:r>
            <a:r>
              <a:rPr lang="en-US" sz="1600" dirty="0"/>
              <a:t> concern for bankruptcy court involvement in labor relations</a:t>
            </a:r>
          </a:p>
          <a:p>
            <a:pPr eaLnBrk="1" hangingPunct="1">
              <a:defRPr/>
            </a:pPr>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3399"/>
                </a:solidFill>
              </a:rPr>
              <a:t>Team 5</a:t>
            </a:r>
            <a:endParaRPr lang="en-US" sz="3400" dirty="0">
              <a:solidFill>
                <a:srgbClr val="003399"/>
              </a:solidFill>
            </a:endParaRPr>
          </a:p>
        </p:txBody>
      </p:sp>
      <p:sp>
        <p:nvSpPr>
          <p:cNvPr id="3" name="Content Placeholder 2"/>
          <p:cNvSpPr>
            <a:spLocks noGrp="1"/>
          </p:cNvSpPr>
          <p:nvPr>
            <p:ph idx="1"/>
          </p:nvPr>
        </p:nvSpPr>
        <p:spPr/>
        <p:txBody>
          <a:bodyPr/>
          <a:lstStyle/>
          <a:p>
            <a:pPr>
              <a:buClr>
                <a:srgbClr val="003399"/>
              </a:buClr>
            </a:pPr>
            <a:r>
              <a:rPr lang="en-US" sz="1600" dirty="0" smtClean="0"/>
              <a:t>Robert Bruner			</a:t>
            </a:r>
            <a:r>
              <a:rPr lang="en-US" sz="1600" dirty="0" smtClean="0">
                <a:solidFill>
                  <a:srgbClr val="003399"/>
                </a:solidFill>
              </a:rPr>
              <a:t>Fulbright &amp; </a:t>
            </a:r>
            <a:r>
              <a:rPr lang="en-US" sz="1600" dirty="0" err="1" smtClean="0">
                <a:solidFill>
                  <a:srgbClr val="003399"/>
                </a:solidFill>
              </a:rPr>
              <a:t>Jaworski</a:t>
            </a:r>
            <a:r>
              <a:rPr lang="en-US" sz="1600" dirty="0" smtClean="0">
                <a:solidFill>
                  <a:srgbClr val="003399"/>
                </a:solidFill>
              </a:rPr>
              <a:t> LLP</a:t>
            </a:r>
          </a:p>
          <a:p>
            <a:pPr>
              <a:buClr>
                <a:srgbClr val="003399"/>
              </a:buClr>
            </a:pPr>
            <a:r>
              <a:rPr lang="en-US" sz="1600" dirty="0" smtClean="0"/>
              <a:t>Matthew </a:t>
            </a:r>
            <a:r>
              <a:rPr lang="en-US" sz="1600" dirty="0" err="1" smtClean="0"/>
              <a:t>Cavenaugh</a:t>
            </a:r>
            <a:r>
              <a:rPr lang="en-US" sz="1600" dirty="0"/>
              <a:t>	</a:t>
            </a:r>
            <a:r>
              <a:rPr lang="en-US" sz="1600" dirty="0" smtClean="0"/>
              <a:t>	</a:t>
            </a:r>
            <a:r>
              <a:rPr lang="en-US" sz="1600" dirty="0" smtClean="0">
                <a:solidFill>
                  <a:srgbClr val="003399"/>
                </a:solidFill>
              </a:rPr>
              <a:t>Jackson Walker LLP</a:t>
            </a:r>
          </a:p>
          <a:p>
            <a:pPr>
              <a:buClr>
                <a:srgbClr val="003399"/>
              </a:buClr>
            </a:pPr>
            <a:r>
              <a:rPr lang="en-US" sz="1600" dirty="0" smtClean="0"/>
              <a:t>Zack Clement			</a:t>
            </a:r>
            <a:r>
              <a:rPr lang="en-US" sz="1600" dirty="0" smtClean="0">
                <a:solidFill>
                  <a:srgbClr val="003399"/>
                </a:solidFill>
              </a:rPr>
              <a:t>Fulbright &amp; </a:t>
            </a:r>
            <a:r>
              <a:rPr lang="en-US" sz="1600" dirty="0" err="1" smtClean="0">
                <a:solidFill>
                  <a:srgbClr val="003399"/>
                </a:solidFill>
              </a:rPr>
              <a:t>Jaworski</a:t>
            </a:r>
            <a:r>
              <a:rPr lang="en-US" sz="1600" dirty="0" smtClean="0">
                <a:solidFill>
                  <a:srgbClr val="003399"/>
                </a:solidFill>
              </a:rPr>
              <a:t> LLP</a:t>
            </a:r>
          </a:p>
          <a:p>
            <a:pPr>
              <a:buClr>
                <a:srgbClr val="003399"/>
              </a:buClr>
            </a:pPr>
            <a:r>
              <a:rPr lang="en-US" sz="1600" dirty="0" err="1" smtClean="0"/>
              <a:t>Christal</a:t>
            </a:r>
            <a:r>
              <a:rPr lang="en-US" sz="1600" dirty="0" smtClean="0"/>
              <a:t> Delgado		</a:t>
            </a:r>
            <a:r>
              <a:rPr lang="en-US" sz="1600" dirty="0" err="1" smtClean="0">
                <a:solidFill>
                  <a:srgbClr val="003399"/>
                </a:solidFill>
              </a:rPr>
              <a:t>Seyfarth</a:t>
            </a:r>
            <a:r>
              <a:rPr lang="en-US" sz="1600" dirty="0" smtClean="0">
                <a:solidFill>
                  <a:srgbClr val="003399"/>
                </a:solidFill>
              </a:rPr>
              <a:t> Shaw LLP</a:t>
            </a:r>
          </a:p>
          <a:p>
            <a:pPr>
              <a:buClr>
                <a:srgbClr val="003399"/>
              </a:buClr>
            </a:pPr>
            <a:r>
              <a:rPr lang="en-US" sz="1600" dirty="0" smtClean="0"/>
              <a:t>Michelle </a:t>
            </a:r>
            <a:r>
              <a:rPr lang="en-US" sz="1600" dirty="0" err="1" smtClean="0"/>
              <a:t>Friery</a:t>
            </a:r>
            <a:r>
              <a:rPr lang="en-US" sz="1600" dirty="0"/>
              <a:t>	</a:t>
            </a:r>
            <a:r>
              <a:rPr lang="en-US" sz="1600" dirty="0" smtClean="0"/>
              <a:t>		</a:t>
            </a:r>
            <a:r>
              <a:rPr lang="en-US" sz="1600" dirty="0" err="1" smtClean="0">
                <a:solidFill>
                  <a:srgbClr val="003399"/>
                </a:solidFill>
              </a:rPr>
              <a:t>Sheiness</a:t>
            </a:r>
            <a:r>
              <a:rPr lang="en-US" sz="1600" dirty="0" smtClean="0">
                <a:solidFill>
                  <a:srgbClr val="003399"/>
                </a:solidFill>
              </a:rPr>
              <a:t>, Scott, Grossman &amp; Cohn LLP</a:t>
            </a:r>
          </a:p>
          <a:p>
            <a:pPr>
              <a:buClr>
                <a:srgbClr val="003399"/>
              </a:buClr>
            </a:pPr>
            <a:r>
              <a:rPr lang="en-US" sz="1600" dirty="0" smtClean="0"/>
              <a:t>Chad Fulda			</a:t>
            </a:r>
            <a:r>
              <a:rPr lang="en-US" sz="1600" dirty="0" smtClean="0">
                <a:solidFill>
                  <a:srgbClr val="003399"/>
                </a:solidFill>
              </a:rPr>
              <a:t>South Texas College of Law</a:t>
            </a:r>
          </a:p>
          <a:p>
            <a:pPr>
              <a:buClr>
                <a:srgbClr val="003399"/>
              </a:buClr>
            </a:pPr>
            <a:r>
              <a:rPr lang="en-US" sz="1600" dirty="0" smtClean="0"/>
              <a:t>Nancy Holley			</a:t>
            </a:r>
            <a:r>
              <a:rPr lang="en-US" sz="1600" dirty="0" smtClean="0">
                <a:solidFill>
                  <a:srgbClr val="003399"/>
                </a:solidFill>
              </a:rPr>
              <a:t>Office of the United States Trustee</a:t>
            </a:r>
          </a:p>
          <a:p>
            <a:pPr>
              <a:buClr>
                <a:srgbClr val="003399"/>
              </a:buClr>
            </a:pPr>
            <a:r>
              <a:rPr lang="en-US" sz="1600" dirty="0" err="1" smtClean="0"/>
              <a:t>Mazelle</a:t>
            </a:r>
            <a:r>
              <a:rPr lang="en-US" sz="1600" dirty="0" smtClean="0"/>
              <a:t> </a:t>
            </a:r>
            <a:r>
              <a:rPr lang="en-US" sz="1600" dirty="0" err="1" smtClean="0"/>
              <a:t>Krasoff</a:t>
            </a:r>
            <a:r>
              <a:rPr lang="en-US" sz="1600" dirty="0" smtClean="0"/>
              <a:t> 			</a:t>
            </a:r>
            <a:r>
              <a:rPr lang="en-US" sz="1600" dirty="0" smtClean="0">
                <a:solidFill>
                  <a:srgbClr val="003399"/>
                </a:solidFill>
              </a:rPr>
              <a:t>Hoover </a:t>
            </a:r>
            <a:r>
              <a:rPr lang="en-US" sz="1600" dirty="0" err="1" smtClean="0">
                <a:solidFill>
                  <a:srgbClr val="003399"/>
                </a:solidFill>
              </a:rPr>
              <a:t>Slovacek</a:t>
            </a:r>
            <a:r>
              <a:rPr lang="en-US" sz="1600" dirty="0" smtClean="0">
                <a:solidFill>
                  <a:srgbClr val="003399"/>
                </a:solidFill>
              </a:rPr>
              <a:t> LLP</a:t>
            </a:r>
          </a:p>
          <a:p>
            <a:pPr>
              <a:buClr>
                <a:srgbClr val="003399"/>
              </a:buClr>
            </a:pPr>
            <a:r>
              <a:rPr lang="en-US" sz="1600" dirty="0" smtClean="0"/>
              <a:t>Charles Long			</a:t>
            </a:r>
            <a:r>
              <a:rPr lang="en-US" sz="1600" dirty="0" err="1" smtClean="0">
                <a:solidFill>
                  <a:srgbClr val="003399"/>
                </a:solidFill>
              </a:rPr>
              <a:t>MehaffyWeber</a:t>
            </a:r>
            <a:r>
              <a:rPr lang="en-US" sz="1600" dirty="0" smtClean="0">
                <a:solidFill>
                  <a:srgbClr val="003399"/>
                </a:solidFill>
              </a:rPr>
              <a:t> PC</a:t>
            </a:r>
          </a:p>
          <a:p>
            <a:pPr>
              <a:buClr>
                <a:srgbClr val="003399"/>
              </a:buClr>
            </a:pPr>
            <a:r>
              <a:rPr lang="en-US" sz="1600" dirty="0" smtClean="0"/>
              <a:t>Susan Mathews			</a:t>
            </a:r>
            <a:r>
              <a:rPr lang="en-US" sz="1600" dirty="0" smtClean="0">
                <a:solidFill>
                  <a:srgbClr val="003399"/>
                </a:solidFill>
              </a:rPr>
              <a:t>Adams and Reese LLP</a:t>
            </a:r>
          </a:p>
          <a:p>
            <a:pPr>
              <a:buClr>
                <a:srgbClr val="003399"/>
              </a:buClr>
            </a:pPr>
            <a:r>
              <a:rPr lang="en-US" sz="1600" dirty="0" smtClean="0"/>
              <a:t>Trey </a:t>
            </a:r>
            <a:r>
              <a:rPr lang="en-US" sz="1600" dirty="0" err="1" smtClean="0"/>
              <a:t>Monsour</a:t>
            </a:r>
            <a:r>
              <a:rPr lang="en-US" sz="1600" dirty="0"/>
              <a:t>	</a:t>
            </a:r>
            <a:r>
              <a:rPr lang="en-US" sz="1600" dirty="0" smtClean="0"/>
              <a:t>		</a:t>
            </a:r>
            <a:r>
              <a:rPr lang="en-US" sz="1600" dirty="0" smtClean="0">
                <a:solidFill>
                  <a:srgbClr val="003399"/>
                </a:solidFill>
              </a:rPr>
              <a:t>Haynes &amp; Boone LLP</a:t>
            </a:r>
          </a:p>
          <a:p>
            <a:pPr>
              <a:buClr>
                <a:srgbClr val="003399"/>
              </a:buClr>
            </a:pPr>
            <a:r>
              <a:rPr lang="en-US" sz="1600" dirty="0" smtClean="0"/>
              <a:t>Randall Rios			</a:t>
            </a:r>
            <a:r>
              <a:rPr lang="en-US" sz="1600" dirty="0" err="1" smtClean="0">
                <a:solidFill>
                  <a:srgbClr val="003399"/>
                </a:solidFill>
              </a:rPr>
              <a:t>Munsch</a:t>
            </a:r>
            <a:r>
              <a:rPr lang="en-US" sz="1600" dirty="0" smtClean="0">
                <a:solidFill>
                  <a:srgbClr val="003399"/>
                </a:solidFill>
              </a:rPr>
              <a:t> </a:t>
            </a:r>
            <a:r>
              <a:rPr lang="en-US" sz="1600" dirty="0" err="1" smtClean="0">
                <a:solidFill>
                  <a:srgbClr val="003399"/>
                </a:solidFill>
              </a:rPr>
              <a:t>Hardt</a:t>
            </a:r>
            <a:r>
              <a:rPr lang="en-US" sz="1600" dirty="0" smtClean="0">
                <a:solidFill>
                  <a:srgbClr val="003399"/>
                </a:solidFill>
              </a:rPr>
              <a:t> Kopf &amp; </a:t>
            </a:r>
            <a:r>
              <a:rPr lang="en-US" sz="1600" dirty="0" err="1" smtClean="0">
                <a:solidFill>
                  <a:srgbClr val="003399"/>
                </a:solidFill>
              </a:rPr>
              <a:t>Harr</a:t>
            </a:r>
            <a:r>
              <a:rPr lang="en-US" sz="1600" dirty="0" smtClean="0">
                <a:solidFill>
                  <a:srgbClr val="003399"/>
                </a:solidFill>
              </a:rPr>
              <a:t> PC</a:t>
            </a:r>
          </a:p>
          <a:p>
            <a:pPr>
              <a:buClr>
                <a:srgbClr val="003399"/>
              </a:buClr>
            </a:pPr>
            <a:r>
              <a:rPr lang="en-US" sz="1600" dirty="0" smtClean="0"/>
              <a:t>Michael Rubenstein		</a:t>
            </a:r>
            <a:r>
              <a:rPr lang="en-US" sz="1600" dirty="0" err="1" smtClean="0">
                <a:solidFill>
                  <a:srgbClr val="003399"/>
                </a:solidFill>
              </a:rPr>
              <a:t>Liskow</a:t>
            </a:r>
            <a:r>
              <a:rPr lang="en-US" sz="1600" dirty="0" smtClean="0">
                <a:solidFill>
                  <a:srgbClr val="003399"/>
                </a:solidFill>
              </a:rPr>
              <a:t> &amp; Lewis</a:t>
            </a:r>
          </a:p>
          <a:p>
            <a:pPr>
              <a:buClr>
                <a:srgbClr val="003399"/>
              </a:buClr>
            </a:pPr>
            <a:r>
              <a:rPr lang="en-US" sz="1600" dirty="0" err="1" smtClean="0"/>
              <a:t>Abbie</a:t>
            </a:r>
            <a:r>
              <a:rPr lang="en-US" sz="1600" dirty="0" smtClean="0"/>
              <a:t> Sprague			</a:t>
            </a:r>
            <a:r>
              <a:rPr lang="en-US" sz="1600" dirty="0" err="1" smtClean="0">
                <a:solidFill>
                  <a:srgbClr val="003399"/>
                </a:solidFill>
              </a:rPr>
              <a:t>Cokinos</a:t>
            </a:r>
            <a:r>
              <a:rPr lang="en-US" sz="1600" dirty="0" smtClean="0">
                <a:solidFill>
                  <a:srgbClr val="003399"/>
                </a:solidFill>
              </a:rPr>
              <a:t>, </a:t>
            </a:r>
            <a:r>
              <a:rPr lang="en-US" sz="1600" dirty="0" err="1" smtClean="0">
                <a:solidFill>
                  <a:srgbClr val="003399"/>
                </a:solidFill>
              </a:rPr>
              <a:t>Bosien</a:t>
            </a:r>
            <a:r>
              <a:rPr lang="en-US" sz="1600" dirty="0">
                <a:solidFill>
                  <a:srgbClr val="003399"/>
                </a:solidFill>
              </a:rPr>
              <a:t> </a:t>
            </a:r>
            <a:r>
              <a:rPr lang="en-US" sz="1600" dirty="0" smtClean="0">
                <a:solidFill>
                  <a:srgbClr val="003399"/>
                </a:solidFill>
              </a:rPr>
              <a:t>&amp; Young</a:t>
            </a:r>
          </a:p>
          <a:p>
            <a:pPr>
              <a:buClr>
                <a:srgbClr val="003399"/>
              </a:buClr>
            </a:pPr>
            <a:r>
              <a:rPr lang="en-US" sz="1600" dirty="0" smtClean="0"/>
              <a:t>Melissa Valdez			</a:t>
            </a:r>
            <a:r>
              <a:rPr lang="en-US" sz="1600" dirty="0" smtClean="0">
                <a:solidFill>
                  <a:srgbClr val="003399"/>
                </a:solidFill>
              </a:rPr>
              <a:t>Valdez &amp; </a:t>
            </a:r>
            <a:r>
              <a:rPr lang="en-US" sz="1600" dirty="0" err="1" smtClean="0">
                <a:solidFill>
                  <a:srgbClr val="003399"/>
                </a:solidFill>
              </a:rPr>
              <a:t>Par</a:t>
            </a:r>
            <a:r>
              <a:rPr lang="en-US" sz="1600" dirty="0" err="1">
                <a:solidFill>
                  <a:srgbClr val="003399"/>
                </a:solidFill>
              </a:rPr>
              <a:t>é</a:t>
            </a:r>
            <a:r>
              <a:rPr lang="en-US" sz="1600" dirty="0" smtClean="0">
                <a:solidFill>
                  <a:srgbClr val="003399"/>
                </a:solidFill>
              </a:rPr>
              <a:t> LLP</a:t>
            </a:r>
            <a:endParaRPr lang="en-US" sz="1600" dirty="0">
              <a:solidFill>
                <a:srgbClr val="003399"/>
              </a:solidFill>
            </a:endParaRPr>
          </a:p>
        </p:txBody>
      </p:sp>
      <p:sp>
        <p:nvSpPr>
          <p:cNvPr id="6" name="Slide Number Placeholder 5"/>
          <p:cNvSpPr>
            <a:spLocks noGrp="1"/>
          </p:cNvSpPr>
          <p:nvPr>
            <p:ph type="sldNum" sz="quarter" idx="12"/>
          </p:nvPr>
        </p:nvSpPr>
        <p:spPr>
          <a:xfrm>
            <a:off x="457200" y="6324600"/>
            <a:ext cx="3657600" cy="457200"/>
          </a:xfrm>
        </p:spPr>
        <p:txBody>
          <a:bodyPr/>
          <a:lstStyle/>
          <a:p>
            <a:pPr>
              <a:defRPr/>
            </a:pPr>
            <a:r>
              <a:rPr lang="en-US" altLang="en-US" dirty="0" smtClean="0">
                <a:solidFill>
                  <a:srgbClr val="000000"/>
                </a:solidFill>
              </a:rPr>
              <a:t>2</a:t>
            </a:r>
            <a:endParaRPr lang="en-US" altLang="en-US" dirty="0">
              <a:solidFill>
                <a:srgbClr val="000000"/>
              </a:solidFill>
            </a:endParaRPr>
          </a:p>
        </p:txBody>
      </p:sp>
    </p:spTree>
    <p:extLst>
      <p:ext uri="{BB962C8B-B14F-4D97-AF65-F5344CB8AC3E}">
        <p14:creationId xmlns:p14="http://schemas.microsoft.com/office/powerpoint/2010/main" xmlns="" val="251715350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z="2800" b="1" i="1" smtClean="0"/>
              <a:t>Rejection of Collective Bargaining Agreements (CBAs)</a:t>
            </a:r>
            <a:br>
              <a:rPr lang="en-US" sz="2800" b="1" i="1" smtClean="0"/>
            </a:br>
            <a:r>
              <a:rPr lang="en-US" sz="2000" b="1" smtClean="0"/>
              <a:t>Competing rationales for preservation or abrogation of state law </a:t>
            </a:r>
            <a:br>
              <a:rPr lang="en-US" sz="2000" b="1" smtClean="0"/>
            </a:br>
            <a:r>
              <a:rPr lang="en-US" sz="2000" b="1" smtClean="0"/>
              <a:t>labor laws governing CBAs</a:t>
            </a:r>
          </a:p>
        </p:txBody>
      </p:sp>
      <p:sp>
        <p:nvSpPr>
          <p:cNvPr id="3" name="Content Placeholder 2"/>
          <p:cNvSpPr>
            <a:spLocks noGrp="1"/>
          </p:cNvSpPr>
          <p:nvPr>
            <p:ph idx="1"/>
          </p:nvPr>
        </p:nvSpPr>
        <p:spPr/>
        <p:txBody>
          <a:bodyPr/>
          <a:lstStyle/>
          <a:p>
            <a:pPr eaLnBrk="1" hangingPunct="1">
              <a:defRPr/>
            </a:pPr>
            <a:endParaRPr lang="en-US" sz="2400" dirty="0" smtClean="0"/>
          </a:p>
          <a:p>
            <a:pPr eaLnBrk="1" hangingPunct="1">
              <a:defRPr/>
            </a:pPr>
            <a:r>
              <a:rPr lang="en-US" sz="2400" dirty="0" smtClean="0"/>
              <a:t>Abrogation</a:t>
            </a:r>
            <a:r>
              <a:rPr lang="en-US" sz="2400" dirty="0"/>
              <a:t>:</a:t>
            </a:r>
          </a:p>
          <a:p>
            <a:pPr lvl="1" eaLnBrk="1" hangingPunct="1">
              <a:defRPr/>
            </a:pPr>
            <a:r>
              <a:rPr lang="en-US" sz="2000" dirty="0" smtClean="0"/>
              <a:t>State </a:t>
            </a:r>
            <a:r>
              <a:rPr lang="en-US" sz="2000" dirty="0"/>
              <a:t>consents to preemption of state labor law by Section 365 when authorizing Chapter </a:t>
            </a:r>
            <a:r>
              <a:rPr lang="en-US" sz="2000" dirty="0" smtClean="0"/>
              <a:t>9</a:t>
            </a:r>
          </a:p>
          <a:p>
            <a:pPr marL="457200" lvl="1" indent="0" eaLnBrk="1" hangingPunct="1">
              <a:buFont typeface="Arial" charset="0"/>
              <a:buNone/>
              <a:defRPr/>
            </a:pPr>
            <a:endParaRPr lang="en-US" sz="2000" dirty="0"/>
          </a:p>
          <a:p>
            <a:pPr lvl="1" eaLnBrk="1" hangingPunct="1">
              <a:defRPr/>
            </a:pPr>
            <a:r>
              <a:rPr lang="en-US" sz="2000" dirty="0" smtClean="0"/>
              <a:t>State </a:t>
            </a:r>
            <a:r>
              <a:rPr lang="en-US" sz="2000" dirty="0"/>
              <a:t>cannot cherry pick Section 365 </a:t>
            </a:r>
            <a:endParaRPr lang="en-US" sz="2000" dirty="0" smtClean="0"/>
          </a:p>
          <a:p>
            <a:pPr marL="457200" lvl="1" indent="0" eaLnBrk="1" hangingPunct="1">
              <a:buFont typeface="Arial" charset="0"/>
              <a:buNone/>
              <a:defRPr/>
            </a:pPr>
            <a:endParaRPr lang="en-US" sz="2000" dirty="0"/>
          </a:p>
          <a:p>
            <a:pPr lvl="1" eaLnBrk="1" hangingPunct="1">
              <a:defRPr/>
            </a:pPr>
            <a:r>
              <a:rPr lang="en-US" sz="2000" i="1" dirty="0" err="1" smtClean="0"/>
              <a:t>Bildisco</a:t>
            </a:r>
            <a:r>
              <a:rPr lang="en-US" sz="2000" dirty="0" err="1" smtClean="0"/>
              <a:t>’s</a:t>
            </a:r>
            <a:r>
              <a:rPr lang="en-US" sz="2000" dirty="0" smtClean="0"/>
              <a:t> </a:t>
            </a:r>
            <a:r>
              <a:rPr lang="en-US" sz="2000" dirty="0"/>
              <a:t>limited approach to violating federal labor law applies to all violations of state labor laws in Chapter 9</a:t>
            </a:r>
          </a:p>
          <a:p>
            <a:pPr marL="0" indent="0" eaLnBrk="1" hangingPunct="1">
              <a:buFont typeface="Arial" charset="0"/>
              <a:buNone/>
              <a:defRPr/>
            </a:pPr>
            <a:endParaRPr lang="en-US"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2800" b="1" i="1" dirty="0" smtClean="0"/>
              <a:t>Rejection of Collective Bargaining Agreements (CBAs)</a:t>
            </a:r>
            <a:br>
              <a:rPr lang="en-US" sz="2800" b="1" i="1" dirty="0" smtClean="0"/>
            </a:br>
            <a:r>
              <a:rPr lang="en-US" sz="2000" b="1" dirty="0" smtClean="0"/>
              <a:t>Other Issues</a:t>
            </a:r>
            <a:br>
              <a:rPr lang="en-US" sz="2000" b="1" dirty="0" smtClean="0"/>
            </a:br>
            <a:r>
              <a:rPr lang="en-US" sz="2000" b="1" dirty="0" smtClean="0"/>
              <a:t/>
            </a:r>
            <a:br>
              <a:rPr lang="en-US" sz="2000" b="1" dirty="0" smtClean="0"/>
            </a:br>
            <a:r>
              <a:rPr lang="en-US" sz="2000" b="1" dirty="0" smtClean="0"/>
              <a:t/>
            </a:r>
            <a:br>
              <a:rPr lang="en-US" sz="2000" b="1" dirty="0" smtClean="0"/>
            </a:br>
            <a:endParaRPr lang="en-US" sz="2000" b="1" dirty="0" smtClean="0"/>
          </a:p>
        </p:txBody>
      </p:sp>
      <p:sp>
        <p:nvSpPr>
          <p:cNvPr id="8195" name="Content Placeholder 2"/>
          <p:cNvSpPr>
            <a:spLocks noGrp="1"/>
          </p:cNvSpPr>
          <p:nvPr>
            <p:ph idx="1"/>
          </p:nvPr>
        </p:nvSpPr>
        <p:spPr/>
        <p:txBody>
          <a:bodyPr/>
          <a:lstStyle/>
          <a:p>
            <a:pPr eaLnBrk="1" hangingPunct="1"/>
            <a:endParaRPr lang="en-US" sz="1800" dirty="0" smtClean="0"/>
          </a:p>
          <a:p>
            <a:pPr eaLnBrk="1" hangingPunct="1"/>
            <a:r>
              <a:rPr lang="en-US" sz="1800" dirty="0" smtClean="0"/>
              <a:t>Rejection of CBAs does not deprive employees of the reasonable value of their services.</a:t>
            </a:r>
          </a:p>
          <a:p>
            <a:pPr eaLnBrk="1" hangingPunct="1"/>
            <a:r>
              <a:rPr lang="en-US" sz="1800" dirty="0" smtClean="0"/>
              <a:t>Often the payments called for by the rejected contract are presumed to be the reasonable value.</a:t>
            </a:r>
          </a:p>
          <a:p>
            <a:pPr eaLnBrk="1" hangingPunct="1"/>
            <a:r>
              <a:rPr lang="en-US" sz="1800" dirty="0" smtClean="0"/>
              <a:t>Unpaid post-petition reasonable value claims should be admin. claims.</a:t>
            </a:r>
          </a:p>
          <a:p>
            <a:pPr eaLnBrk="1" hangingPunct="1"/>
            <a:r>
              <a:rPr lang="en-US" sz="1800" dirty="0" smtClean="0"/>
              <a:t>Continued employment/vested rights may create federal and/or state constitutionally protected rights.   What protection for individual due process rights in the procedures employed under Section 365. </a:t>
            </a:r>
          </a:p>
          <a:p>
            <a:pPr eaLnBrk="1" hangingPunct="1"/>
            <a:r>
              <a:rPr lang="en-US" sz="1800" dirty="0" smtClean="0"/>
              <a:t>Enforcement of state labor law prior to formal rejection.  How?</a:t>
            </a:r>
          </a:p>
          <a:p>
            <a:pPr eaLnBrk="1" hangingPunct="1"/>
            <a:r>
              <a:rPr lang="en-US" sz="1800" dirty="0" smtClean="0"/>
              <a:t>The issuance and enforcement of state labor law is inherently the intrusive use of  state governmental power.  Outside the rejection of the financial terms of public sector employee CBAs, where is the 10</a:t>
            </a:r>
            <a:r>
              <a:rPr lang="en-US" sz="1800" baseline="30000" dirty="0" smtClean="0"/>
              <a:t>th</a:t>
            </a:r>
            <a:r>
              <a:rPr lang="en-US" sz="1800" dirty="0" smtClean="0"/>
              <a:t> Amendment limit of the federal court’s power in the labor relations of the Chapter 9 debtor and its employees?</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571500" indent="-571500">
              <a:buClr>
                <a:srgbClr val="003399"/>
              </a:buClr>
              <a:buSzPct val="100000"/>
              <a:buFont typeface="+mj-lt"/>
              <a:buAutoNum type="romanUcPeriod" startAt="7"/>
            </a:pPr>
            <a:r>
              <a:rPr lang="en-US" b="1" dirty="0" smtClean="0">
                <a:solidFill>
                  <a:srgbClr val="003399"/>
                </a:solidFill>
              </a:rPr>
              <a:t>There seems to be both an objective and subjective standard for fair and equitable treatment of general unsecured claims</a:t>
            </a:r>
            <a:r>
              <a:rPr lang="en-US" dirty="0" smtClean="0">
                <a:solidFill>
                  <a:srgbClr val="003399"/>
                </a:solidFill>
              </a:rPr>
              <a:t>. </a:t>
            </a:r>
          </a:p>
          <a:p>
            <a:pPr lvl="1">
              <a:buSzPct val="100000"/>
            </a:pPr>
            <a:endParaRPr lang="en-US" dirty="0" smtClean="0"/>
          </a:p>
          <a:p>
            <a:pPr lvl="1">
              <a:buSzPct val="100000"/>
            </a:pPr>
            <a:r>
              <a:rPr lang="en-US" dirty="0" smtClean="0"/>
              <a:t>Section 1129(b)(2)(B) establishes an </a:t>
            </a:r>
            <a:r>
              <a:rPr lang="en-US" b="1" dirty="0" smtClean="0"/>
              <a:t>objective “absolute priority rule”: </a:t>
            </a:r>
          </a:p>
          <a:p>
            <a:pPr lvl="2"/>
            <a:r>
              <a:rPr lang="en-US" u="sng" dirty="0" smtClean="0"/>
              <a:t>the holder of any claim or interest that is junior to the claims of such class will not receive or retain any property under the plan on account of such junior claim or interest</a:t>
            </a:r>
            <a:r>
              <a:rPr lang="en-US" dirty="0" smtClean="0"/>
              <a:t>. </a:t>
            </a:r>
          </a:p>
          <a:p>
            <a:pPr lvl="2"/>
            <a:r>
              <a:rPr lang="en-US" dirty="0" smtClean="0"/>
              <a:t>Since a municipality has no equity holders, </a:t>
            </a:r>
            <a:r>
              <a:rPr lang="en-US" u="sng" dirty="0" smtClean="0"/>
              <a:t>this objective absolute priority rule can be met by simple, straight forward proof</a:t>
            </a:r>
            <a:r>
              <a:rPr lang="en-US" dirty="0" smtClean="0"/>
              <a:t>. </a:t>
            </a:r>
          </a:p>
          <a:p>
            <a:pPr lvl="1">
              <a:buSzPct val="100000"/>
            </a:pPr>
            <a:r>
              <a:rPr lang="en-US" dirty="0" smtClean="0"/>
              <a:t>Cases under the previous Bankruptcy Act and certain cases under Chapter 9 have created a subjective gloss on this objective absolute priority rule – does the plan pay creditors in a class “</a:t>
            </a:r>
            <a:r>
              <a:rPr lang="en-US" b="1" dirty="0" smtClean="0"/>
              <a:t>all they can reasonably expect under the circumstances”?</a:t>
            </a:r>
            <a:r>
              <a:rPr lang="en-US" dirty="0" smtClean="0"/>
              <a:t> </a:t>
            </a:r>
          </a:p>
          <a:p>
            <a:pPr lvl="2">
              <a:buNone/>
            </a:pPr>
            <a:endParaRPr lang="en-US" dirty="0" smtClean="0"/>
          </a:p>
          <a:p>
            <a:pPr lvl="1">
              <a:buNone/>
            </a:pPr>
            <a:endParaRPr lang="en-US" dirty="0" smtClean="0"/>
          </a:p>
          <a:p>
            <a:pPr lvl="2">
              <a:buFont typeface="+mj-lt"/>
              <a:buAutoNum type="alphaUcPeriod"/>
            </a:pPr>
            <a:endParaRPr lang="en-US" dirty="0" smtClean="0"/>
          </a:p>
        </p:txBody>
      </p:sp>
      <p:sp>
        <p:nvSpPr>
          <p:cNvPr id="4" name="Slide Number Placeholder 3"/>
          <p:cNvSpPr>
            <a:spLocks noGrp="1"/>
          </p:cNvSpPr>
          <p:nvPr>
            <p:ph type="sldNum" sz="quarter" idx="12"/>
          </p:nvPr>
        </p:nvSpPr>
        <p:spPr/>
        <p:txBody>
          <a:bodyPr/>
          <a:lstStyle/>
          <a:p>
            <a:fld id="{36F01CEE-1BF2-4A00-AED5-699F5E0E00A9}" type="slidenum">
              <a:rPr lang="en-US" smtClean="0"/>
              <a:pPr/>
              <a:t>22</a:t>
            </a:fld>
            <a:endParaRPr lang="en-US"/>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1">
              <a:buFont typeface="+mj-lt"/>
              <a:buAutoNum type="alphaUcPeriod" startAt="3"/>
            </a:pPr>
            <a:r>
              <a:rPr lang="en-US" dirty="0"/>
              <a:t>In analyzing whether creditors are receiving “all they can reasonably expect under the circumstances,” the courts have looked at the following:</a:t>
            </a:r>
          </a:p>
          <a:p>
            <a:pPr lvl="2"/>
            <a:r>
              <a:rPr lang="en-US" dirty="0"/>
              <a:t>Has the municipality run its business as wisely as possible to carry out its politically mandated mission at the least </a:t>
            </a:r>
            <a:r>
              <a:rPr lang="en-US" dirty="0" smtClean="0"/>
              <a:t>cost? </a:t>
            </a:r>
          </a:p>
          <a:p>
            <a:pPr lvl="3"/>
            <a:r>
              <a:rPr lang="en-US" dirty="0"/>
              <a:t>Is the municipality doing </a:t>
            </a:r>
            <a:r>
              <a:rPr lang="en-US" dirty="0" err="1"/>
              <a:t>unmandated</a:t>
            </a:r>
            <a:r>
              <a:rPr lang="en-US" dirty="0"/>
              <a:t> things that are too costly to </a:t>
            </a:r>
            <a:r>
              <a:rPr lang="en-US" dirty="0" smtClean="0"/>
              <a:t>continue?</a:t>
            </a:r>
          </a:p>
          <a:p>
            <a:pPr lvl="3"/>
            <a:r>
              <a:rPr lang="en-US" dirty="0"/>
              <a:t>Is the municipality managing itself </a:t>
            </a:r>
            <a:r>
              <a:rPr lang="en-US" dirty="0" smtClean="0"/>
              <a:t>wisely?</a:t>
            </a:r>
          </a:p>
          <a:p>
            <a:pPr lvl="2"/>
            <a:r>
              <a:rPr lang="en-US" dirty="0"/>
              <a:t>Has the municipality adequately exercised its taxing </a:t>
            </a:r>
            <a:r>
              <a:rPr lang="en-US" dirty="0" smtClean="0"/>
              <a:t>authority?</a:t>
            </a:r>
          </a:p>
          <a:p>
            <a:pPr lvl="3"/>
            <a:r>
              <a:rPr lang="en-US" dirty="0" smtClean="0"/>
              <a:t> </a:t>
            </a:r>
            <a:r>
              <a:rPr lang="en-US" dirty="0"/>
              <a:t>Measured by objective comparison to other similar </a:t>
            </a:r>
            <a:r>
              <a:rPr lang="en-US" dirty="0" smtClean="0"/>
              <a:t>entities,</a:t>
            </a:r>
          </a:p>
          <a:p>
            <a:pPr lvl="4"/>
            <a:r>
              <a:rPr lang="en-US" dirty="0"/>
              <a:t>Have past levels of taxation been adequate when compared to peer </a:t>
            </a:r>
            <a:r>
              <a:rPr lang="en-US" dirty="0" smtClean="0"/>
              <a:t>group?</a:t>
            </a:r>
          </a:p>
          <a:p>
            <a:pPr lvl="4"/>
            <a:r>
              <a:rPr lang="en-US" dirty="0"/>
              <a:t>Are proposed future levels of taxation adequate when compared to peer </a:t>
            </a:r>
            <a:r>
              <a:rPr lang="en-US" dirty="0" smtClean="0"/>
              <a:t>group?</a:t>
            </a:r>
          </a:p>
          <a:p>
            <a:pPr lvl="3"/>
            <a:r>
              <a:rPr lang="en-US" dirty="0"/>
              <a:t>Is there adequate political support for the proposed future level of </a:t>
            </a:r>
            <a:r>
              <a:rPr lang="en-US" dirty="0" smtClean="0"/>
              <a:t>taxation?</a:t>
            </a:r>
          </a:p>
          <a:p>
            <a:pPr lvl="3"/>
            <a:r>
              <a:rPr lang="en-US" dirty="0"/>
              <a:t>Is any greater level of taxation fair or </a:t>
            </a:r>
            <a:r>
              <a:rPr lang="en-US" dirty="0" smtClean="0"/>
              <a:t>possible?</a:t>
            </a:r>
          </a:p>
          <a:p>
            <a:pPr lvl="2"/>
            <a:r>
              <a:rPr lang="en-US" dirty="0"/>
              <a:t>Will the municipality have adequate funds to carry out operations for its politically mandated mission?  It is not necessary that all taxes collected go to pay </a:t>
            </a:r>
            <a:r>
              <a:rPr lang="en-US" dirty="0" smtClean="0"/>
              <a:t>creditors?</a:t>
            </a:r>
          </a:p>
          <a:p>
            <a:pPr lvl="1">
              <a:buNone/>
            </a:pPr>
            <a:endParaRPr lang="en-US" dirty="0" smtClean="0"/>
          </a:p>
          <a:p>
            <a:pPr lvl="2">
              <a:buFont typeface="+mj-lt"/>
              <a:buAutoNum type="alphaUcPeriod"/>
            </a:pPr>
            <a:endParaRPr lang="en-US" dirty="0" smtClean="0"/>
          </a:p>
        </p:txBody>
      </p:sp>
      <p:sp>
        <p:nvSpPr>
          <p:cNvPr id="4" name="Slide Number Placeholder 3"/>
          <p:cNvSpPr>
            <a:spLocks noGrp="1"/>
          </p:cNvSpPr>
          <p:nvPr>
            <p:ph type="sldNum" sz="quarter" idx="12"/>
          </p:nvPr>
        </p:nvSpPr>
        <p:spPr/>
        <p:txBody>
          <a:bodyPr/>
          <a:lstStyle/>
          <a:p>
            <a:fld id="{36F01CEE-1BF2-4A00-AED5-699F5E0E00A9}" type="slidenum">
              <a:rPr lang="en-US" smtClean="0"/>
              <a:pPr/>
              <a:t>23</a:t>
            </a:fld>
            <a:endParaRPr lang="en-US"/>
          </a:p>
        </p:txBody>
      </p:sp>
    </p:spTree>
    <p:extLst>
      <p:ext uri="{BB962C8B-B14F-4D97-AF65-F5344CB8AC3E}">
        <p14:creationId xmlns:p14="http://schemas.microsoft.com/office/powerpoint/2010/main" xmlns="" val="147722618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71500" indent="-571500">
              <a:buClr>
                <a:srgbClr val="003399"/>
              </a:buClr>
              <a:buFont typeface="+mj-lt"/>
              <a:buAutoNum type="romanUcPeriod" startAt="8"/>
            </a:pPr>
            <a:r>
              <a:rPr lang="en-US" dirty="0" smtClean="0">
                <a:solidFill>
                  <a:srgbClr val="003399"/>
                </a:solidFill>
              </a:rPr>
              <a:t> What floor is set by the “best interest of creditors test”?</a:t>
            </a:r>
          </a:p>
          <a:p>
            <a:pPr lvl="2">
              <a:buClr>
                <a:srgbClr val="0066CC"/>
              </a:buClr>
            </a:pPr>
            <a:endParaRPr lang="en-US" dirty="0" smtClean="0">
              <a:solidFill>
                <a:srgbClr val="000000"/>
              </a:solidFill>
            </a:endParaRPr>
          </a:p>
          <a:p>
            <a:pPr lvl="2">
              <a:buClr>
                <a:srgbClr val="0066CC"/>
              </a:buClr>
            </a:pPr>
            <a:r>
              <a:rPr lang="en-US" dirty="0" smtClean="0">
                <a:solidFill>
                  <a:srgbClr val="000000"/>
                </a:solidFill>
              </a:rPr>
              <a:t>The “best interest of creditors” test provides the </a:t>
            </a:r>
            <a:r>
              <a:rPr lang="en-US" dirty="0">
                <a:solidFill>
                  <a:srgbClr val="000000"/>
                </a:solidFill>
              </a:rPr>
              <a:t>floor for what must be paid to unsecured creditors under a plan. </a:t>
            </a:r>
            <a:endParaRPr lang="en-US" dirty="0" smtClean="0">
              <a:solidFill>
                <a:srgbClr val="000000"/>
              </a:solidFill>
            </a:endParaRPr>
          </a:p>
          <a:p>
            <a:pPr lvl="2">
              <a:buClr>
                <a:srgbClr val="0066CC"/>
              </a:buClr>
            </a:pPr>
            <a:r>
              <a:rPr lang="en-US" dirty="0" smtClean="0">
                <a:solidFill>
                  <a:srgbClr val="000000"/>
                </a:solidFill>
              </a:rPr>
              <a:t>In a Chapter 9, best interests of creditors has generally been held to mean what would a creditor receive if the Chapter 9 case were dismissed and creditors were all left to their state law remedies.</a:t>
            </a:r>
            <a:endParaRPr lang="en-US" dirty="0">
              <a:solidFill>
                <a:srgbClr val="000000"/>
              </a:solidFill>
            </a:endParaRPr>
          </a:p>
          <a:p>
            <a:pPr lvl="2">
              <a:buClr>
                <a:srgbClr val="0066CC"/>
              </a:buClr>
            </a:pPr>
            <a:r>
              <a:rPr lang="en-US" dirty="0">
                <a:solidFill>
                  <a:srgbClr val="000000"/>
                </a:solidFill>
              </a:rPr>
              <a:t>The absence of an organized bankruptcy process </a:t>
            </a:r>
            <a:r>
              <a:rPr lang="en-US" dirty="0" smtClean="0">
                <a:solidFill>
                  <a:srgbClr val="000000"/>
                </a:solidFill>
              </a:rPr>
              <a:t>would often lead </a:t>
            </a:r>
            <a:r>
              <a:rPr lang="en-US" dirty="0">
                <a:solidFill>
                  <a:srgbClr val="000000"/>
                </a:solidFill>
              </a:rPr>
              <a:t>to less value being obtained in a liquidation than in an organized Chapter 7 liquidation.  </a:t>
            </a:r>
            <a:endParaRPr lang="en-US" dirty="0" smtClean="0">
              <a:solidFill>
                <a:srgbClr val="000000"/>
              </a:solidFill>
            </a:endParaRPr>
          </a:p>
          <a:p>
            <a:pPr lvl="2">
              <a:buClr>
                <a:srgbClr val="0066CC"/>
              </a:buClr>
            </a:pPr>
            <a:r>
              <a:rPr lang="en-US" dirty="0" smtClean="0">
                <a:solidFill>
                  <a:srgbClr val="000000"/>
                </a:solidFill>
              </a:rPr>
              <a:t>Thus </a:t>
            </a:r>
            <a:r>
              <a:rPr lang="en-US" dirty="0">
                <a:solidFill>
                  <a:srgbClr val="000000"/>
                </a:solidFill>
              </a:rPr>
              <a:t>§943(b)(7) probably sets a lower floor than in a Chapter 11 case where §1129(a)(7) sets a floor based on an orderly liquidation in Chapter 7. </a:t>
            </a:r>
          </a:p>
          <a:p>
            <a:pPr marL="0" indent="0">
              <a:buNone/>
            </a:pPr>
            <a:endParaRPr lang="en-US" b="0" dirty="0"/>
          </a:p>
          <a:p>
            <a:pPr marL="0" indent="0">
              <a:buNone/>
            </a:pPr>
            <a:endParaRPr lang="en-US" dirty="0"/>
          </a:p>
        </p:txBody>
      </p:sp>
      <p:sp>
        <p:nvSpPr>
          <p:cNvPr id="3" name="Slide Number Placeholder 2"/>
          <p:cNvSpPr>
            <a:spLocks noGrp="1"/>
          </p:cNvSpPr>
          <p:nvPr>
            <p:ph type="sldNum" sz="quarter" idx="12"/>
          </p:nvPr>
        </p:nvSpPr>
        <p:spPr/>
        <p:txBody>
          <a:bodyPr/>
          <a:lstStyle/>
          <a:p>
            <a:fld id="{36F01CEE-1BF2-4A00-AED5-699F5E0E00A9}" type="slidenum">
              <a:rPr lang="en-US" smtClean="0"/>
              <a:pPr/>
              <a:t>24</a:t>
            </a:fld>
            <a:endParaRPr lang="en-US" dirty="0"/>
          </a:p>
        </p:txBody>
      </p:sp>
    </p:spTree>
    <p:extLst>
      <p:ext uri="{BB962C8B-B14F-4D97-AF65-F5344CB8AC3E}">
        <p14:creationId xmlns:p14="http://schemas.microsoft.com/office/powerpoint/2010/main" xmlns="" val="116885482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rgbClr val="003399"/>
                </a:solidFill>
              </a:rPr>
              <a:t>Chapter 9 of the Bankruptcy Code, consistent with the Tenth Amendment of the U.S. Constitution, severely restricts federal interference with municipal government reorganization.</a:t>
            </a:r>
            <a:endParaRPr lang="en-US" sz="2000" dirty="0">
              <a:solidFill>
                <a:srgbClr val="003399"/>
              </a:solidFill>
            </a:endParaRPr>
          </a:p>
        </p:txBody>
      </p:sp>
      <p:sp>
        <p:nvSpPr>
          <p:cNvPr id="3" name="Content Placeholder 2"/>
          <p:cNvSpPr>
            <a:spLocks noGrp="1"/>
          </p:cNvSpPr>
          <p:nvPr>
            <p:ph idx="1"/>
          </p:nvPr>
        </p:nvSpPr>
        <p:spPr/>
        <p:txBody>
          <a:bodyPr/>
          <a:lstStyle/>
          <a:p>
            <a:pPr fontAlgn="auto">
              <a:spcAft>
                <a:spcPts val="0"/>
              </a:spcAft>
              <a:buFont typeface="Arial" pitchFamily="34" charset="0"/>
              <a:buNone/>
              <a:defRPr/>
            </a:pPr>
            <a:r>
              <a:rPr lang="en-US" sz="1600" b="1" u="sng" dirty="0"/>
              <a:t>Bankruptcy Code </a:t>
            </a:r>
            <a:endParaRPr lang="en-US" sz="1600" dirty="0"/>
          </a:p>
          <a:p>
            <a:pPr fontAlgn="auto">
              <a:spcAft>
                <a:spcPts val="0"/>
              </a:spcAft>
              <a:buFont typeface="Arial" pitchFamily="34" charset="0"/>
              <a:buNone/>
              <a:defRPr/>
            </a:pPr>
            <a:r>
              <a:rPr lang="en-US" sz="1600" dirty="0"/>
              <a:t>	Does </a:t>
            </a:r>
            <a:r>
              <a:rPr lang="en-US" sz="1600" u="sng" dirty="0"/>
              <a:t>not</a:t>
            </a:r>
            <a:r>
              <a:rPr lang="en-US" sz="1600" dirty="0"/>
              <a:t> provide for liquidation if reorganization of the municipality is not successful; only municipality can propose a plan</a:t>
            </a:r>
          </a:p>
          <a:p>
            <a:pPr fontAlgn="auto">
              <a:spcAft>
                <a:spcPts val="0"/>
              </a:spcAft>
              <a:buFont typeface="Arial" pitchFamily="34" charset="0"/>
              <a:buNone/>
              <a:defRPr/>
            </a:pPr>
            <a:endParaRPr lang="en-US" sz="1600" dirty="0"/>
          </a:p>
          <a:p>
            <a:pPr fontAlgn="auto">
              <a:spcAft>
                <a:spcPts val="0"/>
              </a:spcAft>
              <a:buFont typeface="Arial" pitchFamily="34" charset="0"/>
              <a:buNone/>
              <a:defRPr/>
            </a:pPr>
            <a:r>
              <a:rPr lang="en-US" sz="1600" b="1" u="sng" dirty="0"/>
              <a:t>Court role limited</a:t>
            </a:r>
          </a:p>
          <a:p>
            <a:pPr lvl="1" fontAlgn="auto">
              <a:spcAft>
                <a:spcPts val="0"/>
              </a:spcAft>
              <a:buFont typeface="Arial" pitchFamily="34" charset="0"/>
              <a:buNone/>
              <a:defRPr/>
            </a:pPr>
            <a:r>
              <a:rPr lang="en-US" sz="1600" dirty="0"/>
              <a:t>No authority to appoint trustee or examiner</a:t>
            </a:r>
          </a:p>
          <a:p>
            <a:pPr lvl="1" fontAlgn="auto">
              <a:spcAft>
                <a:spcPts val="0"/>
              </a:spcAft>
              <a:buFont typeface="Arial" pitchFamily="34" charset="0"/>
              <a:buNone/>
              <a:defRPr/>
            </a:pPr>
            <a:r>
              <a:rPr lang="en-US" sz="1600" dirty="0"/>
              <a:t>No authority to approve professionals  or order payment, only review fees for disclosure and reasonableness</a:t>
            </a:r>
          </a:p>
          <a:p>
            <a:pPr lvl="1" fontAlgn="auto">
              <a:spcAft>
                <a:spcPts val="0"/>
              </a:spcAft>
              <a:buFont typeface="Arial" pitchFamily="34" charset="0"/>
              <a:buNone/>
              <a:defRPr/>
            </a:pPr>
            <a:r>
              <a:rPr lang="en-US" sz="1600" dirty="0"/>
              <a:t>If no objection to the petition, required to enter an Order of Relief</a:t>
            </a:r>
          </a:p>
          <a:p>
            <a:pPr lvl="1" fontAlgn="auto">
              <a:spcAft>
                <a:spcPts val="0"/>
              </a:spcAft>
              <a:buFont typeface="Arial" pitchFamily="34" charset="0"/>
              <a:buNone/>
              <a:defRPr/>
            </a:pPr>
            <a:r>
              <a:rPr lang="en-US" sz="1600" dirty="0"/>
              <a:t>Must dismiss the case if the proposed plan cannot be confirmed</a:t>
            </a:r>
          </a:p>
          <a:p>
            <a:pPr fontAlgn="auto">
              <a:spcAft>
                <a:spcPts val="0"/>
              </a:spcAft>
              <a:buFont typeface="Arial" pitchFamily="34" charset="0"/>
              <a:buNone/>
              <a:defRPr/>
            </a:pPr>
            <a:endParaRPr lang="en-US" sz="1600" b="1" u="sng" dirty="0"/>
          </a:p>
          <a:p>
            <a:pPr fontAlgn="auto">
              <a:spcAft>
                <a:spcPts val="0"/>
              </a:spcAft>
              <a:buFont typeface="Arial" pitchFamily="34" charset="0"/>
              <a:buNone/>
              <a:defRPr/>
            </a:pPr>
            <a:r>
              <a:rPr lang="en-US" sz="1600" b="1" u="sng" dirty="0"/>
              <a:t>UST role limited</a:t>
            </a:r>
          </a:p>
          <a:p>
            <a:pPr fontAlgn="auto">
              <a:spcAft>
                <a:spcPts val="0"/>
              </a:spcAft>
              <a:buFont typeface="Arial" pitchFamily="34" charset="0"/>
              <a:buNone/>
              <a:defRPr/>
            </a:pPr>
            <a:r>
              <a:rPr lang="en-US" sz="1600" dirty="0"/>
              <a:t>	No supervisory authority; no 341 examination</a:t>
            </a:r>
          </a:p>
          <a:p>
            <a:pPr fontAlgn="auto">
              <a:spcAft>
                <a:spcPts val="0"/>
              </a:spcAft>
              <a:buFont typeface="Arial" pitchFamily="34" charset="0"/>
              <a:buNone/>
              <a:defRPr/>
            </a:pPr>
            <a:r>
              <a:rPr lang="en-US" sz="1600" dirty="0"/>
              <a:t>	No oversight authority (MORs, compliance, etc.)</a:t>
            </a:r>
          </a:p>
          <a:p>
            <a:pPr fontAlgn="auto">
              <a:spcAft>
                <a:spcPts val="0"/>
              </a:spcAft>
              <a:buFont typeface="Arial" pitchFamily="34" charset="0"/>
              <a:buNone/>
              <a:defRPr/>
            </a:pPr>
            <a:r>
              <a:rPr lang="en-US" sz="1600" dirty="0"/>
              <a:t>	May appoint committees consistent with 11 U.S.C.§§1102, 1103</a:t>
            </a:r>
          </a:p>
          <a:p>
            <a:pPr marL="0" indent="0">
              <a:buNone/>
            </a:pPr>
            <a:endParaRPr lang="en-US" dirty="0"/>
          </a:p>
        </p:txBody>
      </p:sp>
      <p:sp>
        <p:nvSpPr>
          <p:cNvPr id="5" name="Slide Number Placeholder 4"/>
          <p:cNvSpPr>
            <a:spLocks noGrp="1"/>
          </p:cNvSpPr>
          <p:nvPr>
            <p:ph type="sldNum" sz="quarter" idx="12"/>
          </p:nvPr>
        </p:nvSpPr>
        <p:spPr>
          <a:xfrm>
            <a:off x="457200" y="6324600"/>
            <a:ext cx="3657600" cy="457200"/>
          </a:xfrm>
        </p:spPr>
        <p:txBody>
          <a:bodyPr/>
          <a:lstStyle/>
          <a:p>
            <a:pPr>
              <a:defRPr/>
            </a:pPr>
            <a:r>
              <a:rPr lang="en-US" altLang="en-US" dirty="0" smtClean="0">
                <a:solidFill>
                  <a:srgbClr val="000000"/>
                </a:solidFill>
              </a:rPr>
              <a:t>3</a:t>
            </a:r>
            <a:endParaRPr lang="en-US" altLang="en-US" dirty="0">
              <a:solidFill>
                <a:srgbClr val="000000"/>
              </a:solidFill>
            </a:endParaRPr>
          </a:p>
        </p:txBody>
      </p:sp>
    </p:spTree>
    <p:extLst>
      <p:ext uri="{BB962C8B-B14F-4D97-AF65-F5344CB8AC3E}">
        <p14:creationId xmlns:p14="http://schemas.microsoft.com/office/powerpoint/2010/main" xmlns="" val="340371881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Clr>
                <a:srgbClr val="003399"/>
              </a:buClr>
              <a:buSzPct val="100000"/>
            </a:pPr>
            <a:r>
              <a:rPr lang="en-US" dirty="0">
                <a:solidFill>
                  <a:srgbClr val="003399"/>
                </a:solidFill>
              </a:rPr>
              <a:t>What is a municipality that may file a Chapter 9 case?</a:t>
            </a:r>
          </a:p>
          <a:p>
            <a:pPr lvl="1">
              <a:buSzPct val="100000"/>
            </a:pPr>
            <a:r>
              <a:rPr lang="en-US" dirty="0"/>
              <a:t>Under Section 109(c), an entity may be a debtor under Chapter 9 only if it is a “municipality.”</a:t>
            </a:r>
          </a:p>
          <a:p>
            <a:pPr lvl="1">
              <a:buSzPct val="100000"/>
            </a:pPr>
            <a:r>
              <a:rPr lang="en-US" dirty="0"/>
              <a:t>Section 101(40) defines a “municipality” as a “political subdivision or public agency or instrumentality of a State.” </a:t>
            </a:r>
          </a:p>
          <a:p>
            <a:pPr lvl="2">
              <a:buSzPct val="100000"/>
            </a:pPr>
            <a:r>
              <a:rPr lang="en-US" dirty="0"/>
              <a:t>The definition of municipality moves from relative precision:  “political subdivision” –  county, city, school district, etc.</a:t>
            </a:r>
          </a:p>
          <a:p>
            <a:pPr lvl="2">
              <a:buSzPct val="100000"/>
            </a:pPr>
            <a:r>
              <a:rPr lang="en-US" dirty="0"/>
              <a:t>To relative generality: “public agency or instrumentality of a State” –   special purpose district, public facility corporation, etc.</a:t>
            </a:r>
          </a:p>
          <a:p>
            <a:pPr lvl="2">
              <a:buSzPct val="100000"/>
            </a:pPr>
            <a:r>
              <a:rPr lang="en-US" dirty="0"/>
              <a:t>See, for example, Consent Order as to Chapter 9 Petition, in Connector 2000 Association, Inc., Case 10-04467, Bankruptcy Court, District of South Carolina</a:t>
            </a:r>
          </a:p>
          <a:p>
            <a:pPr lvl="1"/>
            <a:endParaRPr lang="en-US" dirty="0"/>
          </a:p>
        </p:txBody>
      </p:sp>
      <p:sp>
        <p:nvSpPr>
          <p:cNvPr id="3" name="Slide Number Placeholder 2"/>
          <p:cNvSpPr>
            <a:spLocks noGrp="1"/>
          </p:cNvSpPr>
          <p:nvPr>
            <p:ph type="sldNum" sz="quarter" idx="12"/>
          </p:nvPr>
        </p:nvSpPr>
        <p:spPr/>
        <p:txBody>
          <a:bodyPr/>
          <a:lstStyle/>
          <a:p>
            <a:fld id="{36F01CEE-1BF2-4A00-AED5-699F5E0E00A9}" type="slidenum">
              <a:rPr lang="en-US" smtClean="0"/>
              <a:pPr/>
              <a:t>4</a:t>
            </a:fld>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381000"/>
            <a:ext cx="8077200" cy="5791200"/>
          </a:xfrm>
        </p:spPr>
        <p:txBody>
          <a:bodyPr>
            <a:normAutofit fontScale="85000" lnSpcReduction="10000"/>
          </a:bodyPr>
          <a:lstStyle/>
          <a:p>
            <a:pPr>
              <a:buClr>
                <a:srgbClr val="003399"/>
              </a:buClr>
              <a:buSzPct val="100000"/>
              <a:buFont typeface="+mj-lt"/>
              <a:buAutoNum type="romanUcPeriod" startAt="2"/>
            </a:pPr>
            <a:r>
              <a:rPr lang="en-US" b="1" dirty="0" smtClean="0">
                <a:solidFill>
                  <a:srgbClr val="003399"/>
                </a:solidFill>
              </a:rPr>
              <a:t>Section 109(c) also requires that a Chapter 9 debtor must:</a:t>
            </a:r>
          </a:p>
          <a:p>
            <a:pPr lvl="1">
              <a:buSzPct val="100000"/>
            </a:pPr>
            <a:r>
              <a:rPr lang="en-US" dirty="0" smtClean="0"/>
              <a:t>Be “specifically authorized” to file a Chapter 9 case</a:t>
            </a:r>
          </a:p>
          <a:p>
            <a:pPr lvl="2">
              <a:buSzPct val="100000"/>
            </a:pPr>
            <a:r>
              <a:rPr lang="en-US" dirty="0" smtClean="0"/>
              <a:t>by state law, or </a:t>
            </a:r>
          </a:p>
          <a:p>
            <a:pPr lvl="2">
              <a:buSzPct val="100000"/>
            </a:pPr>
            <a:r>
              <a:rPr lang="en-US" dirty="0" smtClean="0"/>
              <a:t>by a state governmental officer/organization empowered to authorize a Chapter 9 filing.</a:t>
            </a:r>
          </a:p>
          <a:p>
            <a:pPr lvl="2"/>
            <a:r>
              <a:rPr lang="en-US" dirty="0"/>
              <a:t>California AB 506, signed by Governor Brown Oct. 9, 2011:</a:t>
            </a:r>
          </a:p>
          <a:p>
            <a:pPr lvl="3"/>
            <a:r>
              <a:rPr lang="en-US" dirty="0"/>
              <a:t>A local public entity . . .may file a petition . . .  pursuant to applicable federal bankruptcy law if either of the following apply:</a:t>
            </a:r>
          </a:p>
          <a:p>
            <a:pPr lvl="4"/>
            <a:r>
              <a:rPr lang="en-US" dirty="0"/>
              <a:t>(a) The local public entity has participated in a neutral evaluation process pursuant to Section 53760.3. </a:t>
            </a:r>
          </a:p>
          <a:p>
            <a:pPr lvl="4"/>
            <a:r>
              <a:rPr lang="en-US" dirty="0"/>
              <a:t>(b) The local public entity declares a fiscal emergency and adopts a resolution by a majority vote of the governing board pursuant to Section 53760.5.</a:t>
            </a:r>
          </a:p>
          <a:p>
            <a:pPr lvl="3"/>
            <a:r>
              <a:rPr lang="en-US" dirty="0"/>
              <a:t>"Local public entity" means any county, city, district, public authority, public agency, or other entity, without limitation, that is a municipality as defined in Section 101(40) of Title 11 of the United States Code  . . . [but not] a school district. </a:t>
            </a:r>
          </a:p>
          <a:p>
            <a:pPr lvl="2"/>
            <a:r>
              <a:rPr lang="en-US" dirty="0"/>
              <a:t>Compare with Texas, §140.001, Local Government Code:</a:t>
            </a:r>
          </a:p>
          <a:p>
            <a:pPr lvl="3"/>
            <a:r>
              <a:rPr lang="en-US" dirty="0"/>
              <a:t>A municipality [defined by Texas law], taxing district, or other political subdivision . . . may proceed under all federal bankruptcy law intended to relieve municipal indebtedness. . .  if it has the power . . . to incur indebtedness.  </a:t>
            </a:r>
          </a:p>
          <a:p>
            <a:pPr lvl="3"/>
            <a:r>
              <a:rPr lang="en-US" dirty="0"/>
              <a:t>Special statute and regulations apply to Texas Municipal Utility Districts</a:t>
            </a:r>
            <a:r>
              <a:rPr lang="en-US" dirty="0" smtClean="0"/>
              <a:t>.</a:t>
            </a:r>
          </a:p>
          <a:p>
            <a:pPr>
              <a:buAutoNum type="romanUcPeriod" startAt="2"/>
            </a:pPr>
            <a:endParaRPr lang="en-US" dirty="0"/>
          </a:p>
        </p:txBody>
      </p:sp>
      <p:sp>
        <p:nvSpPr>
          <p:cNvPr id="3" name="Slide Number Placeholder 2"/>
          <p:cNvSpPr>
            <a:spLocks noGrp="1"/>
          </p:cNvSpPr>
          <p:nvPr>
            <p:ph type="sldNum" sz="quarter" idx="12"/>
          </p:nvPr>
        </p:nvSpPr>
        <p:spPr/>
        <p:txBody>
          <a:bodyPr/>
          <a:lstStyle/>
          <a:p>
            <a:fld id="{36F01CEE-1BF2-4A00-AED5-699F5E0E00A9}" type="slidenum">
              <a:rPr lang="en-US" smtClean="0"/>
              <a:pPr/>
              <a:t>5</a:t>
            </a:fld>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85800" y="304801"/>
            <a:ext cx="7714952" cy="5428653"/>
          </a:xfrm>
        </p:spPr>
      </p:pic>
      <p:sp>
        <p:nvSpPr>
          <p:cNvPr id="3" name="Slide Number Placeholder 2"/>
          <p:cNvSpPr>
            <a:spLocks noGrp="1"/>
          </p:cNvSpPr>
          <p:nvPr>
            <p:ph type="sldNum" sz="quarter" idx="12"/>
          </p:nvPr>
        </p:nvSpPr>
        <p:spPr/>
        <p:txBody>
          <a:bodyPr/>
          <a:lstStyle/>
          <a:p>
            <a:fld id="{36F01CEE-1BF2-4A00-AED5-699F5E0E00A9}" type="slidenum">
              <a:rPr lang="en-US" smtClean="0"/>
              <a:pPr/>
              <a:t>6</a:t>
            </a:fld>
            <a:endParaRPr lang="en-US" dirty="0"/>
          </a:p>
        </p:txBody>
      </p:sp>
      <p:sp>
        <p:nvSpPr>
          <p:cNvPr id="5" name="Footer Placeholder 4"/>
          <p:cNvSpPr>
            <a:spLocks noGrp="1"/>
          </p:cNvSpPr>
          <p:nvPr>
            <p:ph type="ftr" sz="quarter" idx="11"/>
          </p:nvPr>
        </p:nvSpPr>
        <p:spPr>
          <a:xfrm>
            <a:off x="2209800" y="6248400"/>
            <a:ext cx="6477000" cy="407988"/>
          </a:xfrm>
        </p:spPr>
        <p:txBody>
          <a:bodyPr/>
          <a:lstStyle/>
          <a:p>
            <a:r>
              <a:rPr lang="en-US" sz="1000" dirty="0" smtClean="0"/>
              <a:t>Original image courtesy of   </a:t>
            </a:r>
            <a:r>
              <a:rPr lang="en-US" sz="1000" dirty="0" smtClean="0">
                <a:solidFill>
                  <a:srgbClr val="003399"/>
                </a:solidFill>
              </a:rPr>
              <a:t>GOVERNING Data, </a:t>
            </a:r>
            <a:r>
              <a:rPr lang="en-US" sz="1000" i="1" dirty="0" smtClean="0">
                <a:solidFill>
                  <a:srgbClr val="003399"/>
                </a:solidFill>
              </a:rPr>
              <a:t>Municipal Bankruptcy State Laws</a:t>
            </a:r>
            <a:r>
              <a:rPr lang="en-US" sz="1000" dirty="0" smtClean="0">
                <a:solidFill>
                  <a:srgbClr val="003399"/>
                </a:solidFill>
              </a:rPr>
              <a:t>, available at http://www.governing.com/gov-data/state-municipal-bankruptcy-laws-policies-map.html (last visited Mar. 8, 2013).</a:t>
            </a:r>
            <a:endParaRPr lang="en-US" sz="1000" dirty="0">
              <a:solidFill>
                <a:srgbClr val="003399"/>
              </a:solidFill>
            </a:endParaRPr>
          </a:p>
        </p:txBody>
      </p:sp>
    </p:spTree>
    <p:extLst>
      <p:ext uri="{BB962C8B-B14F-4D97-AF65-F5344CB8AC3E}">
        <p14:creationId xmlns:p14="http://schemas.microsoft.com/office/powerpoint/2010/main" xmlns="" val="420032641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buSzPct val="100000"/>
              <a:buFont typeface="+mj-lt"/>
              <a:buAutoNum type="alphaUcPeriod" startAt="2"/>
            </a:pPr>
            <a:r>
              <a:rPr lang="en-US" dirty="0" smtClean="0"/>
              <a:t>Be “insolvent” – is generally not paying its debts (unless in bona fide dispute) or is unable to pay its debts as they become due.</a:t>
            </a:r>
          </a:p>
          <a:p>
            <a:pPr lvl="1">
              <a:buSzPct val="100000"/>
              <a:buAutoNum type="alphaUcPeriod" startAt="2"/>
            </a:pPr>
            <a:r>
              <a:rPr lang="en-US" dirty="0" smtClean="0"/>
              <a:t>Desire to effect a plan of adjustment.</a:t>
            </a:r>
          </a:p>
          <a:p>
            <a:pPr lvl="1">
              <a:buSzPct val="100000"/>
              <a:buAutoNum type="alphaUcPeriod" startAt="2"/>
            </a:pPr>
            <a:r>
              <a:rPr lang="en-US" dirty="0" smtClean="0"/>
              <a:t>Have:</a:t>
            </a:r>
          </a:p>
          <a:p>
            <a:pPr lvl="2">
              <a:buSzPct val="100000"/>
            </a:pPr>
            <a:r>
              <a:rPr lang="en-US" dirty="0" smtClean="0"/>
              <a:t>Obtained requisite agreement, or</a:t>
            </a:r>
          </a:p>
          <a:p>
            <a:pPr lvl="2">
              <a:buSzPct val="100000"/>
            </a:pPr>
            <a:r>
              <a:rPr lang="en-US" dirty="0" smtClean="0"/>
              <a:t>Negotiated in good faith and failed to reach agreement, or</a:t>
            </a:r>
          </a:p>
          <a:p>
            <a:pPr lvl="2">
              <a:buSzPct val="100000"/>
            </a:pPr>
            <a:r>
              <a:rPr lang="en-US" dirty="0" smtClean="0"/>
              <a:t>A belief that creditor negotiations are impracticable, or</a:t>
            </a:r>
          </a:p>
          <a:p>
            <a:pPr lvl="2">
              <a:buSzPct val="100000"/>
            </a:pPr>
            <a:r>
              <a:rPr lang="en-US" dirty="0" smtClean="0"/>
              <a:t>A belief that a creditor is about to receive a preferential transfer.</a:t>
            </a:r>
          </a:p>
          <a:p>
            <a:pPr lvl="2"/>
            <a:endParaRPr lang="en-US" dirty="0" smtClean="0"/>
          </a:p>
          <a:p>
            <a:pPr>
              <a:buAutoNum type="romanUcPeriod" startAt="2"/>
            </a:pPr>
            <a:endParaRPr lang="en-US" dirty="0"/>
          </a:p>
        </p:txBody>
      </p:sp>
      <p:sp>
        <p:nvSpPr>
          <p:cNvPr id="3" name="Slide Number Placeholder 2"/>
          <p:cNvSpPr>
            <a:spLocks noGrp="1"/>
          </p:cNvSpPr>
          <p:nvPr>
            <p:ph type="sldNum" sz="quarter" idx="12"/>
          </p:nvPr>
        </p:nvSpPr>
        <p:spPr/>
        <p:txBody>
          <a:bodyPr/>
          <a:lstStyle/>
          <a:p>
            <a:fld id="{36F01CEE-1BF2-4A00-AED5-699F5E0E00A9}" type="slidenum">
              <a:rPr lang="en-US" smtClean="0"/>
              <a:pPr/>
              <a:t>7</a:t>
            </a:fld>
            <a:endParaRPr lang="en-US"/>
          </a:p>
        </p:txBody>
      </p:sp>
    </p:spTree>
    <p:extLst>
      <p:ext uri="{BB962C8B-B14F-4D97-AF65-F5344CB8AC3E}">
        <p14:creationId xmlns:p14="http://schemas.microsoft.com/office/powerpoint/2010/main" xmlns="" val="173319448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buSzPct val="100000"/>
              <a:buFont typeface="+mj-lt"/>
              <a:buAutoNum type="alphaUcPeriod" startAt="5"/>
            </a:pPr>
            <a:r>
              <a:rPr lang="en-US" dirty="0" smtClean="0"/>
              <a:t>Threshold Issues – Insolvency and Cash Flow</a:t>
            </a:r>
          </a:p>
          <a:p>
            <a:pPr lvl="2">
              <a:buSzPct val="100000"/>
            </a:pPr>
            <a:r>
              <a:rPr lang="en-US" dirty="0" smtClean="0"/>
              <a:t>“generally not paying its debts as they come due.”</a:t>
            </a:r>
            <a:endParaRPr lang="en-US" sz="1800" dirty="0" smtClean="0"/>
          </a:p>
          <a:p>
            <a:pPr lvl="3">
              <a:buSzPct val="100000"/>
            </a:pPr>
            <a:r>
              <a:rPr lang="en-US" dirty="0" smtClean="0"/>
              <a:t>Layoffs versus paying 90¢ to all current employees</a:t>
            </a:r>
          </a:p>
          <a:p>
            <a:pPr marL="1374775" lvl="3">
              <a:buClr>
                <a:schemeClr val="accent1"/>
              </a:buClr>
              <a:buFont typeface="+mj-lt"/>
              <a:buAutoNum type="arabicPeriod" startAt="2"/>
            </a:pPr>
            <a:r>
              <a:rPr lang="en-US" dirty="0" smtClean="0"/>
              <a:t>“Unable to pay its debts when they come due.”</a:t>
            </a:r>
            <a:endParaRPr lang="en-US" dirty="0"/>
          </a:p>
          <a:p>
            <a:pPr lvl="3"/>
            <a:r>
              <a:rPr lang="en-US" dirty="0" smtClean="0"/>
              <a:t>Large looming pension liabilities.</a:t>
            </a:r>
          </a:p>
          <a:p>
            <a:pPr lvl="3"/>
            <a:r>
              <a:rPr lang="en-US" dirty="0" smtClean="0"/>
              <a:t>How many cuts can feasibly be made</a:t>
            </a:r>
          </a:p>
          <a:p>
            <a:pPr lvl="3"/>
            <a:r>
              <a:rPr lang="en-US" dirty="0" smtClean="0"/>
              <a:t>How much can taxes feasibly be raised</a:t>
            </a:r>
            <a:endParaRPr lang="en-US" dirty="0"/>
          </a:p>
          <a:p>
            <a:pPr marL="1371600" lvl="3" indent="0">
              <a:buSzPct val="100000"/>
              <a:buNone/>
            </a:pPr>
            <a:endParaRPr lang="en-US" sz="2000" dirty="0"/>
          </a:p>
          <a:p>
            <a:pPr marL="909637" lvl="2" indent="0">
              <a:buNone/>
            </a:pPr>
            <a:endParaRPr lang="en-US" dirty="0" smtClean="0"/>
          </a:p>
          <a:p>
            <a:pPr lvl="3">
              <a:buFont typeface="+mj-lt"/>
              <a:buAutoNum type="alphaUcPeriod" startAt="2"/>
            </a:pPr>
            <a:endParaRPr lang="en-US" sz="1800" dirty="0" smtClean="0"/>
          </a:p>
          <a:p>
            <a:endParaRPr lang="en-US" dirty="0"/>
          </a:p>
        </p:txBody>
      </p:sp>
      <p:sp>
        <p:nvSpPr>
          <p:cNvPr id="3" name="Slide Number Placeholder 2"/>
          <p:cNvSpPr>
            <a:spLocks noGrp="1"/>
          </p:cNvSpPr>
          <p:nvPr>
            <p:ph type="sldNum" sz="quarter" idx="12"/>
          </p:nvPr>
        </p:nvSpPr>
        <p:spPr/>
        <p:txBody>
          <a:bodyPr/>
          <a:lstStyle/>
          <a:p>
            <a:fld id="{36F01CEE-1BF2-4A00-AED5-699F5E0E00A9}" type="slidenum">
              <a:rPr lang="en-US" smtClean="0"/>
              <a:pPr/>
              <a:t>8</a:t>
            </a:fld>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normAutofit lnSpcReduction="10000"/>
          </a:bodyPr>
          <a:lstStyle/>
          <a:p>
            <a:pPr>
              <a:buClr>
                <a:srgbClr val="003399"/>
              </a:buClr>
              <a:buSzPct val="100000"/>
              <a:buFont typeface="+mj-lt"/>
              <a:buAutoNum type="romanUcPeriod" startAt="3"/>
            </a:pPr>
            <a:r>
              <a:rPr lang="en-US" dirty="0">
                <a:solidFill>
                  <a:srgbClr val="003399"/>
                </a:solidFill>
              </a:rPr>
              <a:t>What general standards must be met to confirm a Chapter 9 Plan? </a:t>
            </a:r>
            <a:endParaRPr lang="en-US" dirty="0" smtClean="0">
              <a:solidFill>
                <a:srgbClr val="003399"/>
              </a:solidFill>
            </a:endParaRPr>
          </a:p>
          <a:p>
            <a:pPr lvl="1">
              <a:buSzPct val="100000"/>
            </a:pPr>
            <a:r>
              <a:rPr lang="en-US" dirty="0" smtClean="0"/>
              <a:t>A plan must be proposed in good faith (§1129(a)(3)).</a:t>
            </a:r>
          </a:p>
          <a:p>
            <a:pPr lvl="1">
              <a:buSzPct val="100000"/>
            </a:pPr>
            <a:r>
              <a:rPr lang="en-US" dirty="0" smtClean="0"/>
              <a:t>A </a:t>
            </a:r>
            <a:r>
              <a:rPr lang="en-US" dirty="0"/>
              <a:t>plan must be in the “best interests of creditors” – each class of creditors will receive not less than they would receive if the Chapter 9 case were dismissed and creditors were left to pursue uncoordinated state law remedies (§943(b)(7</a:t>
            </a:r>
            <a:r>
              <a:rPr lang="en-US" dirty="0" smtClean="0"/>
              <a:t>)).</a:t>
            </a:r>
          </a:p>
          <a:p>
            <a:pPr lvl="1">
              <a:buFont typeface="+mj-lt"/>
              <a:buAutoNum type="alphaUcPeriod" startAt="3"/>
            </a:pPr>
            <a:r>
              <a:rPr lang="en-US" dirty="0"/>
              <a:t>A plan must be feasible §1129(a)(11). </a:t>
            </a:r>
          </a:p>
          <a:p>
            <a:pPr lvl="2"/>
            <a:r>
              <a:rPr lang="en-US" dirty="0"/>
              <a:t>Financially sound;</a:t>
            </a:r>
          </a:p>
          <a:p>
            <a:pPr lvl="2"/>
            <a:r>
              <a:rPr lang="en-US" dirty="0"/>
              <a:t>Likely to be able to be performed.</a:t>
            </a:r>
          </a:p>
          <a:p>
            <a:pPr lvl="1">
              <a:buFont typeface="+mj-lt"/>
              <a:buAutoNum type="alphaUcPeriod" startAt="3"/>
            </a:pPr>
            <a:r>
              <a:rPr lang="en-US" dirty="0"/>
              <a:t>Unless accepted by a class, the plan must provide </a:t>
            </a:r>
            <a:r>
              <a:rPr lang="en-US" u="sng" dirty="0"/>
              <a:t>fair and equitable</a:t>
            </a:r>
            <a:r>
              <a:rPr lang="en-US" dirty="0"/>
              <a:t> treatment to that class in order to be confirmed (§1129(b)).  We will discuss separately below what is fair and equitable treatment for secured claims and unsecured claims. </a:t>
            </a:r>
            <a:endParaRPr lang="en-US" dirty="0">
              <a:solidFill>
                <a:srgbClr val="000000"/>
              </a:solidFill>
            </a:endParaRPr>
          </a:p>
          <a:p>
            <a:pPr lvl="2">
              <a:buNone/>
            </a:pPr>
            <a:endParaRPr lang="en-US" b="1" dirty="0"/>
          </a:p>
          <a:p>
            <a:pPr marL="457200" lvl="1" indent="0">
              <a:buSzPct val="100000"/>
              <a:buNone/>
            </a:pPr>
            <a:endParaRPr lang="en-US" dirty="0"/>
          </a:p>
        </p:txBody>
      </p:sp>
      <p:sp>
        <p:nvSpPr>
          <p:cNvPr id="4" name="Slide Number Placeholder 5"/>
          <p:cNvSpPr>
            <a:spLocks noGrp="1"/>
          </p:cNvSpPr>
          <p:nvPr>
            <p:ph type="sldNum" sz="quarter" idx="12"/>
          </p:nvPr>
        </p:nvSpPr>
        <p:spPr/>
        <p:txBody>
          <a:bodyPr/>
          <a:lstStyle/>
          <a:p>
            <a:fld id="{A6699560-1617-4CAF-8687-D020EC52408E}" type="slidenum">
              <a:rPr lang="en-US" smtClean="0"/>
              <a:pPr/>
              <a:t>9</a:t>
            </a:fld>
            <a:endParaRPr lang="en-U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Edge">
  <a:themeElements>
    <a:clrScheme name="Edge 10">
      <a:dk1>
        <a:srgbClr val="000000"/>
      </a:dk1>
      <a:lt1>
        <a:srgbClr val="FFFFFF"/>
      </a:lt1>
      <a:dk2>
        <a:srgbClr val="003399"/>
      </a:dk2>
      <a:lt2>
        <a:srgbClr val="666699"/>
      </a:lt2>
      <a:accent1>
        <a:srgbClr val="0066CC"/>
      </a:accent1>
      <a:accent2>
        <a:srgbClr val="4C6D4E"/>
      </a:accent2>
      <a:accent3>
        <a:srgbClr val="FFFFFF"/>
      </a:accent3>
      <a:accent4>
        <a:srgbClr val="000000"/>
      </a:accent4>
      <a:accent5>
        <a:srgbClr val="AAB8E2"/>
      </a:accent5>
      <a:accent6>
        <a:srgbClr val="446246"/>
      </a:accent6>
      <a:hlink>
        <a:srgbClr val="4C6D80"/>
      </a:hlink>
      <a:folHlink>
        <a:srgbClr val="B2B2B2"/>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0">
        <a:dk1>
          <a:srgbClr val="000000"/>
        </a:dk1>
        <a:lt1>
          <a:srgbClr val="FFFFFF"/>
        </a:lt1>
        <a:dk2>
          <a:srgbClr val="003399"/>
        </a:dk2>
        <a:lt2>
          <a:srgbClr val="666699"/>
        </a:lt2>
        <a:accent1>
          <a:srgbClr val="0066CC"/>
        </a:accent1>
        <a:accent2>
          <a:srgbClr val="4C6D4E"/>
        </a:accent2>
        <a:accent3>
          <a:srgbClr val="FFFFFF"/>
        </a:accent3>
        <a:accent4>
          <a:srgbClr val="000000"/>
        </a:accent4>
        <a:accent5>
          <a:srgbClr val="AAB8E2"/>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370</Template>
  <TotalTime>0</TotalTime>
  <Pages>0</Pages>
  <Words>2298</Words>
  <Characters>0</Characters>
  <Application>Microsoft Office PowerPoint</Application>
  <DocSecurity>0</DocSecurity>
  <PresentationFormat>On-screen Show (4:3)</PresentationFormat>
  <Lines>0</Lines>
  <Paragraphs>223</Paragraphs>
  <Slides>24</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MS PGothic</vt:lpstr>
      <vt:lpstr>Wingdings</vt:lpstr>
      <vt:lpstr>Garamond</vt:lpstr>
      <vt:lpstr>Times New Roman</vt:lpstr>
      <vt:lpstr>Tahoma</vt:lpstr>
      <vt:lpstr>Calibri</vt:lpstr>
      <vt:lpstr>1_Edge</vt:lpstr>
      <vt:lpstr>Modification or Discharge  of Debt In a Chapter 9 Case</vt:lpstr>
      <vt:lpstr>Team 5</vt:lpstr>
      <vt:lpstr>Chapter 9 of the Bankruptcy Code, consistent with the Tenth Amendment of the U.S. Constitution, severely restricts federal interference with municipal government reorganization.</vt:lpstr>
      <vt:lpstr>Slide 4</vt:lpstr>
      <vt:lpstr>Slide 5</vt:lpstr>
      <vt:lpstr>Slide 6</vt:lpstr>
      <vt:lpstr>Slide 7</vt:lpstr>
      <vt:lpstr>Slide 8</vt:lpstr>
      <vt:lpstr>Slide 9</vt:lpstr>
      <vt:lpstr>Slide 10</vt:lpstr>
      <vt:lpstr>Slide 11</vt:lpstr>
      <vt:lpstr>Slide 12</vt:lpstr>
      <vt:lpstr>Slide 13</vt:lpstr>
      <vt:lpstr>Slide 14</vt:lpstr>
      <vt:lpstr>Rejection of Collective Bargaining Agreements (CBAs) NLRB v. Bildisco &amp; Bildisco, 465 S. Ct. 513 (1984)  </vt:lpstr>
      <vt:lpstr>Rejection of Collective Bargaining Agreements (CBAs) NLRB v. Bildisco &amp; Bildisco, 465 S. Ct. 513 (1984)</vt:lpstr>
      <vt:lpstr> Rejection of Collective Bargaining Agreements (CBAs) State Law Governance of Public Sector Employers/Employees  and their CBAs </vt:lpstr>
      <vt:lpstr>Rejection of Collective Bargaining Agreements (CBAs) State Law Governance of Public Sector Employers/Employees  and their CBAs </vt:lpstr>
      <vt:lpstr>Rejection of Collective Bargaining Agreements (CBAs) Competing rationales for preservation or abrogation of state law  labor laws governing CBAs</vt:lpstr>
      <vt:lpstr>Rejection of Collective Bargaining Agreements (CBAs) Competing rationales for preservation or abrogation of state law  labor laws governing CBAs</vt:lpstr>
      <vt:lpstr>Rejection of Collective Bargaining Agreements (CBAs) Other Issues   </vt:lpstr>
      <vt:lpstr>Slide 22</vt:lpstr>
      <vt:lpstr>Slide 23</vt:lpstr>
      <vt:lpstr>Slide 24</vt:lpstr>
    </vt:vector>
  </TitlesOfParts>
  <LinksUpToDate>false</LinksUpToDate>
  <CharactersWithSpaces>0</CharactersWithSpaces>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2013-03-08T17:50:27Z</dcterms:created>
  <dcterms:modified xsi:type="dcterms:W3CDTF">2013-03-15T15:07:03Z</dcterms:modified>
</cp:coreProperties>
</file>