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5" r:id="rId3"/>
    <p:sldId id="270" r:id="rId4"/>
    <p:sldId id="276" r:id="rId5"/>
    <p:sldId id="272" r:id="rId6"/>
    <p:sldId id="277" r:id="rId7"/>
    <p:sldId id="273" r:id="rId8"/>
    <p:sldId id="278" r:id="rId9"/>
    <p:sldId id="283" r:id="rId10"/>
    <p:sldId id="274" r:id="rId11"/>
    <p:sldId id="279" r:id="rId12"/>
    <p:sldId id="259" r:id="rId13"/>
    <p:sldId id="260" r:id="rId14"/>
    <p:sldId id="280" r:id="rId15"/>
    <p:sldId id="267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76762-4DA2-4D3B-B266-BF9A45ECE21A}" v="294" dt="2024-01-23T21:43:02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86C2-C395-F519-8525-71861BCF0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205AA-3166-E577-89A8-118082A6E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187CA-E15F-E9CE-10DC-616500D4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5AEE-07FE-4C7B-980B-5CA8FA7F52A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B7C75-0FF9-1163-BF0B-3E862F47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D89F-A182-8311-1F77-D07A30E9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26F-F39F-4C65-BFB5-9FCA2CE4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7ADA-6CCA-E907-2FFC-2561F957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E068C-F201-259B-4932-EBC1B7A59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8BF2F-0291-7152-E3C0-60BEBC6F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5AEE-07FE-4C7B-980B-5CA8FA7F52A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CE358-B589-0A3D-85E0-A21E13DC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A1E62-AB79-86CE-6525-51E3E642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26F-F39F-4C65-BFB5-9FCA2CE4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5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C8C841-E2F8-0E97-7A41-9ADAFE59C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BB080-FFD5-A811-59C2-D490F3764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19E2C-A88E-14AB-90F1-BC8DA566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5AEE-07FE-4C7B-980B-5CA8FA7F52A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3CDE-16A7-9292-C903-4DAB4D2E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E533E-B754-A55F-55C0-4EB2B6A8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26F-F39F-4C65-BFB5-9FCA2CE4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3C5F-2653-F17B-2A88-4B5DF303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1451-D7FC-3A95-4DD6-2913D882E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DE48C-25A3-C8E2-FB52-D4945332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5AEE-07FE-4C7B-980B-5CA8FA7F52A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98446-7FD0-AE1F-88A0-8F71251E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3A3ED-1826-E2E5-3717-0AC21ED3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26F-F39F-4C65-BFB5-9FCA2CE4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5D32-B5F3-4D99-1EB1-D629AC74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04A7F-392C-17CB-BDB7-977CF532E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2560-0426-F7C0-FF87-6A8C3B7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5AEE-07FE-4C7B-980B-5CA8FA7F52A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9F2D8-A140-61FD-5C9B-22624365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16B60-B89E-5BA2-ACE4-57235704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26F-F39F-4C65-BFB5-9FCA2CE4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5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075B-CBBA-22F2-6CC0-84934BA4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E3A76-0D8A-119E-7660-F6F4E3B78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18C6E-8BBC-CEF5-79E4-937E58CB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A9BA7-66EA-B516-95E3-6F5B91F6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5AEE-07FE-4C7B-980B-5CA8FA7F52A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7C414-E6B0-E4F0-6F92-B4589335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51882-7BE1-DA7F-88EB-A87F9B4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26F-F39F-4C65-BFB5-9FCA2CE4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6D4D-2909-06E2-E567-C644648D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8C448-D5A9-B720-878F-7FEB092A6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493D5-E641-0466-FEAD-8A8F7C48F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91080-1C8B-884F-FFB4-3B6182F13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6060F-B5F9-1D77-0CF1-232585436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214818-FED3-56D9-0FA6-31F7FDAE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5AEE-07FE-4C7B-980B-5CA8FA7F52A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94143-D134-0DD4-648A-2E4D08DE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DB88B-C378-F181-4BB8-F3CF0300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26F-F39F-4C65-BFB5-9FCA2CE4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0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FC39-C17E-6265-B39F-85EE703F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C89A9-A63D-1DC8-5EEF-B6AA1D50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5AEE-07FE-4C7B-980B-5CA8FA7F52A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0D77C-305E-D269-6032-9E16A78E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25B4B-7A26-3E9C-B4C0-CFACF248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26F-F39F-4C65-BFB5-9FCA2CE4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0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9D8ED2-55CB-5E69-3DA3-5B2B95E9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5AEE-07FE-4C7B-980B-5CA8FA7F52A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88012-7DB3-DB70-F17B-68D794D4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F426E-747A-C430-6D33-CC2C2707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26F-F39F-4C65-BFB5-9FCA2CE4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5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1BB45-122D-6D7B-654E-7104F9E3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0A84-5F63-2B30-265D-05387FE6A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69187-9868-9091-2F91-0D736276D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EB4A0-8D7F-2069-06F3-B974180D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5AEE-07FE-4C7B-980B-5CA8FA7F52A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06450-AF89-4B7C-2FB3-8F34FE66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CE8C4-F1BF-B529-C1ED-EF675599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26F-F39F-4C65-BFB5-9FCA2CE4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4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EAAE-7E5F-C27B-A12D-242CA19D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00E7D-BEB3-119C-CAC9-78EF24248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1CE92-CC87-2649-452D-6322B5524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79A8D-0A8A-7AD2-293F-060914AD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5AEE-07FE-4C7B-980B-5CA8FA7F52A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E6DAA-2620-2F69-CF93-07FAD753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A7FCC-0D4F-1451-6857-8D7EC3B2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26F-F39F-4C65-BFB5-9FCA2CE4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3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4B195-B1B1-AF0B-E6BD-C611127D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DFF3D-F788-C58B-028E-B5A24F363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F97EF-45BE-2E7F-8ED4-0F9ED1F70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15AEE-07FE-4C7B-980B-5CA8FA7F52A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63A59-2757-97F1-7084-72D943253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3CB1D-1D08-D2DA-6EDA-6EF4B1E5D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826F-F39F-4C65-BFB5-9FCA2CE4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8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I58rNp87bPo" TargetMode="External"/><Relationship Id="rId3" Type="http://schemas.openxmlformats.org/officeDocument/2006/relationships/hyperlink" Target="https://vimeo.com/182585389/3d8a5b85da?share=copy" TargetMode="External"/><Relationship Id="rId7" Type="http://schemas.openxmlformats.org/officeDocument/2006/relationships/hyperlink" Target="https://www.youtube.com/watch?v=BA-z4mS_Ev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djBbfdRLkA" TargetMode="External"/><Relationship Id="rId5" Type="http://schemas.openxmlformats.org/officeDocument/2006/relationships/hyperlink" Target="https://www.youtube.com/watch?v=49QVXbYsJ54" TargetMode="External"/><Relationship Id="rId4" Type="http://schemas.openxmlformats.org/officeDocument/2006/relationships/hyperlink" Target="https://www.youtube.com/watch?v=4YwHLjZdeb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AF849-7761-CC9C-60D0-17C2030A2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9761" r="-1" b="26024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57F62F-2915-DEFB-725E-C40C5848F5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38" r="-1" b="18253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07B64-8799-DF71-EAD8-7D9465E43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115219"/>
            <a:ext cx="5929312" cy="23876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Gus J. Solomon’s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chemeClr val="bg1"/>
                </a:solidFill>
              </a:rPr>
              <a:t>Voir</a:t>
            </a:r>
            <a:r>
              <a:rPr lang="en-US" b="1" dirty="0">
                <a:solidFill>
                  <a:schemeClr val="bg1"/>
                </a:solidFill>
              </a:rPr>
              <a:t> Dire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47481-7BA7-DE8A-EAFA-4126E8451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January 2024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1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F7D117A8-1721-9B2F-8C0A-C5506CC42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4" r="26956"/>
          <a:stretch/>
        </p:blipFill>
        <p:spPr>
          <a:xfrm>
            <a:off x="20" y="10"/>
            <a:ext cx="3894436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8AC3E56-C45D-806A-4593-04F24E12A665}"/>
              </a:ext>
            </a:extLst>
          </p:cNvPr>
          <p:cNvSpPr txBox="1"/>
          <p:nvPr/>
        </p:nvSpPr>
        <p:spPr>
          <a:xfrm>
            <a:off x="4281055" y="997528"/>
            <a:ext cx="7675418" cy="49837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400" dirty="0">
              <a:ea typeface="Calibri"/>
              <a:cs typeface="Calibri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-</a:t>
            </a:r>
            <a:r>
              <a:rPr lang="en-US" sz="2400" b="0" dirty="0">
                <a:effectLst/>
              </a:rPr>
              <a:t>Does anyone have a problem with</a:t>
            </a:r>
            <a:r>
              <a:rPr lang="en-US" sz="2400" dirty="0"/>
              <a:t> the fact that this case involves drinking and driving?</a:t>
            </a:r>
            <a:r>
              <a:rPr lang="en-US" sz="2400" b="0" i="0" dirty="0">
                <a:effectLst/>
              </a:rPr>
              <a:t>  </a:t>
            </a:r>
            <a:endParaRPr lang="en-US" sz="2400" b="0" i="0" dirty="0">
              <a:effectLst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-</a:t>
            </a:r>
            <a:r>
              <a:rPr lang="en-US" sz="2400" b="0" dirty="0">
                <a:effectLst/>
              </a:rPr>
              <a:t>Can you set aside your biased and decide the case on the facts?</a:t>
            </a:r>
            <a:r>
              <a:rPr lang="en-US" sz="2400" b="0" i="0" dirty="0">
                <a:effectLst/>
              </a:rPr>
              <a:t> </a:t>
            </a:r>
            <a:endParaRPr lang="en-US" sz="2400" b="0" i="0" dirty="0">
              <a:effectLst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-</a:t>
            </a:r>
            <a:r>
              <a:rPr lang="en-US" sz="2400" b="0" dirty="0">
                <a:effectLst/>
              </a:rPr>
              <a:t>Will you promise me that</a:t>
            </a:r>
            <a:r>
              <a:rPr lang="en-US" sz="2400" dirty="0"/>
              <a:t> you will follow the law and the judge's instructions in this case?</a:t>
            </a:r>
            <a:r>
              <a:rPr lang="en-US" sz="2400" b="0" i="0" dirty="0">
                <a:effectLst/>
              </a:rPr>
              <a:t>  </a:t>
            </a:r>
            <a:endParaRPr lang="en-US" sz="24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cs typeface="Calibri"/>
              </a:rPr>
              <a:t>-I take it from your silence that no one disagrees with the proposition that you cannot use a defendant choosing not to testify as evidence of their guilt?  </a:t>
            </a:r>
            <a:endParaRPr lang="en-US" dirty="0"/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effectLst/>
              </a:rPr>
              <a:t> 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CCF5E-39DF-0A56-02A0-2B00F1DC5018}"/>
              </a:ext>
            </a:extLst>
          </p:cNvPr>
          <p:cNvSpPr txBox="1"/>
          <p:nvPr/>
        </p:nvSpPr>
        <p:spPr>
          <a:xfrm>
            <a:off x="4280188" y="331189"/>
            <a:ext cx="742603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/>
              <a:t>Questions to Avoid in </a:t>
            </a:r>
            <a:r>
              <a:rPr lang="en-US" sz="3200" b="1" dirty="0" err="1"/>
              <a:t>Voir</a:t>
            </a:r>
            <a:r>
              <a:rPr lang="en-US" sz="3200" b="1" dirty="0"/>
              <a:t> Dire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871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2DD9B-CE11-3AEB-C68E-43F1D36CC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567" b="1484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2050" name="Picture 2" descr="Federal Court Jury Box United States Federal court jury box. jury stock pictures, royalty-free photos &amp; images">
            <a:extLst>
              <a:ext uri="{FF2B5EF4-FFF2-40B4-BE49-F238E27FC236}">
                <a16:creationId xmlns:a16="http://schemas.microsoft.com/office/drawing/2014/main" id="{6253D409-19FE-80EE-5DA6-7936A3D0D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8" r="-1" b="3275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42DF2-A084-9CA9-49F7-E80DCD6FCB8E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Voir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Dire Academy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7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9CC44-D7C3-98D9-DB44-2DCDA1A0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DR. PHIL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D21886-7C06-9BBA-466D-E7713D728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79" r="1" b="1689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3720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9D716-339C-9B38-DBE0-4B6AEA5E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DR. BULL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0ADDF7B-3AF7-3964-6E89-2411EE835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4" r="1" b="26604"/>
          <a:stretch/>
        </p:blipFill>
        <p:spPr>
          <a:xfrm>
            <a:off x="5351063" y="492573"/>
            <a:ext cx="6159063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4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2DD9B-CE11-3AEB-C68E-43F1D36CC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567" b="1484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2050" name="Picture 2" descr="Federal Court Jury Box United States Federal court jury box. jury stock pictures, royalty-free photos &amp; images">
            <a:extLst>
              <a:ext uri="{FF2B5EF4-FFF2-40B4-BE49-F238E27FC236}">
                <a16:creationId xmlns:a16="http://schemas.microsoft.com/office/drawing/2014/main" id="{6253D409-19FE-80EE-5DA6-7936A3D0D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8" r="-1" b="3275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42DF2-A084-9CA9-49F7-E80DCD6FCB8E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Voir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Dire Academy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8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B792F-3076-B71B-4D07-C139370C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WHEN IS SJS MOST LIKELY TO WORK?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97F0-27A0-2A24-8C64-9F40EDE16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1" y="1929384"/>
            <a:ext cx="11456339" cy="465912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kern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n-US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400"/>
              </a:spcBef>
            </a:pPr>
            <a:r>
              <a:rPr lang="en-US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“cases are publicized”</a:t>
            </a:r>
            <a:endParaRPr lang="en-US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“evidence is ambiguous and does not favor one side more than the other”</a:t>
            </a:r>
          </a:p>
          <a:p>
            <a:pPr>
              <a:spcBef>
                <a:spcPts val="400"/>
              </a:spcBef>
            </a:pPr>
            <a:r>
              <a:rPr lang="en-US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juror views are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to demographic characteristics and personality attributes that can be directly observed” </a:t>
            </a:r>
          </a:p>
          <a:p>
            <a:pPr>
              <a:spcBef>
                <a:spcPts val="400"/>
              </a:spcBef>
            </a:pP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predictors of juror voting are not immediately obvious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either attorney, even when they oppose lawyerly intuition” </a:t>
            </a:r>
          </a:p>
          <a:p>
            <a:pPr>
              <a:spcBef>
                <a:spcPts val="400"/>
              </a:spcBef>
            </a:pP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“attorneys are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permitted to conduct a thorough </a:t>
            </a:r>
            <a:r>
              <a:rPr lang="en-US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voir</a:t>
            </a: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dire”</a:t>
            </a:r>
          </a:p>
          <a:p>
            <a:pPr>
              <a:spcBef>
                <a:spcPts val="400"/>
              </a:spcBef>
            </a:pPr>
            <a:r>
              <a:rPr lang="en-US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court is liberal in its allowance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peremptory challenges”</a:t>
            </a:r>
            <a:endParaRPr lang="en-US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kern="0" dirty="0">
                <a:latin typeface="Calibri" panose="020F0502020204030204" pitchFamily="34" charset="0"/>
              </a:rPr>
              <a:t>- </a:t>
            </a:r>
            <a:r>
              <a:rPr lang="en-US" sz="19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 Jury Selection: History, Practice, and Controversy</a:t>
            </a:r>
            <a:r>
              <a:rPr lang="en-US" sz="1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Audrey Cleary, Villanova University, </a:t>
            </a:r>
            <a:r>
              <a:rPr lang="en-US" sz="19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citing </a:t>
            </a:r>
            <a:r>
              <a:rPr lang="en-US" sz="19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Kressel and Kressel (2002).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618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2DD9B-CE11-3AEB-C68E-43F1D36CC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567" b="1484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2050" name="Picture 2" descr="Federal Court Jury Box United States Federal court jury box. jury stock pictures, royalty-free photos &amp; images">
            <a:extLst>
              <a:ext uri="{FF2B5EF4-FFF2-40B4-BE49-F238E27FC236}">
                <a16:creationId xmlns:a16="http://schemas.microsoft.com/office/drawing/2014/main" id="{6253D409-19FE-80EE-5DA6-7936A3D0D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8" r="-1" b="3275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42DF2-A084-9CA9-49F7-E80DCD6FCB8E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Voir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Dire Academy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98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2DD9B-CE11-3AEB-C68E-43F1D36CC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567" b="1484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2050" name="Picture 2" descr="Federal Court Jury Box United States Federal court jury box. jury stock pictures, royalty-free photos &amp; images">
            <a:extLst>
              <a:ext uri="{FF2B5EF4-FFF2-40B4-BE49-F238E27FC236}">
                <a16:creationId xmlns:a16="http://schemas.microsoft.com/office/drawing/2014/main" id="{6253D409-19FE-80EE-5DA6-7936A3D0D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8" r="-1" b="3275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42DF2-A084-9CA9-49F7-E80DCD6FCB8E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Voir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Dire Academy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65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75E53-ADCF-696A-B7EE-4484FA94A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8230"/>
            <a:ext cx="7095744" cy="68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7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2DD9B-CE11-3AEB-C68E-43F1D36CC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567" b="1484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2050" name="Picture 2" descr="Federal Court Jury Box United States Federal court jury box. jury stock pictures, royalty-free photos &amp; images">
            <a:extLst>
              <a:ext uri="{FF2B5EF4-FFF2-40B4-BE49-F238E27FC236}">
                <a16:creationId xmlns:a16="http://schemas.microsoft.com/office/drawing/2014/main" id="{6253D409-19FE-80EE-5DA6-7936A3D0D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8" r="-1" b="3275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42DF2-A084-9CA9-49F7-E80DCD6FCB8E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Voir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Dire Academy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95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A32F-BB22-C0A3-1300-789F5A11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892" y="12122"/>
            <a:ext cx="4752108" cy="2121478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Federal and State Court </a:t>
            </a:r>
            <a:br>
              <a:rPr lang="en-US" sz="3600" b="1" dirty="0"/>
            </a:br>
            <a:r>
              <a:rPr lang="en-US" sz="3600" b="1" dirty="0"/>
              <a:t>Jury Orientation Videos</a:t>
            </a:r>
          </a:p>
        </p:txBody>
      </p:sp>
      <p:pic>
        <p:nvPicPr>
          <p:cNvPr id="1026" name="Picture 2" descr="Jury 12 jurors sit in a jury box at a court trial, EPS 8 vector illustration jury stock illustrations">
            <a:extLst>
              <a:ext uri="{FF2B5EF4-FFF2-40B4-BE49-F238E27FC236}">
                <a16:creationId xmlns:a16="http://schemas.microsoft.com/office/drawing/2014/main" id="{B2933F67-BA4E-95E0-2345-17B470102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46830"/>
          <a:stretch/>
        </p:blipFill>
        <p:spPr bwMode="auto">
          <a:xfrm>
            <a:off x="0" y="96982"/>
            <a:ext cx="7561365" cy="192578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EC25-072B-93F8-9043-499B8D26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84" y="2817066"/>
            <a:ext cx="11210631" cy="36733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Federal Court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Called to Serve </a:t>
            </a:r>
            <a:r>
              <a:rPr lang="en-US" sz="2000" dirty="0"/>
              <a:t>(</a:t>
            </a:r>
            <a:r>
              <a:rPr lang="en-US" sz="2000" dirty="0">
                <a:hlinkClick r:id="rId3"/>
              </a:rPr>
              <a:t>https://vimeo.com/182585389/3d8a5b85da?share=copy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dirty="0"/>
              <a:t>Jury Service, Hands-On Justice </a:t>
            </a:r>
            <a:r>
              <a:rPr lang="en-US" sz="2000" dirty="0"/>
              <a:t>(</a:t>
            </a:r>
            <a:r>
              <a:rPr lang="en-US" sz="2000" dirty="0">
                <a:hlinkClick r:id="rId4"/>
              </a:rPr>
              <a:t>https://www.youtube.com/watch?v=4YwHLjZdebM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dirty="0"/>
              <a:t>We the People: The Honor of Jury Service </a:t>
            </a:r>
            <a:r>
              <a:rPr lang="en-US" sz="2000" dirty="0"/>
              <a:t>(</a:t>
            </a:r>
            <a:r>
              <a:rPr lang="en-US" sz="2000" dirty="0">
                <a:hlinkClick r:id="rId5"/>
              </a:rPr>
              <a:t>https://www.youtube.com/watch?v=49QVXbYsJ54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dirty="0"/>
              <a:t>Unconscious Bias </a:t>
            </a:r>
            <a:r>
              <a:rPr lang="en-US" sz="2000" dirty="0"/>
              <a:t>(</a:t>
            </a:r>
            <a:r>
              <a:rPr lang="en-US" sz="2000" dirty="0">
                <a:hlinkClick r:id="rId6"/>
              </a:rPr>
              <a:t>https://www.youtube.com/watch?v=hdjBbfdRLkA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dirty="0"/>
              <a:t>Understanding the Effects of Implicit Bias, Be Aware to Be Fair</a:t>
            </a:r>
          </a:p>
          <a:p>
            <a:pPr marL="0" indent="0">
              <a:buNone/>
            </a:pPr>
            <a:r>
              <a:rPr lang="en-US" sz="2000" dirty="0"/>
              <a:t>   (</a:t>
            </a:r>
            <a:r>
              <a:rPr lang="en-US" sz="2000" dirty="0">
                <a:hlinkClick r:id="rId7"/>
              </a:rPr>
              <a:t>https://www.youtube.com/watch?v=BA-z4mS_Evg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State Court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dirty="0"/>
              <a:t>Justice for All </a:t>
            </a:r>
            <a:r>
              <a:rPr lang="en-US" sz="2000" dirty="0"/>
              <a:t>(</a:t>
            </a:r>
            <a:r>
              <a:rPr lang="en-US" sz="2000" dirty="0">
                <a:hlinkClick r:id="rId8"/>
              </a:rPr>
              <a:t>https://youtu.be/I58rNp87bPo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064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2DD9B-CE11-3AEB-C68E-43F1D36CC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567" b="1484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2050" name="Picture 2" descr="Federal Court Jury Box United States Federal court jury box. jury stock pictures, royalty-free photos &amp; images">
            <a:extLst>
              <a:ext uri="{FF2B5EF4-FFF2-40B4-BE49-F238E27FC236}">
                <a16:creationId xmlns:a16="http://schemas.microsoft.com/office/drawing/2014/main" id="{6253D409-19FE-80EE-5DA6-7936A3D0D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8" r="-1" b="3275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42DF2-A084-9CA9-49F7-E80DCD6FCB8E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Voir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Dire Academy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4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6CED2-229D-5755-343C-4046DF38A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019" y="236125"/>
            <a:ext cx="6317672" cy="64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8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2DD9B-CE11-3AEB-C68E-43F1D36CC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567" b="1484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2050" name="Picture 2" descr="Federal Court Jury Box United States Federal court jury box. jury stock pictures, royalty-free photos &amp; images">
            <a:extLst>
              <a:ext uri="{FF2B5EF4-FFF2-40B4-BE49-F238E27FC236}">
                <a16:creationId xmlns:a16="http://schemas.microsoft.com/office/drawing/2014/main" id="{6253D409-19FE-80EE-5DA6-7936A3D0D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8" r="-1" b="3275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42DF2-A084-9CA9-49F7-E80DCD6FCB8E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Voir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Dire Academy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67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07133B-D16D-9951-8F3D-ED4CF03A1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F69623EC-F22B-30C4-DCFC-D436C1BF4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4" r="26956"/>
          <a:stretch/>
        </p:blipFill>
        <p:spPr>
          <a:xfrm>
            <a:off x="20" y="10"/>
            <a:ext cx="3894436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44C1296-C3E0-D857-7832-1CB403D8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328B29-F95B-7E7A-2811-0922850A4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A0FE73-65C5-DF8E-6E63-CBC09C17D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0D791B1-1960-D613-7EAD-CB7119912BD6}"/>
              </a:ext>
            </a:extLst>
          </p:cNvPr>
          <p:cNvSpPr txBox="1"/>
          <p:nvPr/>
        </p:nvSpPr>
        <p:spPr>
          <a:xfrm>
            <a:off x="4281055" y="997528"/>
            <a:ext cx="7675418" cy="5345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400" i="1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-What was the first thing that came to your mind when you heard that this case includes a charge of domestic violence?</a:t>
            </a:r>
            <a:endParaRPr lang="en-US" sz="24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cs typeface="Calibri"/>
              </a:rPr>
              <a:t>-Could you share an example of a time when </a:t>
            </a:r>
            <a:r>
              <a:rPr lang="en-US" sz="2400" dirty="0">
                <a:ea typeface="+mn-lt"/>
                <a:cs typeface="+mn-lt"/>
              </a:rPr>
              <a:t>you saw, or just knew about, someone being treated differently or badly because of their race?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a typeface="+mn-lt"/>
                <a:cs typeface="+mn-lt"/>
              </a:rPr>
              <a:t>-Describe a time when you felt that another driver on the road was making you feel unsafe?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a typeface="+mn-lt"/>
                <a:cs typeface="+mn-lt"/>
              </a:rPr>
              <a:t>-How do you feel about patients bringing lawsuits against doctors over the treatment they received?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5A854-04C0-2787-0650-EBB4DD0E8530}"/>
              </a:ext>
            </a:extLst>
          </p:cNvPr>
          <p:cNvSpPr txBox="1"/>
          <p:nvPr/>
        </p:nvSpPr>
        <p:spPr>
          <a:xfrm>
            <a:off x="4765963" y="302614"/>
            <a:ext cx="742603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/>
              <a:t>Open Ended Questions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5682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421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Gus J. Solomon’s Voir Dire Academy</vt:lpstr>
      <vt:lpstr>PowerPoint Presentation</vt:lpstr>
      <vt:lpstr>PowerPoint Presentation</vt:lpstr>
      <vt:lpstr>PowerPoint Presentation</vt:lpstr>
      <vt:lpstr>Federal and State Court  Jury Orientation Videos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DR. PHIL</vt:lpstr>
      <vt:lpstr>DR. BULL</vt:lpstr>
      <vt:lpstr>PowerPoint Presentation</vt:lpstr>
      <vt:lpstr>WHEN IS SJS MOST LIKELY TO WORK?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Jury Selection</dc:title>
  <dc:creator>Brian Hickman</dc:creator>
  <cp:lastModifiedBy>Kristen Tranetzki</cp:lastModifiedBy>
  <cp:revision>83</cp:revision>
  <dcterms:created xsi:type="dcterms:W3CDTF">2024-01-05T03:31:39Z</dcterms:created>
  <dcterms:modified xsi:type="dcterms:W3CDTF">2024-01-29T18:42:28Z</dcterms:modified>
</cp:coreProperties>
</file>