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73" r:id="rId5"/>
    <p:sldId id="275" r:id="rId6"/>
    <p:sldId id="270" r:id="rId7"/>
    <p:sldId id="276" r:id="rId8"/>
    <p:sldId id="324" r:id="rId9"/>
    <p:sldId id="277" r:id="rId10"/>
    <p:sldId id="325" r:id="rId11"/>
    <p:sldId id="353" r:id="rId12"/>
    <p:sldId id="274" r:id="rId13"/>
    <p:sldId id="326" r:id="rId14"/>
    <p:sldId id="271" r:id="rId15"/>
    <p:sldId id="272" r:id="rId16"/>
    <p:sldId id="261" r:id="rId17"/>
    <p:sldId id="262" r:id="rId18"/>
    <p:sldId id="263" r:id="rId19"/>
    <p:sldId id="268" r:id="rId20"/>
    <p:sldId id="267" r:id="rId21"/>
    <p:sldId id="327" r:id="rId22"/>
    <p:sldId id="328" r:id="rId23"/>
    <p:sldId id="329" r:id="rId24"/>
    <p:sldId id="331" r:id="rId25"/>
    <p:sldId id="264" r:id="rId26"/>
    <p:sldId id="330" r:id="rId27"/>
    <p:sldId id="332" r:id="rId28"/>
    <p:sldId id="335" r:id="rId29"/>
    <p:sldId id="333" r:id="rId30"/>
    <p:sldId id="336" r:id="rId31"/>
    <p:sldId id="334" r:id="rId32"/>
    <p:sldId id="354" r:id="rId33"/>
    <p:sldId id="355" r:id="rId34"/>
    <p:sldId id="356" r:id="rId35"/>
    <p:sldId id="352" r:id="rId36"/>
    <p:sldId id="337" r:id="rId37"/>
    <p:sldId id="338" r:id="rId38"/>
    <p:sldId id="357" r:id="rId39"/>
    <p:sldId id="359" r:id="rId40"/>
    <p:sldId id="358" r:id="rId41"/>
    <p:sldId id="360" r:id="rId42"/>
    <p:sldId id="26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stin Marlan" initials="DM" lastIdx="1" clrIdx="0">
    <p:extLst>
      <p:ext uri="{19B8F6BF-5375-455C-9EA6-DF929625EA0E}">
        <p15:presenceInfo xmlns:p15="http://schemas.microsoft.com/office/powerpoint/2012/main" userId="S::dmarlan@umassd.edu::cf2243d4-2c8f-4a4d-8de6-c5e038bb08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E82AFA-0D4D-498C-AC3E-4D318192422E}" v="92" dt="2022-04-14T17:51:35.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70" autoAdjust="0"/>
    <p:restoredTop sz="96224" autoAdjust="0"/>
  </p:normalViewPr>
  <p:slideViewPr>
    <p:cSldViewPr snapToGrid="0">
      <p:cViewPr varScale="1">
        <p:scale>
          <a:sx n="106" d="100"/>
          <a:sy n="106" d="100"/>
        </p:scale>
        <p:origin x="4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26T14:30:22.756" idx="1">
    <p:pos x="-6" y="-418"/>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1CDA35-D5D8-4204-A24D-1B35924C17D1}"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8A477994-97F4-4D1E-9CDE-8A090D25C651}">
      <dgm:prSet/>
      <dgm:spPr/>
      <dgm:t>
        <a:bodyPr/>
        <a:lstStyle/>
        <a:p>
          <a:r>
            <a:rPr lang="en-US" b="0" i="0" baseline="0"/>
            <a:t>Class 35 	Advertising; business management; business administration; office functions. 	</a:t>
          </a:r>
          <a:endParaRPr lang="en-US"/>
        </a:p>
      </dgm:t>
    </dgm:pt>
    <dgm:pt modelId="{F09F3401-B821-4B77-9871-ADC6C79AC31F}" type="parTrans" cxnId="{2268BACB-F5E8-4328-9E88-FE53A70E4602}">
      <dgm:prSet/>
      <dgm:spPr/>
      <dgm:t>
        <a:bodyPr/>
        <a:lstStyle/>
        <a:p>
          <a:endParaRPr lang="en-US"/>
        </a:p>
      </dgm:t>
    </dgm:pt>
    <dgm:pt modelId="{97297BF8-94A5-472F-835A-982887C5B42C}" type="sibTrans" cxnId="{2268BACB-F5E8-4328-9E88-FE53A70E4602}">
      <dgm:prSet/>
      <dgm:spPr/>
      <dgm:t>
        <a:bodyPr/>
        <a:lstStyle/>
        <a:p>
          <a:endParaRPr lang="en-US"/>
        </a:p>
      </dgm:t>
    </dgm:pt>
    <dgm:pt modelId="{8BF71B95-0699-4AA8-81E9-DF212A51B10E}">
      <dgm:prSet/>
      <dgm:spPr/>
      <dgm:t>
        <a:bodyPr/>
        <a:lstStyle/>
        <a:p>
          <a:r>
            <a:rPr lang="en-US" b="0" i="0" baseline="0"/>
            <a:t>Class 36 	Insurance; financial affairs; monetary affairs; real estate affairs. 	</a:t>
          </a:r>
          <a:endParaRPr lang="en-US"/>
        </a:p>
      </dgm:t>
    </dgm:pt>
    <dgm:pt modelId="{2727169C-DC3F-4BBB-81DF-4E21A4564F16}" type="parTrans" cxnId="{ADA43944-1204-4C94-B0FE-D1EAD5F7FEE2}">
      <dgm:prSet/>
      <dgm:spPr/>
      <dgm:t>
        <a:bodyPr/>
        <a:lstStyle/>
        <a:p>
          <a:endParaRPr lang="en-US"/>
        </a:p>
      </dgm:t>
    </dgm:pt>
    <dgm:pt modelId="{BEAB066C-63B9-4BE3-9154-85D69A15BE43}" type="sibTrans" cxnId="{ADA43944-1204-4C94-B0FE-D1EAD5F7FEE2}">
      <dgm:prSet/>
      <dgm:spPr/>
      <dgm:t>
        <a:bodyPr/>
        <a:lstStyle/>
        <a:p>
          <a:endParaRPr lang="en-US"/>
        </a:p>
      </dgm:t>
    </dgm:pt>
    <dgm:pt modelId="{57C5B439-EBE1-456D-804E-DA92C77B10EC}">
      <dgm:prSet/>
      <dgm:spPr/>
      <dgm:t>
        <a:bodyPr/>
        <a:lstStyle/>
        <a:p>
          <a:r>
            <a:rPr lang="en-US" b="0" i="0" baseline="0"/>
            <a:t>Class 37 	Building construction; repair; installation services. 	</a:t>
          </a:r>
          <a:endParaRPr lang="en-US"/>
        </a:p>
      </dgm:t>
    </dgm:pt>
    <dgm:pt modelId="{4614191F-7060-4834-9AA5-737F323B8844}" type="parTrans" cxnId="{E781C564-ED71-4FAA-BFFA-A50ADDD1781C}">
      <dgm:prSet/>
      <dgm:spPr/>
      <dgm:t>
        <a:bodyPr/>
        <a:lstStyle/>
        <a:p>
          <a:endParaRPr lang="en-US"/>
        </a:p>
      </dgm:t>
    </dgm:pt>
    <dgm:pt modelId="{4CC65EF1-3A48-44B2-9D93-6BDEDE83D229}" type="sibTrans" cxnId="{E781C564-ED71-4FAA-BFFA-A50ADDD1781C}">
      <dgm:prSet/>
      <dgm:spPr/>
      <dgm:t>
        <a:bodyPr/>
        <a:lstStyle/>
        <a:p>
          <a:endParaRPr lang="en-US"/>
        </a:p>
      </dgm:t>
    </dgm:pt>
    <dgm:pt modelId="{57718BAF-30FA-44CC-9DAF-BE5526B3C7EA}">
      <dgm:prSet/>
      <dgm:spPr/>
      <dgm:t>
        <a:bodyPr/>
        <a:lstStyle/>
        <a:p>
          <a:r>
            <a:rPr lang="en-US" b="0" i="0" baseline="0"/>
            <a:t>Class 38 	Telecommunications. 	</a:t>
          </a:r>
          <a:endParaRPr lang="en-US"/>
        </a:p>
      </dgm:t>
    </dgm:pt>
    <dgm:pt modelId="{44EEA044-359A-4A9C-A84B-EFA329A930EB}" type="parTrans" cxnId="{FCAF0344-7D05-43D5-8154-151923004A1A}">
      <dgm:prSet/>
      <dgm:spPr/>
      <dgm:t>
        <a:bodyPr/>
        <a:lstStyle/>
        <a:p>
          <a:endParaRPr lang="en-US"/>
        </a:p>
      </dgm:t>
    </dgm:pt>
    <dgm:pt modelId="{A1CBB8B4-7392-4B0B-B551-FE574431BFD7}" type="sibTrans" cxnId="{FCAF0344-7D05-43D5-8154-151923004A1A}">
      <dgm:prSet/>
      <dgm:spPr/>
      <dgm:t>
        <a:bodyPr/>
        <a:lstStyle/>
        <a:p>
          <a:endParaRPr lang="en-US"/>
        </a:p>
      </dgm:t>
    </dgm:pt>
    <dgm:pt modelId="{3C444D10-74E9-49A3-98ED-93F76E7B528F}">
      <dgm:prSet/>
      <dgm:spPr/>
      <dgm:t>
        <a:bodyPr/>
        <a:lstStyle/>
        <a:p>
          <a:r>
            <a:rPr lang="en-US" b="0" i="0" baseline="0" dirty="0"/>
            <a:t>Class 39 	Transport; packaging and storage of goods; travel arrangement. 	</a:t>
          </a:r>
          <a:endParaRPr lang="en-US" dirty="0"/>
        </a:p>
      </dgm:t>
    </dgm:pt>
    <dgm:pt modelId="{9C57A0B8-A420-4BCE-AED6-B833F7477BCA}" type="parTrans" cxnId="{FA0667CC-68D7-49F8-862C-9B9BFA16BA08}">
      <dgm:prSet/>
      <dgm:spPr/>
      <dgm:t>
        <a:bodyPr/>
        <a:lstStyle/>
        <a:p>
          <a:endParaRPr lang="en-US"/>
        </a:p>
      </dgm:t>
    </dgm:pt>
    <dgm:pt modelId="{F4BBE30D-A3A3-4ADF-9F31-481C66B89D74}" type="sibTrans" cxnId="{FA0667CC-68D7-49F8-862C-9B9BFA16BA08}">
      <dgm:prSet/>
      <dgm:spPr/>
      <dgm:t>
        <a:bodyPr/>
        <a:lstStyle/>
        <a:p>
          <a:endParaRPr lang="en-US"/>
        </a:p>
      </dgm:t>
    </dgm:pt>
    <dgm:pt modelId="{1C74BE44-7858-4F4D-B312-A994C17825F0}">
      <dgm:prSet/>
      <dgm:spPr/>
      <dgm:t>
        <a:bodyPr/>
        <a:lstStyle/>
        <a:p>
          <a:r>
            <a:rPr lang="en-US" b="0" i="0" baseline="0"/>
            <a:t>Class 40 	Treatment of materials. 	</a:t>
          </a:r>
          <a:endParaRPr lang="en-US"/>
        </a:p>
      </dgm:t>
    </dgm:pt>
    <dgm:pt modelId="{B038BBF9-D60A-44F0-96B0-1B70CABBA928}" type="parTrans" cxnId="{D13379A9-31AF-4E96-8113-040AA608C830}">
      <dgm:prSet/>
      <dgm:spPr/>
      <dgm:t>
        <a:bodyPr/>
        <a:lstStyle/>
        <a:p>
          <a:endParaRPr lang="en-US"/>
        </a:p>
      </dgm:t>
    </dgm:pt>
    <dgm:pt modelId="{5847A4D0-E63A-48E4-9A2F-17CA56EFB95C}" type="sibTrans" cxnId="{D13379A9-31AF-4E96-8113-040AA608C830}">
      <dgm:prSet/>
      <dgm:spPr/>
      <dgm:t>
        <a:bodyPr/>
        <a:lstStyle/>
        <a:p>
          <a:endParaRPr lang="en-US"/>
        </a:p>
      </dgm:t>
    </dgm:pt>
    <dgm:pt modelId="{601BAF74-E183-4FA1-9F50-607BDEABA68B}">
      <dgm:prSet/>
      <dgm:spPr/>
      <dgm:t>
        <a:bodyPr/>
        <a:lstStyle/>
        <a:p>
          <a:r>
            <a:rPr lang="en-US" b="0" i="0" baseline="0"/>
            <a:t>Class 41 	Education; providing of training; entertainment; sporting and cultural activities. 	</a:t>
          </a:r>
          <a:endParaRPr lang="en-US"/>
        </a:p>
      </dgm:t>
    </dgm:pt>
    <dgm:pt modelId="{1BD297DC-DF5A-4A08-95D4-BB0FBC526EB1}" type="parTrans" cxnId="{9184C6C1-C80C-4651-A7C3-913334AD8DA9}">
      <dgm:prSet/>
      <dgm:spPr/>
      <dgm:t>
        <a:bodyPr/>
        <a:lstStyle/>
        <a:p>
          <a:endParaRPr lang="en-US"/>
        </a:p>
      </dgm:t>
    </dgm:pt>
    <dgm:pt modelId="{93E5115F-CF5D-4F05-BBE1-5F3C7FC42952}" type="sibTrans" cxnId="{9184C6C1-C80C-4651-A7C3-913334AD8DA9}">
      <dgm:prSet/>
      <dgm:spPr/>
      <dgm:t>
        <a:bodyPr/>
        <a:lstStyle/>
        <a:p>
          <a:endParaRPr lang="en-US"/>
        </a:p>
      </dgm:t>
    </dgm:pt>
    <dgm:pt modelId="{FFD701C7-B74E-433C-AB16-8F65622152F3}">
      <dgm:prSet/>
      <dgm:spPr/>
      <dgm:t>
        <a:bodyPr/>
        <a:lstStyle/>
        <a:p>
          <a:r>
            <a:rPr lang="en-US" b="0" i="0" baseline="0"/>
            <a:t>Class 42 	Scientific and technological services and research and design relating thereto; industrial analysis and research services; design and development of computer hardware and software. 	</a:t>
          </a:r>
          <a:endParaRPr lang="en-US"/>
        </a:p>
      </dgm:t>
    </dgm:pt>
    <dgm:pt modelId="{25EB4740-1C98-4282-949F-4A6CB09C9C04}" type="parTrans" cxnId="{204FA679-171C-4495-BE09-687AE9F197F4}">
      <dgm:prSet/>
      <dgm:spPr/>
      <dgm:t>
        <a:bodyPr/>
        <a:lstStyle/>
        <a:p>
          <a:endParaRPr lang="en-US"/>
        </a:p>
      </dgm:t>
    </dgm:pt>
    <dgm:pt modelId="{0B33344C-4106-4B0F-8926-6FA613AE3DA8}" type="sibTrans" cxnId="{204FA679-171C-4495-BE09-687AE9F197F4}">
      <dgm:prSet/>
      <dgm:spPr/>
      <dgm:t>
        <a:bodyPr/>
        <a:lstStyle/>
        <a:p>
          <a:endParaRPr lang="en-US"/>
        </a:p>
      </dgm:t>
    </dgm:pt>
    <dgm:pt modelId="{DD85CACE-26C6-4A1F-AA96-4C4E58851A98}">
      <dgm:prSet/>
      <dgm:spPr/>
      <dgm:t>
        <a:bodyPr/>
        <a:lstStyle/>
        <a:p>
          <a:r>
            <a:rPr lang="en-US" b="0" i="0" baseline="0" dirty="0"/>
            <a:t>Class 43 	Services for providing food and drink; temporary accommodation. 	</a:t>
          </a:r>
          <a:endParaRPr lang="en-US" dirty="0"/>
        </a:p>
      </dgm:t>
    </dgm:pt>
    <dgm:pt modelId="{51B095FC-15EC-4284-B62D-88E9F0D1516B}" type="parTrans" cxnId="{BB651467-2B26-4C04-99E9-9DB6B383C1AA}">
      <dgm:prSet/>
      <dgm:spPr/>
      <dgm:t>
        <a:bodyPr/>
        <a:lstStyle/>
        <a:p>
          <a:endParaRPr lang="en-US"/>
        </a:p>
      </dgm:t>
    </dgm:pt>
    <dgm:pt modelId="{7F8C9E45-B1BD-4B03-B1CE-737ECA9A6D57}" type="sibTrans" cxnId="{BB651467-2B26-4C04-99E9-9DB6B383C1AA}">
      <dgm:prSet/>
      <dgm:spPr/>
      <dgm:t>
        <a:bodyPr/>
        <a:lstStyle/>
        <a:p>
          <a:endParaRPr lang="en-US"/>
        </a:p>
      </dgm:t>
    </dgm:pt>
    <dgm:pt modelId="{96EFBC0D-028F-410D-ABA1-E5684AC75EDA}">
      <dgm:prSet/>
      <dgm:spPr/>
      <dgm:t>
        <a:bodyPr/>
        <a:lstStyle/>
        <a:p>
          <a:r>
            <a:rPr lang="en-US" b="0" i="0" baseline="0"/>
            <a:t>Class 44 	Medical services; veterinary services; hygienic and beauty care for human beings or animals; agriculture, horticulture and forestry services. 	</a:t>
          </a:r>
          <a:endParaRPr lang="en-US"/>
        </a:p>
      </dgm:t>
    </dgm:pt>
    <dgm:pt modelId="{21DA3287-746E-4E61-9F82-1DD096F3E336}" type="parTrans" cxnId="{E5B55D44-7CC6-4330-B361-D97C950B8B80}">
      <dgm:prSet/>
      <dgm:spPr/>
      <dgm:t>
        <a:bodyPr/>
        <a:lstStyle/>
        <a:p>
          <a:endParaRPr lang="en-US"/>
        </a:p>
      </dgm:t>
    </dgm:pt>
    <dgm:pt modelId="{0B03AAB7-F0DE-426D-82AA-5C1173D57052}" type="sibTrans" cxnId="{E5B55D44-7CC6-4330-B361-D97C950B8B80}">
      <dgm:prSet/>
      <dgm:spPr/>
      <dgm:t>
        <a:bodyPr/>
        <a:lstStyle/>
        <a:p>
          <a:endParaRPr lang="en-US"/>
        </a:p>
      </dgm:t>
    </dgm:pt>
    <dgm:pt modelId="{D0B63E61-B614-41B8-9EAD-32704C3AB1DB}">
      <dgm:prSet/>
      <dgm:spPr/>
      <dgm:t>
        <a:bodyPr/>
        <a:lstStyle/>
        <a:p>
          <a:r>
            <a:rPr lang="en-US" b="0" i="0" baseline="0"/>
            <a:t>Class 45 	Legal services; security services for the protection of property and individuals; personal and social services rendered by others to meet the needs of individuals. 	</a:t>
          </a:r>
          <a:endParaRPr lang="en-US"/>
        </a:p>
      </dgm:t>
    </dgm:pt>
    <dgm:pt modelId="{A5FFF40A-32BF-4556-A05E-AAC6831D5AD1}" type="parTrans" cxnId="{BAB3C255-3765-4046-8C41-0922D9823B63}">
      <dgm:prSet/>
      <dgm:spPr/>
      <dgm:t>
        <a:bodyPr/>
        <a:lstStyle/>
        <a:p>
          <a:endParaRPr lang="en-US"/>
        </a:p>
      </dgm:t>
    </dgm:pt>
    <dgm:pt modelId="{5C2FA9AB-B1A5-48D0-9307-AF68032D7A97}" type="sibTrans" cxnId="{BAB3C255-3765-4046-8C41-0922D9823B63}">
      <dgm:prSet/>
      <dgm:spPr/>
      <dgm:t>
        <a:bodyPr/>
        <a:lstStyle/>
        <a:p>
          <a:endParaRPr lang="en-US"/>
        </a:p>
      </dgm:t>
    </dgm:pt>
    <dgm:pt modelId="{B81403A5-E3D2-4DEF-8DEA-F5340B86703A}" type="pres">
      <dgm:prSet presAssocID="{A01CDA35-D5D8-4204-A24D-1B35924C17D1}" presName="vert0" presStyleCnt="0">
        <dgm:presLayoutVars>
          <dgm:dir/>
          <dgm:animOne val="branch"/>
          <dgm:animLvl val="lvl"/>
        </dgm:presLayoutVars>
      </dgm:prSet>
      <dgm:spPr/>
    </dgm:pt>
    <dgm:pt modelId="{993A4361-3FB4-4EA2-85E6-B72FA7BC4B30}" type="pres">
      <dgm:prSet presAssocID="{8A477994-97F4-4D1E-9CDE-8A090D25C651}" presName="thickLine" presStyleLbl="alignNode1" presStyleIdx="0" presStyleCnt="11"/>
      <dgm:spPr/>
    </dgm:pt>
    <dgm:pt modelId="{41A202B6-B938-400D-B478-6B90765B3D8C}" type="pres">
      <dgm:prSet presAssocID="{8A477994-97F4-4D1E-9CDE-8A090D25C651}" presName="horz1" presStyleCnt="0"/>
      <dgm:spPr/>
    </dgm:pt>
    <dgm:pt modelId="{FCDF2E99-CA62-4105-9FC0-E39CFA939445}" type="pres">
      <dgm:prSet presAssocID="{8A477994-97F4-4D1E-9CDE-8A090D25C651}" presName="tx1" presStyleLbl="revTx" presStyleIdx="0" presStyleCnt="11"/>
      <dgm:spPr/>
    </dgm:pt>
    <dgm:pt modelId="{64D11B97-A0C9-437D-AB66-42AD7635E102}" type="pres">
      <dgm:prSet presAssocID="{8A477994-97F4-4D1E-9CDE-8A090D25C651}" presName="vert1" presStyleCnt="0"/>
      <dgm:spPr/>
    </dgm:pt>
    <dgm:pt modelId="{F56DD303-82F7-47D4-BC4B-3EAFFD6BC41D}" type="pres">
      <dgm:prSet presAssocID="{8BF71B95-0699-4AA8-81E9-DF212A51B10E}" presName="thickLine" presStyleLbl="alignNode1" presStyleIdx="1" presStyleCnt="11"/>
      <dgm:spPr/>
    </dgm:pt>
    <dgm:pt modelId="{AEC5D6DC-2C04-4FE5-A28C-0462D6E24709}" type="pres">
      <dgm:prSet presAssocID="{8BF71B95-0699-4AA8-81E9-DF212A51B10E}" presName="horz1" presStyleCnt="0"/>
      <dgm:spPr/>
    </dgm:pt>
    <dgm:pt modelId="{AD0A8223-7EE6-45C1-B454-4DE5174C87F4}" type="pres">
      <dgm:prSet presAssocID="{8BF71B95-0699-4AA8-81E9-DF212A51B10E}" presName="tx1" presStyleLbl="revTx" presStyleIdx="1" presStyleCnt="11"/>
      <dgm:spPr/>
    </dgm:pt>
    <dgm:pt modelId="{B192B007-1CFD-404C-9C5A-5D5904E4DF6D}" type="pres">
      <dgm:prSet presAssocID="{8BF71B95-0699-4AA8-81E9-DF212A51B10E}" presName="vert1" presStyleCnt="0"/>
      <dgm:spPr/>
    </dgm:pt>
    <dgm:pt modelId="{3304624D-A7C3-43F0-9100-AF37B711477F}" type="pres">
      <dgm:prSet presAssocID="{57C5B439-EBE1-456D-804E-DA92C77B10EC}" presName="thickLine" presStyleLbl="alignNode1" presStyleIdx="2" presStyleCnt="11"/>
      <dgm:spPr/>
    </dgm:pt>
    <dgm:pt modelId="{103D8048-D053-47C9-A2EF-96AF51C0BC52}" type="pres">
      <dgm:prSet presAssocID="{57C5B439-EBE1-456D-804E-DA92C77B10EC}" presName="horz1" presStyleCnt="0"/>
      <dgm:spPr/>
    </dgm:pt>
    <dgm:pt modelId="{16794F6A-229F-42C0-B514-5386AFD366B5}" type="pres">
      <dgm:prSet presAssocID="{57C5B439-EBE1-456D-804E-DA92C77B10EC}" presName="tx1" presStyleLbl="revTx" presStyleIdx="2" presStyleCnt="11"/>
      <dgm:spPr/>
    </dgm:pt>
    <dgm:pt modelId="{C12C2F77-B05C-41EB-B2DA-B71FCF742503}" type="pres">
      <dgm:prSet presAssocID="{57C5B439-EBE1-456D-804E-DA92C77B10EC}" presName="vert1" presStyleCnt="0"/>
      <dgm:spPr/>
    </dgm:pt>
    <dgm:pt modelId="{14895E3C-CBDF-4E0B-A95E-E510199A3348}" type="pres">
      <dgm:prSet presAssocID="{57718BAF-30FA-44CC-9DAF-BE5526B3C7EA}" presName="thickLine" presStyleLbl="alignNode1" presStyleIdx="3" presStyleCnt="11"/>
      <dgm:spPr/>
    </dgm:pt>
    <dgm:pt modelId="{EEC0764B-DF40-4214-9410-3B879C081DE9}" type="pres">
      <dgm:prSet presAssocID="{57718BAF-30FA-44CC-9DAF-BE5526B3C7EA}" presName="horz1" presStyleCnt="0"/>
      <dgm:spPr/>
    </dgm:pt>
    <dgm:pt modelId="{29551E62-430F-4CD1-A8F5-E5B1D5D4E4D2}" type="pres">
      <dgm:prSet presAssocID="{57718BAF-30FA-44CC-9DAF-BE5526B3C7EA}" presName="tx1" presStyleLbl="revTx" presStyleIdx="3" presStyleCnt="11"/>
      <dgm:spPr/>
    </dgm:pt>
    <dgm:pt modelId="{C2297603-718C-46A2-80B8-8AA30A104152}" type="pres">
      <dgm:prSet presAssocID="{57718BAF-30FA-44CC-9DAF-BE5526B3C7EA}" presName="vert1" presStyleCnt="0"/>
      <dgm:spPr/>
    </dgm:pt>
    <dgm:pt modelId="{D5C6ECB3-F4FC-4712-B659-A3367D72043A}" type="pres">
      <dgm:prSet presAssocID="{3C444D10-74E9-49A3-98ED-93F76E7B528F}" presName="thickLine" presStyleLbl="alignNode1" presStyleIdx="4" presStyleCnt="11"/>
      <dgm:spPr/>
    </dgm:pt>
    <dgm:pt modelId="{D05FBC61-E15E-43EA-94FA-77B438E83A01}" type="pres">
      <dgm:prSet presAssocID="{3C444D10-74E9-49A3-98ED-93F76E7B528F}" presName="horz1" presStyleCnt="0"/>
      <dgm:spPr/>
    </dgm:pt>
    <dgm:pt modelId="{E8584264-D0A4-4519-9A50-041884541C4A}" type="pres">
      <dgm:prSet presAssocID="{3C444D10-74E9-49A3-98ED-93F76E7B528F}" presName="tx1" presStyleLbl="revTx" presStyleIdx="4" presStyleCnt="11"/>
      <dgm:spPr/>
    </dgm:pt>
    <dgm:pt modelId="{F840B424-F74E-431D-9A92-E8D6B749EA9B}" type="pres">
      <dgm:prSet presAssocID="{3C444D10-74E9-49A3-98ED-93F76E7B528F}" presName="vert1" presStyleCnt="0"/>
      <dgm:spPr/>
    </dgm:pt>
    <dgm:pt modelId="{61A61AD8-F658-4917-A0A0-1DB7A98EDF19}" type="pres">
      <dgm:prSet presAssocID="{1C74BE44-7858-4F4D-B312-A994C17825F0}" presName="thickLine" presStyleLbl="alignNode1" presStyleIdx="5" presStyleCnt="11"/>
      <dgm:spPr/>
    </dgm:pt>
    <dgm:pt modelId="{62FBDF26-F694-44C4-9006-6CFA91D45A0B}" type="pres">
      <dgm:prSet presAssocID="{1C74BE44-7858-4F4D-B312-A994C17825F0}" presName="horz1" presStyleCnt="0"/>
      <dgm:spPr/>
    </dgm:pt>
    <dgm:pt modelId="{2B4D0BE1-788B-42BF-974A-DB19664AD2F1}" type="pres">
      <dgm:prSet presAssocID="{1C74BE44-7858-4F4D-B312-A994C17825F0}" presName="tx1" presStyleLbl="revTx" presStyleIdx="5" presStyleCnt="11"/>
      <dgm:spPr/>
    </dgm:pt>
    <dgm:pt modelId="{8B869635-1C3B-40B8-95A3-75CA9115BB38}" type="pres">
      <dgm:prSet presAssocID="{1C74BE44-7858-4F4D-B312-A994C17825F0}" presName="vert1" presStyleCnt="0"/>
      <dgm:spPr/>
    </dgm:pt>
    <dgm:pt modelId="{C32DBAB2-DF98-449D-97B2-69D15F1B7638}" type="pres">
      <dgm:prSet presAssocID="{601BAF74-E183-4FA1-9F50-607BDEABA68B}" presName="thickLine" presStyleLbl="alignNode1" presStyleIdx="6" presStyleCnt="11"/>
      <dgm:spPr/>
    </dgm:pt>
    <dgm:pt modelId="{8D37BF63-40C7-481E-9A1A-1E5896206384}" type="pres">
      <dgm:prSet presAssocID="{601BAF74-E183-4FA1-9F50-607BDEABA68B}" presName="horz1" presStyleCnt="0"/>
      <dgm:spPr/>
    </dgm:pt>
    <dgm:pt modelId="{D21D518C-61A9-4D92-A71E-FD09761B8DA1}" type="pres">
      <dgm:prSet presAssocID="{601BAF74-E183-4FA1-9F50-607BDEABA68B}" presName="tx1" presStyleLbl="revTx" presStyleIdx="6" presStyleCnt="11"/>
      <dgm:spPr/>
    </dgm:pt>
    <dgm:pt modelId="{1F7527E9-C295-4554-83B7-D298CA3565D7}" type="pres">
      <dgm:prSet presAssocID="{601BAF74-E183-4FA1-9F50-607BDEABA68B}" presName="vert1" presStyleCnt="0"/>
      <dgm:spPr/>
    </dgm:pt>
    <dgm:pt modelId="{E19A7721-608B-4D27-A27B-7718EFF65CF2}" type="pres">
      <dgm:prSet presAssocID="{FFD701C7-B74E-433C-AB16-8F65622152F3}" presName="thickLine" presStyleLbl="alignNode1" presStyleIdx="7" presStyleCnt="11"/>
      <dgm:spPr/>
    </dgm:pt>
    <dgm:pt modelId="{3E867E01-7401-482F-A663-B2D20016C13B}" type="pres">
      <dgm:prSet presAssocID="{FFD701C7-B74E-433C-AB16-8F65622152F3}" presName="horz1" presStyleCnt="0"/>
      <dgm:spPr/>
    </dgm:pt>
    <dgm:pt modelId="{6E083813-690B-46CF-89A6-A93BD6056B5B}" type="pres">
      <dgm:prSet presAssocID="{FFD701C7-B74E-433C-AB16-8F65622152F3}" presName="tx1" presStyleLbl="revTx" presStyleIdx="7" presStyleCnt="11"/>
      <dgm:spPr/>
    </dgm:pt>
    <dgm:pt modelId="{8A44D796-14FE-4C00-82FD-1B38E77DCC47}" type="pres">
      <dgm:prSet presAssocID="{FFD701C7-B74E-433C-AB16-8F65622152F3}" presName="vert1" presStyleCnt="0"/>
      <dgm:spPr/>
    </dgm:pt>
    <dgm:pt modelId="{6ED3134B-4939-476F-9C74-8F6C82236E4F}" type="pres">
      <dgm:prSet presAssocID="{DD85CACE-26C6-4A1F-AA96-4C4E58851A98}" presName="thickLine" presStyleLbl="alignNode1" presStyleIdx="8" presStyleCnt="11"/>
      <dgm:spPr/>
    </dgm:pt>
    <dgm:pt modelId="{ED0A4607-A253-423D-A68E-F46148CAD1E5}" type="pres">
      <dgm:prSet presAssocID="{DD85CACE-26C6-4A1F-AA96-4C4E58851A98}" presName="horz1" presStyleCnt="0"/>
      <dgm:spPr/>
    </dgm:pt>
    <dgm:pt modelId="{D873B66A-C4CC-4800-998E-1C09AA23D1CE}" type="pres">
      <dgm:prSet presAssocID="{DD85CACE-26C6-4A1F-AA96-4C4E58851A98}" presName="tx1" presStyleLbl="revTx" presStyleIdx="8" presStyleCnt="11"/>
      <dgm:spPr/>
    </dgm:pt>
    <dgm:pt modelId="{A5DCA280-0C6E-4EBF-AD6D-6110A48A7D14}" type="pres">
      <dgm:prSet presAssocID="{DD85CACE-26C6-4A1F-AA96-4C4E58851A98}" presName="vert1" presStyleCnt="0"/>
      <dgm:spPr/>
    </dgm:pt>
    <dgm:pt modelId="{8BAD3B95-9352-4F27-8800-DE83ABB9D225}" type="pres">
      <dgm:prSet presAssocID="{96EFBC0D-028F-410D-ABA1-E5684AC75EDA}" presName="thickLine" presStyleLbl="alignNode1" presStyleIdx="9" presStyleCnt="11"/>
      <dgm:spPr/>
    </dgm:pt>
    <dgm:pt modelId="{147EAFB7-52CD-4F0C-8B52-D3602A744CC7}" type="pres">
      <dgm:prSet presAssocID="{96EFBC0D-028F-410D-ABA1-E5684AC75EDA}" presName="horz1" presStyleCnt="0"/>
      <dgm:spPr/>
    </dgm:pt>
    <dgm:pt modelId="{2DC6B19C-B083-46A9-83ED-42799D6909F8}" type="pres">
      <dgm:prSet presAssocID="{96EFBC0D-028F-410D-ABA1-E5684AC75EDA}" presName="tx1" presStyleLbl="revTx" presStyleIdx="9" presStyleCnt="11"/>
      <dgm:spPr/>
    </dgm:pt>
    <dgm:pt modelId="{2ECC2619-5052-47C6-A2AA-84D094BFEC2C}" type="pres">
      <dgm:prSet presAssocID="{96EFBC0D-028F-410D-ABA1-E5684AC75EDA}" presName="vert1" presStyleCnt="0"/>
      <dgm:spPr/>
    </dgm:pt>
    <dgm:pt modelId="{1C7689FB-E8A7-4D0E-A895-CA637118BAFB}" type="pres">
      <dgm:prSet presAssocID="{D0B63E61-B614-41B8-9EAD-32704C3AB1DB}" presName="thickLine" presStyleLbl="alignNode1" presStyleIdx="10" presStyleCnt="11"/>
      <dgm:spPr/>
    </dgm:pt>
    <dgm:pt modelId="{80DF9DF7-4C8D-42B6-A5DD-22343B9C151F}" type="pres">
      <dgm:prSet presAssocID="{D0B63E61-B614-41B8-9EAD-32704C3AB1DB}" presName="horz1" presStyleCnt="0"/>
      <dgm:spPr/>
    </dgm:pt>
    <dgm:pt modelId="{B4273DC8-85A8-4CC8-8387-A7AC93C242CF}" type="pres">
      <dgm:prSet presAssocID="{D0B63E61-B614-41B8-9EAD-32704C3AB1DB}" presName="tx1" presStyleLbl="revTx" presStyleIdx="10" presStyleCnt="11"/>
      <dgm:spPr/>
    </dgm:pt>
    <dgm:pt modelId="{3C407E87-49A0-4856-BCE7-B3969EDB8D11}" type="pres">
      <dgm:prSet presAssocID="{D0B63E61-B614-41B8-9EAD-32704C3AB1DB}" presName="vert1" presStyleCnt="0"/>
      <dgm:spPr/>
    </dgm:pt>
  </dgm:ptLst>
  <dgm:cxnLst>
    <dgm:cxn modelId="{F3604618-1F2B-4399-9366-E858E4DCC69D}" type="presOf" srcId="{1C74BE44-7858-4F4D-B312-A994C17825F0}" destId="{2B4D0BE1-788B-42BF-974A-DB19664AD2F1}" srcOrd="0" destOrd="0" presId="urn:microsoft.com/office/officeart/2008/layout/LinedList"/>
    <dgm:cxn modelId="{BB004E26-628F-497D-982A-64DED125AEC1}" type="presOf" srcId="{D0B63E61-B614-41B8-9EAD-32704C3AB1DB}" destId="{B4273DC8-85A8-4CC8-8387-A7AC93C242CF}" srcOrd="0" destOrd="0" presId="urn:microsoft.com/office/officeart/2008/layout/LinedList"/>
    <dgm:cxn modelId="{FCAF0344-7D05-43D5-8154-151923004A1A}" srcId="{A01CDA35-D5D8-4204-A24D-1B35924C17D1}" destId="{57718BAF-30FA-44CC-9DAF-BE5526B3C7EA}" srcOrd="3" destOrd="0" parTransId="{44EEA044-359A-4A9C-A84B-EFA329A930EB}" sibTransId="{A1CBB8B4-7392-4B0B-B551-FE574431BFD7}"/>
    <dgm:cxn modelId="{ADA43944-1204-4C94-B0FE-D1EAD5F7FEE2}" srcId="{A01CDA35-D5D8-4204-A24D-1B35924C17D1}" destId="{8BF71B95-0699-4AA8-81E9-DF212A51B10E}" srcOrd="1" destOrd="0" parTransId="{2727169C-DC3F-4BBB-81DF-4E21A4564F16}" sibTransId="{BEAB066C-63B9-4BE3-9154-85D69A15BE43}"/>
    <dgm:cxn modelId="{E5B55D44-7CC6-4330-B361-D97C950B8B80}" srcId="{A01CDA35-D5D8-4204-A24D-1B35924C17D1}" destId="{96EFBC0D-028F-410D-ABA1-E5684AC75EDA}" srcOrd="9" destOrd="0" parTransId="{21DA3287-746E-4E61-9F82-1DD096F3E336}" sibTransId="{0B03AAB7-F0DE-426D-82AA-5C1173D57052}"/>
    <dgm:cxn modelId="{E781C564-ED71-4FAA-BFFA-A50ADDD1781C}" srcId="{A01CDA35-D5D8-4204-A24D-1B35924C17D1}" destId="{57C5B439-EBE1-456D-804E-DA92C77B10EC}" srcOrd="2" destOrd="0" parTransId="{4614191F-7060-4834-9AA5-737F323B8844}" sibTransId="{4CC65EF1-3A48-44B2-9D93-6BDEDE83D229}"/>
    <dgm:cxn modelId="{BB651467-2B26-4C04-99E9-9DB6B383C1AA}" srcId="{A01CDA35-D5D8-4204-A24D-1B35924C17D1}" destId="{DD85CACE-26C6-4A1F-AA96-4C4E58851A98}" srcOrd="8" destOrd="0" parTransId="{51B095FC-15EC-4284-B62D-88E9F0D1516B}" sibTransId="{7F8C9E45-B1BD-4B03-B1CE-737ECA9A6D57}"/>
    <dgm:cxn modelId="{39396D53-B99A-465D-8BC9-C73EF1603A8B}" type="presOf" srcId="{DD85CACE-26C6-4A1F-AA96-4C4E58851A98}" destId="{D873B66A-C4CC-4800-998E-1C09AA23D1CE}" srcOrd="0" destOrd="0" presId="urn:microsoft.com/office/officeart/2008/layout/LinedList"/>
    <dgm:cxn modelId="{BAB3C255-3765-4046-8C41-0922D9823B63}" srcId="{A01CDA35-D5D8-4204-A24D-1B35924C17D1}" destId="{D0B63E61-B614-41B8-9EAD-32704C3AB1DB}" srcOrd="10" destOrd="0" parTransId="{A5FFF40A-32BF-4556-A05E-AAC6831D5AD1}" sibTransId="{5C2FA9AB-B1A5-48D0-9307-AF68032D7A97}"/>
    <dgm:cxn modelId="{52A59F76-8F39-4D4B-ADE5-06EF895CD4A6}" type="presOf" srcId="{FFD701C7-B74E-433C-AB16-8F65622152F3}" destId="{6E083813-690B-46CF-89A6-A93BD6056B5B}" srcOrd="0" destOrd="0" presId="urn:microsoft.com/office/officeart/2008/layout/LinedList"/>
    <dgm:cxn modelId="{204FA679-171C-4495-BE09-687AE9F197F4}" srcId="{A01CDA35-D5D8-4204-A24D-1B35924C17D1}" destId="{FFD701C7-B74E-433C-AB16-8F65622152F3}" srcOrd="7" destOrd="0" parTransId="{25EB4740-1C98-4282-949F-4A6CB09C9C04}" sibTransId="{0B33344C-4106-4B0F-8926-6FA613AE3DA8}"/>
    <dgm:cxn modelId="{B4A5C47F-D7DB-4EAF-90CF-AB57282636D7}" type="presOf" srcId="{57718BAF-30FA-44CC-9DAF-BE5526B3C7EA}" destId="{29551E62-430F-4CD1-A8F5-E5B1D5D4E4D2}" srcOrd="0" destOrd="0" presId="urn:microsoft.com/office/officeart/2008/layout/LinedList"/>
    <dgm:cxn modelId="{D7A9058C-FE50-43CB-8A9A-C5A1299D393B}" type="presOf" srcId="{96EFBC0D-028F-410D-ABA1-E5684AC75EDA}" destId="{2DC6B19C-B083-46A9-83ED-42799D6909F8}" srcOrd="0" destOrd="0" presId="urn:microsoft.com/office/officeart/2008/layout/LinedList"/>
    <dgm:cxn modelId="{1ECD528C-B370-4607-9154-21E396E4D129}" type="presOf" srcId="{8A477994-97F4-4D1E-9CDE-8A090D25C651}" destId="{FCDF2E99-CA62-4105-9FC0-E39CFA939445}" srcOrd="0" destOrd="0" presId="urn:microsoft.com/office/officeart/2008/layout/LinedList"/>
    <dgm:cxn modelId="{D13379A9-31AF-4E96-8113-040AA608C830}" srcId="{A01CDA35-D5D8-4204-A24D-1B35924C17D1}" destId="{1C74BE44-7858-4F4D-B312-A994C17825F0}" srcOrd="5" destOrd="0" parTransId="{B038BBF9-D60A-44F0-96B0-1B70CABBA928}" sibTransId="{5847A4D0-E63A-48E4-9A2F-17CA56EFB95C}"/>
    <dgm:cxn modelId="{CEE992B2-F544-4B26-AB4C-D01FB4381926}" type="presOf" srcId="{57C5B439-EBE1-456D-804E-DA92C77B10EC}" destId="{16794F6A-229F-42C0-B514-5386AFD366B5}" srcOrd="0" destOrd="0" presId="urn:microsoft.com/office/officeart/2008/layout/LinedList"/>
    <dgm:cxn modelId="{D11C8ABC-8DF4-4AD5-84C7-0E6F7FAE4EED}" type="presOf" srcId="{3C444D10-74E9-49A3-98ED-93F76E7B528F}" destId="{E8584264-D0A4-4519-9A50-041884541C4A}" srcOrd="0" destOrd="0" presId="urn:microsoft.com/office/officeart/2008/layout/LinedList"/>
    <dgm:cxn modelId="{9184C6C1-C80C-4651-A7C3-913334AD8DA9}" srcId="{A01CDA35-D5D8-4204-A24D-1B35924C17D1}" destId="{601BAF74-E183-4FA1-9F50-607BDEABA68B}" srcOrd="6" destOrd="0" parTransId="{1BD297DC-DF5A-4A08-95D4-BB0FBC526EB1}" sibTransId="{93E5115F-CF5D-4F05-BBE1-5F3C7FC42952}"/>
    <dgm:cxn modelId="{17D22DC2-AC5C-4597-9798-1E1D4E22484D}" type="presOf" srcId="{A01CDA35-D5D8-4204-A24D-1B35924C17D1}" destId="{B81403A5-E3D2-4DEF-8DEA-F5340B86703A}" srcOrd="0" destOrd="0" presId="urn:microsoft.com/office/officeart/2008/layout/LinedList"/>
    <dgm:cxn modelId="{2268BACB-F5E8-4328-9E88-FE53A70E4602}" srcId="{A01CDA35-D5D8-4204-A24D-1B35924C17D1}" destId="{8A477994-97F4-4D1E-9CDE-8A090D25C651}" srcOrd="0" destOrd="0" parTransId="{F09F3401-B821-4B77-9871-ADC6C79AC31F}" sibTransId="{97297BF8-94A5-472F-835A-982887C5B42C}"/>
    <dgm:cxn modelId="{FA0667CC-68D7-49F8-862C-9B9BFA16BA08}" srcId="{A01CDA35-D5D8-4204-A24D-1B35924C17D1}" destId="{3C444D10-74E9-49A3-98ED-93F76E7B528F}" srcOrd="4" destOrd="0" parTransId="{9C57A0B8-A420-4BCE-AED6-B833F7477BCA}" sibTransId="{F4BBE30D-A3A3-4ADF-9F31-481C66B89D74}"/>
    <dgm:cxn modelId="{3F7D8DF4-E7B6-4C2E-BF1F-99E3DD7970FE}" type="presOf" srcId="{8BF71B95-0699-4AA8-81E9-DF212A51B10E}" destId="{AD0A8223-7EE6-45C1-B454-4DE5174C87F4}" srcOrd="0" destOrd="0" presId="urn:microsoft.com/office/officeart/2008/layout/LinedList"/>
    <dgm:cxn modelId="{806219FD-26BA-490F-8F5A-155A58C83F12}" type="presOf" srcId="{601BAF74-E183-4FA1-9F50-607BDEABA68B}" destId="{D21D518C-61A9-4D92-A71E-FD09761B8DA1}" srcOrd="0" destOrd="0" presId="urn:microsoft.com/office/officeart/2008/layout/LinedList"/>
    <dgm:cxn modelId="{4EA82B02-4590-407B-8850-57022A864CEE}" type="presParOf" srcId="{B81403A5-E3D2-4DEF-8DEA-F5340B86703A}" destId="{993A4361-3FB4-4EA2-85E6-B72FA7BC4B30}" srcOrd="0" destOrd="0" presId="urn:microsoft.com/office/officeart/2008/layout/LinedList"/>
    <dgm:cxn modelId="{CD3A5F00-35D7-4CA7-B30D-33287D2A1333}" type="presParOf" srcId="{B81403A5-E3D2-4DEF-8DEA-F5340B86703A}" destId="{41A202B6-B938-400D-B478-6B90765B3D8C}" srcOrd="1" destOrd="0" presId="urn:microsoft.com/office/officeart/2008/layout/LinedList"/>
    <dgm:cxn modelId="{56B301BC-D6C4-454A-A15B-77CEDE13DB59}" type="presParOf" srcId="{41A202B6-B938-400D-B478-6B90765B3D8C}" destId="{FCDF2E99-CA62-4105-9FC0-E39CFA939445}" srcOrd="0" destOrd="0" presId="urn:microsoft.com/office/officeart/2008/layout/LinedList"/>
    <dgm:cxn modelId="{5B0FED2E-1867-4B85-809D-89E6878784BB}" type="presParOf" srcId="{41A202B6-B938-400D-B478-6B90765B3D8C}" destId="{64D11B97-A0C9-437D-AB66-42AD7635E102}" srcOrd="1" destOrd="0" presId="urn:microsoft.com/office/officeart/2008/layout/LinedList"/>
    <dgm:cxn modelId="{2C05D23E-D854-4AC0-8E51-F1EBF38B7B62}" type="presParOf" srcId="{B81403A5-E3D2-4DEF-8DEA-F5340B86703A}" destId="{F56DD303-82F7-47D4-BC4B-3EAFFD6BC41D}" srcOrd="2" destOrd="0" presId="urn:microsoft.com/office/officeart/2008/layout/LinedList"/>
    <dgm:cxn modelId="{C1D887DD-0CA5-4E42-AC46-B52A79A4736B}" type="presParOf" srcId="{B81403A5-E3D2-4DEF-8DEA-F5340B86703A}" destId="{AEC5D6DC-2C04-4FE5-A28C-0462D6E24709}" srcOrd="3" destOrd="0" presId="urn:microsoft.com/office/officeart/2008/layout/LinedList"/>
    <dgm:cxn modelId="{A71CF510-6BCF-482B-BED2-66648D261EAB}" type="presParOf" srcId="{AEC5D6DC-2C04-4FE5-A28C-0462D6E24709}" destId="{AD0A8223-7EE6-45C1-B454-4DE5174C87F4}" srcOrd="0" destOrd="0" presId="urn:microsoft.com/office/officeart/2008/layout/LinedList"/>
    <dgm:cxn modelId="{15D42F06-388C-424D-AA61-95E4FF2A0919}" type="presParOf" srcId="{AEC5D6DC-2C04-4FE5-A28C-0462D6E24709}" destId="{B192B007-1CFD-404C-9C5A-5D5904E4DF6D}" srcOrd="1" destOrd="0" presId="urn:microsoft.com/office/officeart/2008/layout/LinedList"/>
    <dgm:cxn modelId="{B5EF7317-F31A-4459-9D92-916D9FE0F25F}" type="presParOf" srcId="{B81403A5-E3D2-4DEF-8DEA-F5340B86703A}" destId="{3304624D-A7C3-43F0-9100-AF37B711477F}" srcOrd="4" destOrd="0" presId="urn:microsoft.com/office/officeart/2008/layout/LinedList"/>
    <dgm:cxn modelId="{B5B2FFBB-C769-41CF-A0F4-F0E464947E9A}" type="presParOf" srcId="{B81403A5-E3D2-4DEF-8DEA-F5340B86703A}" destId="{103D8048-D053-47C9-A2EF-96AF51C0BC52}" srcOrd="5" destOrd="0" presId="urn:microsoft.com/office/officeart/2008/layout/LinedList"/>
    <dgm:cxn modelId="{939B252A-626E-4BD8-8D57-51A77FF2A840}" type="presParOf" srcId="{103D8048-D053-47C9-A2EF-96AF51C0BC52}" destId="{16794F6A-229F-42C0-B514-5386AFD366B5}" srcOrd="0" destOrd="0" presId="urn:microsoft.com/office/officeart/2008/layout/LinedList"/>
    <dgm:cxn modelId="{24023CB3-D6C0-4BB2-8112-926AD20F2EF9}" type="presParOf" srcId="{103D8048-D053-47C9-A2EF-96AF51C0BC52}" destId="{C12C2F77-B05C-41EB-B2DA-B71FCF742503}" srcOrd="1" destOrd="0" presId="urn:microsoft.com/office/officeart/2008/layout/LinedList"/>
    <dgm:cxn modelId="{2CE03E9E-DE41-4744-B73A-A8F06EFD78D5}" type="presParOf" srcId="{B81403A5-E3D2-4DEF-8DEA-F5340B86703A}" destId="{14895E3C-CBDF-4E0B-A95E-E510199A3348}" srcOrd="6" destOrd="0" presId="urn:microsoft.com/office/officeart/2008/layout/LinedList"/>
    <dgm:cxn modelId="{74585460-7205-49C8-B2D9-17436F3A8E85}" type="presParOf" srcId="{B81403A5-E3D2-4DEF-8DEA-F5340B86703A}" destId="{EEC0764B-DF40-4214-9410-3B879C081DE9}" srcOrd="7" destOrd="0" presId="urn:microsoft.com/office/officeart/2008/layout/LinedList"/>
    <dgm:cxn modelId="{D72908F0-0A37-4525-B6F6-5CCF05129263}" type="presParOf" srcId="{EEC0764B-DF40-4214-9410-3B879C081DE9}" destId="{29551E62-430F-4CD1-A8F5-E5B1D5D4E4D2}" srcOrd="0" destOrd="0" presId="urn:microsoft.com/office/officeart/2008/layout/LinedList"/>
    <dgm:cxn modelId="{F83422DF-D4E9-4AA5-9D67-09FFD72D4E86}" type="presParOf" srcId="{EEC0764B-DF40-4214-9410-3B879C081DE9}" destId="{C2297603-718C-46A2-80B8-8AA30A104152}" srcOrd="1" destOrd="0" presId="urn:microsoft.com/office/officeart/2008/layout/LinedList"/>
    <dgm:cxn modelId="{7DB9D2BA-0BDD-4071-91F2-CEAD3C7F5458}" type="presParOf" srcId="{B81403A5-E3D2-4DEF-8DEA-F5340B86703A}" destId="{D5C6ECB3-F4FC-4712-B659-A3367D72043A}" srcOrd="8" destOrd="0" presId="urn:microsoft.com/office/officeart/2008/layout/LinedList"/>
    <dgm:cxn modelId="{9F9D2DC7-9447-430A-B502-FFBA0AC5B0B6}" type="presParOf" srcId="{B81403A5-E3D2-4DEF-8DEA-F5340B86703A}" destId="{D05FBC61-E15E-43EA-94FA-77B438E83A01}" srcOrd="9" destOrd="0" presId="urn:microsoft.com/office/officeart/2008/layout/LinedList"/>
    <dgm:cxn modelId="{32A90ED4-DC08-4090-986B-7F26E725D4CB}" type="presParOf" srcId="{D05FBC61-E15E-43EA-94FA-77B438E83A01}" destId="{E8584264-D0A4-4519-9A50-041884541C4A}" srcOrd="0" destOrd="0" presId="urn:microsoft.com/office/officeart/2008/layout/LinedList"/>
    <dgm:cxn modelId="{297FB855-4DBB-4083-ADF8-C79DE99B7EB3}" type="presParOf" srcId="{D05FBC61-E15E-43EA-94FA-77B438E83A01}" destId="{F840B424-F74E-431D-9A92-E8D6B749EA9B}" srcOrd="1" destOrd="0" presId="urn:microsoft.com/office/officeart/2008/layout/LinedList"/>
    <dgm:cxn modelId="{3654ADB6-DAFB-40D7-8326-DDE73B4F5713}" type="presParOf" srcId="{B81403A5-E3D2-4DEF-8DEA-F5340B86703A}" destId="{61A61AD8-F658-4917-A0A0-1DB7A98EDF19}" srcOrd="10" destOrd="0" presId="urn:microsoft.com/office/officeart/2008/layout/LinedList"/>
    <dgm:cxn modelId="{67550A55-4BF4-4B52-B56F-EEDE19753D68}" type="presParOf" srcId="{B81403A5-E3D2-4DEF-8DEA-F5340B86703A}" destId="{62FBDF26-F694-44C4-9006-6CFA91D45A0B}" srcOrd="11" destOrd="0" presId="urn:microsoft.com/office/officeart/2008/layout/LinedList"/>
    <dgm:cxn modelId="{4B6E79A1-51BF-4176-B6BB-06728A85189E}" type="presParOf" srcId="{62FBDF26-F694-44C4-9006-6CFA91D45A0B}" destId="{2B4D0BE1-788B-42BF-974A-DB19664AD2F1}" srcOrd="0" destOrd="0" presId="urn:microsoft.com/office/officeart/2008/layout/LinedList"/>
    <dgm:cxn modelId="{5FF81527-6C4A-4578-B79E-2D0E662D17FC}" type="presParOf" srcId="{62FBDF26-F694-44C4-9006-6CFA91D45A0B}" destId="{8B869635-1C3B-40B8-95A3-75CA9115BB38}" srcOrd="1" destOrd="0" presId="urn:microsoft.com/office/officeart/2008/layout/LinedList"/>
    <dgm:cxn modelId="{B567ADEA-5DB1-4076-A57C-8FFD17130E1F}" type="presParOf" srcId="{B81403A5-E3D2-4DEF-8DEA-F5340B86703A}" destId="{C32DBAB2-DF98-449D-97B2-69D15F1B7638}" srcOrd="12" destOrd="0" presId="urn:microsoft.com/office/officeart/2008/layout/LinedList"/>
    <dgm:cxn modelId="{8E6B56BA-023F-4129-9BB3-4274EDE1690A}" type="presParOf" srcId="{B81403A5-E3D2-4DEF-8DEA-F5340B86703A}" destId="{8D37BF63-40C7-481E-9A1A-1E5896206384}" srcOrd="13" destOrd="0" presId="urn:microsoft.com/office/officeart/2008/layout/LinedList"/>
    <dgm:cxn modelId="{BAB9FEF8-AEBC-4B18-A668-F02564D68C3A}" type="presParOf" srcId="{8D37BF63-40C7-481E-9A1A-1E5896206384}" destId="{D21D518C-61A9-4D92-A71E-FD09761B8DA1}" srcOrd="0" destOrd="0" presId="urn:microsoft.com/office/officeart/2008/layout/LinedList"/>
    <dgm:cxn modelId="{A4301C03-F234-4971-863B-73918BD5A32F}" type="presParOf" srcId="{8D37BF63-40C7-481E-9A1A-1E5896206384}" destId="{1F7527E9-C295-4554-83B7-D298CA3565D7}" srcOrd="1" destOrd="0" presId="urn:microsoft.com/office/officeart/2008/layout/LinedList"/>
    <dgm:cxn modelId="{68FE65E2-69D5-43B9-949D-705DCA069C01}" type="presParOf" srcId="{B81403A5-E3D2-4DEF-8DEA-F5340B86703A}" destId="{E19A7721-608B-4D27-A27B-7718EFF65CF2}" srcOrd="14" destOrd="0" presId="urn:microsoft.com/office/officeart/2008/layout/LinedList"/>
    <dgm:cxn modelId="{D514E57F-8B95-45D6-911B-F4498DD13357}" type="presParOf" srcId="{B81403A5-E3D2-4DEF-8DEA-F5340B86703A}" destId="{3E867E01-7401-482F-A663-B2D20016C13B}" srcOrd="15" destOrd="0" presId="urn:microsoft.com/office/officeart/2008/layout/LinedList"/>
    <dgm:cxn modelId="{B309CF68-7665-4745-A536-835B4FF8B2D4}" type="presParOf" srcId="{3E867E01-7401-482F-A663-B2D20016C13B}" destId="{6E083813-690B-46CF-89A6-A93BD6056B5B}" srcOrd="0" destOrd="0" presId="urn:microsoft.com/office/officeart/2008/layout/LinedList"/>
    <dgm:cxn modelId="{9508441E-7D49-4AC3-89D4-93DA357C3C17}" type="presParOf" srcId="{3E867E01-7401-482F-A663-B2D20016C13B}" destId="{8A44D796-14FE-4C00-82FD-1B38E77DCC47}" srcOrd="1" destOrd="0" presId="urn:microsoft.com/office/officeart/2008/layout/LinedList"/>
    <dgm:cxn modelId="{6C4EF552-0E5A-4585-BBD2-DA54FDA596F9}" type="presParOf" srcId="{B81403A5-E3D2-4DEF-8DEA-F5340B86703A}" destId="{6ED3134B-4939-476F-9C74-8F6C82236E4F}" srcOrd="16" destOrd="0" presId="urn:microsoft.com/office/officeart/2008/layout/LinedList"/>
    <dgm:cxn modelId="{F5B63650-7B82-4DD4-BD7F-574181550431}" type="presParOf" srcId="{B81403A5-E3D2-4DEF-8DEA-F5340B86703A}" destId="{ED0A4607-A253-423D-A68E-F46148CAD1E5}" srcOrd="17" destOrd="0" presId="urn:microsoft.com/office/officeart/2008/layout/LinedList"/>
    <dgm:cxn modelId="{7084EFA4-6A3B-412F-9E3F-518C25C96359}" type="presParOf" srcId="{ED0A4607-A253-423D-A68E-F46148CAD1E5}" destId="{D873B66A-C4CC-4800-998E-1C09AA23D1CE}" srcOrd="0" destOrd="0" presId="urn:microsoft.com/office/officeart/2008/layout/LinedList"/>
    <dgm:cxn modelId="{65AD7D0D-FC90-4352-B734-EDBD7A5DA7F4}" type="presParOf" srcId="{ED0A4607-A253-423D-A68E-F46148CAD1E5}" destId="{A5DCA280-0C6E-4EBF-AD6D-6110A48A7D14}" srcOrd="1" destOrd="0" presId="urn:microsoft.com/office/officeart/2008/layout/LinedList"/>
    <dgm:cxn modelId="{0FFCCAF3-DD11-47F9-8DF2-8C926DF3607A}" type="presParOf" srcId="{B81403A5-E3D2-4DEF-8DEA-F5340B86703A}" destId="{8BAD3B95-9352-4F27-8800-DE83ABB9D225}" srcOrd="18" destOrd="0" presId="urn:microsoft.com/office/officeart/2008/layout/LinedList"/>
    <dgm:cxn modelId="{C3F7AA0D-FF34-4D6D-8392-D4E1A2FD8FBE}" type="presParOf" srcId="{B81403A5-E3D2-4DEF-8DEA-F5340B86703A}" destId="{147EAFB7-52CD-4F0C-8B52-D3602A744CC7}" srcOrd="19" destOrd="0" presId="urn:microsoft.com/office/officeart/2008/layout/LinedList"/>
    <dgm:cxn modelId="{6A8B8BC2-956E-4867-99AC-7E611A2A4703}" type="presParOf" srcId="{147EAFB7-52CD-4F0C-8B52-D3602A744CC7}" destId="{2DC6B19C-B083-46A9-83ED-42799D6909F8}" srcOrd="0" destOrd="0" presId="urn:microsoft.com/office/officeart/2008/layout/LinedList"/>
    <dgm:cxn modelId="{2BC5AB75-BF4A-408A-AD59-BEFAA26E3AEA}" type="presParOf" srcId="{147EAFB7-52CD-4F0C-8B52-D3602A744CC7}" destId="{2ECC2619-5052-47C6-A2AA-84D094BFEC2C}" srcOrd="1" destOrd="0" presId="urn:microsoft.com/office/officeart/2008/layout/LinedList"/>
    <dgm:cxn modelId="{1AA5FD07-86D3-498C-8642-452B8608EBC0}" type="presParOf" srcId="{B81403A5-E3D2-4DEF-8DEA-F5340B86703A}" destId="{1C7689FB-E8A7-4D0E-A895-CA637118BAFB}" srcOrd="20" destOrd="0" presId="urn:microsoft.com/office/officeart/2008/layout/LinedList"/>
    <dgm:cxn modelId="{6BF270EF-582B-48B7-84C3-A416495C80A5}" type="presParOf" srcId="{B81403A5-E3D2-4DEF-8DEA-F5340B86703A}" destId="{80DF9DF7-4C8D-42B6-A5DD-22343B9C151F}" srcOrd="21" destOrd="0" presId="urn:microsoft.com/office/officeart/2008/layout/LinedList"/>
    <dgm:cxn modelId="{1A3AF22C-B984-4A74-806E-9A44B29E7B3B}" type="presParOf" srcId="{80DF9DF7-4C8D-42B6-A5DD-22343B9C151F}" destId="{B4273DC8-85A8-4CC8-8387-A7AC93C242CF}" srcOrd="0" destOrd="0" presId="urn:microsoft.com/office/officeart/2008/layout/LinedList"/>
    <dgm:cxn modelId="{EB1EC2AB-3E2A-4C64-88A7-F307C42C3D53}" type="presParOf" srcId="{80DF9DF7-4C8D-42B6-A5DD-22343B9C151F}" destId="{3C407E87-49A0-4856-BCE7-B3969EDB8D1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A4361-3FB4-4EA2-85E6-B72FA7BC4B30}">
      <dsp:nvSpPr>
        <dsp:cNvPr id="0" name=""/>
        <dsp:cNvSpPr/>
      </dsp:nvSpPr>
      <dsp:spPr>
        <a:xfrm>
          <a:off x="0" y="3190"/>
          <a:ext cx="721995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DF2E99-CA62-4105-9FC0-E39CFA939445}">
      <dsp:nvSpPr>
        <dsp:cNvPr id="0" name=""/>
        <dsp:cNvSpPr/>
      </dsp:nvSpPr>
      <dsp:spPr>
        <a:xfrm>
          <a:off x="0" y="3190"/>
          <a:ext cx="7219950" cy="593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a:t>Class 35 	Advertising; business management; business administration; office functions. 	</a:t>
          </a:r>
          <a:endParaRPr lang="en-US" sz="1400" kern="1200"/>
        </a:p>
      </dsp:txBody>
      <dsp:txXfrm>
        <a:off x="0" y="3190"/>
        <a:ext cx="7219950" cy="593433"/>
      </dsp:txXfrm>
    </dsp:sp>
    <dsp:sp modelId="{F56DD303-82F7-47D4-BC4B-3EAFFD6BC41D}">
      <dsp:nvSpPr>
        <dsp:cNvPr id="0" name=""/>
        <dsp:cNvSpPr/>
      </dsp:nvSpPr>
      <dsp:spPr>
        <a:xfrm>
          <a:off x="0" y="596624"/>
          <a:ext cx="7219950" cy="0"/>
        </a:xfrm>
        <a:prstGeom prst="line">
          <a:avLst/>
        </a:prstGeom>
        <a:solidFill>
          <a:schemeClr val="accent5">
            <a:hueOff val="-675854"/>
            <a:satOff val="-1742"/>
            <a:lumOff val="-1177"/>
            <a:alphaOff val="0"/>
          </a:schemeClr>
        </a:solidFill>
        <a:ln w="12700" cap="flat" cmpd="sng" algn="ctr">
          <a:solidFill>
            <a:schemeClr val="accent5">
              <a:hueOff val="-675854"/>
              <a:satOff val="-1742"/>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0A8223-7EE6-45C1-B454-4DE5174C87F4}">
      <dsp:nvSpPr>
        <dsp:cNvPr id="0" name=""/>
        <dsp:cNvSpPr/>
      </dsp:nvSpPr>
      <dsp:spPr>
        <a:xfrm>
          <a:off x="0" y="596624"/>
          <a:ext cx="7219950" cy="593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a:t>Class 36 	Insurance; financial affairs; monetary affairs; real estate affairs. 	</a:t>
          </a:r>
          <a:endParaRPr lang="en-US" sz="1400" kern="1200"/>
        </a:p>
      </dsp:txBody>
      <dsp:txXfrm>
        <a:off x="0" y="596624"/>
        <a:ext cx="7219950" cy="593433"/>
      </dsp:txXfrm>
    </dsp:sp>
    <dsp:sp modelId="{3304624D-A7C3-43F0-9100-AF37B711477F}">
      <dsp:nvSpPr>
        <dsp:cNvPr id="0" name=""/>
        <dsp:cNvSpPr/>
      </dsp:nvSpPr>
      <dsp:spPr>
        <a:xfrm>
          <a:off x="0" y="1190057"/>
          <a:ext cx="7219950" cy="0"/>
        </a:xfrm>
        <a:prstGeom prst="line">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794F6A-229F-42C0-B514-5386AFD366B5}">
      <dsp:nvSpPr>
        <dsp:cNvPr id="0" name=""/>
        <dsp:cNvSpPr/>
      </dsp:nvSpPr>
      <dsp:spPr>
        <a:xfrm>
          <a:off x="0" y="1190057"/>
          <a:ext cx="7219950" cy="593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a:t>Class 37 	Building construction; repair; installation services. 	</a:t>
          </a:r>
          <a:endParaRPr lang="en-US" sz="1400" kern="1200"/>
        </a:p>
      </dsp:txBody>
      <dsp:txXfrm>
        <a:off x="0" y="1190057"/>
        <a:ext cx="7219950" cy="593433"/>
      </dsp:txXfrm>
    </dsp:sp>
    <dsp:sp modelId="{14895E3C-CBDF-4E0B-A95E-E510199A3348}">
      <dsp:nvSpPr>
        <dsp:cNvPr id="0" name=""/>
        <dsp:cNvSpPr/>
      </dsp:nvSpPr>
      <dsp:spPr>
        <a:xfrm>
          <a:off x="0" y="1783491"/>
          <a:ext cx="7219950" cy="0"/>
        </a:xfrm>
        <a:prstGeom prst="line">
          <a:avLst/>
        </a:prstGeom>
        <a:solidFill>
          <a:schemeClr val="accent5">
            <a:hueOff val="-2027563"/>
            <a:satOff val="-5226"/>
            <a:lumOff val="-3530"/>
            <a:alphaOff val="0"/>
          </a:schemeClr>
        </a:solidFill>
        <a:ln w="12700" cap="flat" cmpd="sng" algn="ctr">
          <a:solidFill>
            <a:schemeClr val="accent5">
              <a:hueOff val="-2027563"/>
              <a:satOff val="-5226"/>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551E62-430F-4CD1-A8F5-E5B1D5D4E4D2}">
      <dsp:nvSpPr>
        <dsp:cNvPr id="0" name=""/>
        <dsp:cNvSpPr/>
      </dsp:nvSpPr>
      <dsp:spPr>
        <a:xfrm>
          <a:off x="0" y="1783491"/>
          <a:ext cx="7219950" cy="593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a:t>Class 38 	Telecommunications. 	</a:t>
          </a:r>
          <a:endParaRPr lang="en-US" sz="1400" kern="1200"/>
        </a:p>
      </dsp:txBody>
      <dsp:txXfrm>
        <a:off x="0" y="1783491"/>
        <a:ext cx="7219950" cy="593433"/>
      </dsp:txXfrm>
    </dsp:sp>
    <dsp:sp modelId="{D5C6ECB3-F4FC-4712-B659-A3367D72043A}">
      <dsp:nvSpPr>
        <dsp:cNvPr id="0" name=""/>
        <dsp:cNvSpPr/>
      </dsp:nvSpPr>
      <dsp:spPr>
        <a:xfrm>
          <a:off x="0" y="2376924"/>
          <a:ext cx="7219950" cy="0"/>
        </a:xfrm>
        <a:prstGeom prst="lin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584264-D0A4-4519-9A50-041884541C4A}">
      <dsp:nvSpPr>
        <dsp:cNvPr id="0" name=""/>
        <dsp:cNvSpPr/>
      </dsp:nvSpPr>
      <dsp:spPr>
        <a:xfrm>
          <a:off x="0" y="2376924"/>
          <a:ext cx="7219950" cy="593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dirty="0"/>
            <a:t>Class 39 	Transport; packaging and storage of goods; travel arrangement. 	</a:t>
          </a:r>
          <a:endParaRPr lang="en-US" sz="1400" kern="1200" dirty="0"/>
        </a:p>
      </dsp:txBody>
      <dsp:txXfrm>
        <a:off x="0" y="2376924"/>
        <a:ext cx="7219950" cy="593433"/>
      </dsp:txXfrm>
    </dsp:sp>
    <dsp:sp modelId="{61A61AD8-F658-4917-A0A0-1DB7A98EDF19}">
      <dsp:nvSpPr>
        <dsp:cNvPr id="0" name=""/>
        <dsp:cNvSpPr/>
      </dsp:nvSpPr>
      <dsp:spPr>
        <a:xfrm>
          <a:off x="0" y="2970358"/>
          <a:ext cx="7219950"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4D0BE1-788B-42BF-974A-DB19664AD2F1}">
      <dsp:nvSpPr>
        <dsp:cNvPr id="0" name=""/>
        <dsp:cNvSpPr/>
      </dsp:nvSpPr>
      <dsp:spPr>
        <a:xfrm>
          <a:off x="0" y="2970358"/>
          <a:ext cx="7219950" cy="593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a:t>Class 40 	Treatment of materials. 	</a:t>
          </a:r>
          <a:endParaRPr lang="en-US" sz="1400" kern="1200"/>
        </a:p>
      </dsp:txBody>
      <dsp:txXfrm>
        <a:off x="0" y="2970358"/>
        <a:ext cx="7219950" cy="593433"/>
      </dsp:txXfrm>
    </dsp:sp>
    <dsp:sp modelId="{C32DBAB2-DF98-449D-97B2-69D15F1B7638}">
      <dsp:nvSpPr>
        <dsp:cNvPr id="0" name=""/>
        <dsp:cNvSpPr/>
      </dsp:nvSpPr>
      <dsp:spPr>
        <a:xfrm>
          <a:off x="0" y="3563791"/>
          <a:ext cx="7219950" cy="0"/>
        </a:xfrm>
        <a:prstGeom prst="line">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1D518C-61A9-4D92-A71E-FD09761B8DA1}">
      <dsp:nvSpPr>
        <dsp:cNvPr id="0" name=""/>
        <dsp:cNvSpPr/>
      </dsp:nvSpPr>
      <dsp:spPr>
        <a:xfrm>
          <a:off x="0" y="3563791"/>
          <a:ext cx="7219950" cy="593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a:t>Class 41 	Education; providing of training; entertainment; sporting and cultural activities. 	</a:t>
          </a:r>
          <a:endParaRPr lang="en-US" sz="1400" kern="1200"/>
        </a:p>
      </dsp:txBody>
      <dsp:txXfrm>
        <a:off x="0" y="3563791"/>
        <a:ext cx="7219950" cy="593433"/>
      </dsp:txXfrm>
    </dsp:sp>
    <dsp:sp modelId="{E19A7721-608B-4D27-A27B-7718EFF65CF2}">
      <dsp:nvSpPr>
        <dsp:cNvPr id="0" name=""/>
        <dsp:cNvSpPr/>
      </dsp:nvSpPr>
      <dsp:spPr>
        <a:xfrm>
          <a:off x="0" y="4157225"/>
          <a:ext cx="7219950" cy="0"/>
        </a:xfrm>
        <a:prstGeom prst="line">
          <a:avLst/>
        </a:prstGeom>
        <a:solidFill>
          <a:schemeClr val="accent5">
            <a:hueOff val="-4730980"/>
            <a:satOff val="-12193"/>
            <a:lumOff val="-8236"/>
            <a:alphaOff val="0"/>
          </a:schemeClr>
        </a:solidFill>
        <a:ln w="12700" cap="flat" cmpd="sng" algn="ctr">
          <a:solidFill>
            <a:schemeClr val="accent5">
              <a:hueOff val="-4730980"/>
              <a:satOff val="-12193"/>
              <a:lumOff val="-82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83813-690B-46CF-89A6-A93BD6056B5B}">
      <dsp:nvSpPr>
        <dsp:cNvPr id="0" name=""/>
        <dsp:cNvSpPr/>
      </dsp:nvSpPr>
      <dsp:spPr>
        <a:xfrm>
          <a:off x="0" y="4157225"/>
          <a:ext cx="7219950" cy="593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a:t>Class 42 	Scientific and technological services and research and design relating thereto; industrial analysis and research services; design and development of computer hardware and software. 	</a:t>
          </a:r>
          <a:endParaRPr lang="en-US" sz="1400" kern="1200"/>
        </a:p>
      </dsp:txBody>
      <dsp:txXfrm>
        <a:off x="0" y="4157225"/>
        <a:ext cx="7219950" cy="593433"/>
      </dsp:txXfrm>
    </dsp:sp>
    <dsp:sp modelId="{6ED3134B-4939-476F-9C74-8F6C82236E4F}">
      <dsp:nvSpPr>
        <dsp:cNvPr id="0" name=""/>
        <dsp:cNvSpPr/>
      </dsp:nvSpPr>
      <dsp:spPr>
        <a:xfrm>
          <a:off x="0" y="4750658"/>
          <a:ext cx="7219950" cy="0"/>
        </a:xfrm>
        <a:prstGeom prst="lin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73B66A-C4CC-4800-998E-1C09AA23D1CE}">
      <dsp:nvSpPr>
        <dsp:cNvPr id="0" name=""/>
        <dsp:cNvSpPr/>
      </dsp:nvSpPr>
      <dsp:spPr>
        <a:xfrm>
          <a:off x="0" y="4750658"/>
          <a:ext cx="7219950" cy="593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dirty="0"/>
            <a:t>Class 43 	Services for providing food and drink; temporary accommodation. 	</a:t>
          </a:r>
          <a:endParaRPr lang="en-US" sz="1400" kern="1200" dirty="0"/>
        </a:p>
      </dsp:txBody>
      <dsp:txXfrm>
        <a:off x="0" y="4750658"/>
        <a:ext cx="7219950" cy="593433"/>
      </dsp:txXfrm>
    </dsp:sp>
    <dsp:sp modelId="{8BAD3B95-9352-4F27-8800-DE83ABB9D225}">
      <dsp:nvSpPr>
        <dsp:cNvPr id="0" name=""/>
        <dsp:cNvSpPr/>
      </dsp:nvSpPr>
      <dsp:spPr>
        <a:xfrm>
          <a:off x="0" y="5344092"/>
          <a:ext cx="7219950" cy="0"/>
        </a:xfrm>
        <a:prstGeom prst="line">
          <a:avLst/>
        </a:prstGeom>
        <a:solidFill>
          <a:schemeClr val="accent5">
            <a:hueOff val="-6082688"/>
            <a:satOff val="-15677"/>
            <a:lumOff val="-10588"/>
            <a:alphaOff val="0"/>
          </a:schemeClr>
        </a:solidFill>
        <a:ln w="12700" cap="flat" cmpd="sng" algn="ctr">
          <a:solidFill>
            <a:schemeClr val="accent5">
              <a:hueOff val="-6082688"/>
              <a:satOff val="-15677"/>
              <a:lumOff val="-1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C6B19C-B083-46A9-83ED-42799D6909F8}">
      <dsp:nvSpPr>
        <dsp:cNvPr id="0" name=""/>
        <dsp:cNvSpPr/>
      </dsp:nvSpPr>
      <dsp:spPr>
        <a:xfrm>
          <a:off x="0" y="5344092"/>
          <a:ext cx="7219950" cy="593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a:t>Class 44 	Medical services; veterinary services; hygienic and beauty care for human beings or animals; agriculture, horticulture and forestry services. 	</a:t>
          </a:r>
          <a:endParaRPr lang="en-US" sz="1400" kern="1200"/>
        </a:p>
      </dsp:txBody>
      <dsp:txXfrm>
        <a:off x="0" y="5344092"/>
        <a:ext cx="7219950" cy="593433"/>
      </dsp:txXfrm>
    </dsp:sp>
    <dsp:sp modelId="{1C7689FB-E8A7-4D0E-A895-CA637118BAFB}">
      <dsp:nvSpPr>
        <dsp:cNvPr id="0" name=""/>
        <dsp:cNvSpPr/>
      </dsp:nvSpPr>
      <dsp:spPr>
        <a:xfrm>
          <a:off x="0" y="5937525"/>
          <a:ext cx="721995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273DC8-85A8-4CC8-8387-A7AC93C242CF}">
      <dsp:nvSpPr>
        <dsp:cNvPr id="0" name=""/>
        <dsp:cNvSpPr/>
      </dsp:nvSpPr>
      <dsp:spPr>
        <a:xfrm>
          <a:off x="0" y="5937525"/>
          <a:ext cx="7219950" cy="593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a:t>Class 45 	Legal services; security services for the protection of property and individuals; personal and social services rendered by others to meet the needs of individuals. 	</a:t>
          </a:r>
          <a:endParaRPr lang="en-US" sz="1400" kern="1200"/>
        </a:p>
      </dsp:txBody>
      <dsp:txXfrm>
        <a:off x="0" y="5937525"/>
        <a:ext cx="7219950" cy="59343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536B4-7CE5-4BCB-AABD-380F1889B8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ECC7AA-6312-4DE1-9F59-BA09EF0363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6927A1-CC87-4B4C-92B9-F6BDB2C564B0}"/>
              </a:ext>
            </a:extLst>
          </p:cNvPr>
          <p:cNvSpPr>
            <a:spLocks noGrp="1"/>
          </p:cNvSpPr>
          <p:nvPr>
            <p:ph type="dt" sz="half" idx="10"/>
          </p:nvPr>
        </p:nvSpPr>
        <p:spPr/>
        <p:txBody>
          <a:bodyPr/>
          <a:lstStyle/>
          <a:p>
            <a:fld id="{8BBF5D38-C8F8-4E48-8797-44B8A3E1EA16}" type="datetimeFigureOut">
              <a:rPr lang="en-US" smtClean="0"/>
              <a:t>4/14/2022</a:t>
            </a:fld>
            <a:endParaRPr lang="en-US"/>
          </a:p>
        </p:txBody>
      </p:sp>
      <p:sp>
        <p:nvSpPr>
          <p:cNvPr id="5" name="Footer Placeholder 4">
            <a:extLst>
              <a:ext uri="{FF2B5EF4-FFF2-40B4-BE49-F238E27FC236}">
                <a16:creationId xmlns:a16="http://schemas.microsoft.com/office/drawing/2014/main" id="{20FBA8E5-EB79-4785-B484-88273A57E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3F976B-2E27-4FE5-AAA5-60D3B3B124BF}"/>
              </a:ext>
            </a:extLst>
          </p:cNvPr>
          <p:cNvSpPr>
            <a:spLocks noGrp="1"/>
          </p:cNvSpPr>
          <p:nvPr>
            <p:ph type="sldNum" sz="quarter" idx="12"/>
          </p:nvPr>
        </p:nvSpPr>
        <p:spPr/>
        <p:txBody>
          <a:bodyPr/>
          <a:lstStyle/>
          <a:p>
            <a:fld id="{090E3F67-A35B-459F-B7C6-3110D52728B7}" type="slidenum">
              <a:rPr lang="en-US" smtClean="0"/>
              <a:t>‹#›</a:t>
            </a:fld>
            <a:endParaRPr lang="en-US"/>
          </a:p>
        </p:txBody>
      </p:sp>
    </p:spTree>
    <p:extLst>
      <p:ext uri="{BB962C8B-B14F-4D97-AF65-F5344CB8AC3E}">
        <p14:creationId xmlns:p14="http://schemas.microsoft.com/office/powerpoint/2010/main" val="3431526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58530-F821-461E-A9E9-D760C6D772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BB4464-5E69-4F91-9A07-4EDF76C5B7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62368-5284-41C3-8C38-EE3002F40AE6}"/>
              </a:ext>
            </a:extLst>
          </p:cNvPr>
          <p:cNvSpPr>
            <a:spLocks noGrp="1"/>
          </p:cNvSpPr>
          <p:nvPr>
            <p:ph type="dt" sz="half" idx="10"/>
          </p:nvPr>
        </p:nvSpPr>
        <p:spPr/>
        <p:txBody>
          <a:bodyPr/>
          <a:lstStyle/>
          <a:p>
            <a:fld id="{8BBF5D38-C8F8-4E48-8797-44B8A3E1EA16}" type="datetimeFigureOut">
              <a:rPr lang="en-US" smtClean="0"/>
              <a:t>4/14/2022</a:t>
            </a:fld>
            <a:endParaRPr lang="en-US"/>
          </a:p>
        </p:txBody>
      </p:sp>
      <p:sp>
        <p:nvSpPr>
          <p:cNvPr id="5" name="Footer Placeholder 4">
            <a:extLst>
              <a:ext uri="{FF2B5EF4-FFF2-40B4-BE49-F238E27FC236}">
                <a16:creationId xmlns:a16="http://schemas.microsoft.com/office/drawing/2014/main" id="{47956276-BC76-45CC-992E-90BFF59E21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77C3C9-F8EC-4982-8CED-3C98203DA08B}"/>
              </a:ext>
            </a:extLst>
          </p:cNvPr>
          <p:cNvSpPr>
            <a:spLocks noGrp="1"/>
          </p:cNvSpPr>
          <p:nvPr>
            <p:ph type="sldNum" sz="quarter" idx="12"/>
          </p:nvPr>
        </p:nvSpPr>
        <p:spPr/>
        <p:txBody>
          <a:bodyPr/>
          <a:lstStyle/>
          <a:p>
            <a:fld id="{090E3F67-A35B-459F-B7C6-3110D52728B7}" type="slidenum">
              <a:rPr lang="en-US" smtClean="0"/>
              <a:t>‹#›</a:t>
            </a:fld>
            <a:endParaRPr lang="en-US"/>
          </a:p>
        </p:txBody>
      </p:sp>
    </p:spTree>
    <p:extLst>
      <p:ext uri="{BB962C8B-B14F-4D97-AF65-F5344CB8AC3E}">
        <p14:creationId xmlns:p14="http://schemas.microsoft.com/office/powerpoint/2010/main" val="1115245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224A26-68AF-41CE-9DBF-A4C7A3D046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A86EA2-0FE1-43AF-8E0F-53EF0E44E1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706EC8-ACAE-4337-B742-7453D1ECFB38}"/>
              </a:ext>
            </a:extLst>
          </p:cNvPr>
          <p:cNvSpPr>
            <a:spLocks noGrp="1"/>
          </p:cNvSpPr>
          <p:nvPr>
            <p:ph type="dt" sz="half" idx="10"/>
          </p:nvPr>
        </p:nvSpPr>
        <p:spPr/>
        <p:txBody>
          <a:bodyPr/>
          <a:lstStyle/>
          <a:p>
            <a:fld id="{8BBF5D38-C8F8-4E48-8797-44B8A3E1EA16}" type="datetimeFigureOut">
              <a:rPr lang="en-US" smtClean="0"/>
              <a:t>4/14/2022</a:t>
            </a:fld>
            <a:endParaRPr lang="en-US"/>
          </a:p>
        </p:txBody>
      </p:sp>
      <p:sp>
        <p:nvSpPr>
          <p:cNvPr id="5" name="Footer Placeholder 4">
            <a:extLst>
              <a:ext uri="{FF2B5EF4-FFF2-40B4-BE49-F238E27FC236}">
                <a16:creationId xmlns:a16="http://schemas.microsoft.com/office/drawing/2014/main" id="{99A590F6-270A-41BD-B2D2-CC0799FBD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34347-7574-4FC0-BA00-B2779150F977}"/>
              </a:ext>
            </a:extLst>
          </p:cNvPr>
          <p:cNvSpPr>
            <a:spLocks noGrp="1"/>
          </p:cNvSpPr>
          <p:nvPr>
            <p:ph type="sldNum" sz="quarter" idx="12"/>
          </p:nvPr>
        </p:nvSpPr>
        <p:spPr/>
        <p:txBody>
          <a:bodyPr/>
          <a:lstStyle/>
          <a:p>
            <a:fld id="{090E3F67-A35B-459F-B7C6-3110D52728B7}" type="slidenum">
              <a:rPr lang="en-US" smtClean="0"/>
              <a:t>‹#›</a:t>
            </a:fld>
            <a:endParaRPr lang="en-US"/>
          </a:p>
        </p:txBody>
      </p:sp>
    </p:spTree>
    <p:extLst>
      <p:ext uri="{BB962C8B-B14F-4D97-AF65-F5344CB8AC3E}">
        <p14:creationId xmlns:p14="http://schemas.microsoft.com/office/powerpoint/2010/main" val="3916508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A1FF-5FE0-41DD-8ADE-B2980A3CFF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B8A63A-6B0B-4FC9-AE3C-48ABA82BE0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6E8639-9DFC-4C0A-879B-DB13796111B1}"/>
              </a:ext>
            </a:extLst>
          </p:cNvPr>
          <p:cNvSpPr>
            <a:spLocks noGrp="1"/>
          </p:cNvSpPr>
          <p:nvPr>
            <p:ph type="dt" sz="half" idx="10"/>
          </p:nvPr>
        </p:nvSpPr>
        <p:spPr/>
        <p:txBody>
          <a:bodyPr/>
          <a:lstStyle/>
          <a:p>
            <a:fld id="{8BBF5D38-C8F8-4E48-8797-44B8A3E1EA16}" type="datetimeFigureOut">
              <a:rPr lang="en-US" smtClean="0"/>
              <a:t>4/14/2022</a:t>
            </a:fld>
            <a:endParaRPr lang="en-US"/>
          </a:p>
        </p:txBody>
      </p:sp>
      <p:sp>
        <p:nvSpPr>
          <p:cNvPr id="5" name="Footer Placeholder 4">
            <a:extLst>
              <a:ext uri="{FF2B5EF4-FFF2-40B4-BE49-F238E27FC236}">
                <a16:creationId xmlns:a16="http://schemas.microsoft.com/office/drawing/2014/main" id="{58973A86-1017-45B8-90BE-303E80022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D96CF-A319-4691-AD56-256A525B376E}"/>
              </a:ext>
            </a:extLst>
          </p:cNvPr>
          <p:cNvSpPr>
            <a:spLocks noGrp="1"/>
          </p:cNvSpPr>
          <p:nvPr>
            <p:ph type="sldNum" sz="quarter" idx="12"/>
          </p:nvPr>
        </p:nvSpPr>
        <p:spPr/>
        <p:txBody>
          <a:bodyPr/>
          <a:lstStyle/>
          <a:p>
            <a:fld id="{090E3F67-A35B-459F-B7C6-3110D52728B7}" type="slidenum">
              <a:rPr lang="en-US" smtClean="0"/>
              <a:t>‹#›</a:t>
            </a:fld>
            <a:endParaRPr lang="en-US"/>
          </a:p>
        </p:txBody>
      </p:sp>
    </p:spTree>
    <p:extLst>
      <p:ext uri="{BB962C8B-B14F-4D97-AF65-F5344CB8AC3E}">
        <p14:creationId xmlns:p14="http://schemas.microsoft.com/office/powerpoint/2010/main" val="2925559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88C6A-F37E-4175-BD46-3FD5E13CDA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FA7CD-2CFC-4680-BE3D-E04D1691C7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30C432C-B363-4144-8ED6-65D9AD00BF4B}"/>
              </a:ext>
            </a:extLst>
          </p:cNvPr>
          <p:cNvSpPr>
            <a:spLocks noGrp="1"/>
          </p:cNvSpPr>
          <p:nvPr>
            <p:ph type="dt" sz="half" idx="10"/>
          </p:nvPr>
        </p:nvSpPr>
        <p:spPr/>
        <p:txBody>
          <a:bodyPr/>
          <a:lstStyle/>
          <a:p>
            <a:fld id="{8BBF5D38-C8F8-4E48-8797-44B8A3E1EA16}" type="datetimeFigureOut">
              <a:rPr lang="en-US" smtClean="0"/>
              <a:t>4/14/2022</a:t>
            </a:fld>
            <a:endParaRPr lang="en-US"/>
          </a:p>
        </p:txBody>
      </p:sp>
      <p:sp>
        <p:nvSpPr>
          <p:cNvPr id="5" name="Footer Placeholder 4">
            <a:extLst>
              <a:ext uri="{FF2B5EF4-FFF2-40B4-BE49-F238E27FC236}">
                <a16:creationId xmlns:a16="http://schemas.microsoft.com/office/drawing/2014/main" id="{CB8ECD71-18A9-4BE7-A430-D0C02E907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C5384-2503-4D7B-9A0F-434FD2DBC603}"/>
              </a:ext>
            </a:extLst>
          </p:cNvPr>
          <p:cNvSpPr>
            <a:spLocks noGrp="1"/>
          </p:cNvSpPr>
          <p:nvPr>
            <p:ph type="sldNum" sz="quarter" idx="12"/>
          </p:nvPr>
        </p:nvSpPr>
        <p:spPr/>
        <p:txBody>
          <a:bodyPr/>
          <a:lstStyle/>
          <a:p>
            <a:fld id="{090E3F67-A35B-459F-B7C6-3110D52728B7}" type="slidenum">
              <a:rPr lang="en-US" smtClean="0"/>
              <a:t>‹#›</a:t>
            </a:fld>
            <a:endParaRPr lang="en-US"/>
          </a:p>
        </p:txBody>
      </p:sp>
    </p:spTree>
    <p:extLst>
      <p:ext uri="{BB962C8B-B14F-4D97-AF65-F5344CB8AC3E}">
        <p14:creationId xmlns:p14="http://schemas.microsoft.com/office/powerpoint/2010/main" val="401515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A0491-FF33-4AFD-969F-527D48A170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DD5B1-EC4F-4042-A339-B665337524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0D1C5B-18FD-4BCA-BE19-C5578255CD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D30794-17B0-468A-ABB2-9AFA5E91F11B}"/>
              </a:ext>
            </a:extLst>
          </p:cNvPr>
          <p:cNvSpPr>
            <a:spLocks noGrp="1"/>
          </p:cNvSpPr>
          <p:nvPr>
            <p:ph type="dt" sz="half" idx="10"/>
          </p:nvPr>
        </p:nvSpPr>
        <p:spPr/>
        <p:txBody>
          <a:bodyPr/>
          <a:lstStyle/>
          <a:p>
            <a:fld id="{8BBF5D38-C8F8-4E48-8797-44B8A3E1EA16}" type="datetimeFigureOut">
              <a:rPr lang="en-US" smtClean="0"/>
              <a:t>4/14/2022</a:t>
            </a:fld>
            <a:endParaRPr lang="en-US"/>
          </a:p>
        </p:txBody>
      </p:sp>
      <p:sp>
        <p:nvSpPr>
          <p:cNvPr id="6" name="Footer Placeholder 5">
            <a:extLst>
              <a:ext uri="{FF2B5EF4-FFF2-40B4-BE49-F238E27FC236}">
                <a16:creationId xmlns:a16="http://schemas.microsoft.com/office/drawing/2014/main" id="{F65DC127-E089-443A-9156-39CFEDA9BE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24EAC1-15F8-4713-985D-0B34E8063296}"/>
              </a:ext>
            </a:extLst>
          </p:cNvPr>
          <p:cNvSpPr>
            <a:spLocks noGrp="1"/>
          </p:cNvSpPr>
          <p:nvPr>
            <p:ph type="sldNum" sz="quarter" idx="12"/>
          </p:nvPr>
        </p:nvSpPr>
        <p:spPr/>
        <p:txBody>
          <a:bodyPr/>
          <a:lstStyle/>
          <a:p>
            <a:fld id="{090E3F67-A35B-459F-B7C6-3110D52728B7}" type="slidenum">
              <a:rPr lang="en-US" smtClean="0"/>
              <a:t>‹#›</a:t>
            </a:fld>
            <a:endParaRPr lang="en-US"/>
          </a:p>
        </p:txBody>
      </p:sp>
    </p:spTree>
    <p:extLst>
      <p:ext uri="{BB962C8B-B14F-4D97-AF65-F5344CB8AC3E}">
        <p14:creationId xmlns:p14="http://schemas.microsoft.com/office/powerpoint/2010/main" val="1424184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772D5-230B-4D8E-977D-06BF758B0A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5B11AA-E5DC-4AEA-BA04-98D0D0457A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855D4C-19E7-4AAA-9E3A-0E0627C7A61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9A3A5B-FD6E-4058-AB16-F2192669D4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039294-32B0-4767-B680-47D5788FCAC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7D22F6-8A48-4B02-832B-46A59632B03C}"/>
              </a:ext>
            </a:extLst>
          </p:cNvPr>
          <p:cNvSpPr>
            <a:spLocks noGrp="1"/>
          </p:cNvSpPr>
          <p:nvPr>
            <p:ph type="dt" sz="half" idx="10"/>
          </p:nvPr>
        </p:nvSpPr>
        <p:spPr/>
        <p:txBody>
          <a:bodyPr/>
          <a:lstStyle/>
          <a:p>
            <a:fld id="{8BBF5D38-C8F8-4E48-8797-44B8A3E1EA16}" type="datetimeFigureOut">
              <a:rPr lang="en-US" smtClean="0"/>
              <a:t>4/14/2022</a:t>
            </a:fld>
            <a:endParaRPr lang="en-US"/>
          </a:p>
        </p:txBody>
      </p:sp>
      <p:sp>
        <p:nvSpPr>
          <p:cNvPr id="8" name="Footer Placeholder 7">
            <a:extLst>
              <a:ext uri="{FF2B5EF4-FFF2-40B4-BE49-F238E27FC236}">
                <a16:creationId xmlns:a16="http://schemas.microsoft.com/office/drawing/2014/main" id="{74E92460-EA25-432B-8D1F-5BB0BCBE9A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F4A7F0-E35C-46F2-BA31-B00BEF852C1C}"/>
              </a:ext>
            </a:extLst>
          </p:cNvPr>
          <p:cNvSpPr>
            <a:spLocks noGrp="1"/>
          </p:cNvSpPr>
          <p:nvPr>
            <p:ph type="sldNum" sz="quarter" idx="12"/>
          </p:nvPr>
        </p:nvSpPr>
        <p:spPr/>
        <p:txBody>
          <a:bodyPr/>
          <a:lstStyle/>
          <a:p>
            <a:fld id="{090E3F67-A35B-459F-B7C6-3110D52728B7}" type="slidenum">
              <a:rPr lang="en-US" smtClean="0"/>
              <a:t>‹#›</a:t>
            </a:fld>
            <a:endParaRPr lang="en-US"/>
          </a:p>
        </p:txBody>
      </p:sp>
    </p:spTree>
    <p:extLst>
      <p:ext uri="{BB962C8B-B14F-4D97-AF65-F5344CB8AC3E}">
        <p14:creationId xmlns:p14="http://schemas.microsoft.com/office/powerpoint/2010/main" val="55845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F3692-3F35-4A8E-A2F0-E5997BDAE2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D8AB17-713C-4721-8268-A3381D2CB847}"/>
              </a:ext>
            </a:extLst>
          </p:cNvPr>
          <p:cNvSpPr>
            <a:spLocks noGrp="1"/>
          </p:cNvSpPr>
          <p:nvPr>
            <p:ph type="dt" sz="half" idx="10"/>
          </p:nvPr>
        </p:nvSpPr>
        <p:spPr/>
        <p:txBody>
          <a:bodyPr/>
          <a:lstStyle/>
          <a:p>
            <a:fld id="{8BBF5D38-C8F8-4E48-8797-44B8A3E1EA16}" type="datetimeFigureOut">
              <a:rPr lang="en-US" smtClean="0"/>
              <a:t>4/14/2022</a:t>
            </a:fld>
            <a:endParaRPr lang="en-US"/>
          </a:p>
        </p:txBody>
      </p:sp>
      <p:sp>
        <p:nvSpPr>
          <p:cNvPr id="4" name="Footer Placeholder 3">
            <a:extLst>
              <a:ext uri="{FF2B5EF4-FFF2-40B4-BE49-F238E27FC236}">
                <a16:creationId xmlns:a16="http://schemas.microsoft.com/office/drawing/2014/main" id="{2900B26F-6EC6-4A24-AB2D-8298BDCC3A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A7C564-A07D-45AE-A191-47E07686D08C}"/>
              </a:ext>
            </a:extLst>
          </p:cNvPr>
          <p:cNvSpPr>
            <a:spLocks noGrp="1"/>
          </p:cNvSpPr>
          <p:nvPr>
            <p:ph type="sldNum" sz="quarter" idx="12"/>
          </p:nvPr>
        </p:nvSpPr>
        <p:spPr/>
        <p:txBody>
          <a:bodyPr/>
          <a:lstStyle/>
          <a:p>
            <a:fld id="{090E3F67-A35B-459F-B7C6-3110D52728B7}" type="slidenum">
              <a:rPr lang="en-US" smtClean="0"/>
              <a:t>‹#›</a:t>
            </a:fld>
            <a:endParaRPr lang="en-US"/>
          </a:p>
        </p:txBody>
      </p:sp>
    </p:spTree>
    <p:extLst>
      <p:ext uri="{BB962C8B-B14F-4D97-AF65-F5344CB8AC3E}">
        <p14:creationId xmlns:p14="http://schemas.microsoft.com/office/powerpoint/2010/main" val="1286319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A03011-D6A2-4C8D-9D70-3069C3251211}"/>
              </a:ext>
            </a:extLst>
          </p:cNvPr>
          <p:cNvSpPr>
            <a:spLocks noGrp="1"/>
          </p:cNvSpPr>
          <p:nvPr>
            <p:ph type="dt" sz="half" idx="10"/>
          </p:nvPr>
        </p:nvSpPr>
        <p:spPr/>
        <p:txBody>
          <a:bodyPr/>
          <a:lstStyle/>
          <a:p>
            <a:fld id="{8BBF5D38-C8F8-4E48-8797-44B8A3E1EA16}" type="datetimeFigureOut">
              <a:rPr lang="en-US" smtClean="0"/>
              <a:t>4/14/2022</a:t>
            </a:fld>
            <a:endParaRPr lang="en-US"/>
          </a:p>
        </p:txBody>
      </p:sp>
      <p:sp>
        <p:nvSpPr>
          <p:cNvPr id="3" name="Footer Placeholder 2">
            <a:extLst>
              <a:ext uri="{FF2B5EF4-FFF2-40B4-BE49-F238E27FC236}">
                <a16:creationId xmlns:a16="http://schemas.microsoft.com/office/drawing/2014/main" id="{8B49B377-66C5-4187-9478-478E73C442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4E1CB2-0E0A-446C-AAFD-D4DBF31F559C}"/>
              </a:ext>
            </a:extLst>
          </p:cNvPr>
          <p:cNvSpPr>
            <a:spLocks noGrp="1"/>
          </p:cNvSpPr>
          <p:nvPr>
            <p:ph type="sldNum" sz="quarter" idx="12"/>
          </p:nvPr>
        </p:nvSpPr>
        <p:spPr/>
        <p:txBody>
          <a:bodyPr/>
          <a:lstStyle/>
          <a:p>
            <a:fld id="{090E3F67-A35B-459F-B7C6-3110D52728B7}" type="slidenum">
              <a:rPr lang="en-US" smtClean="0"/>
              <a:t>‹#›</a:t>
            </a:fld>
            <a:endParaRPr lang="en-US"/>
          </a:p>
        </p:txBody>
      </p:sp>
    </p:spTree>
    <p:extLst>
      <p:ext uri="{BB962C8B-B14F-4D97-AF65-F5344CB8AC3E}">
        <p14:creationId xmlns:p14="http://schemas.microsoft.com/office/powerpoint/2010/main" val="751070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D8EB-3182-48F9-96F1-423175E91C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B02137-49F6-4C22-8D66-67AEF2ABD4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8A79E5-03C6-4DFC-859C-3BE4313A7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91F27C-0EC3-445B-9BC3-99F75012FCD0}"/>
              </a:ext>
            </a:extLst>
          </p:cNvPr>
          <p:cNvSpPr>
            <a:spLocks noGrp="1"/>
          </p:cNvSpPr>
          <p:nvPr>
            <p:ph type="dt" sz="half" idx="10"/>
          </p:nvPr>
        </p:nvSpPr>
        <p:spPr/>
        <p:txBody>
          <a:bodyPr/>
          <a:lstStyle/>
          <a:p>
            <a:fld id="{8BBF5D38-C8F8-4E48-8797-44B8A3E1EA16}" type="datetimeFigureOut">
              <a:rPr lang="en-US" smtClean="0"/>
              <a:t>4/14/2022</a:t>
            </a:fld>
            <a:endParaRPr lang="en-US"/>
          </a:p>
        </p:txBody>
      </p:sp>
      <p:sp>
        <p:nvSpPr>
          <p:cNvPr id="6" name="Footer Placeholder 5">
            <a:extLst>
              <a:ext uri="{FF2B5EF4-FFF2-40B4-BE49-F238E27FC236}">
                <a16:creationId xmlns:a16="http://schemas.microsoft.com/office/drawing/2014/main" id="{DBED978A-2F19-4F86-9CB6-05BDE9696F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73B0E-6542-4DFA-AF19-0AF1FEB20CAA}"/>
              </a:ext>
            </a:extLst>
          </p:cNvPr>
          <p:cNvSpPr>
            <a:spLocks noGrp="1"/>
          </p:cNvSpPr>
          <p:nvPr>
            <p:ph type="sldNum" sz="quarter" idx="12"/>
          </p:nvPr>
        </p:nvSpPr>
        <p:spPr/>
        <p:txBody>
          <a:bodyPr/>
          <a:lstStyle/>
          <a:p>
            <a:fld id="{090E3F67-A35B-459F-B7C6-3110D52728B7}" type="slidenum">
              <a:rPr lang="en-US" smtClean="0"/>
              <a:t>‹#›</a:t>
            </a:fld>
            <a:endParaRPr lang="en-US"/>
          </a:p>
        </p:txBody>
      </p:sp>
    </p:spTree>
    <p:extLst>
      <p:ext uri="{BB962C8B-B14F-4D97-AF65-F5344CB8AC3E}">
        <p14:creationId xmlns:p14="http://schemas.microsoft.com/office/powerpoint/2010/main" val="39505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FDBF-582A-43A8-B7B4-0389556BB7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A7C804-A647-45EE-9681-F157508D77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A612B9-C213-414E-AD93-A56A3D853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3AF370-15FE-47E8-A6C7-85D70DD3DBB7}"/>
              </a:ext>
            </a:extLst>
          </p:cNvPr>
          <p:cNvSpPr>
            <a:spLocks noGrp="1"/>
          </p:cNvSpPr>
          <p:nvPr>
            <p:ph type="dt" sz="half" idx="10"/>
          </p:nvPr>
        </p:nvSpPr>
        <p:spPr/>
        <p:txBody>
          <a:bodyPr/>
          <a:lstStyle/>
          <a:p>
            <a:fld id="{8BBF5D38-C8F8-4E48-8797-44B8A3E1EA16}" type="datetimeFigureOut">
              <a:rPr lang="en-US" smtClean="0"/>
              <a:t>4/14/2022</a:t>
            </a:fld>
            <a:endParaRPr lang="en-US"/>
          </a:p>
        </p:txBody>
      </p:sp>
      <p:sp>
        <p:nvSpPr>
          <p:cNvPr id="6" name="Footer Placeholder 5">
            <a:extLst>
              <a:ext uri="{FF2B5EF4-FFF2-40B4-BE49-F238E27FC236}">
                <a16:creationId xmlns:a16="http://schemas.microsoft.com/office/drawing/2014/main" id="{E0BA9BF2-7A7B-4D09-BEA5-6051288B48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6E69EB-B7CC-4BF8-B720-A61A2613BCE9}"/>
              </a:ext>
            </a:extLst>
          </p:cNvPr>
          <p:cNvSpPr>
            <a:spLocks noGrp="1"/>
          </p:cNvSpPr>
          <p:nvPr>
            <p:ph type="sldNum" sz="quarter" idx="12"/>
          </p:nvPr>
        </p:nvSpPr>
        <p:spPr/>
        <p:txBody>
          <a:bodyPr/>
          <a:lstStyle/>
          <a:p>
            <a:fld id="{090E3F67-A35B-459F-B7C6-3110D52728B7}" type="slidenum">
              <a:rPr lang="en-US" smtClean="0"/>
              <a:t>‹#›</a:t>
            </a:fld>
            <a:endParaRPr lang="en-US"/>
          </a:p>
        </p:txBody>
      </p:sp>
    </p:spTree>
    <p:extLst>
      <p:ext uri="{BB962C8B-B14F-4D97-AF65-F5344CB8AC3E}">
        <p14:creationId xmlns:p14="http://schemas.microsoft.com/office/powerpoint/2010/main" val="1075779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1ACDF4-44FA-4C16-8A44-E252FB123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538AD8-0200-4284-8974-EC03E53EAC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1E43E1-FB79-4201-A356-B8A80ED8B7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F5D38-C8F8-4E48-8797-44B8A3E1EA16}" type="datetimeFigureOut">
              <a:rPr lang="en-US" smtClean="0"/>
              <a:t>4/14/2022</a:t>
            </a:fld>
            <a:endParaRPr lang="en-US"/>
          </a:p>
        </p:txBody>
      </p:sp>
      <p:sp>
        <p:nvSpPr>
          <p:cNvPr id="5" name="Footer Placeholder 4">
            <a:extLst>
              <a:ext uri="{FF2B5EF4-FFF2-40B4-BE49-F238E27FC236}">
                <a16:creationId xmlns:a16="http://schemas.microsoft.com/office/drawing/2014/main" id="{1C8017C1-FCF0-4733-A86D-B3FF43F47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4A81A1-87F3-473D-9AE5-8E7BAB8A1F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E3F67-A35B-459F-B7C6-3110D52728B7}" type="slidenum">
              <a:rPr lang="en-US" smtClean="0"/>
              <a:t>‹#›</a:t>
            </a:fld>
            <a:endParaRPr lang="en-US"/>
          </a:p>
        </p:txBody>
      </p:sp>
    </p:spTree>
    <p:extLst>
      <p:ext uri="{BB962C8B-B14F-4D97-AF65-F5344CB8AC3E}">
        <p14:creationId xmlns:p14="http://schemas.microsoft.com/office/powerpoint/2010/main" val="810899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web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web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ky&#10;&#10;Description generated with high confidence">
            <a:extLst>
              <a:ext uri="{FF2B5EF4-FFF2-40B4-BE49-F238E27FC236}">
                <a16:creationId xmlns:a16="http://schemas.microsoft.com/office/drawing/2014/main" id="{E0BBDA34-84E8-4A68-8DC6-EC10B70DACE7}"/>
              </a:ext>
            </a:extLst>
          </p:cNvPr>
          <p:cNvPicPr>
            <a:picLocks noChangeAspect="1"/>
          </p:cNvPicPr>
          <p:nvPr/>
        </p:nvPicPr>
        <p:blipFill rotWithShape="1">
          <a:blip r:embed="rId2">
            <a:extLst>
              <a:ext uri="{28A0092B-C50C-407E-A947-70E740481C1C}">
                <a14:useLocalDpi xmlns:a14="http://schemas.microsoft.com/office/drawing/2010/main" val="0"/>
              </a:ext>
            </a:extLst>
          </a:blip>
          <a:srcRect r="6893"/>
          <a:stretch/>
        </p:blipFill>
        <p:spPr>
          <a:xfrm>
            <a:off x="20" y="10"/>
            <a:ext cx="4637226" cy="6857990"/>
          </a:xfrm>
          <a:prstGeom prst="rect">
            <a:avLst/>
          </a:prstGeom>
        </p:spPr>
      </p:pic>
      <p:sp>
        <p:nvSpPr>
          <p:cNvPr id="10" name="Rectangle 9">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311406-F3A4-4481-BB4E-97E9D61C9457}"/>
              </a:ext>
            </a:extLst>
          </p:cNvPr>
          <p:cNvSpPr>
            <a:spLocks noGrp="1"/>
          </p:cNvSpPr>
          <p:nvPr>
            <p:ph type="ctrTitle"/>
          </p:nvPr>
        </p:nvSpPr>
        <p:spPr>
          <a:xfrm>
            <a:off x="5277328" y="640082"/>
            <a:ext cx="6274591" cy="3351602"/>
          </a:xfrm>
        </p:spPr>
        <p:txBody>
          <a:bodyPr>
            <a:normAutofit/>
          </a:bodyPr>
          <a:lstStyle/>
          <a:p>
            <a:pPr algn="l"/>
            <a:r>
              <a:rPr lang="en-US" dirty="0">
                <a:solidFill>
                  <a:schemeClr val="bg1"/>
                </a:solidFill>
                <a:latin typeface="Algerian" panose="04020705040A02060702" pitchFamily="82" charset="0"/>
              </a:rPr>
              <a:t>Alchemical Trade Dress: </a:t>
            </a:r>
            <a:r>
              <a:rPr lang="en-US" sz="4000" dirty="0">
                <a:solidFill>
                  <a:schemeClr val="bg1"/>
                </a:solidFill>
                <a:latin typeface="Algerian" panose="04020705040A02060702" pitchFamily="82" charset="0"/>
              </a:rPr>
              <a:t>Demystifying the “tertium quid”</a:t>
            </a:r>
          </a:p>
        </p:txBody>
      </p:sp>
      <p:sp>
        <p:nvSpPr>
          <p:cNvPr id="3" name="Subtitle 2">
            <a:extLst>
              <a:ext uri="{FF2B5EF4-FFF2-40B4-BE49-F238E27FC236}">
                <a16:creationId xmlns:a16="http://schemas.microsoft.com/office/drawing/2014/main" id="{1DDD81AF-B88D-4BEE-AFFA-26230049B187}"/>
              </a:ext>
            </a:extLst>
          </p:cNvPr>
          <p:cNvSpPr>
            <a:spLocks noGrp="1"/>
          </p:cNvSpPr>
          <p:nvPr>
            <p:ph type="subTitle" idx="1"/>
          </p:nvPr>
        </p:nvSpPr>
        <p:spPr>
          <a:xfrm>
            <a:off x="5277327" y="4631766"/>
            <a:ext cx="6274592" cy="1586155"/>
          </a:xfrm>
        </p:spPr>
        <p:txBody>
          <a:bodyPr>
            <a:normAutofit/>
          </a:bodyPr>
          <a:lstStyle/>
          <a:p>
            <a:pPr algn="l"/>
            <a:r>
              <a:rPr lang="en-US" dirty="0">
                <a:solidFill>
                  <a:schemeClr val="bg1"/>
                </a:solidFill>
                <a:latin typeface="Adobe Devanagari" panose="02040503050201020203" pitchFamily="18" charset="0"/>
                <a:cs typeface="Adobe Devanagari" panose="02040503050201020203" pitchFamily="18" charset="0"/>
              </a:rPr>
              <a:t>Dustin Marlan</a:t>
            </a:r>
          </a:p>
          <a:p>
            <a:pPr algn="l"/>
            <a:r>
              <a:rPr lang="en-US" dirty="0">
                <a:solidFill>
                  <a:schemeClr val="bg1"/>
                </a:solidFill>
                <a:latin typeface="Adobe Devanagari" panose="02040503050201020203" pitchFamily="18" charset="0"/>
                <a:cs typeface="Adobe Devanagari" panose="02040503050201020203" pitchFamily="18" charset="0"/>
              </a:rPr>
              <a:t>Assistant Professor of Law</a:t>
            </a:r>
          </a:p>
          <a:p>
            <a:pPr algn="l"/>
            <a:r>
              <a:rPr lang="en-US" dirty="0">
                <a:solidFill>
                  <a:schemeClr val="bg1"/>
                </a:solidFill>
                <a:latin typeface="Adobe Devanagari" panose="02040503050201020203" pitchFamily="18" charset="0"/>
                <a:cs typeface="Adobe Devanagari" panose="02040503050201020203" pitchFamily="18" charset="0"/>
              </a:rPr>
              <a:t>University of Massachusetts School of Law</a:t>
            </a:r>
          </a:p>
        </p:txBody>
      </p:sp>
    </p:spTree>
    <p:extLst>
      <p:ext uri="{BB962C8B-B14F-4D97-AF65-F5344CB8AC3E}">
        <p14:creationId xmlns:p14="http://schemas.microsoft.com/office/powerpoint/2010/main" val="267571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AF6DD-7B84-423E-B261-1E2A17EE2017}"/>
              </a:ext>
            </a:extLst>
          </p:cNvPr>
          <p:cNvSpPr>
            <a:spLocks noGrp="1"/>
          </p:cNvSpPr>
          <p:nvPr>
            <p:ph type="title"/>
          </p:nvPr>
        </p:nvSpPr>
        <p:spPr>
          <a:xfrm>
            <a:off x="384313" y="357812"/>
            <a:ext cx="6718852" cy="1959836"/>
          </a:xfrm>
        </p:spPr>
        <p:txBody>
          <a:bodyPr>
            <a:normAutofit/>
          </a:bodyPr>
          <a:lstStyle/>
          <a:p>
            <a:r>
              <a:rPr lang="en-US" sz="3600" dirty="0">
                <a:latin typeface="Algerian" panose="04020705040A02060702" pitchFamily="82" charset="0"/>
              </a:rPr>
              <a:t>How do we decide whether nonverbal marks are distinctive?</a:t>
            </a:r>
          </a:p>
        </p:txBody>
      </p:sp>
      <p:sp>
        <p:nvSpPr>
          <p:cNvPr id="3" name="Content Placeholder 2">
            <a:extLst>
              <a:ext uri="{FF2B5EF4-FFF2-40B4-BE49-F238E27FC236}">
                <a16:creationId xmlns:a16="http://schemas.microsoft.com/office/drawing/2014/main" id="{3AC08277-C841-40CD-AD88-8ADFB2C5EBF9}"/>
              </a:ext>
            </a:extLst>
          </p:cNvPr>
          <p:cNvSpPr>
            <a:spLocks noGrp="1"/>
          </p:cNvSpPr>
          <p:nvPr>
            <p:ph idx="1"/>
          </p:nvPr>
        </p:nvSpPr>
        <p:spPr>
          <a:xfrm>
            <a:off x="0" y="2639379"/>
            <a:ext cx="12019722" cy="3728741"/>
          </a:xfrm>
        </p:spPr>
        <p:txBody>
          <a:bodyPr>
            <a:noAutofit/>
          </a:bodyPr>
          <a:lstStyle/>
          <a:p>
            <a:pPr>
              <a:lnSpc>
                <a:spcPct val="90000"/>
              </a:lnSpc>
            </a:pPr>
            <a:r>
              <a:rPr lang="en-US" sz="2800" dirty="0">
                <a:solidFill>
                  <a:schemeClr val="tx1"/>
                </a:solidFill>
              </a:rPr>
              <a:t>The Abercrombie spectrum is suspect at best as extended to nonverbal marks.</a:t>
            </a:r>
          </a:p>
          <a:p>
            <a:pPr>
              <a:lnSpc>
                <a:spcPct val="90000"/>
              </a:lnSpc>
            </a:pPr>
            <a:r>
              <a:rPr lang="en-US" sz="2800" dirty="0">
                <a:solidFill>
                  <a:schemeClr val="tx1"/>
                </a:solidFill>
              </a:rPr>
              <a:t>Courts have difficulty interpreting the Supreme Court’s line of cases in this area:</a:t>
            </a:r>
          </a:p>
          <a:p>
            <a:pPr lvl="1">
              <a:lnSpc>
                <a:spcPct val="90000"/>
              </a:lnSpc>
            </a:pPr>
            <a:r>
              <a:rPr lang="en-US" sz="2800" i="1" dirty="0">
                <a:solidFill>
                  <a:schemeClr val="tx1"/>
                </a:solidFill>
              </a:rPr>
              <a:t>Two Pesos, Inc. v. Taco Cabana, Inc.</a:t>
            </a:r>
            <a:r>
              <a:rPr lang="en-US" sz="2800" dirty="0">
                <a:solidFill>
                  <a:schemeClr val="tx1"/>
                </a:solidFill>
              </a:rPr>
              <a:t>, 505 U.S. 763 (1992) (analyzing the source-distinctiveness of a restaurant interior)</a:t>
            </a:r>
          </a:p>
          <a:p>
            <a:pPr lvl="1">
              <a:lnSpc>
                <a:spcPct val="90000"/>
              </a:lnSpc>
            </a:pPr>
            <a:r>
              <a:rPr lang="en-US" sz="2800" i="1" dirty="0">
                <a:solidFill>
                  <a:schemeClr val="tx1"/>
                </a:solidFill>
              </a:rPr>
              <a:t>Qualitex Co. v. Jacobson Products Co., Inc.</a:t>
            </a:r>
            <a:r>
              <a:rPr lang="en-US" sz="2800" dirty="0">
                <a:solidFill>
                  <a:schemeClr val="tx1"/>
                </a:solidFill>
              </a:rPr>
              <a:t>, 514 U.S. 159 (1995) (analyzing the source distinctiveness of a single color)</a:t>
            </a:r>
          </a:p>
          <a:p>
            <a:pPr lvl="1">
              <a:lnSpc>
                <a:spcPct val="90000"/>
              </a:lnSpc>
            </a:pPr>
            <a:r>
              <a:rPr lang="en-US" sz="2800" i="1" dirty="0">
                <a:solidFill>
                  <a:schemeClr val="tx1"/>
                </a:solidFill>
              </a:rPr>
              <a:t>Wal-Mart Stores, Inc. v. Samara Bros., Inc.</a:t>
            </a:r>
            <a:r>
              <a:rPr lang="en-US" sz="2800" dirty="0">
                <a:solidFill>
                  <a:schemeClr val="tx1"/>
                </a:solidFill>
              </a:rPr>
              <a:t>, 529 U.S. 205 (2000) (analyzing the source distinctiveness of an apparel design). </a:t>
            </a:r>
          </a:p>
        </p:txBody>
      </p:sp>
      <p:pic>
        <p:nvPicPr>
          <p:cNvPr id="17410" name="Picture 2" descr="Image result for scotus art">
            <a:extLst>
              <a:ext uri="{FF2B5EF4-FFF2-40B4-BE49-F238E27FC236}">
                <a16:creationId xmlns:a16="http://schemas.microsoft.com/office/drawing/2014/main" id="{DACDF46E-FD4A-4854-B141-026BBAA0AA4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74226" y="0"/>
            <a:ext cx="4717774" cy="255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749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6FDBDA-3125-441A-BB23-DDF4F0261A4F}"/>
              </a:ext>
            </a:extLst>
          </p:cNvPr>
          <p:cNvSpPr>
            <a:spLocks noGrp="1"/>
          </p:cNvSpPr>
          <p:nvPr>
            <p:ph type="title"/>
          </p:nvPr>
        </p:nvSpPr>
        <p:spPr>
          <a:xfrm>
            <a:off x="838200" y="168169"/>
            <a:ext cx="6797405" cy="1060556"/>
          </a:xfrm>
        </p:spPr>
        <p:txBody>
          <a:bodyPr>
            <a:normAutofit/>
          </a:bodyPr>
          <a:lstStyle/>
          <a:p>
            <a:r>
              <a:rPr lang="en-US" sz="4000" dirty="0">
                <a:latin typeface="Algerian" panose="04020705040A02060702" pitchFamily="82" charset="0"/>
              </a:rPr>
              <a:t>Trade Dress</a:t>
            </a:r>
          </a:p>
        </p:txBody>
      </p:sp>
      <p:sp>
        <p:nvSpPr>
          <p:cNvPr id="3" name="Content Placeholder 2">
            <a:extLst>
              <a:ext uri="{FF2B5EF4-FFF2-40B4-BE49-F238E27FC236}">
                <a16:creationId xmlns:a16="http://schemas.microsoft.com/office/drawing/2014/main" id="{63FF1C43-17B4-4080-B3C5-1F53FF6D409D}"/>
              </a:ext>
            </a:extLst>
          </p:cNvPr>
          <p:cNvSpPr>
            <a:spLocks noGrp="1"/>
          </p:cNvSpPr>
          <p:nvPr>
            <p:ph idx="1"/>
          </p:nvPr>
        </p:nvSpPr>
        <p:spPr>
          <a:xfrm>
            <a:off x="285750" y="1228725"/>
            <a:ext cx="7349855" cy="4891989"/>
          </a:xfrm>
        </p:spPr>
        <p:txBody>
          <a:bodyPr>
            <a:noAutofit/>
          </a:bodyPr>
          <a:lstStyle/>
          <a:p>
            <a:r>
              <a:rPr lang="en-US" sz="1800" dirty="0">
                <a:effectLst/>
                <a:ea typeface="Times New Roman" panose="02020603050405020304" pitchFamily="18" charset="0"/>
                <a:cs typeface="Times New Roman" panose="02020603050405020304" pitchFamily="18" charset="0"/>
              </a:rPr>
              <a:t>Trade dress is a subset of trademark law.  </a:t>
            </a:r>
          </a:p>
          <a:p>
            <a:r>
              <a:rPr lang="en-US" sz="1800" dirty="0">
                <a:effectLst/>
                <a:ea typeface="Times New Roman" panose="02020603050405020304" pitchFamily="18" charset="0"/>
                <a:cs typeface="Times New Roman" panose="02020603050405020304" pitchFamily="18" charset="0"/>
              </a:rPr>
              <a:t>It has been defined as consisting of the “total image of a </a:t>
            </a:r>
            <a:r>
              <a:rPr lang="en-US" sz="1800" i="1" dirty="0">
                <a:effectLst/>
                <a:ea typeface="Times New Roman" panose="02020603050405020304" pitchFamily="18" charset="0"/>
                <a:cs typeface="Times New Roman" panose="02020603050405020304" pitchFamily="18" charset="0"/>
              </a:rPr>
              <a:t>product</a:t>
            </a:r>
            <a:r>
              <a:rPr lang="en-US" sz="1800" dirty="0">
                <a:effectLst/>
                <a:ea typeface="Times New Roman" panose="02020603050405020304" pitchFamily="18" charset="0"/>
                <a:cs typeface="Times New Roman" panose="02020603050405020304" pitchFamily="18" charset="0"/>
              </a:rPr>
              <a:t> and may include features such as size, shape, color or color combinations, texture, graphics or even particular sales techniques.” </a:t>
            </a:r>
          </a:p>
          <a:p>
            <a:r>
              <a:rPr lang="en-US" sz="1800" dirty="0">
                <a:effectLst/>
                <a:ea typeface="Times New Roman" panose="02020603050405020304" pitchFamily="18" charset="0"/>
                <a:cs typeface="Times New Roman" panose="02020603050405020304" pitchFamily="18" charset="0"/>
              </a:rPr>
              <a:t>The protection of trade dress flows from the recognition that “anything at all that is capable of carrying meaning” can be afforded protection under the Lanham Act as a mark to be used in connection with advertising and commerce.</a:t>
            </a:r>
          </a:p>
          <a:p>
            <a:pPr marL="0" indent="0">
              <a:buNone/>
            </a:pPr>
            <a:endParaRPr lang="en-US" sz="1800" dirty="0">
              <a:effectLst/>
              <a:ea typeface="Times New Roman" panose="02020603050405020304" pitchFamily="18" charset="0"/>
              <a:cs typeface="Times New Roman" panose="02020603050405020304" pitchFamily="18" charset="0"/>
            </a:endParaRPr>
          </a:p>
          <a:p>
            <a:pPr marL="0" marR="0" indent="228600">
              <a:spcBef>
                <a:spcPts val="0"/>
              </a:spcBef>
              <a:spcAft>
                <a:spcPts val="200"/>
              </a:spcAft>
            </a:pPr>
            <a:r>
              <a:rPr lang="en-US" sz="1800" dirty="0">
                <a:effectLst/>
                <a:ea typeface="Times New Roman" panose="02020603050405020304" pitchFamily="18" charset="0"/>
                <a:cs typeface="Times New Roman" panose="02020603050405020304" pitchFamily="18" charset="0"/>
              </a:rPr>
              <a:t>According to the Supreme Court in </a:t>
            </a:r>
            <a:r>
              <a:rPr lang="en-US" sz="1800" i="1" dirty="0">
                <a:effectLst/>
                <a:ea typeface="Times New Roman" panose="02020603050405020304" pitchFamily="18" charset="0"/>
                <a:cs typeface="Times New Roman" panose="02020603050405020304" pitchFamily="18" charset="0"/>
              </a:rPr>
              <a:t>Two Pesos v. Taco Cabana</a:t>
            </a:r>
            <a:r>
              <a:rPr lang="en-US" sz="1800" dirty="0">
                <a:effectLst/>
                <a:ea typeface="Times New Roman" panose="02020603050405020304" pitchFamily="18" charset="0"/>
                <a:cs typeface="Times New Roman" panose="02020603050405020304" pitchFamily="18" charset="0"/>
              </a:rPr>
              <a:t>:</a:t>
            </a:r>
            <a:endParaRPr lang="en-US" sz="1800" dirty="0">
              <a:effectLst/>
              <a:ea typeface="Times New Roman" panose="02020603050405020304" pitchFamily="18" charset="0"/>
              <a:cs typeface="Courier New" panose="02070309020205020404" pitchFamily="49" charset="0"/>
            </a:endParaRPr>
          </a:p>
          <a:p>
            <a:pPr marL="0" indent="0">
              <a:buNone/>
            </a:pPr>
            <a:r>
              <a:rPr lang="en-US" sz="1800" dirty="0">
                <a:effectLst/>
                <a:ea typeface="Times New Roman" panose="02020603050405020304" pitchFamily="18" charset="0"/>
                <a:cs typeface="Times New Roman" panose="02020603050405020304" pitchFamily="18" charset="0"/>
              </a:rPr>
              <a:t>“The breadth of the definition of marks registrable under Section 2 [of the Lanham Act], and of the confusion-producing elements recited as actionable by Section 43(a), has been held to embrace not just word marks, such as “Nike,” and symbol marks, such as Nike’s “swoosh” symbol, but also “trade dress”—a category that originally included only the packaging, or “dressing” of a product, but in recent years has been expanded by many Courts of Appeal to encompass the design of a product . . . . Since human being might use as a ‘symbol’ or ‘device’ almost anything at all that is capable of carrying meaning, this language, read literally, is not restrictive.”</a:t>
            </a:r>
            <a:endParaRPr lang="en-US" sz="1800" dirty="0"/>
          </a:p>
        </p:txBody>
      </p:sp>
      <p:pic>
        <p:nvPicPr>
          <p:cNvPr id="11266" name="Picture 2" descr="IP Basics: What are “Trade Dress” and “Trade Secrets?” - Wendel Rosen LLP">
            <a:extLst>
              <a:ext uri="{FF2B5EF4-FFF2-40B4-BE49-F238E27FC236}">
                <a16:creationId xmlns:a16="http://schemas.microsoft.com/office/drawing/2014/main" id="{3262F46D-F80D-4774-9D29-72DA4B19849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07309" y="168168"/>
            <a:ext cx="2376116" cy="316815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esigner Christian Louboutin Goes to Court to Protect His Precious Red Soles  - Wharton Global Youth Program">
            <a:extLst>
              <a:ext uri="{FF2B5EF4-FFF2-40B4-BE49-F238E27FC236}">
                <a16:creationId xmlns:a16="http://schemas.microsoft.com/office/drawing/2014/main" id="{C0CA2915-242B-4FEF-88EA-34A40D19E8C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05319" y="3504492"/>
            <a:ext cx="3380096" cy="281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593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76" name="Oval 75">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Rectangle 8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86" name="Straight Connector 8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2050" name="Picture 2" descr="Can you Copyright a Recipe? How to Protect a Recipe">
            <a:extLst>
              <a:ext uri="{FF2B5EF4-FFF2-40B4-BE49-F238E27FC236}">
                <a16:creationId xmlns:a16="http://schemas.microsoft.com/office/drawing/2014/main" id="{95B0B3D0-BD62-41F0-BF02-FDAD73BC51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187" r="1" b="1"/>
          <a:stretch/>
        </p:blipFill>
        <p:spPr bwMode="auto">
          <a:xfrm>
            <a:off x="626590" y="317578"/>
            <a:ext cx="10851111" cy="3508437"/>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Group 90">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92" name="Straight Connector 91">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97" name="Rectangle 96">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00" name="Straight Connector 99">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35EB051-7694-4291-84DF-E80D1E5E2496}"/>
              </a:ext>
            </a:extLst>
          </p:cNvPr>
          <p:cNvSpPr>
            <a:spLocks noGrp="1"/>
          </p:cNvSpPr>
          <p:nvPr>
            <p:ph type="title"/>
          </p:nvPr>
        </p:nvSpPr>
        <p:spPr>
          <a:xfrm>
            <a:off x="630936" y="4018137"/>
            <a:ext cx="4569060" cy="2129586"/>
          </a:xfrm>
          <a:noFill/>
        </p:spPr>
        <p:txBody>
          <a:bodyPr anchor="t">
            <a:normAutofit/>
          </a:bodyPr>
          <a:lstStyle/>
          <a:p>
            <a:r>
              <a:rPr lang="en-US" sz="3700" b="1" i="1">
                <a:solidFill>
                  <a:schemeClr val="bg1"/>
                </a:solidFill>
                <a:latin typeface="Algerian" panose="04020705040A02060702" pitchFamily="82" charset="0"/>
              </a:rPr>
              <a:t>Two Pesos, Inc. v. Taco Cabana, Inc.</a:t>
            </a:r>
            <a:r>
              <a:rPr lang="en-US" sz="3700" b="1">
                <a:solidFill>
                  <a:schemeClr val="bg1"/>
                </a:solidFill>
                <a:latin typeface="Algerian" panose="04020705040A02060702" pitchFamily="82" charset="0"/>
              </a:rPr>
              <a:t>, 505 U.S. 763 (1992)</a:t>
            </a:r>
            <a:endParaRPr lang="en-US" sz="3700">
              <a:solidFill>
                <a:schemeClr val="bg1"/>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0AAB67C1-7E61-4293-83C2-C63930EC0A63}"/>
              </a:ext>
            </a:extLst>
          </p:cNvPr>
          <p:cNvSpPr>
            <a:spLocks noGrp="1"/>
          </p:cNvSpPr>
          <p:nvPr>
            <p:ph idx="1"/>
          </p:nvPr>
        </p:nvSpPr>
        <p:spPr>
          <a:xfrm>
            <a:off x="5139095" y="4018143"/>
            <a:ext cx="6767447" cy="2592561"/>
          </a:xfrm>
          <a:noFill/>
        </p:spPr>
        <p:txBody>
          <a:bodyPr anchor="t">
            <a:normAutofit fontScale="92500"/>
          </a:bodyPr>
          <a:lstStyle/>
          <a:p>
            <a:r>
              <a:rPr lang="en-US" sz="1600" dirty="0">
                <a:solidFill>
                  <a:schemeClr val="bg1"/>
                </a:solidFill>
              </a:rPr>
              <a:t>Supreme Court held that the trade dress of a chain of restaurants selling Mexican-inspired food was protectable as inherently distinctive without secondary meaning, allowing Taco </a:t>
            </a:r>
            <a:r>
              <a:rPr lang="en-US" sz="1600" dirty="0" err="1">
                <a:solidFill>
                  <a:schemeClr val="bg1"/>
                </a:solidFill>
              </a:rPr>
              <a:t>Canaba’s</a:t>
            </a:r>
            <a:r>
              <a:rPr lang="en-US" sz="1600" dirty="0">
                <a:solidFill>
                  <a:schemeClr val="bg1"/>
                </a:solidFill>
              </a:rPr>
              <a:t> suit against Two Pesos—a similar fast food restaurant—to go forward.</a:t>
            </a:r>
          </a:p>
          <a:p>
            <a:r>
              <a:rPr lang="en-US" sz="1600" dirty="0">
                <a:solidFill>
                  <a:schemeClr val="bg1"/>
                </a:solidFill>
              </a:rPr>
              <a:t>Taco Cabana described its trade dress as </a:t>
            </a:r>
          </a:p>
          <a:p>
            <a:pPr lvl="1"/>
            <a:r>
              <a:rPr lang="en-US" sz="1600" dirty="0">
                <a:solidFill>
                  <a:schemeClr val="bg1"/>
                </a:solidFill>
                <a:effectLst/>
                <a:ea typeface="Times New Roman" panose="02020603050405020304" pitchFamily="18" charset="0"/>
              </a:rPr>
              <a:t>“[A] festive eating atmosphere having interior dining and patio areas decorated with artifacts, bright colors, paintings and murals.  The patio includes interior and exterior areas with the interior patio capable of being sealed off from the outside patio by overhead garage doors.  The stepped exterior of the building is a festive and vivid color scheme using top border paint and neon stripes.  Bright awnings and umbrellas continue the theme.” </a:t>
            </a:r>
          </a:p>
          <a:p>
            <a:endParaRPr lang="en-US" sz="1100" dirty="0">
              <a:solidFill>
                <a:schemeClr val="bg1"/>
              </a:solidFill>
            </a:endParaRPr>
          </a:p>
        </p:txBody>
      </p:sp>
    </p:spTree>
    <p:extLst>
      <p:ext uri="{BB962C8B-B14F-4D97-AF65-F5344CB8AC3E}">
        <p14:creationId xmlns:p14="http://schemas.microsoft.com/office/powerpoint/2010/main" val="2798592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EFCDC5-1FF6-4E5D-9FB4-32E06BCAD368}"/>
              </a:ext>
            </a:extLst>
          </p:cNvPr>
          <p:cNvSpPr>
            <a:spLocks noGrp="1"/>
          </p:cNvSpPr>
          <p:nvPr>
            <p:ph type="title"/>
          </p:nvPr>
        </p:nvSpPr>
        <p:spPr>
          <a:xfrm>
            <a:off x="524256" y="516804"/>
            <a:ext cx="6594189" cy="1625210"/>
          </a:xfrm>
        </p:spPr>
        <p:txBody>
          <a:bodyPr>
            <a:normAutofit/>
          </a:bodyPr>
          <a:lstStyle/>
          <a:p>
            <a:r>
              <a:rPr lang="en-US" sz="3700" b="1" i="1">
                <a:solidFill>
                  <a:srgbClr val="FFFFFF"/>
                </a:solidFill>
                <a:latin typeface="Algerian" panose="04020705040A02060702" pitchFamily="82" charset="0"/>
              </a:rPr>
              <a:t>Qualitex Co. v. Jacobson Products Co., Inc.</a:t>
            </a:r>
            <a:r>
              <a:rPr lang="en-US" sz="3700" b="1">
                <a:solidFill>
                  <a:srgbClr val="FFFFFF"/>
                </a:solidFill>
                <a:latin typeface="Algerian" panose="04020705040A02060702" pitchFamily="82" charset="0"/>
              </a:rPr>
              <a:t>, 514 U.S. 159 (1995)</a:t>
            </a:r>
            <a:endParaRPr lang="en-US" sz="3700">
              <a:solidFill>
                <a:srgbClr val="FFFFFF"/>
              </a:solidFill>
              <a:latin typeface="Algerian" panose="04020705040A02060702" pitchFamily="82" charset="0"/>
            </a:endParaRP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result for qualitex pads">
            <a:extLst>
              <a:ext uri="{FF2B5EF4-FFF2-40B4-BE49-F238E27FC236}">
                <a16:creationId xmlns:a16="http://schemas.microsoft.com/office/drawing/2014/main" id="{446AE584-3C82-4463-A44C-677BA9BC2F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6744" y="2959385"/>
            <a:ext cx="6579910" cy="304869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B464027-8312-4BAC-B891-DEE5FBF2FE15}"/>
              </a:ext>
            </a:extLst>
          </p:cNvPr>
          <p:cNvSpPr>
            <a:spLocks noGrp="1"/>
          </p:cNvSpPr>
          <p:nvPr>
            <p:ph idx="1"/>
          </p:nvPr>
        </p:nvSpPr>
        <p:spPr>
          <a:xfrm>
            <a:off x="7852528" y="593889"/>
            <a:ext cx="3772727" cy="5769204"/>
          </a:xfrm>
        </p:spPr>
        <p:txBody>
          <a:bodyPr anchor="ctr">
            <a:noAutofit/>
          </a:bodyPr>
          <a:lstStyle/>
          <a:p>
            <a:r>
              <a:rPr lang="en-US" sz="1800" dirty="0">
                <a:solidFill>
                  <a:srgbClr val="FFFFFF"/>
                </a:solidFill>
              </a:rPr>
              <a:t>Case involved registration of Qualitex Co.’s green-gold “Sunglow” dry cleaning pads.</a:t>
            </a:r>
          </a:p>
          <a:p>
            <a:r>
              <a:rPr lang="en-US" sz="1800" dirty="0">
                <a:solidFill>
                  <a:srgbClr val="FFFFFF"/>
                </a:solidFill>
              </a:rPr>
              <a:t>Qualitex registered the color with the UPSTO and sued competitor Jacobson Products Co. for infringing on the color with its own pads.</a:t>
            </a:r>
          </a:p>
          <a:p>
            <a:r>
              <a:rPr lang="en-US" sz="1800" dirty="0">
                <a:solidFill>
                  <a:srgbClr val="FFFFFF"/>
                </a:solidFill>
              </a:rPr>
              <a:t>Court affirmed Federal Circuit and Eighth Circuit in holding that a mark consisting solely of a single color could be registered.</a:t>
            </a:r>
          </a:p>
          <a:p>
            <a:pPr lvl="1"/>
            <a:r>
              <a:rPr lang="en-US" sz="1800" dirty="0">
                <a:solidFill>
                  <a:srgbClr val="FFFFFF"/>
                </a:solidFill>
              </a:rPr>
              <a:t>However, secondary meaning was required.</a:t>
            </a:r>
          </a:p>
          <a:p>
            <a:pPr lvl="1"/>
            <a:r>
              <a:rPr lang="en-US" sz="1800" dirty="0">
                <a:solidFill>
                  <a:srgbClr val="FFFFFF"/>
                </a:solidFill>
              </a:rPr>
              <a:t>Colors, unlike the décor of a restaurant, are not capable of inherent distinctiveness because according to the Court, </a:t>
            </a:r>
            <a:r>
              <a:rPr lang="en-US" sz="1800" b="1" i="1" dirty="0">
                <a:solidFill>
                  <a:srgbClr val="FFFFFF"/>
                </a:solidFill>
              </a:rPr>
              <a:t>they are not immediately recognizable as a source indicator. </a:t>
            </a:r>
          </a:p>
        </p:txBody>
      </p:sp>
    </p:spTree>
    <p:extLst>
      <p:ext uri="{BB962C8B-B14F-4D97-AF65-F5344CB8AC3E}">
        <p14:creationId xmlns:p14="http://schemas.microsoft.com/office/powerpoint/2010/main" val="2037719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34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B08B53-43BF-46F0-BAD3-B13FE4D1F508}"/>
              </a:ext>
            </a:extLst>
          </p:cNvPr>
          <p:cNvSpPr>
            <a:spLocks noGrp="1"/>
          </p:cNvSpPr>
          <p:nvPr>
            <p:ph type="title"/>
          </p:nvPr>
        </p:nvSpPr>
        <p:spPr>
          <a:xfrm>
            <a:off x="524256" y="516804"/>
            <a:ext cx="6594189" cy="1625210"/>
          </a:xfrm>
        </p:spPr>
        <p:txBody>
          <a:bodyPr>
            <a:normAutofit/>
          </a:bodyPr>
          <a:lstStyle/>
          <a:p>
            <a:r>
              <a:rPr lang="en-US" sz="3700" b="1" i="1">
                <a:solidFill>
                  <a:srgbClr val="FFFFFF"/>
                </a:solidFill>
                <a:latin typeface="Algerian" panose="04020705040A02060702" pitchFamily="82" charset="0"/>
              </a:rPr>
              <a:t>Wal-Mart Stores, Inc. v. Samara Bros., Inc.</a:t>
            </a:r>
            <a:r>
              <a:rPr lang="en-US" sz="3700" b="1">
                <a:solidFill>
                  <a:srgbClr val="FFFFFF"/>
                </a:solidFill>
                <a:latin typeface="Algerian" panose="04020705040A02060702" pitchFamily="82" charset="0"/>
              </a:rPr>
              <a:t>, 529 U.S. 205 (2000)</a:t>
            </a:r>
            <a:endParaRPr lang="en-US" sz="3700">
              <a:solidFill>
                <a:srgbClr val="FFFFFF"/>
              </a:solidFill>
              <a:latin typeface="Algerian" panose="04020705040A02060702" pitchFamily="82" charset="0"/>
            </a:endParaRPr>
          </a:p>
        </p:txBody>
      </p:sp>
      <p:sp>
        <p:nvSpPr>
          <p:cNvPr id="11" name="Rectangle 10">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samara bros">
            <a:extLst>
              <a:ext uri="{FF2B5EF4-FFF2-40B4-BE49-F238E27FC236}">
                <a16:creationId xmlns:a16="http://schemas.microsoft.com/office/drawing/2014/main" id="{4DF3CBFF-280D-400B-97B8-5E964DA1C9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6744" y="3365146"/>
            <a:ext cx="6579910" cy="223716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49984B8-915E-4F53-BABC-E02C1F6558D8}"/>
              </a:ext>
            </a:extLst>
          </p:cNvPr>
          <p:cNvSpPr>
            <a:spLocks noGrp="1"/>
          </p:cNvSpPr>
          <p:nvPr>
            <p:ph idx="1"/>
          </p:nvPr>
        </p:nvSpPr>
        <p:spPr>
          <a:xfrm>
            <a:off x="7582563" y="321732"/>
            <a:ext cx="4280253" cy="6213425"/>
          </a:xfrm>
        </p:spPr>
        <p:txBody>
          <a:bodyPr anchor="ctr">
            <a:noAutofit/>
          </a:bodyPr>
          <a:lstStyle/>
          <a:p>
            <a:r>
              <a:rPr lang="en-US" sz="1700" dirty="0">
                <a:solidFill>
                  <a:srgbClr val="FFFFFF"/>
                </a:solidFill>
                <a:ea typeface="Times New Roman" panose="02020603050405020304" pitchFamily="18" charset="0"/>
                <a:cs typeface="Times New Roman" panose="02020603050405020304" pitchFamily="18" charset="0"/>
              </a:rPr>
              <a:t>I</a:t>
            </a:r>
            <a:r>
              <a:rPr lang="en-US" sz="1700" dirty="0">
                <a:solidFill>
                  <a:srgbClr val="FFFFFF"/>
                </a:solidFill>
                <a:effectLst/>
                <a:ea typeface="Times New Roman" panose="02020603050405020304" pitchFamily="18" charset="0"/>
                <a:cs typeface="Times New Roman" panose="02020603050405020304" pitchFamily="18" charset="0"/>
              </a:rPr>
              <a:t>nvolved the question of whether Samara Brothers’ clothing designs (product designs) could be protected from knock off brands. </a:t>
            </a:r>
          </a:p>
          <a:p>
            <a:r>
              <a:rPr lang="en-US" sz="1700" dirty="0">
                <a:solidFill>
                  <a:srgbClr val="FFFFFF"/>
                </a:solidFill>
                <a:effectLst/>
                <a:ea typeface="Times New Roman" panose="02020603050405020304" pitchFamily="18" charset="0"/>
              </a:rPr>
              <a:t>Motivated by a concern that trade dress protection might lead to anti-competitive effects, the Court’s rationale for denying product design the capacity for inherent distinctiveness is that purchasers </a:t>
            </a:r>
            <a:r>
              <a:rPr lang="en-US" sz="1700" b="1" i="1" dirty="0">
                <a:solidFill>
                  <a:srgbClr val="FFFFFF"/>
                </a:solidFill>
                <a:effectLst/>
                <a:ea typeface="Times New Roman" panose="02020603050405020304" pitchFamily="18" charset="0"/>
              </a:rPr>
              <a:t>do not tend to view product designs as source-identifying in the way that other trademarkable symbols are</a:t>
            </a:r>
            <a:r>
              <a:rPr lang="en-US" sz="1700" dirty="0">
                <a:solidFill>
                  <a:srgbClr val="FFFFFF"/>
                </a:solidFill>
                <a:effectLst/>
                <a:ea typeface="Times New Roman" panose="02020603050405020304" pitchFamily="18" charset="0"/>
              </a:rPr>
              <a:t>. Rather, product design, according to Scalia “almost invariably serves purposes other than source identification.”</a:t>
            </a:r>
          </a:p>
          <a:p>
            <a:r>
              <a:rPr lang="en-US" sz="1700" dirty="0">
                <a:solidFill>
                  <a:srgbClr val="FFFFFF"/>
                </a:solidFill>
                <a:effectLst/>
                <a:ea typeface="Times New Roman" panose="02020603050405020304" pitchFamily="18" charset="0"/>
                <a:cs typeface="Times New Roman" panose="02020603050405020304" pitchFamily="18" charset="0"/>
              </a:rPr>
              <a:t>Moreover, Justice Scalia noted that a third, indeterminate, category of trade dress exists—“’some tertium quid.” This rhetorical move was perhaps necessary given that the court had previously ruled in Two Pesos that trade dress can be inherently distinctive in general, and needed a conceptual mechanism for distinguishing restaurant décor from the product design at issue in the instant case.  </a:t>
            </a:r>
            <a:endParaRPr lang="en-US" sz="1700" dirty="0">
              <a:solidFill>
                <a:srgbClr val="FFFFFF"/>
              </a:solidFill>
            </a:endParaRPr>
          </a:p>
        </p:txBody>
      </p:sp>
    </p:spTree>
    <p:extLst>
      <p:ext uri="{BB962C8B-B14F-4D97-AF65-F5344CB8AC3E}">
        <p14:creationId xmlns:p14="http://schemas.microsoft.com/office/powerpoint/2010/main" val="264910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64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3F8045-CE6A-40CA-86B8-1F073AA1233C}"/>
              </a:ext>
            </a:extLst>
          </p:cNvPr>
          <p:cNvSpPr>
            <a:spLocks noGrp="1"/>
          </p:cNvSpPr>
          <p:nvPr>
            <p:ph type="title"/>
          </p:nvPr>
        </p:nvSpPr>
        <p:spPr>
          <a:xfrm>
            <a:off x="524256" y="516804"/>
            <a:ext cx="6594189" cy="1625210"/>
          </a:xfrm>
        </p:spPr>
        <p:txBody>
          <a:bodyPr>
            <a:normAutofit/>
          </a:bodyPr>
          <a:lstStyle/>
          <a:p>
            <a:r>
              <a:rPr lang="en-US">
                <a:solidFill>
                  <a:srgbClr val="FFFFFF"/>
                </a:solidFill>
                <a:latin typeface="Algerian" panose="04020705040A02060702" pitchFamily="82" charset="0"/>
              </a:rPr>
              <a:t>Wal-Mart Stores (cont.)</a:t>
            </a:r>
          </a:p>
        </p:txBody>
      </p:sp>
      <p:sp>
        <p:nvSpPr>
          <p:cNvPr id="30" name="Rectangle 29">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D4CA5324-2ABF-4E1B-BA62-4A3725234B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29"/>
          <a:stretch/>
        </p:blipFill>
        <p:spPr bwMode="auto">
          <a:xfrm>
            <a:off x="614430" y="2660287"/>
            <a:ext cx="6484538" cy="3646887"/>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61F80C7-8FD3-4BAA-ADA8-845E326076B7}"/>
              </a:ext>
            </a:extLst>
          </p:cNvPr>
          <p:cNvSpPr>
            <a:spLocks noGrp="1"/>
          </p:cNvSpPr>
          <p:nvPr>
            <p:ph idx="1"/>
          </p:nvPr>
        </p:nvSpPr>
        <p:spPr>
          <a:xfrm>
            <a:off x="7671099" y="516804"/>
            <a:ext cx="3996645" cy="5790370"/>
          </a:xfrm>
        </p:spPr>
        <p:txBody>
          <a:bodyPr anchor="ctr">
            <a:normAutofit/>
          </a:bodyPr>
          <a:lstStyle/>
          <a:p>
            <a:pPr marL="0" marR="0" indent="0">
              <a:spcBef>
                <a:spcPts val="0"/>
              </a:spcBef>
              <a:spcAft>
                <a:spcPts val="600"/>
              </a:spcAft>
              <a:buNone/>
              <a:tabLst>
                <a:tab pos="0" algn="l"/>
                <a:tab pos="279400" algn="l"/>
                <a:tab pos="393700" algn="l"/>
              </a:tabLst>
            </a:pPr>
            <a:r>
              <a:rPr lang="en-US" sz="2400" dirty="0">
                <a:solidFill>
                  <a:srgbClr val="FFFFFF"/>
                </a:solidFill>
                <a:ea typeface="Times New Roman" panose="02020603050405020304" pitchFamily="18" charset="0"/>
              </a:rPr>
              <a:t>According to Justice Scalia:</a:t>
            </a:r>
          </a:p>
          <a:p>
            <a:pPr marL="0" marR="0" indent="0">
              <a:spcBef>
                <a:spcPts val="0"/>
              </a:spcBef>
              <a:spcAft>
                <a:spcPts val="600"/>
              </a:spcAft>
              <a:buNone/>
              <a:tabLst>
                <a:tab pos="0" algn="l"/>
                <a:tab pos="279400" algn="l"/>
                <a:tab pos="393700" algn="l"/>
              </a:tabLst>
            </a:pPr>
            <a:endParaRPr lang="en-US" sz="2400" dirty="0">
              <a:solidFill>
                <a:srgbClr val="FFFFFF"/>
              </a:solidFill>
              <a:effectLst/>
              <a:ea typeface="Times New Roman" panose="02020603050405020304" pitchFamily="18" charset="0"/>
            </a:endParaRPr>
          </a:p>
          <a:p>
            <a:pPr marL="0" marR="0" indent="0">
              <a:spcBef>
                <a:spcPts val="0"/>
              </a:spcBef>
              <a:spcAft>
                <a:spcPts val="600"/>
              </a:spcAft>
              <a:buNone/>
              <a:tabLst>
                <a:tab pos="0" algn="l"/>
                <a:tab pos="279400" algn="l"/>
                <a:tab pos="393700" algn="l"/>
              </a:tabLst>
            </a:pPr>
            <a:endParaRPr lang="en-US" sz="2400" dirty="0">
              <a:solidFill>
                <a:srgbClr val="FFFFFF"/>
              </a:solidFill>
              <a:ea typeface="Times New Roman" panose="02020603050405020304" pitchFamily="18" charset="0"/>
            </a:endParaRPr>
          </a:p>
          <a:p>
            <a:pPr marL="0" marR="0" indent="0">
              <a:spcBef>
                <a:spcPts val="0"/>
              </a:spcBef>
              <a:spcAft>
                <a:spcPts val="600"/>
              </a:spcAft>
              <a:buNone/>
              <a:tabLst>
                <a:tab pos="0" algn="l"/>
                <a:tab pos="279400" algn="l"/>
                <a:tab pos="393700" algn="l"/>
              </a:tabLst>
            </a:pPr>
            <a:r>
              <a:rPr lang="en-US" sz="2400" dirty="0">
                <a:solidFill>
                  <a:srgbClr val="FFFFFF"/>
                </a:solidFill>
                <a:effectLst/>
                <a:ea typeface="Times New Roman" panose="02020603050405020304" pitchFamily="18" charset="0"/>
              </a:rPr>
              <a:t>“The trade dress at issue [in Two Pesos]</a:t>
            </a:r>
            <a:r>
              <a:rPr lang="en-US" sz="2400" dirty="0">
                <a:solidFill>
                  <a:srgbClr val="FFFFFF"/>
                </a:solidFill>
                <a:ea typeface="Times New Roman" panose="02020603050405020304" pitchFamily="18" charset="0"/>
              </a:rPr>
              <a:t>, the décor of a restaurant, seems to us not to constitute product design.  It was either product packaging—which, as we have discussed normally is taken by the consumer to indicate origin—</a:t>
            </a:r>
            <a:r>
              <a:rPr lang="en-US" sz="2400" b="1" i="1" dirty="0">
                <a:solidFill>
                  <a:srgbClr val="FFFFFF"/>
                </a:solidFill>
                <a:ea typeface="Times New Roman" panose="02020603050405020304" pitchFamily="18" charset="0"/>
              </a:rPr>
              <a:t>or else some tertium quid that is akin to product packaging and has no bearing on the present case.”</a:t>
            </a:r>
            <a:endParaRPr lang="en-US" sz="2400" b="1" i="1" dirty="0">
              <a:solidFill>
                <a:srgbClr val="FFFFFF"/>
              </a:solidFill>
              <a:effectLst/>
              <a:ea typeface="Times New Roman" panose="02020603050405020304" pitchFamily="18" charset="0"/>
            </a:endParaRPr>
          </a:p>
        </p:txBody>
      </p:sp>
    </p:spTree>
    <p:extLst>
      <p:ext uri="{BB962C8B-B14F-4D97-AF65-F5344CB8AC3E}">
        <p14:creationId xmlns:p14="http://schemas.microsoft.com/office/powerpoint/2010/main" val="3062521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0728E-00B2-4465-9DE4-456277740602}"/>
              </a:ext>
            </a:extLst>
          </p:cNvPr>
          <p:cNvSpPr>
            <a:spLocks noGrp="1"/>
          </p:cNvSpPr>
          <p:nvPr>
            <p:ph type="title"/>
          </p:nvPr>
        </p:nvSpPr>
        <p:spPr>
          <a:xfrm>
            <a:off x="674237" y="914400"/>
            <a:ext cx="3589755" cy="2608445"/>
          </a:xfrm>
        </p:spPr>
        <p:txBody>
          <a:bodyPr vert="horz" lIns="91440" tIns="45720" rIns="91440" bIns="45720" rtlCol="0" anchor="b">
            <a:normAutofit fontScale="90000"/>
          </a:bodyPr>
          <a:lstStyle/>
          <a:p>
            <a:pPr algn="ctr"/>
            <a:r>
              <a:rPr lang="en-US" sz="4800" kern="1200" dirty="0">
                <a:solidFill>
                  <a:srgbClr val="FFFFFF"/>
                </a:solidFill>
                <a:latin typeface="Algerian" panose="04020705040A02060702" pitchFamily="82" charset="0"/>
              </a:rPr>
              <a:t>1. Product Packaging</a:t>
            </a:r>
            <a:br>
              <a:rPr lang="en-US" sz="4800" kern="1200" dirty="0">
                <a:solidFill>
                  <a:srgbClr val="FFFFFF"/>
                </a:solidFill>
                <a:latin typeface="Algerian" panose="04020705040A02060702" pitchFamily="82" charset="0"/>
              </a:rPr>
            </a:br>
            <a:br>
              <a:rPr lang="en-US" sz="4800" kern="1200" dirty="0">
                <a:solidFill>
                  <a:srgbClr val="FFFFFF"/>
                </a:solidFill>
                <a:latin typeface="Algerian" panose="04020705040A02060702" pitchFamily="82" charset="0"/>
              </a:rPr>
            </a:br>
            <a:r>
              <a:rPr lang="en-US" sz="4800" i="1" dirty="0">
                <a:solidFill>
                  <a:srgbClr val="FFFFFF"/>
                </a:solidFill>
                <a:latin typeface="Adobe Devanagari" panose="02040503050201020203" pitchFamily="18" charset="0"/>
                <a:cs typeface="Adobe Devanagari" panose="02040503050201020203" pitchFamily="18" charset="0"/>
              </a:rPr>
              <a:t>Protectable immediately</a:t>
            </a:r>
            <a:endParaRPr lang="en-US" sz="4800" i="1" kern="1200" dirty="0">
              <a:solidFill>
                <a:srgbClr val="FFFFFF"/>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DE28F1CB-CA6E-486B-A423-4DF22E97A8C3}"/>
              </a:ext>
            </a:extLst>
          </p:cNvPr>
          <p:cNvSpPr>
            <a:spLocks noGrp="1"/>
          </p:cNvSpPr>
          <p:nvPr>
            <p:ph idx="1"/>
          </p:nvPr>
        </p:nvSpPr>
        <p:spPr>
          <a:xfrm>
            <a:off x="674237" y="4158121"/>
            <a:ext cx="3657600" cy="1537978"/>
          </a:xfrm>
        </p:spPr>
        <p:txBody>
          <a:bodyPr vert="horz" lIns="91440" tIns="45720" rIns="91440" bIns="45720" rtlCol="0">
            <a:noAutofit/>
          </a:bodyPr>
          <a:lstStyle/>
          <a:p>
            <a:pPr marL="0" indent="0" algn="ctr">
              <a:buNone/>
            </a:pPr>
            <a:r>
              <a:rPr lang="en-US" sz="3200" kern="1200" dirty="0">
                <a:solidFill>
                  <a:srgbClr val="FFFFFF"/>
                </a:solidFill>
                <a:latin typeface="Adobe Devanagari" panose="02040503050201020203" pitchFamily="18" charset="0"/>
                <a:cs typeface="Adobe Devanagari" panose="02040503050201020203" pitchFamily="18" charset="0"/>
              </a:rPr>
              <a:t>The overall combination of elements that make up a product’s dressing.</a:t>
            </a:r>
          </a:p>
          <a:p>
            <a:pPr marL="0" indent="0" algn="ctr">
              <a:buNone/>
            </a:pPr>
            <a:r>
              <a:rPr lang="en-US" sz="3200" dirty="0">
                <a:solidFill>
                  <a:srgbClr val="FFFFFF"/>
                </a:solidFill>
                <a:latin typeface="Adobe Devanagari" panose="02040503050201020203" pitchFamily="18" charset="0"/>
                <a:cs typeface="Adobe Devanagari" panose="02040503050201020203" pitchFamily="18" charset="0"/>
              </a:rPr>
              <a:t>.</a:t>
            </a:r>
            <a:r>
              <a:rPr lang="en-US" sz="3200" kern="1200" dirty="0">
                <a:solidFill>
                  <a:srgbClr val="FFFFFF"/>
                </a:solidFill>
                <a:latin typeface="Adobe Devanagari" panose="02040503050201020203" pitchFamily="18" charset="0"/>
                <a:cs typeface="Adobe Devanagari" panose="02040503050201020203" pitchFamily="18" charset="0"/>
              </a:rPr>
              <a:t> </a:t>
            </a:r>
          </a:p>
        </p:txBody>
      </p:sp>
      <p:cxnSp>
        <p:nvCxnSpPr>
          <p:cNvPr id="13" name="Straight Connector 1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3">
            <a:extLst>
              <a:ext uri="{FF2B5EF4-FFF2-40B4-BE49-F238E27FC236}">
                <a16:creationId xmlns:a16="http://schemas.microsoft.com/office/drawing/2014/main" id="{2608787F-DE87-4104-8813-02DACCBF5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822" y="795169"/>
            <a:ext cx="6553545" cy="5275603"/>
          </a:xfrm>
          <a:prstGeom prst="rect">
            <a:avLst/>
          </a:prstGeom>
        </p:spPr>
      </p:pic>
    </p:spTree>
    <p:extLst>
      <p:ext uri="{BB962C8B-B14F-4D97-AF65-F5344CB8AC3E}">
        <p14:creationId xmlns:p14="http://schemas.microsoft.com/office/powerpoint/2010/main" val="2274222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5A7BC5-1D80-4E8D-B5A0-D36D0463579E}"/>
              </a:ext>
            </a:extLst>
          </p:cNvPr>
          <p:cNvSpPr>
            <a:spLocks noGrp="1"/>
          </p:cNvSpPr>
          <p:nvPr>
            <p:ph type="title"/>
          </p:nvPr>
        </p:nvSpPr>
        <p:spPr>
          <a:xfrm>
            <a:off x="674237" y="914400"/>
            <a:ext cx="3657600" cy="3256101"/>
          </a:xfrm>
        </p:spPr>
        <p:txBody>
          <a:bodyPr vert="horz" lIns="91440" tIns="45720" rIns="91440" bIns="45720" rtlCol="0" anchor="b">
            <a:normAutofit fontScale="90000"/>
          </a:bodyPr>
          <a:lstStyle/>
          <a:p>
            <a:pPr algn="ctr"/>
            <a:r>
              <a:rPr lang="en-US" sz="4800" kern="1200" dirty="0">
                <a:solidFill>
                  <a:srgbClr val="FFFFFF"/>
                </a:solidFill>
                <a:latin typeface="Algerian" panose="04020705040A02060702" pitchFamily="82" charset="0"/>
              </a:rPr>
              <a:t>2. Product Design</a:t>
            </a:r>
            <a:br>
              <a:rPr lang="en-US" sz="4800" kern="1200" dirty="0">
                <a:solidFill>
                  <a:srgbClr val="FFFFFF"/>
                </a:solidFill>
                <a:latin typeface="Algerian" panose="04020705040A02060702" pitchFamily="82" charset="0"/>
              </a:rPr>
            </a:br>
            <a:br>
              <a:rPr lang="en-US" sz="4800" kern="1200" dirty="0">
                <a:solidFill>
                  <a:srgbClr val="FFFFFF"/>
                </a:solidFill>
                <a:latin typeface="Algerian" panose="04020705040A02060702" pitchFamily="82" charset="0"/>
              </a:rPr>
            </a:br>
            <a:r>
              <a:rPr lang="en-US" sz="3600" i="1" dirty="0">
                <a:solidFill>
                  <a:srgbClr val="FFFFFF"/>
                </a:solidFill>
                <a:latin typeface="Adobe Devanagari" panose="02040503050201020203" pitchFamily="18" charset="0"/>
                <a:cs typeface="Adobe Devanagari" panose="02040503050201020203" pitchFamily="18" charset="0"/>
              </a:rPr>
              <a:t>Protectable with secondary meaning</a:t>
            </a:r>
            <a:br>
              <a:rPr lang="en-US" sz="4800" kern="1200" dirty="0">
                <a:solidFill>
                  <a:srgbClr val="FFFFFF"/>
                </a:solidFill>
                <a:latin typeface="Adobe Devanagari" panose="02040503050201020203" pitchFamily="18" charset="0"/>
                <a:cs typeface="Adobe Devanagari" panose="02040503050201020203" pitchFamily="18" charset="0"/>
              </a:rPr>
            </a:br>
            <a:r>
              <a:rPr lang="en-US" sz="4800" kern="1200" dirty="0">
                <a:solidFill>
                  <a:srgbClr val="FFFFFF"/>
                </a:solidFill>
                <a:latin typeface="Algerian" panose="04020705040A02060702" pitchFamily="82" charset="0"/>
              </a:rPr>
              <a:t> </a:t>
            </a:r>
            <a:br>
              <a:rPr lang="en-US" sz="4800" kern="1200" dirty="0">
                <a:solidFill>
                  <a:srgbClr val="FFFFFF"/>
                </a:solidFill>
                <a:latin typeface="Algerian" panose="04020705040A02060702" pitchFamily="82" charset="0"/>
              </a:rPr>
            </a:br>
            <a:endParaRPr lang="en-US" sz="4800" kern="1200" dirty="0">
              <a:solidFill>
                <a:srgbClr val="FFFFFF"/>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C9A4CBD9-CDA0-4769-B458-D67ABB39AEF4}"/>
              </a:ext>
            </a:extLst>
          </p:cNvPr>
          <p:cNvSpPr>
            <a:spLocks noGrp="1"/>
          </p:cNvSpPr>
          <p:nvPr>
            <p:ph idx="1"/>
          </p:nvPr>
        </p:nvSpPr>
        <p:spPr>
          <a:xfrm>
            <a:off x="674237" y="4170501"/>
            <a:ext cx="3657600" cy="1525597"/>
          </a:xfrm>
        </p:spPr>
        <p:txBody>
          <a:bodyPr vert="horz" lIns="91440" tIns="45720" rIns="91440" bIns="45720" rtlCol="0">
            <a:normAutofit/>
          </a:bodyPr>
          <a:lstStyle/>
          <a:p>
            <a:pPr marL="0" indent="0" algn="ctr">
              <a:buNone/>
            </a:pPr>
            <a:r>
              <a:rPr lang="en-US" sz="3200" kern="1200" dirty="0">
                <a:solidFill>
                  <a:srgbClr val="FFFFFF"/>
                </a:solidFill>
                <a:latin typeface="Adobe Devanagari" panose="02040503050201020203" pitchFamily="18" charset="0"/>
                <a:cs typeface="Adobe Devanagari" panose="02040503050201020203" pitchFamily="18" charset="0"/>
              </a:rPr>
              <a:t>A product’s shape, configuration or other design features.</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hand holding a remote control&#10;&#10;Description generated with high confidence">
            <a:extLst>
              <a:ext uri="{FF2B5EF4-FFF2-40B4-BE49-F238E27FC236}">
                <a16:creationId xmlns:a16="http://schemas.microsoft.com/office/drawing/2014/main" id="{B0FC4DEF-154D-4D18-BAB0-60FC29A33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822" y="1237533"/>
            <a:ext cx="6553545" cy="4390875"/>
          </a:xfrm>
          <a:prstGeom prst="rect">
            <a:avLst/>
          </a:prstGeom>
        </p:spPr>
      </p:pic>
    </p:spTree>
    <p:extLst>
      <p:ext uri="{BB962C8B-B14F-4D97-AF65-F5344CB8AC3E}">
        <p14:creationId xmlns:p14="http://schemas.microsoft.com/office/powerpoint/2010/main" val="1328539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916D60-0CB7-48EB-8854-9992B908FD0F}"/>
              </a:ext>
            </a:extLst>
          </p:cNvPr>
          <p:cNvSpPr>
            <a:spLocks noGrp="1"/>
          </p:cNvSpPr>
          <p:nvPr>
            <p:ph type="title"/>
          </p:nvPr>
        </p:nvSpPr>
        <p:spPr>
          <a:xfrm>
            <a:off x="643467" y="643467"/>
            <a:ext cx="3363974" cy="1597315"/>
          </a:xfrm>
          <a:noFill/>
          <a:ln w="19050">
            <a:solidFill>
              <a:schemeClr val="bg1"/>
            </a:solidFill>
          </a:ln>
        </p:spPr>
        <p:txBody>
          <a:bodyPr wrap="square">
            <a:normAutofit fontScale="90000"/>
          </a:bodyPr>
          <a:lstStyle/>
          <a:p>
            <a:pPr algn="ctr"/>
            <a:r>
              <a:rPr lang="en-US" sz="2800" dirty="0">
                <a:solidFill>
                  <a:schemeClr val="bg1"/>
                </a:solidFill>
                <a:latin typeface="Algerian" panose="04020705040A02060702" pitchFamily="82" charset="0"/>
              </a:rPr>
              <a:t>3. “</a:t>
            </a:r>
            <a:r>
              <a:rPr lang="en-US" sz="3200" dirty="0">
                <a:solidFill>
                  <a:schemeClr val="bg1"/>
                </a:solidFill>
                <a:latin typeface="Algerian" panose="04020705040A02060702" pitchFamily="82" charset="0"/>
              </a:rPr>
              <a:t>Some Tertium Quid”</a:t>
            </a:r>
            <a:br>
              <a:rPr lang="en-US" sz="3200" dirty="0">
                <a:solidFill>
                  <a:schemeClr val="bg1"/>
                </a:solidFill>
                <a:latin typeface="Algerian" panose="04020705040A02060702" pitchFamily="82" charset="0"/>
              </a:rPr>
            </a:br>
            <a:r>
              <a:rPr lang="en-US" sz="3200" i="1" dirty="0">
                <a:solidFill>
                  <a:schemeClr val="bg1"/>
                </a:solidFill>
                <a:latin typeface="Garamond" panose="02020404030301010803" pitchFamily="18" charset="0"/>
              </a:rPr>
              <a:t>like product packaging, so viewed as protectable immediately</a:t>
            </a:r>
            <a:endParaRPr lang="en-US" sz="3200" dirty="0">
              <a:solidFill>
                <a:schemeClr val="bg1"/>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B213C8F8-3FEE-4E51-9A0B-CD144ED4C785}"/>
              </a:ext>
            </a:extLst>
          </p:cNvPr>
          <p:cNvSpPr>
            <a:spLocks noGrp="1"/>
          </p:cNvSpPr>
          <p:nvPr>
            <p:ph idx="1"/>
          </p:nvPr>
        </p:nvSpPr>
        <p:spPr>
          <a:xfrm>
            <a:off x="88900" y="2638044"/>
            <a:ext cx="4565396" cy="3953256"/>
          </a:xfrm>
        </p:spPr>
        <p:txBody>
          <a:bodyPr>
            <a:normAutofit fontScale="92500" lnSpcReduction="10000"/>
          </a:bodyPr>
          <a:lstStyle/>
          <a:p>
            <a:r>
              <a:rPr lang="en-US" sz="2600" dirty="0">
                <a:solidFill>
                  <a:schemeClr val="bg1"/>
                </a:solidFill>
                <a:latin typeface="Adobe Devanagari" panose="02040503050201020203" pitchFamily="18" charset="0"/>
                <a:cs typeface="Adobe Devanagari" panose="02040503050201020203" pitchFamily="18" charset="0"/>
              </a:rPr>
              <a:t>Tertium quid:  Among [alchemists], the Result of the Mixture of some two Things, which forms something different from both.</a:t>
            </a:r>
          </a:p>
          <a:p>
            <a:pPr lvl="1"/>
            <a:r>
              <a:rPr lang="en-US" sz="2600" dirty="0">
                <a:solidFill>
                  <a:schemeClr val="bg1"/>
                </a:solidFill>
                <a:latin typeface="Adobe Devanagari" panose="02040503050201020203" pitchFamily="18" charset="0"/>
                <a:cs typeface="Adobe Devanagari" panose="02040503050201020203" pitchFamily="18" charset="0"/>
              </a:rPr>
              <a:t>Bailey’s English Dictionary (1726)</a:t>
            </a:r>
          </a:p>
          <a:p>
            <a:r>
              <a:rPr lang="en-US" sz="2600" dirty="0">
                <a:solidFill>
                  <a:schemeClr val="bg1"/>
                </a:solidFill>
                <a:latin typeface="Adobe Devanagari" panose="02040503050201020203" pitchFamily="18" charset="0"/>
                <a:cs typeface="Adobe Devanagari" panose="02040503050201020203" pitchFamily="18" charset="0"/>
              </a:rPr>
              <a:t>Tertium quid: A third somewhat; something mediating, or regarding as being, between two diverse or incompatible substances, natures, or positions.”</a:t>
            </a:r>
          </a:p>
          <a:p>
            <a:pPr lvl="1"/>
            <a:r>
              <a:rPr lang="en-US" sz="2600" dirty="0">
                <a:solidFill>
                  <a:schemeClr val="bg1"/>
                </a:solidFill>
                <a:latin typeface="Adobe Devanagari" panose="02040503050201020203" pitchFamily="18" charset="0"/>
                <a:cs typeface="Adobe Devanagari" panose="02040503050201020203" pitchFamily="18" charset="0"/>
              </a:rPr>
              <a:t>Black’s Law Dictionary (2004)</a:t>
            </a:r>
          </a:p>
          <a:p>
            <a:pPr marL="457200" lvl="1" indent="0">
              <a:buNone/>
            </a:pPr>
            <a:endParaRPr lang="en-US" dirty="0">
              <a:solidFill>
                <a:schemeClr val="bg1"/>
              </a:solidFill>
              <a:latin typeface="Adobe Devanagari" panose="02040503050201020203" pitchFamily="18" charset="0"/>
              <a:cs typeface="Adobe Devanagari" panose="02040503050201020203" pitchFamily="18" charset="0"/>
            </a:endParaRPr>
          </a:p>
        </p:txBody>
      </p:sp>
      <p:pic>
        <p:nvPicPr>
          <p:cNvPr id="5" name="Content Placeholder 3" descr="A vintage photo of a group of people standing in front of a building&#10;&#10;Description generated with high confidence">
            <a:extLst>
              <a:ext uri="{FF2B5EF4-FFF2-40B4-BE49-F238E27FC236}">
                <a16:creationId xmlns:a16="http://schemas.microsoft.com/office/drawing/2014/main" id="{BA1404D4-7712-43EF-83AF-CECE68D95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763" y="1270186"/>
            <a:ext cx="6250769" cy="4156761"/>
          </a:xfrm>
          <a:prstGeom prst="rect">
            <a:avLst/>
          </a:prstGeom>
        </p:spPr>
      </p:pic>
    </p:spTree>
    <p:extLst>
      <p:ext uri="{BB962C8B-B14F-4D97-AF65-F5344CB8AC3E}">
        <p14:creationId xmlns:p14="http://schemas.microsoft.com/office/powerpoint/2010/main" val="2322350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3E81-A23B-4A1B-B46D-7F26061BB198}"/>
              </a:ext>
            </a:extLst>
          </p:cNvPr>
          <p:cNvSpPr>
            <a:spLocks noGrp="1"/>
          </p:cNvSpPr>
          <p:nvPr>
            <p:ph type="title"/>
          </p:nvPr>
        </p:nvSpPr>
        <p:spPr/>
        <p:txBody>
          <a:bodyPr/>
          <a:lstStyle/>
          <a:p>
            <a:r>
              <a:rPr lang="en-US" dirty="0">
                <a:latin typeface="Algerian" panose="04020705040A02060702" pitchFamily="82" charset="0"/>
              </a:rPr>
              <a:t>Two Pesos Oral Argument</a:t>
            </a:r>
          </a:p>
        </p:txBody>
      </p:sp>
      <p:sp>
        <p:nvSpPr>
          <p:cNvPr id="3" name="Content Placeholder 2">
            <a:extLst>
              <a:ext uri="{FF2B5EF4-FFF2-40B4-BE49-F238E27FC236}">
                <a16:creationId xmlns:a16="http://schemas.microsoft.com/office/drawing/2014/main" id="{C0108A6D-A273-488A-9B90-F367E889106F}"/>
              </a:ext>
            </a:extLst>
          </p:cNvPr>
          <p:cNvSpPr>
            <a:spLocks noGrp="1"/>
          </p:cNvSpPr>
          <p:nvPr>
            <p:ph idx="1"/>
          </p:nvPr>
        </p:nvSpPr>
        <p:spPr/>
        <p:txBody>
          <a:bodyPr>
            <a:noAutofit/>
          </a:bodyPr>
          <a:lstStyle/>
          <a:p>
            <a:r>
              <a:rPr lang="en-US" sz="1400" dirty="0">
                <a:latin typeface="Adobe Devanagari" panose="02040503050201020203" pitchFamily="18" charset="0"/>
                <a:cs typeface="Adobe Devanagari" panose="02040503050201020203" pitchFamily="18" charset="0"/>
              </a:rPr>
              <a:t>MR. CORSON: The analogy is packaging, sir. </a:t>
            </a:r>
          </a:p>
          <a:p>
            <a:r>
              <a:rPr lang="en-US" sz="1400" dirty="0">
                <a:latin typeface="Adobe Devanagari" panose="02040503050201020203" pitchFamily="18" charset="0"/>
                <a:cs typeface="Adobe Devanagari" panose="02040503050201020203" pitchFamily="18" charset="0"/>
              </a:rPr>
              <a:t>JUSTICE SCALIA: Is—the analogy is— </a:t>
            </a:r>
          </a:p>
          <a:p>
            <a:r>
              <a:rPr lang="en-US" sz="1400" dirty="0">
                <a:latin typeface="Adobe Devanagari" panose="02040503050201020203" pitchFamily="18" charset="0"/>
                <a:cs typeface="Adobe Devanagari" panose="02040503050201020203" pitchFamily="18" charset="0"/>
              </a:rPr>
              <a:t>MR. CORSON: Packaging. </a:t>
            </a:r>
          </a:p>
          <a:p>
            <a:r>
              <a:rPr lang="en-US" sz="1400" dirty="0">
                <a:latin typeface="Adobe Devanagari" panose="02040503050201020203" pitchFamily="18" charset="0"/>
                <a:cs typeface="Adobe Devanagari" panose="02040503050201020203" pitchFamily="18" charset="0"/>
              </a:rPr>
              <a:t>JUSTICE SCALIA: Packaging. </a:t>
            </a:r>
          </a:p>
          <a:p>
            <a:r>
              <a:rPr lang="en-US" sz="1400" dirty="0">
                <a:latin typeface="Adobe Devanagari" panose="02040503050201020203" pitchFamily="18" charset="0"/>
                <a:cs typeface="Adobe Devanagari" panose="02040503050201020203" pitchFamily="18" charset="0"/>
              </a:rPr>
              <a:t>MR. CORSON: Packaging for the product. Yes, I think this—the ambiance of the restaurant, the whole package there is analogous, as it were, to a wrapper on a label on a fertilizer jar. </a:t>
            </a:r>
          </a:p>
          <a:p>
            <a:r>
              <a:rPr lang="en-US" sz="1400" dirty="0">
                <a:latin typeface="Adobe Devanagari" panose="02040503050201020203" pitchFamily="18" charset="0"/>
                <a:cs typeface="Adobe Devanagari" panose="02040503050201020203" pitchFamily="18" charset="0"/>
              </a:rPr>
              <a:t>JUSTICE SCALIA: I don’t think it is packaging. I think you’re disagreeing. You’re saying it is packaging? I don’t think it is packaging. I think you’re talking about the substance of what’s being sold. You’re selling atmosphere and food, the two of them. You can have wonderful food in a lousy atmosphere. I’m not going to pay as much money. </a:t>
            </a:r>
          </a:p>
          <a:p>
            <a:r>
              <a:rPr lang="en-US" sz="1400" dirty="0">
                <a:latin typeface="Adobe Devanagari" panose="02040503050201020203" pitchFamily="18" charset="0"/>
                <a:cs typeface="Adobe Devanagari" panose="02040503050201020203" pitchFamily="18" charset="0"/>
              </a:rPr>
              <a:t>MR. CORSON: If that’s the case— </a:t>
            </a:r>
          </a:p>
          <a:p>
            <a:r>
              <a:rPr lang="en-US" sz="1400" dirty="0">
                <a:latin typeface="Adobe Devanagari" panose="02040503050201020203" pitchFamily="18" charset="0"/>
                <a:cs typeface="Adobe Devanagari" panose="02040503050201020203" pitchFamily="18" charset="0"/>
              </a:rPr>
              <a:t>JUSTICE SCALIA: This is not the package. This is what I’m paying for. </a:t>
            </a:r>
          </a:p>
          <a:p>
            <a:r>
              <a:rPr lang="en-US" sz="1400" dirty="0">
                <a:latin typeface="Adobe Devanagari" panose="02040503050201020203" pitchFamily="18" charset="0"/>
                <a:cs typeface="Adobe Devanagari" panose="02040503050201020203" pitchFamily="18" charset="0"/>
              </a:rPr>
              <a:t>MR. CORSON: If that’s the case, Justice Scalia, then what you are doing is protecting the delivery of a product, and making the provision of that particular product exclusive to one source so that the competitors may not sell that product. And that is a fundamental, massive limitation on competition. Consider an example: Let’s say you had McDonald’s, 15 or 20 years ago. It had pretty much— </a:t>
            </a:r>
          </a:p>
          <a:p>
            <a:r>
              <a:rPr lang="en-US" sz="1400" dirty="0">
                <a:latin typeface="Adobe Devanagari" panose="02040503050201020203" pitchFamily="18" charset="0"/>
                <a:cs typeface="Adobe Devanagari" panose="02040503050201020203" pitchFamily="18" charset="0"/>
              </a:rPr>
              <a:t>JUSTICE SCALIA: You can sell the same kind of a product, you just can’t copy the other fellow’s ambiance. </a:t>
            </a:r>
          </a:p>
        </p:txBody>
      </p:sp>
    </p:spTree>
    <p:extLst>
      <p:ext uri="{BB962C8B-B14F-4D97-AF65-F5344CB8AC3E}">
        <p14:creationId xmlns:p14="http://schemas.microsoft.com/office/powerpoint/2010/main" val="390021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437E30A2-3A60-4E7E-9585-B24FC1684C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2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61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A4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A06C4D-326E-4E4A-9602-738509F57959}"/>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latin typeface="Algerian" panose="04020705040A02060702" pitchFamily="82" charset="0"/>
              </a:rPr>
              <a:t>The ancient art of Alchemy </a:t>
            </a:r>
          </a:p>
        </p:txBody>
      </p:sp>
      <p:sp>
        <p:nvSpPr>
          <p:cNvPr id="15"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618B23A-2DDF-4D8A-8158-51036C9821F2}"/>
              </a:ext>
            </a:extLst>
          </p:cNvPr>
          <p:cNvSpPr>
            <a:spLocks noGrp="1"/>
          </p:cNvSpPr>
          <p:nvPr>
            <p:ph idx="1"/>
          </p:nvPr>
        </p:nvSpPr>
        <p:spPr>
          <a:xfrm>
            <a:off x="7990091" y="867621"/>
            <a:ext cx="3424739" cy="4852362"/>
          </a:xfrm>
        </p:spPr>
        <p:txBody>
          <a:bodyPr anchor="ctr">
            <a:normAutofit/>
          </a:bodyPr>
          <a:lstStyle/>
          <a:p>
            <a:pPr marL="0" indent="0">
              <a:buNone/>
            </a:pPr>
            <a:r>
              <a:rPr lang="en-US" sz="2000" dirty="0">
                <a:solidFill>
                  <a:srgbClr val="FFFFFF"/>
                </a:solidFill>
                <a:latin typeface="Adobe Devanagari" panose="02040503050201020203" pitchFamily="18" charset="0"/>
                <a:cs typeface="Adobe Devanagari" panose="02040503050201020203" pitchFamily="18" charset="0"/>
              </a:rPr>
              <a:t>“Alchemy is a Science, teaching how to transform any kind of metal into another: and that by a proper medicine, as it appeared by many Philosophers' Books. Alchemy therefore is a science teaching how to make and compound a certain medicine, which is called Elixir, the which when it is cast upon metals or imperfect bodies, does fully perfect them in the very projection.”</a:t>
            </a:r>
          </a:p>
          <a:p>
            <a:pPr marL="0" indent="0">
              <a:buNone/>
            </a:pPr>
            <a:r>
              <a:rPr lang="en-US" sz="2000" dirty="0">
                <a:solidFill>
                  <a:srgbClr val="FFFFFF"/>
                </a:solidFill>
                <a:latin typeface="Adobe Devanagari" panose="02040503050201020203" pitchFamily="18" charset="0"/>
                <a:cs typeface="Adobe Devanagari" panose="02040503050201020203" pitchFamily="18" charset="0"/>
              </a:rPr>
              <a:t>	Friar Roger Bacon, 1557</a:t>
            </a:r>
          </a:p>
        </p:txBody>
      </p:sp>
      <p:pic>
        <p:nvPicPr>
          <p:cNvPr id="7" name="Content Placeholder 18" descr="A close up of a sign&#10;&#10;Description generated with very high confidence">
            <a:extLst>
              <a:ext uri="{FF2B5EF4-FFF2-40B4-BE49-F238E27FC236}">
                <a16:creationId xmlns:a16="http://schemas.microsoft.com/office/drawing/2014/main" id="{804060EE-F018-434A-BE6A-0F776398C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564" y="430379"/>
            <a:ext cx="3198109" cy="3997637"/>
          </a:xfrm>
          <a:prstGeom prst="rect">
            <a:avLst/>
          </a:prstGeom>
        </p:spPr>
      </p:pic>
    </p:spTree>
    <p:extLst>
      <p:ext uri="{BB962C8B-B14F-4D97-AF65-F5344CB8AC3E}">
        <p14:creationId xmlns:p14="http://schemas.microsoft.com/office/powerpoint/2010/main" val="2784249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24D5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FF38A87-94E0-4244-93DC-B2AA6082118F}"/>
              </a:ext>
            </a:extLst>
          </p:cNvPr>
          <p:cNvSpPr>
            <a:spLocks noGrp="1"/>
          </p:cNvSpPr>
          <p:nvPr>
            <p:ph type="title"/>
          </p:nvPr>
        </p:nvSpPr>
        <p:spPr>
          <a:xfrm>
            <a:off x="524256" y="491260"/>
            <a:ext cx="6594189" cy="1625210"/>
          </a:xfrm>
        </p:spPr>
        <p:txBody>
          <a:bodyPr>
            <a:normAutofit fontScale="90000"/>
          </a:bodyPr>
          <a:lstStyle/>
          <a:p>
            <a:r>
              <a:rPr lang="en-US" dirty="0">
                <a:solidFill>
                  <a:srgbClr val="FFFFFF"/>
                </a:solidFill>
                <a:latin typeface="Algerian" panose="04020705040A02060702" pitchFamily="82" charset="0"/>
              </a:rPr>
              <a:t>Why did Scalia use the term Tertium Quid?</a:t>
            </a:r>
          </a:p>
        </p:txBody>
      </p:sp>
      <p:pic>
        <p:nvPicPr>
          <p:cNvPr id="3074" name="Picture 2" descr="What the Death of U.S. Supreme Court Justice Antonin Scalia Means for  Religious Liberty - The Atlantic">
            <a:extLst>
              <a:ext uri="{FF2B5EF4-FFF2-40B4-BE49-F238E27FC236}">
                <a16:creationId xmlns:a16="http://schemas.microsoft.com/office/drawing/2014/main" id="{D06F4F03-C402-4122-A1E8-18D659E951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92" b="-3"/>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92BE03C-6BEF-4CA1-93D2-A02F5A1D807F}"/>
              </a:ext>
            </a:extLst>
          </p:cNvPr>
          <p:cNvSpPr>
            <a:spLocks noGrp="1"/>
          </p:cNvSpPr>
          <p:nvPr>
            <p:ph idx="1"/>
          </p:nvPr>
        </p:nvSpPr>
        <p:spPr>
          <a:xfrm>
            <a:off x="7741085" y="491260"/>
            <a:ext cx="3926659" cy="5934592"/>
          </a:xfrm>
        </p:spPr>
        <p:txBody>
          <a:bodyPr anchor="ctr">
            <a:noAutofit/>
          </a:bodyPr>
          <a:lstStyle/>
          <a:p>
            <a:r>
              <a:rPr lang="en-US" sz="1800" dirty="0">
                <a:solidFill>
                  <a:srgbClr val="FFFFFF"/>
                </a:solidFill>
                <a:effectLst/>
                <a:ea typeface="Times New Roman" panose="02020603050405020304" pitchFamily="18" charset="0"/>
                <a:cs typeface="Times New Roman" panose="02020603050405020304" pitchFamily="18" charset="0"/>
              </a:rPr>
              <a:t>Scalia was a devout Catholic who was unapologetic about interweaving his faith with his judicial philosophy—originalism.</a:t>
            </a:r>
          </a:p>
          <a:p>
            <a:r>
              <a:rPr lang="en-US" sz="1800" dirty="0">
                <a:solidFill>
                  <a:srgbClr val="FFFFFF"/>
                </a:solidFill>
                <a:effectLst/>
                <a:ea typeface="Times New Roman" panose="02020603050405020304" pitchFamily="18" charset="0"/>
                <a:cs typeface="Times New Roman" panose="02020603050405020304" pitchFamily="18" charset="0"/>
              </a:rPr>
              <a:t> </a:t>
            </a:r>
            <a:r>
              <a:rPr lang="en-US" sz="1800" dirty="0">
                <a:solidFill>
                  <a:srgbClr val="FFFFFF"/>
                </a:solidFill>
                <a:ea typeface="Times New Roman" panose="02020603050405020304" pitchFamily="18" charset="0"/>
                <a:cs typeface="Times New Roman" panose="02020603050405020304" pitchFamily="18" charset="0"/>
              </a:rPr>
              <a:t>“A</a:t>
            </a:r>
            <a:r>
              <a:rPr lang="en-US" sz="1800" dirty="0">
                <a:solidFill>
                  <a:srgbClr val="FFFFFF"/>
                </a:solidFill>
                <a:effectLst/>
                <a:ea typeface="Times New Roman" panose="02020603050405020304" pitchFamily="18" charset="0"/>
                <a:cs typeface="Times New Roman" panose="02020603050405020304" pitchFamily="18" charset="0"/>
              </a:rPr>
              <a:t>s a pre-Vatican II Roman Catholic, absorbed very early a particular formalistic vision of how one perceives and evaluates the world, as well as a particular literalistic view of what one does with texts.” George </a:t>
            </a:r>
            <a:r>
              <a:rPr lang="en-US" sz="1800" dirty="0" err="1">
                <a:solidFill>
                  <a:srgbClr val="FFFFFF"/>
                </a:solidFill>
                <a:ea typeface="Times New Roman" panose="02020603050405020304" pitchFamily="18" charset="0"/>
                <a:cs typeface="Times New Roman" panose="02020603050405020304" pitchFamily="18" charset="0"/>
              </a:rPr>
              <a:t>Kannar</a:t>
            </a:r>
            <a:r>
              <a:rPr lang="en-US" sz="1800" dirty="0">
                <a:solidFill>
                  <a:srgbClr val="FFFFFF"/>
                </a:solidFill>
                <a:ea typeface="Times New Roman" panose="02020603050405020304" pitchFamily="18" charset="0"/>
                <a:cs typeface="Times New Roman" panose="02020603050405020304" pitchFamily="18" charset="0"/>
              </a:rPr>
              <a:t>, </a:t>
            </a:r>
            <a:r>
              <a:rPr lang="en-US" sz="1800" b="0" i="1" dirty="0">
                <a:solidFill>
                  <a:schemeClr val="bg1"/>
                </a:solidFill>
                <a:effectLst/>
                <a:latin typeface="Sofia"/>
              </a:rPr>
              <a:t>The Constitutional Catechism of Antonin Scalia</a:t>
            </a:r>
            <a:r>
              <a:rPr lang="en-US" sz="1800" b="0" i="0" dirty="0">
                <a:solidFill>
                  <a:schemeClr val="bg1"/>
                </a:solidFill>
                <a:effectLst/>
                <a:latin typeface="Sofia"/>
              </a:rPr>
              <a:t>,99 </a:t>
            </a:r>
            <a:r>
              <a:rPr lang="en-US" sz="1800" b="0" i="0" dirty="0">
                <a:solidFill>
                  <a:schemeClr val="bg1"/>
                </a:solidFill>
                <a:effectLst/>
              </a:rPr>
              <a:t>Yale L.J.</a:t>
            </a:r>
            <a:r>
              <a:rPr lang="en-US" sz="1800" b="0" i="0" dirty="0">
                <a:solidFill>
                  <a:schemeClr val="bg1"/>
                </a:solidFill>
                <a:effectLst/>
                <a:latin typeface="Sofia"/>
              </a:rPr>
              <a:t> 1297 (1989).</a:t>
            </a:r>
            <a:endParaRPr lang="en-US" sz="1800" dirty="0">
              <a:solidFill>
                <a:schemeClr val="bg1"/>
              </a:solidFill>
              <a:effectLst/>
              <a:ea typeface="Times New Roman" panose="02020603050405020304" pitchFamily="18" charset="0"/>
              <a:cs typeface="Times New Roman" panose="02020603050405020304" pitchFamily="18" charset="0"/>
            </a:endParaRPr>
          </a:p>
          <a:p>
            <a:r>
              <a:rPr lang="en-US" sz="1800" dirty="0">
                <a:solidFill>
                  <a:srgbClr val="FFFFFF"/>
                </a:solidFill>
                <a:effectLst/>
                <a:ea typeface="Times New Roman" panose="02020603050405020304" pitchFamily="18" charset="0"/>
                <a:cs typeface="Times New Roman" panose="02020603050405020304" pitchFamily="18" charset="0"/>
              </a:rPr>
              <a:t>Scalia’s family’s recent immigrant status, as well as his father’s professional careers in languages, suggests that linguistics was central to Scalia’s intellectual development, as well as “the fact that the daily experience of Catholics of his generation involved a considerable exposure to Latin.”  </a:t>
            </a:r>
            <a:r>
              <a:rPr lang="en-US" sz="1800" i="1" dirty="0">
                <a:solidFill>
                  <a:srgbClr val="FFFFFF"/>
                </a:solidFill>
                <a:effectLst/>
                <a:ea typeface="Times New Roman" panose="02020603050405020304" pitchFamily="18" charset="0"/>
                <a:cs typeface="Times New Roman" panose="02020603050405020304" pitchFamily="18" charset="0"/>
              </a:rPr>
              <a:t>Id.</a:t>
            </a:r>
            <a:r>
              <a:rPr lang="en-US" sz="1800" dirty="0">
                <a:solidFill>
                  <a:srgbClr val="FFFFFF"/>
                </a:solidFill>
                <a:effectLst/>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59439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B3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1EF8A5-BC9C-45D8-99A8-185A04F8319B}"/>
              </a:ext>
            </a:extLst>
          </p:cNvPr>
          <p:cNvSpPr>
            <a:spLocks noGrp="1"/>
          </p:cNvSpPr>
          <p:nvPr>
            <p:ph type="title"/>
          </p:nvPr>
        </p:nvSpPr>
        <p:spPr>
          <a:xfrm>
            <a:off x="524256" y="491260"/>
            <a:ext cx="6594189" cy="1625210"/>
          </a:xfrm>
        </p:spPr>
        <p:txBody>
          <a:bodyPr>
            <a:normAutofit fontScale="90000"/>
          </a:bodyPr>
          <a:lstStyle/>
          <a:p>
            <a:r>
              <a:rPr lang="en-US" dirty="0">
                <a:solidFill>
                  <a:srgbClr val="FFFFFF"/>
                </a:solidFill>
                <a:latin typeface="Algerian" panose="04020705040A02060702" pitchFamily="82" charset="0"/>
              </a:rPr>
              <a:t>Where Did Scalia get the term ‘Tertium Quid’?</a:t>
            </a:r>
          </a:p>
        </p:txBody>
      </p:sp>
      <p:pic>
        <p:nvPicPr>
          <p:cNvPr id="5122" name="Picture 2" descr="Tertium quids - Wikipedia">
            <a:extLst>
              <a:ext uri="{FF2B5EF4-FFF2-40B4-BE49-F238E27FC236}">
                <a16:creationId xmlns:a16="http://schemas.microsoft.com/office/drawing/2014/main" id="{664E5AFC-1F81-4840-9F8C-4EFC072CC8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5187"/>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hristology – jeffersonvann">
            <a:extLst>
              <a:ext uri="{FF2B5EF4-FFF2-40B4-BE49-F238E27FC236}">
                <a16:creationId xmlns:a16="http://schemas.microsoft.com/office/drawing/2014/main" id="{5F5E3306-A7A9-4233-9D55-E1D0A6B854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3780"/>
          <a:stretch/>
        </p:blipFill>
        <p:spPr bwMode="auto">
          <a:xfrm>
            <a:off x="3942260" y="2454901"/>
            <a:ext cx="3442801" cy="4080253"/>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D44DB09-3365-4C81-97C4-994DE6007CE2}"/>
              </a:ext>
            </a:extLst>
          </p:cNvPr>
          <p:cNvSpPr>
            <a:spLocks noGrp="1"/>
          </p:cNvSpPr>
          <p:nvPr>
            <p:ph idx="1"/>
          </p:nvPr>
        </p:nvSpPr>
        <p:spPr>
          <a:xfrm>
            <a:off x="7581356" y="321732"/>
            <a:ext cx="4283098" cy="6088495"/>
          </a:xfrm>
        </p:spPr>
        <p:txBody>
          <a:bodyPr anchor="ctr">
            <a:normAutofit/>
          </a:bodyPr>
          <a:lstStyle/>
          <a:p>
            <a:r>
              <a:rPr lang="en-US" sz="1600" dirty="0">
                <a:solidFill>
                  <a:srgbClr val="FFFFFF"/>
                </a:solidFill>
              </a:rPr>
              <a:t>Probably from its uses in either (1) originalist politics or (2) Christian theology. </a:t>
            </a:r>
          </a:p>
          <a:p>
            <a:r>
              <a:rPr lang="en-US" sz="1600" dirty="0">
                <a:solidFill>
                  <a:srgbClr val="FFFFFF"/>
                </a:solidFill>
                <a:effectLst/>
                <a:ea typeface="Times New Roman" panose="02020603050405020304" pitchFamily="18" charset="0"/>
              </a:rPr>
              <a:t>In terms of originalist politics, Scalia (who previously served as a law professor at the University of Virginia) was probably familiar with the term given its status as the name of a historic third political party in American politics arising in 1804 during Thomas Jefferson’s initial term in office. The Tertium </a:t>
            </a:r>
            <a:r>
              <a:rPr lang="en-US" sz="1600" dirty="0" err="1">
                <a:solidFill>
                  <a:srgbClr val="FFFFFF"/>
                </a:solidFill>
                <a:effectLst/>
                <a:ea typeface="Times New Roman" panose="02020603050405020304" pitchFamily="18" charset="0"/>
              </a:rPr>
              <a:t>Quids</a:t>
            </a:r>
            <a:r>
              <a:rPr lang="en-US" sz="1600" dirty="0">
                <a:solidFill>
                  <a:srgbClr val="FFFFFF"/>
                </a:solidFill>
                <a:effectLst/>
                <a:ea typeface="Times New Roman" panose="02020603050405020304" pitchFamily="18" charset="0"/>
              </a:rPr>
              <a:t>, or </a:t>
            </a:r>
            <a:r>
              <a:rPr lang="en-US" sz="1600" dirty="0" err="1">
                <a:solidFill>
                  <a:srgbClr val="FFFFFF"/>
                </a:solidFill>
                <a:effectLst/>
                <a:ea typeface="Times New Roman" panose="02020603050405020304" pitchFamily="18" charset="0"/>
              </a:rPr>
              <a:t>Quids</a:t>
            </a:r>
            <a:r>
              <a:rPr lang="en-US" sz="1600" dirty="0">
                <a:solidFill>
                  <a:srgbClr val="FFFFFF"/>
                </a:solidFill>
                <a:effectLst/>
                <a:ea typeface="Times New Roman" panose="02020603050405020304" pitchFamily="18" charset="0"/>
              </a:rPr>
              <a:t> for short, were reactionary members of the Democrat-Republican Party led by Virginia’s John Randolph of Roanoke. A central tenet of Roanoke’s campaign was his originalist stance.</a:t>
            </a:r>
          </a:p>
          <a:p>
            <a:r>
              <a:rPr lang="en-US" sz="1600" dirty="0">
                <a:solidFill>
                  <a:srgbClr val="FFFFFF"/>
                </a:solidFill>
                <a:effectLst/>
                <a:ea typeface="Times New Roman" panose="02020603050405020304" pitchFamily="18" charset="0"/>
                <a:cs typeface="Times New Roman" panose="02020603050405020304" pitchFamily="18" charset="0"/>
              </a:rPr>
              <a:t>In theology, tertium quid (“third thing”) is a theological formulation used in the controversies of the early Christian church over Christology—the aspect of theology concerned with the nature and work of Jesus Christ.  A “tertium quid Christology” views Jesus Christ as neither truly God nor truly man, but instead a “third thing.” As a consequence of this heretical stance, certain dominations of Christian theology have condemned tertium quid Christology as heterodox or heretical.</a:t>
            </a:r>
            <a:endParaRPr lang="en-US" sz="1600" dirty="0">
              <a:solidFill>
                <a:srgbClr val="FFFFFF"/>
              </a:solidFill>
            </a:endParaRPr>
          </a:p>
          <a:p>
            <a:endParaRPr lang="en-US" sz="1100" dirty="0">
              <a:solidFill>
                <a:srgbClr val="FFFFFF"/>
              </a:solidFill>
            </a:endParaRPr>
          </a:p>
        </p:txBody>
      </p:sp>
    </p:spTree>
    <p:extLst>
      <p:ext uri="{BB962C8B-B14F-4D97-AF65-F5344CB8AC3E}">
        <p14:creationId xmlns:p14="http://schemas.microsoft.com/office/powerpoint/2010/main" val="2698234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6A7C365-3A82-489E-ADA0-D774B4A52BAF}"/>
              </a:ext>
            </a:extLst>
          </p:cNvPr>
          <p:cNvSpPr>
            <a:spLocks noGrp="1"/>
          </p:cNvSpPr>
          <p:nvPr>
            <p:ph type="title"/>
          </p:nvPr>
        </p:nvSpPr>
        <p:spPr>
          <a:xfrm>
            <a:off x="777240" y="731519"/>
            <a:ext cx="2845191" cy="3237579"/>
          </a:xfrm>
        </p:spPr>
        <p:txBody>
          <a:bodyPr>
            <a:normAutofit/>
          </a:bodyPr>
          <a:lstStyle/>
          <a:p>
            <a:r>
              <a:rPr lang="en-US" sz="3200" dirty="0">
                <a:solidFill>
                  <a:srgbClr val="FFFFFF"/>
                </a:solidFill>
                <a:latin typeface="Algerian" panose="04020705040A02060702" pitchFamily="82" charset="0"/>
              </a:rPr>
              <a:t>Unclear Black Letter Law stemming from the Tertium Quid designation </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79C48E-8B1F-420A-BE69-3D881DAA10DE}"/>
              </a:ext>
            </a:extLst>
          </p:cNvPr>
          <p:cNvSpPr>
            <a:spLocks noGrp="1"/>
          </p:cNvSpPr>
          <p:nvPr>
            <p:ph idx="1"/>
          </p:nvPr>
        </p:nvSpPr>
        <p:spPr>
          <a:xfrm>
            <a:off x="4379709" y="686862"/>
            <a:ext cx="7037591" cy="5475129"/>
          </a:xfrm>
        </p:spPr>
        <p:txBody>
          <a:bodyPr anchor="ctr">
            <a:normAutofit/>
          </a:bodyPr>
          <a:lstStyle/>
          <a:p>
            <a:pPr marL="0" indent="0">
              <a:buNone/>
            </a:pPr>
            <a:r>
              <a:rPr lang="en-US" sz="2600" dirty="0"/>
              <a:t>The Supreme Court’s black letter law dealing with trade dress is essentially the following:</a:t>
            </a:r>
          </a:p>
          <a:p>
            <a:pPr marL="0" indent="0">
              <a:buNone/>
            </a:pPr>
            <a:endParaRPr lang="en-US" sz="2600" dirty="0"/>
          </a:p>
          <a:p>
            <a:pPr marL="342900" marR="0" lvl="0" indent="-342900">
              <a:spcBef>
                <a:spcPts val="0"/>
              </a:spcBef>
              <a:spcAft>
                <a:spcPts val="0"/>
              </a:spcAft>
              <a:buFont typeface="+mj-lt"/>
              <a:buAutoNum type="arabicPeriod"/>
              <a:tabLst>
                <a:tab pos="0" algn="l"/>
                <a:tab pos="279400" algn="l"/>
                <a:tab pos="393700" algn="l"/>
              </a:tabLst>
            </a:pPr>
            <a:r>
              <a:rPr lang="en-US" sz="2600" dirty="0">
                <a:effectLst/>
                <a:ea typeface="Times New Roman" panose="02020603050405020304" pitchFamily="18" charset="0"/>
              </a:rPr>
              <a:t>Decide whether the claimed trade dress is color, </a:t>
            </a:r>
            <a:r>
              <a:rPr lang="en-US" sz="2600" i="1" dirty="0">
                <a:effectLst/>
                <a:ea typeface="Times New Roman" panose="02020603050405020304" pitchFamily="18" charset="0"/>
              </a:rPr>
              <a:t>product</a:t>
            </a:r>
            <a:r>
              <a:rPr lang="en-US" sz="2600" dirty="0">
                <a:effectLst/>
                <a:ea typeface="Times New Roman" panose="02020603050405020304" pitchFamily="18" charset="0"/>
              </a:rPr>
              <a:t> packaging, or </a:t>
            </a:r>
            <a:r>
              <a:rPr lang="en-US" sz="2600" i="1" dirty="0">
                <a:effectLst/>
                <a:ea typeface="Times New Roman" panose="02020603050405020304" pitchFamily="18" charset="0"/>
              </a:rPr>
              <a:t>product</a:t>
            </a:r>
            <a:r>
              <a:rPr lang="en-US" sz="2600" dirty="0">
                <a:effectLst/>
                <a:ea typeface="Times New Roman" panose="02020603050405020304" pitchFamily="18" charset="0"/>
              </a:rPr>
              <a:t> configuration;</a:t>
            </a:r>
          </a:p>
          <a:p>
            <a:pPr marL="0" marR="0" lvl="0" indent="0">
              <a:spcBef>
                <a:spcPts val="0"/>
              </a:spcBef>
              <a:spcAft>
                <a:spcPts val="0"/>
              </a:spcAft>
              <a:buNone/>
              <a:tabLst>
                <a:tab pos="0" algn="l"/>
                <a:tab pos="279400" algn="l"/>
                <a:tab pos="393700" algn="l"/>
              </a:tabLst>
            </a:pPr>
            <a:endParaRPr lang="en-US" sz="2600" dirty="0">
              <a:effectLst/>
              <a:ea typeface="Times New Roman" panose="02020603050405020304" pitchFamily="18" charset="0"/>
            </a:endParaRPr>
          </a:p>
          <a:p>
            <a:pPr marL="0" marR="0" lvl="0" indent="0">
              <a:spcBef>
                <a:spcPts val="0"/>
              </a:spcBef>
              <a:spcAft>
                <a:spcPts val="0"/>
              </a:spcAft>
              <a:buNone/>
              <a:tabLst>
                <a:tab pos="0" algn="l"/>
                <a:tab pos="279400" algn="l"/>
                <a:tab pos="393700" algn="l"/>
              </a:tabLst>
            </a:pPr>
            <a:r>
              <a:rPr lang="en-US" sz="2600" dirty="0">
                <a:ea typeface="Times New Roman" panose="02020603050405020304" pitchFamily="18" charset="0"/>
              </a:rPr>
              <a:t>2.  </a:t>
            </a:r>
            <a:r>
              <a:rPr lang="en-US" sz="2600" dirty="0">
                <a:effectLst/>
                <a:ea typeface="Times New Roman" panose="02020603050405020304" pitchFamily="18" charset="0"/>
              </a:rPr>
              <a:t>If it is </a:t>
            </a:r>
            <a:r>
              <a:rPr lang="en-US" sz="2600" i="1" dirty="0">
                <a:effectLst/>
                <a:ea typeface="Times New Roman" panose="02020603050405020304" pitchFamily="18" charset="0"/>
              </a:rPr>
              <a:t>product</a:t>
            </a:r>
            <a:r>
              <a:rPr lang="en-US" sz="2600" dirty="0">
                <a:effectLst/>
                <a:ea typeface="Times New Roman" panose="02020603050405020304" pitchFamily="18" charset="0"/>
              </a:rPr>
              <a:t> packaging, decide whether it is   	inherently distinctiveness.  If so, it is            automatically protectable; and </a:t>
            </a:r>
          </a:p>
          <a:p>
            <a:pPr marL="0" marR="0" lvl="0" indent="0">
              <a:spcBef>
                <a:spcPts val="0"/>
              </a:spcBef>
              <a:spcAft>
                <a:spcPts val="0"/>
              </a:spcAft>
              <a:buNone/>
              <a:tabLst>
                <a:tab pos="0" algn="l"/>
                <a:tab pos="279400" algn="l"/>
                <a:tab pos="393700" algn="l"/>
              </a:tabLst>
            </a:pPr>
            <a:endParaRPr lang="en-US" sz="2600" dirty="0">
              <a:effectLst/>
              <a:ea typeface="Times New Roman" panose="02020603050405020304" pitchFamily="18" charset="0"/>
            </a:endParaRPr>
          </a:p>
          <a:p>
            <a:pPr marL="0" indent="0">
              <a:buNone/>
            </a:pPr>
            <a:r>
              <a:rPr lang="en-US" sz="2600" dirty="0">
                <a:effectLst/>
                <a:ea typeface="Times New Roman" panose="02020603050405020304" pitchFamily="18" charset="0"/>
                <a:cs typeface="Times New Roman" panose="02020603050405020304" pitchFamily="18" charset="0"/>
              </a:rPr>
              <a:t>3. If it is color or </a:t>
            </a:r>
            <a:r>
              <a:rPr lang="en-US" sz="2600" i="1" dirty="0">
                <a:effectLst/>
                <a:ea typeface="Times New Roman" panose="02020603050405020304" pitchFamily="18" charset="0"/>
                <a:cs typeface="Times New Roman" panose="02020603050405020304" pitchFamily="18" charset="0"/>
              </a:rPr>
              <a:t>product</a:t>
            </a:r>
            <a:r>
              <a:rPr lang="en-US" sz="2600" dirty="0">
                <a:effectLst/>
                <a:ea typeface="Times New Roman" panose="02020603050405020304" pitchFamily="18" charset="0"/>
                <a:cs typeface="Times New Roman" panose="02020603050405020304" pitchFamily="18" charset="0"/>
              </a:rPr>
              <a:t> configuration, or if it is </a:t>
            </a:r>
            <a:r>
              <a:rPr lang="en-US" sz="2600" dirty="0">
                <a:ea typeface="Times New Roman" panose="02020603050405020304" pitchFamily="18" charset="0"/>
                <a:cs typeface="Times New Roman" panose="02020603050405020304" pitchFamily="18" charset="0"/>
              </a:rPr>
              <a:t>  </a:t>
            </a:r>
            <a:r>
              <a:rPr lang="en-US" sz="2600" i="1" dirty="0">
                <a:effectLst/>
                <a:ea typeface="Times New Roman" panose="02020603050405020304" pitchFamily="18" charset="0"/>
                <a:cs typeface="Times New Roman" panose="02020603050405020304" pitchFamily="18" charset="0"/>
              </a:rPr>
              <a:t>product</a:t>
            </a:r>
            <a:r>
              <a:rPr lang="en-US" sz="2600" dirty="0">
                <a:effectLst/>
                <a:ea typeface="Times New Roman" panose="02020603050405020304" pitchFamily="18" charset="0"/>
                <a:cs typeface="Times New Roman" panose="02020603050405020304" pitchFamily="18" charset="0"/>
              </a:rPr>
              <a:t> packaging determined not to be inherently distinctive, decide whether it has meaning.  If so, it is protectable.</a:t>
            </a:r>
            <a:endParaRPr lang="en-US" sz="2600" dirty="0"/>
          </a:p>
        </p:txBody>
      </p:sp>
      <p:sp>
        <p:nvSpPr>
          <p:cNvPr id="4" name="TextBox 3">
            <a:extLst>
              <a:ext uri="{FF2B5EF4-FFF2-40B4-BE49-F238E27FC236}">
                <a16:creationId xmlns:a16="http://schemas.microsoft.com/office/drawing/2014/main" id="{92C5DADD-0CFD-4B32-AB32-B4DE839C3A27}"/>
              </a:ext>
            </a:extLst>
          </p:cNvPr>
          <p:cNvSpPr txBox="1"/>
          <p:nvPr/>
        </p:nvSpPr>
        <p:spPr>
          <a:xfrm>
            <a:off x="777240" y="4902200"/>
            <a:ext cx="2951585" cy="1200329"/>
          </a:xfrm>
          <a:prstGeom prst="rect">
            <a:avLst/>
          </a:prstGeom>
          <a:noFill/>
        </p:spPr>
        <p:txBody>
          <a:bodyPr wrap="square" rtlCol="0">
            <a:spAutoFit/>
          </a:bodyPr>
          <a:lstStyle/>
          <a:p>
            <a:r>
              <a:rPr lang="en-US" sz="2400" dirty="0">
                <a:solidFill>
                  <a:schemeClr val="bg1"/>
                </a:solidFill>
              </a:rPr>
              <a:t>But where does trade dress for </a:t>
            </a:r>
            <a:r>
              <a:rPr lang="en-US" sz="2400" i="1" dirty="0">
                <a:solidFill>
                  <a:schemeClr val="bg1"/>
                </a:solidFill>
              </a:rPr>
              <a:t>services</a:t>
            </a:r>
            <a:r>
              <a:rPr lang="en-US" sz="2400" dirty="0">
                <a:solidFill>
                  <a:schemeClr val="bg1"/>
                </a:solidFill>
              </a:rPr>
              <a:t> fit in here?</a:t>
            </a:r>
          </a:p>
        </p:txBody>
      </p:sp>
    </p:spTree>
    <p:extLst>
      <p:ext uri="{BB962C8B-B14F-4D97-AF65-F5344CB8AC3E}">
        <p14:creationId xmlns:p14="http://schemas.microsoft.com/office/powerpoint/2010/main" val="1617778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E05E5DB-C6A9-4D54-9E17-21D7D4555723}"/>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latin typeface="Algerian" panose="04020705040A02060702" pitchFamily="82" charset="0"/>
              </a:rPr>
              <a:t>Tertium Quid leads to confusion</a:t>
            </a:r>
          </a:p>
        </p:txBody>
      </p:sp>
      <p:sp>
        <p:nvSpPr>
          <p:cNvPr id="13" name="Content Placeholder 2">
            <a:extLst>
              <a:ext uri="{FF2B5EF4-FFF2-40B4-BE49-F238E27FC236}">
                <a16:creationId xmlns:a16="http://schemas.microsoft.com/office/drawing/2014/main" id="{BBDE9483-12AC-485D-AD41-16F9442DAB21}"/>
              </a:ext>
            </a:extLst>
          </p:cNvPr>
          <p:cNvSpPr>
            <a:spLocks noGrp="1"/>
          </p:cNvSpPr>
          <p:nvPr>
            <p:ph idx="1"/>
          </p:nvPr>
        </p:nvSpPr>
        <p:spPr>
          <a:xfrm>
            <a:off x="1119322" y="2490436"/>
            <a:ext cx="11069630" cy="4367564"/>
          </a:xfrm>
        </p:spPr>
        <p:txBody>
          <a:bodyPr anchor="ctr">
            <a:normAutofit fontScale="92500" lnSpcReduction="10000"/>
          </a:bodyPr>
          <a:lstStyle/>
          <a:p>
            <a:pPr algn="l"/>
            <a:r>
              <a:rPr lang="en-US" sz="2000" dirty="0">
                <a:ea typeface="Times New Roman" panose="02020603050405020304" pitchFamily="18" charset="0"/>
                <a:cs typeface="Times New Roman" panose="02020603050405020304" pitchFamily="18" charset="0"/>
              </a:rPr>
              <a:t>“C</a:t>
            </a:r>
            <a:r>
              <a:rPr lang="en-US" sz="2000" dirty="0">
                <a:effectLst/>
                <a:ea typeface="Times New Roman" panose="02020603050405020304" pitchFamily="18" charset="0"/>
                <a:cs typeface="Times New Roman" panose="02020603050405020304" pitchFamily="18" charset="0"/>
              </a:rPr>
              <a:t>ourts have felt no need to clarify what this tertium quid category consists of . . . the biggest fault of tertium quid is that so little is known about it, that it’s impossible to know what does or does not qualify for protection under it.” </a:t>
            </a:r>
            <a:r>
              <a:rPr lang="en-US" sz="2000" b="0" i="1" u="none" strike="noStrike" baseline="0" dirty="0"/>
              <a:t>Crafting a New Universal Trademark Standard for User-Created Avatars</a:t>
            </a:r>
            <a:r>
              <a:rPr lang="en-US" sz="2000" b="0" i="0" u="none" strike="noStrike" baseline="0" dirty="0"/>
              <a:t>, 8 Pace </a:t>
            </a:r>
            <a:r>
              <a:rPr lang="en-US" sz="2000" b="0" i="0" u="none" strike="noStrike" baseline="0" dirty="0" err="1"/>
              <a:t>Intell</a:t>
            </a:r>
            <a:r>
              <a:rPr lang="en-US" sz="2000" b="0" i="0" u="none" strike="noStrike" baseline="0" dirty="0"/>
              <a:t>. Prop. Sports &amp; </a:t>
            </a:r>
            <a:r>
              <a:rPr lang="fr-FR" sz="2000" b="0" i="0" u="none" strike="noStrike" baseline="0" dirty="0" err="1"/>
              <a:t>Ent</a:t>
            </a:r>
            <a:r>
              <a:rPr lang="fr-FR" sz="2000" b="0" i="0" u="none" strike="noStrike" baseline="0" dirty="0"/>
              <a:t>. L.F. 120, 137 (2017).</a:t>
            </a:r>
            <a:endParaRPr lang="en-US" sz="2000" dirty="0">
              <a:effectLst/>
              <a:ea typeface="Times New Roman" panose="02020603050405020304" pitchFamily="18" charset="0"/>
              <a:cs typeface="Times New Roman" panose="02020603050405020304" pitchFamily="18" charset="0"/>
            </a:endParaRPr>
          </a:p>
          <a:p>
            <a:r>
              <a:rPr lang="en-US" sz="2000" dirty="0">
                <a:ea typeface="Times New Roman" panose="02020603050405020304" pitchFamily="18" charset="0"/>
              </a:rPr>
              <a:t>T</a:t>
            </a:r>
            <a:r>
              <a:rPr lang="en-US" sz="2000" dirty="0">
                <a:effectLst/>
                <a:ea typeface="Times New Roman" panose="02020603050405020304" pitchFamily="18" charset="0"/>
              </a:rPr>
              <a:t>his test is far from comforting . . . a new category of trade dress referred to as ‘tertium quid’ for which no test for application has been given, but for which inherent distinctiveness might exist. If </a:t>
            </a:r>
            <a:r>
              <a:rPr lang="en-US" sz="2000" dirty="0">
                <a:effectLst/>
                <a:ea typeface="Times New Roman" panose="02020603050405020304" pitchFamily="18" charset="0"/>
                <a:cs typeface="Times New Roman" panose="02020603050405020304" pitchFamily="18" charset="0"/>
              </a:rPr>
              <a:t>the Supreme Court cannot decide what qualifies as product configuration, how can its new test of non-inherency be applied with any degree of predictability?” </a:t>
            </a:r>
            <a:r>
              <a:rPr lang="en-US" sz="2000" i="1" dirty="0">
                <a:effectLst/>
                <a:ea typeface="Times New Roman" panose="02020603050405020304" pitchFamily="18" charset="0"/>
                <a:cs typeface="Times New Roman" panose="02020603050405020304" pitchFamily="18" charset="0"/>
              </a:rPr>
              <a:t>Musings on the Decline and Fall of the Intellectual Property Empire</a:t>
            </a:r>
            <a:r>
              <a:rPr lang="en-US" sz="2000" dirty="0">
                <a:effectLst/>
                <a:ea typeface="Times New Roman" panose="02020603050405020304" pitchFamily="18" charset="0"/>
                <a:cs typeface="Times New Roman" panose="02020603050405020304" pitchFamily="18" charset="0"/>
              </a:rPr>
              <a:t>, 34 John Marshall L. Rev. (2001).</a:t>
            </a:r>
            <a:endParaRPr lang="en-US" sz="2000" dirty="0">
              <a:effectLst/>
              <a:ea typeface="Times New Roman" panose="02020603050405020304" pitchFamily="18" charset="0"/>
            </a:endParaRPr>
          </a:p>
          <a:p>
            <a:r>
              <a:rPr lang="en-US" sz="2000" dirty="0">
                <a:effectLst/>
                <a:ea typeface="Times New Roman" panose="02020603050405020304" pitchFamily="18" charset="0"/>
                <a:cs typeface="Times New Roman" panose="02020603050405020304" pitchFamily="18" charset="0"/>
              </a:rPr>
              <a:t>“It can be difficult in situations to distinguish packaging dress from design dress or what Justice Scalia referred to as ‘tertium quid’ dress.” Mark Lemley and Mark McKenna, </a:t>
            </a:r>
            <a:r>
              <a:rPr lang="en-US" sz="2000" i="1" dirty="0">
                <a:effectLst/>
                <a:ea typeface="Times New Roman" panose="02020603050405020304" pitchFamily="18" charset="0"/>
                <a:cs typeface="Times New Roman" panose="02020603050405020304" pitchFamily="18" charset="0"/>
              </a:rPr>
              <a:t>Trademark Spaces </a:t>
            </a:r>
            <a:r>
              <a:rPr lang="en-US" sz="2000" dirty="0">
                <a:effectLst/>
                <a:ea typeface="Times New Roman" panose="02020603050405020304" pitchFamily="18" charset="0"/>
                <a:cs typeface="Times New Roman" panose="02020603050405020304" pitchFamily="18" charset="0"/>
              </a:rPr>
              <a:t>(Draft, forthcoming 2022).</a:t>
            </a:r>
          </a:p>
          <a:p>
            <a:r>
              <a:rPr lang="en-US" sz="2000" dirty="0">
                <a:ea typeface="Times New Roman" panose="02020603050405020304" pitchFamily="18" charset="0"/>
                <a:cs typeface="Times New Roman" panose="02020603050405020304" pitchFamily="18" charset="0"/>
              </a:rPr>
              <a:t>T</a:t>
            </a:r>
            <a:r>
              <a:rPr lang="en-US" sz="2000" dirty="0">
                <a:effectLst/>
                <a:ea typeface="Times New Roman" panose="02020603050405020304" pitchFamily="18" charset="0"/>
                <a:cs typeface="Times New Roman" panose="02020603050405020304" pitchFamily="18" charset="0"/>
              </a:rPr>
              <a:t>he Court’s dicta suggesting that the stricter rule [requiring secondary meaning] may not apply to packaging or some ‘tertium quid’ invites litigation on whether a claimed trade dress constitutes a ‘tertium quid’ akin to packaging rather than design.” Ian Ayres &amp; </a:t>
            </a:r>
            <a:r>
              <a:rPr lang="en-US" sz="2000" dirty="0" err="1">
                <a:effectLst/>
                <a:ea typeface="Times New Roman" panose="02020603050405020304" pitchFamily="18" charset="0"/>
                <a:cs typeface="Times New Roman" panose="02020603050405020304" pitchFamily="18" charset="0"/>
              </a:rPr>
              <a:t>Ziyin</a:t>
            </a:r>
            <a:r>
              <a:rPr lang="en-US" sz="2000" dirty="0">
                <a:effectLst/>
                <a:ea typeface="Times New Roman" panose="02020603050405020304" pitchFamily="18" charset="0"/>
                <a:cs typeface="Times New Roman" panose="02020603050405020304" pitchFamily="18" charset="0"/>
              </a:rPr>
              <a:t> Tang, </a:t>
            </a:r>
            <a:r>
              <a:rPr lang="en-US" sz="2000" i="1" dirty="0">
                <a:effectLst/>
                <a:ea typeface="Times New Roman" panose="02020603050405020304" pitchFamily="18" charset="0"/>
                <a:cs typeface="Times New Roman" panose="02020603050405020304" pitchFamily="18" charset="0"/>
              </a:rPr>
              <a:t>Consumer Expropriation of Aesthetically Functional Trade Dress: Results from a Randomized Experiment</a:t>
            </a:r>
            <a:r>
              <a:rPr lang="en-US" sz="2000" dirty="0">
                <a:effectLst/>
                <a:ea typeface="Times New Roman" panose="02020603050405020304" pitchFamily="18" charset="0"/>
                <a:cs typeface="Times New Roman" panose="02020603050405020304" pitchFamily="18" charset="0"/>
              </a:rPr>
              <a:t>, 93 S.  Cal. L. Rev. 1189, 1213 n. 104 (2020).</a:t>
            </a:r>
            <a:endParaRPr lang="en-US" sz="2000" dirty="0">
              <a:ea typeface="Times New Roman" panose="02020603050405020304" pitchFamily="18" charset="0"/>
            </a:endParaRPr>
          </a:p>
          <a:p>
            <a:endParaRPr lang="en-US" sz="1700" dirty="0">
              <a:effectLst/>
              <a:latin typeface="Garamond" panose="02020404030301010803" pitchFamily="18" charset="0"/>
              <a:ea typeface="Times New Roman" panose="02020603050405020304" pitchFamily="18" charset="0"/>
              <a:cs typeface="Times New Roman" panose="02020603050405020304" pitchFamily="18" charset="0"/>
            </a:endParaRPr>
          </a:p>
          <a:p>
            <a:endParaRPr lang="en-US" sz="1700" dirty="0"/>
          </a:p>
        </p:txBody>
      </p:sp>
    </p:spTree>
    <p:extLst>
      <p:ext uri="{BB962C8B-B14F-4D97-AF65-F5344CB8AC3E}">
        <p14:creationId xmlns:p14="http://schemas.microsoft.com/office/powerpoint/2010/main" val="3660816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609D932-03D0-4CD7-984E-D390D425331D}"/>
              </a:ext>
            </a:extLst>
          </p:cNvPr>
          <p:cNvSpPr>
            <a:spLocks noGrp="1"/>
          </p:cNvSpPr>
          <p:nvPr>
            <p:ph type="title"/>
          </p:nvPr>
        </p:nvSpPr>
        <p:spPr>
          <a:xfrm>
            <a:off x="546351" y="433545"/>
            <a:ext cx="11139854" cy="930447"/>
          </a:xfrm>
        </p:spPr>
        <p:txBody>
          <a:bodyPr vert="horz" lIns="91440" tIns="45720" rIns="91440" bIns="45720" rtlCol="0" anchor="b">
            <a:normAutofit fontScale="90000"/>
          </a:bodyPr>
          <a:lstStyle/>
          <a:p>
            <a:pPr algn="ctr"/>
            <a:r>
              <a:rPr lang="en-US" dirty="0">
                <a:solidFill>
                  <a:srgbClr val="FFFFFF"/>
                </a:solidFill>
                <a:latin typeface="Algerian" panose="04020705040A02060702" pitchFamily="82" charset="0"/>
              </a:rPr>
              <a:t>Service Mark: a better analogy for this third category of trade dress</a:t>
            </a:r>
          </a:p>
        </p:txBody>
      </p:sp>
      <p:cxnSp>
        <p:nvCxnSpPr>
          <p:cNvPr id="32" name="Straight Connector 3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9" name="Content Placeholder 18" descr="A close up of a sign&#10;&#10;Description generated with very high confidence">
            <a:extLst>
              <a:ext uri="{FF2B5EF4-FFF2-40B4-BE49-F238E27FC236}">
                <a16:creationId xmlns:a16="http://schemas.microsoft.com/office/drawing/2014/main" id="{AE8A6392-6B1F-4318-8F8A-F0DC90E795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0471" y="2426818"/>
            <a:ext cx="3198109" cy="3997637"/>
          </a:xfrm>
          <a:prstGeom prst="rect">
            <a:avLst/>
          </a:prstGeom>
        </p:spPr>
      </p:pic>
      <p:cxnSp>
        <p:nvCxnSpPr>
          <p:cNvPr id="34" name="Straight Connector 3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75C1A64A-CC78-46EF-B26C-1B36CFD8A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006" y="2426818"/>
            <a:ext cx="4778051" cy="3997637"/>
          </a:xfrm>
          <a:prstGeom prst="rect">
            <a:avLst/>
          </a:prstGeom>
        </p:spPr>
      </p:pic>
    </p:spTree>
    <p:extLst>
      <p:ext uri="{BB962C8B-B14F-4D97-AF65-F5344CB8AC3E}">
        <p14:creationId xmlns:p14="http://schemas.microsoft.com/office/powerpoint/2010/main" val="1262902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D33A1296-CACA-46C3-9DFF-1321410C5DE3}"/>
              </a:ext>
            </a:extLst>
          </p:cNvPr>
          <p:cNvSpPr>
            <a:spLocks noGrp="1"/>
          </p:cNvSpPr>
          <p:nvPr>
            <p:ph type="title"/>
          </p:nvPr>
        </p:nvSpPr>
        <p:spPr>
          <a:xfrm>
            <a:off x="838200" y="643467"/>
            <a:ext cx="2951205" cy="5571066"/>
          </a:xfrm>
        </p:spPr>
        <p:txBody>
          <a:bodyPr>
            <a:normAutofit/>
          </a:bodyPr>
          <a:lstStyle/>
          <a:p>
            <a:r>
              <a:rPr lang="en-US" sz="2800" dirty="0">
                <a:solidFill>
                  <a:srgbClr val="FFFFFF"/>
                </a:solidFill>
                <a:latin typeface="Algerian" panose="04020705040A02060702" pitchFamily="82" charset="0"/>
              </a:rPr>
              <a:t>International Service Classes</a:t>
            </a:r>
          </a:p>
        </p:txBody>
      </p:sp>
      <p:graphicFrame>
        <p:nvGraphicFramePr>
          <p:cNvPr id="18" name="Content Placeholder 2">
            <a:extLst>
              <a:ext uri="{FF2B5EF4-FFF2-40B4-BE49-F238E27FC236}">
                <a16:creationId xmlns:a16="http://schemas.microsoft.com/office/drawing/2014/main" id="{2A59D1BB-6119-B9F6-D20F-28215F2CE025}"/>
              </a:ext>
            </a:extLst>
          </p:cNvPr>
          <p:cNvGraphicFramePr>
            <a:graphicFrameLocks noGrp="1"/>
          </p:cNvGraphicFramePr>
          <p:nvPr>
            <p:ph idx="1"/>
            <p:extLst>
              <p:ext uri="{D42A27DB-BD31-4B8C-83A1-F6EECF244321}">
                <p14:modId xmlns:p14="http://schemas.microsoft.com/office/powerpoint/2010/main" val="4065449035"/>
              </p:ext>
            </p:extLst>
          </p:nvPr>
        </p:nvGraphicFramePr>
        <p:xfrm>
          <a:off x="4810125" y="190500"/>
          <a:ext cx="7219950" cy="6534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7685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D4768-03F8-48EA-9161-6017C317352A}"/>
              </a:ext>
            </a:extLst>
          </p:cNvPr>
          <p:cNvSpPr>
            <a:spLocks noGrp="1"/>
          </p:cNvSpPr>
          <p:nvPr>
            <p:ph type="title"/>
          </p:nvPr>
        </p:nvSpPr>
        <p:spPr>
          <a:xfrm>
            <a:off x="5069940" y="365124"/>
            <a:ext cx="6172200" cy="1828800"/>
          </a:xfrm>
        </p:spPr>
        <p:txBody>
          <a:bodyPr>
            <a:normAutofit fontScale="90000"/>
          </a:bodyPr>
          <a:lstStyle/>
          <a:p>
            <a:r>
              <a:rPr lang="en-US" sz="4100" dirty="0">
                <a:latin typeface="Algerian" panose="04020705040A02060702" pitchFamily="82" charset="0"/>
              </a:rPr>
              <a:t>Vasquez v. Ybarra, 150 F. Supp. 2d 1157, 1175 n.18 (D. Kan. 2001)</a:t>
            </a:r>
          </a:p>
        </p:txBody>
      </p:sp>
      <p:pic>
        <p:nvPicPr>
          <p:cNvPr id="6148" name="Picture 4" descr="La Hacienda menu in Wamego, Kansas, USA">
            <a:extLst>
              <a:ext uri="{FF2B5EF4-FFF2-40B4-BE49-F238E27FC236}">
                <a16:creationId xmlns:a16="http://schemas.microsoft.com/office/drawing/2014/main" id="{8AF337F3-FCFD-44C2-896D-419141C707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97"/>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589E03E-1DFC-4FDA-95FF-373266F6909F}"/>
              </a:ext>
            </a:extLst>
          </p:cNvPr>
          <p:cNvSpPr>
            <a:spLocks noGrp="1"/>
          </p:cNvSpPr>
          <p:nvPr>
            <p:ph idx="1"/>
          </p:nvPr>
        </p:nvSpPr>
        <p:spPr>
          <a:xfrm>
            <a:off x="5069940" y="2322576"/>
            <a:ext cx="7020460" cy="4344924"/>
          </a:xfrm>
        </p:spPr>
        <p:txBody>
          <a:bodyPr>
            <a:normAutofit/>
          </a:bodyPr>
          <a:lstStyle/>
          <a:p>
            <a:r>
              <a:rPr lang="en-US" sz="2000" dirty="0"/>
              <a:t>Determining menus from a Mexican restaurant to be like product packaging, comparing them to the restaurant from Two Pesos.</a:t>
            </a:r>
          </a:p>
          <a:p>
            <a:r>
              <a:rPr lang="en-US" sz="2000" b="1" i="0" dirty="0">
                <a:effectLst/>
                <a:latin typeface="Source Sans Pro" panose="020B0503030403020204" pitchFamily="34" charset="0"/>
              </a:rPr>
              <a:t>Tertium quid reference: </a:t>
            </a:r>
            <a:r>
              <a:rPr lang="en-US" sz="2000" b="0" i="0" dirty="0">
                <a:effectLst/>
                <a:latin typeface="Source Sans Pro" panose="020B0503030403020204" pitchFamily="34" charset="0"/>
              </a:rPr>
              <a:t>“This is not a case in which a product </a:t>
            </a:r>
            <a:r>
              <a:rPr lang="en-US" sz="2000" b="0" i="1" dirty="0">
                <a:effectLst/>
                <a:latin typeface="Source Sans Pro" panose="020B0503030403020204" pitchFamily="34" charset="0"/>
              </a:rPr>
              <a:t>design</a:t>
            </a:r>
            <a:r>
              <a:rPr lang="en-US" sz="2000" b="0" i="0" dirty="0">
                <a:effectLst/>
                <a:latin typeface="Source Sans Pro" panose="020B0503030403020204" pitchFamily="34" charset="0"/>
              </a:rPr>
              <a:t> is alleged to have been infringed and therefore the Supreme Court's recent decision in </a:t>
            </a:r>
            <a:r>
              <a:rPr lang="en-US" sz="2000" b="0" i="1" dirty="0">
                <a:effectLst/>
                <a:latin typeface="Source Sans Pro" panose="020B0503030403020204" pitchFamily="34" charset="0"/>
              </a:rPr>
              <a:t>Wal–Mart Stores, Inc. v. Samara Bros., Inc.,</a:t>
            </a:r>
            <a:r>
              <a:rPr lang="en-US" sz="2000" b="0" i="0" dirty="0">
                <a:effectLst/>
                <a:latin typeface="Source Sans Pro" panose="020B0503030403020204" pitchFamily="34" charset="0"/>
              </a:rPr>
              <a:t> 529 U.S. 205, 120 </a:t>
            </a:r>
            <a:r>
              <a:rPr lang="en-US" sz="2000" b="0" i="0" dirty="0" err="1">
                <a:effectLst/>
                <a:latin typeface="Source Sans Pro" panose="020B0503030403020204" pitchFamily="34" charset="0"/>
              </a:rPr>
              <a:t>S.Ct</a:t>
            </a:r>
            <a:r>
              <a:rPr lang="en-US" sz="2000" b="0" i="0" dirty="0">
                <a:effectLst/>
                <a:latin typeface="Source Sans Pro" panose="020B0503030403020204" pitchFamily="34" charset="0"/>
              </a:rPr>
              <a:t>. 1339, 146 L.Ed.2d 182 (2000) is inapplicable. </a:t>
            </a:r>
            <a:r>
              <a:rPr lang="en-US" sz="2000" b="0" i="1" dirty="0">
                <a:effectLst/>
                <a:latin typeface="Source Sans Pro" panose="020B0503030403020204" pitchFamily="34" charset="0"/>
              </a:rPr>
              <a:t>Wal–Mart</a:t>
            </a:r>
            <a:r>
              <a:rPr lang="en-US" sz="2000" b="0" i="0" dirty="0">
                <a:effectLst/>
                <a:latin typeface="Source Sans Pro" panose="020B0503030403020204" pitchFamily="34" charset="0"/>
              </a:rPr>
              <a:t> held that a product's design is distinctive only upon a showing of secondary meaning. </a:t>
            </a:r>
            <a:r>
              <a:rPr lang="en-US" sz="2000" b="1" i="1" dirty="0">
                <a:effectLst/>
                <a:latin typeface="Source Sans Pro" panose="020B0503030403020204" pitchFamily="34" charset="0"/>
              </a:rPr>
              <a:t> </a:t>
            </a:r>
            <a:r>
              <a:rPr lang="en-US" sz="2000" b="1" i="1" dirty="0">
                <a:latin typeface="Source Sans Pro" panose="020B0503030403020204" pitchFamily="34" charset="0"/>
              </a:rPr>
              <a:t>Rather, the menu in this case is akin to the restaurant decor in Two Pesos, a “tertium quid ” the Court found similar to product packaging.”</a:t>
            </a:r>
            <a:br>
              <a:rPr lang="en-US" sz="2000" dirty="0"/>
            </a:br>
            <a:br>
              <a:rPr lang="en-US" sz="2000" dirty="0"/>
            </a:br>
            <a:r>
              <a:rPr lang="en-US" sz="2000" i="1" dirty="0"/>
              <a:t>Class 43 – services for providing food and drink; temporary accommodation.</a:t>
            </a:r>
          </a:p>
          <a:p>
            <a:endParaRPr lang="en-US" sz="1700" dirty="0"/>
          </a:p>
          <a:p>
            <a:endParaRPr lang="en-US" sz="1700" dirty="0"/>
          </a:p>
        </p:txBody>
      </p:sp>
    </p:spTree>
    <p:extLst>
      <p:ext uri="{BB962C8B-B14F-4D97-AF65-F5344CB8AC3E}">
        <p14:creationId xmlns:p14="http://schemas.microsoft.com/office/powerpoint/2010/main" val="55694741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467C6-0593-438F-9D65-798BEC8AA795}"/>
              </a:ext>
            </a:extLst>
          </p:cNvPr>
          <p:cNvSpPr>
            <a:spLocks noGrp="1"/>
          </p:cNvSpPr>
          <p:nvPr>
            <p:ph type="title"/>
          </p:nvPr>
        </p:nvSpPr>
        <p:spPr>
          <a:xfrm>
            <a:off x="4965430" y="629268"/>
            <a:ext cx="6586491" cy="1286160"/>
          </a:xfrm>
        </p:spPr>
        <p:txBody>
          <a:bodyPr anchor="b">
            <a:normAutofit/>
          </a:bodyPr>
          <a:lstStyle/>
          <a:p>
            <a:r>
              <a:rPr lang="en-US" sz="2800">
                <a:effectLst/>
                <a:latin typeface="Algerian" panose="04020705040A02060702" pitchFamily="82" charset="0"/>
                <a:ea typeface="Times New Roman" panose="02020603050405020304" pitchFamily="18" charset="0"/>
                <a:cs typeface="Times New Roman" panose="02020603050405020304" pitchFamily="18" charset="0"/>
              </a:rPr>
              <a:t>Yankee Candle Co. v. Bridgewater Candle Co., 259 F.3d 25, 40, (1</a:t>
            </a:r>
            <a:r>
              <a:rPr lang="en-US" sz="2800" baseline="30000">
                <a:effectLst/>
                <a:latin typeface="Algerian" panose="04020705040A02060702" pitchFamily="82" charset="0"/>
                <a:ea typeface="Times New Roman" panose="02020603050405020304" pitchFamily="18" charset="0"/>
                <a:cs typeface="Times New Roman" panose="02020603050405020304" pitchFamily="18" charset="0"/>
              </a:rPr>
              <a:t>st</a:t>
            </a:r>
            <a:r>
              <a:rPr lang="en-US" sz="2800">
                <a:effectLst/>
                <a:latin typeface="Algerian" panose="04020705040A02060702" pitchFamily="82" charset="0"/>
                <a:ea typeface="Times New Roman" panose="02020603050405020304" pitchFamily="18" charset="0"/>
                <a:cs typeface="Times New Roman" panose="02020603050405020304" pitchFamily="18" charset="0"/>
              </a:rPr>
              <a:t> Cir. 2001)</a:t>
            </a:r>
            <a:endParaRPr lang="en-US" sz="2800">
              <a:latin typeface="Algerian" panose="04020705040A02060702" pitchFamily="82" charset="0"/>
            </a:endParaRPr>
          </a:p>
        </p:txBody>
      </p:sp>
      <p:sp>
        <p:nvSpPr>
          <p:cNvPr id="3" name="Content Placeholder 2">
            <a:extLst>
              <a:ext uri="{FF2B5EF4-FFF2-40B4-BE49-F238E27FC236}">
                <a16:creationId xmlns:a16="http://schemas.microsoft.com/office/drawing/2014/main" id="{D02C641F-714A-4812-9DC9-55E41E45AA1C}"/>
              </a:ext>
            </a:extLst>
          </p:cNvPr>
          <p:cNvSpPr>
            <a:spLocks noGrp="1"/>
          </p:cNvSpPr>
          <p:nvPr>
            <p:ph idx="1"/>
          </p:nvPr>
        </p:nvSpPr>
        <p:spPr>
          <a:xfrm>
            <a:off x="4965431" y="2438400"/>
            <a:ext cx="6997969" cy="4330693"/>
          </a:xfrm>
        </p:spPr>
        <p:txBody>
          <a:bodyPr>
            <a:normAutofit/>
          </a:bodyPr>
          <a:lstStyle/>
          <a:p>
            <a:r>
              <a:rPr lang="en-US" sz="2000" dirty="0"/>
              <a:t>Trade dress infringement suit focusing on </a:t>
            </a:r>
            <a:r>
              <a:rPr lang="en-US" sz="2000" dirty="0">
                <a:effectLst/>
                <a:ea typeface="Times New Roman" panose="02020603050405020304" pitchFamily="18" charset="0"/>
                <a:cs typeface="Times New Roman" panose="02020603050405020304" pitchFamily="18" charset="0"/>
              </a:rPr>
              <a:t>“combination of elements comprising Yankee Candles’ candle sizes and shapes, quantities sold, labels, Vertical Design System, and catalog.”</a:t>
            </a:r>
          </a:p>
          <a:p>
            <a:r>
              <a:rPr lang="en-US" sz="2000" b="1" i="0" dirty="0">
                <a:effectLst/>
              </a:rPr>
              <a:t>Tertium quid reference: </a:t>
            </a:r>
            <a:r>
              <a:rPr lang="en-US" sz="2000" b="0" i="0" dirty="0">
                <a:effectLst/>
              </a:rPr>
              <a:t>“Yankee argues that because its products are candles, all the trappings associated with the sale of the candle—i.e., the candle-holders, the Vertical Display System, the labels, and the catalog—constitute product packaging, </a:t>
            </a:r>
            <a:r>
              <a:rPr lang="en-US" sz="2000" b="1" i="1" dirty="0">
                <a:effectLst/>
              </a:rPr>
              <a:t>or at the very least a “tertium quid ... akin to product packaging,” categories of trade dress that may be inherently distinctive.”</a:t>
            </a:r>
          </a:p>
          <a:p>
            <a:r>
              <a:rPr lang="en-US" sz="2000" i="1" dirty="0"/>
              <a:t>Class 35 – Retail store services</a:t>
            </a:r>
            <a:br>
              <a:rPr lang="en-US" sz="2000" dirty="0"/>
            </a:br>
            <a:endParaRPr lang="en-US" sz="2000" dirty="0">
              <a:effectLst/>
              <a:latin typeface="Garamond" panose="02020404030301010803" pitchFamily="18" charset="0"/>
              <a:ea typeface="Times New Roman" panose="02020603050405020304" pitchFamily="18" charset="0"/>
              <a:cs typeface="Times New Roman" panose="02020603050405020304" pitchFamily="18" charset="0"/>
            </a:endParaRPr>
          </a:p>
          <a:p>
            <a:endParaRPr lang="en-US" sz="2000" dirty="0"/>
          </a:p>
        </p:txBody>
      </p:sp>
      <p:pic>
        <p:nvPicPr>
          <p:cNvPr id="7170" name="Picture 2" descr="Beloved Yankee Candle Cupboard Display – Fixtures Close Up">
            <a:extLst>
              <a:ext uri="{FF2B5EF4-FFF2-40B4-BE49-F238E27FC236}">
                <a16:creationId xmlns:a16="http://schemas.microsoft.com/office/drawing/2014/main" id="{71526C41-3A8B-41C1-A43B-3388C29CE4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54" r="1215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DE1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243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07B4B7-AD4E-4C7D-9490-DB66E79A721E}"/>
              </a:ext>
            </a:extLst>
          </p:cNvPr>
          <p:cNvSpPr>
            <a:spLocks noGrp="1"/>
          </p:cNvSpPr>
          <p:nvPr>
            <p:ph type="title"/>
          </p:nvPr>
        </p:nvSpPr>
        <p:spPr>
          <a:xfrm>
            <a:off x="841247" y="474146"/>
            <a:ext cx="10515593" cy="1197864"/>
          </a:xfrm>
        </p:spPr>
        <p:txBody>
          <a:bodyPr>
            <a:normAutofit/>
          </a:bodyPr>
          <a:lstStyle/>
          <a:p>
            <a:r>
              <a:rPr lang="en-US" sz="3700">
                <a:effectLst/>
                <a:latin typeface="Algerian" panose="04020705040A02060702" pitchFamily="82" charset="0"/>
                <a:ea typeface="Times New Roman" panose="02020603050405020304" pitchFamily="18" charset="0"/>
                <a:cs typeface="Times New Roman" panose="02020603050405020304" pitchFamily="18" charset="0"/>
              </a:rPr>
              <a:t>Best Cellars, Inc. v. Wine Made Simple, Inc., 350 F. Supp. 2d 60, 70 (S.D.N.Y. 2003)</a:t>
            </a:r>
            <a:endParaRPr lang="en-US" sz="3700">
              <a:latin typeface="Algerian" panose="04020705040A02060702" pitchFamily="82" charset="0"/>
            </a:endParaRPr>
          </a:p>
        </p:txBody>
      </p:sp>
      <p:sp>
        <p:nvSpPr>
          <p:cNvPr id="11" name="!!Line">
            <a:extLst>
              <a:ext uri="{FF2B5EF4-FFF2-40B4-BE49-F238E27FC236}">
                <a16:creationId xmlns:a16="http://schemas.microsoft.com/office/drawing/2014/main" id="{B0161EF8-C8C6-4F2A-9D5C-49BD28A2B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585216"/>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wine seller">
            <a:extLst>
              <a:ext uri="{FF2B5EF4-FFF2-40B4-BE49-F238E27FC236}">
                <a16:creationId xmlns:a16="http://schemas.microsoft.com/office/drawing/2014/main" id="{90E59942-59DD-46EC-A3A9-A165BE64FA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51" b="-2"/>
          <a:stretch/>
        </p:blipFill>
        <p:spPr bwMode="auto">
          <a:xfrm>
            <a:off x="835153" y="2002117"/>
            <a:ext cx="6215794" cy="41715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0673E43-2B35-40D1-BA12-ADAEBB29A392}"/>
              </a:ext>
            </a:extLst>
          </p:cNvPr>
          <p:cNvSpPr>
            <a:spLocks noGrp="1"/>
          </p:cNvSpPr>
          <p:nvPr>
            <p:ph idx="1"/>
          </p:nvPr>
        </p:nvSpPr>
        <p:spPr>
          <a:xfrm>
            <a:off x="7353300" y="1816100"/>
            <a:ext cx="4673600" cy="4800600"/>
          </a:xfrm>
        </p:spPr>
        <p:txBody>
          <a:bodyPr anchor="ctr">
            <a:normAutofit lnSpcReduction="10000"/>
          </a:bodyPr>
          <a:lstStyle/>
          <a:p>
            <a:pPr marL="0" marR="0" indent="0">
              <a:spcBef>
                <a:spcPts val="0"/>
              </a:spcBef>
              <a:spcAft>
                <a:spcPts val="0"/>
              </a:spcAft>
              <a:buNone/>
            </a:pPr>
            <a:r>
              <a:rPr lang="en-US" sz="1800" dirty="0">
                <a:effectLst/>
                <a:ea typeface="Times New Roman" panose="02020603050405020304" pitchFamily="18" charset="0"/>
                <a:cs typeface="TimesNewRomanPSMT"/>
              </a:rPr>
              <a:t>In </a:t>
            </a:r>
            <a:r>
              <a:rPr lang="en-US" sz="1800" i="1" dirty="0">
                <a:effectLst/>
                <a:ea typeface="Times New Roman" panose="02020603050405020304" pitchFamily="18" charset="0"/>
                <a:cs typeface="TimesNewRomanPS-ItalicMT"/>
              </a:rPr>
              <a:t>Best Cellars, </a:t>
            </a:r>
            <a:r>
              <a:rPr lang="en-US" sz="1800" dirty="0">
                <a:effectLst/>
                <a:ea typeface="Times New Roman" panose="02020603050405020304" pitchFamily="18" charset="0"/>
                <a:cs typeface="TimesNewRomanPSMT"/>
              </a:rPr>
              <a:t>the defendants allegedly copied the design</a:t>
            </a:r>
            <a:r>
              <a:rPr lang="en-US" sz="1800" dirty="0">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NewRomanPSMT"/>
              </a:rPr>
              <a:t>of a unique wine retailer that displayed each variety of wine</a:t>
            </a:r>
            <a:r>
              <a:rPr lang="en-US" sz="180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NewRomanPSMT"/>
              </a:rPr>
              <a:t>by taste category. The store displayed the wine in</a:t>
            </a:r>
            <a:r>
              <a:rPr lang="en-US" sz="1800" dirty="0">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NewRomanPSMT"/>
              </a:rPr>
              <a:t>vertical rows of nine with a display bottle on top, a technique</a:t>
            </a:r>
            <a:r>
              <a:rPr lang="en-US" sz="180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NewRomanPSMT"/>
              </a:rPr>
              <a:t>never before utilized by wine retailers. Trade magazines</a:t>
            </a:r>
            <a:r>
              <a:rPr lang="en-US" sz="1800" dirty="0">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NewRomanPSMT"/>
              </a:rPr>
              <a:t>described the design and technique as “radically new</a:t>
            </a:r>
            <a:r>
              <a:rPr lang="en-US" sz="1800" dirty="0">
                <a:ea typeface="Times New Roman" panose="02020603050405020304" pitchFamily="18" charset="0"/>
                <a:cs typeface="TimesNewRomanPSMT"/>
              </a:rPr>
              <a:t>” and </a:t>
            </a:r>
            <a:r>
              <a:rPr lang="en-US" sz="1800" dirty="0">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NewRomanPSMT"/>
              </a:rPr>
              <a:t>“the most original approach to selling wine,” which the court found inherently distinctive.</a:t>
            </a:r>
          </a:p>
          <a:p>
            <a:pPr marL="0" marR="0" indent="0">
              <a:spcBef>
                <a:spcPts val="0"/>
              </a:spcBef>
              <a:spcAft>
                <a:spcPts val="0"/>
              </a:spcAft>
              <a:buNone/>
            </a:pPr>
            <a:endParaRPr lang="en-US" sz="1800" dirty="0">
              <a:ea typeface="Times New Roman" panose="02020603050405020304" pitchFamily="18" charset="0"/>
              <a:cs typeface="TimesNewRomanPSMT"/>
            </a:endParaRPr>
          </a:p>
          <a:p>
            <a:pPr marL="0" marR="0" indent="0">
              <a:spcBef>
                <a:spcPts val="0"/>
              </a:spcBef>
              <a:spcAft>
                <a:spcPts val="0"/>
              </a:spcAft>
              <a:buNone/>
            </a:pPr>
            <a:endParaRPr lang="en-US" sz="1800" b="1" dirty="0">
              <a:effectLst/>
              <a:ea typeface="Times New Roman" panose="02020603050405020304" pitchFamily="18" charset="0"/>
              <a:cs typeface="TimesNewRomanPSMT"/>
            </a:endParaRPr>
          </a:p>
          <a:p>
            <a:pPr marL="0" marR="0" indent="0">
              <a:spcBef>
                <a:spcPts val="0"/>
              </a:spcBef>
              <a:spcAft>
                <a:spcPts val="0"/>
              </a:spcAft>
              <a:buNone/>
            </a:pPr>
            <a:r>
              <a:rPr lang="en-US" sz="1800" b="1" dirty="0">
                <a:effectLst/>
                <a:ea typeface="Times New Roman" panose="02020603050405020304" pitchFamily="18" charset="0"/>
                <a:cs typeface="Times New Roman" panose="02020603050405020304" pitchFamily="18" charset="0"/>
              </a:rPr>
              <a:t>Tertium quid reference: </a:t>
            </a:r>
            <a:r>
              <a:rPr lang="en-US" sz="1800" dirty="0">
                <a:effectLst/>
                <a:ea typeface="Times New Roman" panose="02020603050405020304" pitchFamily="18" charset="0"/>
                <a:cs typeface="Times New Roman" panose="02020603050405020304" pitchFamily="18" charset="0"/>
              </a:rPr>
              <a:t>“The interior décor category fits awkwardly into the classifications of trade dress law, </a:t>
            </a:r>
            <a:r>
              <a:rPr lang="en-US" sz="1800" b="1" i="1" dirty="0">
                <a:effectLst/>
                <a:ea typeface="Times New Roman" panose="02020603050405020304" pitchFamily="18" charset="0"/>
                <a:cs typeface="Times New Roman" panose="02020603050405020304" pitchFamily="18" charset="0"/>
              </a:rPr>
              <a:t>constituting either product packaging or a ‘tertium quid’ akin to product packaging.”</a:t>
            </a:r>
          </a:p>
          <a:p>
            <a:pPr marL="0" marR="0" indent="0">
              <a:spcBef>
                <a:spcPts val="0"/>
              </a:spcBef>
              <a:spcAft>
                <a:spcPts val="0"/>
              </a:spcAft>
              <a:buNone/>
            </a:pPr>
            <a:endParaRPr lang="en-US" sz="1800" dirty="0">
              <a:effectLst/>
              <a:ea typeface="Times New Roman" panose="02020603050405020304" pitchFamily="18" charset="0"/>
              <a:cs typeface="TimesNewRomanPSMT"/>
            </a:endParaRPr>
          </a:p>
          <a:p>
            <a:pPr marL="0" marR="0" indent="0">
              <a:spcBef>
                <a:spcPts val="0"/>
              </a:spcBef>
              <a:spcAft>
                <a:spcPts val="0"/>
              </a:spcAft>
              <a:buNone/>
            </a:pPr>
            <a:endParaRPr lang="en-US" sz="1800" dirty="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i="1" dirty="0">
                <a:effectLst/>
                <a:ea typeface="Times New Roman" panose="02020603050405020304" pitchFamily="18" charset="0"/>
                <a:cs typeface="Times New Roman" panose="02020603050405020304" pitchFamily="18" charset="0"/>
              </a:rPr>
              <a:t>Class 35 – retail store services.</a:t>
            </a:r>
          </a:p>
          <a:p>
            <a:endParaRPr lang="en-US" sz="1400" dirty="0"/>
          </a:p>
        </p:txBody>
      </p:sp>
    </p:spTree>
    <p:extLst>
      <p:ext uri="{BB962C8B-B14F-4D97-AF65-F5344CB8AC3E}">
        <p14:creationId xmlns:p14="http://schemas.microsoft.com/office/powerpoint/2010/main" val="250000579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46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FACD86-D923-4C79-9785-4963B1DA6C1F}"/>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latin typeface="Algerian" panose="04020705040A02060702" pitchFamily="82" charset="0"/>
              </a:rPr>
              <a:t>Roadmap</a:t>
            </a:r>
          </a:p>
        </p:txBody>
      </p:sp>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CE80CCDC-A6BF-4E31-86FD-0EC21666C953}"/>
              </a:ext>
            </a:extLst>
          </p:cNvPr>
          <p:cNvSpPr>
            <a:spLocks noGrp="1"/>
          </p:cNvSpPr>
          <p:nvPr>
            <p:ph idx="1"/>
          </p:nvPr>
        </p:nvSpPr>
        <p:spPr>
          <a:xfrm>
            <a:off x="7582563" y="321732"/>
            <a:ext cx="4085181" cy="6214534"/>
          </a:xfrm>
        </p:spPr>
        <p:txBody>
          <a:bodyPr anchor="ctr">
            <a:normAutofit/>
          </a:bodyPr>
          <a:lstStyle/>
          <a:p>
            <a:pPr marL="457200" lvl="1" indent="0">
              <a:buNone/>
            </a:pPr>
            <a:r>
              <a:rPr lang="en-US" sz="2000" dirty="0">
                <a:solidFill>
                  <a:srgbClr val="FFFFFF"/>
                </a:solidFill>
                <a:latin typeface="Adobe Devanagari" panose="02040503050201020203" pitchFamily="18" charset="0"/>
                <a:cs typeface="Adobe Devanagari" panose="02040503050201020203" pitchFamily="18" charset="0"/>
              </a:rPr>
              <a:t>1. Trademark Distinctiveness</a:t>
            </a:r>
          </a:p>
          <a:p>
            <a:pPr marL="457200" lvl="1" indent="0">
              <a:buNone/>
            </a:pPr>
            <a:r>
              <a:rPr lang="en-US" sz="2000" dirty="0">
                <a:solidFill>
                  <a:srgbClr val="FFFFFF"/>
                </a:solidFill>
                <a:latin typeface="Adobe Devanagari" panose="02040503050201020203" pitchFamily="18" charset="0"/>
                <a:cs typeface="Adobe Devanagari" panose="02040503050201020203" pitchFamily="18" charset="0"/>
              </a:rPr>
              <a:t>	-Word Mark</a:t>
            </a:r>
          </a:p>
          <a:p>
            <a:pPr marL="457200" lvl="1" indent="0">
              <a:buNone/>
            </a:pPr>
            <a:r>
              <a:rPr lang="en-US" sz="2000" dirty="0">
                <a:solidFill>
                  <a:srgbClr val="FFFFFF"/>
                </a:solidFill>
                <a:latin typeface="Adobe Devanagari" panose="02040503050201020203" pitchFamily="18" charset="0"/>
                <a:cs typeface="Adobe Devanagari" panose="02040503050201020203" pitchFamily="18" charset="0"/>
              </a:rPr>
              <a:t>	-Logo Mark</a:t>
            </a:r>
          </a:p>
          <a:p>
            <a:pPr marL="457200" lvl="1" indent="0">
              <a:buNone/>
            </a:pPr>
            <a:r>
              <a:rPr lang="en-US" sz="2000" dirty="0">
                <a:solidFill>
                  <a:srgbClr val="FFFFFF"/>
                </a:solidFill>
                <a:latin typeface="Adobe Devanagari" panose="02040503050201020203" pitchFamily="18" charset="0"/>
                <a:cs typeface="Adobe Devanagari" panose="02040503050201020203" pitchFamily="18" charset="0"/>
              </a:rPr>
              <a:t>	-Trade Dress</a:t>
            </a:r>
          </a:p>
          <a:p>
            <a:pPr marL="457200" lvl="1" indent="0">
              <a:buNone/>
            </a:pPr>
            <a:r>
              <a:rPr lang="en-US" sz="2000" dirty="0">
                <a:solidFill>
                  <a:srgbClr val="FFFFFF"/>
                </a:solidFill>
                <a:latin typeface="Adobe Devanagari" panose="02040503050201020203" pitchFamily="18" charset="0"/>
                <a:cs typeface="Adobe Devanagari" panose="02040503050201020203" pitchFamily="18" charset="0"/>
              </a:rPr>
              <a:t>		-Product Packaging</a:t>
            </a:r>
          </a:p>
          <a:p>
            <a:pPr marL="457200" lvl="1" indent="0">
              <a:buNone/>
            </a:pPr>
            <a:r>
              <a:rPr lang="en-US" sz="2000" dirty="0">
                <a:solidFill>
                  <a:srgbClr val="FFFFFF"/>
                </a:solidFill>
                <a:latin typeface="Adobe Devanagari" panose="02040503050201020203" pitchFamily="18" charset="0"/>
                <a:cs typeface="Adobe Devanagari" panose="02040503050201020203" pitchFamily="18" charset="0"/>
              </a:rPr>
              <a:t>		-Product Design</a:t>
            </a:r>
          </a:p>
          <a:p>
            <a:pPr marL="457200" lvl="1" indent="0">
              <a:buNone/>
            </a:pPr>
            <a:r>
              <a:rPr lang="en-US" sz="2000" dirty="0">
                <a:solidFill>
                  <a:srgbClr val="FFFFFF"/>
                </a:solidFill>
                <a:latin typeface="Adobe Devanagari" panose="02040503050201020203" pitchFamily="18" charset="0"/>
                <a:cs typeface="Adobe Devanagari" panose="02040503050201020203" pitchFamily="18" charset="0"/>
              </a:rPr>
              <a:t>		-“Tertium Quid”</a:t>
            </a:r>
          </a:p>
          <a:p>
            <a:pPr marL="457200" lvl="1" indent="0">
              <a:buNone/>
            </a:pPr>
            <a:r>
              <a:rPr lang="en-US" sz="2000" dirty="0">
                <a:solidFill>
                  <a:srgbClr val="FFFFFF"/>
                </a:solidFill>
                <a:latin typeface="Adobe Devanagari" panose="02040503050201020203" pitchFamily="18" charset="0"/>
                <a:cs typeface="Adobe Devanagari" panose="02040503050201020203" pitchFamily="18" charset="0"/>
              </a:rPr>
              <a:t>2. Tertium Quid – </a:t>
            </a:r>
            <a:r>
              <a:rPr lang="en-US" sz="2000" i="1" dirty="0">
                <a:solidFill>
                  <a:srgbClr val="FFFFFF"/>
                </a:solidFill>
                <a:latin typeface="Adobe Devanagari" panose="02040503050201020203" pitchFamily="18" charset="0"/>
                <a:cs typeface="Adobe Devanagari" panose="02040503050201020203" pitchFamily="18" charset="0"/>
              </a:rPr>
              <a:t>What is it? Why did Scalia use the metaphor?</a:t>
            </a:r>
          </a:p>
          <a:p>
            <a:pPr marL="457200" lvl="1" indent="0">
              <a:buNone/>
            </a:pPr>
            <a:r>
              <a:rPr lang="en-US" sz="2000" dirty="0">
                <a:solidFill>
                  <a:srgbClr val="FFFFFF"/>
                </a:solidFill>
                <a:latin typeface="Adobe Devanagari" panose="02040503050201020203" pitchFamily="18" charset="0"/>
                <a:cs typeface="Adobe Devanagari" panose="02040503050201020203" pitchFamily="18" charset="0"/>
              </a:rPr>
              <a:t>	-Alchemy</a:t>
            </a:r>
          </a:p>
          <a:p>
            <a:pPr marL="457200" lvl="1" indent="0">
              <a:buNone/>
            </a:pPr>
            <a:r>
              <a:rPr lang="en-US" sz="2000" dirty="0">
                <a:solidFill>
                  <a:srgbClr val="FFFFFF"/>
                </a:solidFill>
                <a:latin typeface="Adobe Devanagari" panose="02040503050201020203" pitchFamily="18" charset="0"/>
                <a:cs typeface="Adobe Devanagari" panose="02040503050201020203" pitchFamily="18" charset="0"/>
              </a:rPr>
              <a:t>	-Politics</a:t>
            </a:r>
          </a:p>
          <a:p>
            <a:pPr marL="457200" lvl="1" indent="0">
              <a:buNone/>
            </a:pPr>
            <a:r>
              <a:rPr lang="en-US" sz="2000" dirty="0">
                <a:solidFill>
                  <a:srgbClr val="FFFFFF"/>
                </a:solidFill>
                <a:latin typeface="Adobe Devanagari" panose="02040503050201020203" pitchFamily="18" charset="0"/>
                <a:cs typeface="Adobe Devanagari" panose="02040503050201020203" pitchFamily="18" charset="0"/>
              </a:rPr>
              <a:t>	-Theology</a:t>
            </a:r>
          </a:p>
          <a:p>
            <a:pPr marL="457200" lvl="1" indent="0">
              <a:buNone/>
            </a:pPr>
            <a:r>
              <a:rPr lang="en-US" sz="2000" dirty="0">
                <a:solidFill>
                  <a:srgbClr val="FFFFFF"/>
                </a:solidFill>
                <a:latin typeface="Adobe Devanagari" panose="02040503050201020203" pitchFamily="18" charset="0"/>
                <a:cs typeface="Adobe Devanagari" panose="02040503050201020203" pitchFamily="18" charset="0"/>
              </a:rPr>
              <a:t>3. Service Mark – </a:t>
            </a:r>
            <a:r>
              <a:rPr lang="en-US" sz="2000" i="1" dirty="0">
                <a:solidFill>
                  <a:srgbClr val="FFFFFF"/>
                </a:solidFill>
                <a:latin typeface="Adobe Devanagari" panose="02040503050201020203" pitchFamily="18" charset="0"/>
                <a:cs typeface="Adobe Devanagari" panose="02040503050201020203" pitchFamily="18" charset="0"/>
              </a:rPr>
              <a:t>A better analogy for this third category of trade dress</a:t>
            </a:r>
          </a:p>
          <a:p>
            <a:pPr marL="457200" lvl="1" indent="0">
              <a:buNone/>
            </a:pPr>
            <a:r>
              <a:rPr lang="en-US" sz="2000" dirty="0">
                <a:solidFill>
                  <a:srgbClr val="FFFFFF"/>
                </a:solidFill>
                <a:latin typeface="Adobe Devanagari" panose="02040503050201020203" pitchFamily="18" charset="0"/>
                <a:cs typeface="Adobe Devanagari" panose="02040503050201020203" pitchFamily="18" charset="0"/>
              </a:rPr>
              <a:t>4. Beyond the Service Mark – </a:t>
            </a:r>
            <a:r>
              <a:rPr lang="en-US" sz="2000" i="1" dirty="0">
                <a:solidFill>
                  <a:srgbClr val="FFFFFF"/>
                </a:solidFill>
                <a:latin typeface="Adobe Devanagari" panose="02040503050201020203" pitchFamily="18" charset="0"/>
                <a:cs typeface="Adobe Devanagari" panose="02040503050201020203" pitchFamily="18" charset="0"/>
              </a:rPr>
              <a:t>tertium quid trade dress as protecting experiential marketing </a:t>
            </a:r>
          </a:p>
        </p:txBody>
      </p:sp>
      <p:pic>
        <p:nvPicPr>
          <p:cNvPr id="8" name="Picture 7">
            <a:extLst>
              <a:ext uri="{FF2B5EF4-FFF2-40B4-BE49-F238E27FC236}">
                <a16:creationId xmlns:a16="http://schemas.microsoft.com/office/drawing/2014/main" id="{3126E17C-515B-429B-A1ED-3F32AB904231}"/>
              </a:ext>
            </a:extLst>
          </p:cNvPr>
          <p:cNvPicPr>
            <a:picLocks noChangeAspect="1"/>
          </p:cNvPicPr>
          <p:nvPr/>
        </p:nvPicPr>
        <p:blipFill rotWithShape="1">
          <a:blip r:embed="rId2">
            <a:extLst>
              <a:ext uri="{28A0092B-C50C-407E-A947-70E740481C1C}">
                <a14:useLocalDpi xmlns:a14="http://schemas.microsoft.com/office/drawing/2010/main" val="0"/>
              </a:ext>
            </a:extLst>
          </a:blip>
          <a:srcRect r="2907" b="-2"/>
          <a:stretch/>
        </p:blipFill>
        <p:spPr>
          <a:xfrm>
            <a:off x="327547" y="321733"/>
            <a:ext cx="7058306" cy="4107392"/>
          </a:xfrm>
          <a:prstGeom prst="rect">
            <a:avLst/>
          </a:prstGeom>
        </p:spPr>
      </p:pic>
    </p:spTree>
    <p:extLst>
      <p:ext uri="{BB962C8B-B14F-4D97-AF65-F5344CB8AC3E}">
        <p14:creationId xmlns:p14="http://schemas.microsoft.com/office/powerpoint/2010/main" val="141464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A9AB-79AC-4C7A-9D99-7199248A5EDC}"/>
              </a:ext>
            </a:extLst>
          </p:cNvPr>
          <p:cNvSpPr>
            <a:spLocks noGrp="1"/>
          </p:cNvSpPr>
          <p:nvPr>
            <p:ph type="title"/>
          </p:nvPr>
        </p:nvSpPr>
        <p:spPr>
          <a:xfrm>
            <a:off x="6417733" y="490537"/>
            <a:ext cx="5291663" cy="1628775"/>
          </a:xfrm>
        </p:spPr>
        <p:txBody>
          <a:bodyPr anchor="b">
            <a:normAutofit/>
          </a:bodyPr>
          <a:lstStyle/>
          <a:p>
            <a:r>
              <a:rPr lang="en-US" sz="2800" dirty="0">
                <a:effectLst/>
                <a:latin typeface="Algerian" panose="04020705040A02060702" pitchFamily="82" charset="0"/>
                <a:ea typeface="Times New Roman" panose="02020603050405020304" pitchFamily="18" charset="0"/>
              </a:rPr>
              <a:t>Abercrombie &amp; Fitch Stores, Inc. v. American Eagle Outfitters, Inc., 280 F.3d 619, 629 (6</a:t>
            </a:r>
            <a:r>
              <a:rPr lang="en-US" sz="2800" baseline="30000" dirty="0">
                <a:effectLst/>
                <a:latin typeface="Algerian" panose="04020705040A02060702" pitchFamily="82" charset="0"/>
                <a:ea typeface="Times New Roman" panose="02020603050405020304" pitchFamily="18" charset="0"/>
              </a:rPr>
              <a:t>th</a:t>
            </a:r>
            <a:r>
              <a:rPr lang="en-US" sz="2800" dirty="0">
                <a:effectLst/>
                <a:latin typeface="Algerian" panose="04020705040A02060702" pitchFamily="82" charset="0"/>
                <a:ea typeface="Times New Roman" panose="02020603050405020304" pitchFamily="18" charset="0"/>
              </a:rPr>
              <a:t> Cir. 2002</a:t>
            </a:r>
            <a:r>
              <a:rPr lang="en-US" sz="2800">
                <a:effectLst/>
                <a:latin typeface="Times New Roman" panose="02020603050405020304" pitchFamily="18" charset="0"/>
                <a:ea typeface="Times New Roman" panose="02020603050405020304" pitchFamily="18" charset="0"/>
              </a:rPr>
              <a:t>)</a:t>
            </a:r>
            <a:endParaRPr lang="en-US" sz="2800"/>
          </a:p>
        </p:txBody>
      </p:sp>
      <p:pic>
        <p:nvPicPr>
          <p:cNvPr id="8194" name="Picture 2" descr="A &amp; F Quarterly, Spring Break Issue 2002: About Love. [Abercrombie and  Fitch] by Weber, Bruce: vg Softcover (2002) First edition. | ERIC CHAIM  KLINE, BOOKSELLER (ABAA ILAB)">
            <a:extLst>
              <a:ext uri="{FF2B5EF4-FFF2-40B4-BE49-F238E27FC236}">
                <a16:creationId xmlns:a16="http://schemas.microsoft.com/office/drawing/2014/main" id="{2681BAF4-1162-44D6-9B75-3326C63275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6082"/>
          <a:stretch/>
        </p:blipFill>
        <p:spPr bwMode="auto">
          <a:xfrm>
            <a:off x="2" y="-65119"/>
            <a:ext cx="6096003" cy="6923124"/>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447C51E-A138-4929-B5FB-FD3B90671C15}"/>
              </a:ext>
            </a:extLst>
          </p:cNvPr>
          <p:cNvSpPr>
            <a:spLocks noGrp="1"/>
          </p:cNvSpPr>
          <p:nvPr>
            <p:ph idx="1"/>
          </p:nvPr>
        </p:nvSpPr>
        <p:spPr>
          <a:xfrm>
            <a:off x="6417734" y="2119312"/>
            <a:ext cx="5405965" cy="4548188"/>
          </a:xfrm>
        </p:spPr>
        <p:txBody>
          <a:bodyPr>
            <a:noAutofit/>
          </a:bodyPr>
          <a:lstStyle/>
          <a:p>
            <a:r>
              <a:rPr lang="en-US" sz="2000" b="1" dirty="0">
                <a:effectLst/>
                <a:ea typeface="Times New Roman" panose="02020603050405020304" pitchFamily="18" charset="0"/>
              </a:rPr>
              <a:t>Tertium quid reference: </a:t>
            </a:r>
            <a:r>
              <a:rPr lang="en-US" sz="2000" dirty="0">
                <a:effectLst/>
                <a:ea typeface="Times New Roman" panose="02020603050405020304" pitchFamily="18" charset="0"/>
              </a:rPr>
              <a:t>“Abercrombie can seek protection of its Quarterly because Abercrombie closely associates in time and space—as indicated by the Quarterly’s sales-related content and its display in Abercrombie’s stores—the visual images contained in the Quarterly with its products …. [T]he design of the Quarterly can properly be regarded as a component of the trade dress of Abercrombie’s clothing insofar as it constitutes a particular sales technique . . . </a:t>
            </a:r>
            <a:r>
              <a:rPr lang="en-US" sz="2000" b="1" i="1" dirty="0">
                <a:effectLst/>
                <a:ea typeface="Times New Roman" panose="02020603050405020304" pitchFamily="18" charset="0"/>
              </a:rPr>
              <a:t>or some tertium quid that is akin to product packaging that would normally be taken by consumers as an indication of source.”</a:t>
            </a:r>
          </a:p>
          <a:p>
            <a:r>
              <a:rPr lang="en-US" sz="2000" i="1" dirty="0"/>
              <a:t>Class 35 – catalog services</a:t>
            </a:r>
          </a:p>
          <a:p>
            <a:r>
              <a:rPr lang="en-US" sz="2000" i="1" dirty="0"/>
              <a:t>Class 41 – publication of catalogs </a:t>
            </a:r>
          </a:p>
        </p:txBody>
      </p:sp>
    </p:spTree>
    <p:extLst>
      <p:ext uri="{BB962C8B-B14F-4D97-AF65-F5344CB8AC3E}">
        <p14:creationId xmlns:p14="http://schemas.microsoft.com/office/powerpoint/2010/main" val="4097296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1A55E-43E9-4FAC-BDEA-B63BDDEC22A5}"/>
              </a:ext>
            </a:extLst>
          </p:cNvPr>
          <p:cNvSpPr>
            <a:spLocks noGrp="1"/>
          </p:cNvSpPr>
          <p:nvPr>
            <p:ph type="title"/>
          </p:nvPr>
        </p:nvSpPr>
        <p:spPr>
          <a:xfrm>
            <a:off x="4965430" y="629268"/>
            <a:ext cx="6586491" cy="1286160"/>
          </a:xfrm>
        </p:spPr>
        <p:txBody>
          <a:bodyPr anchor="b">
            <a:normAutofit/>
          </a:bodyPr>
          <a:lstStyle/>
          <a:p>
            <a:r>
              <a:rPr lang="en-US" sz="2400" b="0" i="0">
                <a:effectLst/>
                <a:latin typeface="Algerian" panose="04020705040A02060702" pitchFamily="82" charset="0"/>
              </a:rPr>
              <a:t>Happy's Pizza Franchise, LLC v. Papa's Pizza, Inc</a:t>
            </a:r>
            <a:r>
              <a:rPr lang="en-US" sz="2400" b="0" i="0" u="sng">
                <a:effectLst/>
                <a:latin typeface="Algerian" panose="04020705040A02060702" pitchFamily="82" charset="0"/>
              </a:rPr>
              <a:t>.</a:t>
            </a:r>
            <a:r>
              <a:rPr lang="en-US" sz="2400" b="0" i="0">
                <a:effectLst/>
                <a:latin typeface="Algerian" panose="04020705040A02060702" pitchFamily="82" charset="0"/>
              </a:rPr>
              <a:t>, No. 10-15174, 2013 WL 308728, at *3 (E.D. Mich. Jan. 25, 2013)</a:t>
            </a:r>
            <a:endParaRPr lang="en-US" sz="2400">
              <a:latin typeface="Algerian" panose="04020705040A02060702" pitchFamily="82" charset="0"/>
            </a:endParaRPr>
          </a:p>
        </p:txBody>
      </p:sp>
      <p:sp>
        <p:nvSpPr>
          <p:cNvPr id="3" name="Content Placeholder 2">
            <a:extLst>
              <a:ext uri="{FF2B5EF4-FFF2-40B4-BE49-F238E27FC236}">
                <a16:creationId xmlns:a16="http://schemas.microsoft.com/office/drawing/2014/main" id="{8EDAAC71-488A-40F7-8CEA-14A33563D717}"/>
              </a:ext>
            </a:extLst>
          </p:cNvPr>
          <p:cNvSpPr>
            <a:spLocks noGrp="1"/>
          </p:cNvSpPr>
          <p:nvPr>
            <p:ph idx="1"/>
          </p:nvPr>
        </p:nvSpPr>
        <p:spPr>
          <a:xfrm>
            <a:off x="4965431" y="2438400"/>
            <a:ext cx="6586489" cy="3785419"/>
          </a:xfrm>
        </p:spPr>
        <p:txBody>
          <a:bodyPr>
            <a:normAutofit fontScale="70000" lnSpcReduction="20000"/>
          </a:bodyPr>
          <a:lstStyle/>
          <a:p>
            <a:pPr fontAlgn="base"/>
            <a:r>
              <a:rPr lang="en-US" sz="3600" dirty="0">
                <a:ea typeface="Times New Roman" panose="02020603050405020304" pitchFamily="18" charset="0"/>
                <a:cs typeface="Times New Roman" panose="02020603050405020304" pitchFamily="18" charset="0"/>
              </a:rPr>
              <a:t>I</a:t>
            </a:r>
            <a:r>
              <a:rPr lang="en-US" sz="3600" dirty="0">
                <a:effectLst/>
                <a:ea typeface="Times New Roman" panose="02020603050405020304" pitchFamily="18" charset="0"/>
                <a:cs typeface="Times New Roman" panose="02020603050405020304" pitchFamily="18" charset="0"/>
              </a:rPr>
              <a:t>nvolving copying of “uniform look and feel” of restaurant design and same combination of menu, food combinations, and recipes</a:t>
            </a:r>
            <a:endParaRPr lang="en-US" sz="3600" b="0" i="0" dirty="0">
              <a:effectLst/>
            </a:endParaRPr>
          </a:p>
          <a:p>
            <a:pPr fontAlgn="base"/>
            <a:r>
              <a:rPr lang="en-US" sz="3600" b="1" i="0" dirty="0">
                <a:effectLst/>
              </a:rPr>
              <a:t>Tertium quid reference: </a:t>
            </a:r>
            <a:r>
              <a:rPr lang="en-US" sz="3600" b="0" i="0" dirty="0">
                <a:effectLst/>
              </a:rPr>
              <a:t>“The “interior décor category fits awkwardly into the classifications of trade dress law, </a:t>
            </a:r>
            <a:r>
              <a:rPr lang="en-US" sz="3600" b="1" i="1" dirty="0">
                <a:effectLst/>
              </a:rPr>
              <a:t>constituting either product packaging or a ‘tertium quid’ akin to product packaging.”</a:t>
            </a:r>
          </a:p>
          <a:p>
            <a:pPr fontAlgn="base"/>
            <a:r>
              <a:rPr lang="en-US" sz="3600" i="1" dirty="0"/>
              <a:t>Class 43 </a:t>
            </a:r>
            <a:r>
              <a:rPr lang="en-US" sz="3600" dirty="0"/>
              <a:t>- </a:t>
            </a:r>
            <a:r>
              <a:rPr lang="en-US" sz="3600" i="1" dirty="0"/>
              <a:t>services for providing food and drink; temporary accommodation.</a:t>
            </a:r>
          </a:p>
          <a:p>
            <a:pPr marL="0" indent="0" fontAlgn="base">
              <a:buNone/>
            </a:pPr>
            <a:br>
              <a:rPr lang="en-US" sz="2000" dirty="0"/>
            </a:br>
            <a:br>
              <a:rPr lang="en-US" sz="2000" dirty="0"/>
            </a:br>
            <a:endParaRPr lang="en-US" sz="2000" b="0" i="0" dirty="0">
              <a:effectLst/>
              <a:latin typeface="Source Sans Pro" panose="020B0503030403020204" pitchFamily="34" charset="0"/>
            </a:endParaRPr>
          </a:p>
        </p:txBody>
      </p:sp>
      <p:pic>
        <p:nvPicPr>
          <p:cNvPr id="9218" name="Picture 2" descr="Photos at Happy's Pizza - 1 tip from 93 visitors">
            <a:extLst>
              <a:ext uri="{FF2B5EF4-FFF2-40B4-BE49-F238E27FC236}">
                <a16:creationId xmlns:a16="http://schemas.microsoft.com/office/drawing/2014/main" id="{AA3F2C93-8295-4D15-929D-10201A31CB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75" r="2923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5AA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739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B5BC3-B50E-4964-AF4E-B5C1DFDBC368}"/>
              </a:ext>
            </a:extLst>
          </p:cNvPr>
          <p:cNvSpPr>
            <a:spLocks noGrp="1"/>
          </p:cNvSpPr>
          <p:nvPr>
            <p:ph type="title"/>
          </p:nvPr>
        </p:nvSpPr>
        <p:spPr>
          <a:xfrm>
            <a:off x="4965430" y="629268"/>
            <a:ext cx="6586491" cy="1286160"/>
          </a:xfrm>
        </p:spPr>
        <p:txBody>
          <a:bodyPr anchor="b">
            <a:normAutofit fontScale="90000"/>
          </a:bodyPr>
          <a:lstStyle/>
          <a:p>
            <a:r>
              <a:rPr lang="en-US" sz="2700" b="0" i="0" dirty="0">
                <a:effectLst/>
                <a:latin typeface="Algerian" panose="04020705040A02060702" pitchFamily="82" charset="0"/>
              </a:rPr>
              <a:t>Dino Drop, Inc. v. Chase Bar &amp; Grill, LLC, No. 09-CV-10759, 2011 WL 739094, at *11 (E.D. Mich. Feb. 24, 2011)</a:t>
            </a:r>
            <a:br>
              <a:rPr lang="en-US" sz="2100" b="0" i="0" dirty="0">
                <a:effectLst/>
                <a:latin typeface="Source Sans Pro" panose="020B0503030403020204" pitchFamily="34" charset="0"/>
              </a:rPr>
            </a:br>
            <a:endParaRPr lang="en-US" sz="2100" dirty="0"/>
          </a:p>
        </p:txBody>
      </p:sp>
      <p:sp>
        <p:nvSpPr>
          <p:cNvPr id="3" name="Content Placeholder 2">
            <a:extLst>
              <a:ext uri="{FF2B5EF4-FFF2-40B4-BE49-F238E27FC236}">
                <a16:creationId xmlns:a16="http://schemas.microsoft.com/office/drawing/2014/main" id="{659F27E1-D042-40A9-B12B-F8EB59354B4D}"/>
              </a:ext>
            </a:extLst>
          </p:cNvPr>
          <p:cNvSpPr>
            <a:spLocks noGrp="1"/>
          </p:cNvSpPr>
          <p:nvPr>
            <p:ph idx="1"/>
          </p:nvPr>
        </p:nvSpPr>
        <p:spPr>
          <a:xfrm>
            <a:off x="4965431" y="2438400"/>
            <a:ext cx="6586489" cy="3785419"/>
          </a:xfrm>
        </p:spPr>
        <p:txBody>
          <a:bodyPr>
            <a:normAutofit/>
          </a:bodyPr>
          <a:lstStyle/>
          <a:p>
            <a:r>
              <a:rPr lang="en-US" sz="2000" b="1" i="0" dirty="0">
                <a:effectLst/>
                <a:latin typeface="Source Sans Pro" panose="020B0503030403020204" pitchFamily="34" charset="0"/>
              </a:rPr>
              <a:t>Tertium quid reference: </a:t>
            </a:r>
            <a:r>
              <a:rPr lang="en-US" sz="2000" b="0" i="0" dirty="0">
                <a:effectLst/>
                <a:latin typeface="Source Sans Pro" panose="020B0503030403020204" pitchFamily="34" charset="0"/>
              </a:rPr>
              <a:t>“</a:t>
            </a:r>
            <a:r>
              <a:rPr lang="en-US" sz="2000" b="1" i="1" dirty="0">
                <a:effectLst/>
                <a:latin typeface="Source Sans Pro" panose="020B0503030403020204" pitchFamily="34" charset="0"/>
              </a:rPr>
              <a:t>This language [“some tertium quid”] can apply to a restaurant menu</a:t>
            </a:r>
            <a:r>
              <a:rPr lang="en-US" sz="2000" b="0" i="0" dirty="0">
                <a:effectLst/>
                <a:latin typeface="Source Sans Pro" panose="020B0503030403020204" pitchFamily="34" charset="0"/>
              </a:rPr>
              <a:t>. The Court finds that the menu in the instant case, and the items and descriptions in that menu, were so closely related to Plaintiff's restaurant so as to be an indication of their source.”</a:t>
            </a:r>
          </a:p>
          <a:p>
            <a:r>
              <a:rPr lang="en-US" sz="2000" i="1" dirty="0"/>
              <a:t>Class 43 </a:t>
            </a:r>
            <a:r>
              <a:rPr lang="en-US" sz="2000" dirty="0"/>
              <a:t>- </a:t>
            </a:r>
            <a:r>
              <a:rPr lang="en-US" sz="2000" i="1" dirty="0"/>
              <a:t>services for providing food and drink; temporary accommodation.</a:t>
            </a:r>
          </a:p>
          <a:p>
            <a:pPr marL="0" indent="0">
              <a:buNone/>
            </a:pPr>
            <a:br>
              <a:rPr lang="en-US" sz="2000" dirty="0"/>
            </a:br>
            <a:br>
              <a:rPr lang="en-US" sz="2000" dirty="0"/>
            </a:br>
            <a:endParaRPr lang="en-US" sz="2000" dirty="0"/>
          </a:p>
        </p:txBody>
      </p:sp>
      <p:pic>
        <p:nvPicPr>
          <p:cNvPr id="12290" name="Picture 2" descr="Dino's Lounge | Ferndale, Michigan">
            <a:extLst>
              <a:ext uri="{FF2B5EF4-FFF2-40B4-BE49-F238E27FC236}">
                <a16:creationId xmlns:a16="http://schemas.microsoft.com/office/drawing/2014/main" id="{89853F1D-52DF-4DB4-BE46-E6C143CA3B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826"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DFB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966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EDD9-2C4C-4170-9A69-CD7C3F9CED35}"/>
              </a:ext>
            </a:extLst>
          </p:cNvPr>
          <p:cNvSpPr>
            <a:spLocks noGrp="1"/>
          </p:cNvSpPr>
          <p:nvPr>
            <p:ph type="title"/>
          </p:nvPr>
        </p:nvSpPr>
        <p:spPr>
          <a:xfrm>
            <a:off x="6417733" y="490537"/>
            <a:ext cx="5291663" cy="1628775"/>
          </a:xfrm>
        </p:spPr>
        <p:txBody>
          <a:bodyPr anchor="b">
            <a:normAutofit fontScale="90000"/>
          </a:bodyPr>
          <a:lstStyle/>
          <a:p>
            <a:r>
              <a:rPr lang="en-US" sz="2400" b="0" i="0" dirty="0">
                <a:effectLst/>
                <a:latin typeface="Algerian" panose="04020705040A02060702" pitchFamily="82" charset="0"/>
              </a:rPr>
              <a:t>Barrio Bros., LLC. v. </a:t>
            </a:r>
            <a:r>
              <a:rPr lang="en-US" sz="2400" b="0" i="0" dirty="0" err="1">
                <a:effectLst/>
                <a:latin typeface="Algerian" panose="04020705040A02060702" pitchFamily="82" charset="0"/>
              </a:rPr>
              <a:t>Revolucion</a:t>
            </a:r>
            <a:r>
              <a:rPr lang="en-US" sz="2400" b="0" i="0" dirty="0">
                <a:effectLst/>
                <a:latin typeface="Algerian" panose="04020705040A02060702" pitchFamily="82" charset="0"/>
              </a:rPr>
              <a:t>, LLC, No. 1:18CV2052, 2018 WL 5960772, at *4 (N.D. Ohio Nov. 14, 2018)</a:t>
            </a:r>
            <a:br>
              <a:rPr lang="en-US" sz="2200" b="0" i="0" dirty="0">
                <a:effectLst/>
                <a:latin typeface="Source Sans Pro" panose="020B0503030403020204" pitchFamily="34" charset="0"/>
              </a:rPr>
            </a:br>
            <a:endParaRPr lang="en-US" sz="2200" dirty="0"/>
          </a:p>
        </p:txBody>
      </p:sp>
      <p:pic>
        <p:nvPicPr>
          <p:cNvPr id="13314" name="Picture 2" descr="Barrio Tacos Gift Card - Columbus, OH | Giftly">
            <a:extLst>
              <a:ext uri="{FF2B5EF4-FFF2-40B4-BE49-F238E27FC236}">
                <a16:creationId xmlns:a16="http://schemas.microsoft.com/office/drawing/2014/main" id="{E252B5C7-37F7-4C50-8037-C957253F5F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91" r="10848"/>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9E9CA4B-D0D1-49F6-B75E-B33676F12114}"/>
              </a:ext>
            </a:extLst>
          </p:cNvPr>
          <p:cNvSpPr>
            <a:spLocks noGrp="1"/>
          </p:cNvSpPr>
          <p:nvPr>
            <p:ph idx="1"/>
          </p:nvPr>
        </p:nvSpPr>
        <p:spPr>
          <a:xfrm>
            <a:off x="6417734" y="2614612"/>
            <a:ext cx="5291663" cy="3752849"/>
          </a:xfrm>
        </p:spPr>
        <p:txBody>
          <a:bodyPr>
            <a:normAutofit fontScale="92500" lnSpcReduction="20000"/>
          </a:bodyPr>
          <a:lstStyle/>
          <a:p>
            <a:r>
              <a:rPr lang="en-US" sz="2000" b="0" i="0" dirty="0">
                <a:effectLst/>
                <a:latin typeface="Source Sans Pro" panose="020B0503030403020204" pitchFamily="34" charset="0"/>
              </a:rPr>
              <a:t>Issue was whether Barrio’s “Day of the Dead” restaurant theme was distinctive.</a:t>
            </a:r>
          </a:p>
          <a:p>
            <a:r>
              <a:rPr lang="en-US" sz="2000" b="1" i="0" dirty="0">
                <a:effectLst/>
                <a:latin typeface="Source Sans Pro" panose="020B0503030403020204" pitchFamily="34" charset="0"/>
              </a:rPr>
              <a:t>Tertium quid reference: </a:t>
            </a:r>
            <a:r>
              <a:rPr lang="en-US" sz="2000" b="0" i="0" dirty="0">
                <a:effectLst/>
                <a:latin typeface="Source Sans Pro" panose="020B0503030403020204" pitchFamily="34" charset="0"/>
              </a:rPr>
              <a:t>“Here, Plaintiffs allege a protectable trade dress in its combination and arrangement of design elements that “when taken together” are inherently distinctive. The </a:t>
            </a:r>
            <a:r>
              <a:rPr lang="en-US" sz="2000" b="1" i="1" dirty="0">
                <a:effectLst/>
                <a:latin typeface="Source Sans Pro" panose="020B0503030403020204" pitchFamily="34" charset="0"/>
              </a:rPr>
              <a:t>“interior décor category fits awkwardly into the classifications of trade dress law, constituting either product packaging or a ‘tertium quid’ akin to product packaging.”</a:t>
            </a:r>
          </a:p>
          <a:p>
            <a:r>
              <a:rPr lang="en-US" sz="2000" i="1" dirty="0"/>
              <a:t>Class 43 </a:t>
            </a:r>
            <a:r>
              <a:rPr lang="en-US" sz="2000" dirty="0"/>
              <a:t>- </a:t>
            </a:r>
            <a:r>
              <a:rPr lang="en-US" sz="2000" i="1" dirty="0"/>
              <a:t>services for providing food and drink; temporary accommodation.</a:t>
            </a:r>
          </a:p>
          <a:p>
            <a:pPr marL="0" indent="0">
              <a:buNone/>
            </a:pPr>
            <a:br>
              <a:rPr lang="en-US" sz="1500" dirty="0"/>
            </a:br>
            <a:br>
              <a:rPr lang="en-US" sz="1500" dirty="0"/>
            </a:br>
            <a:endParaRPr lang="en-US" sz="1500" dirty="0"/>
          </a:p>
        </p:txBody>
      </p:sp>
    </p:spTree>
    <p:extLst>
      <p:ext uri="{BB962C8B-B14F-4D97-AF65-F5344CB8AC3E}">
        <p14:creationId xmlns:p14="http://schemas.microsoft.com/office/powerpoint/2010/main" val="2088734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4281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E6C7A2-5C38-4CCF-A007-2341D038C910}"/>
              </a:ext>
            </a:extLst>
          </p:cNvPr>
          <p:cNvSpPr>
            <a:spLocks noGrp="1"/>
          </p:cNvSpPr>
          <p:nvPr>
            <p:ph type="title"/>
          </p:nvPr>
        </p:nvSpPr>
        <p:spPr>
          <a:xfrm>
            <a:off x="524256" y="491260"/>
            <a:ext cx="6594189" cy="1625210"/>
          </a:xfrm>
        </p:spPr>
        <p:txBody>
          <a:bodyPr>
            <a:normAutofit/>
          </a:bodyPr>
          <a:lstStyle/>
          <a:p>
            <a:r>
              <a:rPr lang="en-US" sz="2400" b="0" i="0">
                <a:solidFill>
                  <a:srgbClr val="FFFFFF"/>
                </a:solidFill>
                <a:effectLst/>
                <a:latin typeface="Algerian" panose="04020705040A02060702" pitchFamily="82" charset="0"/>
              </a:rPr>
              <a:t>Barteca Holdings LLC v. Coastal Taco LLC., No. 1:16CV1498, 2016 WL 4168018, at *3 (N.D. Ohio Aug. 8, 2016)</a:t>
            </a:r>
            <a:br>
              <a:rPr lang="en-US" sz="2400" b="0" i="0">
                <a:solidFill>
                  <a:srgbClr val="FFFFFF"/>
                </a:solidFill>
                <a:effectLst/>
                <a:latin typeface="Source Sans Pro" panose="020B0503030403020204" pitchFamily="34" charset="0"/>
              </a:rPr>
            </a:br>
            <a:endParaRPr lang="en-US" sz="2400">
              <a:solidFill>
                <a:srgbClr val="FFFFFF"/>
              </a:solidFill>
            </a:endParaRPr>
          </a:p>
        </p:txBody>
      </p:sp>
      <p:pic>
        <p:nvPicPr>
          <p:cNvPr id="14338" name="Picture 2" descr="Bartaco opening at North HIlls; burgers and custards in Wake Forest |  Raleigh News &amp; Observer">
            <a:extLst>
              <a:ext uri="{FF2B5EF4-FFF2-40B4-BE49-F238E27FC236}">
                <a16:creationId xmlns:a16="http://schemas.microsoft.com/office/drawing/2014/main" id="{2C99F394-27F6-480C-BB0B-C9DA54ED02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375" r="1" b="1"/>
          <a:stretch/>
        </p:blipFill>
        <p:spPr bwMode="auto">
          <a:xfrm>
            <a:off x="328830" y="2454903"/>
            <a:ext cx="7194145" cy="415878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DE5BBFB-7969-4ECE-82F1-DB4A457BF808}"/>
              </a:ext>
            </a:extLst>
          </p:cNvPr>
          <p:cNvSpPr>
            <a:spLocks noGrp="1"/>
          </p:cNvSpPr>
          <p:nvPr>
            <p:ph idx="1"/>
          </p:nvPr>
        </p:nvSpPr>
        <p:spPr>
          <a:xfrm>
            <a:off x="7719685" y="631595"/>
            <a:ext cx="3948059" cy="5769205"/>
          </a:xfrm>
        </p:spPr>
        <p:txBody>
          <a:bodyPr anchor="ctr">
            <a:normAutofit lnSpcReduction="10000"/>
          </a:bodyPr>
          <a:lstStyle/>
          <a:p>
            <a:r>
              <a:rPr lang="en-US" sz="2000" dirty="0" err="1">
                <a:solidFill>
                  <a:srgbClr val="FFFFFF"/>
                </a:solidFill>
                <a:effectLst/>
                <a:ea typeface="Times New Roman" panose="02020603050405020304" pitchFamily="18" charset="0"/>
                <a:cs typeface="Times New Roman" panose="02020603050405020304" pitchFamily="18" charset="0"/>
              </a:rPr>
              <a:t>Bartaco</a:t>
            </a:r>
            <a:r>
              <a:rPr lang="en-US" sz="2000" dirty="0">
                <a:solidFill>
                  <a:srgbClr val="FFFFFF"/>
                </a:solidFill>
                <a:effectLst/>
                <a:ea typeface="Times New Roman" panose="02020603050405020304" pitchFamily="18" charset="0"/>
                <a:cs typeface="Times New Roman" panose="02020603050405020304" pitchFamily="18" charset="0"/>
              </a:rPr>
              <a:t> chain alleges a protectable trade dress in its exterior and interior ‘visual design elements.” But fails due to lack of uniformity</a:t>
            </a:r>
            <a:endParaRPr lang="en-US" sz="2000" b="0" i="0" dirty="0">
              <a:solidFill>
                <a:srgbClr val="FFFFFF"/>
              </a:solidFill>
              <a:effectLst/>
            </a:endParaRPr>
          </a:p>
          <a:p>
            <a:r>
              <a:rPr lang="en-US" sz="2000" b="1" i="0" dirty="0">
                <a:solidFill>
                  <a:srgbClr val="FFFFFF"/>
                </a:solidFill>
                <a:effectLst/>
              </a:rPr>
              <a:t>Tertium quid reference: </a:t>
            </a:r>
            <a:r>
              <a:rPr lang="en-US" sz="2000" b="0" i="0" dirty="0">
                <a:solidFill>
                  <a:srgbClr val="FFFFFF"/>
                </a:solidFill>
                <a:effectLst/>
              </a:rPr>
              <a:t>“Here, Plaintiff alleges a protectable trade dress in its exterior and interior “visual design elements.” The “interior décor category fits awkwardly into the classifications of trade dress law, </a:t>
            </a:r>
            <a:r>
              <a:rPr lang="en-US" sz="2000" b="1" i="1" dirty="0">
                <a:solidFill>
                  <a:srgbClr val="FFFFFF"/>
                </a:solidFill>
                <a:effectLst/>
              </a:rPr>
              <a:t>constituting either product packaging or a ‘tertium quid’ akin to product packaging.”</a:t>
            </a:r>
          </a:p>
          <a:p>
            <a:r>
              <a:rPr lang="en-US" sz="2000" i="1" dirty="0">
                <a:solidFill>
                  <a:srgbClr val="FFFFFF"/>
                </a:solidFill>
              </a:rPr>
              <a:t>Class 43 </a:t>
            </a:r>
            <a:r>
              <a:rPr lang="en-US" sz="2000" dirty="0">
                <a:solidFill>
                  <a:srgbClr val="FFFFFF"/>
                </a:solidFill>
              </a:rPr>
              <a:t>- </a:t>
            </a:r>
            <a:r>
              <a:rPr lang="en-US" sz="2000" i="1" dirty="0">
                <a:solidFill>
                  <a:srgbClr val="FFFFFF"/>
                </a:solidFill>
              </a:rPr>
              <a:t>services for providing food and drink; temporary accommodation.</a:t>
            </a:r>
          </a:p>
          <a:p>
            <a:pPr marL="0" indent="0">
              <a:buNone/>
            </a:pPr>
            <a:br>
              <a:rPr lang="en-US" sz="1600" dirty="0">
                <a:solidFill>
                  <a:srgbClr val="FFFFFF"/>
                </a:solidFill>
              </a:rPr>
            </a:br>
            <a:endParaRPr lang="en-US" sz="1600" dirty="0">
              <a:solidFill>
                <a:srgbClr val="FFFFFF"/>
              </a:solidFill>
            </a:endParaRPr>
          </a:p>
        </p:txBody>
      </p:sp>
    </p:spTree>
    <p:extLst>
      <p:ext uri="{BB962C8B-B14F-4D97-AF65-F5344CB8AC3E}">
        <p14:creationId xmlns:p14="http://schemas.microsoft.com/office/powerpoint/2010/main" val="3027369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7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A3416D-1632-4FD9-A0A6-FFFF78D544BD}"/>
              </a:ext>
            </a:extLst>
          </p:cNvPr>
          <p:cNvSpPr>
            <a:spLocks noGrp="1"/>
          </p:cNvSpPr>
          <p:nvPr>
            <p:ph type="title"/>
          </p:nvPr>
        </p:nvSpPr>
        <p:spPr>
          <a:xfrm>
            <a:off x="254000" y="213360"/>
            <a:ext cx="5704763" cy="1458013"/>
          </a:xfrm>
        </p:spPr>
        <p:txBody>
          <a:bodyPr>
            <a:noAutofit/>
          </a:bodyPr>
          <a:lstStyle/>
          <a:p>
            <a:br>
              <a:rPr lang="en-US" sz="2800" dirty="0">
                <a:latin typeface="Algerian" panose="04020705040A02060702" pitchFamily="82" charset="0"/>
              </a:rPr>
            </a:br>
            <a:br>
              <a:rPr lang="en-US" sz="2800" dirty="0">
                <a:latin typeface="Algerian" panose="04020705040A02060702" pitchFamily="82" charset="0"/>
              </a:rPr>
            </a:br>
            <a:r>
              <a:rPr lang="en-US" sz="2800" dirty="0">
                <a:latin typeface="Algerian" panose="04020705040A02060702" pitchFamily="82" charset="0"/>
              </a:rPr>
              <a:t>In re Frankish Enterprises Ltd. 113 U.S.P.Q.2d 1964 (TTAB 2015)</a:t>
            </a:r>
            <a:br>
              <a:rPr lang="en-US" sz="2800" dirty="0">
                <a:latin typeface="Algerian" panose="04020705040A02060702" pitchFamily="82" charset="0"/>
              </a:rPr>
            </a:br>
            <a:endParaRPr lang="en-US" sz="2800" dirty="0">
              <a:latin typeface="Algerian" panose="04020705040A02060702" pitchFamily="82" charset="0"/>
            </a:endParaRPr>
          </a:p>
        </p:txBody>
      </p:sp>
      <p:sp>
        <p:nvSpPr>
          <p:cNvPr id="3" name="Content Placeholder 2">
            <a:extLst>
              <a:ext uri="{FF2B5EF4-FFF2-40B4-BE49-F238E27FC236}">
                <a16:creationId xmlns:a16="http://schemas.microsoft.com/office/drawing/2014/main" id="{23CF1DD0-D898-423C-9223-32DBE1DAA8A8}"/>
              </a:ext>
            </a:extLst>
          </p:cNvPr>
          <p:cNvSpPr>
            <a:spLocks noGrp="1"/>
          </p:cNvSpPr>
          <p:nvPr>
            <p:ph idx="1"/>
          </p:nvPr>
        </p:nvSpPr>
        <p:spPr>
          <a:xfrm>
            <a:off x="114300" y="1825624"/>
            <a:ext cx="5844462" cy="5032376"/>
          </a:xfrm>
        </p:spPr>
        <p:txBody>
          <a:bodyPr>
            <a:normAutofit/>
          </a:bodyPr>
          <a:lstStyle/>
          <a:p>
            <a:r>
              <a:rPr lang="en-US" sz="1600" dirty="0"/>
              <a:t>Three dimensional mark for “[e]</a:t>
            </a:r>
            <a:r>
              <a:rPr lang="en-US" sz="1600" dirty="0" err="1"/>
              <a:t>ntertainment</a:t>
            </a:r>
            <a:r>
              <a:rPr lang="en-US" sz="1600" dirty="0"/>
              <a:t> services, namely, performing and competing in motor sports events in the nature of monster truck exhibitions.” The applicant described the mark as follows: “The mark consists of a truck cab body in the design of a fanciful, prehistoric animal. </a:t>
            </a:r>
          </a:p>
          <a:p>
            <a:r>
              <a:rPr lang="en-US" sz="1600" b="1" dirty="0"/>
              <a:t>Tertium quid reference: </a:t>
            </a:r>
            <a:r>
              <a:rPr lang="en-US" sz="1600" dirty="0"/>
              <a:t>None.</a:t>
            </a:r>
          </a:p>
          <a:p>
            <a:r>
              <a:rPr lang="en-US" sz="1600" dirty="0"/>
              <a:t>“Applicant does not seek registration of its design for a product, it seeks registration of its “fanciful, prehistoric animal” design for its </a:t>
            </a:r>
            <a:r>
              <a:rPr lang="en-US" sz="1600" b="1" dirty="0"/>
              <a:t>monster truck exhibition services</a:t>
            </a:r>
            <a:r>
              <a:rPr lang="en-US" sz="1600" dirty="0"/>
              <a:t>, and under Two Pesos, </a:t>
            </a:r>
            <a:r>
              <a:rPr lang="en-US" sz="1600" b="1" dirty="0"/>
              <a:t>trade dress for services may be inherently distinctive</a:t>
            </a:r>
            <a:r>
              <a:rPr lang="en-US" sz="1600" dirty="0"/>
              <a:t>. Indeed, Applicant’s service is exhibiting its monster truck in action, such as doing wheelies, jumping over and crushing smaller vehicles and otherwise entertaining fans with the truck’s size, power and sheer awesomeness, which could be performed with or without the “fanciful, prehistoric animal” design on the outside of the truck, just as Taco Cabana's service of offering Mexican food to restaurant customers could be performed without the particular interior design found to be inherently distinctive in Two Pesos. {T}he “fanciful, prehistoric animal” design is akin to the packaging of what is being sold, in this case Applicant's monster truck services.”</a:t>
            </a:r>
          </a:p>
        </p:txBody>
      </p:sp>
      <p:sp>
        <p:nvSpPr>
          <p:cNvPr id="4103"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100" name="Picture 4" descr="Image result for In re Frankish Enterprises Ltd. 113 U.S.P.Q.2d 1964 (TTAB 2015)">
            <a:extLst>
              <a:ext uri="{FF2B5EF4-FFF2-40B4-BE49-F238E27FC236}">
                <a16:creationId xmlns:a16="http://schemas.microsoft.com/office/drawing/2014/main" id="{C4283FE5-A40D-428D-B33F-5B3A558D4B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37" r="14164" b="2"/>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77" name="Arc 7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098" name="Picture 2" descr="Image result for In re Frankish Enterprises Ltd. 113 U.S.P.Q.2d 1964 (TTAB 2015)">
            <a:extLst>
              <a:ext uri="{FF2B5EF4-FFF2-40B4-BE49-F238E27FC236}">
                <a16:creationId xmlns:a16="http://schemas.microsoft.com/office/drawing/2014/main" id="{A3311B3D-2C80-49C7-9C91-8A234C5FF7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3" r="5156" b="-2"/>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733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C2A030-EDA9-4730-991A-31F7FFF70396}"/>
              </a:ext>
            </a:extLst>
          </p:cNvPr>
          <p:cNvSpPr>
            <a:spLocks noGrp="1"/>
          </p:cNvSpPr>
          <p:nvPr>
            <p:ph type="title"/>
          </p:nvPr>
        </p:nvSpPr>
        <p:spPr>
          <a:xfrm>
            <a:off x="5297762" y="329184"/>
            <a:ext cx="6251110" cy="1783080"/>
          </a:xfrm>
        </p:spPr>
        <p:txBody>
          <a:bodyPr anchor="b">
            <a:normAutofit/>
          </a:bodyPr>
          <a:lstStyle/>
          <a:p>
            <a:r>
              <a:rPr lang="en-US" sz="3800">
                <a:effectLst/>
                <a:latin typeface="Algerian" panose="04020705040A02060702" pitchFamily="82" charset="0"/>
                <a:ea typeface="Times New Roman" panose="02020603050405020304" pitchFamily="18" charset="0"/>
                <a:cs typeface="Times New Roman" panose="02020603050405020304" pitchFamily="18" charset="0"/>
              </a:rPr>
              <a:t>In re Chippendales USA, Inc., 622 F.3d 1346 (Fed. Cir. 2010)</a:t>
            </a:r>
            <a:endParaRPr lang="en-US" sz="3800">
              <a:latin typeface="Algerian" panose="04020705040A02060702" pitchFamily="82" charset="0"/>
            </a:endParaRPr>
          </a:p>
        </p:txBody>
      </p:sp>
      <p:pic>
        <p:nvPicPr>
          <p:cNvPr id="10244" name="Picture 4" descr="Chippendales Stripper Costume Bow Tie Collar Cuffs Kit Male Dancer Playboy  Bunny 721773538216 | eBay">
            <a:extLst>
              <a:ext uri="{FF2B5EF4-FFF2-40B4-BE49-F238E27FC236}">
                <a16:creationId xmlns:a16="http://schemas.microsoft.com/office/drawing/2014/main" id="{01E10FD3-890C-4BAD-B275-D943D771BA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6" r="7226"/>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Content Placeholder 10247">
            <a:extLst>
              <a:ext uri="{FF2B5EF4-FFF2-40B4-BE49-F238E27FC236}">
                <a16:creationId xmlns:a16="http://schemas.microsoft.com/office/drawing/2014/main" id="{A2B6B56A-80C4-36D1-8CFB-DA7DC37D53CF}"/>
              </a:ext>
            </a:extLst>
          </p:cNvPr>
          <p:cNvSpPr>
            <a:spLocks noGrp="1"/>
          </p:cNvSpPr>
          <p:nvPr>
            <p:ph idx="1"/>
          </p:nvPr>
        </p:nvSpPr>
        <p:spPr>
          <a:xfrm>
            <a:off x="5297762" y="2706624"/>
            <a:ext cx="6251110" cy="3483864"/>
          </a:xfrm>
        </p:spPr>
        <p:txBody>
          <a:bodyPr>
            <a:normAutofit/>
          </a:bodyPr>
          <a:lstStyle/>
          <a:p>
            <a:r>
              <a:rPr lang="en-US" b="0" i="0" dirty="0">
                <a:solidFill>
                  <a:srgbClr val="3D3D3D"/>
                </a:solidFill>
                <a:effectLst/>
                <a:latin typeface="Source Sans Pro" panose="020B0503030403020204" pitchFamily="34" charset="0"/>
              </a:rPr>
              <a:t>“Trademark applicant sought review of examining attorney's decision refusing registration of “Cuffs &amp; Collar” mark for </a:t>
            </a:r>
            <a:r>
              <a:rPr lang="en-US" b="1" i="1" dirty="0">
                <a:solidFill>
                  <a:srgbClr val="3D3D3D"/>
                </a:solidFill>
                <a:effectLst/>
                <a:latin typeface="Source Sans Pro" panose="020B0503030403020204" pitchFamily="34" charset="0"/>
              </a:rPr>
              <a:t>adult entertainment services</a:t>
            </a:r>
            <a:r>
              <a:rPr lang="en-US" b="0" i="0" dirty="0">
                <a:solidFill>
                  <a:srgbClr val="3D3D3D"/>
                </a:solidFill>
                <a:effectLst/>
                <a:latin typeface="Source Sans Pro" panose="020B0503030403020204" pitchFamily="34" charset="0"/>
              </a:rPr>
              <a:t> as inherently distinctive.”</a:t>
            </a:r>
          </a:p>
          <a:p>
            <a:r>
              <a:rPr lang="en-US" b="1" dirty="0">
                <a:solidFill>
                  <a:srgbClr val="3D3D3D"/>
                </a:solidFill>
                <a:latin typeface="Source Sans Pro" panose="020B0503030403020204" pitchFamily="34" charset="0"/>
              </a:rPr>
              <a:t>Tertium quid reference: </a:t>
            </a:r>
            <a:r>
              <a:rPr lang="en-US" dirty="0">
                <a:solidFill>
                  <a:srgbClr val="3D3D3D"/>
                </a:solidFill>
                <a:latin typeface="Source Sans Pro" panose="020B0503030403020204" pitchFamily="34" charset="0"/>
              </a:rPr>
              <a:t>None</a:t>
            </a:r>
            <a:endParaRPr lang="en-US" dirty="0"/>
          </a:p>
          <a:p>
            <a:r>
              <a:rPr lang="en-US" dirty="0"/>
              <a:t>Class 41 – adult entertainment services </a:t>
            </a:r>
          </a:p>
        </p:txBody>
      </p:sp>
    </p:spTree>
    <p:extLst>
      <p:ext uri="{BB962C8B-B14F-4D97-AF65-F5344CB8AC3E}">
        <p14:creationId xmlns:p14="http://schemas.microsoft.com/office/powerpoint/2010/main" val="1824901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7531-8BA2-4749-B469-9629E57C6DD9}"/>
              </a:ext>
            </a:extLst>
          </p:cNvPr>
          <p:cNvSpPr>
            <a:spLocks noGrp="1"/>
          </p:cNvSpPr>
          <p:nvPr>
            <p:ph type="title"/>
          </p:nvPr>
        </p:nvSpPr>
        <p:spPr>
          <a:xfrm>
            <a:off x="6417733" y="490537"/>
            <a:ext cx="5291663" cy="1628775"/>
          </a:xfrm>
        </p:spPr>
        <p:txBody>
          <a:bodyPr anchor="b">
            <a:normAutofit/>
          </a:bodyPr>
          <a:lstStyle/>
          <a:p>
            <a:r>
              <a:rPr lang="en-US" sz="2800" b="0" i="0" u="sng" dirty="0">
                <a:solidFill>
                  <a:srgbClr val="000000"/>
                </a:solidFill>
                <a:effectLst/>
                <a:latin typeface="Algerian" panose="04020705040A02060702" pitchFamily="82" charset="0"/>
              </a:rPr>
              <a:t>Mary Queen of the Third Millennium, Inc.</a:t>
            </a:r>
            <a:r>
              <a:rPr lang="en-US" sz="2800" b="0" i="0" dirty="0">
                <a:solidFill>
                  <a:srgbClr val="000000"/>
                </a:solidFill>
                <a:effectLst/>
                <a:latin typeface="Algerian" panose="04020705040A02060702" pitchFamily="82" charset="0"/>
              </a:rPr>
              <a:t>, No. 2001, 2009 WL 1017283, at *1 (Mar. 25, 2009)</a:t>
            </a:r>
            <a:endParaRPr lang="en-US" sz="2800" dirty="0">
              <a:latin typeface="Algerian" panose="04020705040A02060702" pitchFamily="82" charset="0"/>
            </a:endParaRPr>
          </a:p>
        </p:txBody>
      </p:sp>
      <p:pic>
        <p:nvPicPr>
          <p:cNvPr id="9" name="Content Placeholder 8" descr="A black and white drawing of a person in a dress&#10;&#10;Description automatically generated with low confidence">
            <a:extLst>
              <a:ext uri="{FF2B5EF4-FFF2-40B4-BE49-F238E27FC236}">
                <a16:creationId xmlns:a16="http://schemas.microsoft.com/office/drawing/2014/main" id="{93651CFE-95D5-4D2A-9A8D-0B7FE10972D6}"/>
              </a:ext>
            </a:extLst>
          </p:cNvPr>
          <p:cNvPicPr>
            <a:picLocks noChangeAspect="1"/>
          </p:cNvPicPr>
          <p:nvPr/>
        </p:nvPicPr>
        <p:blipFill rotWithShape="1">
          <a:blip r:embed="rId2"/>
          <a:srcRect t="2284" r="2" b="11393"/>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13" name="Content Placeholder 12">
            <a:extLst>
              <a:ext uri="{FF2B5EF4-FFF2-40B4-BE49-F238E27FC236}">
                <a16:creationId xmlns:a16="http://schemas.microsoft.com/office/drawing/2014/main" id="{94F2A273-6B16-DAE5-9A49-31A8D897F60E}"/>
              </a:ext>
            </a:extLst>
          </p:cNvPr>
          <p:cNvSpPr>
            <a:spLocks noGrp="1"/>
          </p:cNvSpPr>
          <p:nvPr>
            <p:ph idx="1"/>
          </p:nvPr>
        </p:nvSpPr>
        <p:spPr>
          <a:xfrm>
            <a:off x="6417734" y="2614612"/>
            <a:ext cx="5291663" cy="3752849"/>
          </a:xfrm>
        </p:spPr>
        <p:txBody>
          <a:bodyPr>
            <a:normAutofit lnSpcReduction="10000"/>
          </a:bodyPr>
          <a:lstStyle/>
          <a:p>
            <a:pPr algn="l" fontAlgn="base"/>
            <a:r>
              <a:rPr lang="en-US" sz="2000" b="0" i="0" dirty="0">
                <a:solidFill>
                  <a:srgbClr val="000000"/>
                </a:solidFill>
                <a:effectLst/>
                <a:latin typeface="Source Sans Pro" panose="020B0503030403020204" pitchFamily="34" charset="0"/>
              </a:rPr>
              <a:t>For “clothing, namely ceremonial habit worn by distinguished religious representatives in certain ceremonies” (in International Class 25), and “promoting public awareness of the need for healthy and religious families in the United States” (in International Class 35).</a:t>
            </a:r>
          </a:p>
          <a:p>
            <a:pPr algn="l" fontAlgn="base"/>
            <a:r>
              <a:rPr lang="en-US" sz="2000" dirty="0">
                <a:solidFill>
                  <a:srgbClr val="000000"/>
                </a:solidFill>
                <a:latin typeface="Source Sans Pro" panose="020B0503030403020204" pitchFamily="34" charset="0"/>
              </a:rPr>
              <a:t>Claimed acquired distinctiveness as to class 25 (product design).</a:t>
            </a:r>
          </a:p>
          <a:p>
            <a:pPr algn="l" fontAlgn="base"/>
            <a:r>
              <a:rPr lang="en-US" sz="2000" dirty="0">
                <a:solidFill>
                  <a:srgbClr val="000000"/>
                </a:solidFill>
                <a:latin typeface="Source Sans Pro" panose="020B0503030403020204" pitchFamily="34" charset="0"/>
              </a:rPr>
              <a:t>Claimed inherent distinctiveness as to class 35 (services, or “tertium quid”)</a:t>
            </a:r>
          </a:p>
          <a:p>
            <a:pPr algn="l" fontAlgn="base"/>
            <a:r>
              <a:rPr lang="en-US" sz="2000" b="1" dirty="0">
                <a:solidFill>
                  <a:srgbClr val="000000"/>
                </a:solidFill>
                <a:latin typeface="Source Sans Pro" panose="020B0503030403020204" pitchFamily="34" charset="0"/>
              </a:rPr>
              <a:t>Tertium quid reference:</a:t>
            </a:r>
            <a:r>
              <a:rPr lang="en-US" sz="2000" dirty="0">
                <a:solidFill>
                  <a:srgbClr val="000000"/>
                </a:solidFill>
                <a:latin typeface="Source Sans Pro" panose="020B0503030403020204" pitchFamily="34" charset="0"/>
              </a:rPr>
              <a:t> none</a:t>
            </a:r>
            <a:br>
              <a:rPr lang="en-US" sz="1000" dirty="0"/>
            </a:br>
            <a:br>
              <a:rPr lang="en-US" sz="1000" dirty="0"/>
            </a:br>
            <a:endParaRPr lang="en-US" sz="1000" b="0" i="0" dirty="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1403088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5E79B-16EC-43FD-8B93-A593F245CE96}"/>
              </a:ext>
            </a:extLst>
          </p:cNvPr>
          <p:cNvSpPr>
            <a:spLocks noGrp="1"/>
          </p:cNvSpPr>
          <p:nvPr>
            <p:ph type="title"/>
          </p:nvPr>
        </p:nvSpPr>
        <p:spPr>
          <a:xfrm>
            <a:off x="4965430" y="629268"/>
            <a:ext cx="6586491" cy="1286160"/>
          </a:xfrm>
        </p:spPr>
        <p:txBody>
          <a:bodyPr anchor="b">
            <a:normAutofit/>
          </a:bodyPr>
          <a:lstStyle/>
          <a:p>
            <a:r>
              <a:rPr lang="en-US" dirty="0">
                <a:latin typeface="Algerian" panose="04020705040A02060702" pitchFamily="82" charset="0"/>
              </a:rPr>
              <a:t>Recap so far</a:t>
            </a:r>
          </a:p>
        </p:txBody>
      </p:sp>
      <p:sp>
        <p:nvSpPr>
          <p:cNvPr id="3" name="Content Placeholder 2">
            <a:extLst>
              <a:ext uri="{FF2B5EF4-FFF2-40B4-BE49-F238E27FC236}">
                <a16:creationId xmlns:a16="http://schemas.microsoft.com/office/drawing/2014/main" id="{F5CE3736-B9F6-4E02-AFD2-8E0A83A5D41A}"/>
              </a:ext>
            </a:extLst>
          </p:cNvPr>
          <p:cNvSpPr>
            <a:spLocks noGrp="1"/>
          </p:cNvSpPr>
          <p:nvPr>
            <p:ph idx="1"/>
          </p:nvPr>
        </p:nvSpPr>
        <p:spPr>
          <a:xfrm>
            <a:off x="4965431" y="2438400"/>
            <a:ext cx="6586489" cy="3785419"/>
          </a:xfrm>
        </p:spPr>
        <p:txBody>
          <a:bodyPr>
            <a:normAutofit fontScale="92500" lnSpcReduction="20000"/>
          </a:bodyPr>
          <a:lstStyle/>
          <a:p>
            <a:r>
              <a:rPr lang="en-US" sz="2000" dirty="0"/>
              <a:t>Tertium quid means services trade dress, or a subset of services trade dress.</a:t>
            </a:r>
          </a:p>
          <a:p>
            <a:r>
              <a:rPr lang="en-US" sz="2000" dirty="0"/>
              <a:t>Services trade dress is always eligible for inherent distinctiveness.</a:t>
            </a:r>
          </a:p>
          <a:p>
            <a:r>
              <a:rPr lang="en-US" sz="2000" dirty="0"/>
              <a:t>It is not a hybrid of product packaging and product design.  It is neither because it relates to a service, not a product.</a:t>
            </a:r>
          </a:p>
          <a:p>
            <a:r>
              <a:rPr lang="en-US" sz="2000" dirty="0"/>
              <a:t>But nonetheless, the service mark is still an imperfect metaphor for experiential marketing—ambience, architecture, and atmosphere.</a:t>
            </a:r>
          </a:p>
          <a:p>
            <a:r>
              <a:rPr lang="en-US" sz="2000" dirty="0"/>
              <a:t>In looking at business research on the issue, it isn’t clear that experiential marketing is the same as services, or capable of inherent distinctiveness, because, like Scalia said regarding product design, experiential marketing “almost invariably serves purposes other than source identification.”</a:t>
            </a:r>
          </a:p>
        </p:txBody>
      </p:sp>
      <p:pic>
        <p:nvPicPr>
          <p:cNvPr id="4" name="Content Placeholder 5" descr="A drawing of a person&#10;&#10;Description generated with high confidence">
            <a:extLst>
              <a:ext uri="{FF2B5EF4-FFF2-40B4-BE49-F238E27FC236}">
                <a16:creationId xmlns:a16="http://schemas.microsoft.com/office/drawing/2014/main" id="{50F8E9EA-770E-49C4-BE9C-2CA055FD3D7F}"/>
              </a:ext>
            </a:extLst>
          </p:cNvPr>
          <p:cNvPicPr>
            <a:picLocks noChangeAspect="1"/>
          </p:cNvPicPr>
          <p:nvPr/>
        </p:nvPicPr>
        <p:blipFill rotWithShape="1">
          <a:blip r:embed="rId2">
            <a:extLst>
              <a:ext uri="{28A0092B-C50C-407E-A947-70E740481C1C}">
                <a14:useLocalDpi xmlns:a14="http://schemas.microsoft.com/office/drawing/2010/main" val="0"/>
              </a:ext>
            </a:extLst>
          </a:blip>
          <a:srcRect l="20577" r="11828"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181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6EE533-6813-46F9-8163-58A65246DE5E}"/>
              </a:ext>
            </a:extLst>
          </p:cNvPr>
          <p:cNvSpPr>
            <a:spLocks noGrp="1"/>
          </p:cNvSpPr>
          <p:nvPr>
            <p:ph type="title"/>
          </p:nvPr>
        </p:nvSpPr>
        <p:spPr>
          <a:xfrm>
            <a:off x="1149716" y="499397"/>
            <a:ext cx="5929422" cy="905891"/>
          </a:xfrm>
        </p:spPr>
        <p:txBody>
          <a:bodyPr anchor="b">
            <a:normAutofit fontScale="90000"/>
          </a:bodyPr>
          <a:lstStyle/>
          <a:p>
            <a:r>
              <a:rPr lang="en-US" sz="4000" dirty="0">
                <a:latin typeface="Algerian" panose="04020705040A02060702" pitchFamily="82" charset="0"/>
              </a:rPr>
              <a:t>Pines and Gilcrest, The Experience Economy</a:t>
            </a:r>
          </a:p>
        </p:txBody>
      </p:sp>
      <p:sp>
        <p:nvSpPr>
          <p:cNvPr id="3" name="Content Placeholder 2">
            <a:extLst>
              <a:ext uri="{FF2B5EF4-FFF2-40B4-BE49-F238E27FC236}">
                <a16:creationId xmlns:a16="http://schemas.microsoft.com/office/drawing/2014/main" id="{5116B273-DE7F-4228-A35A-34B8660444E0}"/>
              </a:ext>
            </a:extLst>
          </p:cNvPr>
          <p:cNvSpPr>
            <a:spLocks noGrp="1"/>
          </p:cNvSpPr>
          <p:nvPr>
            <p:ph idx="1"/>
          </p:nvPr>
        </p:nvSpPr>
        <p:spPr>
          <a:xfrm>
            <a:off x="442763" y="1617044"/>
            <a:ext cx="6636376" cy="4533499"/>
          </a:xfrm>
        </p:spPr>
        <p:txBody>
          <a:bodyPr>
            <a:normAutofit/>
          </a:bodyPr>
          <a:lstStyle/>
          <a:p>
            <a:r>
              <a:rPr lang="en-US" sz="1600" dirty="0">
                <a:effectLst/>
                <a:ea typeface="Times New Roman" panose="02020603050405020304" pitchFamily="18" charset="0"/>
              </a:rPr>
              <a:t>“Economists have typically lumped experiences in with services, but experiences are a distinct economic offering, as different from services as services are from goods.” </a:t>
            </a:r>
          </a:p>
          <a:p>
            <a:r>
              <a:rPr lang="en-US" sz="1600" dirty="0">
                <a:effectLst/>
                <a:ea typeface="Times New Roman" panose="02020603050405020304" pitchFamily="18" charset="0"/>
              </a:rPr>
              <a:t>They are rather, “staged experiences.”</a:t>
            </a:r>
          </a:p>
          <a:p>
            <a:r>
              <a:rPr lang="en-US" sz="1600" dirty="0">
                <a:effectLst/>
                <a:ea typeface="Times New Roman" panose="02020603050405020304" pitchFamily="18" charset="0"/>
              </a:rPr>
              <a:t>In effect, “[i]n today’s service economy, many companies simply wrap experiences around their traditional offerings to sell them better.  </a:t>
            </a:r>
          </a:p>
          <a:p>
            <a:r>
              <a:rPr lang="en-US" sz="1600" dirty="0">
                <a:effectLst/>
                <a:ea typeface="Times New Roman" panose="02020603050405020304" pitchFamily="18" charset="0"/>
              </a:rPr>
              <a:t>To realize the full benefit of staging experiences, however, businesses must deliberately design engaging experiences that command a fee.”</a:t>
            </a:r>
          </a:p>
          <a:p>
            <a:r>
              <a:rPr lang="en-US" sz="1600" dirty="0">
                <a:effectLst/>
                <a:ea typeface="Times New Roman" panose="02020603050405020304" pitchFamily="18" charset="0"/>
              </a:rPr>
              <a:t>“[I[n envisioning engaging experiences, [businesses] can and should consider a multiplicity of dimensions.  These include…the multisensory nature of experiences, their level of personal meaningfulness, the way the experience is shared with others (if at all), the intensity and duration of various experiential elements, complexity (or simplicity), and untold other characteristics of how people spend time. Cultural considerations and national and local sensitivities, as well as the prior life experiences of guests, all impact how people perceive experiences.  “</a:t>
            </a:r>
          </a:p>
          <a:p>
            <a:endParaRPr lang="en-US" sz="1300" dirty="0"/>
          </a:p>
        </p:txBody>
      </p:sp>
      <p:pic>
        <p:nvPicPr>
          <p:cNvPr id="16386" name="Picture 2" descr="The Experience Economy, With a New Preface by the Authors: Competing for  Customer Time, Attention, and Money by B. Joseph Pine II, James H. Gilmore,  Hardcover | Barnes &amp; Noble®">
            <a:extLst>
              <a:ext uri="{FF2B5EF4-FFF2-40B4-BE49-F238E27FC236}">
                <a16:creationId xmlns:a16="http://schemas.microsoft.com/office/drawing/2014/main" id="{5B0849F6-AAED-40DE-9C9E-995337FCE1B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00853" y="806824"/>
            <a:ext cx="3454481" cy="513677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143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C8D9C8-FF3B-4F16-B688-C250EC7F1ACF}"/>
              </a:ext>
            </a:extLst>
          </p:cNvPr>
          <p:cNvSpPr>
            <a:spLocks noGrp="1"/>
          </p:cNvSpPr>
          <p:nvPr>
            <p:ph type="title"/>
          </p:nvPr>
        </p:nvSpPr>
        <p:spPr>
          <a:xfrm>
            <a:off x="838201" y="365125"/>
            <a:ext cx="5251316" cy="1807305"/>
          </a:xfrm>
        </p:spPr>
        <p:txBody>
          <a:bodyPr>
            <a:normAutofit/>
          </a:bodyPr>
          <a:lstStyle/>
          <a:p>
            <a:r>
              <a:rPr lang="en-US" dirty="0">
                <a:latin typeface="Algerian" panose="04020705040A02060702" pitchFamily="82" charset="0"/>
              </a:rPr>
              <a:t>Trademark Distinctiveness</a:t>
            </a:r>
          </a:p>
        </p:txBody>
      </p:sp>
      <p:sp>
        <p:nvSpPr>
          <p:cNvPr id="3" name="Content Placeholder 2">
            <a:extLst>
              <a:ext uri="{FF2B5EF4-FFF2-40B4-BE49-F238E27FC236}">
                <a16:creationId xmlns:a16="http://schemas.microsoft.com/office/drawing/2014/main" id="{4DED2F1F-41ED-41B0-929F-9DD9373A5EE1}"/>
              </a:ext>
            </a:extLst>
          </p:cNvPr>
          <p:cNvSpPr>
            <a:spLocks noGrp="1"/>
          </p:cNvSpPr>
          <p:nvPr>
            <p:ph idx="1"/>
          </p:nvPr>
        </p:nvSpPr>
        <p:spPr>
          <a:xfrm>
            <a:off x="838200" y="2333297"/>
            <a:ext cx="4619621" cy="3843666"/>
          </a:xfrm>
        </p:spPr>
        <p:txBody>
          <a:bodyPr>
            <a:normAutofit/>
          </a:bodyPr>
          <a:lstStyle/>
          <a:p>
            <a:r>
              <a:rPr lang="en-US" sz="2000" dirty="0"/>
              <a:t>Relevant statutory provision: Lanham Act § 45; 15 U.S.C. § 1127 </a:t>
            </a:r>
          </a:p>
          <a:p>
            <a:pPr lvl="1"/>
            <a:r>
              <a:rPr lang="en-US" sz="2000" dirty="0"/>
              <a:t>The term “trademark” includes any word, name, symbol, or device, or any combination thereof . . . used by a person . . . </a:t>
            </a:r>
            <a:r>
              <a:rPr lang="en-US" sz="2000" b="1" i="1" dirty="0"/>
              <a:t>to identify and distinguish his or her goods</a:t>
            </a:r>
            <a:r>
              <a:rPr lang="en-US" sz="2000" dirty="0"/>
              <a:t>, including a unique product, from those manufactured or sold by others </a:t>
            </a:r>
            <a:r>
              <a:rPr lang="en-US" sz="2000" b="1" i="1" dirty="0"/>
              <a:t>and to indicate the source of the goods</a:t>
            </a:r>
            <a:r>
              <a:rPr lang="en-US" sz="2000" dirty="0"/>
              <a:t>, even if that source is unknown. </a:t>
            </a:r>
          </a:p>
          <a:p>
            <a:endParaRPr lang="en-US" sz="2000" dirty="0"/>
          </a:p>
        </p:txBody>
      </p:sp>
      <p:pic>
        <p:nvPicPr>
          <p:cNvPr id="7170" name="Picture 2" descr="Tide Original High Efficiency Liquid Laundry Detergent - 92 Fl Oz : Target">
            <a:extLst>
              <a:ext uri="{FF2B5EF4-FFF2-40B4-BE49-F238E27FC236}">
                <a16:creationId xmlns:a16="http://schemas.microsoft.com/office/drawing/2014/main" id="{014F636C-7A6E-4A02-A673-EFE48C6165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0" r="8163"/>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028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AB65-4E2A-4F7A-92F6-582439C473E1}"/>
              </a:ext>
            </a:extLst>
          </p:cNvPr>
          <p:cNvSpPr>
            <a:spLocks noGrp="1"/>
          </p:cNvSpPr>
          <p:nvPr>
            <p:ph type="title"/>
          </p:nvPr>
        </p:nvSpPr>
        <p:spPr>
          <a:xfrm>
            <a:off x="5069940" y="365124"/>
            <a:ext cx="6172200" cy="1828800"/>
          </a:xfrm>
        </p:spPr>
        <p:txBody>
          <a:bodyPr>
            <a:normAutofit/>
          </a:bodyPr>
          <a:lstStyle/>
          <a:p>
            <a:r>
              <a:rPr lang="en-US" sz="4100" dirty="0">
                <a:latin typeface="Algerian" panose="04020705040A02060702" pitchFamily="82" charset="0"/>
              </a:rPr>
              <a:t>Tertium quid as experiential marketing</a:t>
            </a:r>
            <a:endParaRPr lang="en-US" sz="4100" dirty="0"/>
          </a:p>
        </p:txBody>
      </p:sp>
      <p:sp>
        <p:nvSpPr>
          <p:cNvPr id="3" name="Content Placeholder 2">
            <a:extLst>
              <a:ext uri="{FF2B5EF4-FFF2-40B4-BE49-F238E27FC236}">
                <a16:creationId xmlns:a16="http://schemas.microsoft.com/office/drawing/2014/main" id="{12191979-F3E7-4030-BA7C-7484DE7D415A}"/>
              </a:ext>
            </a:extLst>
          </p:cNvPr>
          <p:cNvSpPr>
            <a:spLocks noGrp="1"/>
          </p:cNvSpPr>
          <p:nvPr>
            <p:ph idx="1"/>
          </p:nvPr>
        </p:nvSpPr>
        <p:spPr>
          <a:xfrm>
            <a:off x="5069940" y="2322576"/>
            <a:ext cx="6788384" cy="4318856"/>
          </a:xfrm>
        </p:spPr>
        <p:txBody>
          <a:bodyPr>
            <a:normAutofit/>
          </a:bodyPr>
          <a:lstStyle/>
          <a:p>
            <a:r>
              <a:rPr lang="en-US" sz="1600" dirty="0">
                <a:effectLst/>
                <a:ea typeface="Times New Roman" panose="02020603050405020304" pitchFamily="18" charset="0"/>
              </a:rPr>
              <a:t>Pines and Gilcrest also draw a distinction between “the memory of an experience” and “the enjoyment of the experience in the moment (apart from how memorable it later proves.)”  </a:t>
            </a:r>
          </a:p>
          <a:p>
            <a:r>
              <a:rPr lang="en-US" sz="1600" dirty="0">
                <a:effectLst/>
                <a:ea typeface="Times New Roman" panose="02020603050405020304" pitchFamily="18" charset="0"/>
              </a:rPr>
              <a:t>[P]</a:t>
            </a:r>
            <a:r>
              <a:rPr lang="en-US" sz="1600" dirty="0" err="1">
                <a:effectLst/>
                <a:ea typeface="Times New Roman" panose="02020603050405020304" pitchFamily="18" charset="0"/>
              </a:rPr>
              <a:t>eople</a:t>
            </a:r>
            <a:r>
              <a:rPr lang="en-US" sz="1600" dirty="0">
                <a:effectLst/>
                <a:ea typeface="Times New Roman" panose="02020603050405020304" pitchFamily="18" charset="0"/>
              </a:rPr>
              <a:t> at least remember that they enjoyed the experience, even if they cannot recall or explain why.  Of critical importance is how the experience concludes … the structure of compelling dramas . . . offers considerable insight. In a nutshell, failure to adequately establish proper context, interweave building action, or allow for falling action and a </a:t>
            </a:r>
            <a:r>
              <a:rPr lang="en-US" sz="1600" dirty="0" err="1">
                <a:effectLst/>
                <a:ea typeface="Times New Roman" panose="02020603050405020304" pitchFamily="18" charset="0"/>
              </a:rPr>
              <a:t>denoument</a:t>
            </a:r>
            <a:r>
              <a:rPr lang="en-US" sz="1600" dirty="0">
                <a:effectLst/>
                <a:ea typeface="Times New Roman" panose="02020603050405020304" pitchFamily="18" charset="0"/>
              </a:rPr>
              <a:t> adversely diminishes the audience’s memory of even the most climactic highs of an enjoyable experience (and even more adversely magnifies the memory of an unpleasant one).  Bottom line: no, a strong memory is not required for every experience, but the greater the (positive) memory created and the longer it lasts, the more value is created.</a:t>
            </a:r>
          </a:p>
          <a:p>
            <a:r>
              <a:rPr lang="en-US" sz="1600" dirty="0">
                <a:effectLst/>
                <a:ea typeface="Times New Roman" panose="02020603050405020304" pitchFamily="18" charset="0"/>
              </a:rPr>
              <a:t>This could have some relevance to the inherent distinctiveness versus acquired distinctiveness test for experiential trade dress.</a:t>
            </a:r>
          </a:p>
          <a:p>
            <a:pPr lvl="1"/>
            <a:r>
              <a:rPr lang="en-US" sz="1600" dirty="0">
                <a:effectLst/>
                <a:ea typeface="Times New Roman" panose="02020603050405020304" pitchFamily="18" charset="0"/>
                <a:cs typeface="Times New Roman" panose="02020603050405020304" pitchFamily="18" charset="0"/>
              </a:rPr>
              <a:t>Does distinctiveness for experiences equal engagement and compelling nature?</a:t>
            </a:r>
            <a:endParaRPr lang="en-US" sz="1600" dirty="0">
              <a:effectLst/>
              <a:ea typeface="Times New Roman" panose="02020603050405020304" pitchFamily="18" charset="0"/>
            </a:endParaRPr>
          </a:p>
          <a:p>
            <a:endParaRPr lang="en-US" sz="1300" dirty="0">
              <a:effectLst/>
              <a:latin typeface="Garamond" panose="02020404030301010803" pitchFamily="18" charset="0"/>
              <a:ea typeface="Times New Roman" panose="02020603050405020304" pitchFamily="18" charset="0"/>
            </a:endParaRPr>
          </a:p>
          <a:p>
            <a:pPr marL="457200" lvl="1" indent="0">
              <a:buNone/>
            </a:pPr>
            <a:endParaRPr lang="en-US" sz="1300" dirty="0">
              <a:effectLst/>
              <a:latin typeface="Times New Roman" panose="02020603050405020304" pitchFamily="18" charset="0"/>
              <a:ea typeface="Times New Roman" panose="02020603050405020304" pitchFamily="18" charset="0"/>
            </a:endParaRPr>
          </a:p>
          <a:p>
            <a:endParaRPr lang="en-US" sz="1300" dirty="0"/>
          </a:p>
        </p:txBody>
      </p:sp>
      <p:pic>
        <p:nvPicPr>
          <p:cNvPr id="17412" name="Picture 4">
            <a:extLst>
              <a:ext uri="{FF2B5EF4-FFF2-40B4-BE49-F238E27FC236}">
                <a16:creationId xmlns:a16="http://schemas.microsoft.com/office/drawing/2014/main" id="{03FCF8A1-3CA1-49CF-BE53-C08EBA9F9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406" y="1552575"/>
            <a:ext cx="3714750" cy="375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115400"/>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A5898F-5205-4FCD-92F3-2CBE85661D43}"/>
              </a:ext>
            </a:extLst>
          </p:cNvPr>
          <p:cNvSpPr>
            <a:spLocks noGrp="1"/>
          </p:cNvSpPr>
          <p:nvPr>
            <p:ph type="title"/>
          </p:nvPr>
        </p:nvSpPr>
        <p:spPr>
          <a:xfrm>
            <a:off x="838200" y="365760"/>
            <a:ext cx="10515600" cy="1325563"/>
          </a:xfrm>
        </p:spPr>
        <p:txBody>
          <a:bodyPr>
            <a:normAutofit/>
          </a:bodyPr>
          <a:lstStyle/>
          <a:p>
            <a:r>
              <a:rPr lang="en-US">
                <a:solidFill>
                  <a:schemeClr val="bg1"/>
                </a:solidFill>
                <a:latin typeface="Algerian" panose="04020705040A02060702" pitchFamily="82" charset="0"/>
              </a:rPr>
              <a:t>Ambience as (Intellectual) Property </a:t>
            </a:r>
          </a:p>
        </p:txBody>
      </p:sp>
      <p:sp>
        <p:nvSpPr>
          <p:cNvPr id="3" name="Content Placeholder 2">
            <a:extLst>
              <a:ext uri="{FF2B5EF4-FFF2-40B4-BE49-F238E27FC236}">
                <a16:creationId xmlns:a16="http://schemas.microsoft.com/office/drawing/2014/main" id="{CABE0AFF-77DA-40A6-B1E1-91D636E3BEC4}"/>
              </a:ext>
            </a:extLst>
          </p:cNvPr>
          <p:cNvSpPr>
            <a:spLocks noGrp="1"/>
          </p:cNvSpPr>
          <p:nvPr>
            <p:ph idx="1"/>
          </p:nvPr>
        </p:nvSpPr>
        <p:spPr>
          <a:xfrm>
            <a:off x="215604" y="2434495"/>
            <a:ext cx="6745308" cy="3900106"/>
          </a:xfrm>
        </p:spPr>
        <p:txBody>
          <a:bodyPr anchor="ctr">
            <a:noAutofit/>
          </a:bodyPr>
          <a:lstStyle/>
          <a:p>
            <a:r>
              <a:rPr lang="en-US" sz="1600" dirty="0"/>
              <a:t>The inherent protection of experiential marketing as IP expands the purview of IP law into the intangible qualities of spaces as experienced by customers.</a:t>
            </a:r>
          </a:p>
          <a:p>
            <a:r>
              <a:rPr lang="en-US" sz="1600" dirty="0"/>
              <a:t>This expansive understanding of trademark, while not well fleshed out in the law, coincides with broader attention to experience marketing in the business space over the last 20 odd years.</a:t>
            </a:r>
          </a:p>
          <a:p>
            <a:r>
              <a:rPr lang="en-US" sz="1600" dirty="0"/>
              <a:t>As Pine and Gilcrest put it, there is a transformation of the American marketplace from a market of goods and services into one that offers “staged experiences,” in which companies are “experience stagers,” labor is “performance,” and the “consumer is the product.”</a:t>
            </a:r>
          </a:p>
          <a:p>
            <a:r>
              <a:rPr lang="en-US" sz="1600" dirty="0"/>
              <a:t>Thus, the commodity of experience occurs within the consumer, who has been offered “sensations” and who “has been engaged on an emotional level with memories that “linger on.”</a:t>
            </a:r>
          </a:p>
          <a:p>
            <a:r>
              <a:rPr lang="en-US" sz="1600" dirty="0"/>
              <a:t>One is left wondering whether this commodification of experience is desirable. By allowing for inherent distinctiveness—or trademark protection at all—the law seeks to encourage, rather than discourage, this commodification.</a:t>
            </a:r>
          </a:p>
          <a:p>
            <a:r>
              <a:rPr lang="en-US" sz="1600" dirty="0"/>
              <a:t>Source: </a:t>
            </a:r>
            <a:r>
              <a:rPr lang="en-US" sz="1600" dirty="0">
                <a:effectLst/>
                <a:ea typeface="Times New Roman" panose="02020603050405020304" pitchFamily="18" charset="0"/>
              </a:rPr>
              <a:t>Winnie Won Yin Wong, Ambience as Property: Experience, Design, and the Legal Expansion of “Trade Dress,” 9 Future Anterior 1 (2012).  </a:t>
            </a:r>
            <a:endParaRPr lang="en-US" sz="1600" dirty="0"/>
          </a:p>
        </p:txBody>
      </p:sp>
      <p:pic>
        <p:nvPicPr>
          <p:cNvPr id="18434" name="Picture 2" descr="Defining Commodification - Department of Agricultural, Food, and Resource  Economics">
            <a:extLst>
              <a:ext uri="{FF2B5EF4-FFF2-40B4-BE49-F238E27FC236}">
                <a16:creationId xmlns:a16="http://schemas.microsoft.com/office/drawing/2014/main" id="{0E7A3599-29E5-47CA-8BFF-7A1E53EC0A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22" r="2638" b="-1"/>
          <a:stretch/>
        </p:blipFill>
        <p:spPr bwMode="auto">
          <a:xfrm>
            <a:off x="6960912" y="2434495"/>
            <a:ext cx="5015484" cy="390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053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99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56F6211-5903-4B8B-AFDC-B6E9A0E2C35E}"/>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Thank you!  Questions, Comments?</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Image result for alchemy">
            <a:extLst>
              <a:ext uri="{FF2B5EF4-FFF2-40B4-BE49-F238E27FC236}">
                <a16:creationId xmlns:a16="http://schemas.microsoft.com/office/drawing/2014/main" id="{48E8AB0C-2FAC-4453-988C-59934765C01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737" b="4"/>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694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le 1">
            <a:extLst>
              <a:ext uri="{FF2B5EF4-FFF2-40B4-BE49-F238E27FC236}">
                <a16:creationId xmlns:a16="http://schemas.microsoft.com/office/drawing/2014/main" id="{3E122F0D-41CE-4D50-B739-66C230DAB6C3}"/>
              </a:ext>
            </a:extLst>
          </p:cNvPr>
          <p:cNvSpPr>
            <a:spLocks noGrp="1"/>
          </p:cNvSpPr>
          <p:nvPr>
            <p:ph type="title"/>
          </p:nvPr>
        </p:nvSpPr>
        <p:spPr>
          <a:xfrm>
            <a:off x="1246824" y="643467"/>
            <a:ext cx="4772975" cy="1800526"/>
          </a:xfrm>
        </p:spPr>
        <p:txBody>
          <a:bodyPr>
            <a:normAutofit/>
          </a:bodyPr>
          <a:lstStyle/>
          <a:p>
            <a:r>
              <a:rPr lang="en-US" dirty="0">
                <a:latin typeface="Algerian" panose="04020705040A02060702" pitchFamily="82" charset="0"/>
              </a:rPr>
              <a:t>Two types of distinctiveness</a:t>
            </a:r>
          </a:p>
        </p:txBody>
      </p:sp>
      <p:sp>
        <p:nvSpPr>
          <p:cNvPr id="3" name="Content Placeholder 2">
            <a:extLst>
              <a:ext uri="{FF2B5EF4-FFF2-40B4-BE49-F238E27FC236}">
                <a16:creationId xmlns:a16="http://schemas.microsoft.com/office/drawing/2014/main" id="{DD4171B3-B767-46D3-B1FF-1A2C5C59349E}"/>
              </a:ext>
            </a:extLst>
          </p:cNvPr>
          <p:cNvSpPr>
            <a:spLocks noGrp="1"/>
          </p:cNvSpPr>
          <p:nvPr>
            <p:ph idx="1"/>
          </p:nvPr>
        </p:nvSpPr>
        <p:spPr>
          <a:xfrm>
            <a:off x="216816" y="2443993"/>
            <a:ext cx="6608190" cy="4154770"/>
          </a:xfrm>
        </p:spPr>
        <p:txBody>
          <a:bodyPr>
            <a:normAutofit/>
          </a:bodyPr>
          <a:lstStyle/>
          <a:p>
            <a:r>
              <a:rPr lang="en-US" sz="2000" b="1" dirty="0"/>
              <a:t>Inherent distinctiveness </a:t>
            </a:r>
            <a:r>
              <a:rPr lang="en-US" sz="2000" dirty="0"/>
              <a:t>– mark’s “intrinsic nature serves to identify a particular source”</a:t>
            </a:r>
          </a:p>
          <a:p>
            <a:pPr lvl="1"/>
            <a:r>
              <a:rPr lang="en-US" sz="2000" dirty="0"/>
              <a:t>Law assumes that consumers will instantly/automatically recognize  mark as an indicator of source.</a:t>
            </a:r>
          </a:p>
          <a:p>
            <a:pPr lvl="1"/>
            <a:r>
              <a:rPr lang="en-US" sz="2000" dirty="0"/>
              <a:t>E.g., APPLE, NIKE</a:t>
            </a:r>
          </a:p>
          <a:p>
            <a:r>
              <a:rPr lang="en-US" sz="2000" b="1" dirty="0"/>
              <a:t>Acquired distinctiveness </a:t>
            </a:r>
            <a:r>
              <a:rPr lang="en-US" sz="2000" dirty="0"/>
              <a:t>–mark develops an “acquired distinctiveness” such that consumers come to associate the mark with a particular product or service.</a:t>
            </a:r>
          </a:p>
          <a:p>
            <a:pPr lvl="1"/>
            <a:r>
              <a:rPr lang="en-US" sz="2000" dirty="0"/>
              <a:t>Mark develops “secondary meaning” in the marketplace., or through advertising.</a:t>
            </a:r>
          </a:p>
          <a:p>
            <a:pPr lvl="1"/>
            <a:r>
              <a:rPr lang="en-US" sz="2000" dirty="0"/>
              <a:t>E.G., AMERICAN AIRLINES, ENTREPRENEUR (magazine)</a:t>
            </a:r>
          </a:p>
          <a:p>
            <a:pPr lvl="1"/>
            <a:endParaRPr lang="en-US" sz="1600" dirty="0"/>
          </a:p>
        </p:txBody>
      </p:sp>
      <p:pic>
        <p:nvPicPr>
          <p:cNvPr id="8194" name="Picture 2" descr="American Airlines Group Inc Q3 Profit Blows Away Expectations - ETF Daily  News">
            <a:extLst>
              <a:ext uri="{FF2B5EF4-FFF2-40B4-BE49-F238E27FC236}">
                <a16:creationId xmlns:a16="http://schemas.microsoft.com/office/drawing/2014/main" id="{7ABCD044-8E74-414D-B987-5CE4817931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00211" y="987563"/>
            <a:ext cx="3848322" cy="185681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ir Max Day History of Nike Air - Nike News">
            <a:extLst>
              <a:ext uri="{FF2B5EF4-FFF2-40B4-BE49-F238E27FC236}">
                <a16:creationId xmlns:a16="http://schemas.microsoft.com/office/drawing/2014/main" id="{E64103E3-422A-4657-9564-E979DDE676C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57578" y="3657600"/>
            <a:ext cx="3733588" cy="2585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376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4" name="Oval 13">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4" name="Straight Connector 23">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2" name="Straight Connector 31">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7A88C1FA-9E6E-430D-B26A-18BADE5BF64D}"/>
              </a:ext>
            </a:extLst>
          </p:cNvPr>
          <p:cNvSpPr>
            <a:spLocks noGrp="1"/>
          </p:cNvSpPr>
          <p:nvPr>
            <p:ph type="title"/>
          </p:nvPr>
        </p:nvSpPr>
        <p:spPr>
          <a:xfrm>
            <a:off x="630935" y="4018137"/>
            <a:ext cx="5071221" cy="2129586"/>
          </a:xfrm>
          <a:noFill/>
        </p:spPr>
        <p:txBody>
          <a:bodyPr anchor="t">
            <a:normAutofit/>
          </a:bodyPr>
          <a:lstStyle/>
          <a:p>
            <a:r>
              <a:rPr lang="en-US" sz="4800" dirty="0">
                <a:solidFill>
                  <a:schemeClr val="bg1"/>
                </a:solidFill>
                <a:latin typeface="Algerian" panose="04020705040A02060702" pitchFamily="82" charset="0"/>
              </a:rPr>
              <a:t>The Inherent Distinctiveness of Word Marks</a:t>
            </a:r>
          </a:p>
        </p:txBody>
      </p:sp>
      <p:pic>
        <p:nvPicPr>
          <p:cNvPr id="4" name="Picture 2" descr="How strong is your Brand?">
            <a:extLst>
              <a:ext uri="{FF2B5EF4-FFF2-40B4-BE49-F238E27FC236}">
                <a16:creationId xmlns:a16="http://schemas.microsoft.com/office/drawing/2014/main" id="{89C5BC1D-E52A-494D-9FF5-42A604486B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73172" y="683582"/>
            <a:ext cx="7702542" cy="242630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776904"/>
            <a:ext cx="304800" cy="429768"/>
            <a:chOff x="215328" y="-46937"/>
            <a:chExt cx="304800" cy="2773841"/>
          </a:xfrm>
        </p:grpSpPr>
        <p:cxnSp>
          <p:nvCxnSpPr>
            <p:cNvPr id="38" name="Straight Connector 37">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Oval 42">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DFA119-B7A0-459C-8386-7B5CC76B4B30}"/>
              </a:ext>
            </a:extLst>
          </p:cNvPr>
          <p:cNvSpPr>
            <a:spLocks noGrp="1"/>
          </p:cNvSpPr>
          <p:nvPr>
            <p:ph idx="1"/>
          </p:nvPr>
        </p:nvSpPr>
        <p:spPr>
          <a:xfrm>
            <a:off x="5925304" y="4018143"/>
            <a:ext cx="5549111" cy="2129599"/>
          </a:xfrm>
          <a:noFill/>
        </p:spPr>
        <p:txBody>
          <a:bodyPr anchor="t">
            <a:noAutofit/>
          </a:bodyPr>
          <a:lstStyle/>
          <a:p>
            <a:pPr marL="0" indent="0">
              <a:buNone/>
            </a:pPr>
            <a:r>
              <a:rPr lang="en-US" sz="2400" dirty="0">
                <a:solidFill>
                  <a:schemeClr val="bg1"/>
                </a:solidFill>
              </a:rPr>
              <a:t>Trademark law overwhelmingly uses the “Abercrombie spectrum to evaluate word mark distinctiveness.</a:t>
            </a:r>
          </a:p>
          <a:p>
            <a:pPr marL="0" indent="0">
              <a:buNone/>
            </a:pPr>
            <a:r>
              <a:rPr lang="en-US" sz="2400" dirty="0">
                <a:solidFill>
                  <a:schemeClr val="bg1"/>
                </a:solidFill>
              </a:rPr>
              <a:t>Derives from Abercrombie &amp; Fitch v. Hunting World, </a:t>
            </a:r>
            <a:r>
              <a:rPr lang="es-ES" sz="2400" b="0" i="0" dirty="0">
                <a:solidFill>
                  <a:schemeClr val="bg1"/>
                </a:solidFill>
                <a:effectLst/>
                <a:latin typeface="Roboto" panose="02000000000000000000" pitchFamily="2" charset="0"/>
              </a:rPr>
              <a:t>537 F.2d 4 (2nd Cir. 1976)</a:t>
            </a:r>
            <a:r>
              <a:rPr lang="en-US" sz="2400" dirty="0">
                <a:solidFill>
                  <a:schemeClr val="bg1"/>
                </a:solidFill>
              </a:rPr>
              <a:t> case.</a:t>
            </a:r>
          </a:p>
        </p:txBody>
      </p:sp>
    </p:spTree>
    <p:extLst>
      <p:ext uri="{BB962C8B-B14F-4D97-AF65-F5344CB8AC3E}">
        <p14:creationId xmlns:p14="http://schemas.microsoft.com/office/powerpoint/2010/main" val="1068884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6DDD9F-5F80-469A-9270-A8FDD958830B}"/>
              </a:ext>
            </a:extLst>
          </p:cNvPr>
          <p:cNvSpPr>
            <a:spLocks noGrp="1"/>
          </p:cNvSpPr>
          <p:nvPr>
            <p:ph type="title"/>
          </p:nvPr>
        </p:nvSpPr>
        <p:spPr>
          <a:xfrm>
            <a:off x="1136397" y="195943"/>
            <a:ext cx="5323715" cy="1317171"/>
          </a:xfrm>
        </p:spPr>
        <p:txBody>
          <a:bodyPr anchor="b">
            <a:normAutofit/>
          </a:bodyPr>
          <a:lstStyle/>
          <a:p>
            <a:r>
              <a:rPr lang="en-US" sz="4000" dirty="0">
                <a:latin typeface="Algerian" panose="04020705040A02060702" pitchFamily="82" charset="0"/>
              </a:rPr>
              <a:t>Abercrombie spectrum summary</a:t>
            </a:r>
          </a:p>
        </p:txBody>
      </p:sp>
      <p:sp>
        <p:nvSpPr>
          <p:cNvPr id="3" name="Content Placeholder 2">
            <a:extLst>
              <a:ext uri="{FF2B5EF4-FFF2-40B4-BE49-F238E27FC236}">
                <a16:creationId xmlns:a16="http://schemas.microsoft.com/office/drawing/2014/main" id="{F04CADF1-7862-4594-98A2-79A11F282CCD}"/>
              </a:ext>
            </a:extLst>
          </p:cNvPr>
          <p:cNvSpPr>
            <a:spLocks noGrp="1"/>
          </p:cNvSpPr>
          <p:nvPr>
            <p:ph idx="1"/>
          </p:nvPr>
        </p:nvSpPr>
        <p:spPr>
          <a:xfrm>
            <a:off x="152400" y="1709058"/>
            <a:ext cx="7466249" cy="4953000"/>
          </a:xfrm>
        </p:spPr>
        <p:txBody>
          <a:bodyPr anchor="t">
            <a:normAutofit fontScale="92500" lnSpcReduction="20000"/>
          </a:bodyPr>
          <a:lstStyle/>
          <a:p>
            <a:pPr lvl="1"/>
            <a:r>
              <a:rPr lang="en-US" sz="2000" b="1" dirty="0"/>
              <a:t>Fanciful – </a:t>
            </a:r>
            <a:r>
              <a:rPr lang="en-US" sz="2000" dirty="0"/>
              <a:t>Coined terms without other meanings (XEROX, KODAK,PEPSI)</a:t>
            </a:r>
          </a:p>
          <a:p>
            <a:pPr lvl="1"/>
            <a:r>
              <a:rPr lang="en-US" sz="2000" b="1" dirty="0"/>
              <a:t>Arbitrary – </a:t>
            </a:r>
            <a:r>
              <a:rPr lang="en-US" sz="2000" dirty="0"/>
              <a:t>no obvious connection to goods or services, but often used metaphorically in invoking values or aesthetics of the product (NIKE, CAMEL, APPLE)</a:t>
            </a:r>
            <a:endParaRPr lang="en-US" sz="2000" b="1" dirty="0"/>
          </a:p>
          <a:p>
            <a:pPr lvl="1"/>
            <a:r>
              <a:rPr lang="en-US" sz="2000" b="1" dirty="0"/>
              <a:t>Suggestive – </a:t>
            </a:r>
            <a:r>
              <a:rPr lang="en-US" sz="2000" dirty="0"/>
              <a:t>metaphors that requite “imagination, thought or perception” on the part of consumers to reach a conclusion as to related product or service (e.g., KLONDIKE for ice cream; GREYHOUND for a bus service)</a:t>
            </a:r>
          </a:p>
          <a:p>
            <a:pPr lvl="1"/>
            <a:r>
              <a:rPr lang="en-US" sz="2000" dirty="0"/>
              <a:t>-------------</a:t>
            </a:r>
          </a:p>
          <a:p>
            <a:pPr lvl="1"/>
            <a:r>
              <a:rPr lang="en-US" sz="2000" b="1" dirty="0"/>
              <a:t>Descriptive - </a:t>
            </a:r>
            <a:r>
              <a:rPr lang="en-US" sz="2000" dirty="0"/>
              <a:t>convey an immediate idea of the ingredients, qualities, or characteristics of a related product or service (</a:t>
            </a:r>
            <a:r>
              <a:rPr lang="en-US" sz="2000" dirty="0" err="1"/>
              <a:t>e.g.,AMERICAN</a:t>
            </a:r>
            <a:r>
              <a:rPr lang="en-US" sz="2000" dirty="0"/>
              <a:t> AIRLINES for a U.S.-based airline, or SALTY for anchovies).</a:t>
            </a:r>
          </a:p>
          <a:p>
            <a:pPr lvl="2"/>
            <a:r>
              <a:rPr lang="en-US" i="1" dirty="0"/>
              <a:t>Protectable only upon showing of secondary meaning.</a:t>
            </a:r>
          </a:p>
          <a:p>
            <a:pPr lvl="1"/>
            <a:r>
              <a:rPr lang="en-US" sz="2000" dirty="0"/>
              <a:t>-------------</a:t>
            </a:r>
          </a:p>
          <a:p>
            <a:pPr lvl="1"/>
            <a:r>
              <a:rPr lang="en-US" sz="2000" b="1" dirty="0"/>
              <a:t>Generic</a:t>
            </a:r>
            <a:r>
              <a:rPr lang="en-US" sz="2000" dirty="0"/>
              <a:t> – define a class of things; never protectable (e.g., LITE BEER for light beer; DESUGARED for a sugar-free beverage).</a:t>
            </a:r>
          </a:p>
          <a:p>
            <a:pPr lvl="2"/>
            <a:r>
              <a:rPr lang="en-US" i="1" dirty="0"/>
              <a:t>Never protectable.</a:t>
            </a:r>
          </a:p>
          <a:p>
            <a:pPr marL="914400" lvl="2" indent="0">
              <a:buNone/>
            </a:pPr>
            <a:endParaRPr lang="en-US" sz="1100" dirty="0"/>
          </a:p>
        </p:txBody>
      </p:sp>
      <p:sp>
        <p:nvSpPr>
          <p:cNvPr id="75" name="Rectangle 7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0" name="Picture 4" descr="How Strong is Your Brand? Part II - Kennedy Law, P.C.">
            <a:extLst>
              <a:ext uri="{FF2B5EF4-FFF2-40B4-BE49-F238E27FC236}">
                <a16:creationId xmlns:a16="http://schemas.microsoft.com/office/drawing/2014/main" id="{2D037FD3-72D2-4E4E-8219-3EC211041A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18649" y="2498982"/>
            <a:ext cx="3867079" cy="172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591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47E17-C18D-4852-905D-21F983E5E202}"/>
              </a:ext>
            </a:extLst>
          </p:cNvPr>
          <p:cNvSpPr>
            <a:spLocks noGrp="1"/>
          </p:cNvSpPr>
          <p:nvPr>
            <p:ph type="title"/>
          </p:nvPr>
        </p:nvSpPr>
        <p:spPr>
          <a:xfrm>
            <a:off x="335857" y="1"/>
            <a:ext cx="4131640" cy="2233748"/>
          </a:xfrm>
        </p:spPr>
        <p:txBody>
          <a:bodyPr>
            <a:normAutofit/>
          </a:bodyPr>
          <a:lstStyle/>
          <a:p>
            <a:r>
              <a:rPr lang="en-US" sz="3700" dirty="0">
                <a:latin typeface="Algerian" panose="04020705040A02060702" pitchFamily="82" charset="0"/>
              </a:rPr>
              <a:t>Distinctiveness Analysis for Nonverbal Marks </a:t>
            </a:r>
          </a:p>
        </p:txBody>
      </p:sp>
      <p:sp>
        <p:nvSpPr>
          <p:cNvPr id="3" name="Content Placeholder 2">
            <a:extLst>
              <a:ext uri="{FF2B5EF4-FFF2-40B4-BE49-F238E27FC236}">
                <a16:creationId xmlns:a16="http://schemas.microsoft.com/office/drawing/2014/main" id="{1673A5D0-5C40-4931-B0D7-622CC3E7927A}"/>
              </a:ext>
            </a:extLst>
          </p:cNvPr>
          <p:cNvSpPr>
            <a:spLocks noGrp="1"/>
          </p:cNvSpPr>
          <p:nvPr>
            <p:ph idx="1"/>
          </p:nvPr>
        </p:nvSpPr>
        <p:spPr>
          <a:xfrm>
            <a:off x="335857" y="2233749"/>
            <a:ext cx="4131640" cy="4624249"/>
          </a:xfrm>
        </p:spPr>
        <p:txBody>
          <a:bodyPr>
            <a:normAutofit/>
          </a:bodyPr>
          <a:lstStyle/>
          <a:p>
            <a:r>
              <a:rPr lang="en-US" sz="2400" dirty="0"/>
              <a:t>Includes:</a:t>
            </a:r>
          </a:p>
          <a:p>
            <a:pPr lvl="1"/>
            <a:r>
              <a:rPr lang="en-US" dirty="0"/>
              <a:t>Logos</a:t>
            </a:r>
          </a:p>
          <a:p>
            <a:pPr lvl="1"/>
            <a:r>
              <a:rPr lang="en-US" dirty="0"/>
              <a:t>Sounds</a:t>
            </a:r>
          </a:p>
          <a:p>
            <a:pPr lvl="1"/>
            <a:r>
              <a:rPr lang="en-US" dirty="0"/>
              <a:t>Scents </a:t>
            </a:r>
          </a:p>
          <a:p>
            <a:pPr lvl="1"/>
            <a:r>
              <a:rPr lang="en-US" i="1" dirty="0"/>
              <a:t>Colors (needs secondary meaning)</a:t>
            </a:r>
          </a:p>
          <a:p>
            <a:pPr lvl="1"/>
            <a:r>
              <a:rPr lang="en-US" dirty="0"/>
              <a:t>Trade Dress</a:t>
            </a:r>
          </a:p>
          <a:p>
            <a:pPr lvl="2"/>
            <a:r>
              <a:rPr lang="en-US" sz="2400" dirty="0"/>
              <a:t>Product packaging </a:t>
            </a:r>
          </a:p>
          <a:p>
            <a:pPr lvl="2"/>
            <a:r>
              <a:rPr lang="en-US" sz="2400" i="1" dirty="0"/>
              <a:t>Product design (needs secondary meaning)</a:t>
            </a:r>
          </a:p>
          <a:p>
            <a:pPr lvl="2"/>
            <a:r>
              <a:rPr lang="en-US" sz="2400" dirty="0"/>
              <a:t>Tertium Quid</a:t>
            </a:r>
          </a:p>
          <a:p>
            <a:pPr lvl="2"/>
            <a:endParaRPr lang="en-US" sz="1700" dirty="0"/>
          </a:p>
          <a:p>
            <a:pPr lvl="2"/>
            <a:endParaRPr lang="en-US" sz="1700" dirty="0"/>
          </a:p>
          <a:p>
            <a:pPr lvl="1"/>
            <a:endParaRPr lang="en-US" sz="1700" dirty="0"/>
          </a:p>
        </p:txBody>
      </p:sp>
      <p:sp>
        <p:nvSpPr>
          <p:cNvPr id="16388"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Image result for trade dress">
            <a:extLst>
              <a:ext uri="{FF2B5EF4-FFF2-40B4-BE49-F238E27FC236}">
                <a16:creationId xmlns:a16="http://schemas.microsoft.com/office/drawing/2014/main" id="{4B0FFD2C-5454-4782-8FA2-E4CE9F8AC2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749488"/>
            <a:ext cx="6019331" cy="335577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719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9E8BD-49A2-4E59-9F78-EBD167182AF1}"/>
              </a:ext>
            </a:extLst>
          </p:cNvPr>
          <p:cNvSpPr>
            <a:spLocks noGrp="1"/>
          </p:cNvSpPr>
          <p:nvPr>
            <p:ph type="title"/>
          </p:nvPr>
        </p:nvSpPr>
        <p:spPr>
          <a:xfrm>
            <a:off x="1136428" y="627564"/>
            <a:ext cx="7474172" cy="1325563"/>
          </a:xfrm>
        </p:spPr>
        <p:txBody>
          <a:bodyPr>
            <a:normAutofit/>
          </a:bodyPr>
          <a:lstStyle/>
          <a:p>
            <a:r>
              <a:rPr lang="en-US" dirty="0">
                <a:latin typeface="Algerian" panose="04020705040A02060702" pitchFamily="82" charset="0"/>
              </a:rPr>
              <a:t>The Distinctiveness of Logo Marks</a:t>
            </a:r>
          </a:p>
        </p:txBody>
      </p:sp>
      <p:sp>
        <p:nvSpPr>
          <p:cNvPr id="3" name="Content Placeholder 2">
            <a:extLst>
              <a:ext uri="{FF2B5EF4-FFF2-40B4-BE49-F238E27FC236}">
                <a16:creationId xmlns:a16="http://schemas.microsoft.com/office/drawing/2014/main" id="{B8D8EA97-CDCA-455F-A2FA-63FE65AC84DC}"/>
              </a:ext>
            </a:extLst>
          </p:cNvPr>
          <p:cNvSpPr>
            <a:spLocks noGrp="1"/>
          </p:cNvSpPr>
          <p:nvPr>
            <p:ph idx="1"/>
          </p:nvPr>
        </p:nvSpPr>
        <p:spPr>
          <a:xfrm>
            <a:off x="468087" y="2144487"/>
            <a:ext cx="8055428" cy="4267200"/>
          </a:xfrm>
        </p:spPr>
        <p:txBody>
          <a:bodyPr anchor="ctr">
            <a:normAutofit/>
          </a:bodyPr>
          <a:lstStyle/>
          <a:p>
            <a:r>
              <a:rPr lang="en-US" sz="2400" dirty="0"/>
              <a:t>Courts sometimes use the </a:t>
            </a:r>
            <a:r>
              <a:rPr lang="en-US" sz="2400" i="1" dirty="0"/>
              <a:t>Abercrombie</a:t>
            </a:r>
            <a:r>
              <a:rPr lang="en-US" sz="2400" dirty="0"/>
              <a:t> spectrum.</a:t>
            </a:r>
          </a:p>
          <a:p>
            <a:r>
              <a:rPr lang="en-US" sz="2400" dirty="0"/>
              <a:t>Others use the test from Seabrook Foods, Inc. v. Barwell Foods, Inc., 568 F.2d 1242 (C.C.P.A. 1976): </a:t>
            </a:r>
          </a:p>
          <a:p>
            <a:pPr marL="0" indent="0">
              <a:buNone/>
            </a:pPr>
            <a:r>
              <a:rPr lang="en-US" sz="2400" dirty="0"/>
              <a:t>“In determining whether a design is arbitrary or distinctive this court has looked to whether it was [1] a ‘common’ basic shape or design, [2] whether it was unique or unusual in a particular field, [3] whether it was a mere refinement of a commonly-adopted and well known form of ornamentation for a particular class of goods viewed by the public as a dress or ornamentation for the goods, or [4] whether it was capable of creating a commercial impression distinct from the accompanying words.”</a:t>
            </a:r>
          </a:p>
        </p:txBody>
      </p:sp>
      <p:sp>
        <p:nvSpPr>
          <p:cNvPr id="21"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Image result for amazing spaces v. metro mini storage">
            <a:extLst>
              <a:ext uri="{FF2B5EF4-FFF2-40B4-BE49-F238E27FC236}">
                <a16:creationId xmlns:a16="http://schemas.microsoft.com/office/drawing/2014/main" id="{81384A28-34FC-45E6-BB39-7A815292D277}"/>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2" b="162"/>
          <a:stretch/>
        </p:blipFill>
        <p:spPr bwMode="auto">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01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3232</TotalTime>
  <Words>5227</Words>
  <Application>Microsoft Office PowerPoint</Application>
  <PresentationFormat>Widescreen</PresentationFormat>
  <Paragraphs>224</Paragraphs>
  <Slides>42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Adobe Devanagari</vt:lpstr>
      <vt:lpstr>Algerian</vt:lpstr>
      <vt:lpstr>Arial</vt:lpstr>
      <vt:lpstr>Calibri</vt:lpstr>
      <vt:lpstr>Calibri Light</vt:lpstr>
      <vt:lpstr>Garamond</vt:lpstr>
      <vt:lpstr>Roboto</vt:lpstr>
      <vt:lpstr>Sofia</vt:lpstr>
      <vt:lpstr>Source Sans Pro</vt:lpstr>
      <vt:lpstr>Times New Roman</vt:lpstr>
      <vt:lpstr>Office Theme</vt:lpstr>
      <vt:lpstr>Alchemical Trade Dress: Demystifying the “tertium quid”</vt:lpstr>
      <vt:lpstr>PowerPoint Presentation</vt:lpstr>
      <vt:lpstr>Roadmap</vt:lpstr>
      <vt:lpstr>Trademark Distinctiveness</vt:lpstr>
      <vt:lpstr>Two types of distinctiveness</vt:lpstr>
      <vt:lpstr>The Inherent Distinctiveness of Word Marks</vt:lpstr>
      <vt:lpstr>Abercrombie spectrum summary</vt:lpstr>
      <vt:lpstr>Distinctiveness Analysis for Nonverbal Marks </vt:lpstr>
      <vt:lpstr>The Distinctiveness of Logo Marks</vt:lpstr>
      <vt:lpstr>How do we decide whether nonverbal marks are distinctive?</vt:lpstr>
      <vt:lpstr>Trade Dress</vt:lpstr>
      <vt:lpstr>Two Pesos, Inc. v. Taco Cabana, Inc., 505 U.S. 763 (1992)</vt:lpstr>
      <vt:lpstr>Qualitex Co. v. Jacobson Products Co., Inc., 514 U.S. 159 (1995)</vt:lpstr>
      <vt:lpstr>Wal-Mart Stores, Inc. v. Samara Bros., Inc., 529 U.S. 205 (2000)</vt:lpstr>
      <vt:lpstr>Wal-Mart Stores (cont.)</vt:lpstr>
      <vt:lpstr>1. Product Packaging  Protectable immediately</vt:lpstr>
      <vt:lpstr>2. Product Design  Protectable with secondary meaning   </vt:lpstr>
      <vt:lpstr>3. “Some Tertium Quid” like product packaging, so viewed as protectable immediately</vt:lpstr>
      <vt:lpstr>Two Pesos Oral Argument</vt:lpstr>
      <vt:lpstr>The ancient art of Alchemy </vt:lpstr>
      <vt:lpstr>Why did Scalia use the term Tertium Quid?</vt:lpstr>
      <vt:lpstr>Where Did Scalia get the term ‘Tertium Quid’?</vt:lpstr>
      <vt:lpstr>Unclear Black Letter Law stemming from the Tertium Quid designation </vt:lpstr>
      <vt:lpstr>Tertium Quid leads to confusion</vt:lpstr>
      <vt:lpstr>Service Mark: a better analogy for this third category of trade dress</vt:lpstr>
      <vt:lpstr>International Service Classes</vt:lpstr>
      <vt:lpstr>Vasquez v. Ybarra, 150 F. Supp. 2d 1157, 1175 n.18 (D. Kan. 2001)</vt:lpstr>
      <vt:lpstr>Yankee Candle Co. v. Bridgewater Candle Co., 259 F.3d 25, 40, (1st Cir. 2001)</vt:lpstr>
      <vt:lpstr>Best Cellars, Inc. v. Wine Made Simple, Inc., 350 F. Supp. 2d 60, 70 (S.D.N.Y. 2003)</vt:lpstr>
      <vt:lpstr>Abercrombie &amp; Fitch Stores, Inc. v. American Eagle Outfitters, Inc., 280 F.3d 619, 629 (6th Cir. 2002)</vt:lpstr>
      <vt:lpstr>Happy's Pizza Franchise, LLC v. Papa's Pizza, Inc., No. 10-15174, 2013 WL 308728, at *3 (E.D. Mich. Jan. 25, 2013)</vt:lpstr>
      <vt:lpstr>Dino Drop, Inc. v. Chase Bar &amp; Grill, LLC, No. 09-CV-10759, 2011 WL 739094, at *11 (E.D. Mich. Feb. 24, 2011) </vt:lpstr>
      <vt:lpstr>Barrio Bros., LLC. v. Revolucion, LLC, No. 1:18CV2052, 2018 WL 5960772, at *4 (N.D. Ohio Nov. 14, 2018) </vt:lpstr>
      <vt:lpstr>Barteca Holdings LLC v. Coastal Taco LLC., No. 1:16CV1498, 2016 WL 4168018, at *3 (N.D. Ohio Aug. 8, 2016) </vt:lpstr>
      <vt:lpstr>  In re Frankish Enterprises Ltd. 113 U.S.P.Q.2d 1964 (TTAB 2015) </vt:lpstr>
      <vt:lpstr>In re Chippendales USA, Inc., 622 F.3d 1346 (Fed. Cir. 2010)</vt:lpstr>
      <vt:lpstr>Mary Queen of the Third Millennium, Inc., No. 2001, 2009 WL 1017283, at *1 (Mar. 25, 2009)</vt:lpstr>
      <vt:lpstr>Recap so far</vt:lpstr>
      <vt:lpstr>Pines and Gilcrest, The Experience Economy</vt:lpstr>
      <vt:lpstr>Tertium quid as experiential marketing</vt:lpstr>
      <vt:lpstr>Ambience as (Intellectual) Property </vt:lpstr>
      <vt:lpstr>Thank you!  Questions,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Alchemical Trade Dress</dc:title>
  <dc:creator>Dustin Marlan</dc:creator>
  <cp:lastModifiedBy>Jaeger, Sarah (GE Corporate)</cp:lastModifiedBy>
  <cp:revision>2</cp:revision>
  <dcterms:created xsi:type="dcterms:W3CDTF">2019-05-20T20:26:12Z</dcterms:created>
  <dcterms:modified xsi:type="dcterms:W3CDTF">2022-04-14T23:04:57Z</dcterms:modified>
</cp:coreProperties>
</file>