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66" r:id="rId3"/>
    <p:sldId id="351" r:id="rId4"/>
    <p:sldId id="353" r:id="rId5"/>
    <p:sldId id="354" r:id="rId6"/>
    <p:sldId id="355" r:id="rId7"/>
    <p:sldId id="356" r:id="rId8"/>
    <p:sldId id="357" r:id="rId9"/>
    <p:sldId id="358" r:id="rId10"/>
    <p:sldId id="359" r:id="rId11"/>
    <p:sldId id="360" r:id="rId12"/>
    <p:sldId id="361" r:id="rId13"/>
    <p:sldId id="362" r:id="rId14"/>
    <p:sldId id="363" r:id="rId15"/>
    <p:sldId id="365" r:id="rId16"/>
    <p:sldId id="257" r:id="rId17"/>
    <p:sldId id="328" r:id="rId18"/>
    <p:sldId id="326" r:id="rId19"/>
    <p:sldId id="342" r:id="rId20"/>
    <p:sldId id="338" r:id="rId21"/>
    <p:sldId id="340" r:id="rId22"/>
    <p:sldId id="324" r:id="rId23"/>
    <p:sldId id="341" r:id="rId24"/>
    <p:sldId id="319" r:id="rId25"/>
    <p:sldId id="339" r:id="rId26"/>
    <p:sldId id="336" r:id="rId27"/>
    <p:sldId id="367" r:id="rId28"/>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138" autoAdjust="0"/>
    <p:restoredTop sz="94883" autoAdjust="0"/>
  </p:normalViewPr>
  <p:slideViewPr>
    <p:cSldViewPr snapToGrid="0">
      <p:cViewPr varScale="1">
        <p:scale>
          <a:sx n="106" d="100"/>
          <a:sy n="106" d="100"/>
        </p:scale>
        <p:origin x="186" y="108"/>
      </p:cViewPr>
      <p:guideLst/>
    </p:cSldViewPr>
  </p:slideViewPr>
  <p:notesTextViewPr>
    <p:cViewPr>
      <p:scale>
        <a:sx n="1" d="1"/>
        <a:sy n="1" d="1"/>
      </p:scale>
      <p:origin x="0" y="0"/>
    </p:cViewPr>
  </p:notesTextViewPr>
  <p:sorterViewPr>
    <p:cViewPr>
      <p:scale>
        <a:sx n="70" d="100"/>
        <a:sy n="70" d="100"/>
      </p:scale>
      <p:origin x="0" y="0"/>
    </p:cViewPr>
  </p:sorterViewPr>
  <p:notesViewPr>
    <p:cSldViewPr snapToGrid="0">
      <p:cViewPr varScale="1">
        <p:scale>
          <a:sx n="64" d="100"/>
          <a:sy n="64" d="100"/>
        </p:scale>
        <p:origin x="3173" y="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Sheet1!$A$2:$A$7</c:f>
              <c:strCache>
                <c:ptCount val="6"/>
                <c:pt idx="0">
                  <c:v>US</c:v>
                </c:pt>
                <c:pt idx="1">
                  <c:v>UK</c:v>
                </c:pt>
                <c:pt idx="2">
                  <c:v>Japan</c:v>
                </c:pt>
                <c:pt idx="3">
                  <c:v>Germany</c:v>
                </c:pt>
                <c:pt idx="4">
                  <c:v>Korea</c:v>
                </c:pt>
                <c:pt idx="5">
                  <c:v>China</c:v>
                </c:pt>
              </c:strCache>
            </c:strRef>
          </c:cat>
          <c:val>
            <c:numRef>
              <c:f>Sheet1!$B$2:$B$7</c:f>
              <c:numCache>
                <c:formatCode>General</c:formatCode>
                <c:ptCount val="6"/>
                <c:pt idx="0">
                  <c:v>2150</c:v>
                </c:pt>
                <c:pt idx="1">
                  <c:v>489</c:v>
                </c:pt>
                <c:pt idx="2">
                  <c:v>212</c:v>
                </c:pt>
                <c:pt idx="3">
                  <c:v>175</c:v>
                </c:pt>
                <c:pt idx="4">
                  <c:v>54</c:v>
                </c:pt>
                <c:pt idx="5">
                  <c:v>6</c:v>
                </c:pt>
              </c:numCache>
            </c:numRef>
          </c:val>
          <c:extLst>
            <c:ext xmlns:c16="http://schemas.microsoft.com/office/drawing/2014/chart" uri="{C3380CC4-5D6E-409C-BE32-E72D297353CC}">
              <c16:uniqueId val="{00000000-E254-47AF-AE41-AEE8CA2F8577}"/>
            </c:ext>
          </c:extLst>
        </c:ser>
        <c:dLbls>
          <c:showLegendKey val="0"/>
          <c:showVal val="0"/>
          <c:showCatName val="0"/>
          <c:showSerName val="0"/>
          <c:showPercent val="0"/>
          <c:showBubbleSize val="0"/>
        </c:dLbls>
        <c:gapWidth val="150"/>
        <c:overlap val="100"/>
        <c:axId val="860905944"/>
        <c:axId val="860906336"/>
      </c:barChart>
      <c:catAx>
        <c:axId val="86090594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lang="ja-JP" sz="1197" b="0" i="0" u="none" strike="noStrike" kern="1200" baseline="0">
                <a:solidFill>
                  <a:schemeClr val="lt1">
                    <a:lumMod val="85000"/>
                  </a:schemeClr>
                </a:solidFill>
                <a:latin typeface="+mn-lt"/>
                <a:ea typeface="+mn-ea"/>
                <a:cs typeface="+mn-cs"/>
              </a:defRPr>
            </a:pPr>
            <a:endParaRPr lang="en-US"/>
          </a:p>
        </c:txPr>
        <c:crossAx val="860906336"/>
        <c:crosses val="autoZero"/>
        <c:auto val="1"/>
        <c:lblAlgn val="ctr"/>
        <c:lblOffset val="100"/>
        <c:noMultiLvlLbl val="0"/>
      </c:catAx>
      <c:valAx>
        <c:axId val="86090633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lt1">
                    <a:lumMod val="85000"/>
                  </a:schemeClr>
                </a:solidFill>
                <a:latin typeface="+mn-lt"/>
                <a:ea typeface="+mn-ea"/>
                <a:cs typeface="+mn-cs"/>
              </a:defRPr>
            </a:pPr>
            <a:endParaRPr lang="en-US"/>
          </a:p>
        </c:txPr>
        <c:crossAx val="860905944"/>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日付プレースホルダー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5F46E4C-39EC-4A4E-8AF9-C464C8EEC1F6}" type="datetimeFigureOut">
              <a:rPr lang="en-US" smtClean="0"/>
              <a:t>4/23/2021</a:t>
            </a:fld>
            <a:endParaRPr lang="en-US"/>
          </a:p>
        </p:txBody>
      </p:sp>
      <p:sp>
        <p:nvSpPr>
          <p:cNvPr id="4" name="スライド イメージ プレースホルダー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ノート プレースホルダー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フッター プレースホルダー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スライド番号プレースホルダー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CF583259-008A-42F1-8C39-49EE3D53DCD0}" type="slidenum">
              <a:rPr lang="en-US" smtClean="0"/>
              <a:t>‹#›</a:t>
            </a:fld>
            <a:endParaRPr lang="en-US"/>
          </a:p>
        </p:txBody>
      </p:sp>
    </p:spTree>
    <p:extLst>
      <p:ext uri="{BB962C8B-B14F-4D97-AF65-F5344CB8AC3E}">
        <p14:creationId xmlns:p14="http://schemas.microsoft.com/office/powerpoint/2010/main" val="4137339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CF583259-008A-42F1-8C39-49EE3D53DCD0}" type="slidenum">
              <a:rPr lang="en-US" smtClean="0"/>
              <a:t>1</a:t>
            </a:fld>
            <a:endParaRPr lang="en-US"/>
          </a:p>
        </p:txBody>
      </p:sp>
    </p:spTree>
    <p:extLst>
      <p:ext uri="{BB962C8B-B14F-4D97-AF65-F5344CB8AC3E}">
        <p14:creationId xmlns:p14="http://schemas.microsoft.com/office/powerpoint/2010/main" val="1220601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73592-3524-4F92-82BB-EB8824DE3682}" type="slidenum">
              <a:rPr lang="en-US" smtClean="0"/>
              <a:t>10</a:t>
            </a:fld>
            <a:endParaRPr lang="en-US"/>
          </a:p>
        </p:txBody>
      </p:sp>
    </p:spTree>
    <p:extLst>
      <p:ext uri="{BB962C8B-B14F-4D97-AF65-F5344CB8AC3E}">
        <p14:creationId xmlns:p14="http://schemas.microsoft.com/office/powerpoint/2010/main" val="51339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73592-3524-4F92-82BB-EB8824DE3682}" type="slidenum">
              <a:rPr lang="en-US" smtClean="0"/>
              <a:t>11</a:t>
            </a:fld>
            <a:endParaRPr lang="en-US"/>
          </a:p>
        </p:txBody>
      </p:sp>
    </p:spTree>
    <p:extLst>
      <p:ext uri="{BB962C8B-B14F-4D97-AF65-F5344CB8AC3E}">
        <p14:creationId xmlns:p14="http://schemas.microsoft.com/office/powerpoint/2010/main" val="2203683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73592-3524-4F92-82BB-EB8824DE3682}" type="slidenum">
              <a:rPr lang="en-US" smtClean="0"/>
              <a:t>12</a:t>
            </a:fld>
            <a:endParaRPr lang="en-US"/>
          </a:p>
        </p:txBody>
      </p:sp>
    </p:spTree>
    <p:extLst>
      <p:ext uri="{BB962C8B-B14F-4D97-AF65-F5344CB8AC3E}">
        <p14:creationId xmlns:p14="http://schemas.microsoft.com/office/powerpoint/2010/main" val="1482861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73592-3524-4F92-82BB-EB8824DE3682}" type="slidenum">
              <a:rPr lang="en-US" smtClean="0"/>
              <a:t>13</a:t>
            </a:fld>
            <a:endParaRPr lang="en-US"/>
          </a:p>
        </p:txBody>
      </p:sp>
    </p:spTree>
    <p:extLst>
      <p:ext uri="{BB962C8B-B14F-4D97-AF65-F5344CB8AC3E}">
        <p14:creationId xmlns:p14="http://schemas.microsoft.com/office/powerpoint/2010/main" val="2400018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73592-3524-4F92-82BB-EB8824DE3682}" type="slidenum">
              <a:rPr lang="en-US" smtClean="0"/>
              <a:t>14</a:t>
            </a:fld>
            <a:endParaRPr lang="en-US"/>
          </a:p>
        </p:txBody>
      </p:sp>
    </p:spTree>
    <p:extLst>
      <p:ext uri="{BB962C8B-B14F-4D97-AF65-F5344CB8AC3E}">
        <p14:creationId xmlns:p14="http://schemas.microsoft.com/office/powerpoint/2010/main" val="3938873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a:p>
        </p:txBody>
      </p:sp>
    </p:spTree>
    <p:extLst>
      <p:ext uri="{BB962C8B-B14F-4D97-AF65-F5344CB8AC3E}">
        <p14:creationId xmlns:p14="http://schemas.microsoft.com/office/powerpoint/2010/main" val="3719945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a:p>
        </p:txBody>
      </p:sp>
    </p:spTree>
    <p:extLst>
      <p:ext uri="{BB962C8B-B14F-4D97-AF65-F5344CB8AC3E}">
        <p14:creationId xmlns:p14="http://schemas.microsoft.com/office/powerpoint/2010/main" val="2970210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a:p>
        </p:txBody>
      </p:sp>
    </p:spTree>
    <p:extLst>
      <p:ext uri="{BB962C8B-B14F-4D97-AF65-F5344CB8AC3E}">
        <p14:creationId xmlns:p14="http://schemas.microsoft.com/office/powerpoint/2010/main" val="2924609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a:p>
        </p:txBody>
      </p:sp>
    </p:spTree>
    <p:extLst>
      <p:ext uri="{BB962C8B-B14F-4D97-AF65-F5344CB8AC3E}">
        <p14:creationId xmlns:p14="http://schemas.microsoft.com/office/powerpoint/2010/main" val="2362707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a:p>
        </p:txBody>
      </p:sp>
    </p:spTree>
    <p:extLst>
      <p:ext uri="{BB962C8B-B14F-4D97-AF65-F5344CB8AC3E}">
        <p14:creationId xmlns:p14="http://schemas.microsoft.com/office/powerpoint/2010/main" val="1609528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a:p>
        </p:txBody>
      </p:sp>
    </p:spTree>
    <p:extLst>
      <p:ext uri="{BB962C8B-B14F-4D97-AF65-F5344CB8AC3E}">
        <p14:creationId xmlns:p14="http://schemas.microsoft.com/office/powerpoint/2010/main" val="2570752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a:p>
        </p:txBody>
      </p:sp>
    </p:spTree>
    <p:extLst>
      <p:ext uri="{BB962C8B-B14F-4D97-AF65-F5344CB8AC3E}">
        <p14:creationId xmlns:p14="http://schemas.microsoft.com/office/powerpoint/2010/main" val="3102713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a:p>
        </p:txBody>
      </p:sp>
    </p:spTree>
    <p:extLst>
      <p:ext uri="{BB962C8B-B14F-4D97-AF65-F5344CB8AC3E}">
        <p14:creationId xmlns:p14="http://schemas.microsoft.com/office/powerpoint/2010/main" val="1561321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a:p>
        </p:txBody>
      </p:sp>
    </p:spTree>
    <p:extLst>
      <p:ext uri="{BB962C8B-B14F-4D97-AF65-F5344CB8AC3E}">
        <p14:creationId xmlns:p14="http://schemas.microsoft.com/office/powerpoint/2010/main" val="1655607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a:p>
        </p:txBody>
      </p:sp>
    </p:spTree>
    <p:extLst>
      <p:ext uri="{BB962C8B-B14F-4D97-AF65-F5344CB8AC3E}">
        <p14:creationId xmlns:p14="http://schemas.microsoft.com/office/powerpoint/2010/main" val="3407867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a:p>
        </p:txBody>
      </p:sp>
    </p:spTree>
    <p:extLst>
      <p:ext uri="{BB962C8B-B14F-4D97-AF65-F5344CB8AC3E}">
        <p14:creationId xmlns:p14="http://schemas.microsoft.com/office/powerpoint/2010/main" val="450776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a:p>
        </p:txBody>
      </p:sp>
    </p:spTree>
    <p:extLst>
      <p:ext uri="{BB962C8B-B14F-4D97-AF65-F5344CB8AC3E}">
        <p14:creationId xmlns:p14="http://schemas.microsoft.com/office/powerpoint/2010/main" val="40800546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a:p>
        </p:txBody>
      </p:sp>
    </p:spTree>
    <p:extLst>
      <p:ext uri="{BB962C8B-B14F-4D97-AF65-F5344CB8AC3E}">
        <p14:creationId xmlns:p14="http://schemas.microsoft.com/office/powerpoint/2010/main" val="37764571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a:p>
        </p:txBody>
      </p:sp>
    </p:spTree>
    <p:extLst>
      <p:ext uri="{BB962C8B-B14F-4D97-AF65-F5344CB8AC3E}">
        <p14:creationId xmlns:p14="http://schemas.microsoft.com/office/powerpoint/2010/main" val="3297969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73592-3524-4F92-82BB-EB8824DE3682}" type="slidenum">
              <a:rPr lang="en-US" smtClean="0"/>
              <a:t>3</a:t>
            </a:fld>
            <a:endParaRPr lang="en-US"/>
          </a:p>
        </p:txBody>
      </p:sp>
    </p:spTree>
    <p:extLst>
      <p:ext uri="{BB962C8B-B14F-4D97-AF65-F5344CB8AC3E}">
        <p14:creationId xmlns:p14="http://schemas.microsoft.com/office/powerpoint/2010/main" val="953745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73592-3524-4F92-82BB-EB8824DE3682}" type="slidenum">
              <a:rPr lang="en-US" smtClean="0"/>
              <a:t>4</a:t>
            </a:fld>
            <a:endParaRPr lang="en-US"/>
          </a:p>
        </p:txBody>
      </p:sp>
    </p:spTree>
    <p:extLst>
      <p:ext uri="{BB962C8B-B14F-4D97-AF65-F5344CB8AC3E}">
        <p14:creationId xmlns:p14="http://schemas.microsoft.com/office/powerpoint/2010/main" val="1492810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73592-3524-4F92-82BB-EB8824DE368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530728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73592-3524-4F92-82BB-EB8824DE3682}" type="slidenum">
              <a:rPr lang="en-US" smtClean="0"/>
              <a:t>6</a:t>
            </a:fld>
            <a:endParaRPr lang="en-US"/>
          </a:p>
        </p:txBody>
      </p:sp>
    </p:spTree>
    <p:extLst>
      <p:ext uri="{BB962C8B-B14F-4D97-AF65-F5344CB8AC3E}">
        <p14:creationId xmlns:p14="http://schemas.microsoft.com/office/powerpoint/2010/main" val="1052105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73592-3524-4F92-82BB-EB8824DE3682}" type="slidenum">
              <a:rPr lang="en-US" smtClean="0"/>
              <a:t>7</a:t>
            </a:fld>
            <a:endParaRPr lang="en-US"/>
          </a:p>
        </p:txBody>
      </p:sp>
    </p:spTree>
    <p:extLst>
      <p:ext uri="{BB962C8B-B14F-4D97-AF65-F5344CB8AC3E}">
        <p14:creationId xmlns:p14="http://schemas.microsoft.com/office/powerpoint/2010/main" val="1695265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673592-3524-4F92-82BB-EB8824DE3682}" type="slidenum">
              <a:rPr lang="en-US" smtClean="0"/>
              <a:t>8</a:t>
            </a:fld>
            <a:endParaRPr lang="en-US"/>
          </a:p>
        </p:txBody>
      </p:sp>
    </p:spTree>
    <p:extLst>
      <p:ext uri="{BB962C8B-B14F-4D97-AF65-F5344CB8AC3E}">
        <p14:creationId xmlns:p14="http://schemas.microsoft.com/office/powerpoint/2010/main" val="2176627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673592-3524-4F92-82BB-EB8824DE3682}" type="slidenum">
              <a:rPr lang="en-US" smtClean="0"/>
              <a:t>9</a:t>
            </a:fld>
            <a:endParaRPr lang="en-US"/>
          </a:p>
        </p:txBody>
      </p:sp>
    </p:spTree>
    <p:extLst>
      <p:ext uri="{BB962C8B-B14F-4D97-AF65-F5344CB8AC3E}">
        <p14:creationId xmlns:p14="http://schemas.microsoft.com/office/powerpoint/2010/main" val="2164799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日付プレースホルダー 3"/>
          <p:cNvSpPr>
            <a:spLocks noGrp="1"/>
          </p:cNvSpPr>
          <p:nvPr>
            <p:ph type="dt" sz="half" idx="10"/>
          </p:nvPr>
        </p:nvSpPr>
        <p:spPr/>
        <p:txBody>
          <a:bodyPr/>
          <a:lstStyle/>
          <a:p>
            <a:fld id="{C8D26056-22E5-4680-8721-32A27EABF84C}" type="datetime1">
              <a:rPr lang="en-US" smtClean="0"/>
              <a:t>4/23/2021</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A793F21B-757D-4EAF-B06D-F1471B4FF2A5}" type="slidenum">
              <a:rPr lang="en-US" smtClean="0"/>
              <a:t>‹#›</a:t>
            </a:fld>
            <a:endParaRPr lang="en-US"/>
          </a:p>
        </p:txBody>
      </p:sp>
      <p:sp>
        <p:nvSpPr>
          <p:cNvPr id="7" name="テキスト ボックス 6"/>
          <p:cNvSpPr txBox="1"/>
          <p:nvPr userDrawn="1"/>
        </p:nvSpPr>
        <p:spPr>
          <a:xfrm>
            <a:off x="0" y="-55179"/>
            <a:ext cx="12265572" cy="6913179"/>
          </a:xfrm>
          <a:prstGeom prst="rect">
            <a:avLst/>
          </a:prstGeom>
          <a:solidFill>
            <a:schemeClr val="accent1">
              <a:lumMod val="50000"/>
            </a:schemeClr>
          </a:solidFill>
        </p:spPr>
        <p:txBody>
          <a:bodyPr wrap="square" rtlCol="0">
            <a:spAutoFit/>
          </a:bodyPr>
          <a:lstStyle/>
          <a:p>
            <a:endParaRPr lang="en-US" dirty="0"/>
          </a:p>
        </p:txBody>
      </p:sp>
    </p:spTree>
    <p:extLst>
      <p:ext uri="{BB962C8B-B14F-4D97-AF65-F5344CB8AC3E}">
        <p14:creationId xmlns:p14="http://schemas.microsoft.com/office/powerpoint/2010/main" val="3282240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3"/>
          <p:cNvSpPr>
            <a:spLocks noGrp="1"/>
          </p:cNvSpPr>
          <p:nvPr>
            <p:ph type="dt" sz="half" idx="10"/>
          </p:nvPr>
        </p:nvSpPr>
        <p:spPr/>
        <p:txBody>
          <a:bodyPr/>
          <a:lstStyle/>
          <a:p>
            <a:fld id="{1EC1DE24-DC60-4814-A399-78D593A17F8F}" type="datetime1">
              <a:rPr lang="en-US" smtClean="0"/>
              <a:t>4/23/2021</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A793F21B-757D-4EAF-B06D-F1471B4FF2A5}" type="slidenum">
              <a:rPr lang="en-US" smtClean="0"/>
              <a:t>‹#›</a:t>
            </a:fld>
            <a:endParaRPr lang="en-US"/>
          </a:p>
        </p:txBody>
      </p:sp>
    </p:spTree>
    <p:extLst>
      <p:ext uri="{BB962C8B-B14F-4D97-AF65-F5344CB8AC3E}">
        <p14:creationId xmlns:p14="http://schemas.microsoft.com/office/powerpoint/2010/main" val="2701189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3"/>
          <p:cNvSpPr>
            <a:spLocks noGrp="1"/>
          </p:cNvSpPr>
          <p:nvPr>
            <p:ph type="dt" sz="half" idx="10"/>
          </p:nvPr>
        </p:nvSpPr>
        <p:spPr/>
        <p:txBody>
          <a:bodyPr/>
          <a:lstStyle/>
          <a:p>
            <a:fld id="{307896F6-A99C-4FB4-BF0D-E1E1B5560D70}" type="datetime1">
              <a:rPr lang="en-US" smtClean="0"/>
              <a:t>4/23/2021</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A793F21B-757D-4EAF-B06D-F1471B4FF2A5}" type="slidenum">
              <a:rPr lang="en-US" smtClean="0"/>
              <a:t>‹#›</a:t>
            </a:fld>
            <a:endParaRPr lang="en-US"/>
          </a:p>
        </p:txBody>
      </p:sp>
    </p:spTree>
    <p:extLst>
      <p:ext uri="{BB962C8B-B14F-4D97-AF65-F5344CB8AC3E}">
        <p14:creationId xmlns:p14="http://schemas.microsoft.com/office/powerpoint/2010/main" val="2352973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Divid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3754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ontent Slide">
    <p:spTree>
      <p:nvGrpSpPr>
        <p:cNvPr id="1" name=""/>
        <p:cNvGrpSpPr/>
        <p:nvPr/>
      </p:nvGrpSpPr>
      <p:grpSpPr>
        <a:xfrm>
          <a:off x="0" y="0"/>
          <a:ext cx="0" cy="0"/>
          <a:chOff x="0" y="0"/>
          <a:chExt cx="0" cy="0"/>
        </a:xfrm>
      </p:grpSpPr>
      <p:cxnSp>
        <p:nvCxnSpPr>
          <p:cNvPr id="6" name="Straight Connector 5"/>
          <p:cNvCxnSpPr/>
          <p:nvPr userDrawn="1"/>
        </p:nvCxnSpPr>
        <p:spPr>
          <a:xfrm>
            <a:off x="609600" y="1099852"/>
            <a:ext cx="11044517" cy="0"/>
          </a:xfrm>
          <a:prstGeom prst="line">
            <a:avLst/>
          </a:prstGeom>
          <a:ln>
            <a:solidFill>
              <a:srgbClr val="9D968D"/>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0"/>
          </p:nvPr>
        </p:nvSpPr>
        <p:spPr>
          <a:xfrm>
            <a:off x="8809567" y="1803401"/>
            <a:ext cx="2781300" cy="3822700"/>
          </a:xfrm>
          <a:prstGeom prst="rect">
            <a:avLst/>
          </a:prstGeom>
        </p:spPr>
        <p:txBody>
          <a:bodyPr/>
          <a:lstStyle>
            <a:lvl1pPr marL="0" indent="0">
              <a:buNone/>
              <a:defRPr sz="1600"/>
            </a:lvl1pPr>
          </a:lstStyle>
          <a:p>
            <a:r>
              <a:rPr lang="en-US"/>
              <a:t>Click icon to add picture</a:t>
            </a:r>
            <a:endParaRPr lang="en-US" dirty="0"/>
          </a:p>
        </p:txBody>
      </p:sp>
    </p:spTree>
    <p:extLst>
      <p:ext uri="{BB962C8B-B14F-4D97-AF65-F5344CB8AC3E}">
        <p14:creationId xmlns:p14="http://schemas.microsoft.com/office/powerpoint/2010/main" val="3535067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3"/>
          <p:cNvSpPr>
            <a:spLocks noGrp="1"/>
          </p:cNvSpPr>
          <p:nvPr>
            <p:ph type="dt" sz="half" idx="10"/>
          </p:nvPr>
        </p:nvSpPr>
        <p:spPr/>
        <p:txBody>
          <a:bodyPr/>
          <a:lstStyle/>
          <a:p>
            <a:fld id="{C1998E74-8044-4EEE-846C-AF7E34EE0D5B}" type="datetime1">
              <a:rPr lang="en-US" smtClean="0"/>
              <a:t>4/23/2021</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A793F21B-757D-4EAF-B06D-F1471B4FF2A5}" type="slidenum">
              <a:rPr lang="en-US" smtClean="0"/>
              <a:t>‹#›</a:t>
            </a:fld>
            <a:endParaRPr lang="en-US"/>
          </a:p>
        </p:txBody>
      </p:sp>
    </p:spTree>
    <p:extLst>
      <p:ext uri="{BB962C8B-B14F-4D97-AF65-F5344CB8AC3E}">
        <p14:creationId xmlns:p14="http://schemas.microsoft.com/office/powerpoint/2010/main" val="4241279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p>
            <a:fld id="{70576ADB-3B1F-444D-8B7A-D269E1442487}" type="datetime1">
              <a:rPr lang="en-US" smtClean="0"/>
              <a:t>4/23/2021</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A793F21B-757D-4EAF-B06D-F1471B4FF2A5}" type="slidenum">
              <a:rPr lang="en-US" smtClean="0"/>
              <a:t>‹#›</a:t>
            </a:fld>
            <a:endParaRPr lang="en-US"/>
          </a:p>
        </p:txBody>
      </p:sp>
    </p:spTree>
    <p:extLst>
      <p:ext uri="{BB962C8B-B14F-4D97-AF65-F5344CB8AC3E}">
        <p14:creationId xmlns:p14="http://schemas.microsoft.com/office/powerpoint/2010/main" val="2009054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ー 4"/>
          <p:cNvSpPr>
            <a:spLocks noGrp="1"/>
          </p:cNvSpPr>
          <p:nvPr>
            <p:ph type="dt" sz="half" idx="10"/>
          </p:nvPr>
        </p:nvSpPr>
        <p:spPr/>
        <p:txBody>
          <a:bodyPr/>
          <a:lstStyle/>
          <a:p>
            <a:fld id="{D956241F-FC37-4F3A-9BE8-6EBB847C17DE}" type="datetime1">
              <a:rPr lang="en-US" smtClean="0"/>
              <a:t>4/23/2021</a:t>
            </a:fld>
            <a:endParaRPr lang="en-US"/>
          </a:p>
        </p:txBody>
      </p:sp>
      <p:sp>
        <p:nvSpPr>
          <p:cNvPr id="6" name="フッター プレースホルダー 5"/>
          <p:cNvSpPr>
            <a:spLocks noGrp="1"/>
          </p:cNvSpPr>
          <p:nvPr>
            <p:ph type="ftr" sz="quarter" idx="11"/>
          </p:nvPr>
        </p:nvSpPr>
        <p:spPr/>
        <p:txBody>
          <a:bodyPr/>
          <a:lstStyle/>
          <a:p>
            <a:endParaRPr lang="en-US"/>
          </a:p>
        </p:txBody>
      </p:sp>
      <p:sp>
        <p:nvSpPr>
          <p:cNvPr id="7" name="スライド番号プレースホルダー 6"/>
          <p:cNvSpPr>
            <a:spLocks noGrp="1"/>
          </p:cNvSpPr>
          <p:nvPr>
            <p:ph type="sldNum" sz="quarter" idx="12"/>
          </p:nvPr>
        </p:nvSpPr>
        <p:spPr/>
        <p:txBody>
          <a:bodyPr/>
          <a:lstStyle/>
          <a:p>
            <a:fld id="{A793F21B-757D-4EAF-B06D-F1471B4FF2A5}" type="slidenum">
              <a:rPr lang="en-US" smtClean="0"/>
              <a:t>‹#›</a:t>
            </a:fld>
            <a:endParaRPr lang="en-US"/>
          </a:p>
        </p:txBody>
      </p:sp>
    </p:spTree>
    <p:extLst>
      <p:ext uri="{BB962C8B-B14F-4D97-AF65-F5344CB8AC3E}">
        <p14:creationId xmlns:p14="http://schemas.microsoft.com/office/powerpoint/2010/main" val="2964286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日付プレースホルダー 6"/>
          <p:cNvSpPr>
            <a:spLocks noGrp="1"/>
          </p:cNvSpPr>
          <p:nvPr>
            <p:ph type="dt" sz="half" idx="10"/>
          </p:nvPr>
        </p:nvSpPr>
        <p:spPr/>
        <p:txBody>
          <a:bodyPr/>
          <a:lstStyle/>
          <a:p>
            <a:fld id="{7EB48A6D-00B5-460C-952F-912A9096B486}" type="datetime1">
              <a:rPr lang="en-US" smtClean="0"/>
              <a:t>4/23/2021</a:t>
            </a:fld>
            <a:endParaRPr lang="en-US"/>
          </a:p>
        </p:txBody>
      </p:sp>
      <p:sp>
        <p:nvSpPr>
          <p:cNvPr id="8" name="フッター プレースホルダー 7"/>
          <p:cNvSpPr>
            <a:spLocks noGrp="1"/>
          </p:cNvSpPr>
          <p:nvPr>
            <p:ph type="ftr" sz="quarter" idx="11"/>
          </p:nvPr>
        </p:nvSpPr>
        <p:spPr/>
        <p:txBody>
          <a:bodyPr/>
          <a:lstStyle/>
          <a:p>
            <a:endParaRPr lang="en-US"/>
          </a:p>
        </p:txBody>
      </p:sp>
      <p:sp>
        <p:nvSpPr>
          <p:cNvPr id="9" name="スライド番号プレースホルダー 8"/>
          <p:cNvSpPr>
            <a:spLocks noGrp="1"/>
          </p:cNvSpPr>
          <p:nvPr>
            <p:ph type="sldNum" sz="quarter" idx="12"/>
          </p:nvPr>
        </p:nvSpPr>
        <p:spPr/>
        <p:txBody>
          <a:bodyPr/>
          <a:lstStyle/>
          <a:p>
            <a:fld id="{A793F21B-757D-4EAF-B06D-F1471B4FF2A5}" type="slidenum">
              <a:rPr lang="en-US" smtClean="0"/>
              <a:t>‹#›</a:t>
            </a:fld>
            <a:endParaRPr lang="en-US"/>
          </a:p>
        </p:txBody>
      </p:sp>
    </p:spTree>
    <p:extLst>
      <p:ext uri="{BB962C8B-B14F-4D97-AF65-F5344CB8AC3E}">
        <p14:creationId xmlns:p14="http://schemas.microsoft.com/office/powerpoint/2010/main" val="2377797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日付プレースホルダー 2"/>
          <p:cNvSpPr>
            <a:spLocks noGrp="1"/>
          </p:cNvSpPr>
          <p:nvPr>
            <p:ph type="dt" sz="half" idx="10"/>
          </p:nvPr>
        </p:nvSpPr>
        <p:spPr/>
        <p:txBody>
          <a:bodyPr/>
          <a:lstStyle/>
          <a:p>
            <a:fld id="{41C4E289-E0C0-45C5-8AD9-5508046FF89E}" type="datetime1">
              <a:rPr lang="en-US" smtClean="0"/>
              <a:t>4/23/2021</a:t>
            </a:fld>
            <a:endParaRPr lang="en-US"/>
          </a:p>
        </p:txBody>
      </p:sp>
      <p:sp>
        <p:nvSpPr>
          <p:cNvPr id="4" name="フッター プレースホルダー 3"/>
          <p:cNvSpPr>
            <a:spLocks noGrp="1"/>
          </p:cNvSpPr>
          <p:nvPr>
            <p:ph type="ftr" sz="quarter" idx="11"/>
          </p:nvPr>
        </p:nvSpPr>
        <p:spPr/>
        <p:txBody>
          <a:bodyPr/>
          <a:lstStyle/>
          <a:p>
            <a:endParaRPr lang="en-US"/>
          </a:p>
        </p:txBody>
      </p:sp>
      <p:sp>
        <p:nvSpPr>
          <p:cNvPr id="5" name="スライド番号プレースホルダー 4"/>
          <p:cNvSpPr>
            <a:spLocks noGrp="1"/>
          </p:cNvSpPr>
          <p:nvPr>
            <p:ph type="sldNum" sz="quarter" idx="12"/>
          </p:nvPr>
        </p:nvSpPr>
        <p:spPr/>
        <p:txBody>
          <a:bodyPr/>
          <a:lstStyle/>
          <a:p>
            <a:fld id="{A793F21B-757D-4EAF-B06D-F1471B4FF2A5}" type="slidenum">
              <a:rPr lang="en-US" smtClean="0"/>
              <a:t>‹#›</a:t>
            </a:fld>
            <a:endParaRPr lang="en-US"/>
          </a:p>
        </p:txBody>
      </p:sp>
    </p:spTree>
    <p:extLst>
      <p:ext uri="{BB962C8B-B14F-4D97-AF65-F5344CB8AC3E}">
        <p14:creationId xmlns:p14="http://schemas.microsoft.com/office/powerpoint/2010/main" val="2698977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963CF2C-905B-4854-AEF2-B3A016960426}" type="datetime1">
              <a:rPr lang="en-US" smtClean="0"/>
              <a:t>4/23/2021</a:t>
            </a:fld>
            <a:endParaRPr lang="en-US"/>
          </a:p>
        </p:txBody>
      </p:sp>
      <p:sp>
        <p:nvSpPr>
          <p:cNvPr id="3" name="フッター プレースホルダー 2"/>
          <p:cNvSpPr>
            <a:spLocks noGrp="1"/>
          </p:cNvSpPr>
          <p:nvPr>
            <p:ph type="ftr" sz="quarter" idx="11"/>
          </p:nvPr>
        </p:nvSpPr>
        <p:spPr/>
        <p:txBody>
          <a:bodyPr/>
          <a:lstStyle/>
          <a:p>
            <a:endParaRPr lang="en-US"/>
          </a:p>
        </p:txBody>
      </p:sp>
      <p:sp>
        <p:nvSpPr>
          <p:cNvPr id="4" name="スライド番号プレースホルダー 3"/>
          <p:cNvSpPr>
            <a:spLocks noGrp="1"/>
          </p:cNvSpPr>
          <p:nvPr>
            <p:ph type="sldNum" sz="quarter" idx="12"/>
          </p:nvPr>
        </p:nvSpPr>
        <p:spPr/>
        <p:txBody>
          <a:bodyPr/>
          <a:lstStyle/>
          <a:p>
            <a:fld id="{A793F21B-757D-4EAF-B06D-F1471B4FF2A5}" type="slidenum">
              <a:rPr lang="en-US" smtClean="0"/>
              <a:t>‹#›</a:t>
            </a:fld>
            <a:endParaRPr lang="en-US"/>
          </a:p>
        </p:txBody>
      </p:sp>
    </p:spTree>
    <p:extLst>
      <p:ext uri="{BB962C8B-B14F-4D97-AF65-F5344CB8AC3E}">
        <p14:creationId xmlns:p14="http://schemas.microsoft.com/office/powerpoint/2010/main" val="4163293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p>
            <a:fld id="{D2ABE6DD-1737-45E0-A028-852896FC62CC}" type="datetime1">
              <a:rPr lang="en-US" smtClean="0"/>
              <a:t>4/23/2021</a:t>
            </a:fld>
            <a:endParaRPr lang="en-US"/>
          </a:p>
        </p:txBody>
      </p:sp>
      <p:sp>
        <p:nvSpPr>
          <p:cNvPr id="6" name="フッター プレースホルダー 5"/>
          <p:cNvSpPr>
            <a:spLocks noGrp="1"/>
          </p:cNvSpPr>
          <p:nvPr>
            <p:ph type="ftr" sz="quarter" idx="11"/>
          </p:nvPr>
        </p:nvSpPr>
        <p:spPr/>
        <p:txBody>
          <a:bodyPr/>
          <a:lstStyle/>
          <a:p>
            <a:endParaRPr lang="en-US"/>
          </a:p>
        </p:txBody>
      </p:sp>
      <p:sp>
        <p:nvSpPr>
          <p:cNvPr id="7" name="スライド番号プレースホルダー 6"/>
          <p:cNvSpPr>
            <a:spLocks noGrp="1"/>
          </p:cNvSpPr>
          <p:nvPr>
            <p:ph type="sldNum" sz="quarter" idx="12"/>
          </p:nvPr>
        </p:nvSpPr>
        <p:spPr/>
        <p:txBody>
          <a:bodyPr/>
          <a:lstStyle/>
          <a:p>
            <a:fld id="{A793F21B-757D-4EAF-B06D-F1471B4FF2A5}" type="slidenum">
              <a:rPr lang="en-US" smtClean="0"/>
              <a:t>‹#›</a:t>
            </a:fld>
            <a:endParaRPr lang="en-US"/>
          </a:p>
        </p:txBody>
      </p:sp>
    </p:spTree>
    <p:extLst>
      <p:ext uri="{BB962C8B-B14F-4D97-AF65-F5344CB8AC3E}">
        <p14:creationId xmlns:p14="http://schemas.microsoft.com/office/powerpoint/2010/main" val="2194568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p>
            <a:fld id="{D43C65CA-1FF8-427A-AF74-92711D75DFB2}" type="datetime1">
              <a:rPr lang="en-US" smtClean="0"/>
              <a:t>4/23/2021</a:t>
            </a:fld>
            <a:endParaRPr lang="en-US"/>
          </a:p>
        </p:txBody>
      </p:sp>
      <p:sp>
        <p:nvSpPr>
          <p:cNvPr id="6" name="フッター プレースホルダー 5"/>
          <p:cNvSpPr>
            <a:spLocks noGrp="1"/>
          </p:cNvSpPr>
          <p:nvPr>
            <p:ph type="ftr" sz="quarter" idx="11"/>
          </p:nvPr>
        </p:nvSpPr>
        <p:spPr/>
        <p:txBody>
          <a:bodyPr/>
          <a:lstStyle/>
          <a:p>
            <a:endParaRPr lang="en-US"/>
          </a:p>
        </p:txBody>
      </p:sp>
      <p:sp>
        <p:nvSpPr>
          <p:cNvPr id="7" name="スライド番号プレースホルダー 6"/>
          <p:cNvSpPr>
            <a:spLocks noGrp="1"/>
          </p:cNvSpPr>
          <p:nvPr>
            <p:ph type="sldNum" sz="quarter" idx="12"/>
          </p:nvPr>
        </p:nvSpPr>
        <p:spPr/>
        <p:txBody>
          <a:bodyPr/>
          <a:lstStyle/>
          <a:p>
            <a:fld id="{A793F21B-757D-4EAF-B06D-F1471B4FF2A5}" type="slidenum">
              <a:rPr lang="en-US" smtClean="0"/>
              <a:t>‹#›</a:t>
            </a:fld>
            <a:endParaRPr lang="en-US"/>
          </a:p>
        </p:txBody>
      </p:sp>
    </p:spTree>
    <p:extLst>
      <p:ext uri="{BB962C8B-B14F-4D97-AF65-F5344CB8AC3E}">
        <p14:creationId xmlns:p14="http://schemas.microsoft.com/office/powerpoint/2010/main" val="419231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6C7072-1F18-4D45-AD3D-7197A4C6F4B1}" type="datetime1">
              <a:rPr lang="en-US" smtClean="0"/>
              <a:t>4/23/2021</a:t>
            </a:fld>
            <a:endParaRPr 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3F21B-757D-4EAF-B06D-F1471B4FF2A5}" type="slidenum">
              <a:rPr lang="en-US" smtClean="0"/>
              <a:t>‹#›</a:t>
            </a:fld>
            <a:endParaRPr lang="en-US"/>
          </a:p>
        </p:txBody>
      </p:sp>
    </p:spTree>
    <p:extLst>
      <p:ext uri="{BB962C8B-B14F-4D97-AF65-F5344CB8AC3E}">
        <p14:creationId xmlns:p14="http://schemas.microsoft.com/office/powerpoint/2010/main" val="3669762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16294" y="109251"/>
            <a:ext cx="11611303" cy="3847207"/>
          </a:xfrm>
          <a:prstGeom prst="rect">
            <a:avLst/>
          </a:prstGeom>
        </p:spPr>
        <p:txBody>
          <a:bodyPr wrap="square">
            <a:spAutoFit/>
          </a:bodyPr>
          <a:lstStyle/>
          <a:p>
            <a:pPr algn="ctr"/>
            <a:r>
              <a:rPr lang="en-US" sz="4000" b="1" u="none" strike="noStrike" dirty="0">
                <a:solidFill>
                  <a:schemeClr val="bg1"/>
                </a:solidFill>
                <a:effectLst/>
              </a:rPr>
              <a:t>Intellectual Property Inn of Court</a:t>
            </a:r>
            <a:endParaRPr lang="en-US" sz="4000" b="1" dirty="0">
              <a:solidFill>
                <a:schemeClr val="bg1"/>
              </a:solidFill>
              <a:effectLst/>
            </a:endParaRPr>
          </a:p>
          <a:p>
            <a:pPr algn="ctr"/>
            <a:r>
              <a:rPr lang="en-US" sz="2400" b="1" u="none" strike="noStrike" dirty="0">
                <a:solidFill>
                  <a:schemeClr val="bg1"/>
                </a:solidFill>
                <a:effectLst/>
              </a:rPr>
              <a:t>​</a:t>
            </a:r>
            <a:endParaRPr lang="en-US" sz="2400" b="1" dirty="0">
              <a:solidFill>
                <a:schemeClr val="bg1"/>
              </a:solidFill>
              <a:effectLst/>
            </a:endParaRPr>
          </a:p>
          <a:p>
            <a:pPr algn="ctr"/>
            <a:endParaRPr lang="en-US" sz="2400" b="1" dirty="0">
              <a:solidFill>
                <a:schemeClr val="bg1"/>
              </a:solidFill>
            </a:endParaRPr>
          </a:p>
          <a:p>
            <a:pPr algn="ctr"/>
            <a:endParaRPr lang="en-US" sz="2400" b="1" dirty="0">
              <a:solidFill>
                <a:schemeClr val="bg1"/>
              </a:solidFill>
            </a:endParaRPr>
          </a:p>
          <a:p>
            <a:pPr algn="ctr"/>
            <a:endParaRPr lang="en-US" sz="3600" b="1" dirty="0">
              <a:solidFill>
                <a:schemeClr val="bg1"/>
              </a:solidFill>
            </a:endParaRPr>
          </a:p>
          <a:p>
            <a:pPr algn="ctr"/>
            <a:endParaRPr lang="en-US" sz="2400" b="1" dirty="0">
              <a:solidFill>
                <a:schemeClr val="bg1"/>
              </a:solidFill>
              <a:effectLst/>
            </a:endParaRPr>
          </a:p>
          <a:p>
            <a:pPr algn="ctr"/>
            <a:endParaRPr lang="en-US" sz="2400" b="1" dirty="0">
              <a:solidFill>
                <a:schemeClr val="bg1"/>
              </a:solidFill>
            </a:endParaRPr>
          </a:p>
          <a:p>
            <a:pPr algn="ctr"/>
            <a:endParaRPr lang="en-US" sz="2400" b="1" dirty="0">
              <a:solidFill>
                <a:schemeClr val="bg1"/>
              </a:solidFill>
              <a:effectLst/>
            </a:endParaRPr>
          </a:p>
          <a:p>
            <a:pPr algn="ctr"/>
            <a:endParaRPr lang="en-US" sz="2400" b="1" dirty="0">
              <a:solidFill>
                <a:schemeClr val="bg1"/>
              </a:solidFill>
            </a:endParaRPr>
          </a:p>
        </p:txBody>
      </p:sp>
      <p:cxnSp>
        <p:nvCxnSpPr>
          <p:cNvPr id="6" name="直線コネクタ 5"/>
          <p:cNvCxnSpPr/>
          <p:nvPr/>
        </p:nvCxnSpPr>
        <p:spPr>
          <a:xfrm flipV="1">
            <a:off x="-301752" y="5029200"/>
            <a:ext cx="12755880" cy="5571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797355" y="5146105"/>
            <a:ext cx="3327589" cy="461665"/>
          </a:xfrm>
          <a:prstGeom prst="rect">
            <a:avLst/>
          </a:prstGeom>
          <a:noFill/>
        </p:spPr>
        <p:txBody>
          <a:bodyPr wrap="square" rtlCol="0">
            <a:spAutoFit/>
          </a:bodyPr>
          <a:lstStyle/>
          <a:p>
            <a:pPr lvl="2"/>
            <a:r>
              <a:rPr lang="en-US" sz="2400" b="1" dirty="0">
                <a:solidFill>
                  <a:schemeClr val="bg1"/>
                </a:solidFill>
              </a:rPr>
              <a:t>21 April 2021</a:t>
            </a:r>
          </a:p>
        </p:txBody>
      </p:sp>
      <p:cxnSp>
        <p:nvCxnSpPr>
          <p:cNvPr id="11" name="直線コネクタ 10"/>
          <p:cNvCxnSpPr/>
          <p:nvPr/>
        </p:nvCxnSpPr>
        <p:spPr>
          <a:xfrm>
            <a:off x="-82296" y="3034100"/>
            <a:ext cx="1238097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4598" y="984137"/>
            <a:ext cx="1843179" cy="1843179"/>
          </a:xfrm>
          <a:prstGeom prst="rect">
            <a:avLst/>
          </a:prstGeom>
        </p:spPr>
      </p:pic>
      <p:sp>
        <p:nvSpPr>
          <p:cNvPr id="3" name="正方形/長方形 2"/>
          <p:cNvSpPr/>
          <p:nvPr/>
        </p:nvSpPr>
        <p:spPr>
          <a:xfrm>
            <a:off x="0" y="3599011"/>
            <a:ext cx="12192000" cy="1138773"/>
          </a:xfrm>
          <a:prstGeom prst="rect">
            <a:avLst/>
          </a:prstGeom>
        </p:spPr>
        <p:txBody>
          <a:bodyPr wrap="square">
            <a:spAutoFit/>
          </a:bodyPr>
          <a:lstStyle/>
          <a:p>
            <a:pPr algn="ctr"/>
            <a:r>
              <a:rPr lang="en-US" sz="4400" b="1" dirty="0">
                <a:solidFill>
                  <a:schemeClr val="bg1"/>
                </a:solidFill>
              </a:rPr>
              <a:t>Patent Litigation In Japan and the United States</a:t>
            </a:r>
          </a:p>
          <a:p>
            <a:pPr algn="ctr"/>
            <a:endParaRPr lang="en-US" sz="2400" b="1" dirty="0">
              <a:solidFill>
                <a:schemeClr val="bg1"/>
              </a:solidFill>
            </a:endParaRPr>
          </a:p>
        </p:txBody>
      </p:sp>
      <p:sp>
        <p:nvSpPr>
          <p:cNvPr id="5" name="正方形/長方形 4"/>
          <p:cNvSpPr/>
          <p:nvPr/>
        </p:nvSpPr>
        <p:spPr>
          <a:xfrm>
            <a:off x="3208571" y="6364755"/>
            <a:ext cx="6104042" cy="369332"/>
          </a:xfrm>
          <a:prstGeom prst="rect">
            <a:avLst/>
          </a:prstGeom>
        </p:spPr>
        <p:txBody>
          <a:bodyPr wrap="none">
            <a:spAutoFit/>
          </a:bodyPr>
          <a:lstStyle/>
          <a:p>
            <a:pPr algn="ctr"/>
            <a:r>
              <a:rPr lang="en-US" b="1" dirty="0">
                <a:solidFill>
                  <a:schemeClr val="bg1"/>
                </a:solidFill>
              </a:rPr>
              <a:t>Fostering Excellence in Professionalism, Ethics, and Legal Skills</a:t>
            </a:r>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9687" y="1439629"/>
            <a:ext cx="1671803" cy="1033542"/>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0883" y="1487196"/>
            <a:ext cx="1671803" cy="1010874"/>
          </a:xfrm>
          <a:prstGeom prst="rect">
            <a:avLst/>
          </a:prstGeom>
        </p:spPr>
      </p:pic>
    </p:spTree>
    <p:extLst>
      <p:ext uri="{BB962C8B-B14F-4D97-AF65-F5344CB8AC3E}">
        <p14:creationId xmlns:p14="http://schemas.microsoft.com/office/powerpoint/2010/main" val="2045468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Title"/>
          <p:cNvSpPr txBox="1">
            <a:spLocks/>
          </p:cNvSpPr>
          <p:nvPr/>
        </p:nvSpPr>
        <p:spPr>
          <a:xfrm>
            <a:off x="609600" y="381000"/>
            <a:ext cx="11167533" cy="594784"/>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pPr algn="l"/>
            <a:r>
              <a:rPr lang="en-US" sz="4667" b="1" dirty="0">
                <a:solidFill>
                  <a:srgbClr val="9D2235"/>
                </a:solidFill>
              </a:rPr>
              <a:t>Trial</a:t>
            </a:r>
            <a:r>
              <a:rPr lang="ja-JP" altLang="en-US" sz="4667" b="1" dirty="0">
                <a:solidFill>
                  <a:srgbClr val="9D2235"/>
                </a:solidFill>
              </a:rPr>
              <a:t>　　</a:t>
            </a:r>
            <a:r>
              <a:rPr lang="ja-JP" altLang="en-US" sz="3733" b="1" dirty="0">
                <a:solidFill>
                  <a:srgbClr val="0070C0"/>
                </a:solidFill>
              </a:rPr>
              <a:t>（トライアル）</a:t>
            </a:r>
            <a:endParaRPr lang="en-US" sz="3733" b="1" dirty="0">
              <a:solidFill>
                <a:srgbClr val="0070C0"/>
              </a:solidFill>
            </a:endParaRPr>
          </a:p>
        </p:txBody>
      </p:sp>
      <p:sp>
        <p:nvSpPr>
          <p:cNvPr id="6" name="TextBox 5"/>
          <p:cNvSpPr txBox="1"/>
          <p:nvPr/>
        </p:nvSpPr>
        <p:spPr>
          <a:xfrm>
            <a:off x="609600" y="1701800"/>
            <a:ext cx="10363200" cy="4673600"/>
          </a:xfrm>
          <a:prstGeom prst="rect">
            <a:avLst/>
          </a:prstGeom>
          <a:noFill/>
        </p:spPr>
        <p:txBody>
          <a:bodyPr wrap="square" lIns="0" tIns="0" rIns="0" bIns="0" rtlCol="0">
            <a:noAutofit/>
          </a:bodyPr>
          <a:lstStyle/>
          <a:p>
            <a:pPr marL="380990" indent="-380990">
              <a:spcBef>
                <a:spcPts val="1067"/>
              </a:spcBef>
              <a:buClr>
                <a:schemeClr val="tx1">
                  <a:lumMod val="65000"/>
                  <a:lumOff val="35000"/>
                </a:schemeClr>
              </a:buClr>
              <a:buFont typeface="Arial" panose="020B0604020202020204" pitchFamily="34" charset="0"/>
              <a:buChar char="•"/>
            </a:pPr>
            <a:r>
              <a:rPr lang="en-US" sz="2400" b="1" dirty="0">
                <a:solidFill>
                  <a:srgbClr val="0072CE"/>
                </a:solidFill>
                <a:latin typeface="+mj-lt"/>
              </a:rPr>
              <a:t>Bench trial</a:t>
            </a:r>
            <a:br>
              <a:rPr lang="en-US" sz="2400" b="1" dirty="0">
                <a:solidFill>
                  <a:srgbClr val="0072CE"/>
                </a:solidFill>
                <a:latin typeface="+mj-lt"/>
              </a:rPr>
            </a:br>
            <a:r>
              <a:rPr lang="en-US" sz="1867" dirty="0" err="1">
                <a:latin typeface="+mj-lt"/>
              </a:rPr>
              <a:t>Trial</a:t>
            </a:r>
            <a:r>
              <a:rPr lang="en-US" sz="1867" dirty="0">
                <a:latin typeface="+mj-lt"/>
              </a:rPr>
              <a:t> in front of the judge.</a:t>
            </a:r>
          </a:p>
          <a:p>
            <a:pPr marL="380990" indent="-380990">
              <a:spcBef>
                <a:spcPts val="1067"/>
              </a:spcBef>
              <a:buClr>
                <a:schemeClr val="tx1">
                  <a:lumMod val="65000"/>
                  <a:lumOff val="35000"/>
                </a:schemeClr>
              </a:buClr>
              <a:buFont typeface="Arial" panose="020B0604020202020204" pitchFamily="34" charset="0"/>
              <a:buChar char="•"/>
            </a:pPr>
            <a:r>
              <a:rPr lang="en-US" sz="2400" b="1" dirty="0">
                <a:solidFill>
                  <a:srgbClr val="0072CE"/>
                </a:solidFill>
                <a:latin typeface="+mj-lt"/>
              </a:rPr>
              <a:t>Jury trial</a:t>
            </a:r>
            <a:br>
              <a:rPr lang="en-US" sz="2400" b="1" dirty="0">
                <a:solidFill>
                  <a:srgbClr val="0072CE"/>
                </a:solidFill>
                <a:latin typeface="+mj-lt"/>
              </a:rPr>
            </a:br>
            <a:r>
              <a:rPr lang="en-US" sz="1867" dirty="0" err="1">
                <a:latin typeface="+mj-lt"/>
              </a:rPr>
              <a:t>Trial</a:t>
            </a:r>
            <a:r>
              <a:rPr lang="en-US" sz="1867" dirty="0">
                <a:latin typeface="+mj-lt"/>
              </a:rPr>
              <a:t> in front of the judge and jury.</a:t>
            </a:r>
          </a:p>
          <a:p>
            <a:pPr marL="925165" lvl="1" indent="-380990">
              <a:spcBef>
                <a:spcPts val="1067"/>
              </a:spcBef>
              <a:buClr>
                <a:schemeClr val="tx1">
                  <a:lumMod val="65000"/>
                  <a:lumOff val="35000"/>
                </a:schemeClr>
              </a:buClr>
              <a:buFont typeface="Arial" panose="020B0604020202020204" pitchFamily="34" charset="0"/>
              <a:buChar char="•"/>
            </a:pPr>
            <a:r>
              <a:rPr lang="en-US" sz="1867" dirty="0">
                <a:latin typeface="+mj-lt"/>
              </a:rPr>
              <a:t>Judge decides issues of law</a:t>
            </a:r>
          </a:p>
          <a:p>
            <a:pPr marL="925165" lvl="1" indent="-380990">
              <a:spcBef>
                <a:spcPts val="1067"/>
              </a:spcBef>
              <a:buClr>
                <a:schemeClr val="tx1">
                  <a:lumMod val="65000"/>
                  <a:lumOff val="35000"/>
                </a:schemeClr>
              </a:buClr>
              <a:buFont typeface="Arial" panose="020B0604020202020204" pitchFamily="34" charset="0"/>
              <a:buChar char="•"/>
            </a:pPr>
            <a:r>
              <a:rPr lang="en-US" sz="1867" dirty="0">
                <a:latin typeface="+mj-lt"/>
              </a:rPr>
              <a:t>Jury decides issues of fact</a:t>
            </a:r>
          </a:p>
          <a:p>
            <a:pPr marL="925165" lvl="1" indent="-380990">
              <a:spcBef>
                <a:spcPts val="1067"/>
              </a:spcBef>
              <a:buClr>
                <a:schemeClr val="tx1">
                  <a:lumMod val="65000"/>
                  <a:lumOff val="35000"/>
                </a:schemeClr>
              </a:buClr>
              <a:buFont typeface="Arial" panose="020B0604020202020204" pitchFamily="34" charset="0"/>
              <a:buChar char="•"/>
            </a:pPr>
            <a:r>
              <a:rPr lang="en-US" sz="1867" dirty="0">
                <a:latin typeface="+mj-lt"/>
              </a:rPr>
              <a:t>Number of jurors</a:t>
            </a:r>
          </a:p>
          <a:p>
            <a:pPr marL="1469339" lvl="2" indent="-380990">
              <a:spcBef>
                <a:spcPts val="1067"/>
              </a:spcBef>
              <a:buClr>
                <a:schemeClr val="tx1">
                  <a:lumMod val="65000"/>
                  <a:lumOff val="35000"/>
                </a:schemeClr>
              </a:buClr>
              <a:buFont typeface="Arial" panose="020B0604020202020204" pitchFamily="34" charset="0"/>
              <a:buChar char="•"/>
            </a:pPr>
            <a:r>
              <a:rPr lang="en-US" sz="1867" dirty="0">
                <a:latin typeface="+mj-lt"/>
              </a:rPr>
              <a:t>Federal court:  6-12 jurors, must be unanimous (</a:t>
            </a:r>
            <a:r>
              <a:rPr lang="ja-JP" altLang="en-US" sz="1867" dirty="0">
                <a:latin typeface="+mj-lt"/>
              </a:rPr>
              <a:t>満場一致</a:t>
            </a:r>
            <a:r>
              <a:rPr lang="en-US" sz="1867" dirty="0">
                <a:latin typeface="+mj-lt"/>
              </a:rPr>
              <a:t>) to reach verdict for plaintiff.</a:t>
            </a:r>
          </a:p>
          <a:p>
            <a:pPr marL="925165" lvl="1" indent="-380990">
              <a:spcBef>
                <a:spcPts val="1067"/>
              </a:spcBef>
              <a:buClr>
                <a:schemeClr val="tx1">
                  <a:lumMod val="65000"/>
                  <a:lumOff val="35000"/>
                </a:schemeClr>
              </a:buClr>
              <a:buFont typeface="Arial" panose="020B0604020202020204" pitchFamily="34" charset="0"/>
              <a:buChar char="•"/>
            </a:pPr>
            <a:r>
              <a:rPr lang="en-US" sz="1867" dirty="0">
                <a:latin typeface="+mj-lt"/>
              </a:rPr>
              <a:t>Federal court:  Have a right to a jury trial if the case would have been entitled to a jury in 1791</a:t>
            </a:r>
            <a:r>
              <a:rPr lang="en-US" sz="1867" dirty="0">
                <a:solidFill>
                  <a:schemeClr val="tx1">
                    <a:lumMod val="75000"/>
                    <a:lumOff val="25000"/>
                  </a:schemeClr>
                </a:solidFill>
                <a:latin typeface="+mj-lt"/>
              </a:rPr>
              <a:t>.  </a:t>
            </a:r>
          </a:p>
          <a:p>
            <a:pPr marL="380990" indent="-380990">
              <a:spcBef>
                <a:spcPts val="1067"/>
              </a:spcBef>
              <a:buClr>
                <a:schemeClr val="tx1">
                  <a:lumMod val="65000"/>
                  <a:lumOff val="35000"/>
                </a:schemeClr>
              </a:buClr>
              <a:buFont typeface="Arial" panose="020B0604020202020204" pitchFamily="34" charset="0"/>
              <a:buChar char="•"/>
            </a:pPr>
            <a:endParaRPr lang="en-US" sz="1467" b="1" dirty="0">
              <a:solidFill>
                <a:srgbClr val="0072CE"/>
              </a:solidFill>
              <a:latin typeface="+mj-lt"/>
            </a:endParaRPr>
          </a:p>
        </p:txBody>
      </p:sp>
      <p:sp>
        <p:nvSpPr>
          <p:cNvPr id="7" name="TextBox 6">
            <a:extLst>
              <a:ext uri="{FF2B5EF4-FFF2-40B4-BE49-F238E27FC236}">
                <a16:creationId xmlns:a16="http://schemas.microsoft.com/office/drawing/2014/main" id="{8CE8CE2E-180E-4C4C-BC98-577640C8D6D1}"/>
              </a:ext>
            </a:extLst>
          </p:cNvPr>
          <p:cNvSpPr txBox="1"/>
          <p:nvPr/>
        </p:nvSpPr>
        <p:spPr>
          <a:xfrm>
            <a:off x="8128000" y="6172200"/>
            <a:ext cx="3759200" cy="297454"/>
          </a:xfrm>
          <a:prstGeom prst="rect">
            <a:avLst/>
          </a:prstGeom>
          <a:noFill/>
        </p:spPr>
        <p:txBody>
          <a:bodyPr wrap="square" rtlCol="0">
            <a:spAutoFit/>
          </a:bodyPr>
          <a:lstStyle/>
          <a:p>
            <a:pPr algn="r"/>
            <a:fld id="{D732B466-5978-4A4E-8858-7746033C7C81}" type="slidenum">
              <a:rPr lang="en-US" sz="1333" b="1">
                <a:solidFill>
                  <a:srgbClr val="9D2235"/>
                </a:solidFill>
                <a:latin typeface="Calibri Light" panose="020F0302020204030204" pitchFamily="34" charset="0"/>
              </a:rPr>
              <a:t>10</a:t>
            </a:fld>
            <a:endParaRPr lang="en-US" sz="1333" b="1" dirty="0">
              <a:solidFill>
                <a:srgbClr val="9D2235"/>
              </a:solidFill>
              <a:latin typeface="Calibri Light" panose="020F0302020204030204" pitchFamily="34" charset="0"/>
            </a:endParaRPr>
          </a:p>
        </p:txBody>
      </p:sp>
    </p:spTree>
    <p:extLst>
      <p:ext uri="{BB962C8B-B14F-4D97-AF65-F5344CB8AC3E}">
        <p14:creationId xmlns:p14="http://schemas.microsoft.com/office/powerpoint/2010/main" val="3572864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1397000"/>
            <a:ext cx="11044517" cy="4165600"/>
          </a:xfrm>
          <a:prstGeom prst="rect">
            <a:avLst/>
          </a:prstGeom>
          <a:noFill/>
        </p:spPr>
        <p:txBody>
          <a:bodyPr wrap="square" lIns="0" tIns="0" rIns="0" bIns="0" rtlCol="0">
            <a:noAutofit/>
          </a:bodyPr>
          <a:lstStyle/>
          <a:p>
            <a:pPr marL="380990" indent="-380990">
              <a:spcBef>
                <a:spcPts val="1067"/>
              </a:spcBef>
              <a:buFont typeface="Arial" panose="020B0604020202020204" pitchFamily="34" charset="0"/>
              <a:buChar char="•"/>
            </a:pPr>
            <a:r>
              <a:rPr lang="en-US" sz="1867" dirty="0">
                <a:solidFill>
                  <a:schemeClr val="tx1">
                    <a:lumMod val="75000"/>
                    <a:lumOff val="25000"/>
                  </a:schemeClr>
                </a:solidFill>
                <a:latin typeface="+mj-lt"/>
              </a:rPr>
              <a:t>Appellate Court reviews the trial court record for error </a:t>
            </a:r>
            <a:r>
              <a:rPr lang="en-US" sz="1867" u="sng" dirty="0">
                <a:solidFill>
                  <a:schemeClr val="tx1">
                    <a:lumMod val="75000"/>
                    <a:lumOff val="25000"/>
                  </a:schemeClr>
                </a:solidFill>
                <a:latin typeface="+mj-lt"/>
              </a:rPr>
              <a:t>only.</a:t>
            </a:r>
          </a:p>
          <a:p>
            <a:pPr marL="380990" indent="-380990">
              <a:spcBef>
                <a:spcPts val="1067"/>
              </a:spcBef>
              <a:buFont typeface="Arial" panose="020B0604020202020204" pitchFamily="34" charset="0"/>
              <a:buChar char="•"/>
            </a:pPr>
            <a:r>
              <a:rPr lang="en-US" sz="1867" dirty="0">
                <a:solidFill>
                  <a:schemeClr val="tx1">
                    <a:lumMod val="75000"/>
                    <a:lumOff val="25000"/>
                  </a:schemeClr>
                </a:solidFill>
                <a:latin typeface="+mj-lt"/>
              </a:rPr>
              <a:t>No new evidence.  Generally, no new arguments.  Everything </a:t>
            </a:r>
            <a:r>
              <a:rPr lang="en-US" sz="1867" u="sng" dirty="0">
                <a:solidFill>
                  <a:schemeClr val="tx1">
                    <a:lumMod val="75000"/>
                    <a:lumOff val="25000"/>
                  </a:schemeClr>
                </a:solidFill>
                <a:latin typeface="+mj-lt"/>
              </a:rPr>
              <a:t>must be presented to the trial court first</a:t>
            </a:r>
            <a:r>
              <a:rPr lang="en-US" sz="1867" dirty="0">
                <a:solidFill>
                  <a:schemeClr val="tx1">
                    <a:lumMod val="75000"/>
                    <a:lumOff val="25000"/>
                  </a:schemeClr>
                </a:solidFill>
                <a:latin typeface="+mj-lt"/>
              </a:rPr>
              <a:t>.</a:t>
            </a:r>
          </a:p>
          <a:p>
            <a:pPr marL="380990" indent="-380990">
              <a:spcBef>
                <a:spcPts val="1067"/>
              </a:spcBef>
              <a:buFont typeface="Arial" panose="020B0604020202020204" pitchFamily="34" charset="0"/>
              <a:buChar char="•"/>
            </a:pPr>
            <a:r>
              <a:rPr lang="en-US" sz="1867" dirty="0">
                <a:solidFill>
                  <a:schemeClr val="tx1">
                    <a:lumMod val="75000"/>
                    <a:lumOff val="25000"/>
                  </a:schemeClr>
                </a:solidFill>
                <a:latin typeface="+mj-lt"/>
              </a:rPr>
              <a:t>Generally, both sides submit briefs and have one short hearing to argue the case.</a:t>
            </a:r>
          </a:p>
          <a:p>
            <a:pPr marL="380990" indent="-380990">
              <a:spcBef>
                <a:spcPts val="1067"/>
              </a:spcBef>
              <a:buFont typeface="Arial" panose="020B0604020202020204" pitchFamily="34" charset="0"/>
              <a:buChar char="•"/>
            </a:pPr>
            <a:r>
              <a:rPr lang="en-US" sz="1867" dirty="0">
                <a:solidFill>
                  <a:schemeClr val="tx1">
                    <a:lumMod val="75000"/>
                    <a:lumOff val="25000"/>
                  </a:schemeClr>
                </a:solidFill>
                <a:latin typeface="+mj-lt"/>
              </a:rPr>
              <a:t>Court looks for</a:t>
            </a:r>
            <a:r>
              <a:rPr lang="en-US" sz="1867" u="sng" dirty="0">
                <a:solidFill>
                  <a:schemeClr val="tx1">
                    <a:lumMod val="75000"/>
                    <a:lumOff val="25000"/>
                  </a:schemeClr>
                </a:solidFill>
                <a:latin typeface="+mj-lt"/>
              </a:rPr>
              <a:t> prejudicial </a:t>
            </a:r>
            <a:r>
              <a:rPr lang="en-US" sz="1867" dirty="0">
                <a:solidFill>
                  <a:schemeClr val="tx1">
                    <a:lumMod val="75000"/>
                    <a:lumOff val="25000"/>
                  </a:schemeClr>
                </a:solidFill>
                <a:latin typeface="+mj-lt"/>
              </a:rPr>
              <a:t>error.</a:t>
            </a:r>
          </a:p>
          <a:p>
            <a:pPr marL="925165" lvl="1" indent="-380990">
              <a:spcBef>
                <a:spcPts val="1067"/>
              </a:spcBef>
              <a:buFont typeface="Arial" panose="020B0604020202020204" pitchFamily="34" charset="0"/>
              <a:buChar char="•"/>
            </a:pPr>
            <a:r>
              <a:rPr lang="en-US" sz="1867" dirty="0">
                <a:solidFill>
                  <a:schemeClr val="tx1">
                    <a:lumMod val="75000"/>
                    <a:lumOff val="25000"/>
                  </a:schemeClr>
                </a:solidFill>
                <a:latin typeface="+mj-lt"/>
              </a:rPr>
              <a:t>If the error is harmless, the court will usually affirm the trial court.</a:t>
            </a:r>
          </a:p>
        </p:txBody>
      </p:sp>
      <p:sp>
        <p:nvSpPr>
          <p:cNvPr id="11" name="Slide Title"/>
          <p:cNvSpPr txBox="1">
            <a:spLocks/>
          </p:cNvSpPr>
          <p:nvPr/>
        </p:nvSpPr>
        <p:spPr>
          <a:xfrm>
            <a:off x="609600" y="381000"/>
            <a:ext cx="11167533" cy="594784"/>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pPr algn="l"/>
            <a:r>
              <a:rPr lang="en-US" sz="4667" b="1" dirty="0">
                <a:solidFill>
                  <a:srgbClr val="9D2235"/>
                </a:solidFill>
              </a:rPr>
              <a:t>Appeal </a:t>
            </a:r>
            <a:r>
              <a:rPr lang="en-US" sz="2400" b="1" dirty="0">
                <a:solidFill>
                  <a:srgbClr val="9D2235"/>
                </a:solidFill>
              </a:rPr>
              <a:t>-</a:t>
            </a:r>
            <a:r>
              <a:rPr lang="ja-JP" altLang="en-US" sz="2400" b="1" dirty="0">
                <a:solidFill>
                  <a:srgbClr val="9D2235"/>
                </a:solidFill>
              </a:rPr>
              <a:t>　</a:t>
            </a:r>
            <a:r>
              <a:rPr lang="ja-JP" altLang="en-US" sz="3733" b="1" dirty="0">
                <a:solidFill>
                  <a:srgbClr val="0070C0"/>
                </a:solidFill>
              </a:rPr>
              <a:t>（上訴）</a:t>
            </a:r>
            <a:r>
              <a:rPr lang="en-US" altLang="ja-JP" sz="3733" b="1" dirty="0">
                <a:solidFill>
                  <a:srgbClr val="0070C0"/>
                </a:solidFill>
              </a:rPr>
              <a:t>‐</a:t>
            </a:r>
            <a:r>
              <a:rPr lang="ja-JP" altLang="en-US" sz="3733" b="1" dirty="0">
                <a:solidFill>
                  <a:srgbClr val="0070C0"/>
                </a:solidFill>
              </a:rPr>
              <a:t>　</a:t>
            </a:r>
            <a:r>
              <a:rPr lang="ja-JP" altLang="en-US" sz="2400" b="1" dirty="0">
                <a:solidFill>
                  <a:srgbClr val="0072CE"/>
                </a:solidFill>
              </a:rPr>
              <a:t>日本とはここも少し違います。</a:t>
            </a:r>
            <a:endParaRPr lang="en-US" sz="2400" b="1" dirty="0">
              <a:solidFill>
                <a:srgbClr val="0072CE"/>
              </a:solidFill>
            </a:endParaRPr>
          </a:p>
        </p:txBody>
      </p:sp>
      <p:sp>
        <p:nvSpPr>
          <p:cNvPr id="4" name="TextBox 3">
            <a:extLst>
              <a:ext uri="{FF2B5EF4-FFF2-40B4-BE49-F238E27FC236}">
                <a16:creationId xmlns:a16="http://schemas.microsoft.com/office/drawing/2014/main" id="{04E8111F-2D15-4586-80CC-A808ACB684AE}"/>
              </a:ext>
            </a:extLst>
          </p:cNvPr>
          <p:cNvSpPr txBox="1"/>
          <p:nvPr/>
        </p:nvSpPr>
        <p:spPr>
          <a:xfrm>
            <a:off x="8128000" y="6172200"/>
            <a:ext cx="3759200" cy="297454"/>
          </a:xfrm>
          <a:prstGeom prst="rect">
            <a:avLst/>
          </a:prstGeom>
          <a:noFill/>
        </p:spPr>
        <p:txBody>
          <a:bodyPr wrap="square" rtlCol="0">
            <a:spAutoFit/>
          </a:bodyPr>
          <a:lstStyle/>
          <a:p>
            <a:pPr algn="r"/>
            <a:fld id="{D732B466-5978-4A4E-8858-7746033C7C81}" type="slidenum">
              <a:rPr lang="en-US" sz="1333" b="1">
                <a:solidFill>
                  <a:srgbClr val="9D2235"/>
                </a:solidFill>
                <a:latin typeface="Calibri Light" panose="020F0302020204030204" pitchFamily="34" charset="0"/>
              </a:rPr>
              <a:t>11</a:t>
            </a:fld>
            <a:endParaRPr lang="en-US" sz="1333" b="1" dirty="0">
              <a:solidFill>
                <a:srgbClr val="9D2235"/>
              </a:solidFill>
              <a:latin typeface="Calibri Light" panose="020F0302020204030204" pitchFamily="34" charset="0"/>
            </a:endParaRPr>
          </a:p>
        </p:txBody>
      </p:sp>
    </p:spTree>
    <p:extLst>
      <p:ext uri="{BB962C8B-B14F-4D97-AF65-F5344CB8AC3E}">
        <p14:creationId xmlns:p14="http://schemas.microsoft.com/office/powerpoint/2010/main" val="3723241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Title"/>
          <p:cNvSpPr txBox="1">
            <a:spLocks/>
          </p:cNvSpPr>
          <p:nvPr/>
        </p:nvSpPr>
        <p:spPr>
          <a:xfrm>
            <a:off x="609600" y="381000"/>
            <a:ext cx="11167533" cy="594784"/>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pPr algn="l"/>
            <a:r>
              <a:rPr lang="en-US" altLang="ja-JP" sz="4667" b="1" dirty="0">
                <a:solidFill>
                  <a:srgbClr val="9D2235"/>
                </a:solidFill>
              </a:rPr>
              <a:t>Common Settlement Moments</a:t>
            </a:r>
            <a:endParaRPr lang="en-US" sz="4667" b="1" dirty="0">
              <a:solidFill>
                <a:srgbClr val="9D2235"/>
              </a:solidFill>
            </a:endParaRPr>
          </a:p>
        </p:txBody>
      </p:sp>
      <p:sp>
        <p:nvSpPr>
          <p:cNvPr id="5" name="Rounded Rectangle 4"/>
          <p:cNvSpPr/>
          <p:nvPr/>
        </p:nvSpPr>
        <p:spPr>
          <a:xfrm>
            <a:off x="508000" y="1701800"/>
            <a:ext cx="1828800" cy="1117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Pre-litigation demand or negotiation</a:t>
            </a:r>
          </a:p>
        </p:txBody>
      </p:sp>
      <p:sp>
        <p:nvSpPr>
          <p:cNvPr id="13" name="Rounded Rectangle 12"/>
          <p:cNvSpPr/>
          <p:nvPr/>
        </p:nvSpPr>
        <p:spPr>
          <a:xfrm>
            <a:off x="4470400" y="1295400"/>
            <a:ext cx="1828800" cy="1117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Motion to dismiss</a:t>
            </a:r>
          </a:p>
        </p:txBody>
      </p:sp>
      <p:sp>
        <p:nvSpPr>
          <p:cNvPr id="14" name="Rounded Rectangle 13"/>
          <p:cNvSpPr/>
          <p:nvPr/>
        </p:nvSpPr>
        <p:spPr>
          <a:xfrm>
            <a:off x="2438400" y="1701800"/>
            <a:ext cx="1828800" cy="1117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Complaint</a:t>
            </a:r>
          </a:p>
        </p:txBody>
      </p:sp>
      <p:sp>
        <p:nvSpPr>
          <p:cNvPr id="15" name="Rounded Rectangle 14"/>
          <p:cNvSpPr/>
          <p:nvPr/>
        </p:nvSpPr>
        <p:spPr>
          <a:xfrm>
            <a:off x="4470400" y="2514600"/>
            <a:ext cx="1828800" cy="1117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Answer</a:t>
            </a:r>
          </a:p>
        </p:txBody>
      </p:sp>
      <p:sp>
        <p:nvSpPr>
          <p:cNvPr id="16" name="Rounded Rectangle 15"/>
          <p:cNvSpPr/>
          <p:nvPr/>
        </p:nvSpPr>
        <p:spPr>
          <a:xfrm>
            <a:off x="6400800" y="2514600"/>
            <a:ext cx="1828800" cy="1117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Discovery</a:t>
            </a:r>
          </a:p>
        </p:txBody>
      </p:sp>
      <p:sp>
        <p:nvSpPr>
          <p:cNvPr id="17" name="Rounded Rectangle 16"/>
          <p:cNvSpPr/>
          <p:nvPr/>
        </p:nvSpPr>
        <p:spPr>
          <a:xfrm>
            <a:off x="8331200" y="1701800"/>
            <a:ext cx="1828800" cy="1117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Summary  judgment</a:t>
            </a:r>
          </a:p>
        </p:txBody>
      </p:sp>
      <p:sp>
        <p:nvSpPr>
          <p:cNvPr id="18" name="Rounded Rectangle 17"/>
          <p:cNvSpPr/>
          <p:nvPr/>
        </p:nvSpPr>
        <p:spPr>
          <a:xfrm>
            <a:off x="8839200" y="2921000"/>
            <a:ext cx="1828800" cy="1117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Trial</a:t>
            </a:r>
          </a:p>
        </p:txBody>
      </p:sp>
      <p:sp>
        <p:nvSpPr>
          <p:cNvPr id="19" name="Rounded Rectangle 18"/>
          <p:cNvSpPr/>
          <p:nvPr/>
        </p:nvSpPr>
        <p:spPr>
          <a:xfrm>
            <a:off x="10160000" y="4140200"/>
            <a:ext cx="1828800" cy="1117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Appeal</a:t>
            </a:r>
          </a:p>
        </p:txBody>
      </p:sp>
      <p:sp>
        <p:nvSpPr>
          <p:cNvPr id="3" name="Down Arrow 2"/>
          <p:cNvSpPr/>
          <p:nvPr/>
        </p:nvSpPr>
        <p:spPr>
          <a:xfrm>
            <a:off x="1877455" y="2883080"/>
            <a:ext cx="222516" cy="711200"/>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2400"/>
          </a:p>
        </p:txBody>
      </p:sp>
      <p:sp>
        <p:nvSpPr>
          <p:cNvPr id="4" name="Oval 3"/>
          <p:cNvSpPr/>
          <p:nvPr/>
        </p:nvSpPr>
        <p:spPr>
          <a:xfrm>
            <a:off x="1077532" y="3628265"/>
            <a:ext cx="2296733" cy="7112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dirty="0"/>
              <a:t>Settlement?</a:t>
            </a:r>
          </a:p>
        </p:txBody>
      </p:sp>
      <p:sp>
        <p:nvSpPr>
          <p:cNvPr id="20" name="Down Arrow 19"/>
          <p:cNvSpPr/>
          <p:nvPr/>
        </p:nvSpPr>
        <p:spPr>
          <a:xfrm>
            <a:off x="6895923" y="3733801"/>
            <a:ext cx="222516" cy="257935"/>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2400"/>
          </a:p>
        </p:txBody>
      </p:sp>
      <p:sp>
        <p:nvSpPr>
          <p:cNvPr id="21" name="Oval 20"/>
          <p:cNvSpPr/>
          <p:nvPr/>
        </p:nvSpPr>
        <p:spPr>
          <a:xfrm>
            <a:off x="6096000" y="4025721"/>
            <a:ext cx="2296733" cy="7112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dirty="0"/>
              <a:t>Settlement?</a:t>
            </a:r>
          </a:p>
        </p:txBody>
      </p:sp>
      <p:sp>
        <p:nvSpPr>
          <p:cNvPr id="22" name="Down Arrow 21"/>
          <p:cNvSpPr/>
          <p:nvPr/>
        </p:nvSpPr>
        <p:spPr>
          <a:xfrm>
            <a:off x="8623123" y="2921001"/>
            <a:ext cx="222516" cy="1794815"/>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2400"/>
          </a:p>
        </p:txBody>
      </p:sp>
      <p:sp>
        <p:nvSpPr>
          <p:cNvPr id="23" name="Oval 22"/>
          <p:cNvSpPr/>
          <p:nvPr/>
        </p:nvSpPr>
        <p:spPr>
          <a:xfrm>
            <a:off x="7823200" y="4749800"/>
            <a:ext cx="2296733" cy="7112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dirty="0"/>
              <a:t>Settlement?</a:t>
            </a:r>
          </a:p>
        </p:txBody>
      </p:sp>
      <p:sp>
        <p:nvSpPr>
          <p:cNvPr id="24" name="Down Arrow 23"/>
          <p:cNvSpPr/>
          <p:nvPr/>
        </p:nvSpPr>
        <p:spPr>
          <a:xfrm>
            <a:off x="10147123" y="5257801"/>
            <a:ext cx="222516" cy="169215"/>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2400" dirty="0"/>
          </a:p>
        </p:txBody>
      </p:sp>
      <p:sp>
        <p:nvSpPr>
          <p:cNvPr id="6" name="Explosion 1 5"/>
          <p:cNvSpPr/>
          <p:nvPr/>
        </p:nvSpPr>
        <p:spPr>
          <a:xfrm>
            <a:off x="6489523" y="3255315"/>
            <a:ext cx="812800" cy="562735"/>
          </a:xfrm>
          <a:prstGeom prst="irregularSeal1">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400"/>
          </a:p>
        </p:txBody>
      </p:sp>
      <p:sp>
        <p:nvSpPr>
          <p:cNvPr id="26" name="Down Arrow 25"/>
          <p:cNvSpPr/>
          <p:nvPr/>
        </p:nvSpPr>
        <p:spPr>
          <a:xfrm>
            <a:off x="11772723" y="5257801"/>
            <a:ext cx="222516" cy="169215"/>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2400" dirty="0"/>
          </a:p>
        </p:txBody>
      </p:sp>
      <p:sp>
        <p:nvSpPr>
          <p:cNvPr id="27" name="Oval 26"/>
          <p:cNvSpPr/>
          <p:nvPr/>
        </p:nvSpPr>
        <p:spPr>
          <a:xfrm>
            <a:off x="9855200" y="5359400"/>
            <a:ext cx="2296733" cy="7112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dirty="0"/>
              <a:t>Settlement?</a:t>
            </a:r>
          </a:p>
        </p:txBody>
      </p:sp>
      <p:sp>
        <p:nvSpPr>
          <p:cNvPr id="28" name="Down Arrow 27"/>
          <p:cNvSpPr/>
          <p:nvPr/>
        </p:nvSpPr>
        <p:spPr>
          <a:xfrm>
            <a:off x="9245601" y="4328149"/>
            <a:ext cx="222516" cy="421652"/>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2400"/>
          </a:p>
        </p:txBody>
      </p:sp>
      <p:sp>
        <p:nvSpPr>
          <p:cNvPr id="29" name="Explosion 1 28"/>
          <p:cNvSpPr/>
          <p:nvPr/>
        </p:nvSpPr>
        <p:spPr>
          <a:xfrm>
            <a:off x="8839200" y="3776731"/>
            <a:ext cx="812800" cy="562735"/>
          </a:xfrm>
          <a:prstGeom prst="irregularSeal1">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400"/>
          </a:p>
        </p:txBody>
      </p:sp>
      <p:sp>
        <p:nvSpPr>
          <p:cNvPr id="25" name="TextBox 24">
            <a:extLst>
              <a:ext uri="{FF2B5EF4-FFF2-40B4-BE49-F238E27FC236}">
                <a16:creationId xmlns:a16="http://schemas.microsoft.com/office/drawing/2014/main" id="{07AC8B0D-3D2E-40EA-A273-7E1A1C9C7D25}"/>
              </a:ext>
            </a:extLst>
          </p:cNvPr>
          <p:cNvSpPr txBox="1"/>
          <p:nvPr/>
        </p:nvSpPr>
        <p:spPr>
          <a:xfrm>
            <a:off x="8128000" y="6172200"/>
            <a:ext cx="3759200" cy="297454"/>
          </a:xfrm>
          <a:prstGeom prst="rect">
            <a:avLst/>
          </a:prstGeom>
          <a:noFill/>
        </p:spPr>
        <p:txBody>
          <a:bodyPr wrap="square" rtlCol="0">
            <a:spAutoFit/>
          </a:bodyPr>
          <a:lstStyle/>
          <a:p>
            <a:pPr algn="r"/>
            <a:fld id="{D732B466-5978-4A4E-8858-7746033C7C81}" type="slidenum">
              <a:rPr lang="en-US" sz="1333" b="1">
                <a:solidFill>
                  <a:srgbClr val="9D2235"/>
                </a:solidFill>
                <a:latin typeface="Calibri Light" panose="020F0302020204030204" pitchFamily="34" charset="0"/>
              </a:rPr>
              <a:t>12</a:t>
            </a:fld>
            <a:endParaRPr lang="en-US" sz="1333" b="1" dirty="0">
              <a:solidFill>
                <a:srgbClr val="9D2235"/>
              </a:solidFill>
              <a:latin typeface="Calibri Light" panose="020F0302020204030204" pitchFamily="34" charset="0"/>
            </a:endParaRPr>
          </a:p>
        </p:txBody>
      </p:sp>
    </p:spTree>
    <p:extLst>
      <p:ext uri="{BB962C8B-B14F-4D97-AF65-F5344CB8AC3E}">
        <p14:creationId xmlns:p14="http://schemas.microsoft.com/office/powerpoint/2010/main" val="2880444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Title"/>
          <p:cNvSpPr txBox="1">
            <a:spLocks/>
          </p:cNvSpPr>
          <p:nvPr/>
        </p:nvSpPr>
        <p:spPr>
          <a:xfrm>
            <a:off x="609600" y="381000"/>
            <a:ext cx="11167533" cy="594784"/>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pPr algn="l"/>
            <a:r>
              <a:rPr lang="en-US" sz="4667" b="1" dirty="0">
                <a:solidFill>
                  <a:srgbClr val="9D2235"/>
                </a:solidFill>
              </a:rPr>
              <a:t>Alternative Dispute Resolution</a:t>
            </a:r>
          </a:p>
        </p:txBody>
      </p:sp>
      <p:sp>
        <p:nvSpPr>
          <p:cNvPr id="6" name="TextBox 5"/>
          <p:cNvSpPr txBox="1"/>
          <p:nvPr/>
        </p:nvSpPr>
        <p:spPr>
          <a:xfrm>
            <a:off x="604171" y="1193800"/>
            <a:ext cx="10363200" cy="4165600"/>
          </a:xfrm>
          <a:prstGeom prst="rect">
            <a:avLst/>
          </a:prstGeom>
          <a:noFill/>
        </p:spPr>
        <p:txBody>
          <a:bodyPr wrap="square" lIns="0" tIns="0" rIns="0" bIns="0" rtlCol="0">
            <a:noAutofit/>
          </a:bodyPr>
          <a:lstStyle/>
          <a:p>
            <a:pPr marL="380990" indent="-380990">
              <a:spcBef>
                <a:spcPts val="1067"/>
              </a:spcBef>
              <a:buClr>
                <a:schemeClr val="tx1">
                  <a:lumMod val="65000"/>
                  <a:lumOff val="35000"/>
                </a:schemeClr>
              </a:buClr>
              <a:buFont typeface="Arial" panose="020B0604020202020204" pitchFamily="34" charset="0"/>
              <a:buChar char="•"/>
            </a:pPr>
            <a:r>
              <a:rPr lang="en-US" sz="2667" b="1" dirty="0">
                <a:solidFill>
                  <a:srgbClr val="0072CE"/>
                </a:solidFill>
                <a:latin typeface="+mj-lt"/>
              </a:rPr>
              <a:t>Mediation</a:t>
            </a:r>
            <a:r>
              <a:rPr lang="ja-JP" altLang="en-US" sz="2667" b="1" dirty="0">
                <a:solidFill>
                  <a:srgbClr val="0072CE"/>
                </a:solidFill>
                <a:latin typeface="+mj-lt"/>
              </a:rPr>
              <a:t>　（調停）</a:t>
            </a:r>
            <a:endParaRPr lang="en-US" sz="2667" b="1" dirty="0">
              <a:solidFill>
                <a:srgbClr val="0072CE"/>
              </a:solidFill>
              <a:latin typeface="+mj-lt"/>
            </a:endParaRPr>
          </a:p>
          <a:p>
            <a:pPr marL="925165" lvl="1" indent="-380990">
              <a:spcBef>
                <a:spcPts val="1067"/>
              </a:spcBef>
              <a:buClr>
                <a:schemeClr val="tx1">
                  <a:lumMod val="65000"/>
                  <a:lumOff val="35000"/>
                </a:schemeClr>
              </a:buClr>
              <a:buFont typeface="Arial" panose="020B0604020202020204" pitchFamily="34" charset="0"/>
              <a:buChar char="•"/>
            </a:pPr>
            <a:r>
              <a:rPr lang="en-US" sz="1867" dirty="0">
                <a:latin typeface="+mj-lt"/>
              </a:rPr>
              <a:t>Mediator negotiates an agreement between the parties</a:t>
            </a:r>
          </a:p>
          <a:p>
            <a:pPr marL="925165" lvl="1" indent="-380990">
              <a:spcBef>
                <a:spcPts val="1067"/>
              </a:spcBef>
              <a:buClr>
                <a:schemeClr val="tx1">
                  <a:lumMod val="65000"/>
                  <a:lumOff val="35000"/>
                </a:schemeClr>
              </a:buClr>
              <a:buFont typeface="Arial" panose="020B0604020202020204" pitchFamily="34" charset="0"/>
              <a:buChar char="•"/>
            </a:pPr>
            <a:r>
              <a:rPr lang="en-US" sz="1867" dirty="0">
                <a:latin typeface="+mj-lt"/>
              </a:rPr>
              <a:t>Can be with a judge or a private mediator</a:t>
            </a:r>
          </a:p>
          <a:p>
            <a:pPr marL="925165" lvl="1" indent="-380990">
              <a:spcBef>
                <a:spcPts val="1067"/>
              </a:spcBef>
              <a:buClr>
                <a:schemeClr val="tx1">
                  <a:lumMod val="65000"/>
                  <a:lumOff val="35000"/>
                </a:schemeClr>
              </a:buClr>
              <a:buFont typeface="Arial" panose="020B0604020202020204" pitchFamily="34" charset="0"/>
              <a:buChar char="•"/>
            </a:pPr>
            <a:r>
              <a:rPr lang="en-US" sz="1867" dirty="0">
                <a:latin typeface="+mj-lt"/>
              </a:rPr>
              <a:t>Court may require mediation</a:t>
            </a:r>
          </a:p>
          <a:p>
            <a:pPr marL="925165" lvl="1" indent="-380990">
              <a:spcBef>
                <a:spcPts val="1067"/>
              </a:spcBef>
              <a:buClr>
                <a:schemeClr val="tx1">
                  <a:lumMod val="65000"/>
                  <a:lumOff val="35000"/>
                </a:schemeClr>
              </a:buClr>
              <a:buFont typeface="Arial" panose="020B0604020202020204" pitchFamily="34" charset="0"/>
              <a:buChar char="•"/>
            </a:pPr>
            <a:r>
              <a:rPr lang="en-US" sz="1867" dirty="0">
                <a:latin typeface="+mj-lt"/>
              </a:rPr>
              <a:t>Parties sign a Settlement Agreement and agree to resolve the case</a:t>
            </a:r>
            <a:br>
              <a:rPr lang="en-US" sz="2667" b="1" dirty="0">
                <a:solidFill>
                  <a:srgbClr val="0072CE"/>
                </a:solidFill>
                <a:latin typeface="+mj-lt"/>
              </a:rPr>
            </a:br>
            <a:endParaRPr lang="en-US" sz="1867" b="1" dirty="0">
              <a:solidFill>
                <a:schemeClr val="tx1">
                  <a:lumMod val="75000"/>
                  <a:lumOff val="25000"/>
                </a:schemeClr>
              </a:solidFill>
              <a:latin typeface="+mj-lt"/>
            </a:endParaRPr>
          </a:p>
          <a:p>
            <a:pPr marL="380990" indent="-380990">
              <a:spcBef>
                <a:spcPts val="1067"/>
              </a:spcBef>
              <a:buClr>
                <a:schemeClr val="tx1">
                  <a:lumMod val="65000"/>
                  <a:lumOff val="35000"/>
                </a:schemeClr>
              </a:buClr>
              <a:buFont typeface="Arial" panose="020B0604020202020204" pitchFamily="34" charset="0"/>
              <a:buChar char="•"/>
            </a:pPr>
            <a:r>
              <a:rPr lang="en-US" sz="2667" b="1" dirty="0">
                <a:solidFill>
                  <a:srgbClr val="0072CE"/>
                </a:solidFill>
                <a:latin typeface="+mj-lt"/>
              </a:rPr>
              <a:t>Arbitration</a:t>
            </a:r>
            <a:r>
              <a:rPr lang="ja-JP" altLang="en-US" sz="2667" b="1" dirty="0">
                <a:solidFill>
                  <a:srgbClr val="0072CE"/>
                </a:solidFill>
                <a:latin typeface="+mj-lt"/>
              </a:rPr>
              <a:t>　（仲裁）</a:t>
            </a:r>
            <a:endParaRPr lang="en-US" sz="2667" b="1" dirty="0">
              <a:solidFill>
                <a:srgbClr val="0072CE"/>
              </a:solidFill>
              <a:latin typeface="+mj-lt"/>
            </a:endParaRPr>
          </a:p>
          <a:p>
            <a:pPr marL="925165" lvl="1" indent="-380990">
              <a:spcBef>
                <a:spcPts val="1067"/>
              </a:spcBef>
              <a:buClr>
                <a:schemeClr val="tx1">
                  <a:lumMod val="65000"/>
                  <a:lumOff val="35000"/>
                </a:schemeClr>
              </a:buClr>
              <a:buFont typeface="Arial" panose="020B0604020202020204" pitchFamily="34" charset="0"/>
              <a:buChar char="•"/>
            </a:pPr>
            <a:r>
              <a:rPr lang="en-US" sz="1867" dirty="0">
                <a:latin typeface="+mj-lt"/>
              </a:rPr>
              <a:t>Usually 1-3 arbitrators</a:t>
            </a:r>
          </a:p>
          <a:p>
            <a:pPr marL="925165" lvl="1" indent="-380990">
              <a:spcBef>
                <a:spcPts val="1067"/>
              </a:spcBef>
              <a:buClr>
                <a:schemeClr val="tx1">
                  <a:lumMod val="65000"/>
                  <a:lumOff val="35000"/>
                </a:schemeClr>
              </a:buClr>
              <a:buFont typeface="Arial" panose="020B0604020202020204" pitchFamily="34" charset="0"/>
              <a:buChar char="•"/>
            </a:pPr>
            <a:r>
              <a:rPr lang="en-US" sz="1867" dirty="0">
                <a:latin typeface="+mj-lt"/>
              </a:rPr>
              <a:t>Usually paid by the hour, so can be expensive</a:t>
            </a:r>
          </a:p>
          <a:p>
            <a:pPr marL="925165" lvl="1" indent="-380990">
              <a:spcBef>
                <a:spcPts val="1067"/>
              </a:spcBef>
              <a:buClr>
                <a:schemeClr val="tx1">
                  <a:lumMod val="65000"/>
                  <a:lumOff val="35000"/>
                </a:schemeClr>
              </a:buClr>
              <a:buFont typeface="Arial" panose="020B0604020202020204" pitchFamily="34" charset="0"/>
              <a:buChar char="•"/>
            </a:pPr>
            <a:r>
              <a:rPr lang="en-US" sz="1867" dirty="0">
                <a:latin typeface="+mj-lt"/>
              </a:rPr>
              <a:t>Limited discovery</a:t>
            </a:r>
          </a:p>
          <a:p>
            <a:pPr marL="925165" lvl="1" indent="-380990">
              <a:spcBef>
                <a:spcPts val="1067"/>
              </a:spcBef>
              <a:buClr>
                <a:schemeClr val="tx1">
                  <a:lumMod val="65000"/>
                  <a:lumOff val="35000"/>
                </a:schemeClr>
              </a:buClr>
              <a:buFont typeface="Arial" panose="020B0604020202020204" pitchFamily="34" charset="0"/>
              <a:buChar char="•"/>
            </a:pPr>
            <a:r>
              <a:rPr lang="en-US" sz="1867" dirty="0">
                <a:latin typeface="+mj-lt"/>
              </a:rPr>
              <a:t>Contracts may require arbitration</a:t>
            </a:r>
            <a:br>
              <a:rPr lang="en-US" sz="2667" b="1" dirty="0">
                <a:solidFill>
                  <a:srgbClr val="0072CE"/>
                </a:solidFill>
                <a:latin typeface="+mj-lt"/>
              </a:rPr>
            </a:br>
            <a:endParaRPr lang="en-US" sz="2667" b="1" dirty="0">
              <a:solidFill>
                <a:srgbClr val="0072CE"/>
              </a:solidFill>
              <a:latin typeface="Calibri Light" panose="020F0302020204030204" pitchFamily="34" charset="0"/>
            </a:endParaRPr>
          </a:p>
          <a:p>
            <a:pPr marL="380990" indent="-380990">
              <a:spcBef>
                <a:spcPts val="1067"/>
              </a:spcBef>
              <a:buClr>
                <a:schemeClr val="tx1">
                  <a:lumMod val="65000"/>
                  <a:lumOff val="35000"/>
                </a:schemeClr>
              </a:buClr>
              <a:buFont typeface="Arial" panose="020B0604020202020204" pitchFamily="34" charset="0"/>
              <a:buChar char="•"/>
            </a:pPr>
            <a:endParaRPr lang="en-US" sz="2667" b="1" dirty="0">
              <a:solidFill>
                <a:srgbClr val="0072CE"/>
              </a:solidFill>
              <a:latin typeface="Calibri Light" panose="020F0302020204030204" pitchFamily="34" charset="0"/>
            </a:endParaRPr>
          </a:p>
        </p:txBody>
      </p:sp>
      <p:sp>
        <p:nvSpPr>
          <p:cNvPr id="4" name="TextBox 3">
            <a:extLst>
              <a:ext uri="{FF2B5EF4-FFF2-40B4-BE49-F238E27FC236}">
                <a16:creationId xmlns:a16="http://schemas.microsoft.com/office/drawing/2014/main" id="{D983A1BF-5BCD-4E0A-980E-144E3DA32147}"/>
              </a:ext>
            </a:extLst>
          </p:cNvPr>
          <p:cNvSpPr txBox="1"/>
          <p:nvPr/>
        </p:nvSpPr>
        <p:spPr>
          <a:xfrm>
            <a:off x="8128000" y="6172200"/>
            <a:ext cx="3759200" cy="297454"/>
          </a:xfrm>
          <a:prstGeom prst="rect">
            <a:avLst/>
          </a:prstGeom>
          <a:noFill/>
        </p:spPr>
        <p:txBody>
          <a:bodyPr wrap="square" rtlCol="0">
            <a:spAutoFit/>
          </a:bodyPr>
          <a:lstStyle/>
          <a:p>
            <a:pPr algn="r"/>
            <a:fld id="{D732B466-5978-4A4E-8858-7746033C7C81}" type="slidenum">
              <a:rPr lang="en-US" sz="1333" b="1">
                <a:solidFill>
                  <a:srgbClr val="9D2235"/>
                </a:solidFill>
                <a:latin typeface="Calibri Light" panose="020F0302020204030204" pitchFamily="34" charset="0"/>
              </a:rPr>
              <a:t>13</a:t>
            </a:fld>
            <a:endParaRPr lang="en-US" sz="1333" b="1" dirty="0">
              <a:solidFill>
                <a:srgbClr val="9D2235"/>
              </a:solidFill>
              <a:latin typeface="Calibri Light" panose="020F0302020204030204" pitchFamily="34" charset="0"/>
            </a:endParaRPr>
          </a:p>
        </p:txBody>
      </p:sp>
    </p:spTree>
    <p:extLst>
      <p:ext uri="{BB962C8B-B14F-4D97-AF65-F5344CB8AC3E}">
        <p14:creationId xmlns:p14="http://schemas.microsoft.com/office/powerpoint/2010/main" val="2648303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39483" y="2006600"/>
            <a:ext cx="11044517" cy="3556000"/>
          </a:xfrm>
          <a:prstGeom prst="rect">
            <a:avLst/>
          </a:prstGeom>
          <a:noFill/>
        </p:spPr>
        <p:txBody>
          <a:bodyPr wrap="square" lIns="0" tIns="0" rIns="0" bIns="0" numCol="2" spcCol="365760" rtlCol="0">
            <a:noAutofit/>
          </a:bodyPr>
          <a:lstStyle/>
          <a:p>
            <a:pPr marL="380990" indent="-380990">
              <a:spcBef>
                <a:spcPts val="1067"/>
              </a:spcBef>
              <a:buFont typeface="Arial" panose="020B0604020202020204" pitchFamily="34" charset="0"/>
              <a:buChar char="•"/>
            </a:pPr>
            <a:r>
              <a:rPr lang="en-US" sz="2400" dirty="0">
                <a:solidFill>
                  <a:schemeClr val="tx1">
                    <a:lumMod val="75000"/>
                    <a:lumOff val="25000"/>
                  </a:schemeClr>
                </a:solidFill>
                <a:latin typeface="+mj-lt"/>
              </a:rPr>
              <a:t>International Trade Commission and Patent Trial and Appeal Board</a:t>
            </a:r>
          </a:p>
          <a:p>
            <a:pPr marL="925165" lvl="2" indent="-380990">
              <a:spcBef>
                <a:spcPts val="1067"/>
              </a:spcBef>
              <a:buFont typeface="Calibri" panose="020F0502020204030204" pitchFamily="34" charset="0"/>
              <a:buChar char="→"/>
            </a:pPr>
            <a:r>
              <a:rPr lang="en-US" sz="1867" dirty="0">
                <a:solidFill>
                  <a:schemeClr val="tx1">
                    <a:lumMod val="75000"/>
                    <a:lumOff val="25000"/>
                  </a:schemeClr>
                </a:solidFill>
              </a:rPr>
              <a:t>Federal Circuit Court of Appeals</a:t>
            </a:r>
          </a:p>
          <a:p>
            <a:pPr marL="380990" lvl="1" indent="-380990">
              <a:spcBef>
                <a:spcPts val="1067"/>
              </a:spcBef>
              <a:buFont typeface="Arial" panose="020B0604020202020204" pitchFamily="34" charset="0"/>
              <a:buChar char="•"/>
            </a:pPr>
            <a:endParaRPr lang="en-US" sz="1867" dirty="0">
              <a:solidFill>
                <a:schemeClr val="tx1">
                  <a:lumMod val="75000"/>
                  <a:lumOff val="25000"/>
                </a:schemeClr>
              </a:solidFill>
            </a:endParaRPr>
          </a:p>
          <a:p>
            <a:pPr marL="380990" indent="-380990">
              <a:spcBef>
                <a:spcPts val="1067"/>
              </a:spcBef>
              <a:buFont typeface="Arial" panose="020B0604020202020204" pitchFamily="34" charset="0"/>
              <a:buChar char="•"/>
            </a:pPr>
            <a:endParaRPr lang="en-US" sz="1867" dirty="0">
              <a:solidFill>
                <a:schemeClr val="tx1">
                  <a:lumMod val="75000"/>
                  <a:lumOff val="25000"/>
                </a:schemeClr>
              </a:solidFill>
              <a:latin typeface="+mj-lt"/>
            </a:endParaRPr>
          </a:p>
          <a:p>
            <a:pPr marL="380990" indent="-380990">
              <a:spcBef>
                <a:spcPts val="1067"/>
              </a:spcBef>
              <a:buFont typeface="Arial" panose="020B0604020202020204" pitchFamily="34" charset="0"/>
              <a:buChar char="•"/>
            </a:pPr>
            <a:endParaRPr lang="en-US" sz="1867" dirty="0">
              <a:solidFill>
                <a:schemeClr val="tx1">
                  <a:lumMod val="75000"/>
                  <a:lumOff val="25000"/>
                </a:schemeClr>
              </a:solidFill>
              <a:latin typeface="+mj-lt"/>
            </a:endParaRPr>
          </a:p>
          <a:p>
            <a:pPr marL="380990" indent="-380990">
              <a:spcBef>
                <a:spcPts val="1067"/>
              </a:spcBef>
              <a:buFont typeface="Arial" panose="020B0604020202020204" pitchFamily="34" charset="0"/>
              <a:buChar char="•"/>
            </a:pPr>
            <a:endParaRPr lang="en-US" sz="1867" dirty="0">
              <a:solidFill>
                <a:schemeClr val="tx1">
                  <a:lumMod val="75000"/>
                  <a:lumOff val="25000"/>
                </a:schemeClr>
              </a:solidFill>
              <a:latin typeface="+mj-lt"/>
            </a:endParaRPr>
          </a:p>
          <a:p>
            <a:pPr marL="925165" lvl="1" indent="-380990">
              <a:spcBef>
                <a:spcPts val="1067"/>
              </a:spcBef>
              <a:buFont typeface="Calibri" panose="020F0502020204030204" pitchFamily="34" charset="0"/>
              <a:buChar char="→"/>
            </a:pPr>
            <a:endParaRPr lang="en-US" sz="1867" dirty="0">
              <a:solidFill>
                <a:schemeClr val="tx1">
                  <a:lumMod val="75000"/>
                  <a:lumOff val="25000"/>
                </a:schemeClr>
              </a:solidFill>
              <a:latin typeface="+mj-lt"/>
            </a:endParaRPr>
          </a:p>
          <a:p>
            <a:pPr marL="380990" indent="-380990">
              <a:spcBef>
                <a:spcPts val="1067"/>
              </a:spcBef>
              <a:buFont typeface="Calibri" panose="020F0502020204030204" pitchFamily="34" charset="0"/>
              <a:buChar char="→"/>
            </a:pPr>
            <a:endParaRPr lang="en-US" sz="1867" dirty="0">
              <a:solidFill>
                <a:schemeClr val="tx1">
                  <a:lumMod val="75000"/>
                  <a:lumOff val="25000"/>
                </a:schemeClr>
              </a:solidFill>
              <a:latin typeface="+mj-lt"/>
            </a:endParaRPr>
          </a:p>
        </p:txBody>
      </p:sp>
      <p:sp>
        <p:nvSpPr>
          <p:cNvPr id="8" name="TextBox 7"/>
          <p:cNvSpPr txBox="1"/>
          <p:nvPr/>
        </p:nvSpPr>
        <p:spPr>
          <a:xfrm>
            <a:off x="639483" y="1295401"/>
            <a:ext cx="4948517" cy="410433"/>
          </a:xfrm>
          <a:prstGeom prst="rect">
            <a:avLst/>
          </a:prstGeom>
          <a:noFill/>
        </p:spPr>
        <p:txBody>
          <a:bodyPr wrap="square" lIns="0" tIns="0" rIns="0" bIns="0" rtlCol="0">
            <a:spAutoFit/>
          </a:bodyPr>
          <a:lstStyle/>
          <a:p>
            <a:r>
              <a:rPr lang="en-US" sz="2667" b="1" dirty="0">
                <a:solidFill>
                  <a:srgbClr val="753BBD"/>
                </a:solidFill>
              </a:rPr>
              <a:t>Federal</a:t>
            </a:r>
          </a:p>
        </p:txBody>
      </p:sp>
      <p:sp>
        <p:nvSpPr>
          <p:cNvPr id="14" name="Slide Title"/>
          <p:cNvSpPr txBox="1">
            <a:spLocks/>
          </p:cNvSpPr>
          <p:nvPr/>
        </p:nvSpPr>
        <p:spPr>
          <a:xfrm>
            <a:off x="609600" y="381000"/>
            <a:ext cx="11167533" cy="594784"/>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pPr algn="l"/>
            <a:r>
              <a:rPr lang="en-US" sz="4667" b="1" dirty="0">
                <a:solidFill>
                  <a:srgbClr val="9D2235"/>
                </a:solidFill>
              </a:rPr>
              <a:t>Other Courts / Administrative Hearings </a:t>
            </a:r>
            <a:r>
              <a:rPr lang="ja-JP" altLang="en-US" sz="4667" b="1" dirty="0">
                <a:solidFill>
                  <a:srgbClr val="9D2235"/>
                </a:solidFill>
              </a:rPr>
              <a:t>（例）</a:t>
            </a:r>
            <a:endParaRPr lang="en-US" sz="4667" b="1" dirty="0">
              <a:solidFill>
                <a:srgbClr val="9D2235"/>
              </a:solidFill>
            </a:endParaRPr>
          </a:p>
        </p:txBody>
      </p:sp>
      <p:sp>
        <p:nvSpPr>
          <p:cNvPr id="6" name="TextBox 5">
            <a:extLst>
              <a:ext uri="{FF2B5EF4-FFF2-40B4-BE49-F238E27FC236}">
                <a16:creationId xmlns:a16="http://schemas.microsoft.com/office/drawing/2014/main" id="{DB489A6E-A5E7-4F2F-ADFB-FC0601140D0B}"/>
              </a:ext>
            </a:extLst>
          </p:cNvPr>
          <p:cNvSpPr txBox="1"/>
          <p:nvPr/>
        </p:nvSpPr>
        <p:spPr>
          <a:xfrm>
            <a:off x="8128000" y="6172200"/>
            <a:ext cx="3759200" cy="297454"/>
          </a:xfrm>
          <a:prstGeom prst="rect">
            <a:avLst/>
          </a:prstGeom>
          <a:noFill/>
        </p:spPr>
        <p:txBody>
          <a:bodyPr wrap="square" rtlCol="0">
            <a:spAutoFit/>
          </a:bodyPr>
          <a:lstStyle/>
          <a:p>
            <a:pPr algn="r"/>
            <a:fld id="{D732B466-5978-4A4E-8858-7746033C7C81}" type="slidenum">
              <a:rPr lang="en-US" sz="1333" b="1">
                <a:solidFill>
                  <a:srgbClr val="9D2235"/>
                </a:solidFill>
                <a:latin typeface="Calibri Light" panose="020F0302020204030204" pitchFamily="34" charset="0"/>
              </a:rPr>
              <a:t>14</a:t>
            </a:fld>
            <a:endParaRPr lang="en-US" sz="1333" b="1" dirty="0">
              <a:solidFill>
                <a:srgbClr val="9D2235"/>
              </a:solidFill>
              <a:latin typeface="Calibri Light" panose="020F0302020204030204" pitchFamily="34" charset="0"/>
            </a:endParaRPr>
          </a:p>
        </p:txBody>
      </p:sp>
    </p:spTree>
    <p:extLst>
      <p:ext uri="{BB962C8B-B14F-4D97-AF65-F5344CB8AC3E}">
        <p14:creationId xmlns:p14="http://schemas.microsoft.com/office/powerpoint/2010/main" val="3795889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2608" y="2642931"/>
            <a:ext cx="11474249" cy="754226"/>
          </a:xfrm>
        </p:spPr>
        <p:txBody>
          <a:bodyPr>
            <a:normAutofit/>
          </a:bodyPr>
          <a:lstStyle/>
          <a:p>
            <a:pPr algn="ctr"/>
            <a:r>
              <a:rPr lang="en-US" sz="4000" b="1" dirty="0">
                <a:latin typeface="+mn-lt"/>
              </a:rPr>
              <a:t>Patent Litigation in Japan</a:t>
            </a:r>
          </a:p>
        </p:txBody>
      </p:sp>
      <p:cxnSp>
        <p:nvCxnSpPr>
          <p:cNvPr id="5" name="直線コネクタ 4"/>
          <p:cNvCxnSpPr/>
          <p:nvPr/>
        </p:nvCxnSpPr>
        <p:spPr>
          <a:xfrm>
            <a:off x="109045" y="736565"/>
            <a:ext cx="11943693" cy="3153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109044" y="6340584"/>
            <a:ext cx="11943693" cy="3153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5460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327706" y="3010902"/>
            <a:ext cx="1965987" cy="1873590"/>
          </a:xfrm>
          <a:prstGeom prst="rect">
            <a:avLst/>
          </a:prstGeom>
        </p:spPr>
      </p:pic>
      <p:sp>
        <p:nvSpPr>
          <p:cNvPr id="2" name="タイトル 1"/>
          <p:cNvSpPr>
            <a:spLocks noGrp="1"/>
          </p:cNvSpPr>
          <p:nvPr>
            <p:ph type="title"/>
          </p:nvPr>
        </p:nvSpPr>
        <p:spPr>
          <a:xfrm>
            <a:off x="236483" y="55179"/>
            <a:ext cx="11164614" cy="754226"/>
          </a:xfrm>
        </p:spPr>
        <p:txBody>
          <a:bodyPr>
            <a:normAutofit/>
          </a:bodyPr>
          <a:lstStyle/>
          <a:p>
            <a:r>
              <a:rPr lang="en-US" sz="3200" b="1" dirty="0">
                <a:latin typeface="+mn-lt"/>
              </a:rPr>
              <a:t>Overview of Patent Litigation in Japan</a:t>
            </a:r>
          </a:p>
        </p:txBody>
      </p:sp>
      <p:cxnSp>
        <p:nvCxnSpPr>
          <p:cNvPr id="5" name="直線コネクタ 4"/>
          <p:cNvCxnSpPr/>
          <p:nvPr/>
        </p:nvCxnSpPr>
        <p:spPr>
          <a:xfrm>
            <a:off x="109043" y="742238"/>
            <a:ext cx="11943693" cy="3153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109044" y="6340584"/>
            <a:ext cx="11943693" cy="3153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 Box 4"/>
          <p:cNvSpPr txBox="1">
            <a:spLocks noChangeArrowheads="1"/>
          </p:cNvSpPr>
          <p:nvPr/>
        </p:nvSpPr>
        <p:spPr bwMode="auto">
          <a:xfrm>
            <a:off x="2921763" y="2942675"/>
            <a:ext cx="6335713" cy="461963"/>
          </a:xfrm>
          <a:prstGeom prst="rect">
            <a:avLst/>
          </a:prstGeom>
          <a:solidFill>
            <a:srgbClr val="FFC000"/>
          </a:solidFill>
          <a:ln w="9525">
            <a:solidFill>
              <a:srgbClr val="002060"/>
            </a:solidFill>
            <a:miter lim="800000"/>
            <a:headEnd/>
            <a:tailEnd/>
          </a:ln>
        </p:spPr>
        <p:txBody>
          <a:bodyPr>
            <a:spAutoFit/>
          </a:bodyPr>
          <a:lstStyle>
            <a:lvl1pPr>
              <a:spcBef>
                <a:spcPct val="20000"/>
              </a:spcBef>
              <a:buClr>
                <a:schemeClr val="accent1"/>
              </a:buClr>
              <a:buSzPct val="85000"/>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SzPct val="85000"/>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90000"/>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Font typeface="Arial" panose="020B0604020202020204" pitchFamily="34" charset="0"/>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100000"/>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ClrTx/>
              <a:buSzTx/>
              <a:buFontTx/>
              <a:buNone/>
            </a:pPr>
            <a:r>
              <a:rPr lang="de-DE" altLang="ja-JP">
                <a:ea typeface="Arial Unicode MS" panose="020B0604020202020204" pitchFamily="50" charset="-128"/>
                <a:cs typeface="Arial Unicode MS" panose="020B0604020202020204" pitchFamily="50" charset="-128"/>
              </a:rPr>
              <a:t>IP High Court</a:t>
            </a:r>
          </a:p>
        </p:txBody>
      </p:sp>
      <p:sp>
        <p:nvSpPr>
          <p:cNvPr id="10" name="Text Box 10"/>
          <p:cNvSpPr txBox="1">
            <a:spLocks noChangeArrowheads="1"/>
          </p:cNvSpPr>
          <p:nvPr/>
        </p:nvSpPr>
        <p:spPr bwMode="auto">
          <a:xfrm>
            <a:off x="2235314" y="4648886"/>
            <a:ext cx="2519363" cy="814387"/>
          </a:xfrm>
          <a:prstGeom prst="rect">
            <a:avLst/>
          </a:prstGeom>
          <a:solidFill>
            <a:schemeClr val="bg2"/>
          </a:solidFill>
          <a:ln w="9525">
            <a:solidFill>
              <a:srgbClr val="002060"/>
            </a:solidFill>
            <a:miter lim="800000"/>
            <a:headEnd/>
            <a:tailEnd/>
          </a:ln>
        </p:spPr>
        <p:txBody>
          <a:bodyPr tIns="108000" anchor="ctr"/>
          <a:lstStyle>
            <a:lvl1pPr>
              <a:spcBef>
                <a:spcPct val="20000"/>
              </a:spcBef>
              <a:buClr>
                <a:schemeClr val="accent1"/>
              </a:buClr>
              <a:buSzPct val="85000"/>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SzPct val="85000"/>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90000"/>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Font typeface="Arial" panose="020B0604020202020204" pitchFamily="34" charset="0"/>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100000"/>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50000"/>
              </a:lnSpc>
              <a:spcBef>
                <a:spcPct val="50000"/>
              </a:spcBef>
              <a:buClrTx/>
              <a:buSzTx/>
              <a:buFontTx/>
              <a:buNone/>
            </a:pPr>
            <a:r>
              <a:rPr lang="en-US" altLang="ja-JP"/>
              <a:t>Tokyo</a:t>
            </a:r>
            <a:r>
              <a:rPr lang="ja-JP" altLang="en-US"/>
              <a:t> </a:t>
            </a:r>
            <a:r>
              <a:rPr lang="en-US" altLang="ja-JP"/>
              <a:t>or Osaka </a:t>
            </a:r>
          </a:p>
          <a:p>
            <a:pPr algn="ctr" eaLnBrk="1" hangingPunct="1">
              <a:lnSpc>
                <a:spcPct val="50000"/>
              </a:lnSpc>
              <a:spcBef>
                <a:spcPct val="50000"/>
              </a:spcBef>
              <a:buClrTx/>
              <a:buSzTx/>
              <a:buFontTx/>
              <a:buNone/>
            </a:pPr>
            <a:r>
              <a:rPr lang="en-US" altLang="ja-JP"/>
              <a:t>District Court</a:t>
            </a:r>
          </a:p>
        </p:txBody>
      </p:sp>
      <p:sp>
        <p:nvSpPr>
          <p:cNvPr id="11" name="Text Box 12"/>
          <p:cNvSpPr txBox="1">
            <a:spLocks noChangeArrowheads="1"/>
          </p:cNvSpPr>
          <p:nvPr/>
        </p:nvSpPr>
        <p:spPr bwMode="auto">
          <a:xfrm>
            <a:off x="7684233" y="4648886"/>
            <a:ext cx="2520950" cy="814387"/>
          </a:xfrm>
          <a:prstGeom prst="rect">
            <a:avLst/>
          </a:prstGeom>
          <a:solidFill>
            <a:schemeClr val="accent6">
              <a:lumMod val="40000"/>
              <a:lumOff val="60000"/>
            </a:schemeClr>
          </a:solidFill>
          <a:ln w="9525">
            <a:solidFill>
              <a:srgbClr val="002060"/>
            </a:solidFill>
            <a:miter lim="800000"/>
            <a:headEnd/>
            <a:tailEnd/>
          </a:ln>
        </p:spPr>
        <p:txBody>
          <a:bodyPr lIns="36000" tIns="108000" rIns="36000" anchor="ctr"/>
          <a:lstStyle>
            <a:lvl1pPr eaLnBrk="0" hangingPunct="0">
              <a:spcBef>
                <a:spcPct val="20000"/>
              </a:spcBef>
              <a:buClr>
                <a:schemeClr val="accent1"/>
              </a:buClr>
              <a:buSzPct val="85000"/>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accent1"/>
              </a:buClr>
              <a:buSzPct val="85000"/>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accent1"/>
              </a:buClr>
              <a:buSzPct val="90000"/>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1"/>
              </a:buClr>
              <a:buFont typeface="Arial" panose="020B0604020202020204" pitchFamily="34" charset="0"/>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accent1"/>
              </a:buClr>
              <a:buSzPct val="100000"/>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50000"/>
              </a:lnSpc>
              <a:spcBef>
                <a:spcPct val="50000"/>
              </a:spcBef>
              <a:buClrTx/>
              <a:buSzTx/>
              <a:buFontTx/>
              <a:buNone/>
              <a:defRPr/>
            </a:pPr>
            <a:r>
              <a:rPr lang="en-US" altLang="ja-JP" dirty="0"/>
              <a:t>JPO</a:t>
            </a:r>
          </a:p>
          <a:p>
            <a:pPr algn="ctr" eaLnBrk="1" hangingPunct="1">
              <a:lnSpc>
                <a:spcPct val="50000"/>
              </a:lnSpc>
              <a:spcBef>
                <a:spcPct val="50000"/>
              </a:spcBef>
              <a:buClrTx/>
              <a:buSzTx/>
              <a:buFontTx/>
              <a:buNone/>
              <a:defRPr/>
            </a:pPr>
            <a:r>
              <a:rPr lang="en-US" altLang="ja-JP" dirty="0"/>
              <a:t>(Board of Appeal)</a:t>
            </a:r>
          </a:p>
        </p:txBody>
      </p:sp>
      <p:sp>
        <p:nvSpPr>
          <p:cNvPr id="14" name="テキスト ボックス 21"/>
          <p:cNvSpPr txBox="1">
            <a:spLocks noChangeArrowheads="1"/>
          </p:cNvSpPr>
          <p:nvPr/>
        </p:nvSpPr>
        <p:spPr bwMode="auto">
          <a:xfrm>
            <a:off x="1064873" y="5523760"/>
            <a:ext cx="48602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SzPct val="85000"/>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90000"/>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Font typeface="Arial" panose="020B0604020202020204" pitchFamily="34" charset="0"/>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100000"/>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en-US" altLang="ja-JP" b="1" dirty="0"/>
              <a:t>Patent Infringement Lawsuit </a:t>
            </a:r>
            <a:endParaRPr lang="ja-JP" altLang="en-US" b="1" dirty="0"/>
          </a:p>
        </p:txBody>
      </p:sp>
      <p:sp>
        <p:nvSpPr>
          <p:cNvPr id="15" name="テキスト ボックス 26"/>
          <p:cNvSpPr txBox="1">
            <a:spLocks noChangeArrowheads="1"/>
          </p:cNvSpPr>
          <p:nvPr/>
        </p:nvSpPr>
        <p:spPr bwMode="auto">
          <a:xfrm>
            <a:off x="7540564" y="5509014"/>
            <a:ext cx="2808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defRPr>
            </a:lvl1pPr>
            <a:lvl2pPr marL="742950" indent="-285750" eaLnBrk="0" hangingPunct="0">
              <a:spcBef>
                <a:spcPct val="20000"/>
              </a:spcBef>
              <a:buChar char="–"/>
              <a:defRPr kumimoji="1" sz="2800">
                <a:solidFill>
                  <a:schemeClr val="tx1"/>
                </a:solidFill>
                <a:latin typeface="Arial" charset="0"/>
              </a:defRPr>
            </a:lvl2pPr>
            <a:lvl3pPr marL="1143000" indent="-228600" eaLnBrk="0" hangingPunct="0">
              <a:spcBef>
                <a:spcPct val="20000"/>
              </a:spcBef>
              <a:buChar char="•"/>
              <a:defRPr kumimoji="1" sz="2400">
                <a:solidFill>
                  <a:schemeClr val="tx1"/>
                </a:solidFill>
                <a:latin typeface="Arial" charset="0"/>
              </a:defRPr>
            </a:lvl3pPr>
            <a:lvl4pPr marL="1600200" indent="-228600" eaLnBrk="0" hangingPunct="0">
              <a:spcBef>
                <a:spcPct val="20000"/>
              </a:spcBef>
              <a:buChar char="–"/>
              <a:defRPr kumimoji="1" sz="2000">
                <a:solidFill>
                  <a:schemeClr val="tx1"/>
                </a:solidFill>
                <a:latin typeface="Arial" charset="0"/>
              </a:defRPr>
            </a:lvl4pPr>
            <a:lvl5pPr marL="2057400" indent="-228600" eaLnBrk="0" hangingPunct="0">
              <a:spcBef>
                <a:spcPct val="20000"/>
              </a:spcBef>
              <a:buChar char="»"/>
              <a:defRPr kumimoji="1" sz="2000">
                <a:solidFill>
                  <a:schemeClr val="tx1"/>
                </a:solidFill>
                <a:latin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defRPr>
            </a:lvl9pPr>
          </a:lstStyle>
          <a:p>
            <a:pPr algn="ctr" eaLnBrk="1" hangingPunct="1">
              <a:spcBef>
                <a:spcPct val="0"/>
              </a:spcBef>
              <a:buFontTx/>
              <a:buNone/>
              <a:defRPr/>
            </a:pPr>
            <a:r>
              <a:rPr lang="en-US" altLang="ja-JP" sz="2400" b="1" dirty="0">
                <a:ea typeface="ＭＳ Ｐゴシック" charset="-128"/>
              </a:rPr>
              <a:t>Invalidation Trial</a:t>
            </a:r>
            <a:endParaRPr lang="ja-JP" altLang="en-US" sz="2400" b="1" dirty="0">
              <a:ea typeface="ＭＳ Ｐゴシック" charset="-128"/>
            </a:endParaRPr>
          </a:p>
        </p:txBody>
      </p:sp>
      <p:sp>
        <p:nvSpPr>
          <p:cNvPr id="16" name="Text Box 5"/>
          <p:cNvSpPr txBox="1">
            <a:spLocks noChangeArrowheads="1"/>
          </p:cNvSpPr>
          <p:nvPr/>
        </p:nvSpPr>
        <p:spPr bwMode="auto">
          <a:xfrm>
            <a:off x="2904301" y="1299919"/>
            <a:ext cx="6353175" cy="461962"/>
          </a:xfrm>
          <a:prstGeom prst="rect">
            <a:avLst/>
          </a:prstGeom>
          <a:solidFill>
            <a:srgbClr val="FF0000"/>
          </a:solidFill>
          <a:ln w="9525">
            <a:solidFill>
              <a:srgbClr val="002060"/>
            </a:solidFill>
            <a:miter lim="800000"/>
            <a:headEnd/>
            <a:tailEnd/>
          </a:ln>
        </p:spPr>
        <p:txBody>
          <a:bodyPr>
            <a:spAutoFit/>
          </a:bodyPr>
          <a:lstStyle>
            <a:lvl1pPr>
              <a:spcBef>
                <a:spcPct val="20000"/>
              </a:spcBef>
              <a:buClr>
                <a:schemeClr val="accent1"/>
              </a:buClr>
              <a:buSzPct val="85000"/>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SzPct val="85000"/>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90000"/>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Font typeface="Arial" panose="020B0604020202020204" pitchFamily="34" charset="0"/>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100000"/>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ClrTx/>
              <a:buSzTx/>
              <a:buFontTx/>
              <a:buNone/>
            </a:pPr>
            <a:r>
              <a:rPr lang="de-DE" altLang="ja-JP" dirty="0">
                <a:ea typeface="Arial Unicode MS" panose="020B0604020202020204" pitchFamily="50" charset="-128"/>
                <a:cs typeface="Arial Unicode MS" panose="020B0604020202020204" pitchFamily="50" charset="-128"/>
              </a:rPr>
              <a:t>Supreme Court</a:t>
            </a:r>
          </a:p>
        </p:txBody>
      </p:sp>
      <p:sp>
        <p:nvSpPr>
          <p:cNvPr id="17" name="上矢印 16"/>
          <p:cNvSpPr/>
          <p:nvPr/>
        </p:nvSpPr>
        <p:spPr bwMode="auto">
          <a:xfrm>
            <a:off x="4058331" y="3607486"/>
            <a:ext cx="285750" cy="900112"/>
          </a:xfrm>
          <a:prstGeom prst="upArrow">
            <a:avLst>
              <a:gd name="adj1" fmla="val 50000"/>
              <a:gd name="adj2" fmla="val 88050"/>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18" name="上矢印 17"/>
          <p:cNvSpPr/>
          <p:nvPr/>
        </p:nvSpPr>
        <p:spPr bwMode="auto">
          <a:xfrm>
            <a:off x="4058331" y="1918386"/>
            <a:ext cx="285750" cy="900112"/>
          </a:xfrm>
          <a:prstGeom prst="upArrow">
            <a:avLst>
              <a:gd name="adj1" fmla="val 50000"/>
              <a:gd name="adj2" fmla="val 81132"/>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19" name="上矢印 18"/>
          <p:cNvSpPr/>
          <p:nvPr/>
        </p:nvSpPr>
        <p:spPr bwMode="auto">
          <a:xfrm>
            <a:off x="8074706" y="3566211"/>
            <a:ext cx="287337" cy="900112"/>
          </a:xfrm>
          <a:prstGeom prst="upArrow">
            <a:avLst>
              <a:gd name="adj1" fmla="val 50000"/>
              <a:gd name="adj2" fmla="val 88050"/>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20" name="上矢印 19"/>
          <p:cNvSpPr/>
          <p:nvPr/>
        </p:nvSpPr>
        <p:spPr bwMode="auto">
          <a:xfrm>
            <a:off x="8090581" y="1918386"/>
            <a:ext cx="287337" cy="900112"/>
          </a:xfrm>
          <a:prstGeom prst="upArrow">
            <a:avLst>
              <a:gd name="adj1" fmla="val 50000"/>
              <a:gd name="adj2" fmla="val 91508"/>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6" name="円形吹き出し 5"/>
          <p:cNvSpPr/>
          <p:nvPr/>
        </p:nvSpPr>
        <p:spPr>
          <a:xfrm>
            <a:off x="1818067" y="3892790"/>
            <a:ext cx="815409" cy="228591"/>
          </a:xfrm>
          <a:prstGeom prst="wedgeEllipseCallout">
            <a:avLst>
              <a:gd name="adj1" fmla="val -70236"/>
              <a:gd name="adj2" fmla="val 1050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Tokyo</a:t>
            </a:r>
          </a:p>
        </p:txBody>
      </p:sp>
      <p:sp>
        <p:nvSpPr>
          <p:cNvPr id="21" name="円形吹き出し 20"/>
          <p:cNvSpPr/>
          <p:nvPr/>
        </p:nvSpPr>
        <p:spPr>
          <a:xfrm>
            <a:off x="236483" y="3943246"/>
            <a:ext cx="815409" cy="228591"/>
          </a:xfrm>
          <a:prstGeom prst="wedgeEllipseCallout">
            <a:avLst>
              <a:gd name="adj1" fmla="val 64933"/>
              <a:gd name="adj2" fmla="val 10863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Osaka</a:t>
            </a:r>
          </a:p>
        </p:txBody>
      </p:sp>
    </p:spTree>
    <p:extLst>
      <p:ext uri="{BB962C8B-B14F-4D97-AF65-F5344CB8AC3E}">
        <p14:creationId xmlns:p14="http://schemas.microsoft.com/office/powerpoint/2010/main" val="1021949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6483" y="55179"/>
            <a:ext cx="11164614" cy="754226"/>
          </a:xfrm>
        </p:spPr>
        <p:txBody>
          <a:bodyPr>
            <a:normAutofit/>
          </a:bodyPr>
          <a:lstStyle/>
          <a:p>
            <a:pPr>
              <a:defRPr/>
            </a:pPr>
            <a:r>
              <a:rPr lang="en-US" altLang="ja-JP" sz="3200" b="1" dirty="0">
                <a:latin typeface="+mn-lt"/>
              </a:rPr>
              <a:t>Timeline of Patent Litigation (1</a:t>
            </a:r>
            <a:r>
              <a:rPr lang="en-US" altLang="ja-JP" sz="3200" b="1" baseline="30000" dirty="0">
                <a:latin typeface="+mn-lt"/>
              </a:rPr>
              <a:t>st</a:t>
            </a:r>
            <a:r>
              <a:rPr lang="en-US" altLang="ja-JP" sz="3200" b="1" dirty="0">
                <a:latin typeface="+mn-lt"/>
              </a:rPr>
              <a:t> Instance)</a:t>
            </a:r>
            <a:endParaRPr lang="ja-JP" altLang="en-US" sz="3200" b="1" kern="0" dirty="0">
              <a:latin typeface="+mn-lt"/>
            </a:endParaRPr>
          </a:p>
        </p:txBody>
      </p:sp>
      <p:cxnSp>
        <p:nvCxnSpPr>
          <p:cNvPr id="5" name="直線コネクタ 4"/>
          <p:cNvCxnSpPr/>
          <p:nvPr/>
        </p:nvCxnSpPr>
        <p:spPr>
          <a:xfrm>
            <a:off x="109043" y="742238"/>
            <a:ext cx="11943693" cy="3153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テキスト ボックス 38"/>
          <p:cNvSpPr txBox="1">
            <a:spLocks noChangeArrowheads="1"/>
          </p:cNvSpPr>
          <p:nvPr/>
        </p:nvSpPr>
        <p:spPr bwMode="auto">
          <a:xfrm>
            <a:off x="1916392" y="2730752"/>
            <a:ext cx="1116012" cy="584775"/>
          </a:xfrm>
          <a:prstGeom prst="rect">
            <a:avLst/>
          </a:prstGeom>
          <a:noFill/>
          <a:ln w="9525">
            <a:noFill/>
            <a:miter lim="800000"/>
            <a:headEnd/>
            <a:tailEnd/>
          </a:ln>
        </p:spPr>
        <p:txBody>
          <a:bodyPr>
            <a:spAutoFit/>
          </a:bodyPr>
          <a:lstStyle/>
          <a:p>
            <a:pPr eaLnBrk="1" hangingPunct="1">
              <a:defRPr/>
            </a:pPr>
            <a:r>
              <a:rPr lang="en-US" altLang="ja-JP" sz="1600" dirty="0">
                <a:latin typeface="+mn-lt"/>
                <a:ea typeface="Arial Unicode MS" pitchFamily="50" charset="-128"/>
                <a:cs typeface="Arial Unicode MS" pitchFamily="50" charset="-128"/>
              </a:rPr>
              <a:t>Oral </a:t>
            </a:r>
          </a:p>
          <a:p>
            <a:pPr eaLnBrk="1" hangingPunct="1">
              <a:defRPr/>
            </a:pPr>
            <a:r>
              <a:rPr lang="en-US" altLang="ja-JP" sz="1600" dirty="0">
                <a:latin typeface="+mn-lt"/>
                <a:ea typeface="Arial Unicode MS" pitchFamily="50" charset="-128"/>
                <a:cs typeface="Arial Unicode MS" pitchFamily="50" charset="-128"/>
              </a:rPr>
              <a:t>Hearing (1)</a:t>
            </a:r>
          </a:p>
        </p:txBody>
      </p:sp>
      <p:sp>
        <p:nvSpPr>
          <p:cNvPr id="12" name="テキスト ボックス 39"/>
          <p:cNvSpPr txBox="1">
            <a:spLocks noChangeArrowheads="1"/>
          </p:cNvSpPr>
          <p:nvPr/>
        </p:nvSpPr>
        <p:spPr bwMode="auto">
          <a:xfrm>
            <a:off x="2907221" y="2680458"/>
            <a:ext cx="1404938" cy="584775"/>
          </a:xfrm>
          <a:prstGeom prst="rect">
            <a:avLst/>
          </a:prstGeom>
          <a:noFill/>
          <a:ln w="9525">
            <a:noFill/>
            <a:miter lim="800000"/>
            <a:headEnd/>
            <a:tailEnd/>
          </a:ln>
        </p:spPr>
        <p:txBody>
          <a:bodyPr wrap="square">
            <a:spAutoFit/>
          </a:bodyPr>
          <a:lstStyle/>
          <a:p>
            <a:pPr eaLnBrk="1" hangingPunct="1">
              <a:defRPr/>
            </a:pPr>
            <a:r>
              <a:rPr lang="en-US" altLang="ja-JP" sz="1600" dirty="0">
                <a:latin typeface="+mn-lt"/>
                <a:ea typeface="Arial Unicode MS" pitchFamily="50" charset="-128"/>
                <a:cs typeface="Arial Unicode MS" pitchFamily="50" charset="-128"/>
              </a:rPr>
              <a:t>Preparatory</a:t>
            </a:r>
          </a:p>
          <a:p>
            <a:pPr eaLnBrk="1" hangingPunct="1">
              <a:defRPr/>
            </a:pPr>
            <a:r>
              <a:rPr lang="en-US" altLang="ja-JP" sz="1600" dirty="0">
                <a:latin typeface="+mn-lt"/>
                <a:ea typeface="Arial Unicode MS" pitchFamily="50" charset="-128"/>
                <a:cs typeface="Arial Unicode MS" pitchFamily="50" charset="-128"/>
              </a:rPr>
              <a:t>Hearing (1)</a:t>
            </a:r>
          </a:p>
        </p:txBody>
      </p:sp>
      <p:sp>
        <p:nvSpPr>
          <p:cNvPr id="13" name="テキスト ボックス 40"/>
          <p:cNvSpPr txBox="1">
            <a:spLocks noChangeArrowheads="1"/>
          </p:cNvSpPr>
          <p:nvPr/>
        </p:nvSpPr>
        <p:spPr bwMode="auto">
          <a:xfrm>
            <a:off x="1736635" y="4349929"/>
            <a:ext cx="865187" cy="307777"/>
          </a:xfrm>
          <a:prstGeom prst="rect">
            <a:avLst/>
          </a:prstGeom>
          <a:noFill/>
          <a:ln w="9525">
            <a:noFill/>
            <a:miter lim="800000"/>
            <a:headEnd/>
            <a:tailEnd/>
          </a:ln>
        </p:spPr>
        <p:txBody>
          <a:bodyPr wrap="square">
            <a:spAutoFit/>
          </a:bodyPr>
          <a:lstStyle/>
          <a:p>
            <a:pPr eaLnBrk="1" fontAlgn="auto" hangingPunct="1">
              <a:spcBef>
                <a:spcPts val="0"/>
              </a:spcBef>
              <a:spcAft>
                <a:spcPts val="0"/>
              </a:spcAft>
              <a:defRPr/>
            </a:pPr>
            <a:r>
              <a:rPr kumimoji="0" lang="en-US" altLang="ja-JP" sz="1400" kern="0" dirty="0">
                <a:solidFill>
                  <a:sysClr val="windowText" lastClr="000000"/>
                </a:solidFill>
                <a:ea typeface="ＭＳ Ｐゴシック" charset="-128"/>
              </a:rPr>
              <a:t>30days</a:t>
            </a:r>
            <a:endParaRPr kumimoji="0" lang="ja-JP" altLang="en-US" sz="1400" kern="0" dirty="0">
              <a:solidFill>
                <a:sysClr val="windowText" lastClr="000000"/>
              </a:solidFill>
              <a:ea typeface="ＭＳ Ｐゴシック" charset="-128"/>
            </a:endParaRPr>
          </a:p>
        </p:txBody>
      </p:sp>
      <p:sp>
        <p:nvSpPr>
          <p:cNvPr id="14" name="テキスト ボックス 41"/>
          <p:cNvSpPr txBox="1">
            <a:spLocks noChangeArrowheads="1"/>
          </p:cNvSpPr>
          <p:nvPr/>
        </p:nvSpPr>
        <p:spPr bwMode="auto">
          <a:xfrm>
            <a:off x="2526786" y="4255000"/>
            <a:ext cx="647700" cy="523220"/>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kumimoji="0" lang="en-US" altLang="ja-JP" sz="1400" kern="0" dirty="0">
                <a:solidFill>
                  <a:sysClr val="windowText" lastClr="000000"/>
                </a:solidFill>
                <a:ea typeface="ＭＳ Ｐゴシック" charset="-128"/>
              </a:rPr>
              <a:t>40-60 days</a:t>
            </a:r>
            <a:endParaRPr kumimoji="0" lang="ja-JP" altLang="en-US" sz="1400" kern="0" dirty="0">
              <a:solidFill>
                <a:sysClr val="windowText" lastClr="000000"/>
              </a:solidFill>
              <a:ea typeface="ＭＳ Ｐゴシック" charset="-128"/>
            </a:endParaRPr>
          </a:p>
        </p:txBody>
      </p:sp>
      <p:sp>
        <p:nvSpPr>
          <p:cNvPr id="15" name="テキスト ボックス 42"/>
          <p:cNvSpPr txBox="1">
            <a:spLocks noChangeArrowheads="1"/>
          </p:cNvSpPr>
          <p:nvPr/>
        </p:nvSpPr>
        <p:spPr bwMode="auto">
          <a:xfrm>
            <a:off x="3253297" y="4262938"/>
            <a:ext cx="636588" cy="523220"/>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kumimoji="0" lang="en-US" altLang="ja-JP" sz="1400" kern="0" dirty="0">
                <a:solidFill>
                  <a:sysClr val="windowText" lastClr="000000"/>
                </a:solidFill>
                <a:ea typeface="ＭＳ Ｐゴシック" charset="-128"/>
              </a:rPr>
              <a:t>40-60 days</a:t>
            </a:r>
            <a:endParaRPr kumimoji="0" lang="ja-JP" altLang="en-US" sz="1400" kern="0" dirty="0">
              <a:solidFill>
                <a:sysClr val="windowText" lastClr="000000"/>
              </a:solidFill>
              <a:ea typeface="ＭＳ Ｐゴシック" charset="-128"/>
            </a:endParaRPr>
          </a:p>
        </p:txBody>
      </p:sp>
      <p:sp>
        <p:nvSpPr>
          <p:cNvPr id="16" name="テキスト ボックス 44"/>
          <p:cNvSpPr txBox="1">
            <a:spLocks noChangeArrowheads="1"/>
          </p:cNvSpPr>
          <p:nvPr/>
        </p:nvSpPr>
        <p:spPr bwMode="auto">
          <a:xfrm>
            <a:off x="4694747" y="4262938"/>
            <a:ext cx="635000" cy="523220"/>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kumimoji="0" lang="en-US" altLang="ja-JP" sz="1400" kern="0" dirty="0">
                <a:solidFill>
                  <a:sysClr val="windowText" lastClr="000000"/>
                </a:solidFill>
                <a:ea typeface="ＭＳ Ｐゴシック" charset="-128"/>
              </a:rPr>
              <a:t>40-60 days</a:t>
            </a:r>
            <a:endParaRPr kumimoji="0" lang="ja-JP" altLang="en-US" sz="1400" kern="0" dirty="0">
              <a:solidFill>
                <a:sysClr val="windowText" lastClr="000000"/>
              </a:solidFill>
              <a:ea typeface="ＭＳ Ｐゴシック" charset="-128"/>
            </a:endParaRPr>
          </a:p>
        </p:txBody>
      </p:sp>
      <p:sp>
        <p:nvSpPr>
          <p:cNvPr id="17" name="テキスト ボックス 45"/>
          <p:cNvSpPr txBox="1">
            <a:spLocks noChangeArrowheads="1"/>
          </p:cNvSpPr>
          <p:nvPr/>
        </p:nvSpPr>
        <p:spPr bwMode="auto">
          <a:xfrm>
            <a:off x="5567872" y="4274050"/>
            <a:ext cx="636588" cy="523220"/>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kumimoji="0" lang="en-US" altLang="ja-JP" sz="1400" kern="0" dirty="0">
                <a:solidFill>
                  <a:sysClr val="windowText" lastClr="000000"/>
                </a:solidFill>
                <a:ea typeface="ＭＳ Ｐゴシック" charset="-128"/>
              </a:rPr>
              <a:t>50-70 days</a:t>
            </a:r>
            <a:endParaRPr kumimoji="0" lang="ja-JP" altLang="en-US" sz="1400" kern="0" dirty="0">
              <a:solidFill>
                <a:sysClr val="windowText" lastClr="000000"/>
              </a:solidFill>
              <a:ea typeface="ＭＳ Ｐゴシック" charset="-128"/>
            </a:endParaRPr>
          </a:p>
        </p:txBody>
      </p:sp>
      <p:sp>
        <p:nvSpPr>
          <p:cNvPr id="18" name="テキスト ボックス 46"/>
          <p:cNvSpPr txBox="1">
            <a:spLocks noChangeArrowheads="1"/>
          </p:cNvSpPr>
          <p:nvPr/>
        </p:nvSpPr>
        <p:spPr bwMode="auto">
          <a:xfrm>
            <a:off x="3974022" y="4262938"/>
            <a:ext cx="636588" cy="523220"/>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kumimoji="0" lang="en-US" altLang="ja-JP" sz="1400" kern="0" dirty="0">
                <a:solidFill>
                  <a:sysClr val="windowText" lastClr="000000"/>
                </a:solidFill>
                <a:ea typeface="ＭＳ Ｐゴシック" charset="-128"/>
              </a:rPr>
              <a:t>40-60 days</a:t>
            </a:r>
            <a:endParaRPr kumimoji="0" lang="ja-JP" altLang="en-US" sz="1400" kern="0" dirty="0">
              <a:solidFill>
                <a:sysClr val="windowText" lastClr="000000"/>
              </a:solidFill>
              <a:ea typeface="ＭＳ Ｐゴシック" charset="-128"/>
            </a:endParaRPr>
          </a:p>
        </p:txBody>
      </p:sp>
      <p:sp>
        <p:nvSpPr>
          <p:cNvPr id="19" name="テキスト ボックス 48"/>
          <p:cNvSpPr txBox="1">
            <a:spLocks noChangeArrowheads="1"/>
          </p:cNvSpPr>
          <p:nvPr/>
        </p:nvSpPr>
        <p:spPr bwMode="auto">
          <a:xfrm>
            <a:off x="3872191" y="2931306"/>
            <a:ext cx="430212" cy="338554"/>
          </a:xfrm>
          <a:prstGeom prst="rect">
            <a:avLst/>
          </a:prstGeom>
          <a:noFill/>
          <a:ln w="9525">
            <a:noFill/>
            <a:miter lim="800000"/>
            <a:headEnd/>
            <a:tailEnd/>
          </a:ln>
        </p:spPr>
        <p:txBody>
          <a:bodyPr>
            <a:spAutoFit/>
          </a:bodyPr>
          <a:lstStyle/>
          <a:p>
            <a:pPr eaLnBrk="1" hangingPunct="1">
              <a:defRPr/>
            </a:pPr>
            <a:r>
              <a:rPr lang="en-US" altLang="ja-JP" sz="1600" dirty="0">
                <a:latin typeface="+mn-lt"/>
                <a:ea typeface="Arial Unicode MS" pitchFamily="50" charset="-128"/>
                <a:cs typeface="Arial Unicode MS" pitchFamily="50" charset="-128"/>
              </a:rPr>
              <a:t>(2)</a:t>
            </a:r>
          </a:p>
        </p:txBody>
      </p:sp>
      <p:sp>
        <p:nvSpPr>
          <p:cNvPr id="20" name="テキスト ボックス 49"/>
          <p:cNvSpPr txBox="1">
            <a:spLocks noChangeArrowheads="1"/>
          </p:cNvSpPr>
          <p:nvPr/>
        </p:nvSpPr>
        <p:spPr bwMode="auto">
          <a:xfrm>
            <a:off x="4555045" y="2948488"/>
            <a:ext cx="446088" cy="338554"/>
          </a:xfrm>
          <a:prstGeom prst="rect">
            <a:avLst/>
          </a:prstGeom>
          <a:noFill/>
          <a:ln w="28575">
            <a:noFill/>
            <a:miter lim="800000"/>
            <a:headEnd/>
            <a:tailEnd/>
          </a:ln>
        </p:spPr>
        <p:txBody>
          <a:bodyPr>
            <a:spAutoFit/>
          </a:bodyPr>
          <a:lstStyle/>
          <a:p>
            <a:pPr eaLnBrk="1" hangingPunct="1">
              <a:defRPr/>
            </a:pPr>
            <a:r>
              <a:rPr lang="en-US" altLang="ja-JP" sz="1600" dirty="0">
                <a:latin typeface="+mn-lt"/>
                <a:ea typeface="Arial Unicode MS" pitchFamily="50" charset="-128"/>
                <a:cs typeface="Arial Unicode MS" pitchFamily="50" charset="-128"/>
              </a:rPr>
              <a:t>(3)</a:t>
            </a:r>
          </a:p>
        </p:txBody>
      </p:sp>
      <p:sp>
        <p:nvSpPr>
          <p:cNvPr id="21" name="テキスト ボックス 50"/>
          <p:cNvSpPr txBox="1">
            <a:spLocks noChangeArrowheads="1"/>
          </p:cNvSpPr>
          <p:nvPr/>
        </p:nvSpPr>
        <p:spPr bwMode="auto">
          <a:xfrm>
            <a:off x="5121785" y="2943725"/>
            <a:ext cx="520700" cy="338554"/>
          </a:xfrm>
          <a:prstGeom prst="rect">
            <a:avLst/>
          </a:prstGeom>
          <a:noFill/>
          <a:ln w="9525">
            <a:noFill/>
            <a:miter lim="800000"/>
            <a:headEnd/>
            <a:tailEnd/>
          </a:ln>
        </p:spPr>
        <p:txBody>
          <a:bodyPr>
            <a:spAutoFit/>
          </a:bodyPr>
          <a:lstStyle/>
          <a:p>
            <a:pPr eaLnBrk="1" hangingPunct="1">
              <a:defRPr/>
            </a:pPr>
            <a:r>
              <a:rPr lang="en-US" altLang="ja-JP" sz="1600" dirty="0">
                <a:latin typeface="+mn-lt"/>
                <a:ea typeface="Arial Unicode MS" pitchFamily="50" charset="-128"/>
                <a:cs typeface="Arial Unicode MS" pitchFamily="50" charset="-128"/>
              </a:rPr>
              <a:t>(4)</a:t>
            </a:r>
          </a:p>
        </p:txBody>
      </p:sp>
      <p:sp>
        <p:nvSpPr>
          <p:cNvPr id="22" name="テキスト ボックス 44"/>
          <p:cNvSpPr txBox="1">
            <a:spLocks noChangeArrowheads="1"/>
          </p:cNvSpPr>
          <p:nvPr/>
        </p:nvSpPr>
        <p:spPr bwMode="auto">
          <a:xfrm>
            <a:off x="6342571" y="4255000"/>
            <a:ext cx="708275" cy="307777"/>
          </a:xfrm>
          <a:prstGeom prst="rect">
            <a:avLst/>
          </a:prstGeom>
          <a:noFill/>
          <a:ln w="9525">
            <a:noFill/>
            <a:miter lim="800000"/>
            <a:headEnd/>
            <a:tailEnd/>
          </a:ln>
        </p:spPr>
        <p:txBody>
          <a:bodyPr wrap="square">
            <a:spAutoFit/>
          </a:bodyPr>
          <a:lstStyle/>
          <a:p>
            <a:pPr eaLnBrk="1" fontAlgn="auto" hangingPunct="1">
              <a:spcBef>
                <a:spcPts val="0"/>
              </a:spcBef>
              <a:spcAft>
                <a:spcPts val="0"/>
              </a:spcAft>
              <a:defRPr/>
            </a:pPr>
            <a:r>
              <a:rPr kumimoji="0" lang="en-US" altLang="ja-JP" sz="1400" kern="0" dirty="0">
                <a:solidFill>
                  <a:sysClr val="windowText" lastClr="000000"/>
                </a:solidFill>
                <a:ea typeface="ＭＳ Ｐゴシック" charset="-128"/>
              </a:rPr>
              <a:t>40days</a:t>
            </a:r>
            <a:endParaRPr kumimoji="0" lang="ja-JP" altLang="en-US" sz="1400" kern="0" dirty="0">
              <a:solidFill>
                <a:sysClr val="windowText" lastClr="000000"/>
              </a:solidFill>
              <a:ea typeface="ＭＳ Ｐゴシック" charset="-128"/>
            </a:endParaRPr>
          </a:p>
        </p:txBody>
      </p:sp>
      <p:sp>
        <p:nvSpPr>
          <p:cNvPr id="23" name="テキスト ボックス 40"/>
          <p:cNvSpPr txBox="1">
            <a:spLocks noChangeArrowheads="1"/>
          </p:cNvSpPr>
          <p:nvPr/>
        </p:nvSpPr>
        <p:spPr bwMode="auto">
          <a:xfrm>
            <a:off x="7710202" y="5790480"/>
            <a:ext cx="647700" cy="523220"/>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kumimoji="0" lang="en-US" altLang="ja-JP" sz="1400" kern="0" dirty="0">
                <a:solidFill>
                  <a:sysClr val="windowText" lastClr="000000"/>
                </a:solidFill>
                <a:ea typeface="ＭＳ Ｐゴシック" charset="-128"/>
              </a:rPr>
              <a:t>30- 60 days</a:t>
            </a:r>
            <a:endParaRPr kumimoji="0" lang="ja-JP" altLang="en-US" sz="1400" kern="0" dirty="0">
              <a:solidFill>
                <a:sysClr val="windowText" lastClr="000000"/>
              </a:solidFill>
              <a:ea typeface="ＭＳ Ｐゴシック" charset="-128"/>
            </a:endParaRPr>
          </a:p>
        </p:txBody>
      </p:sp>
      <p:sp>
        <p:nvSpPr>
          <p:cNvPr id="24" name="テキスト ボックス 50"/>
          <p:cNvSpPr txBox="1">
            <a:spLocks noChangeArrowheads="1"/>
          </p:cNvSpPr>
          <p:nvPr/>
        </p:nvSpPr>
        <p:spPr bwMode="auto">
          <a:xfrm>
            <a:off x="5777307" y="1778210"/>
            <a:ext cx="1228724" cy="1077218"/>
          </a:xfrm>
          <a:prstGeom prst="rect">
            <a:avLst/>
          </a:prstGeom>
          <a:noFill/>
          <a:ln w="9525">
            <a:noFill/>
            <a:miter lim="800000"/>
            <a:headEnd/>
            <a:tailEnd/>
          </a:ln>
        </p:spPr>
        <p:txBody>
          <a:bodyPr wrap="square">
            <a:spAutoFit/>
          </a:bodyPr>
          <a:lstStyle/>
          <a:p>
            <a:pPr eaLnBrk="1" hangingPunct="1">
              <a:defRPr/>
            </a:pPr>
            <a:r>
              <a:rPr lang="en-US" altLang="ja-JP" sz="1600" dirty="0">
                <a:latin typeface="+mn-lt"/>
                <a:ea typeface="Arial Unicode MS" pitchFamily="50" charset="-128"/>
                <a:cs typeface="Arial Unicode MS" pitchFamily="50" charset="-128"/>
              </a:rPr>
              <a:t>(5)</a:t>
            </a:r>
          </a:p>
          <a:p>
            <a:pPr eaLnBrk="1" hangingPunct="1">
              <a:defRPr/>
            </a:pPr>
            <a:r>
              <a:rPr lang="en-US" altLang="ja-JP" sz="1600" b="1" dirty="0">
                <a:solidFill>
                  <a:srgbClr val="0070C0"/>
                </a:solidFill>
                <a:latin typeface="+mn-lt"/>
                <a:ea typeface="Arial Unicode MS" pitchFamily="50" charset="-128"/>
                <a:cs typeface="Arial Unicode MS" pitchFamily="50" charset="-128"/>
              </a:rPr>
              <a:t>Technical Explanatory  Session</a:t>
            </a:r>
          </a:p>
        </p:txBody>
      </p:sp>
      <p:sp>
        <p:nvSpPr>
          <p:cNvPr id="25" name="テキスト ボックス 50"/>
          <p:cNvSpPr txBox="1">
            <a:spLocks noChangeArrowheads="1"/>
          </p:cNvSpPr>
          <p:nvPr/>
        </p:nvSpPr>
        <p:spPr bwMode="auto">
          <a:xfrm>
            <a:off x="6775166" y="2443410"/>
            <a:ext cx="1436688" cy="1077218"/>
          </a:xfrm>
          <a:prstGeom prst="rect">
            <a:avLst/>
          </a:prstGeom>
          <a:noFill/>
          <a:ln w="9525">
            <a:noFill/>
            <a:miter lim="800000"/>
            <a:headEnd/>
            <a:tailEnd/>
          </a:ln>
        </p:spPr>
        <p:txBody>
          <a:bodyPr>
            <a:spAutoFit/>
          </a:bodyPr>
          <a:lstStyle/>
          <a:p>
            <a:pPr eaLnBrk="1" hangingPunct="1">
              <a:defRPr/>
            </a:pPr>
            <a:r>
              <a:rPr lang="en-US" altLang="ja-JP" sz="1600" dirty="0">
                <a:latin typeface="+mn-lt"/>
                <a:ea typeface="Arial Unicode MS" pitchFamily="50" charset="-128"/>
                <a:cs typeface="Arial Unicode MS" pitchFamily="50" charset="-128"/>
              </a:rPr>
              <a:t>(6)</a:t>
            </a:r>
          </a:p>
          <a:p>
            <a:pPr eaLnBrk="1" hangingPunct="1">
              <a:defRPr/>
            </a:pPr>
            <a:r>
              <a:rPr lang="en-US" altLang="ja-JP" sz="1600" b="1" dirty="0">
                <a:solidFill>
                  <a:srgbClr val="0070C0"/>
                </a:solidFill>
                <a:latin typeface="+mn-lt"/>
                <a:ea typeface="Arial Unicode MS" pitchFamily="50" charset="-128"/>
                <a:cs typeface="Arial Unicode MS" pitchFamily="50" charset="-128"/>
              </a:rPr>
              <a:t>Judges impressions revealed </a:t>
            </a:r>
          </a:p>
        </p:txBody>
      </p:sp>
      <p:sp>
        <p:nvSpPr>
          <p:cNvPr id="26" name="テキスト ボックス 38"/>
          <p:cNvSpPr txBox="1">
            <a:spLocks noChangeArrowheads="1"/>
          </p:cNvSpPr>
          <p:nvPr/>
        </p:nvSpPr>
        <p:spPr bwMode="auto">
          <a:xfrm>
            <a:off x="9230235" y="1949950"/>
            <a:ext cx="1139825" cy="338554"/>
          </a:xfrm>
          <a:prstGeom prst="rect">
            <a:avLst/>
          </a:prstGeom>
          <a:solidFill>
            <a:srgbClr val="CCECFF"/>
          </a:solidFill>
          <a:ln w="19050">
            <a:solidFill>
              <a:srgbClr val="00B0F0"/>
            </a:solidFill>
            <a:miter lim="800000"/>
            <a:headEnd/>
            <a:tailEnd/>
          </a:ln>
        </p:spPr>
        <p:txBody>
          <a:bodyPr wrap="square">
            <a:spAutoFit/>
          </a:bodyPr>
          <a:lstStyle/>
          <a:p>
            <a:pPr eaLnBrk="1" hangingPunct="1">
              <a:defRPr/>
            </a:pPr>
            <a:r>
              <a:rPr lang="en-US" altLang="ja-JP" sz="1600" dirty="0">
                <a:latin typeface="+mn-lt"/>
                <a:ea typeface="Arial Unicode MS" pitchFamily="50" charset="-128"/>
                <a:cs typeface="Arial Unicode MS" pitchFamily="50" charset="-128"/>
              </a:rPr>
              <a:t>Settlement</a:t>
            </a:r>
          </a:p>
        </p:txBody>
      </p:sp>
      <p:sp>
        <p:nvSpPr>
          <p:cNvPr id="27" name="テキスト ボックス 38"/>
          <p:cNvSpPr txBox="1">
            <a:spLocks noChangeArrowheads="1"/>
          </p:cNvSpPr>
          <p:nvPr/>
        </p:nvSpPr>
        <p:spPr bwMode="auto">
          <a:xfrm>
            <a:off x="9173878" y="2745726"/>
            <a:ext cx="1116013" cy="584775"/>
          </a:xfrm>
          <a:prstGeom prst="rect">
            <a:avLst/>
          </a:prstGeom>
          <a:noFill/>
          <a:ln w="9525">
            <a:noFill/>
            <a:miter lim="800000"/>
            <a:headEnd/>
            <a:tailEnd/>
          </a:ln>
        </p:spPr>
        <p:txBody>
          <a:bodyPr>
            <a:spAutoFit/>
          </a:bodyPr>
          <a:lstStyle/>
          <a:p>
            <a:pPr eaLnBrk="1" hangingPunct="1">
              <a:defRPr/>
            </a:pPr>
            <a:r>
              <a:rPr lang="en-US" altLang="ja-JP" sz="1600" dirty="0">
                <a:latin typeface="+mn-lt"/>
                <a:ea typeface="Arial Unicode MS" pitchFamily="50" charset="-128"/>
                <a:cs typeface="Arial Unicode MS" pitchFamily="50" charset="-128"/>
              </a:rPr>
              <a:t>Oral </a:t>
            </a:r>
          </a:p>
          <a:p>
            <a:pPr eaLnBrk="1" hangingPunct="1">
              <a:defRPr/>
            </a:pPr>
            <a:r>
              <a:rPr lang="en-US" altLang="ja-JP" sz="1600" dirty="0">
                <a:latin typeface="+mn-lt"/>
                <a:ea typeface="Arial Unicode MS" pitchFamily="50" charset="-128"/>
                <a:cs typeface="Arial Unicode MS" pitchFamily="50" charset="-128"/>
              </a:rPr>
              <a:t>Hearing (2)</a:t>
            </a:r>
          </a:p>
        </p:txBody>
      </p:sp>
      <p:sp>
        <p:nvSpPr>
          <p:cNvPr id="28" name="テキスト ボックス 50"/>
          <p:cNvSpPr txBox="1">
            <a:spLocks noChangeArrowheads="1"/>
          </p:cNvSpPr>
          <p:nvPr/>
        </p:nvSpPr>
        <p:spPr bwMode="auto">
          <a:xfrm>
            <a:off x="6074945" y="5012912"/>
            <a:ext cx="1161254" cy="830997"/>
          </a:xfrm>
          <a:prstGeom prst="rect">
            <a:avLst/>
          </a:prstGeom>
          <a:solidFill>
            <a:srgbClr val="CCFFCC"/>
          </a:solidFill>
          <a:ln w="9525">
            <a:solidFill>
              <a:srgbClr val="92D050"/>
            </a:solidFill>
            <a:miter lim="800000"/>
            <a:headEnd/>
            <a:tailEnd/>
          </a:ln>
        </p:spPr>
        <p:txBody>
          <a:bodyPr wrap="square">
            <a:spAutoFit/>
          </a:bodyPr>
          <a:lstStyle/>
          <a:p>
            <a:pPr eaLnBrk="1" hangingPunct="1">
              <a:defRPr/>
            </a:pPr>
            <a:r>
              <a:rPr lang="en-US" altLang="ja-JP" sz="1600" dirty="0">
                <a:latin typeface="+mn-lt"/>
                <a:ea typeface="Arial Unicode MS" pitchFamily="50" charset="-128"/>
                <a:cs typeface="Arial Unicode MS" pitchFamily="50" charset="-128"/>
              </a:rPr>
              <a:t>Damages Calculation Stage</a:t>
            </a:r>
          </a:p>
        </p:txBody>
      </p:sp>
      <p:sp>
        <p:nvSpPr>
          <p:cNvPr id="29" name="テキスト ボックス 50"/>
          <p:cNvSpPr txBox="1">
            <a:spLocks noChangeArrowheads="1"/>
          </p:cNvSpPr>
          <p:nvPr/>
        </p:nvSpPr>
        <p:spPr bwMode="auto">
          <a:xfrm>
            <a:off x="7328408" y="1972863"/>
            <a:ext cx="1411289" cy="830997"/>
          </a:xfrm>
          <a:prstGeom prst="rect">
            <a:avLst/>
          </a:prstGeom>
          <a:noFill/>
          <a:ln w="9525">
            <a:noFill/>
            <a:miter lim="800000"/>
            <a:headEnd/>
            <a:tailEnd/>
          </a:ln>
        </p:spPr>
        <p:txBody>
          <a:bodyPr wrap="square">
            <a:spAutoFit/>
          </a:bodyPr>
          <a:lstStyle/>
          <a:p>
            <a:pPr eaLnBrk="1" hangingPunct="1">
              <a:defRPr/>
            </a:pPr>
            <a:r>
              <a:rPr lang="en-US" altLang="ja-JP" sz="1600" dirty="0">
                <a:latin typeface="+mn-lt"/>
                <a:ea typeface="Arial Unicode MS" pitchFamily="50" charset="-128"/>
                <a:cs typeface="Arial Unicode MS" pitchFamily="50" charset="-128"/>
              </a:rPr>
              <a:t>Preparatory</a:t>
            </a:r>
          </a:p>
          <a:p>
            <a:pPr eaLnBrk="1" hangingPunct="1">
              <a:defRPr/>
            </a:pPr>
            <a:r>
              <a:rPr lang="en-US" altLang="ja-JP" sz="1600" dirty="0">
                <a:latin typeface="+mn-lt"/>
                <a:ea typeface="Arial Unicode MS" pitchFamily="50" charset="-128"/>
                <a:cs typeface="Arial Unicode MS" pitchFamily="50" charset="-128"/>
              </a:rPr>
              <a:t>Hearings for settlement</a:t>
            </a:r>
          </a:p>
        </p:txBody>
      </p:sp>
      <p:sp>
        <p:nvSpPr>
          <p:cNvPr id="30" name="屈折矢印 29"/>
          <p:cNvSpPr/>
          <p:nvPr/>
        </p:nvSpPr>
        <p:spPr>
          <a:xfrm rot="5400000" flipH="1">
            <a:off x="7858635" y="2680200"/>
            <a:ext cx="2093912" cy="649288"/>
          </a:xfrm>
          <a:prstGeom prst="bentUpArrow">
            <a:avLst>
              <a:gd name="adj1" fmla="val 17651"/>
              <a:gd name="adj2" fmla="val 20591"/>
              <a:gd name="adj3" fmla="val 26470"/>
            </a:avLst>
          </a:prstGeom>
          <a:solidFill>
            <a:srgbClr val="00B0F0"/>
          </a:solidFill>
          <a:ln w="9525" cap="flat" cmpd="sng" algn="ctr">
            <a:solidFill>
              <a:srgbClr val="00B050"/>
            </a:solidFill>
            <a:prstDash val="solid"/>
          </a:ln>
          <a:effectLst/>
        </p:spPr>
        <p:txBody>
          <a:bodyPr anchor="ctr"/>
          <a:lstStyle/>
          <a:p>
            <a:pPr algn="ctr" eaLnBrk="1" fontAlgn="auto" hangingPunct="1">
              <a:spcBef>
                <a:spcPts val="0"/>
              </a:spcBef>
              <a:spcAft>
                <a:spcPts val="0"/>
              </a:spcAft>
              <a:defRPr/>
            </a:pPr>
            <a:endParaRPr lang="ja-JP" altLang="en-US" sz="2400" kern="0">
              <a:solidFill>
                <a:sysClr val="window" lastClr="FFFFFF"/>
              </a:solidFill>
              <a:latin typeface="Calibri"/>
              <a:ea typeface="ＭＳ Ｐゴシック"/>
            </a:endParaRPr>
          </a:p>
        </p:txBody>
      </p:sp>
      <p:sp>
        <p:nvSpPr>
          <p:cNvPr id="32" name="正方形/長方形 31"/>
          <p:cNvSpPr/>
          <p:nvPr/>
        </p:nvSpPr>
        <p:spPr>
          <a:xfrm>
            <a:off x="1605894" y="4821469"/>
            <a:ext cx="845062" cy="649288"/>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altLang="ja-JP" sz="1200" u="sng" dirty="0">
                <a:solidFill>
                  <a:schemeClr val="tx1"/>
                </a:solidFill>
              </a:rPr>
              <a:t>Defendant</a:t>
            </a:r>
          </a:p>
          <a:p>
            <a:pPr eaLnBrk="1" hangingPunct="1">
              <a:defRPr/>
            </a:pPr>
            <a:r>
              <a:rPr lang="en-US" altLang="ja-JP" sz="1200" dirty="0">
                <a:solidFill>
                  <a:schemeClr val="tx1"/>
                </a:solidFill>
              </a:rPr>
              <a:t>-Answer</a:t>
            </a:r>
            <a:endParaRPr lang="ja-JP" altLang="en-US" sz="1200" dirty="0">
              <a:solidFill>
                <a:schemeClr val="tx1"/>
              </a:solidFill>
            </a:endParaRPr>
          </a:p>
        </p:txBody>
      </p:sp>
      <p:sp>
        <p:nvSpPr>
          <p:cNvPr id="33" name="正方形/長方形 32"/>
          <p:cNvSpPr/>
          <p:nvPr/>
        </p:nvSpPr>
        <p:spPr>
          <a:xfrm>
            <a:off x="2539956" y="4820904"/>
            <a:ext cx="1008062" cy="792163"/>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altLang="ja-JP" sz="1200" u="sng" dirty="0">
                <a:solidFill>
                  <a:schemeClr val="tx1"/>
                </a:solidFill>
              </a:rPr>
              <a:t>Plaintiff</a:t>
            </a:r>
          </a:p>
          <a:p>
            <a:pPr eaLnBrk="1" hangingPunct="1">
              <a:defRPr/>
            </a:pPr>
            <a:r>
              <a:rPr lang="en-US" altLang="ja-JP" sz="1200" dirty="0">
                <a:solidFill>
                  <a:schemeClr val="tx1"/>
                </a:solidFill>
              </a:rPr>
              <a:t>-Infringement argument </a:t>
            </a:r>
            <a:endParaRPr lang="ja-JP" altLang="en-US" sz="1200" dirty="0">
              <a:solidFill>
                <a:schemeClr val="tx1"/>
              </a:solidFill>
            </a:endParaRPr>
          </a:p>
        </p:txBody>
      </p:sp>
      <p:sp>
        <p:nvSpPr>
          <p:cNvPr id="34" name="正方形/長方形 33"/>
          <p:cNvSpPr/>
          <p:nvPr/>
        </p:nvSpPr>
        <p:spPr>
          <a:xfrm>
            <a:off x="3605722" y="4829675"/>
            <a:ext cx="1004752" cy="1014131"/>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altLang="ja-JP" sz="1200" u="sng" dirty="0">
                <a:solidFill>
                  <a:schemeClr val="tx1"/>
                </a:solidFill>
              </a:rPr>
              <a:t>Defendant</a:t>
            </a:r>
            <a:r>
              <a:rPr lang="en-US" altLang="ja-JP" sz="1200" dirty="0">
                <a:solidFill>
                  <a:schemeClr val="tx1"/>
                </a:solidFill>
              </a:rPr>
              <a:t>-Rebuttal to Infringement</a:t>
            </a:r>
          </a:p>
          <a:p>
            <a:pPr eaLnBrk="1" hangingPunct="1">
              <a:buFontTx/>
              <a:buChar char="-"/>
              <a:defRPr/>
            </a:pPr>
            <a:r>
              <a:rPr lang="en-US" altLang="ja-JP" sz="1200" dirty="0">
                <a:solidFill>
                  <a:srgbClr val="C00000"/>
                </a:solidFill>
              </a:rPr>
              <a:t>Invalidity defense</a:t>
            </a:r>
            <a:endParaRPr lang="ja-JP" altLang="en-US" sz="1200" dirty="0">
              <a:solidFill>
                <a:srgbClr val="C00000"/>
              </a:solidFill>
            </a:endParaRPr>
          </a:p>
        </p:txBody>
      </p:sp>
      <p:sp>
        <p:nvSpPr>
          <p:cNvPr id="36" name="正方形/長方形 35"/>
          <p:cNvSpPr/>
          <p:nvPr/>
        </p:nvSpPr>
        <p:spPr>
          <a:xfrm>
            <a:off x="4688398" y="4829673"/>
            <a:ext cx="1149349" cy="1008063"/>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altLang="ja-JP" sz="1200" u="sng" dirty="0">
                <a:solidFill>
                  <a:schemeClr val="tx1"/>
                </a:solidFill>
              </a:rPr>
              <a:t>Plaintiff</a:t>
            </a:r>
          </a:p>
          <a:p>
            <a:pPr marL="87313" indent="-87313" eaLnBrk="1" hangingPunct="1">
              <a:buFontTx/>
              <a:buChar char="-"/>
              <a:defRPr/>
            </a:pPr>
            <a:r>
              <a:rPr lang="en-US" altLang="ja-JP" sz="1200" dirty="0">
                <a:solidFill>
                  <a:schemeClr val="tx1"/>
                </a:solidFill>
              </a:rPr>
              <a:t>Rebuttal to  </a:t>
            </a:r>
            <a:r>
              <a:rPr lang="en-US" altLang="ja-JP" sz="1200" dirty="0">
                <a:solidFill>
                  <a:srgbClr val="C00000"/>
                </a:solidFill>
              </a:rPr>
              <a:t>Invalidity </a:t>
            </a:r>
          </a:p>
          <a:p>
            <a:pPr eaLnBrk="1" hangingPunct="1">
              <a:buFontTx/>
              <a:buChar char="-"/>
              <a:defRPr/>
            </a:pPr>
            <a:r>
              <a:rPr lang="en-US" altLang="ja-JP" sz="1200" dirty="0">
                <a:solidFill>
                  <a:schemeClr val="tx1"/>
                </a:solidFill>
              </a:rPr>
              <a:t>Infringement arguments </a:t>
            </a:r>
            <a:endParaRPr lang="ja-JP" altLang="en-US" sz="1200" dirty="0">
              <a:solidFill>
                <a:schemeClr val="tx1"/>
              </a:solidFill>
            </a:endParaRPr>
          </a:p>
          <a:p>
            <a:pPr eaLnBrk="1" hangingPunct="1">
              <a:buFontTx/>
              <a:buChar char="-"/>
              <a:defRPr/>
            </a:pPr>
            <a:endParaRPr lang="ja-JP" altLang="en-US" sz="1100" dirty="0">
              <a:solidFill>
                <a:schemeClr val="tx1"/>
              </a:solidFill>
            </a:endParaRPr>
          </a:p>
        </p:txBody>
      </p:sp>
      <p:cxnSp>
        <p:nvCxnSpPr>
          <p:cNvPr id="37" name="直線矢印コネクタ 36"/>
          <p:cNvCxnSpPr/>
          <p:nvPr/>
        </p:nvCxnSpPr>
        <p:spPr>
          <a:xfrm flipV="1">
            <a:off x="3161221" y="4110538"/>
            <a:ext cx="0" cy="719137"/>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V="1">
            <a:off x="4690436" y="4142288"/>
            <a:ext cx="0" cy="71755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V="1">
            <a:off x="3893060" y="4110538"/>
            <a:ext cx="0" cy="719137"/>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V="1">
            <a:off x="2381760" y="4110538"/>
            <a:ext cx="0" cy="719137"/>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2" name="テキスト ボックス 37"/>
          <p:cNvSpPr txBox="1">
            <a:spLocks noChangeArrowheads="1"/>
          </p:cNvSpPr>
          <p:nvPr/>
        </p:nvSpPr>
        <p:spPr bwMode="auto">
          <a:xfrm>
            <a:off x="851014" y="3742945"/>
            <a:ext cx="1067596" cy="584775"/>
          </a:xfrm>
          <a:prstGeom prst="rect">
            <a:avLst/>
          </a:prstGeom>
          <a:solidFill>
            <a:srgbClr val="FFC000"/>
          </a:solidFill>
          <a:ln w="19050">
            <a:solidFill>
              <a:srgbClr val="FF9933"/>
            </a:solidFill>
            <a:miter lim="800000"/>
            <a:headEnd/>
            <a:tailEnd/>
          </a:ln>
        </p:spPr>
        <p:txBody>
          <a:bodyPr wrap="square">
            <a:spAutoFit/>
          </a:bodyPr>
          <a:lstStyle/>
          <a:p>
            <a:pPr eaLnBrk="1" hangingPunct="1">
              <a:defRPr/>
            </a:pPr>
            <a:r>
              <a:rPr lang="en-US" altLang="ja-JP" sz="1600" dirty="0">
                <a:latin typeface="+mn-lt"/>
                <a:ea typeface="Arial Unicode MS" pitchFamily="50" charset="-128"/>
                <a:cs typeface="Arial Unicode MS" pitchFamily="50" charset="-128"/>
              </a:rPr>
              <a:t>Complaint</a:t>
            </a:r>
          </a:p>
          <a:p>
            <a:pPr eaLnBrk="1" hangingPunct="1">
              <a:defRPr/>
            </a:pPr>
            <a:r>
              <a:rPr lang="en-US" altLang="ja-JP" sz="1600" dirty="0">
                <a:latin typeface="+mn-lt"/>
                <a:ea typeface="Arial Unicode MS" pitchFamily="50" charset="-128"/>
                <a:cs typeface="Arial Unicode MS" pitchFamily="50" charset="-128"/>
              </a:rPr>
              <a:t>Filed</a:t>
            </a:r>
            <a:endParaRPr lang="ja-JP" altLang="en-US" sz="1600" dirty="0">
              <a:latin typeface="+mn-lt"/>
              <a:ea typeface="Arial Unicode MS" pitchFamily="50" charset="-128"/>
              <a:cs typeface="Arial Unicode MS" pitchFamily="50" charset="-128"/>
            </a:endParaRPr>
          </a:p>
        </p:txBody>
      </p:sp>
      <p:sp>
        <p:nvSpPr>
          <p:cNvPr id="43" name="テキスト ボックス 38"/>
          <p:cNvSpPr txBox="1">
            <a:spLocks noChangeArrowheads="1"/>
          </p:cNvSpPr>
          <p:nvPr/>
        </p:nvSpPr>
        <p:spPr bwMode="auto">
          <a:xfrm>
            <a:off x="9581071" y="3886555"/>
            <a:ext cx="1051720" cy="338554"/>
          </a:xfrm>
          <a:prstGeom prst="rect">
            <a:avLst/>
          </a:prstGeom>
          <a:solidFill>
            <a:srgbClr val="FFCCFF"/>
          </a:solidFill>
          <a:ln w="19050">
            <a:solidFill>
              <a:srgbClr val="FF66FF"/>
            </a:solidFill>
            <a:miter lim="800000"/>
            <a:headEnd/>
            <a:tailEnd/>
          </a:ln>
        </p:spPr>
        <p:txBody>
          <a:bodyPr wrap="square">
            <a:spAutoFit/>
          </a:bodyPr>
          <a:lstStyle/>
          <a:p>
            <a:pPr eaLnBrk="1" hangingPunct="1">
              <a:defRPr/>
            </a:pPr>
            <a:r>
              <a:rPr lang="en-US" altLang="ja-JP" sz="1600" dirty="0">
                <a:latin typeface="+mn-lt"/>
                <a:ea typeface="Arial Unicode MS" pitchFamily="50" charset="-128"/>
                <a:cs typeface="Arial Unicode MS" pitchFamily="50" charset="-128"/>
              </a:rPr>
              <a:t>Judgment</a:t>
            </a:r>
          </a:p>
        </p:txBody>
      </p:sp>
      <p:cxnSp>
        <p:nvCxnSpPr>
          <p:cNvPr id="44" name="直線コネクタ 71"/>
          <p:cNvCxnSpPr>
            <a:cxnSpLocks noChangeShapeType="1"/>
          </p:cNvCxnSpPr>
          <p:nvPr/>
        </p:nvCxnSpPr>
        <p:spPr bwMode="auto">
          <a:xfrm>
            <a:off x="2597660" y="3318375"/>
            <a:ext cx="0" cy="733425"/>
          </a:xfrm>
          <a:prstGeom prst="line">
            <a:avLst/>
          </a:prstGeom>
          <a:noFill/>
          <a:ln w="57150" cap="rnd" algn="ctr">
            <a:solidFill>
              <a:srgbClr val="00B050"/>
            </a:solidFill>
            <a:round/>
            <a:headEnd/>
            <a:tailEnd/>
          </a:ln>
          <a:extLst>
            <a:ext uri="{909E8E84-426E-40DD-AFC4-6F175D3DCCD1}">
              <a14:hiddenFill xmlns:a14="http://schemas.microsoft.com/office/drawing/2010/main">
                <a:noFill/>
              </a14:hiddenFill>
            </a:ext>
          </a:extLst>
        </p:spPr>
      </p:cxnSp>
      <p:cxnSp>
        <p:nvCxnSpPr>
          <p:cNvPr id="45" name="直線コネクタ 72"/>
          <p:cNvCxnSpPr>
            <a:cxnSpLocks noChangeShapeType="1"/>
          </p:cNvCxnSpPr>
          <p:nvPr/>
        </p:nvCxnSpPr>
        <p:spPr bwMode="auto">
          <a:xfrm>
            <a:off x="3324735" y="3246938"/>
            <a:ext cx="0" cy="827087"/>
          </a:xfrm>
          <a:prstGeom prst="line">
            <a:avLst/>
          </a:prstGeom>
          <a:noFill/>
          <a:ln w="57150" cap="rnd" algn="ctr">
            <a:solidFill>
              <a:srgbClr val="0070C0"/>
            </a:solidFill>
            <a:round/>
            <a:headEnd/>
            <a:tailEnd/>
          </a:ln>
          <a:extLst>
            <a:ext uri="{909E8E84-426E-40DD-AFC4-6F175D3DCCD1}">
              <a14:hiddenFill xmlns:a14="http://schemas.microsoft.com/office/drawing/2010/main">
                <a:noFill/>
              </a14:hiddenFill>
            </a:ext>
          </a:extLst>
        </p:spPr>
      </p:cxnSp>
      <p:cxnSp>
        <p:nvCxnSpPr>
          <p:cNvPr id="46" name="直線コネクタ 73"/>
          <p:cNvCxnSpPr>
            <a:cxnSpLocks noChangeShapeType="1"/>
          </p:cNvCxnSpPr>
          <p:nvPr/>
        </p:nvCxnSpPr>
        <p:spPr bwMode="auto">
          <a:xfrm flipH="1">
            <a:off x="4037522" y="3234238"/>
            <a:ext cx="3175" cy="819150"/>
          </a:xfrm>
          <a:prstGeom prst="line">
            <a:avLst/>
          </a:prstGeom>
          <a:noFill/>
          <a:ln w="57150" cap="rnd" algn="ctr">
            <a:solidFill>
              <a:srgbClr val="0070C0"/>
            </a:solidFill>
            <a:round/>
            <a:headEnd/>
            <a:tailEnd/>
          </a:ln>
          <a:extLst>
            <a:ext uri="{909E8E84-426E-40DD-AFC4-6F175D3DCCD1}">
              <a14:hiddenFill xmlns:a14="http://schemas.microsoft.com/office/drawing/2010/main">
                <a:noFill/>
              </a14:hiddenFill>
            </a:ext>
          </a:extLst>
        </p:spPr>
      </p:cxnSp>
      <p:cxnSp>
        <p:nvCxnSpPr>
          <p:cNvPr id="47" name="直線コネクタ 74"/>
          <p:cNvCxnSpPr>
            <a:cxnSpLocks noChangeShapeType="1"/>
          </p:cNvCxnSpPr>
          <p:nvPr/>
        </p:nvCxnSpPr>
        <p:spPr bwMode="auto">
          <a:xfrm>
            <a:off x="4760059" y="3243763"/>
            <a:ext cx="0" cy="806450"/>
          </a:xfrm>
          <a:prstGeom prst="line">
            <a:avLst/>
          </a:prstGeom>
          <a:noFill/>
          <a:ln w="57150" cap="rnd" algn="ctr">
            <a:solidFill>
              <a:srgbClr val="0070C0"/>
            </a:solidFill>
            <a:round/>
            <a:headEnd/>
            <a:tailEnd/>
          </a:ln>
          <a:extLst>
            <a:ext uri="{909E8E84-426E-40DD-AFC4-6F175D3DCCD1}">
              <a14:hiddenFill xmlns:a14="http://schemas.microsoft.com/office/drawing/2010/main">
                <a:noFill/>
              </a14:hiddenFill>
            </a:ext>
          </a:extLst>
        </p:spPr>
      </p:cxnSp>
      <p:cxnSp>
        <p:nvCxnSpPr>
          <p:cNvPr id="48" name="直線コネクタ 65"/>
          <p:cNvCxnSpPr>
            <a:cxnSpLocks noChangeShapeType="1"/>
          </p:cNvCxnSpPr>
          <p:nvPr/>
        </p:nvCxnSpPr>
        <p:spPr bwMode="auto">
          <a:xfrm flipH="1">
            <a:off x="5329747" y="3240588"/>
            <a:ext cx="4763" cy="800100"/>
          </a:xfrm>
          <a:prstGeom prst="line">
            <a:avLst/>
          </a:prstGeom>
          <a:noFill/>
          <a:ln w="57150" cap="rnd" algn="ctr">
            <a:solidFill>
              <a:srgbClr val="0070C0"/>
            </a:solidFill>
            <a:round/>
            <a:headEnd/>
            <a:tailEnd/>
          </a:ln>
          <a:extLst>
            <a:ext uri="{909E8E84-426E-40DD-AFC4-6F175D3DCCD1}">
              <a14:hiddenFill xmlns:a14="http://schemas.microsoft.com/office/drawing/2010/main">
                <a:noFill/>
              </a14:hiddenFill>
            </a:ext>
          </a:extLst>
        </p:spPr>
      </p:cxnSp>
      <p:cxnSp>
        <p:nvCxnSpPr>
          <p:cNvPr id="49" name="直線コネクタ 69"/>
          <p:cNvCxnSpPr>
            <a:cxnSpLocks noChangeShapeType="1"/>
          </p:cNvCxnSpPr>
          <p:nvPr/>
        </p:nvCxnSpPr>
        <p:spPr bwMode="auto">
          <a:xfrm flipH="1">
            <a:off x="6414010" y="2850063"/>
            <a:ext cx="7937" cy="1201737"/>
          </a:xfrm>
          <a:prstGeom prst="line">
            <a:avLst/>
          </a:prstGeom>
          <a:noFill/>
          <a:ln w="57150" cap="rnd" algn="ctr">
            <a:solidFill>
              <a:srgbClr val="0070C0"/>
            </a:solidFill>
            <a:round/>
            <a:headEnd/>
            <a:tailEnd/>
          </a:ln>
          <a:extLst>
            <a:ext uri="{909E8E84-426E-40DD-AFC4-6F175D3DCCD1}">
              <a14:hiddenFill xmlns:a14="http://schemas.microsoft.com/office/drawing/2010/main">
                <a:noFill/>
              </a14:hiddenFill>
            </a:ext>
          </a:extLst>
        </p:spPr>
      </p:cxnSp>
      <p:cxnSp>
        <p:nvCxnSpPr>
          <p:cNvPr id="50" name="直線コネクタ 96"/>
          <p:cNvCxnSpPr>
            <a:cxnSpLocks noChangeShapeType="1"/>
          </p:cNvCxnSpPr>
          <p:nvPr/>
        </p:nvCxnSpPr>
        <p:spPr bwMode="auto">
          <a:xfrm>
            <a:off x="7133147" y="3475538"/>
            <a:ext cx="0" cy="577850"/>
          </a:xfrm>
          <a:prstGeom prst="line">
            <a:avLst/>
          </a:prstGeom>
          <a:noFill/>
          <a:ln w="57150" cap="rnd" algn="ctr">
            <a:solidFill>
              <a:srgbClr val="0070C0"/>
            </a:solidFill>
            <a:round/>
            <a:headEnd/>
            <a:tailEnd/>
          </a:ln>
          <a:extLst>
            <a:ext uri="{909E8E84-426E-40DD-AFC4-6F175D3DCCD1}">
              <a14:hiddenFill xmlns:a14="http://schemas.microsoft.com/office/drawing/2010/main">
                <a:noFill/>
              </a14:hiddenFill>
            </a:ext>
          </a:extLst>
        </p:spPr>
      </p:cxnSp>
      <p:cxnSp>
        <p:nvCxnSpPr>
          <p:cNvPr id="51" name="直線コネクタ 102"/>
          <p:cNvCxnSpPr>
            <a:cxnSpLocks noChangeShapeType="1"/>
          </p:cNvCxnSpPr>
          <p:nvPr/>
        </p:nvCxnSpPr>
        <p:spPr bwMode="auto">
          <a:xfrm flipH="1">
            <a:off x="7998335" y="2958013"/>
            <a:ext cx="0" cy="1044575"/>
          </a:xfrm>
          <a:prstGeom prst="line">
            <a:avLst/>
          </a:prstGeom>
          <a:noFill/>
          <a:ln w="57150" cap="rnd" algn="ctr">
            <a:solidFill>
              <a:srgbClr val="0070C0"/>
            </a:solidFill>
            <a:round/>
            <a:headEnd/>
            <a:tailEnd/>
          </a:ln>
          <a:extLst>
            <a:ext uri="{909E8E84-426E-40DD-AFC4-6F175D3DCCD1}">
              <a14:hiddenFill xmlns:a14="http://schemas.microsoft.com/office/drawing/2010/main">
                <a:noFill/>
              </a14:hiddenFill>
            </a:ext>
          </a:extLst>
        </p:spPr>
      </p:cxnSp>
      <p:cxnSp>
        <p:nvCxnSpPr>
          <p:cNvPr id="52" name="直線コネクタ 103"/>
          <p:cNvCxnSpPr>
            <a:cxnSpLocks noChangeShapeType="1"/>
          </p:cNvCxnSpPr>
          <p:nvPr/>
        </p:nvCxnSpPr>
        <p:spPr bwMode="auto">
          <a:xfrm>
            <a:off x="9284210" y="3386638"/>
            <a:ext cx="0" cy="698500"/>
          </a:xfrm>
          <a:prstGeom prst="line">
            <a:avLst/>
          </a:prstGeom>
          <a:noFill/>
          <a:ln w="57150" cap="rnd" algn="ctr">
            <a:solidFill>
              <a:srgbClr val="00B050"/>
            </a:solidFill>
            <a:round/>
            <a:headEnd/>
            <a:tailEnd/>
          </a:ln>
          <a:extLst>
            <a:ext uri="{909E8E84-426E-40DD-AFC4-6F175D3DCCD1}">
              <a14:hiddenFill xmlns:a14="http://schemas.microsoft.com/office/drawing/2010/main">
                <a:noFill/>
              </a14:hiddenFill>
            </a:ext>
          </a:extLst>
        </p:spPr>
      </p:cxnSp>
      <p:cxnSp>
        <p:nvCxnSpPr>
          <p:cNvPr id="54" name="直線コネクタ 91"/>
          <p:cNvCxnSpPr>
            <a:cxnSpLocks noChangeShapeType="1"/>
          </p:cNvCxnSpPr>
          <p:nvPr/>
        </p:nvCxnSpPr>
        <p:spPr bwMode="auto">
          <a:xfrm flipH="1">
            <a:off x="7784022" y="5135890"/>
            <a:ext cx="12700" cy="620713"/>
          </a:xfrm>
          <a:prstGeom prst="line">
            <a:avLst/>
          </a:prstGeom>
          <a:noFill/>
          <a:ln w="57150" cap="rnd" algn="ctr">
            <a:solidFill>
              <a:srgbClr val="0070C0"/>
            </a:solidFill>
            <a:round/>
            <a:headEnd/>
            <a:tailEnd/>
          </a:ln>
          <a:extLst>
            <a:ext uri="{909E8E84-426E-40DD-AFC4-6F175D3DCCD1}">
              <a14:hiddenFill xmlns:a14="http://schemas.microsoft.com/office/drawing/2010/main">
                <a:noFill/>
              </a14:hiddenFill>
            </a:ext>
          </a:extLst>
        </p:spPr>
      </p:cxnSp>
      <p:cxnSp>
        <p:nvCxnSpPr>
          <p:cNvPr id="55" name="直線コネクタ 98"/>
          <p:cNvCxnSpPr>
            <a:cxnSpLocks noChangeShapeType="1"/>
          </p:cNvCxnSpPr>
          <p:nvPr/>
        </p:nvCxnSpPr>
        <p:spPr bwMode="auto">
          <a:xfrm flipH="1">
            <a:off x="8382510" y="5103331"/>
            <a:ext cx="7937" cy="641350"/>
          </a:xfrm>
          <a:prstGeom prst="line">
            <a:avLst/>
          </a:prstGeom>
          <a:noFill/>
          <a:ln w="57150" cap="rnd" algn="ctr">
            <a:solidFill>
              <a:srgbClr val="0070C0"/>
            </a:solidFill>
            <a:round/>
            <a:headEnd/>
            <a:tailEnd/>
          </a:ln>
          <a:extLst>
            <a:ext uri="{909E8E84-426E-40DD-AFC4-6F175D3DCCD1}">
              <a14:hiddenFill xmlns:a14="http://schemas.microsoft.com/office/drawing/2010/main">
                <a:noFill/>
              </a14:hiddenFill>
            </a:ext>
          </a:extLst>
        </p:spPr>
      </p:cxnSp>
      <p:sp>
        <p:nvSpPr>
          <p:cNvPr id="56" name="テキスト ボックス 50"/>
          <p:cNvSpPr txBox="1">
            <a:spLocks noChangeArrowheads="1"/>
          </p:cNvSpPr>
          <p:nvPr/>
        </p:nvSpPr>
        <p:spPr bwMode="auto">
          <a:xfrm>
            <a:off x="8168198" y="4804576"/>
            <a:ext cx="1116012" cy="338554"/>
          </a:xfrm>
          <a:prstGeom prst="rect">
            <a:avLst/>
          </a:prstGeom>
          <a:noFill/>
          <a:ln w="9525">
            <a:noFill/>
            <a:miter lim="800000"/>
            <a:headEnd/>
            <a:tailEnd/>
          </a:ln>
        </p:spPr>
        <p:txBody>
          <a:bodyPr>
            <a:spAutoFit/>
          </a:bodyPr>
          <a:lstStyle/>
          <a:p>
            <a:pPr eaLnBrk="1" hangingPunct="1">
              <a:defRPr/>
            </a:pPr>
            <a:r>
              <a:rPr lang="en-US" altLang="ja-JP" sz="1600" dirty="0">
                <a:latin typeface="+mn-lt"/>
                <a:ea typeface="Arial Unicode MS" pitchFamily="50" charset="-128"/>
                <a:cs typeface="Arial Unicode MS" pitchFamily="50" charset="-128"/>
              </a:rPr>
              <a:t>(8)</a:t>
            </a:r>
          </a:p>
        </p:txBody>
      </p:sp>
      <p:sp>
        <p:nvSpPr>
          <p:cNvPr id="57" name="テキスト ボックス 50"/>
          <p:cNvSpPr txBox="1">
            <a:spLocks noChangeArrowheads="1"/>
          </p:cNvSpPr>
          <p:nvPr/>
        </p:nvSpPr>
        <p:spPr bwMode="auto">
          <a:xfrm>
            <a:off x="7345204" y="4267499"/>
            <a:ext cx="1265236" cy="584775"/>
          </a:xfrm>
          <a:prstGeom prst="rect">
            <a:avLst/>
          </a:prstGeom>
          <a:noFill/>
          <a:ln w="9525">
            <a:noFill/>
            <a:miter lim="800000"/>
            <a:headEnd/>
            <a:tailEnd/>
          </a:ln>
        </p:spPr>
        <p:txBody>
          <a:bodyPr wrap="square">
            <a:spAutoFit/>
          </a:bodyPr>
          <a:lstStyle/>
          <a:p>
            <a:pPr eaLnBrk="1" hangingPunct="1">
              <a:defRPr/>
            </a:pPr>
            <a:r>
              <a:rPr lang="en-US" altLang="ja-JP" sz="1600" dirty="0">
                <a:latin typeface="+mn-lt"/>
                <a:ea typeface="Arial Unicode MS" pitchFamily="50" charset="-128"/>
                <a:cs typeface="Arial Unicode MS" pitchFamily="50" charset="-128"/>
              </a:rPr>
              <a:t>Preparatory</a:t>
            </a:r>
          </a:p>
          <a:p>
            <a:pPr eaLnBrk="1" hangingPunct="1">
              <a:defRPr/>
            </a:pPr>
            <a:r>
              <a:rPr lang="en-US" altLang="ja-JP" sz="1600" dirty="0">
                <a:latin typeface="+mn-lt"/>
                <a:ea typeface="Arial Unicode MS" pitchFamily="50" charset="-128"/>
                <a:cs typeface="Arial Unicode MS" pitchFamily="50" charset="-128"/>
              </a:rPr>
              <a:t>Hearing (7)</a:t>
            </a:r>
          </a:p>
        </p:txBody>
      </p:sp>
      <p:sp>
        <p:nvSpPr>
          <p:cNvPr id="59" name="円形吹き出し 58"/>
          <p:cNvSpPr/>
          <p:nvPr/>
        </p:nvSpPr>
        <p:spPr>
          <a:xfrm>
            <a:off x="4346862" y="1884921"/>
            <a:ext cx="1353344" cy="882053"/>
          </a:xfrm>
          <a:prstGeom prst="wedgeEllipseCallout">
            <a:avLst>
              <a:gd name="adj1" fmla="val 19084"/>
              <a:gd name="adj2" fmla="val 72989"/>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a:solidFill>
                  <a:srgbClr val="0070C0"/>
                </a:solidFill>
              </a:rPr>
              <a:t>Could be more than 4 preparatory hearings </a:t>
            </a:r>
            <a:endParaRPr lang="ja-JP" altLang="en-US" sz="1200" dirty="0">
              <a:solidFill>
                <a:srgbClr val="0070C0"/>
              </a:solidFill>
            </a:endParaRPr>
          </a:p>
        </p:txBody>
      </p:sp>
      <p:sp>
        <p:nvSpPr>
          <p:cNvPr id="41" name="右矢印 40"/>
          <p:cNvSpPr/>
          <p:nvPr/>
        </p:nvSpPr>
        <p:spPr>
          <a:xfrm>
            <a:off x="1938847" y="3859713"/>
            <a:ext cx="5235917" cy="376237"/>
          </a:xfrm>
          <a:prstGeom prst="rightArrow">
            <a:avLst/>
          </a:prstGeom>
          <a:solidFill>
            <a:srgbClr val="A0E9FA"/>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a:p>
        </p:txBody>
      </p:sp>
      <p:sp>
        <p:nvSpPr>
          <p:cNvPr id="53" name="屈折矢印 52"/>
          <p:cNvSpPr/>
          <p:nvPr/>
        </p:nvSpPr>
        <p:spPr>
          <a:xfrm rot="10800000" flipH="1" flipV="1">
            <a:off x="7239510" y="4147050"/>
            <a:ext cx="1665287" cy="1638575"/>
          </a:xfrm>
          <a:prstGeom prst="bentUpArrow">
            <a:avLst>
              <a:gd name="adj1" fmla="val 10837"/>
              <a:gd name="adj2" fmla="val 13323"/>
              <a:gd name="adj3" fmla="val 15547"/>
            </a:avLst>
          </a:prstGeom>
          <a:solidFill>
            <a:srgbClr val="A0E9FA"/>
          </a:solidFill>
          <a:ln w="19050" cap="flat" cmpd="sng" algn="ctr">
            <a:solidFill>
              <a:srgbClr val="0070C0"/>
            </a:solidFill>
            <a:prstDash val="solid"/>
          </a:ln>
          <a:effectLst/>
        </p:spPr>
        <p:txBody>
          <a:bodyPr anchor="ctr"/>
          <a:lstStyle/>
          <a:p>
            <a:pPr algn="ctr" eaLnBrk="1" fontAlgn="auto" hangingPunct="1">
              <a:spcBef>
                <a:spcPts val="0"/>
              </a:spcBef>
              <a:spcAft>
                <a:spcPts val="0"/>
              </a:spcAft>
              <a:defRPr/>
            </a:pPr>
            <a:endParaRPr lang="ja-JP" altLang="en-US" sz="2400" kern="0">
              <a:solidFill>
                <a:sysClr val="window" lastClr="FFFFFF"/>
              </a:solidFill>
              <a:latin typeface="Calibri"/>
              <a:ea typeface="ＭＳ Ｐゴシック"/>
            </a:endParaRPr>
          </a:p>
        </p:txBody>
      </p:sp>
      <p:sp>
        <p:nvSpPr>
          <p:cNvPr id="60" name="右矢印 59"/>
          <p:cNvSpPr/>
          <p:nvPr/>
        </p:nvSpPr>
        <p:spPr>
          <a:xfrm>
            <a:off x="7192900" y="3855437"/>
            <a:ext cx="2355178" cy="376237"/>
          </a:xfrm>
          <a:prstGeom prst="rightArrow">
            <a:avLst/>
          </a:prstGeom>
          <a:solidFill>
            <a:srgbClr val="A0E9FA"/>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a:p>
        </p:txBody>
      </p:sp>
      <p:sp>
        <p:nvSpPr>
          <p:cNvPr id="3" name="左中かっこ 2"/>
          <p:cNvSpPr/>
          <p:nvPr/>
        </p:nvSpPr>
        <p:spPr>
          <a:xfrm rot="16200000">
            <a:off x="4427765" y="3699370"/>
            <a:ext cx="194010" cy="5216755"/>
          </a:xfrm>
          <a:prstGeom prst="leftBrace">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左中かっこ 60"/>
          <p:cNvSpPr/>
          <p:nvPr/>
        </p:nvSpPr>
        <p:spPr>
          <a:xfrm rot="16200000">
            <a:off x="8232596" y="5104580"/>
            <a:ext cx="200723" cy="2399621"/>
          </a:xfrm>
          <a:prstGeom prst="leftBrace">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テキスト ボックス 38"/>
          <p:cNvSpPr txBox="1">
            <a:spLocks noChangeArrowheads="1"/>
          </p:cNvSpPr>
          <p:nvPr/>
        </p:nvSpPr>
        <p:spPr bwMode="auto">
          <a:xfrm>
            <a:off x="3094376" y="6445421"/>
            <a:ext cx="3188044" cy="338554"/>
          </a:xfrm>
          <a:prstGeom prst="rect">
            <a:avLst/>
          </a:prstGeom>
          <a:noFill/>
          <a:ln w="9525">
            <a:noFill/>
            <a:miter lim="800000"/>
            <a:headEnd/>
            <a:tailEnd/>
          </a:ln>
        </p:spPr>
        <p:txBody>
          <a:bodyPr wrap="square">
            <a:spAutoFit/>
          </a:bodyPr>
          <a:lstStyle/>
          <a:p>
            <a:pPr eaLnBrk="1" hangingPunct="1">
              <a:defRPr/>
            </a:pPr>
            <a:r>
              <a:rPr lang="en-US" altLang="ja-JP" sz="1600" dirty="0">
                <a:ea typeface="Arial Unicode MS" pitchFamily="50" charset="-128"/>
                <a:cs typeface="Arial Unicode MS" pitchFamily="50" charset="-128"/>
              </a:rPr>
              <a:t>Infringement Confirmation Stage</a:t>
            </a:r>
            <a:endParaRPr lang="en-US" altLang="ja-JP" sz="1600" dirty="0">
              <a:latin typeface="+mn-lt"/>
              <a:ea typeface="Arial Unicode MS" pitchFamily="50" charset="-128"/>
              <a:cs typeface="Arial Unicode MS" pitchFamily="50" charset="-128"/>
            </a:endParaRPr>
          </a:p>
        </p:txBody>
      </p:sp>
      <p:sp>
        <p:nvSpPr>
          <p:cNvPr id="63" name="テキスト ボックス 38"/>
          <p:cNvSpPr txBox="1">
            <a:spLocks noChangeArrowheads="1"/>
          </p:cNvSpPr>
          <p:nvPr/>
        </p:nvSpPr>
        <p:spPr bwMode="auto">
          <a:xfrm>
            <a:off x="7664844" y="6432873"/>
            <a:ext cx="3188044" cy="338554"/>
          </a:xfrm>
          <a:prstGeom prst="rect">
            <a:avLst/>
          </a:prstGeom>
          <a:noFill/>
          <a:ln w="9525">
            <a:noFill/>
            <a:miter lim="800000"/>
            <a:headEnd/>
            <a:tailEnd/>
          </a:ln>
        </p:spPr>
        <p:txBody>
          <a:bodyPr wrap="square">
            <a:spAutoFit/>
          </a:bodyPr>
          <a:lstStyle/>
          <a:p>
            <a:pPr eaLnBrk="1" hangingPunct="1">
              <a:defRPr/>
            </a:pPr>
            <a:r>
              <a:rPr lang="en-US" altLang="ja-JP" sz="1600" dirty="0">
                <a:ea typeface="Arial Unicode MS" pitchFamily="50" charset="-128"/>
                <a:cs typeface="Arial Unicode MS" pitchFamily="50" charset="-128"/>
              </a:rPr>
              <a:t>Damages Stage</a:t>
            </a:r>
            <a:endParaRPr lang="en-US" altLang="ja-JP" sz="1600" dirty="0">
              <a:latin typeface="+mn-lt"/>
              <a:ea typeface="Arial Unicode MS" pitchFamily="50" charset="-128"/>
              <a:cs typeface="Arial Unicode MS" pitchFamily="50" charset="-128"/>
            </a:endParaRPr>
          </a:p>
        </p:txBody>
      </p:sp>
      <p:sp>
        <p:nvSpPr>
          <p:cNvPr id="4" name="正方形/長方形 3"/>
          <p:cNvSpPr/>
          <p:nvPr/>
        </p:nvSpPr>
        <p:spPr>
          <a:xfrm>
            <a:off x="12745" y="750696"/>
            <a:ext cx="8377702" cy="923330"/>
          </a:xfrm>
          <a:prstGeom prst="rect">
            <a:avLst/>
          </a:prstGeom>
        </p:spPr>
        <p:txBody>
          <a:bodyPr wrap="square">
            <a:spAutoFit/>
          </a:bodyPr>
          <a:lstStyle/>
          <a:p>
            <a:r>
              <a:rPr lang="en-US" b="1" dirty="0"/>
              <a:t>Patent Infringement Proceedings Are Split Into Two Stages:</a:t>
            </a:r>
          </a:p>
          <a:p>
            <a:pPr marL="285750" indent="-285750">
              <a:buFont typeface="Arial" panose="020B0604020202020204" pitchFamily="34" charset="0"/>
              <a:buChar char="•"/>
            </a:pPr>
            <a:r>
              <a:rPr lang="en-US" dirty="0"/>
              <a:t>The first stage (</a:t>
            </a:r>
            <a:r>
              <a:rPr lang="en-US" i="1" dirty="0" err="1"/>
              <a:t>Shingai</a:t>
            </a:r>
            <a:r>
              <a:rPr lang="en-US" i="1" dirty="0"/>
              <a:t>-Ron</a:t>
            </a:r>
            <a:r>
              <a:rPr lang="en-US" dirty="0"/>
              <a:t>): where the court considers infringement the patent.</a:t>
            </a:r>
          </a:p>
          <a:p>
            <a:pPr marL="285750" indent="-285750">
              <a:buFont typeface="Arial" panose="020B0604020202020204" pitchFamily="34" charset="0"/>
              <a:buChar char="•"/>
            </a:pPr>
            <a:r>
              <a:rPr lang="en-US" dirty="0"/>
              <a:t>The second stage (</a:t>
            </a:r>
            <a:r>
              <a:rPr lang="en-US" i="1" dirty="0" err="1"/>
              <a:t>Songai</a:t>
            </a:r>
            <a:r>
              <a:rPr lang="en-US" i="1" dirty="0"/>
              <a:t>-Ron</a:t>
            </a:r>
            <a:r>
              <a:rPr lang="en-US" dirty="0"/>
              <a:t>): where the court considers appropriate damages.</a:t>
            </a:r>
          </a:p>
        </p:txBody>
      </p:sp>
      <p:sp>
        <p:nvSpPr>
          <p:cNvPr id="6" name="テキスト ボックス 5"/>
          <p:cNvSpPr txBox="1"/>
          <p:nvPr/>
        </p:nvSpPr>
        <p:spPr>
          <a:xfrm>
            <a:off x="9018074" y="889052"/>
            <a:ext cx="2309450" cy="646331"/>
          </a:xfrm>
          <a:prstGeom prst="rect">
            <a:avLst/>
          </a:prstGeom>
          <a:noFill/>
        </p:spPr>
        <p:txBody>
          <a:bodyPr wrap="square" rtlCol="0">
            <a:spAutoFit/>
          </a:bodyPr>
          <a:lstStyle/>
          <a:p>
            <a:r>
              <a:rPr lang="en-US" dirty="0"/>
              <a:t>Settlement suggested by court</a:t>
            </a:r>
          </a:p>
        </p:txBody>
      </p:sp>
      <p:sp>
        <p:nvSpPr>
          <p:cNvPr id="58" name="右矢印 57"/>
          <p:cNvSpPr/>
          <p:nvPr/>
        </p:nvSpPr>
        <p:spPr>
          <a:xfrm rot="5400000">
            <a:off x="6556091" y="4709819"/>
            <a:ext cx="1474788" cy="349250"/>
          </a:xfrm>
          <a:prstGeom prst="rightArrow">
            <a:avLst>
              <a:gd name="adj1" fmla="val 58375"/>
              <a:gd name="adj2" fmla="val 50000"/>
            </a:avLst>
          </a:prstGeom>
          <a:solidFill>
            <a:srgbClr val="A0E9FA"/>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a:p>
        </p:txBody>
      </p:sp>
    </p:spTree>
    <p:extLst>
      <p:ext uri="{BB962C8B-B14F-4D97-AF65-F5344CB8AC3E}">
        <p14:creationId xmlns:p14="http://schemas.microsoft.com/office/powerpoint/2010/main" val="1199930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6483" y="55179"/>
            <a:ext cx="11164614" cy="754226"/>
          </a:xfrm>
        </p:spPr>
        <p:txBody>
          <a:bodyPr>
            <a:normAutofit/>
          </a:bodyPr>
          <a:lstStyle/>
          <a:p>
            <a:pPr>
              <a:defRPr/>
            </a:pPr>
            <a:r>
              <a:rPr lang="en-US" altLang="ja-JP" sz="3200" b="1" dirty="0">
                <a:latin typeface="+mn-lt"/>
              </a:rPr>
              <a:t>Court Proceedings in Japan</a:t>
            </a:r>
            <a:endParaRPr lang="ja-JP" altLang="en-US" sz="3200" b="1" kern="0" dirty="0">
              <a:latin typeface="+mn-lt"/>
            </a:endParaRPr>
          </a:p>
        </p:txBody>
      </p:sp>
      <p:cxnSp>
        <p:nvCxnSpPr>
          <p:cNvPr id="5" name="直線コネクタ 4"/>
          <p:cNvCxnSpPr/>
          <p:nvPr/>
        </p:nvCxnSpPr>
        <p:spPr>
          <a:xfrm>
            <a:off x="109043" y="742238"/>
            <a:ext cx="11943693" cy="3153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109042" y="6415168"/>
            <a:ext cx="11943693" cy="3153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60"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6893" y="1736497"/>
            <a:ext cx="4987079"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 name="グループ化 75"/>
          <p:cNvGrpSpPr>
            <a:grpSpLocks/>
          </p:cNvGrpSpPr>
          <p:nvPr/>
        </p:nvGrpSpPr>
        <p:grpSpPr bwMode="auto">
          <a:xfrm>
            <a:off x="6960397" y="5305666"/>
            <a:ext cx="5206980" cy="588108"/>
            <a:chOff x="2985341" y="5235114"/>
            <a:chExt cx="5205761" cy="587054"/>
          </a:xfrm>
        </p:grpSpPr>
        <p:sp>
          <p:nvSpPr>
            <p:cNvPr id="62" name="正方形/長方形 71"/>
            <p:cNvSpPr>
              <a:spLocks noChangeArrowheads="1"/>
            </p:cNvSpPr>
            <p:nvPr/>
          </p:nvSpPr>
          <p:spPr bwMode="auto">
            <a:xfrm>
              <a:off x="2985341" y="5235114"/>
              <a:ext cx="1728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r>
                <a:rPr lang="en-US" altLang="ja-JP" sz="1600" dirty="0">
                  <a:latin typeface="Arial" panose="020B0604020202020204" pitchFamily="34" charset="0"/>
                </a:rPr>
                <a:t>5. Attorney for Plaintiff</a:t>
              </a:r>
            </a:p>
          </p:txBody>
        </p:sp>
        <p:sp>
          <p:nvSpPr>
            <p:cNvPr id="63" name="正方形/長方形 72"/>
            <p:cNvSpPr>
              <a:spLocks noChangeArrowheads="1"/>
            </p:cNvSpPr>
            <p:nvPr/>
          </p:nvSpPr>
          <p:spPr bwMode="auto">
            <a:xfrm>
              <a:off x="6390902" y="5237393"/>
              <a:ext cx="180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r>
                <a:rPr lang="en-US" altLang="ja-JP" sz="1600" dirty="0">
                  <a:latin typeface="Arial" panose="020B0604020202020204" pitchFamily="34" charset="0"/>
                </a:rPr>
                <a:t>6. Attorney for Defendant</a:t>
              </a:r>
            </a:p>
          </p:txBody>
        </p:sp>
        <p:sp>
          <p:nvSpPr>
            <p:cNvPr id="64" name="正方形/長方形 73"/>
            <p:cNvSpPr>
              <a:spLocks noChangeArrowheads="1"/>
            </p:cNvSpPr>
            <p:nvPr/>
          </p:nvSpPr>
          <p:spPr bwMode="auto">
            <a:xfrm>
              <a:off x="4616114" y="5235114"/>
              <a:ext cx="1872208" cy="58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r>
                <a:rPr lang="en-US" altLang="ja-JP" sz="1600" dirty="0">
                  <a:latin typeface="Arial" panose="020B0604020202020204" pitchFamily="34" charset="0"/>
                </a:rPr>
                <a:t>1. Judges</a:t>
              </a:r>
            </a:p>
            <a:p>
              <a:pPr eaLnBrk="1" hangingPunct="1"/>
              <a:r>
                <a:rPr lang="en-US" altLang="ja-JP" sz="1600" dirty="0">
                  <a:latin typeface="Arial" panose="020B0604020202020204" pitchFamily="34" charset="0"/>
                </a:rPr>
                <a:t>2-4. Court staff</a:t>
              </a:r>
            </a:p>
          </p:txBody>
        </p:sp>
      </p:grpSp>
      <p:sp>
        <p:nvSpPr>
          <p:cNvPr id="65" name="正方形/長方形 64"/>
          <p:cNvSpPr/>
          <p:nvPr/>
        </p:nvSpPr>
        <p:spPr>
          <a:xfrm>
            <a:off x="6936893" y="5311585"/>
            <a:ext cx="4963575" cy="64611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66" name="正方形/長方形 65"/>
          <p:cNvSpPr/>
          <p:nvPr/>
        </p:nvSpPr>
        <p:spPr>
          <a:xfrm>
            <a:off x="30373" y="780392"/>
            <a:ext cx="6858000" cy="5940088"/>
          </a:xfrm>
          <a:prstGeom prst="rect">
            <a:avLst/>
          </a:prstGeom>
        </p:spPr>
        <p:txBody>
          <a:bodyPr wrap="square">
            <a:spAutoFit/>
          </a:bodyPr>
          <a:lstStyle/>
          <a:p>
            <a:r>
              <a:rPr lang="en-US" sz="2000" b="1" dirty="0"/>
              <a:t>Japanese Legal System (Civil Law Country)</a:t>
            </a:r>
          </a:p>
          <a:p>
            <a:pPr marL="285750" indent="-285750">
              <a:buFont typeface="Arial" panose="020B0604020202020204" pitchFamily="34" charset="0"/>
              <a:buChar char="•"/>
            </a:pPr>
            <a:r>
              <a:rPr lang="en-US" sz="2000" dirty="0"/>
              <a:t>Legislatively passed patent laws govern patents.</a:t>
            </a:r>
          </a:p>
          <a:p>
            <a:pPr marL="285750" indent="-285750">
              <a:buFont typeface="Arial" panose="020B0604020202020204" pitchFamily="34" charset="0"/>
              <a:buChar char="•"/>
            </a:pPr>
            <a:r>
              <a:rPr lang="en-US" sz="2000" dirty="0"/>
              <a:t>Prior court judgments are rarely cited in decisions. </a:t>
            </a:r>
          </a:p>
          <a:p>
            <a:pPr marL="285750" indent="-285750">
              <a:buFont typeface="Arial" panose="020B0604020202020204" pitchFamily="34" charset="0"/>
              <a:buChar char="•"/>
            </a:pPr>
            <a:r>
              <a:rPr lang="en-US" sz="2000" dirty="0"/>
              <a:t>Lower courts will hesitate to render a judgment contrary to precedents set by higher courts, especially the Supreme Court, as they are likely to be overruled by these courts. </a:t>
            </a:r>
          </a:p>
          <a:p>
            <a:pPr marL="285750" indent="-285750">
              <a:buFont typeface="Arial" panose="020B0604020202020204" pitchFamily="34" charset="0"/>
              <a:buChar char="•"/>
            </a:pPr>
            <a:endParaRPr lang="en-US" sz="2000" dirty="0"/>
          </a:p>
          <a:p>
            <a:r>
              <a:rPr lang="en-US" sz="2000" b="1" dirty="0"/>
              <a:t>District Court Proceedings</a:t>
            </a:r>
          </a:p>
          <a:p>
            <a:pPr marL="342900" indent="-342900">
              <a:buFont typeface="Arial" panose="020B0604020202020204" pitchFamily="34" charset="0"/>
              <a:buChar char="•"/>
            </a:pPr>
            <a:r>
              <a:rPr lang="en-US" sz="2000" dirty="0"/>
              <a:t>Bench trials (3 Judges)</a:t>
            </a:r>
          </a:p>
          <a:p>
            <a:pPr marL="342900" indent="-342900">
              <a:buFont typeface="Arial" panose="020B0604020202020204" pitchFamily="34" charset="0"/>
              <a:buChar char="•"/>
            </a:pPr>
            <a:endParaRPr lang="en-US" sz="2000" dirty="0"/>
          </a:p>
          <a:p>
            <a:r>
              <a:rPr lang="en-US" sz="2000" b="1" dirty="0"/>
              <a:t>IP High Court Proceedings</a:t>
            </a:r>
          </a:p>
          <a:p>
            <a:pPr marL="342900" indent="-342900">
              <a:buFont typeface="Arial" panose="020B0604020202020204" pitchFamily="34" charset="0"/>
              <a:buChar char="•"/>
            </a:pPr>
            <a:r>
              <a:rPr lang="en-US" sz="2000" dirty="0"/>
              <a:t>3 Judges (5 Judges on Grand Panel)</a:t>
            </a:r>
          </a:p>
          <a:p>
            <a:pPr marL="342900" indent="-342900">
              <a:buFont typeface="Arial" panose="020B0604020202020204" pitchFamily="34" charset="0"/>
              <a:buChar char="•"/>
            </a:pPr>
            <a:r>
              <a:rPr lang="en-US" sz="2000" dirty="0"/>
              <a:t>May consider new evidence and review the case de novo.</a:t>
            </a:r>
          </a:p>
          <a:p>
            <a:endParaRPr lang="en-US" sz="2000" dirty="0"/>
          </a:p>
          <a:p>
            <a:r>
              <a:rPr lang="en-US" sz="2000" b="1" dirty="0"/>
              <a:t>Supreme Court Proceedings</a:t>
            </a:r>
          </a:p>
          <a:p>
            <a:pPr marL="342900" indent="-342900">
              <a:buFont typeface="Arial" panose="020B0604020202020204" pitchFamily="34" charset="0"/>
              <a:buChar char="•"/>
            </a:pPr>
            <a:r>
              <a:rPr lang="en-US" sz="2000" dirty="0"/>
              <a:t>5-15 Judges</a:t>
            </a:r>
          </a:p>
          <a:p>
            <a:pPr marL="342900" indent="-342900">
              <a:buFont typeface="Arial" panose="020B0604020202020204" pitchFamily="34" charset="0"/>
              <a:buChar char="•"/>
            </a:pPr>
            <a:r>
              <a:rPr lang="en-US" sz="2000" dirty="0"/>
              <a:t>Review limited to issues of law.</a:t>
            </a:r>
          </a:p>
          <a:p>
            <a:pPr marL="285750" indent="-285750">
              <a:buFont typeface="Arial" panose="020B0604020202020204" pitchFamily="34" charset="0"/>
              <a:buChar char="•"/>
            </a:pPr>
            <a:endParaRPr lang="en-US" sz="2000" dirty="0"/>
          </a:p>
          <a:p>
            <a:endParaRPr lang="en-US" sz="2000" dirty="0"/>
          </a:p>
        </p:txBody>
      </p:sp>
      <p:sp>
        <p:nvSpPr>
          <p:cNvPr id="67" name="タイトル 1"/>
          <p:cNvSpPr txBox="1">
            <a:spLocks/>
          </p:cNvSpPr>
          <p:nvPr/>
        </p:nvSpPr>
        <p:spPr>
          <a:xfrm>
            <a:off x="7690372" y="963824"/>
            <a:ext cx="3456616" cy="7542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ja-JP" sz="2400" b="1" kern="0" dirty="0">
                <a:latin typeface="+mn-lt"/>
              </a:rPr>
              <a:t>District Court Proceeding</a:t>
            </a:r>
            <a:endParaRPr lang="ja-JP" altLang="en-US" sz="2400" b="1" kern="0" dirty="0">
              <a:latin typeface="+mn-lt"/>
            </a:endParaRPr>
          </a:p>
        </p:txBody>
      </p:sp>
    </p:spTree>
    <p:extLst>
      <p:ext uri="{BB962C8B-B14F-4D97-AF65-F5344CB8AC3E}">
        <p14:creationId xmlns:p14="http://schemas.microsoft.com/office/powerpoint/2010/main" val="501506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6483" y="55179"/>
            <a:ext cx="11164614" cy="754226"/>
          </a:xfrm>
        </p:spPr>
        <p:txBody>
          <a:bodyPr>
            <a:normAutofit/>
          </a:bodyPr>
          <a:lstStyle/>
          <a:p>
            <a:pPr>
              <a:defRPr/>
            </a:pPr>
            <a:r>
              <a:rPr lang="en-US" altLang="ja-JP" sz="3200" b="1" dirty="0">
                <a:latin typeface="+mn-lt"/>
              </a:rPr>
              <a:t>Patent Litigation: </a:t>
            </a:r>
            <a:r>
              <a:rPr lang="en-US" altLang="ja-JP" sz="3200" b="1" dirty="0">
                <a:latin typeface="+mn-lt"/>
                <a:ea typeface="Arial Unicode MS" pitchFamily="50" charset="-128"/>
                <a:cs typeface="Arial Unicode MS" pitchFamily="50" charset="-128"/>
              </a:rPr>
              <a:t>Preparatory Hearing</a:t>
            </a:r>
          </a:p>
        </p:txBody>
      </p:sp>
      <p:cxnSp>
        <p:nvCxnSpPr>
          <p:cNvPr id="5" name="直線コネクタ 4"/>
          <p:cNvCxnSpPr/>
          <p:nvPr/>
        </p:nvCxnSpPr>
        <p:spPr>
          <a:xfrm>
            <a:off x="109043" y="742238"/>
            <a:ext cx="11943693" cy="3153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109042" y="6415168"/>
            <a:ext cx="11943693" cy="3153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66" name="正方形/長方形 65"/>
          <p:cNvSpPr/>
          <p:nvPr/>
        </p:nvSpPr>
        <p:spPr>
          <a:xfrm>
            <a:off x="175314" y="773769"/>
            <a:ext cx="6086149" cy="5632311"/>
          </a:xfrm>
          <a:prstGeom prst="rect">
            <a:avLst/>
          </a:prstGeom>
        </p:spPr>
        <p:txBody>
          <a:bodyPr wrap="square">
            <a:spAutoFit/>
          </a:bodyPr>
          <a:lstStyle/>
          <a:p>
            <a:pPr>
              <a:spcAft>
                <a:spcPts val="600"/>
              </a:spcAft>
              <a:defRPr/>
            </a:pPr>
            <a:r>
              <a:rPr lang="en-US" altLang="ja-JP" sz="2000" b="1" u="sng" dirty="0"/>
              <a:t>Purpose of Preparatory Hearing</a:t>
            </a:r>
          </a:p>
          <a:p>
            <a:pPr marL="342900" indent="-342900">
              <a:spcAft>
                <a:spcPts val="600"/>
              </a:spcAft>
              <a:buFont typeface="Arial" panose="020B0604020202020204" pitchFamily="34" charset="0"/>
              <a:buChar char="•"/>
              <a:defRPr/>
            </a:pPr>
            <a:r>
              <a:rPr lang="en-US" altLang="ja-JP" sz="2000" dirty="0"/>
              <a:t>Instead of a “trial”, infringement litigation includes a series of Preparatory Hearings and a Technical Explanatory Session.</a:t>
            </a:r>
          </a:p>
          <a:p>
            <a:pPr marL="342900" indent="-342900">
              <a:spcAft>
                <a:spcPts val="600"/>
              </a:spcAft>
              <a:buFont typeface="Arial" panose="020B0604020202020204" pitchFamily="34" charset="0"/>
              <a:buChar char="•"/>
              <a:defRPr/>
            </a:pPr>
            <a:r>
              <a:rPr lang="en-US" sz="2000" dirty="0"/>
              <a:t>Parties make arguments in their briefs and submitted evidence, and the importance of briefs cannot be overstated. </a:t>
            </a:r>
          </a:p>
          <a:p>
            <a:pPr marL="342900" indent="-342900">
              <a:spcAft>
                <a:spcPts val="600"/>
              </a:spcAft>
              <a:buFont typeface="Arial" panose="020B0604020202020204" pitchFamily="34" charset="0"/>
              <a:buChar char="•"/>
              <a:defRPr/>
            </a:pPr>
            <a:r>
              <a:rPr lang="en-US" sz="2000" dirty="0"/>
              <a:t>The court, however, sometimes requests that parties explain legal and technical issues before the court during preparatory proceeding hearings.</a:t>
            </a:r>
          </a:p>
          <a:p>
            <a:pPr>
              <a:spcAft>
                <a:spcPts val="600"/>
              </a:spcAft>
              <a:defRPr/>
            </a:pPr>
            <a:endParaRPr lang="en-US" altLang="ja-JP" sz="2000" dirty="0"/>
          </a:p>
          <a:p>
            <a:pPr>
              <a:spcAft>
                <a:spcPts val="600"/>
              </a:spcAft>
              <a:defRPr/>
            </a:pPr>
            <a:r>
              <a:rPr lang="en-US" altLang="ja-JP" sz="2000" b="1" u="sng" dirty="0"/>
              <a:t>Preparatory Hearing Procedure</a:t>
            </a:r>
          </a:p>
          <a:p>
            <a:pPr marL="285750" indent="-285750">
              <a:spcAft>
                <a:spcPts val="600"/>
              </a:spcAft>
              <a:buFont typeface="Arial" panose="020B0604020202020204" pitchFamily="34" charset="0"/>
              <a:buChar char="•"/>
              <a:defRPr/>
            </a:pPr>
            <a:r>
              <a:rPr lang="en-US" altLang="ja-JP" sz="2000" dirty="0"/>
              <a:t>NOT open to the public</a:t>
            </a:r>
          </a:p>
          <a:p>
            <a:pPr marL="285750" indent="-285750">
              <a:spcAft>
                <a:spcPts val="600"/>
              </a:spcAft>
              <a:buFont typeface="Arial" panose="020B0604020202020204" pitchFamily="34" charset="0"/>
              <a:buChar char="•"/>
              <a:defRPr/>
            </a:pPr>
            <a:r>
              <a:rPr lang="en-US" altLang="ja-JP" sz="2000" dirty="0"/>
              <a:t>Two judges who are mainly in charge of the case attend (authorized judges)</a:t>
            </a:r>
          </a:p>
          <a:p>
            <a:pPr marL="285750" indent="-285750">
              <a:spcAft>
                <a:spcPts val="600"/>
              </a:spcAft>
              <a:buFont typeface="Arial" panose="020B0604020202020204" pitchFamily="34" charset="0"/>
              <a:buChar char="•"/>
              <a:defRPr/>
            </a:pPr>
            <a:r>
              <a:rPr lang="en-US" altLang="ja-JP" sz="2000" dirty="0"/>
              <a:t>Judges do not wear the judicial robe.</a:t>
            </a:r>
          </a:p>
        </p:txBody>
      </p:sp>
      <p:sp>
        <p:nvSpPr>
          <p:cNvPr id="67" name="タイトル 1"/>
          <p:cNvSpPr txBox="1">
            <a:spLocks/>
          </p:cNvSpPr>
          <p:nvPr/>
        </p:nvSpPr>
        <p:spPr>
          <a:xfrm>
            <a:off x="7357209" y="1119351"/>
            <a:ext cx="3456616" cy="7542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ja-JP" sz="2400" b="1" kern="0" dirty="0">
                <a:latin typeface="+mn-lt"/>
              </a:rPr>
              <a:t>Preparatory Hearing</a:t>
            </a:r>
            <a:endParaRPr lang="ja-JP" altLang="en-US" sz="2400" b="1" kern="0" dirty="0">
              <a:latin typeface="+mn-lt"/>
            </a:endParaRPr>
          </a:p>
        </p:txBody>
      </p:sp>
      <p:pic>
        <p:nvPicPr>
          <p:cNvPr id="14"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94397" y="1886000"/>
            <a:ext cx="5561781" cy="370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8555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2608" y="2642931"/>
            <a:ext cx="11474249" cy="754226"/>
          </a:xfrm>
        </p:spPr>
        <p:txBody>
          <a:bodyPr>
            <a:normAutofit/>
          </a:bodyPr>
          <a:lstStyle/>
          <a:p>
            <a:pPr algn="ctr"/>
            <a:r>
              <a:rPr lang="en-US" sz="4000" b="1" dirty="0">
                <a:latin typeface="+mn-lt"/>
              </a:rPr>
              <a:t>Patent Litigation in the United States</a:t>
            </a:r>
          </a:p>
        </p:txBody>
      </p:sp>
      <p:cxnSp>
        <p:nvCxnSpPr>
          <p:cNvPr id="5" name="直線コネクタ 4"/>
          <p:cNvCxnSpPr/>
          <p:nvPr/>
        </p:nvCxnSpPr>
        <p:spPr>
          <a:xfrm>
            <a:off x="109045" y="736565"/>
            <a:ext cx="11943693" cy="3153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109044" y="6340584"/>
            <a:ext cx="11943693" cy="3153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9943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6483" y="55179"/>
            <a:ext cx="11164614" cy="754226"/>
          </a:xfrm>
        </p:spPr>
        <p:txBody>
          <a:bodyPr>
            <a:normAutofit/>
          </a:bodyPr>
          <a:lstStyle/>
          <a:p>
            <a:pPr>
              <a:defRPr/>
            </a:pPr>
            <a:r>
              <a:rPr lang="en-US" altLang="ja-JP" sz="3200" b="1" dirty="0">
                <a:latin typeface="+mn-lt"/>
              </a:rPr>
              <a:t>Use of Experts And Technical Explanatory Session</a:t>
            </a:r>
            <a:endParaRPr lang="ja-JP" altLang="en-US" sz="3200" b="1" kern="0" dirty="0">
              <a:latin typeface="+mn-lt"/>
            </a:endParaRPr>
          </a:p>
        </p:txBody>
      </p:sp>
      <p:cxnSp>
        <p:nvCxnSpPr>
          <p:cNvPr id="5" name="直線コネクタ 4"/>
          <p:cNvCxnSpPr/>
          <p:nvPr/>
        </p:nvCxnSpPr>
        <p:spPr>
          <a:xfrm>
            <a:off x="109043" y="742238"/>
            <a:ext cx="11943693" cy="3153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109042" y="6415168"/>
            <a:ext cx="11943693" cy="3153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236483" y="758003"/>
            <a:ext cx="7478767" cy="3308598"/>
          </a:xfrm>
          <a:prstGeom prst="rect">
            <a:avLst/>
          </a:prstGeom>
          <a:noFill/>
        </p:spPr>
        <p:txBody>
          <a:bodyPr wrap="square">
            <a:spAutoFit/>
          </a:bodyPr>
          <a:lstStyle/>
          <a:p>
            <a:pPr>
              <a:spcAft>
                <a:spcPts val="600"/>
              </a:spcAft>
              <a:defRPr/>
            </a:pPr>
            <a:r>
              <a:rPr lang="en-US" altLang="ja-JP" sz="1900" b="1" u="sng" dirty="0"/>
              <a:t>Expert Evidence</a:t>
            </a:r>
          </a:p>
          <a:p>
            <a:pPr marL="342900" indent="-342900">
              <a:spcAft>
                <a:spcPts val="600"/>
              </a:spcAft>
              <a:buFont typeface="Arial" panose="020B0604020202020204" pitchFamily="34" charset="0"/>
              <a:buChar char="•"/>
              <a:defRPr/>
            </a:pPr>
            <a:r>
              <a:rPr lang="en-US" altLang="ja-JP" sz="1900" dirty="0"/>
              <a:t>It is possible to submit expert opinion as part of evidence. However, expert testimony is rarely taken in Japan.</a:t>
            </a:r>
          </a:p>
          <a:p>
            <a:pPr>
              <a:spcAft>
                <a:spcPts val="600"/>
              </a:spcAft>
              <a:defRPr/>
            </a:pPr>
            <a:endParaRPr lang="en-US" altLang="ja-JP" sz="800" b="1" u="sng" dirty="0"/>
          </a:p>
          <a:p>
            <a:pPr>
              <a:spcAft>
                <a:spcPts val="600"/>
              </a:spcAft>
              <a:defRPr/>
            </a:pPr>
            <a:r>
              <a:rPr lang="en-US" altLang="ja-JP" sz="1900" b="1" u="sng" dirty="0"/>
              <a:t>Technical Explanatory Session</a:t>
            </a:r>
          </a:p>
          <a:p>
            <a:pPr marL="179388" indent="-179388">
              <a:spcAft>
                <a:spcPts val="600"/>
              </a:spcAft>
              <a:buFont typeface="Arial" panose="020B0604020202020204" pitchFamily="34" charset="0"/>
              <a:buChar char="•"/>
              <a:defRPr/>
            </a:pPr>
            <a:r>
              <a:rPr lang="en-US" altLang="ja-JP" sz="1900" dirty="0"/>
              <a:t>It takes </a:t>
            </a:r>
            <a:r>
              <a:rPr lang="en-US" altLang="ja-JP" sz="1900" b="1" u="sng" dirty="0"/>
              <a:t>2-3 hours</a:t>
            </a:r>
            <a:r>
              <a:rPr lang="en-US" altLang="ja-JP" sz="1900" dirty="0"/>
              <a:t>.</a:t>
            </a:r>
          </a:p>
          <a:p>
            <a:pPr marL="179388" indent="-179388">
              <a:spcAft>
                <a:spcPts val="600"/>
              </a:spcAft>
              <a:buFont typeface="Arial" panose="020B0604020202020204" pitchFamily="34" charset="0"/>
              <a:buChar char="•"/>
              <a:defRPr/>
            </a:pPr>
            <a:r>
              <a:rPr lang="en-US" altLang="ja-JP" sz="1900" dirty="0"/>
              <a:t>2-3 experts are assigned by Court as “Technical Advisors” only for the Technical Explanatory Session.</a:t>
            </a:r>
          </a:p>
          <a:p>
            <a:pPr marL="179388" indent="-179388">
              <a:spcAft>
                <a:spcPts val="600"/>
              </a:spcAft>
              <a:buFont typeface="Arial" panose="020B0604020202020204" pitchFamily="34" charset="0"/>
              <a:buChar char="•"/>
              <a:defRPr/>
            </a:pPr>
            <a:r>
              <a:rPr lang="en-US" altLang="ja-JP" sz="1900" dirty="0"/>
              <a:t>Judicial Research Official, Technical Advisors and judges ask questions to the parties, and the parties answer to them.</a:t>
            </a:r>
          </a:p>
        </p:txBody>
      </p:sp>
      <p:pic>
        <p:nvPicPr>
          <p:cNvPr id="15"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4459" y="4043792"/>
            <a:ext cx="4177819" cy="2503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94664" y="4041749"/>
            <a:ext cx="4645028" cy="2506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正方形/長方形 16"/>
          <p:cNvSpPr/>
          <p:nvPr/>
        </p:nvSpPr>
        <p:spPr>
          <a:xfrm>
            <a:off x="7812107" y="1215200"/>
            <a:ext cx="3666879" cy="260017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600"/>
              </a:spcAft>
              <a:defRPr/>
            </a:pPr>
            <a:r>
              <a:rPr lang="en-US" altLang="ja-JP" dirty="0">
                <a:solidFill>
                  <a:schemeClr val="tx1"/>
                </a:solidFill>
              </a:rPr>
              <a:t>❶ Attorneys for Plaintiff</a:t>
            </a:r>
            <a:endParaRPr lang="ja-JP" altLang="en-US" dirty="0">
              <a:solidFill>
                <a:schemeClr val="tx1"/>
              </a:solidFill>
            </a:endParaRPr>
          </a:p>
          <a:p>
            <a:pPr>
              <a:spcAft>
                <a:spcPts val="600"/>
              </a:spcAft>
              <a:defRPr/>
            </a:pPr>
            <a:r>
              <a:rPr lang="ja-JP" altLang="en-US" dirty="0">
                <a:solidFill>
                  <a:schemeClr val="tx1"/>
                </a:solidFill>
              </a:rPr>
              <a:t>❷ </a:t>
            </a:r>
            <a:r>
              <a:rPr lang="en-US" altLang="ja-JP" dirty="0">
                <a:solidFill>
                  <a:schemeClr val="tx1"/>
                </a:solidFill>
              </a:rPr>
              <a:t>Technical Advisors</a:t>
            </a:r>
          </a:p>
          <a:p>
            <a:pPr>
              <a:spcAft>
                <a:spcPts val="600"/>
              </a:spcAft>
              <a:defRPr/>
            </a:pPr>
            <a:r>
              <a:rPr lang="ja-JP" altLang="en-US" dirty="0">
                <a:solidFill>
                  <a:schemeClr val="tx1"/>
                </a:solidFill>
              </a:rPr>
              <a:t>❸ </a:t>
            </a:r>
            <a:r>
              <a:rPr lang="en-US" altLang="ja-JP" dirty="0">
                <a:solidFill>
                  <a:schemeClr val="tx1"/>
                </a:solidFill>
              </a:rPr>
              <a:t>Judges</a:t>
            </a:r>
          </a:p>
          <a:p>
            <a:pPr>
              <a:spcAft>
                <a:spcPts val="600"/>
              </a:spcAft>
              <a:defRPr/>
            </a:pPr>
            <a:r>
              <a:rPr lang="ja-JP" altLang="en-US" dirty="0">
                <a:solidFill>
                  <a:schemeClr val="tx1"/>
                </a:solidFill>
              </a:rPr>
              <a:t>❹ </a:t>
            </a:r>
            <a:r>
              <a:rPr lang="en-US" altLang="ja-JP" dirty="0">
                <a:solidFill>
                  <a:schemeClr val="tx1"/>
                </a:solidFill>
              </a:rPr>
              <a:t>Judicial Research Official</a:t>
            </a:r>
            <a:endParaRPr lang="ja-JP" altLang="en-US" dirty="0">
              <a:solidFill>
                <a:schemeClr val="tx1"/>
              </a:solidFill>
            </a:endParaRPr>
          </a:p>
          <a:p>
            <a:pPr>
              <a:spcAft>
                <a:spcPts val="600"/>
              </a:spcAft>
              <a:defRPr/>
            </a:pPr>
            <a:r>
              <a:rPr lang="ja-JP" altLang="en-US" dirty="0">
                <a:solidFill>
                  <a:schemeClr val="tx1"/>
                </a:solidFill>
              </a:rPr>
              <a:t>❺ </a:t>
            </a:r>
            <a:r>
              <a:rPr lang="en-US" altLang="ja-JP" dirty="0">
                <a:solidFill>
                  <a:schemeClr val="tx1"/>
                </a:solidFill>
              </a:rPr>
              <a:t>Attorneys for Defendant</a:t>
            </a:r>
            <a:endParaRPr lang="ja-JP" altLang="en-US" dirty="0">
              <a:solidFill>
                <a:schemeClr val="tx1"/>
              </a:solidFill>
            </a:endParaRPr>
          </a:p>
          <a:p>
            <a:pPr>
              <a:spcAft>
                <a:spcPts val="600"/>
              </a:spcAft>
              <a:defRPr/>
            </a:pPr>
            <a:r>
              <a:rPr lang="ja-JP" altLang="en-US" dirty="0">
                <a:solidFill>
                  <a:schemeClr val="tx1"/>
                </a:solidFill>
              </a:rPr>
              <a:t>❻ </a:t>
            </a:r>
            <a:r>
              <a:rPr lang="en-US" altLang="ja-JP" dirty="0">
                <a:solidFill>
                  <a:schemeClr val="tx1"/>
                </a:solidFill>
              </a:rPr>
              <a:t>Court Clerk</a:t>
            </a:r>
            <a:endParaRPr lang="ja-JP" altLang="en-US" dirty="0">
              <a:solidFill>
                <a:schemeClr val="tx1"/>
              </a:solidFill>
            </a:endParaRPr>
          </a:p>
        </p:txBody>
      </p:sp>
    </p:spTree>
    <p:extLst>
      <p:ext uri="{BB962C8B-B14F-4D97-AF65-F5344CB8AC3E}">
        <p14:creationId xmlns:p14="http://schemas.microsoft.com/office/powerpoint/2010/main" val="877607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6483" y="55179"/>
            <a:ext cx="11164614" cy="754226"/>
          </a:xfrm>
        </p:spPr>
        <p:txBody>
          <a:bodyPr>
            <a:normAutofit/>
          </a:bodyPr>
          <a:lstStyle/>
          <a:p>
            <a:pPr>
              <a:defRPr/>
            </a:pPr>
            <a:r>
              <a:rPr lang="en-US" altLang="ja-JP" sz="3200" b="1" dirty="0">
                <a:latin typeface="+mn-lt"/>
              </a:rPr>
              <a:t>Litigation Filing Costs in Japan</a:t>
            </a:r>
            <a:endParaRPr lang="ja-JP" altLang="en-US" sz="3200" b="1" kern="0" dirty="0">
              <a:latin typeface="+mn-lt"/>
            </a:endParaRPr>
          </a:p>
        </p:txBody>
      </p:sp>
      <p:cxnSp>
        <p:nvCxnSpPr>
          <p:cNvPr id="5" name="直線コネクタ 4"/>
          <p:cNvCxnSpPr/>
          <p:nvPr/>
        </p:nvCxnSpPr>
        <p:spPr>
          <a:xfrm>
            <a:off x="109043" y="742238"/>
            <a:ext cx="11943693" cy="3153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109044" y="6340584"/>
            <a:ext cx="11943693" cy="3153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3" name="表 2"/>
          <p:cNvGraphicFramePr>
            <a:graphicFrameLocks noGrp="1"/>
          </p:cNvGraphicFramePr>
          <p:nvPr>
            <p:extLst>
              <p:ext uri="{D42A27DB-BD31-4B8C-83A1-F6EECF244321}">
                <p14:modId xmlns:p14="http://schemas.microsoft.com/office/powerpoint/2010/main" val="167105317"/>
              </p:ext>
            </p:extLst>
          </p:nvPr>
        </p:nvGraphicFramePr>
        <p:xfrm>
          <a:off x="1754790" y="1854777"/>
          <a:ext cx="8128000" cy="24993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r>
                        <a:rPr lang="en-US" sz="2000" dirty="0"/>
                        <a:t>Value</a:t>
                      </a:r>
                      <a:r>
                        <a:rPr lang="en-US" sz="2000" baseline="0" dirty="0"/>
                        <a:t> of Case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Filing Fee*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2000" dirty="0"/>
                        <a:t>JPY 100,000,000</a:t>
                      </a:r>
                      <a:endParaRPr lang="en-US" sz="2000" baseline="0" dirty="0"/>
                    </a:p>
                    <a:p>
                      <a:r>
                        <a:rPr lang="en-US" sz="2000" baseline="0" dirty="0"/>
                        <a:t>(USD 1,000,000)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JPY 320,000</a:t>
                      </a:r>
                      <a:endParaRPr lang="en-US" sz="2000" baseline="0" dirty="0"/>
                    </a:p>
                    <a:p>
                      <a:r>
                        <a:rPr lang="en-US" sz="2000" baseline="0" dirty="0"/>
                        <a:t>(USD 3,200)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sz="2000" dirty="0"/>
                        <a:t>JPY 1,000,000,000</a:t>
                      </a:r>
                      <a:endParaRPr lang="en-US" sz="2000" baseline="0" dirty="0"/>
                    </a:p>
                    <a:p>
                      <a:r>
                        <a:rPr lang="en-US" sz="2000" baseline="0" dirty="0"/>
                        <a:t>(USD 10,000,000)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JPY 3,200,000</a:t>
                      </a:r>
                      <a:endParaRPr lang="en-US" sz="2000" baseline="0" dirty="0"/>
                    </a:p>
                    <a:p>
                      <a:r>
                        <a:rPr lang="en-US" sz="2000" baseline="0" dirty="0"/>
                        <a:t>(USD 32,000)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2000" dirty="0"/>
                        <a:t>JPY 10,000,000,000</a:t>
                      </a:r>
                      <a:endParaRPr lang="en-US" sz="2000" baseline="0" dirty="0"/>
                    </a:p>
                    <a:p>
                      <a:r>
                        <a:rPr lang="en-US" sz="2000" baseline="0" dirty="0"/>
                        <a:t>(USD 100,000,000)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JPY 32,000,000</a:t>
                      </a:r>
                      <a:endParaRPr lang="en-US" sz="2000" baseline="0" dirty="0"/>
                    </a:p>
                    <a:p>
                      <a:r>
                        <a:rPr lang="en-US" sz="2000" baseline="0" dirty="0"/>
                        <a:t>(USD 320,000)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テキスト ボックス 3"/>
          <p:cNvSpPr txBox="1"/>
          <p:nvPr/>
        </p:nvSpPr>
        <p:spPr>
          <a:xfrm>
            <a:off x="8190187" y="4493507"/>
            <a:ext cx="2648607" cy="338554"/>
          </a:xfrm>
          <a:prstGeom prst="rect">
            <a:avLst/>
          </a:prstGeom>
          <a:noFill/>
        </p:spPr>
        <p:txBody>
          <a:bodyPr wrap="square" rtlCol="0">
            <a:spAutoFit/>
          </a:bodyPr>
          <a:lstStyle/>
          <a:p>
            <a:r>
              <a:rPr lang="en-US" sz="1600" dirty="0"/>
              <a:t>*100 JPY = 1 USD</a:t>
            </a:r>
          </a:p>
        </p:txBody>
      </p:sp>
      <p:sp>
        <p:nvSpPr>
          <p:cNvPr id="9" name="テキスト ボックス 8"/>
          <p:cNvSpPr txBox="1"/>
          <p:nvPr/>
        </p:nvSpPr>
        <p:spPr>
          <a:xfrm>
            <a:off x="236483" y="758003"/>
            <a:ext cx="7780283" cy="954107"/>
          </a:xfrm>
          <a:prstGeom prst="rect">
            <a:avLst/>
          </a:prstGeom>
          <a:noFill/>
        </p:spPr>
        <p:txBody>
          <a:bodyPr wrap="square">
            <a:spAutoFit/>
          </a:bodyPr>
          <a:lstStyle/>
          <a:p>
            <a:pPr>
              <a:spcAft>
                <a:spcPts val="600"/>
              </a:spcAft>
              <a:defRPr/>
            </a:pPr>
            <a:r>
              <a:rPr lang="en-US" altLang="ja-JP" sz="1900" b="1" u="sng" dirty="0"/>
              <a:t>Calculation of Filing Fees</a:t>
            </a:r>
          </a:p>
          <a:p>
            <a:pPr marL="342900" indent="-342900">
              <a:spcAft>
                <a:spcPts val="600"/>
              </a:spcAft>
              <a:buFont typeface="Arial" panose="020B0604020202020204" pitchFamily="34" charset="0"/>
              <a:buChar char="•"/>
              <a:defRPr/>
            </a:pPr>
            <a:r>
              <a:rPr lang="en-US" altLang="ja-JP" sz="1900" dirty="0"/>
              <a:t>Infringement litigation filing costs are based on value of case.</a:t>
            </a:r>
          </a:p>
          <a:p>
            <a:pPr>
              <a:spcAft>
                <a:spcPts val="600"/>
              </a:spcAft>
              <a:defRPr/>
            </a:pPr>
            <a:endParaRPr lang="en-US" altLang="ja-JP" sz="800" b="1" u="sng" dirty="0"/>
          </a:p>
        </p:txBody>
      </p:sp>
      <p:sp>
        <p:nvSpPr>
          <p:cNvPr id="10" name="テキスト ボックス 9"/>
          <p:cNvSpPr txBox="1"/>
          <p:nvPr/>
        </p:nvSpPr>
        <p:spPr>
          <a:xfrm>
            <a:off x="236483" y="4570869"/>
            <a:ext cx="10970173" cy="1769715"/>
          </a:xfrm>
          <a:prstGeom prst="rect">
            <a:avLst/>
          </a:prstGeom>
          <a:noFill/>
        </p:spPr>
        <p:txBody>
          <a:bodyPr wrap="square">
            <a:spAutoFit/>
          </a:bodyPr>
          <a:lstStyle/>
          <a:p>
            <a:pPr>
              <a:spcAft>
                <a:spcPts val="600"/>
              </a:spcAft>
              <a:defRPr/>
            </a:pPr>
            <a:r>
              <a:rPr lang="en-US" altLang="ja-JP" sz="1900" b="1" u="sng" dirty="0"/>
              <a:t>Possibility of Amending Value of Case</a:t>
            </a:r>
          </a:p>
          <a:p>
            <a:pPr marL="342900" indent="-342900">
              <a:spcAft>
                <a:spcPts val="600"/>
              </a:spcAft>
              <a:buFont typeface="Arial" panose="020B0604020202020204" pitchFamily="34" charset="0"/>
              <a:buChar char="•"/>
              <a:defRPr/>
            </a:pPr>
            <a:r>
              <a:rPr lang="en-US" altLang="ja-JP" sz="1900" dirty="0"/>
              <a:t>Value of the case is a combination of the requested damages and the value of the injunction. </a:t>
            </a:r>
          </a:p>
          <a:p>
            <a:pPr marL="342900" indent="-342900">
              <a:spcAft>
                <a:spcPts val="600"/>
              </a:spcAft>
              <a:buFont typeface="Arial" panose="020B0604020202020204" pitchFamily="34" charset="0"/>
              <a:buChar char="•"/>
              <a:defRPr/>
            </a:pPr>
            <a:r>
              <a:rPr lang="en-US" altLang="ja-JP" sz="1900" dirty="0"/>
              <a:t>It is possible to request a partial damages for the case, and later amend the amount requested after the stage in litigation on the determination of infringement.</a:t>
            </a:r>
          </a:p>
          <a:p>
            <a:pPr marL="800100" lvl="1" indent="-342900">
              <a:spcAft>
                <a:spcPts val="600"/>
              </a:spcAft>
              <a:buFont typeface="Arial" panose="020B0604020202020204" pitchFamily="34" charset="0"/>
              <a:buChar char="•"/>
              <a:defRPr/>
            </a:pPr>
            <a:r>
              <a:rPr lang="en-US" altLang="ja-JP" dirty="0"/>
              <a:t>Must pay additional stamp fee.</a:t>
            </a:r>
          </a:p>
        </p:txBody>
      </p:sp>
    </p:spTree>
    <p:extLst>
      <p:ext uri="{BB962C8B-B14F-4D97-AF65-F5344CB8AC3E}">
        <p14:creationId xmlns:p14="http://schemas.microsoft.com/office/powerpoint/2010/main" val="604738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6483" y="55179"/>
            <a:ext cx="11164614" cy="754226"/>
          </a:xfrm>
        </p:spPr>
        <p:txBody>
          <a:bodyPr>
            <a:normAutofit/>
          </a:bodyPr>
          <a:lstStyle/>
          <a:p>
            <a:pPr>
              <a:defRPr/>
            </a:pPr>
            <a:r>
              <a:rPr lang="en-US" altLang="ja-JP" sz="3200" b="1" dirty="0">
                <a:latin typeface="+mn-lt"/>
              </a:rPr>
              <a:t>Timeline of Patent Invalidation Action at JPO</a:t>
            </a:r>
            <a:endParaRPr lang="ja-JP" altLang="en-US" sz="3200" b="1" kern="0" dirty="0">
              <a:latin typeface="+mn-lt"/>
            </a:endParaRPr>
          </a:p>
        </p:txBody>
      </p:sp>
      <p:cxnSp>
        <p:nvCxnSpPr>
          <p:cNvPr id="5" name="直線コネクタ 4"/>
          <p:cNvCxnSpPr/>
          <p:nvPr/>
        </p:nvCxnSpPr>
        <p:spPr>
          <a:xfrm>
            <a:off x="109043" y="742238"/>
            <a:ext cx="11943693" cy="3153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109044" y="6340584"/>
            <a:ext cx="11943693" cy="3153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60" name="テキスト ボックス 40"/>
          <p:cNvSpPr txBox="1">
            <a:spLocks noChangeArrowheads="1"/>
          </p:cNvSpPr>
          <p:nvPr/>
        </p:nvSpPr>
        <p:spPr bwMode="auto">
          <a:xfrm>
            <a:off x="1878631" y="4096067"/>
            <a:ext cx="647700" cy="523220"/>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kumimoji="0" lang="en-US" altLang="ja-JP" sz="1400" kern="0" dirty="0">
                <a:solidFill>
                  <a:sysClr val="windowText" lastClr="000000"/>
                </a:solidFill>
                <a:ea typeface="ＭＳ Ｐゴシック" charset="-128"/>
              </a:rPr>
              <a:t>30~ days</a:t>
            </a:r>
            <a:endParaRPr kumimoji="0" lang="ja-JP" altLang="en-US" sz="1400" kern="0" dirty="0">
              <a:solidFill>
                <a:sysClr val="windowText" lastClr="000000"/>
              </a:solidFill>
              <a:ea typeface="ＭＳ Ｐゴシック" charset="-128"/>
            </a:endParaRPr>
          </a:p>
        </p:txBody>
      </p:sp>
      <p:sp>
        <p:nvSpPr>
          <p:cNvPr id="61" name="テキスト ボックス 41"/>
          <p:cNvSpPr txBox="1">
            <a:spLocks noChangeArrowheads="1"/>
          </p:cNvSpPr>
          <p:nvPr/>
        </p:nvSpPr>
        <p:spPr bwMode="auto">
          <a:xfrm>
            <a:off x="2603931" y="4094599"/>
            <a:ext cx="647700" cy="523220"/>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kumimoji="0" lang="en-US" altLang="ja-JP" sz="1400" kern="0" dirty="0">
                <a:solidFill>
                  <a:sysClr val="windowText" lastClr="000000"/>
                </a:solidFill>
                <a:ea typeface="ＭＳ Ｐゴシック" charset="-128"/>
              </a:rPr>
              <a:t>90 days</a:t>
            </a:r>
            <a:endParaRPr kumimoji="0" lang="ja-JP" altLang="en-US" sz="1400" kern="0" dirty="0">
              <a:solidFill>
                <a:sysClr val="windowText" lastClr="000000"/>
              </a:solidFill>
              <a:ea typeface="ＭＳ Ｐゴシック" charset="-128"/>
            </a:endParaRPr>
          </a:p>
        </p:txBody>
      </p:sp>
      <p:sp>
        <p:nvSpPr>
          <p:cNvPr id="62" name="テキスト ボックス 44"/>
          <p:cNvSpPr txBox="1">
            <a:spLocks noChangeArrowheads="1"/>
          </p:cNvSpPr>
          <p:nvPr/>
        </p:nvSpPr>
        <p:spPr bwMode="auto">
          <a:xfrm>
            <a:off x="4500529" y="4120326"/>
            <a:ext cx="754027" cy="523220"/>
          </a:xfrm>
          <a:prstGeom prst="rect">
            <a:avLst/>
          </a:prstGeom>
          <a:noFill/>
          <a:ln w="9525">
            <a:noFill/>
            <a:miter lim="800000"/>
            <a:headEnd/>
            <a:tailEnd/>
          </a:ln>
        </p:spPr>
        <p:txBody>
          <a:bodyPr wrap="square">
            <a:spAutoFit/>
          </a:bodyPr>
          <a:lstStyle/>
          <a:p>
            <a:pPr eaLnBrk="1" fontAlgn="auto" hangingPunct="1">
              <a:spcBef>
                <a:spcPts val="0"/>
              </a:spcBef>
              <a:spcAft>
                <a:spcPts val="0"/>
              </a:spcAft>
              <a:defRPr/>
            </a:pPr>
            <a:r>
              <a:rPr kumimoji="0" lang="en-US" altLang="ja-JP" sz="1400" kern="0" dirty="0">
                <a:solidFill>
                  <a:sysClr val="windowText" lastClr="000000"/>
                </a:solidFill>
                <a:ea typeface="ＭＳ Ｐゴシック" charset="-128"/>
              </a:rPr>
              <a:t>40-60~ days</a:t>
            </a:r>
            <a:endParaRPr kumimoji="0" lang="ja-JP" altLang="en-US" sz="1400" kern="0" dirty="0">
              <a:solidFill>
                <a:sysClr val="windowText" lastClr="000000"/>
              </a:solidFill>
              <a:ea typeface="ＭＳ Ｐゴシック" charset="-128"/>
            </a:endParaRPr>
          </a:p>
        </p:txBody>
      </p:sp>
      <p:sp>
        <p:nvSpPr>
          <p:cNvPr id="63" name="テキスト ボックス 45"/>
          <p:cNvSpPr txBox="1">
            <a:spLocks noChangeArrowheads="1"/>
          </p:cNvSpPr>
          <p:nvPr/>
        </p:nvSpPr>
        <p:spPr bwMode="auto">
          <a:xfrm>
            <a:off x="5299087" y="4122906"/>
            <a:ext cx="784063" cy="523220"/>
          </a:xfrm>
          <a:prstGeom prst="rect">
            <a:avLst/>
          </a:prstGeom>
          <a:noFill/>
          <a:ln w="9525">
            <a:noFill/>
            <a:miter lim="800000"/>
            <a:headEnd/>
            <a:tailEnd/>
          </a:ln>
        </p:spPr>
        <p:txBody>
          <a:bodyPr wrap="square">
            <a:spAutoFit/>
          </a:bodyPr>
          <a:lstStyle/>
          <a:p>
            <a:pPr eaLnBrk="1" fontAlgn="auto" hangingPunct="1">
              <a:spcBef>
                <a:spcPts val="0"/>
              </a:spcBef>
              <a:spcAft>
                <a:spcPts val="0"/>
              </a:spcAft>
              <a:defRPr/>
            </a:pPr>
            <a:r>
              <a:rPr kumimoji="0" lang="en-US" altLang="ja-JP" sz="1400" kern="0" dirty="0">
                <a:solidFill>
                  <a:sysClr val="windowText" lastClr="000000"/>
                </a:solidFill>
                <a:ea typeface="ＭＳ Ｐゴシック" charset="-128"/>
              </a:rPr>
              <a:t>60-80~ days</a:t>
            </a:r>
            <a:endParaRPr kumimoji="0" lang="ja-JP" altLang="en-US" sz="1400" kern="0" dirty="0">
              <a:solidFill>
                <a:sysClr val="windowText" lastClr="000000"/>
              </a:solidFill>
              <a:ea typeface="ＭＳ Ｐゴシック" charset="-128"/>
            </a:endParaRPr>
          </a:p>
        </p:txBody>
      </p:sp>
      <p:sp>
        <p:nvSpPr>
          <p:cNvPr id="64" name="テキスト ボックス 44"/>
          <p:cNvSpPr txBox="1">
            <a:spLocks noChangeArrowheads="1"/>
          </p:cNvSpPr>
          <p:nvPr/>
        </p:nvSpPr>
        <p:spPr bwMode="auto">
          <a:xfrm>
            <a:off x="6040880" y="4114909"/>
            <a:ext cx="494708" cy="307777"/>
          </a:xfrm>
          <a:prstGeom prst="rect">
            <a:avLst/>
          </a:prstGeom>
          <a:noFill/>
          <a:ln w="9525">
            <a:noFill/>
            <a:miter lim="800000"/>
            <a:headEnd/>
            <a:tailEnd/>
          </a:ln>
        </p:spPr>
        <p:txBody>
          <a:bodyPr wrap="square">
            <a:spAutoFit/>
          </a:bodyPr>
          <a:lstStyle/>
          <a:p>
            <a:pPr eaLnBrk="1" fontAlgn="auto" hangingPunct="1">
              <a:spcBef>
                <a:spcPts val="0"/>
              </a:spcBef>
              <a:spcAft>
                <a:spcPts val="0"/>
              </a:spcAft>
              <a:defRPr/>
            </a:pPr>
            <a:r>
              <a:rPr kumimoji="0" lang="en-US" altLang="ja-JP" sz="1400" kern="0" dirty="0">
                <a:solidFill>
                  <a:sysClr val="windowText" lastClr="000000"/>
                </a:solidFill>
                <a:ea typeface="ＭＳ Ｐゴシック" charset="-128"/>
              </a:rPr>
              <a:t>2w</a:t>
            </a:r>
            <a:endParaRPr kumimoji="0" lang="ja-JP" altLang="en-US" sz="1400" kern="0" dirty="0">
              <a:solidFill>
                <a:sysClr val="windowText" lastClr="000000"/>
              </a:solidFill>
              <a:ea typeface="ＭＳ Ｐゴシック" charset="-128"/>
            </a:endParaRPr>
          </a:p>
        </p:txBody>
      </p:sp>
      <p:sp>
        <p:nvSpPr>
          <p:cNvPr id="65" name="テキスト ボックス 40"/>
          <p:cNvSpPr txBox="1">
            <a:spLocks noChangeArrowheads="1"/>
          </p:cNvSpPr>
          <p:nvPr/>
        </p:nvSpPr>
        <p:spPr bwMode="auto">
          <a:xfrm>
            <a:off x="7948766" y="5742634"/>
            <a:ext cx="827087" cy="307777"/>
          </a:xfrm>
          <a:prstGeom prst="rect">
            <a:avLst/>
          </a:prstGeom>
          <a:noFill/>
          <a:ln w="9525">
            <a:noFill/>
            <a:miter lim="800000"/>
            <a:headEnd/>
            <a:tailEnd/>
          </a:ln>
        </p:spPr>
        <p:txBody>
          <a:bodyPr wrap="square">
            <a:spAutoFit/>
          </a:bodyPr>
          <a:lstStyle/>
          <a:p>
            <a:pPr eaLnBrk="1" fontAlgn="auto" hangingPunct="1">
              <a:spcBef>
                <a:spcPts val="0"/>
              </a:spcBef>
              <a:spcAft>
                <a:spcPts val="0"/>
              </a:spcAft>
              <a:defRPr/>
            </a:pPr>
            <a:r>
              <a:rPr kumimoji="0" lang="en-US" altLang="ja-JP" sz="1400" kern="0" dirty="0">
                <a:solidFill>
                  <a:sysClr val="windowText" lastClr="000000"/>
                </a:solidFill>
                <a:ea typeface="ＭＳ Ｐゴシック" charset="-128"/>
              </a:rPr>
              <a:t>90days</a:t>
            </a:r>
            <a:endParaRPr kumimoji="0" lang="ja-JP" altLang="en-US" sz="1400" kern="0" dirty="0">
              <a:solidFill>
                <a:sysClr val="windowText" lastClr="000000"/>
              </a:solidFill>
              <a:ea typeface="ＭＳ Ｐゴシック" charset="-128"/>
            </a:endParaRPr>
          </a:p>
        </p:txBody>
      </p:sp>
      <p:sp>
        <p:nvSpPr>
          <p:cNvPr id="66" name="テキスト ボックス 50"/>
          <p:cNvSpPr txBox="1">
            <a:spLocks noChangeArrowheads="1"/>
          </p:cNvSpPr>
          <p:nvPr/>
        </p:nvSpPr>
        <p:spPr bwMode="auto">
          <a:xfrm>
            <a:off x="5911135" y="2073449"/>
            <a:ext cx="1152525" cy="584775"/>
          </a:xfrm>
          <a:prstGeom prst="rect">
            <a:avLst/>
          </a:prstGeom>
          <a:noFill/>
          <a:ln w="9525">
            <a:noFill/>
            <a:miter lim="800000"/>
            <a:headEnd/>
            <a:tailEnd/>
          </a:ln>
        </p:spPr>
        <p:txBody>
          <a:bodyPr>
            <a:spAutoFit/>
          </a:bodyPr>
          <a:lstStyle/>
          <a:p>
            <a:pPr eaLnBrk="1" hangingPunct="1">
              <a:defRPr/>
            </a:pPr>
            <a:r>
              <a:rPr lang="en-US" altLang="ja-JP" sz="1600" b="1" dirty="0">
                <a:solidFill>
                  <a:srgbClr val="0070C0"/>
                </a:solidFill>
                <a:latin typeface="+mn-lt"/>
                <a:ea typeface="Arial Unicode MS" pitchFamily="50" charset="-128"/>
                <a:cs typeface="Arial Unicode MS" pitchFamily="50" charset="-128"/>
              </a:rPr>
              <a:t>Oral Hearing</a:t>
            </a:r>
          </a:p>
        </p:txBody>
      </p:sp>
      <p:sp>
        <p:nvSpPr>
          <p:cNvPr id="67" name="テキスト ボックス 38"/>
          <p:cNvSpPr txBox="1">
            <a:spLocks noChangeArrowheads="1"/>
          </p:cNvSpPr>
          <p:nvPr/>
        </p:nvSpPr>
        <p:spPr bwMode="auto">
          <a:xfrm>
            <a:off x="9273030" y="1828909"/>
            <a:ext cx="1152763" cy="338554"/>
          </a:xfrm>
          <a:prstGeom prst="rect">
            <a:avLst/>
          </a:prstGeom>
          <a:solidFill>
            <a:srgbClr val="CCECFF"/>
          </a:solidFill>
          <a:ln w="19050">
            <a:solidFill>
              <a:srgbClr val="00B0F0"/>
            </a:solidFill>
            <a:miter lim="800000"/>
            <a:headEnd/>
            <a:tailEnd/>
          </a:ln>
        </p:spPr>
        <p:txBody>
          <a:bodyPr wrap="square">
            <a:spAutoFit/>
          </a:bodyPr>
          <a:lstStyle/>
          <a:p>
            <a:pPr eaLnBrk="1" hangingPunct="1">
              <a:defRPr/>
            </a:pPr>
            <a:r>
              <a:rPr lang="en-US" altLang="ja-JP" sz="1600" dirty="0">
                <a:latin typeface="+mn-lt"/>
                <a:ea typeface="Arial Unicode MS" pitchFamily="50" charset="-128"/>
                <a:cs typeface="Arial Unicode MS" pitchFamily="50" charset="-128"/>
              </a:rPr>
              <a:t>Settlement</a:t>
            </a:r>
          </a:p>
        </p:txBody>
      </p:sp>
      <p:sp>
        <p:nvSpPr>
          <p:cNvPr id="68" name="屈折矢印 67"/>
          <p:cNvSpPr/>
          <p:nvPr/>
        </p:nvSpPr>
        <p:spPr>
          <a:xfrm rot="5400000" flipH="1">
            <a:off x="7901430" y="2559159"/>
            <a:ext cx="2093912" cy="649288"/>
          </a:xfrm>
          <a:prstGeom prst="bentUpArrow">
            <a:avLst>
              <a:gd name="adj1" fmla="val 17651"/>
              <a:gd name="adj2" fmla="val 20591"/>
              <a:gd name="adj3" fmla="val 2647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rgbClr val="00B050"/>
            </a:solidFill>
            <a:prstDash val="solid"/>
          </a:ln>
          <a:effectLst/>
        </p:spPr>
        <p:txBody>
          <a:bodyPr anchor="ctr"/>
          <a:lstStyle/>
          <a:p>
            <a:pPr algn="ctr" eaLnBrk="1" fontAlgn="auto" hangingPunct="1">
              <a:spcBef>
                <a:spcPts val="0"/>
              </a:spcBef>
              <a:spcAft>
                <a:spcPts val="0"/>
              </a:spcAft>
              <a:defRPr/>
            </a:pPr>
            <a:endParaRPr lang="ja-JP" altLang="en-US" sz="2400" kern="0">
              <a:solidFill>
                <a:sysClr val="window" lastClr="FFFFFF"/>
              </a:solidFill>
              <a:latin typeface="Calibri"/>
              <a:ea typeface="ＭＳ Ｐゴシック"/>
            </a:endParaRPr>
          </a:p>
        </p:txBody>
      </p:sp>
      <p:sp>
        <p:nvSpPr>
          <p:cNvPr id="69" name="正方形/長方形 68"/>
          <p:cNvSpPr/>
          <p:nvPr/>
        </p:nvSpPr>
        <p:spPr>
          <a:xfrm>
            <a:off x="1776855" y="4708634"/>
            <a:ext cx="790575" cy="649288"/>
          </a:xfrm>
          <a:prstGeom prst="rect">
            <a:avLst/>
          </a:prstGeom>
          <a:solidFill>
            <a:schemeClr val="bg1"/>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altLang="ja-JP" sz="1200" dirty="0">
                <a:solidFill>
                  <a:schemeClr val="tx1"/>
                </a:solidFill>
              </a:rPr>
              <a:t>Served to</a:t>
            </a:r>
          </a:p>
          <a:p>
            <a:pPr eaLnBrk="1" hangingPunct="1">
              <a:defRPr/>
            </a:pPr>
            <a:r>
              <a:rPr lang="en-US" altLang="ja-JP" sz="1200" u="sng" dirty="0">
                <a:solidFill>
                  <a:schemeClr val="tx1"/>
                </a:solidFill>
              </a:rPr>
              <a:t>Patentee</a:t>
            </a:r>
            <a:endParaRPr lang="ja-JP" altLang="en-US" sz="1200" dirty="0">
              <a:solidFill>
                <a:schemeClr val="tx1"/>
              </a:solidFill>
            </a:endParaRPr>
          </a:p>
        </p:txBody>
      </p:sp>
      <p:sp>
        <p:nvSpPr>
          <p:cNvPr id="70" name="正方形/長方形 69"/>
          <p:cNvSpPr/>
          <p:nvPr/>
        </p:nvSpPr>
        <p:spPr>
          <a:xfrm>
            <a:off x="2602355" y="4703871"/>
            <a:ext cx="1031875" cy="1000785"/>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altLang="ja-JP" sz="1200" u="sng" dirty="0">
                <a:solidFill>
                  <a:schemeClr val="tx1"/>
                </a:solidFill>
              </a:rPr>
              <a:t>Patentee</a:t>
            </a:r>
          </a:p>
          <a:p>
            <a:pPr eaLnBrk="1" hangingPunct="1">
              <a:defRPr/>
            </a:pPr>
            <a:r>
              <a:rPr lang="en-US" altLang="ja-JP" sz="1200" dirty="0">
                <a:solidFill>
                  <a:schemeClr val="tx1"/>
                </a:solidFill>
              </a:rPr>
              <a:t>-Answer with or without Request for Amendment</a:t>
            </a:r>
            <a:endParaRPr lang="ja-JP" altLang="en-US" sz="1200" dirty="0">
              <a:solidFill>
                <a:schemeClr val="tx1"/>
              </a:solidFill>
            </a:endParaRPr>
          </a:p>
        </p:txBody>
      </p:sp>
      <p:sp>
        <p:nvSpPr>
          <p:cNvPr id="71" name="正方形/長方形 70"/>
          <p:cNvSpPr/>
          <p:nvPr/>
        </p:nvSpPr>
        <p:spPr>
          <a:xfrm>
            <a:off x="3675505" y="4708634"/>
            <a:ext cx="1062037" cy="1376858"/>
          </a:xfrm>
          <a:prstGeom prst="rect">
            <a:avLst/>
          </a:prstGeom>
          <a:solidFill>
            <a:schemeClr val="bg1"/>
          </a:solidFill>
          <a:ln w="952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altLang="ja-JP" sz="1200" dirty="0">
                <a:solidFill>
                  <a:schemeClr val="tx1"/>
                </a:solidFill>
              </a:rPr>
              <a:t>If there is Amendment</a:t>
            </a:r>
          </a:p>
          <a:p>
            <a:pPr eaLnBrk="1" hangingPunct="1">
              <a:defRPr/>
            </a:pPr>
            <a:r>
              <a:rPr lang="en-US" altLang="ja-JP" sz="1200" u="sng" dirty="0" err="1">
                <a:solidFill>
                  <a:schemeClr val="tx1"/>
                </a:solidFill>
              </a:rPr>
              <a:t>Demandant</a:t>
            </a:r>
            <a:endParaRPr lang="en-US" altLang="ja-JP" sz="1200" u="sng" dirty="0">
              <a:solidFill>
                <a:schemeClr val="tx1"/>
              </a:solidFill>
            </a:endParaRPr>
          </a:p>
          <a:p>
            <a:pPr eaLnBrk="1" hangingPunct="1">
              <a:defRPr/>
            </a:pPr>
            <a:r>
              <a:rPr lang="en-US" altLang="ja-JP" sz="1200" dirty="0">
                <a:solidFill>
                  <a:schemeClr val="tx1"/>
                </a:solidFill>
              </a:rPr>
              <a:t>may file Rebuttal in light of Amendment</a:t>
            </a:r>
          </a:p>
          <a:p>
            <a:pPr eaLnBrk="1" hangingPunct="1">
              <a:defRPr/>
            </a:pPr>
            <a:endParaRPr lang="en-US" altLang="ja-JP" sz="1200" u="sng" dirty="0">
              <a:solidFill>
                <a:schemeClr val="tx1"/>
              </a:solidFill>
            </a:endParaRPr>
          </a:p>
        </p:txBody>
      </p:sp>
      <p:cxnSp>
        <p:nvCxnSpPr>
          <p:cNvPr id="72" name="直線矢印コネクタ 71"/>
          <p:cNvCxnSpPr/>
          <p:nvPr/>
        </p:nvCxnSpPr>
        <p:spPr>
          <a:xfrm flipV="1">
            <a:off x="3240530" y="3979972"/>
            <a:ext cx="0" cy="719137"/>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p:nvPr/>
        </p:nvCxnSpPr>
        <p:spPr>
          <a:xfrm flipH="1">
            <a:off x="2413442" y="4016484"/>
            <a:ext cx="11113" cy="733425"/>
          </a:xfrm>
          <a:prstGeom prst="straightConnector1">
            <a:avLst/>
          </a:prstGeom>
          <a:ln w="19050">
            <a:solidFill>
              <a:srgbClr val="0070C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6" name="テキスト ボックス 38"/>
          <p:cNvSpPr txBox="1">
            <a:spLocks noChangeArrowheads="1"/>
          </p:cNvSpPr>
          <p:nvPr/>
        </p:nvSpPr>
        <p:spPr bwMode="auto">
          <a:xfrm>
            <a:off x="9653678" y="3757513"/>
            <a:ext cx="1036637" cy="338554"/>
          </a:xfrm>
          <a:prstGeom prst="rect">
            <a:avLst/>
          </a:prstGeom>
          <a:solidFill>
            <a:srgbClr val="FFCCFF"/>
          </a:solidFill>
          <a:ln w="19050">
            <a:solidFill>
              <a:srgbClr val="FF66FF"/>
            </a:solidFill>
            <a:miter lim="800000"/>
            <a:headEnd/>
            <a:tailEnd/>
          </a:ln>
        </p:spPr>
        <p:txBody>
          <a:bodyPr wrap="square">
            <a:spAutoFit/>
          </a:bodyPr>
          <a:lstStyle/>
          <a:p>
            <a:pPr eaLnBrk="1" hangingPunct="1">
              <a:defRPr/>
            </a:pPr>
            <a:r>
              <a:rPr lang="en-US" altLang="ja-JP" sz="1600" dirty="0">
                <a:latin typeface="+mn-lt"/>
                <a:ea typeface="Arial Unicode MS" pitchFamily="50" charset="-128"/>
                <a:cs typeface="Arial Unicode MS" pitchFamily="50" charset="-128"/>
              </a:rPr>
              <a:t>Decision</a:t>
            </a:r>
          </a:p>
        </p:txBody>
      </p:sp>
      <p:cxnSp>
        <p:nvCxnSpPr>
          <p:cNvPr id="77" name="直線コネクタ 69"/>
          <p:cNvCxnSpPr>
            <a:cxnSpLocks noChangeShapeType="1"/>
          </p:cNvCxnSpPr>
          <p:nvPr/>
        </p:nvCxnSpPr>
        <p:spPr bwMode="auto">
          <a:xfrm flipH="1">
            <a:off x="6456805" y="2729022"/>
            <a:ext cx="7937" cy="1201737"/>
          </a:xfrm>
          <a:prstGeom prst="line">
            <a:avLst/>
          </a:prstGeom>
          <a:noFill/>
          <a:ln w="57150" cap="rnd" algn="ctr">
            <a:solidFill>
              <a:srgbClr val="0070C0"/>
            </a:solidFill>
            <a:round/>
            <a:headEnd/>
            <a:tailEnd/>
          </a:ln>
          <a:extLst>
            <a:ext uri="{909E8E84-426E-40DD-AFC4-6F175D3DCCD1}">
              <a14:hiddenFill xmlns:a14="http://schemas.microsoft.com/office/drawing/2010/main">
                <a:noFill/>
              </a14:hiddenFill>
            </a:ext>
          </a:extLst>
        </p:spPr>
      </p:cxnSp>
      <p:cxnSp>
        <p:nvCxnSpPr>
          <p:cNvPr id="78" name="直線コネクタ 96"/>
          <p:cNvCxnSpPr>
            <a:cxnSpLocks noChangeShapeType="1"/>
          </p:cNvCxnSpPr>
          <p:nvPr/>
        </p:nvCxnSpPr>
        <p:spPr bwMode="auto">
          <a:xfrm>
            <a:off x="7175942" y="3354497"/>
            <a:ext cx="0" cy="577850"/>
          </a:xfrm>
          <a:prstGeom prst="line">
            <a:avLst/>
          </a:prstGeom>
          <a:noFill/>
          <a:ln w="57150" cap="rnd" algn="ctr">
            <a:solidFill>
              <a:srgbClr val="0070C0"/>
            </a:solidFill>
            <a:round/>
            <a:headEnd/>
            <a:tailEnd/>
          </a:ln>
          <a:extLst>
            <a:ext uri="{909E8E84-426E-40DD-AFC4-6F175D3DCCD1}">
              <a14:hiddenFill xmlns:a14="http://schemas.microsoft.com/office/drawing/2010/main">
                <a:noFill/>
              </a14:hiddenFill>
            </a:ext>
          </a:extLst>
        </p:spPr>
      </p:cxnSp>
      <p:sp>
        <p:nvSpPr>
          <p:cNvPr id="79" name="屈折矢印 78"/>
          <p:cNvSpPr/>
          <p:nvPr/>
        </p:nvSpPr>
        <p:spPr>
          <a:xfrm rot="10800000" flipH="1" flipV="1">
            <a:off x="7409305" y="4016484"/>
            <a:ext cx="1768475" cy="1706563"/>
          </a:xfrm>
          <a:prstGeom prst="bentUpArrow">
            <a:avLst>
              <a:gd name="adj1" fmla="val 10837"/>
              <a:gd name="adj2" fmla="val 13323"/>
              <a:gd name="adj3" fmla="val 15547"/>
            </a:avLst>
          </a:prstGeom>
          <a:solidFill>
            <a:srgbClr val="A0E9FA"/>
          </a:solidFill>
          <a:ln w="19050" cap="flat" cmpd="sng" algn="ctr">
            <a:solidFill>
              <a:srgbClr val="0070C0"/>
            </a:solidFill>
            <a:prstDash val="solid"/>
          </a:ln>
          <a:effectLst/>
        </p:spPr>
        <p:txBody>
          <a:bodyPr anchor="ctr"/>
          <a:lstStyle/>
          <a:p>
            <a:pPr algn="ctr" eaLnBrk="1" fontAlgn="auto" hangingPunct="1">
              <a:spcBef>
                <a:spcPts val="0"/>
              </a:spcBef>
              <a:spcAft>
                <a:spcPts val="0"/>
              </a:spcAft>
              <a:defRPr/>
            </a:pPr>
            <a:endParaRPr lang="ja-JP" altLang="en-US" sz="2400" kern="0">
              <a:solidFill>
                <a:sysClr val="window" lastClr="FFFFFF"/>
              </a:solidFill>
              <a:latin typeface="Calibri"/>
              <a:ea typeface="ＭＳ Ｐゴシック"/>
            </a:endParaRPr>
          </a:p>
        </p:txBody>
      </p:sp>
      <p:cxnSp>
        <p:nvCxnSpPr>
          <p:cNvPr id="80" name="直線矢印コネクタ 79"/>
          <p:cNvCxnSpPr/>
          <p:nvPr/>
        </p:nvCxnSpPr>
        <p:spPr>
          <a:xfrm flipV="1">
            <a:off x="4348605" y="3989497"/>
            <a:ext cx="0" cy="719137"/>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81" name="テキスト ボックス 44"/>
          <p:cNvSpPr txBox="1">
            <a:spLocks noChangeArrowheads="1"/>
          </p:cNvSpPr>
          <p:nvPr/>
        </p:nvSpPr>
        <p:spPr bwMode="auto">
          <a:xfrm>
            <a:off x="3623574" y="4104754"/>
            <a:ext cx="809801" cy="523220"/>
          </a:xfrm>
          <a:prstGeom prst="rect">
            <a:avLst/>
          </a:prstGeom>
          <a:noFill/>
          <a:ln w="9525">
            <a:noFill/>
            <a:miter lim="800000"/>
            <a:headEnd/>
            <a:tailEnd/>
          </a:ln>
        </p:spPr>
        <p:txBody>
          <a:bodyPr wrap="square">
            <a:spAutoFit/>
          </a:bodyPr>
          <a:lstStyle/>
          <a:p>
            <a:pPr eaLnBrk="1" fontAlgn="auto" hangingPunct="1">
              <a:spcBef>
                <a:spcPts val="0"/>
              </a:spcBef>
              <a:spcAft>
                <a:spcPts val="0"/>
              </a:spcAft>
              <a:defRPr/>
            </a:pPr>
            <a:r>
              <a:rPr kumimoji="0" lang="en-US" altLang="ja-JP" sz="1400" kern="0" dirty="0">
                <a:solidFill>
                  <a:sysClr val="windowText" lastClr="000000"/>
                </a:solidFill>
                <a:ea typeface="ＭＳ Ｐゴシック" charset="-128"/>
              </a:rPr>
              <a:t>40-60~ days</a:t>
            </a:r>
            <a:endParaRPr kumimoji="0" lang="ja-JP" altLang="en-US" sz="1400" kern="0" dirty="0">
              <a:solidFill>
                <a:sysClr val="windowText" lastClr="000000"/>
              </a:solidFill>
              <a:ea typeface="ＭＳ Ｐゴシック" charset="-128"/>
            </a:endParaRPr>
          </a:p>
        </p:txBody>
      </p:sp>
      <p:sp>
        <p:nvSpPr>
          <p:cNvPr id="82" name="正方形/長方形 81"/>
          <p:cNvSpPr/>
          <p:nvPr/>
        </p:nvSpPr>
        <p:spPr>
          <a:xfrm>
            <a:off x="4766116" y="4699109"/>
            <a:ext cx="987426" cy="1193199"/>
          </a:xfrm>
          <a:prstGeom prst="rect">
            <a:avLst/>
          </a:prstGeom>
          <a:solidFill>
            <a:schemeClr val="bg1"/>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altLang="ja-JP" sz="1200" dirty="0">
                <a:solidFill>
                  <a:schemeClr val="tx1"/>
                </a:solidFill>
              </a:rPr>
              <a:t>JPO’s Notice on issued to be discussed at hearing</a:t>
            </a:r>
            <a:endParaRPr lang="ja-JP" altLang="en-US" sz="1200" dirty="0">
              <a:solidFill>
                <a:schemeClr val="tx1"/>
              </a:solidFill>
            </a:endParaRPr>
          </a:p>
        </p:txBody>
      </p:sp>
      <p:cxnSp>
        <p:nvCxnSpPr>
          <p:cNvPr id="83" name="直線矢印コネクタ 82"/>
          <p:cNvCxnSpPr/>
          <p:nvPr/>
        </p:nvCxnSpPr>
        <p:spPr>
          <a:xfrm flipH="1">
            <a:off x="5174105" y="4006959"/>
            <a:ext cx="12700" cy="733425"/>
          </a:xfrm>
          <a:prstGeom prst="straightConnector1">
            <a:avLst/>
          </a:prstGeom>
          <a:ln w="19050">
            <a:solidFill>
              <a:srgbClr val="0070C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84" name="正方形/長方形 83"/>
          <p:cNvSpPr/>
          <p:nvPr/>
        </p:nvSpPr>
        <p:spPr>
          <a:xfrm>
            <a:off x="5782116" y="4693851"/>
            <a:ext cx="884237" cy="1089025"/>
          </a:xfrm>
          <a:prstGeom prst="rect">
            <a:avLst/>
          </a:prstGeom>
          <a:solidFill>
            <a:schemeClr val="bg1"/>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altLang="ja-JP" sz="1100" dirty="0">
                <a:solidFill>
                  <a:schemeClr val="tx1"/>
                </a:solidFill>
              </a:rPr>
              <a:t>Both parties submit Summary of Arguments for hearing</a:t>
            </a:r>
            <a:endParaRPr lang="ja-JP" altLang="en-US" sz="1100" dirty="0">
              <a:solidFill>
                <a:schemeClr val="tx1"/>
              </a:solidFill>
            </a:endParaRPr>
          </a:p>
        </p:txBody>
      </p:sp>
      <p:cxnSp>
        <p:nvCxnSpPr>
          <p:cNvPr id="85" name="直線矢印コネクタ 84"/>
          <p:cNvCxnSpPr/>
          <p:nvPr/>
        </p:nvCxnSpPr>
        <p:spPr>
          <a:xfrm flipV="1">
            <a:off x="6025005" y="4006959"/>
            <a:ext cx="0" cy="719138"/>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86" name="テキスト ボックス 50"/>
          <p:cNvSpPr txBox="1">
            <a:spLocks noChangeArrowheads="1"/>
          </p:cNvSpPr>
          <p:nvPr/>
        </p:nvSpPr>
        <p:spPr bwMode="auto">
          <a:xfrm>
            <a:off x="6804115" y="2474083"/>
            <a:ext cx="1430337" cy="830997"/>
          </a:xfrm>
          <a:prstGeom prst="rect">
            <a:avLst/>
          </a:prstGeom>
          <a:noFill/>
          <a:ln w="9525">
            <a:noFill/>
            <a:miter lim="800000"/>
            <a:headEnd/>
            <a:tailEnd/>
          </a:ln>
        </p:spPr>
        <p:txBody>
          <a:bodyPr>
            <a:spAutoFit/>
          </a:bodyPr>
          <a:lstStyle/>
          <a:p>
            <a:pPr eaLnBrk="1" hangingPunct="1">
              <a:defRPr/>
            </a:pPr>
            <a:r>
              <a:rPr lang="en-US" altLang="ja-JP" sz="1600" b="1" dirty="0">
                <a:solidFill>
                  <a:srgbClr val="0070C0"/>
                </a:solidFill>
                <a:latin typeface="+mn-lt"/>
                <a:ea typeface="Arial Unicode MS" pitchFamily="50" charset="-128"/>
                <a:cs typeface="Arial Unicode MS" pitchFamily="50" charset="-128"/>
              </a:rPr>
              <a:t>Closure notice</a:t>
            </a:r>
          </a:p>
          <a:p>
            <a:pPr eaLnBrk="1" hangingPunct="1">
              <a:defRPr/>
            </a:pPr>
            <a:r>
              <a:rPr lang="en-US" altLang="ja-JP" sz="1600" dirty="0">
                <a:solidFill>
                  <a:srgbClr val="0070C0"/>
                </a:solidFill>
                <a:latin typeface="+mn-lt"/>
                <a:ea typeface="Arial Unicode MS" pitchFamily="50" charset="-128"/>
                <a:cs typeface="Arial Unicode MS" pitchFamily="50" charset="-128"/>
              </a:rPr>
              <a:t>If patent is found valid</a:t>
            </a:r>
          </a:p>
        </p:txBody>
      </p:sp>
      <p:sp>
        <p:nvSpPr>
          <p:cNvPr id="87" name="正方形/長方形 86"/>
          <p:cNvSpPr/>
          <p:nvPr/>
        </p:nvSpPr>
        <p:spPr>
          <a:xfrm>
            <a:off x="6726678" y="4699109"/>
            <a:ext cx="1136363" cy="1118588"/>
          </a:xfrm>
          <a:prstGeom prst="rect">
            <a:avLst/>
          </a:prstGeom>
          <a:solidFill>
            <a:schemeClr val="bg1"/>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altLang="ja-JP" sz="1200" dirty="0">
                <a:solidFill>
                  <a:schemeClr val="tx1"/>
                </a:solidFill>
              </a:rPr>
              <a:t>JPO’s preliminary decision (patent is found invalid)</a:t>
            </a:r>
            <a:endParaRPr lang="ja-JP" altLang="en-US" sz="1200" dirty="0">
              <a:solidFill>
                <a:schemeClr val="tx1"/>
              </a:solidFill>
            </a:endParaRPr>
          </a:p>
        </p:txBody>
      </p:sp>
      <p:sp>
        <p:nvSpPr>
          <p:cNvPr id="88" name="正方形/長方形 87"/>
          <p:cNvSpPr/>
          <p:nvPr/>
        </p:nvSpPr>
        <p:spPr>
          <a:xfrm>
            <a:off x="8775853" y="4779799"/>
            <a:ext cx="1217233" cy="1058863"/>
          </a:xfrm>
          <a:prstGeom prst="rect">
            <a:avLst/>
          </a:prstGeom>
          <a:solidFill>
            <a:schemeClr val="bg1"/>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altLang="ja-JP" sz="1200" dirty="0">
                <a:solidFill>
                  <a:schemeClr val="tx1"/>
                </a:solidFill>
              </a:rPr>
              <a:t>Patentee may file Amendment to overcome the preliminary decision</a:t>
            </a:r>
            <a:endParaRPr lang="ja-JP" altLang="en-US" sz="1200" dirty="0">
              <a:solidFill>
                <a:schemeClr val="tx1"/>
              </a:solidFill>
            </a:endParaRPr>
          </a:p>
        </p:txBody>
      </p:sp>
      <p:cxnSp>
        <p:nvCxnSpPr>
          <p:cNvPr id="89" name="直線矢印コネクタ 88"/>
          <p:cNvCxnSpPr/>
          <p:nvPr/>
        </p:nvCxnSpPr>
        <p:spPr>
          <a:xfrm flipH="1">
            <a:off x="7156892" y="3997434"/>
            <a:ext cx="12700" cy="733425"/>
          </a:xfrm>
          <a:prstGeom prst="straightConnector1">
            <a:avLst/>
          </a:prstGeom>
          <a:ln w="19050">
            <a:solidFill>
              <a:srgbClr val="0070C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4" name="右矢印 73"/>
          <p:cNvSpPr/>
          <p:nvPr/>
        </p:nvSpPr>
        <p:spPr>
          <a:xfrm>
            <a:off x="1981642" y="3738672"/>
            <a:ext cx="7643813" cy="376237"/>
          </a:xfrm>
          <a:prstGeom prst="rightArrow">
            <a:avLst/>
          </a:prstGeom>
          <a:solidFill>
            <a:srgbClr val="A0E9FA"/>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a:p>
        </p:txBody>
      </p:sp>
      <p:sp>
        <p:nvSpPr>
          <p:cNvPr id="75" name="テキスト ボックス 37"/>
          <p:cNvSpPr txBox="1">
            <a:spLocks noChangeArrowheads="1"/>
          </p:cNvSpPr>
          <p:nvPr/>
        </p:nvSpPr>
        <p:spPr bwMode="auto">
          <a:xfrm>
            <a:off x="777524" y="3627603"/>
            <a:ext cx="1222375" cy="523220"/>
          </a:xfrm>
          <a:prstGeom prst="rect">
            <a:avLst/>
          </a:prstGeom>
          <a:solidFill>
            <a:srgbClr val="FFC000"/>
          </a:solidFill>
          <a:ln w="19050">
            <a:solidFill>
              <a:srgbClr val="FF9933"/>
            </a:solidFill>
            <a:miter lim="800000"/>
            <a:headEnd/>
            <a:tailEnd/>
          </a:ln>
        </p:spPr>
        <p:txBody>
          <a:bodyPr wrap="square">
            <a:spAutoFit/>
          </a:bodyPr>
          <a:lstStyle/>
          <a:p>
            <a:pPr eaLnBrk="1" hangingPunct="1">
              <a:defRPr/>
            </a:pPr>
            <a:r>
              <a:rPr lang="en-US" altLang="ja-JP" sz="1400" dirty="0">
                <a:latin typeface="+mn-lt"/>
                <a:ea typeface="Arial Unicode MS" pitchFamily="50" charset="-128"/>
                <a:cs typeface="Arial Unicode MS" pitchFamily="50" charset="-128"/>
              </a:rPr>
              <a:t>Invalidation Trial Request</a:t>
            </a:r>
            <a:endParaRPr lang="ja-JP" altLang="en-US" sz="1400" dirty="0">
              <a:latin typeface="+mn-lt"/>
              <a:ea typeface="Arial Unicode MS" pitchFamily="50" charset="-128"/>
              <a:cs typeface="Arial Unicode MS" pitchFamily="50" charset="-128"/>
            </a:endParaRPr>
          </a:p>
        </p:txBody>
      </p:sp>
      <p:sp>
        <p:nvSpPr>
          <p:cNvPr id="36" name="テキスト ボックス 35"/>
          <p:cNvSpPr txBox="1"/>
          <p:nvPr/>
        </p:nvSpPr>
        <p:spPr>
          <a:xfrm>
            <a:off x="236484" y="758003"/>
            <a:ext cx="5062604" cy="2492990"/>
          </a:xfrm>
          <a:prstGeom prst="rect">
            <a:avLst/>
          </a:prstGeom>
          <a:noFill/>
        </p:spPr>
        <p:txBody>
          <a:bodyPr wrap="square">
            <a:spAutoFit/>
          </a:bodyPr>
          <a:lstStyle/>
          <a:p>
            <a:pPr>
              <a:spcAft>
                <a:spcPts val="600"/>
              </a:spcAft>
              <a:defRPr/>
            </a:pPr>
            <a:r>
              <a:rPr lang="en-US" altLang="ja-JP" sz="1900" b="1" u="sng" dirty="0"/>
              <a:t>Stay of Litigation or Invalidation Action</a:t>
            </a:r>
          </a:p>
          <a:p>
            <a:pPr marL="342900" indent="-342900">
              <a:spcAft>
                <a:spcPts val="600"/>
              </a:spcAft>
              <a:buFont typeface="Arial" panose="020B0604020202020204" pitchFamily="34" charset="0"/>
              <a:buChar char="•"/>
              <a:defRPr/>
            </a:pPr>
            <a:r>
              <a:rPr lang="en-US" altLang="ja-JP" sz="1900" dirty="0"/>
              <a:t>Both the courts and the JPO rarely stay proceedings in the case of actions in both the JPO and District Court.</a:t>
            </a:r>
          </a:p>
          <a:p>
            <a:pPr marL="342900" indent="-342900">
              <a:spcAft>
                <a:spcPts val="600"/>
              </a:spcAft>
              <a:buFont typeface="Arial" panose="020B0604020202020204" pitchFamily="34" charset="0"/>
              <a:buChar char="•"/>
              <a:defRPr/>
            </a:pPr>
            <a:r>
              <a:rPr lang="en-US" altLang="ja-JP" sz="1900" dirty="0"/>
              <a:t>Possibility of inconsistent decisions on validity.  However, any inconsistency can be resolved in IP High Court.</a:t>
            </a:r>
          </a:p>
          <a:p>
            <a:pPr>
              <a:spcAft>
                <a:spcPts val="600"/>
              </a:spcAft>
              <a:defRPr/>
            </a:pPr>
            <a:endParaRPr lang="en-US" altLang="ja-JP" sz="800" b="1" u="sng" dirty="0"/>
          </a:p>
        </p:txBody>
      </p:sp>
    </p:spTree>
    <p:extLst>
      <p:ext uri="{BB962C8B-B14F-4D97-AF65-F5344CB8AC3E}">
        <p14:creationId xmlns:p14="http://schemas.microsoft.com/office/powerpoint/2010/main" val="134704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6">
                                            <p:txEl>
                                              <p:pRg st="1" end="1"/>
                                            </p:txEl>
                                          </p:spTgt>
                                        </p:tgtEl>
                                        <p:attrNameLst>
                                          <p:attrName>style.visibility</p:attrName>
                                        </p:attrNameLst>
                                      </p:cBhvr>
                                      <p:to>
                                        <p:strVal val="visible"/>
                                      </p:to>
                                    </p:set>
                                    <p:animEffect transition="in" filter="fade">
                                      <p:cBhvr>
                                        <p:cTn id="10" dur="500"/>
                                        <p:tgtEl>
                                          <p:spTgt spid="3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xEl>
                                              <p:pRg st="2" end="2"/>
                                            </p:txEl>
                                          </p:spTgt>
                                        </p:tgtEl>
                                        <p:attrNameLst>
                                          <p:attrName>style.visibility</p:attrName>
                                        </p:attrNameLst>
                                      </p:cBhvr>
                                      <p:to>
                                        <p:strVal val="visible"/>
                                      </p:to>
                                    </p:set>
                                    <p:animEffect transition="in" filter="fade">
                                      <p:cBhvr>
                                        <p:cTn id="13" dur="500"/>
                                        <p:tgtEl>
                                          <p:spTgt spid="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6483" y="55179"/>
            <a:ext cx="11164614" cy="754226"/>
          </a:xfrm>
        </p:spPr>
        <p:txBody>
          <a:bodyPr>
            <a:normAutofit/>
          </a:bodyPr>
          <a:lstStyle/>
          <a:p>
            <a:pPr>
              <a:defRPr/>
            </a:pPr>
            <a:r>
              <a:rPr lang="en-US" altLang="ja-JP" sz="3200" b="1" dirty="0">
                <a:latin typeface="+mn-lt"/>
              </a:rPr>
              <a:t>Overall Success Rates Japan</a:t>
            </a:r>
            <a:endParaRPr lang="ja-JP" altLang="en-US" sz="3200" b="1" kern="0" dirty="0">
              <a:latin typeface="+mn-lt"/>
            </a:endParaRPr>
          </a:p>
        </p:txBody>
      </p:sp>
      <p:cxnSp>
        <p:nvCxnSpPr>
          <p:cNvPr id="5" name="直線コネクタ 4"/>
          <p:cNvCxnSpPr/>
          <p:nvPr/>
        </p:nvCxnSpPr>
        <p:spPr>
          <a:xfrm>
            <a:off x="109043" y="742238"/>
            <a:ext cx="11943693" cy="3153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109042" y="6415168"/>
            <a:ext cx="11943693" cy="3153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Slide Number Placeholder 2"/>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7832D8-E197-7942-891E-2F014708831A}" type="slidenum">
              <a:rPr lang="en-US" smtClean="0"/>
              <a:pPr/>
              <a:t>23</a:t>
            </a:fld>
            <a:endParaRPr lang="en-US" dirty="0"/>
          </a:p>
        </p:txBody>
      </p:sp>
      <p:sp>
        <p:nvSpPr>
          <p:cNvPr id="18" name="TextBox 14"/>
          <p:cNvSpPr txBox="1"/>
          <p:nvPr/>
        </p:nvSpPr>
        <p:spPr>
          <a:xfrm>
            <a:off x="4649557" y="5680514"/>
            <a:ext cx="2287980" cy="461665"/>
          </a:xfrm>
          <a:prstGeom prst="rect">
            <a:avLst/>
          </a:prstGeom>
          <a:noFill/>
        </p:spPr>
        <p:txBody>
          <a:bodyPr wrap="square" rtlCol="0">
            <a:spAutoFit/>
          </a:bodyPr>
          <a:lstStyle/>
          <a:p>
            <a:pPr algn="ctr"/>
            <a:r>
              <a:rPr lang="en-US" sz="2400" b="1" dirty="0"/>
              <a:t>Japan</a:t>
            </a:r>
          </a:p>
        </p:txBody>
      </p:sp>
      <p:sp>
        <p:nvSpPr>
          <p:cNvPr id="19" name="Rectangle 17"/>
          <p:cNvSpPr/>
          <p:nvPr/>
        </p:nvSpPr>
        <p:spPr>
          <a:xfrm>
            <a:off x="1122347" y="2772023"/>
            <a:ext cx="1428691" cy="526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dirty="0">
                <a:solidFill>
                  <a:schemeClr val="tx1"/>
                </a:solidFill>
              </a:rPr>
              <a:t>Successful settlement</a:t>
            </a:r>
          </a:p>
        </p:txBody>
      </p:sp>
      <p:sp>
        <p:nvSpPr>
          <p:cNvPr id="21" name="TextBox 20"/>
          <p:cNvSpPr txBox="1"/>
          <p:nvPr/>
        </p:nvSpPr>
        <p:spPr>
          <a:xfrm>
            <a:off x="2745020" y="1043346"/>
            <a:ext cx="5632863" cy="338554"/>
          </a:xfrm>
          <a:prstGeom prst="rect">
            <a:avLst/>
          </a:prstGeom>
          <a:noFill/>
        </p:spPr>
        <p:txBody>
          <a:bodyPr wrap="square" rtlCol="0">
            <a:spAutoFit/>
          </a:bodyPr>
          <a:lstStyle/>
          <a:p>
            <a:r>
              <a:rPr lang="en-US" sz="1600" b="1" dirty="0"/>
              <a:t>Statistics in Tokyo and Osaka District Courts: 2014-2017</a:t>
            </a:r>
          </a:p>
        </p:txBody>
      </p:sp>
      <p:pic>
        <p:nvPicPr>
          <p:cNvPr id="22"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4652" y="1805960"/>
            <a:ext cx="5893597" cy="358254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 name="Left Brace 16"/>
          <p:cNvSpPr/>
          <p:nvPr/>
        </p:nvSpPr>
        <p:spPr>
          <a:xfrm>
            <a:off x="2551038" y="1870292"/>
            <a:ext cx="387964" cy="2329543"/>
          </a:xfrm>
          <a:prstGeom prst="leftBrace">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Tree>
    <p:extLst>
      <p:ext uri="{BB962C8B-B14F-4D97-AF65-F5344CB8AC3E}">
        <p14:creationId xmlns:p14="http://schemas.microsoft.com/office/powerpoint/2010/main" val="983628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2608" y="2642931"/>
            <a:ext cx="11474249" cy="754226"/>
          </a:xfrm>
        </p:spPr>
        <p:txBody>
          <a:bodyPr>
            <a:normAutofit/>
          </a:bodyPr>
          <a:lstStyle/>
          <a:p>
            <a:pPr algn="ctr"/>
            <a:r>
              <a:rPr lang="en-US" sz="4000" b="1" dirty="0">
                <a:latin typeface="+mn-lt"/>
              </a:rPr>
              <a:t>Questions &amp; Discussion</a:t>
            </a:r>
          </a:p>
        </p:txBody>
      </p:sp>
      <p:cxnSp>
        <p:nvCxnSpPr>
          <p:cNvPr id="5" name="直線コネクタ 4"/>
          <p:cNvCxnSpPr/>
          <p:nvPr/>
        </p:nvCxnSpPr>
        <p:spPr>
          <a:xfrm>
            <a:off x="109045" y="736565"/>
            <a:ext cx="11943693" cy="3153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109044" y="6340584"/>
            <a:ext cx="11943693" cy="3153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7312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6483" y="55179"/>
            <a:ext cx="11164614" cy="754226"/>
          </a:xfrm>
        </p:spPr>
        <p:txBody>
          <a:bodyPr>
            <a:normAutofit/>
          </a:bodyPr>
          <a:lstStyle/>
          <a:p>
            <a:pPr>
              <a:defRPr/>
            </a:pPr>
            <a:r>
              <a:rPr lang="en-US" altLang="ja-JP" sz="3200" b="1" dirty="0">
                <a:latin typeface="+mn-lt"/>
              </a:rPr>
              <a:t>Comparison of Patent Litigation in Japan and United States</a:t>
            </a:r>
            <a:endParaRPr lang="ja-JP" altLang="en-US" sz="3200" b="1" kern="0" dirty="0">
              <a:latin typeface="+mn-lt"/>
            </a:endParaRPr>
          </a:p>
        </p:txBody>
      </p:sp>
      <p:cxnSp>
        <p:nvCxnSpPr>
          <p:cNvPr id="5" name="直線コネクタ 4"/>
          <p:cNvCxnSpPr/>
          <p:nvPr/>
        </p:nvCxnSpPr>
        <p:spPr>
          <a:xfrm>
            <a:off x="109043" y="742238"/>
            <a:ext cx="11943693" cy="3153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109044" y="6340584"/>
            <a:ext cx="11943693" cy="3153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36" name="Content Placeholder 3"/>
          <p:cNvGraphicFramePr>
            <a:graphicFrameLocks noGrp="1"/>
          </p:cNvGraphicFramePr>
          <p:nvPr>
            <p:ph idx="1"/>
            <p:extLst>
              <p:ext uri="{D42A27DB-BD31-4B8C-83A1-F6EECF244321}">
                <p14:modId xmlns:p14="http://schemas.microsoft.com/office/powerpoint/2010/main" val="1324070360"/>
              </p:ext>
            </p:extLst>
          </p:nvPr>
        </p:nvGraphicFramePr>
        <p:xfrm>
          <a:off x="180644" y="1460828"/>
          <a:ext cx="11800489" cy="3598364"/>
        </p:xfrm>
        <a:graphic>
          <a:graphicData uri="http://schemas.openxmlformats.org/drawingml/2006/table">
            <a:tbl>
              <a:tblPr firstRow="1" bandRow="1">
                <a:tableStyleId>{5C22544A-7EE6-4342-B048-85BDC9FD1C3A}</a:tableStyleId>
              </a:tblPr>
              <a:tblGrid>
                <a:gridCol w="1378190">
                  <a:extLst>
                    <a:ext uri="{9D8B030D-6E8A-4147-A177-3AD203B41FA5}">
                      <a16:colId xmlns:a16="http://schemas.microsoft.com/office/drawing/2014/main" val="20000"/>
                    </a:ext>
                  </a:extLst>
                </a:gridCol>
                <a:gridCol w="1802675">
                  <a:extLst>
                    <a:ext uri="{9D8B030D-6E8A-4147-A177-3AD203B41FA5}">
                      <a16:colId xmlns:a16="http://schemas.microsoft.com/office/drawing/2014/main" val="20001"/>
                    </a:ext>
                  </a:extLst>
                </a:gridCol>
                <a:gridCol w="4429245">
                  <a:extLst>
                    <a:ext uri="{9D8B030D-6E8A-4147-A177-3AD203B41FA5}">
                      <a16:colId xmlns:a16="http://schemas.microsoft.com/office/drawing/2014/main" val="20002"/>
                    </a:ext>
                  </a:extLst>
                </a:gridCol>
                <a:gridCol w="4190379">
                  <a:extLst>
                    <a:ext uri="{9D8B030D-6E8A-4147-A177-3AD203B41FA5}">
                      <a16:colId xmlns:a16="http://schemas.microsoft.com/office/drawing/2014/main" val="20003"/>
                    </a:ext>
                  </a:extLst>
                </a:gridCol>
              </a:tblGrid>
              <a:tr h="438604">
                <a:tc>
                  <a:txBody>
                    <a:bodyPr/>
                    <a:lstStyle/>
                    <a:p>
                      <a:endParaRPr lang="en-US" sz="2000" dirty="0"/>
                    </a:p>
                  </a:txBody>
                  <a:tcPr marL="97532" marR="975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marL="97532" marR="975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US</a:t>
                      </a:r>
                    </a:p>
                  </a:txBody>
                  <a:tcPr marL="97532" marR="975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Japan</a:t>
                      </a:r>
                    </a:p>
                  </a:txBody>
                  <a:tcPr marL="97532" marR="975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60400">
                <a:tc>
                  <a:txBody>
                    <a:bodyPr/>
                    <a:lstStyle/>
                    <a:p>
                      <a:r>
                        <a:rPr lang="en-US" sz="2000" b="1" dirty="0"/>
                        <a:t>Procedure</a:t>
                      </a:r>
                    </a:p>
                  </a:txBody>
                  <a:tcPr marL="97532" marR="975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Evidence </a:t>
                      </a:r>
                    </a:p>
                    <a:p>
                      <a:r>
                        <a:rPr lang="en-US" sz="2000" dirty="0"/>
                        <a:t>Collection</a:t>
                      </a:r>
                    </a:p>
                  </a:txBody>
                  <a:tcPr marL="97532" marR="975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Discovery</a:t>
                      </a:r>
                    </a:p>
                  </a:txBody>
                  <a:tcPr marL="97532" marR="975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Very</a:t>
                      </a:r>
                      <a:r>
                        <a:rPr lang="en-US" sz="2000" baseline="0" dirty="0"/>
                        <a:t> limited </a:t>
                      </a:r>
                      <a:r>
                        <a:rPr lang="en-US" sz="2000" dirty="0"/>
                        <a:t>discovery</a:t>
                      </a:r>
                    </a:p>
                    <a:p>
                      <a:endParaRPr lang="en-US" sz="2000" dirty="0"/>
                    </a:p>
                  </a:txBody>
                  <a:tcPr marL="97532" marR="975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19251">
                <a:tc>
                  <a:txBody>
                    <a:bodyPr/>
                    <a:lstStyle/>
                    <a:p>
                      <a:endParaRPr lang="en-US" sz="2000" b="1" dirty="0"/>
                    </a:p>
                  </a:txBody>
                  <a:tcPr marL="97532" marR="975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Expert</a:t>
                      </a:r>
                      <a:r>
                        <a:rPr lang="en-US" sz="2000" baseline="0" dirty="0"/>
                        <a:t> Evidence</a:t>
                      </a:r>
                      <a:endParaRPr lang="en-US" sz="2000" dirty="0"/>
                    </a:p>
                  </a:txBody>
                  <a:tcPr marL="97532" marR="975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Party submitted written</a:t>
                      </a:r>
                      <a:r>
                        <a:rPr lang="en-US" sz="2000" baseline="0" dirty="0"/>
                        <a:t> expert reports + </a:t>
                      </a:r>
                    </a:p>
                    <a:p>
                      <a:r>
                        <a:rPr lang="en-US" sz="2000" baseline="0" dirty="0"/>
                        <a:t>Testimony at trial</a:t>
                      </a:r>
                      <a:endParaRPr lang="en-US" sz="2000" dirty="0"/>
                    </a:p>
                  </a:txBody>
                  <a:tcPr marL="97532" marR="975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Party submitted written</a:t>
                      </a:r>
                      <a:r>
                        <a:rPr lang="en-US" sz="2000" baseline="0" dirty="0"/>
                        <a:t> expert reports + </a:t>
                      </a:r>
                      <a:r>
                        <a:rPr lang="en-US" sz="2000" dirty="0"/>
                        <a:t>Court appointed experts</a:t>
                      </a:r>
                    </a:p>
                  </a:txBody>
                  <a:tcPr marL="97532" marR="975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5920">
                <a:tc>
                  <a:txBody>
                    <a:bodyPr/>
                    <a:lstStyle/>
                    <a:p>
                      <a:endParaRPr lang="en-US" sz="2000" b="1" dirty="0"/>
                    </a:p>
                  </a:txBody>
                  <a:tcPr marL="97532" marR="975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Adjudicator</a:t>
                      </a:r>
                    </a:p>
                  </a:txBody>
                  <a:tcPr marL="97532" marR="975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Jury (in</a:t>
                      </a:r>
                      <a:r>
                        <a:rPr lang="en-US" sz="2000" baseline="0" dirty="0"/>
                        <a:t> damages cases)</a:t>
                      </a:r>
                      <a:endParaRPr lang="en-US" sz="2000" dirty="0"/>
                    </a:p>
                  </a:txBody>
                  <a:tcPr marL="97532" marR="975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Judges</a:t>
                      </a:r>
                    </a:p>
                  </a:txBody>
                  <a:tcPr marL="97532" marR="975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60400">
                <a:tc>
                  <a:txBody>
                    <a:bodyPr/>
                    <a:lstStyle/>
                    <a:p>
                      <a:r>
                        <a:rPr lang="en-US" sz="2000" b="1" dirty="0"/>
                        <a:t>Remedy</a:t>
                      </a:r>
                    </a:p>
                  </a:txBody>
                  <a:tcPr marL="97532" marR="975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Injunction</a:t>
                      </a:r>
                    </a:p>
                  </a:txBody>
                  <a:tcPr marL="97532" marR="975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No</a:t>
                      </a:r>
                      <a:r>
                        <a:rPr lang="en-US" sz="2000" baseline="0" dirty="0"/>
                        <a:t> automatic injunction (</a:t>
                      </a:r>
                      <a:r>
                        <a:rPr lang="en-US" sz="2000" i="1" baseline="0" dirty="0"/>
                        <a:t>Ebay </a:t>
                      </a:r>
                      <a:r>
                        <a:rPr lang="en-US" sz="2000" baseline="0" dirty="0"/>
                        <a:t>rule)</a:t>
                      </a:r>
                      <a:endParaRPr lang="en-US" sz="2000" dirty="0"/>
                    </a:p>
                  </a:txBody>
                  <a:tcPr marL="97532" marR="975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Automatic injunction rule</a:t>
                      </a:r>
                    </a:p>
                  </a:txBody>
                  <a:tcPr marL="97532" marR="975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60400">
                <a:tc>
                  <a:txBody>
                    <a:bodyPr/>
                    <a:lstStyle/>
                    <a:p>
                      <a:endParaRPr lang="en-US" sz="2000" dirty="0"/>
                    </a:p>
                  </a:txBody>
                  <a:tcPr marL="97532" marR="975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Damages</a:t>
                      </a:r>
                    </a:p>
                  </a:txBody>
                  <a:tcPr marL="97532" marR="975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aseline="0" dirty="0"/>
                        <a:t>Higher damages, and possible treble damages in willful infringement cases.</a:t>
                      </a:r>
                      <a:endParaRPr lang="en-US" sz="2000" dirty="0"/>
                    </a:p>
                  </a:txBody>
                  <a:tcPr marL="97532" marR="975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Lower</a:t>
                      </a:r>
                    </a:p>
                    <a:p>
                      <a:r>
                        <a:rPr lang="en-US" sz="2000" dirty="0"/>
                        <a:t>No treble damages</a:t>
                      </a:r>
                    </a:p>
                  </a:txBody>
                  <a:tcPr marL="97532" marR="975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5567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6483" y="55179"/>
            <a:ext cx="11164614" cy="754226"/>
          </a:xfrm>
        </p:spPr>
        <p:txBody>
          <a:bodyPr>
            <a:normAutofit/>
          </a:bodyPr>
          <a:lstStyle/>
          <a:p>
            <a:pPr>
              <a:defRPr/>
            </a:pPr>
            <a:r>
              <a:rPr lang="en-US" altLang="ja-JP" sz="3200" b="1" dirty="0">
                <a:latin typeface="+mn-lt"/>
              </a:rPr>
              <a:t>Statistics on Damages in Japan</a:t>
            </a:r>
            <a:endParaRPr lang="ja-JP" altLang="en-US" sz="3200" b="1" kern="0" dirty="0">
              <a:latin typeface="+mn-lt"/>
            </a:endParaRPr>
          </a:p>
        </p:txBody>
      </p:sp>
      <p:cxnSp>
        <p:nvCxnSpPr>
          <p:cNvPr id="5" name="直線コネクタ 4"/>
          <p:cNvCxnSpPr/>
          <p:nvPr/>
        </p:nvCxnSpPr>
        <p:spPr>
          <a:xfrm>
            <a:off x="109043" y="742238"/>
            <a:ext cx="11943693" cy="3153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109044" y="6340584"/>
            <a:ext cx="11943693" cy="3153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36" name="Content Placeholder 12"/>
          <p:cNvGraphicFramePr>
            <a:graphicFrameLocks noGrp="1"/>
          </p:cNvGraphicFramePr>
          <p:nvPr>
            <p:ph idx="1"/>
            <p:extLst>
              <p:ext uri="{D42A27DB-BD31-4B8C-83A1-F6EECF244321}">
                <p14:modId xmlns:p14="http://schemas.microsoft.com/office/powerpoint/2010/main" val="119425263"/>
              </p:ext>
            </p:extLst>
          </p:nvPr>
        </p:nvGraphicFramePr>
        <p:xfrm>
          <a:off x="482601" y="965934"/>
          <a:ext cx="11216217"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37" name="TextBox 13"/>
          <p:cNvSpPr txBox="1"/>
          <p:nvPr/>
        </p:nvSpPr>
        <p:spPr>
          <a:xfrm>
            <a:off x="1469470" y="5643158"/>
            <a:ext cx="9679379" cy="533544"/>
          </a:xfrm>
          <a:prstGeom prst="rect">
            <a:avLst/>
          </a:prstGeom>
          <a:noFill/>
        </p:spPr>
        <p:txBody>
          <a:bodyPr wrap="square" rtlCol="0">
            <a:spAutoFit/>
          </a:bodyPr>
          <a:lstStyle/>
          <a:p>
            <a:r>
              <a:rPr lang="en-US" sz="1867" dirty="0"/>
              <a:t>Median of the damage amounts in major jurisdictions between Jan 2007 – Nov 2017</a:t>
            </a:r>
          </a:p>
          <a:p>
            <a:r>
              <a:rPr lang="en-US" sz="1000" dirty="0"/>
              <a:t>See: https://www.globalipdb.inpit.go.jp/jpowp/wp-content/uploads/2018/11/b0b1f5ec0dfca9dc481dde56c9bf4b98.pdf</a:t>
            </a:r>
          </a:p>
        </p:txBody>
      </p:sp>
      <p:sp>
        <p:nvSpPr>
          <p:cNvPr id="38" name="TextBox 14"/>
          <p:cNvSpPr txBox="1"/>
          <p:nvPr/>
        </p:nvSpPr>
        <p:spPr>
          <a:xfrm>
            <a:off x="379606" y="5667790"/>
            <a:ext cx="1163783" cy="461665"/>
          </a:xfrm>
          <a:prstGeom prst="rect">
            <a:avLst/>
          </a:prstGeom>
          <a:noFill/>
        </p:spPr>
        <p:txBody>
          <a:bodyPr wrap="square" rtlCol="0">
            <a:spAutoFit/>
          </a:bodyPr>
          <a:lstStyle/>
          <a:p>
            <a:r>
              <a:rPr lang="en-US" sz="2400" dirty="0"/>
              <a:t>K (US$)</a:t>
            </a:r>
          </a:p>
        </p:txBody>
      </p:sp>
      <p:sp>
        <p:nvSpPr>
          <p:cNvPr id="39" name="Oval 2"/>
          <p:cNvSpPr/>
          <p:nvPr/>
        </p:nvSpPr>
        <p:spPr>
          <a:xfrm>
            <a:off x="1361359" y="1243841"/>
            <a:ext cx="1121228" cy="43870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Oval 6"/>
          <p:cNvSpPr/>
          <p:nvPr/>
        </p:nvSpPr>
        <p:spPr>
          <a:xfrm>
            <a:off x="4800601" y="3457625"/>
            <a:ext cx="1182414" cy="21227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1" name="TextBox 3"/>
          <p:cNvSpPr txBox="1"/>
          <p:nvPr/>
        </p:nvSpPr>
        <p:spPr>
          <a:xfrm>
            <a:off x="6090709" y="1836162"/>
            <a:ext cx="4463143" cy="1384995"/>
          </a:xfrm>
          <a:prstGeom prst="rect">
            <a:avLst/>
          </a:prstGeom>
          <a:noFill/>
        </p:spPr>
        <p:txBody>
          <a:bodyPr wrap="square" rtlCol="0">
            <a:spAutoFit/>
          </a:bodyPr>
          <a:lstStyle/>
          <a:p>
            <a:r>
              <a:rPr lang="en-US" sz="2800" dirty="0">
                <a:solidFill>
                  <a:schemeClr val="bg1"/>
                </a:solidFill>
              </a:rPr>
              <a:t>Lower than in US; but not so low comparing to other major jurisdictions</a:t>
            </a:r>
          </a:p>
        </p:txBody>
      </p:sp>
      <p:cxnSp>
        <p:nvCxnSpPr>
          <p:cNvPr id="42" name="Straight Connector 7"/>
          <p:cNvCxnSpPr/>
          <p:nvPr/>
        </p:nvCxnSpPr>
        <p:spPr>
          <a:xfrm flipH="1">
            <a:off x="5818790" y="3138530"/>
            <a:ext cx="601249" cy="6258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4476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6483" y="55179"/>
            <a:ext cx="11164614" cy="754226"/>
          </a:xfrm>
        </p:spPr>
        <p:txBody>
          <a:bodyPr>
            <a:normAutofit/>
          </a:bodyPr>
          <a:lstStyle/>
          <a:p>
            <a:pPr>
              <a:defRPr/>
            </a:pPr>
            <a:r>
              <a:rPr lang="en-US" altLang="ja-JP" sz="3200" b="1" dirty="0">
                <a:latin typeface="+mn-lt"/>
              </a:rPr>
              <a:t>Use of 28 U.S.C. </a:t>
            </a:r>
            <a:r>
              <a:rPr lang="en-US" sz="3200" b="1" dirty="0">
                <a:latin typeface="+mn-lt"/>
              </a:rPr>
              <a:t>§ </a:t>
            </a:r>
            <a:r>
              <a:rPr lang="en-US" altLang="ja-JP" sz="3200" b="1" dirty="0">
                <a:latin typeface="+mn-lt"/>
              </a:rPr>
              <a:t>1782 Actions for Proceedings in Japan</a:t>
            </a:r>
            <a:endParaRPr lang="ja-JP" altLang="en-US" sz="3200" b="1" kern="0" dirty="0">
              <a:latin typeface="+mn-lt"/>
            </a:endParaRPr>
          </a:p>
        </p:txBody>
      </p:sp>
      <p:cxnSp>
        <p:nvCxnSpPr>
          <p:cNvPr id="5" name="直線コネクタ 4"/>
          <p:cNvCxnSpPr/>
          <p:nvPr/>
        </p:nvCxnSpPr>
        <p:spPr>
          <a:xfrm>
            <a:off x="109043" y="742238"/>
            <a:ext cx="11943693" cy="3153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109044" y="6340584"/>
            <a:ext cx="11943693" cy="3153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72762" y="967008"/>
            <a:ext cx="11816253" cy="5355312"/>
          </a:xfrm>
          <a:prstGeom prst="rect">
            <a:avLst/>
          </a:prstGeom>
          <a:noFill/>
        </p:spPr>
        <p:txBody>
          <a:bodyPr wrap="square">
            <a:spAutoFit/>
          </a:bodyPr>
          <a:lstStyle/>
          <a:p>
            <a:pPr>
              <a:spcAft>
                <a:spcPts val="600"/>
              </a:spcAft>
              <a:defRPr/>
            </a:pPr>
            <a:r>
              <a:rPr lang="en-US" sz="2400" u="sng" dirty="0"/>
              <a:t>Use of Evidence from Foreign Proceedings in Japan</a:t>
            </a:r>
          </a:p>
          <a:p>
            <a:pPr marL="342900" indent="-342900">
              <a:spcAft>
                <a:spcPts val="600"/>
              </a:spcAft>
              <a:buFont typeface="Arial" panose="020B0604020202020204" pitchFamily="34" charset="0"/>
              <a:buChar char="•"/>
              <a:defRPr/>
            </a:pPr>
            <a:r>
              <a:rPr lang="en-US" sz="2400" dirty="0"/>
              <a:t>Both the JPO and Courts in Japan are receptive to submission of evidence obtained through foreign proceedings.</a:t>
            </a:r>
          </a:p>
          <a:p>
            <a:pPr marL="342900" indent="-342900">
              <a:spcAft>
                <a:spcPts val="600"/>
              </a:spcAft>
              <a:buFont typeface="Arial" panose="020B0604020202020204" pitchFamily="34" charset="0"/>
              <a:buChar char="•"/>
              <a:defRPr/>
            </a:pPr>
            <a:r>
              <a:rPr lang="en-US" sz="2400" dirty="0"/>
              <a:t>Evidence obtained through 28 U.S.C. § 1788 actions in the United States have been accepted by both the JPO and Courts in Japan. </a:t>
            </a:r>
          </a:p>
          <a:p>
            <a:pPr>
              <a:spcAft>
                <a:spcPts val="600"/>
              </a:spcAft>
              <a:defRPr/>
            </a:pPr>
            <a:endParaRPr lang="en-US" sz="2400" dirty="0"/>
          </a:p>
          <a:p>
            <a:pPr>
              <a:spcAft>
                <a:spcPts val="600"/>
              </a:spcAft>
              <a:defRPr/>
            </a:pPr>
            <a:r>
              <a:rPr lang="en-US" sz="2400" u="sng" dirty="0"/>
              <a:t>Obtaining Evidence in the United States</a:t>
            </a:r>
          </a:p>
          <a:p>
            <a:pPr marL="342900" indent="-342900">
              <a:spcAft>
                <a:spcPts val="600"/>
              </a:spcAft>
              <a:buFont typeface="Arial" panose="020B0604020202020204" pitchFamily="34" charset="0"/>
              <a:buChar char="•"/>
              <a:defRPr/>
            </a:pPr>
            <a:r>
              <a:rPr lang="en-US" sz="2400" dirty="0"/>
              <a:t>For global disputes it is possible to seek in the United States through a 28 U.S.C. § 1788 action an order from a US Court for a party who under the Courts jurisdiction to provide testimony or to produce documents or other evidence for use in a proceeding in a foreign or international “tribunal”.</a:t>
            </a:r>
          </a:p>
          <a:p>
            <a:pPr marL="342900" indent="-342900">
              <a:spcAft>
                <a:spcPts val="600"/>
              </a:spcAft>
              <a:buFont typeface="Arial" panose="020B0604020202020204" pitchFamily="34" charset="0"/>
              <a:buChar char="•"/>
              <a:defRPr/>
            </a:pPr>
            <a:r>
              <a:rPr lang="en-US" sz="2400" dirty="0"/>
              <a:t>In </a:t>
            </a:r>
            <a:r>
              <a:rPr lang="en-US" sz="2400" dirty="0" err="1"/>
              <a:t>Akebia</a:t>
            </a:r>
            <a:r>
              <a:rPr lang="en-US" sz="2400" dirty="0"/>
              <a:t> Therapeutics, Inc. v. </a:t>
            </a:r>
            <a:r>
              <a:rPr lang="en-US" sz="2400" dirty="0" err="1"/>
              <a:t>FibroGen</a:t>
            </a:r>
            <a:r>
              <a:rPr lang="en-US" sz="2400" dirty="0"/>
              <a:t>, Inc., 793 F.3d 1108 (9th Cir. 2015), the JPO was found to be a “tribunal” for the purpose of 28 U.S.C. § 1788.</a:t>
            </a:r>
            <a:endParaRPr lang="en-US" altLang="ja-JP" sz="800" b="1" u="sng" dirty="0"/>
          </a:p>
        </p:txBody>
      </p:sp>
    </p:spTree>
    <p:extLst>
      <p:ext uri="{BB962C8B-B14F-4D97-AF65-F5344CB8AC3E}">
        <p14:creationId xmlns:p14="http://schemas.microsoft.com/office/powerpoint/2010/main" val="3950595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p:cNvSpPr txBox="1">
            <a:spLocks/>
          </p:cNvSpPr>
          <p:nvPr/>
        </p:nvSpPr>
        <p:spPr>
          <a:xfrm>
            <a:off x="6046520" y="1803400"/>
            <a:ext cx="5739080" cy="609600"/>
          </a:xfrm>
          <a:prstGeom prst="rect">
            <a:avLst/>
          </a:prstGeom>
        </p:spPr>
        <p:txBody>
          <a:bodyPr lIns="0" tIns="0" rIns="0" bIns="0"/>
          <a:lstStyle>
            <a:lvl1pPr marL="0" indent="0" algn="l" defTabSz="816186" rtl="0" eaLnBrk="1" latinLnBrk="0" hangingPunct="1">
              <a:spcBef>
                <a:spcPct val="20000"/>
              </a:spcBef>
              <a:buFont typeface="Arial" panose="020B0604020202020204" pitchFamily="34" charset="0"/>
              <a:buNone/>
              <a:defRPr sz="3400" b="1" kern="1200">
                <a:solidFill>
                  <a:srgbClr val="9D2235"/>
                </a:solidFill>
                <a:latin typeface="+mn-lt"/>
                <a:ea typeface="+mn-ea"/>
                <a:cs typeface="+mn-cs"/>
              </a:defRPr>
            </a:lvl1pPr>
            <a:lvl2pPr marL="663152" indent="-255059" algn="l" defTabSz="816186"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20234" indent="-204046" algn="l" defTabSz="81618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3pPr>
            <a:lvl4pPr marL="1428326"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6420"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44514"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2607"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0700"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8794"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ja-JP" altLang="en-US" sz="4267" dirty="0"/>
              <a:t>これだけは知っておきたい</a:t>
            </a:r>
            <a:r>
              <a:rPr lang="en-US" altLang="ja-JP" sz="4267" dirty="0"/>
              <a:t>―</a:t>
            </a:r>
            <a:r>
              <a:rPr lang="ja-JP" altLang="en-US" sz="4267" dirty="0"/>
              <a:t>　米国の訴訟</a:t>
            </a:r>
            <a:endParaRPr lang="en-US" sz="4267" dirty="0"/>
          </a:p>
        </p:txBody>
      </p:sp>
      <p:sp>
        <p:nvSpPr>
          <p:cNvPr id="6" name="Text Placeholder 8"/>
          <p:cNvSpPr txBox="1">
            <a:spLocks/>
          </p:cNvSpPr>
          <p:nvPr/>
        </p:nvSpPr>
        <p:spPr>
          <a:xfrm>
            <a:off x="6046520" y="3429000"/>
            <a:ext cx="5739080" cy="609600"/>
          </a:xfrm>
          <a:prstGeom prst="rect">
            <a:avLst/>
          </a:prstGeom>
        </p:spPr>
        <p:txBody>
          <a:bodyPr lIns="0" tIns="0" rIns="0" bIns="0"/>
          <a:lstStyle>
            <a:lvl1pPr marL="0" indent="0" algn="l" defTabSz="816186" rtl="0" eaLnBrk="1" latinLnBrk="0" hangingPunct="1">
              <a:spcBef>
                <a:spcPct val="20000"/>
              </a:spcBef>
              <a:buFont typeface="Arial" panose="020B0604020202020204" pitchFamily="34" charset="0"/>
              <a:buNone/>
              <a:defRPr sz="2400" b="0" kern="1200">
                <a:solidFill>
                  <a:schemeClr val="tx1">
                    <a:lumMod val="50000"/>
                    <a:lumOff val="50000"/>
                  </a:schemeClr>
                </a:solidFill>
                <a:latin typeface="+mn-lt"/>
                <a:ea typeface="+mn-ea"/>
                <a:cs typeface="+mn-cs"/>
              </a:defRPr>
            </a:lvl1pPr>
            <a:lvl2pPr marL="663152" indent="-255059" algn="l" defTabSz="816186"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20234" indent="-204046" algn="l" defTabSz="81618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3pPr>
            <a:lvl4pPr marL="1428326"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6420"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44514"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2607"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0700"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8794"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altLang="ja-JP" sz="2933" b="1" dirty="0">
                <a:solidFill>
                  <a:schemeClr val="tx1">
                    <a:lumMod val="75000"/>
                    <a:lumOff val="25000"/>
                  </a:schemeClr>
                </a:solidFill>
              </a:rPr>
              <a:t>Civil (Patent) Litigation in the United States</a:t>
            </a:r>
            <a:endParaRPr lang="en-US" sz="2933" b="1" dirty="0">
              <a:solidFill>
                <a:schemeClr val="tx1">
                  <a:lumMod val="75000"/>
                  <a:lumOff val="25000"/>
                </a:schemeClr>
              </a:solidFill>
            </a:endParaRPr>
          </a:p>
        </p:txBody>
      </p:sp>
      <p:sp>
        <p:nvSpPr>
          <p:cNvPr id="7" name="Text Placeholder 8"/>
          <p:cNvSpPr txBox="1">
            <a:spLocks/>
          </p:cNvSpPr>
          <p:nvPr/>
        </p:nvSpPr>
        <p:spPr>
          <a:xfrm>
            <a:off x="6046520" y="4038600"/>
            <a:ext cx="5739080" cy="609600"/>
          </a:xfrm>
          <a:prstGeom prst="rect">
            <a:avLst/>
          </a:prstGeom>
        </p:spPr>
        <p:txBody>
          <a:bodyPr lIns="0" tIns="0" rIns="0" bIns="0"/>
          <a:lstStyle>
            <a:lvl1pPr marL="0" indent="0" algn="l" defTabSz="816186" rtl="0" eaLnBrk="1" latinLnBrk="0" hangingPunct="1">
              <a:spcBef>
                <a:spcPct val="20000"/>
              </a:spcBef>
              <a:buFont typeface="Arial" panose="020B0604020202020204" pitchFamily="34" charset="0"/>
              <a:buNone/>
              <a:defRPr sz="1600" b="0" kern="1200">
                <a:solidFill>
                  <a:schemeClr val="tx1">
                    <a:lumMod val="50000"/>
                    <a:lumOff val="50000"/>
                  </a:schemeClr>
                </a:solidFill>
                <a:latin typeface="+mn-lt"/>
                <a:ea typeface="+mn-ea"/>
                <a:cs typeface="+mn-cs"/>
              </a:defRPr>
            </a:lvl1pPr>
            <a:lvl2pPr marL="663152" indent="-255059" algn="l" defTabSz="816186"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20234" indent="-204046" algn="l" defTabSz="81618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3pPr>
            <a:lvl4pPr marL="1428326"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6420"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44514"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2607"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0700"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8794" indent="-204046" algn="l" defTabSz="81618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endParaRPr lang="en-US" sz="2133" dirty="0">
              <a:solidFill>
                <a:schemeClr val="tx1">
                  <a:lumMod val="75000"/>
                  <a:lumOff val="25000"/>
                </a:schemeClr>
              </a:solidFill>
            </a:endParaRPr>
          </a:p>
        </p:txBody>
      </p:sp>
      <p:sp>
        <p:nvSpPr>
          <p:cNvPr id="8" name="TextBox 7">
            <a:extLst>
              <a:ext uri="{FF2B5EF4-FFF2-40B4-BE49-F238E27FC236}">
                <a16:creationId xmlns:a16="http://schemas.microsoft.com/office/drawing/2014/main" id="{D2533AA9-9E4F-4ED8-AB96-159E86B4BA3F}"/>
              </a:ext>
            </a:extLst>
          </p:cNvPr>
          <p:cNvSpPr txBox="1"/>
          <p:nvPr/>
        </p:nvSpPr>
        <p:spPr>
          <a:xfrm>
            <a:off x="8128000" y="6172200"/>
            <a:ext cx="3759200" cy="297454"/>
          </a:xfrm>
          <a:prstGeom prst="rect">
            <a:avLst/>
          </a:prstGeom>
          <a:noFill/>
        </p:spPr>
        <p:txBody>
          <a:bodyPr wrap="square" rtlCol="0">
            <a:spAutoFit/>
          </a:bodyPr>
          <a:lstStyle/>
          <a:p>
            <a:pPr algn="r"/>
            <a:fld id="{D732B466-5978-4A4E-8858-7746033C7C81}" type="slidenum">
              <a:rPr lang="en-US" sz="1333" b="1">
                <a:solidFill>
                  <a:srgbClr val="9D2235"/>
                </a:solidFill>
                <a:latin typeface="Calibri Light" panose="020F0302020204030204" pitchFamily="34" charset="0"/>
              </a:rPr>
              <a:t>3</a:t>
            </a:fld>
            <a:endParaRPr lang="en-US" sz="1333" b="1" dirty="0">
              <a:solidFill>
                <a:srgbClr val="9D2235"/>
              </a:solidFill>
              <a:latin typeface="Calibri Light" panose="020F0302020204030204" pitchFamily="34" charset="0"/>
            </a:endParaRPr>
          </a:p>
        </p:txBody>
      </p:sp>
    </p:spTree>
    <p:extLst>
      <p:ext uri="{BB962C8B-B14F-4D97-AF65-F5344CB8AC3E}">
        <p14:creationId xmlns:p14="http://schemas.microsoft.com/office/powerpoint/2010/main" val="2902473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653"/>
          <a:stretch/>
        </p:blipFill>
        <p:spPr bwMode="auto">
          <a:xfrm>
            <a:off x="304800" y="1641083"/>
            <a:ext cx="6408725" cy="3515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Title"/>
          <p:cNvSpPr txBox="1">
            <a:spLocks/>
          </p:cNvSpPr>
          <p:nvPr/>
        </p:nvSpPr>
        <p:spPr>
          <a:xfrm>
            <a:off x="609600" y="381000"/>
            <a:ext cx="11167533" cy="594784"/>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pPr algn="l"/>
            <a:r>
              <a:rPr lang="en-US" sz="4667" b="1" dirty="0">
                <a:solidFill>
                  <a:srgbClr val="9D2235"/>
                </a:solidFill>
              </a:rPr>
              <a:t>Federalism and Courts </a:t>
            </a:r>
            <a:r>
              <a:rPr lang="ja-JP" altLang="en-US" sz="4667" b="1" dirty="0">
                <a:solidFill>
                  <a:srgbClr val="0070C0"/>
                </a:solidFill>
              </a:rPr>
              <a:t>（連邦制）</a:t>
            </a:r>
            <a:endParaRPr lang="en-US" sz="4667" b="1" dirty="0">
              <a:solidFill>
                <a:srgbClr val="0070C0"/>
              </a:solidFill>
            </a:endParaRPr>
          </a:p>
        </p:txBody>
      </p:sp>
      <p:sp>
        <p:nvSpPr>
          <p:cNvPr id="12" name="TextBox 11"/>
          <p:cNvSpPr txBox="1"/>
          <p:nvPr/>
        </p:nvSpPr>
        <p:spPr>
          <a:xfrm>
            <a:off x="6604001" y="1193800"/>
            <a:ext cx="5050119" cy="4165600"/>
          </a:xfrm>
          <a:prstGeom prst="rect">
            <a:avLst/>
          </a:prstGeom>
          <a:noFill/>
        </p:spPr>
        <p:txBody>
          <a:bodyPr wrap="square" lIns="0" tIns="0" rIns="0" bIns="0" rtlCol="0">
            <a:noAutofit/>
          </a:bodyPr>
          <a:lstStyle/>
          <a:p>
            <a:pPr marL="0" lvl="1"/>
            <a:r>
              <a:rPr lang="ja-JP" altLang="en-US" sz="1867" dirty="0">
                <a:solidFill>
                  <a:schemeClr val="tx1">
                    <a:lumMod val="75000"/>
                    <a:lumOff val="25000"/>
                  </a:schemeClr>
                </a:solidFill>
              </a:rPr>
              <a:t>州と連邦は </a:t>
            </a:r>
            <a:r>
              <a:rPr lang="en-US" altLang="ja-JP" sz="1867" dirty="0">
                <a:solidFill>
                  <a:schemeClr val="tx1">
                    <a:lumMod val="75000"/>
                    <a:lumOff val="25000"/>
                  </a:schemeClr>
                </a:solidFill>
              </a:rPr>
              <a:t>dual sovereign.  </a:t>
            </a:r>
            <a:r>
              <a:rPr lang="ja-JP" altLang="en-US" sz="1867" dirty="0">
                <a:solidFill>
                  <a:schemeClr val="tx1">
                    <a:lumMod val="75000"/>
                    <a:lumOff val="25000"/>
                  </a:schemeClr>
                </a:solidFill>
              </a:rPr>
              <a:t>連邦法が州法に優先する。</a:t>
            </a:r>
            <a:endParaRPr lang="en-US" sz="1867" dirty="0">
              <a:solidFill>
                <a:schemeClr val="tx1">
                  <a:lumMod val="75000"/>
                  <a:lumOff val="25000"/>
                </a:schemeClr>
              </a:solidFill>
            </a:endParaRPr>
          </a:p>
          <a:p>
            <a:endParaRPr lang="en-US" altLang="ja-JP" sz="1867" dirty="0">
              <a:solidFill>
                <a:schemeClr val="tx1">
                  <a:lumMod val="75000"/>
                  <a:lumOff val="25000"/>
                </a:schemeClr>
              </a:solidFill>
            </a:endParaRPr>
          </a:p>
          <a:p>
            <a:pPr marL="380990" indent="-380990">
              <a:buFont typeface="Arial" panose="020B0604020202020204" pitchFamily="34" charset="0"/>
              <a:buChar char="•"/>
            </a:pPr>
            <a:r>
              <a:rPr lang="ja-JP" altLang="en-US" sz="1867" b="1" dirty="0">
                <a:solidFill>
                  <a:schemeClr val="tx1">
                    <a:lumMod val="75000"/>
                    <a:lumOff val="25000"/>
                  </a:schemeClr>
                </a:solidFill>
              </a:rPr>
              <a:t>連邦：</a:t>
            </a:r>
            <a:r>
              <a:rPr lang="ja-JP" altLang="en-US" sz="1867" dirty="0">
                <a:solidFill>
                  <a:schemeClr val="tx1">
                    <a:lumMod val="75000"/>
                    <a:lumOff val="25000"/>
                  </a:schemeClr>
                </a:solidFill>
              </a:rPr>
              <a:t>　</a:t>
            </a:r>
            <a:r>
              <a:rPr lang="en-US" sz="1867" dirty="0">
                <a:solidFill>
                  <a:schemeClr val="tx1">
                    <a:lumMod val="75000"/>
                    <a:lumOff val="25000"/>
                  </a:schemeClr>
                </a:solidFill>
              </a:rPr>
              <a:t>Federal courts – </a:t>
            </a:r>
            <a:r>
              <a:rPr lang="en-US" sz="1867" dirty="0">
                <a:solidFill>
                  <a:srgbClr val="FF0000"/>
                </a:solidFill>
              </a:rPr>
              <a:t>patent law is a federal 	question</a:t>
            </a:r>
          </a:p>
          <a:p>
            <a:pPr marL="925165" lvl="1" indent="-380990">
              <a:buFont typeface="Arial" panose="020B0604020202020204" pitchFamily="34" charset="0"/>
              <a:buChar char="•"/>
            </a:pPr>
            <a:r>
              <a:rPr lang="en-US" sz="1867" dirty="0">
                <a:solidFill>
                  <a:schemeClr val="tx1">
                    <a:lumMod val="75000"/>
                    <a:lumOff val="25000"/>
                  </a:schemeClr>
                </a:solidFill>
              </a:rPr>
              <a:t>District court &amp; special courts Court of Appeals (Federal Circuit)</a:t>
            </a:r>
          </a:p>
          <a:p>
            <a:pPr marL="925165" lvl="1" indent="-380990">
              <a:buFont typeface="Arial" panose="020B0604020202020204" pitchFamily="34" charset="0"/>
              <a:buChar char="•"/>
            </a:pPr>
            <a:r>
              <a:rPr lang="en-US" sz="1867" dirty="0">
                <a:solidFill>
                  <a:schemeClr val="tx1">
                    <a:lumMod val="75000"/>
                    <a:lumOff val="25000"/>
                  </a:schemeClr>
                </a:solidFill>
              </a:rPr>
              <a:t>United States Supreme Court</a:t>
            </a:r>
          </a:p>
          <a:p>
            <a:pPr marL="380990" indent="-380990">
              <a:buFont typeface="Arial" panose="020B0604020202020204" pitchFamily="34" charset="0"/>
              <a:buChar char="•"/>
            </a:pPr>
            <a:endParaRPr lang="en-US" sz="1867" dirty="0">
              <a:solidFill>
                <a:schemeClr val="tx1">
                  <a:lumMod val="75000"/>
                  <a:lumOff val="25000"/>
                </a:schemeClr>
              </a:solidFill>
              <a:latin typeface="+mj-lt"/>
            </a:endParaRPr>
          </a:p>
          <a:p>
            <a:pPr marL="380990" indent="-380990">
              <a:buFont typeface="Arial" panose="020B0604020202020204" pitchFamily="34" charset="0"/>
              <a:buChar char="•"/>
            </a:pPr>
            <a:r>
              <a:rPr lang="ja-JP" altLang="en-US" sz="1867" b="1" dirty="0">
                <a:solidFill>
                  <a:schemeClr val="tx1">
                    <a:lumMod val="75000"/>
                    <a:lumOff val="25000"/>
                  </a:schemeClr>
                </a:solidFill>
                <a:latin typeface="+mj-lt"/>
              </a:rPr>
              <a:t>州：</a:t>
            </a:r>
            <a:r>
              <a:rPr lang="ja-JP" altLang="en-US" sz="1867" dirty="0">
                <a:solidFill>
                  <a:schemeClr val="tx1">
                    <a:lumMod val="75000"/>
                    <a:lumOff val="25000"/>
                  </a:schemeClr>
                </a:solidFill>
                <a:latin typeface="+mj-lt"/>
              </a:rPr>
              <a:t>　</a:t>
            </a:r>
            <a:r>
              <a:rPr lang="en-US" altLang="ja-JP" sz="1867" dirty="0">
                <a:solidFill>
                  <a:schemeClr val="tx1">
                    <a:lumMod val="75000"/>
                    <a:lumOff val="25000"/>
                  </a:schemeClr>
                </a:solidFill>
                <a:latin typeface="+mj-lt"/>
              </a:rPr>
              <a:t>State courts- </a:t>
            </a:r>
            <a:r>
              <a:rPr lang="en-US" sz="1867" dirty="0">
                <a:solidFill>
                  <a:schemeClr val="tx1">
                    <a:lumMod val="75000"/>
                    <a:lumOff val="25000"/>
                  </a:schemeClr>
                </a:solidFill>
                <a:latin typeface="+mj-lt"/>
              </a:rPr>
              <a:t>50 states plus U.S. territories.</a:t>
            </a:r>
          </a:p>
          <a:p>
            <a:pPr marL="925165" lvl="1" indent="-380990">
              <a:buFont typeface="Arial" panose="020B0604020202020204" pitchFamily="34" charset="0"/>
              <a:buChar char="•"/>
            </a:pPr>
            <a:r>
              <a:rPr lang="en-US" sz="1867" dirty="0">
                <a:solidFill>
                  <a:schemeClr val="tx1">
                    <a:lumMod val="75000"/>
                    <a:lumOff val="25000"/>
                  </a:schemeClr>
                </a:solidFill>
                <a:latin typeface="+mj-lt"/>
              </a:rPr>
              <a:t>Trial court</a:t>
            </a:r>
          </a:p>
          <a:p>
            <a:pPr marL="925165" lvl="1" indent="-380990">
              <a:buFont typeface="Arial" panose="020B0604020202020204" pitchFamily="34" charset="0"/>
              <a:buChar char="•"/>
            </a:pPr>
            <a:r>
              <a:rPr lang="en-US" sz="1867" dirty="0">
                <a:solidFill>
                  <a:schemeClr val="tx1">
                    <a:lumMod val="75000"/>
                    <a:lumOff val="25000"/>
                  </a:schemeClr>
                </a:solidFill>
                <a:latin typeface="+mj-lt"/>
              </a:rPr>
              <a:t>Appellate court (some states)</a:t>
            </a:r>
          </a:p>
          <a:p>
            <a:pPr marL="925165" lvl="1" indent="-380990">
              <a:buFont typeface="Arial" panose="020B0604020202020204" pitchFamily="34" charset="0"/>
              <a:buChar char="•"/>
            </a:pPr>
            <a:r>
              <a:rPr lang="en-US" sz="1867" dirty="0">
                <a:solidFill>
                  <a:schemeClr val="tx1">
                    <a:lumMod val="75000"/>
                    <a:lumOff val="25000"/>
                  </a:schemeClr>
                </a:solidFill>
                <a:latin typeface="+mj-lt"/>
              </a:rPr>
              <a:t>State Supreme Court</a:t>
            </a:r>
          </a:p>
          <a:p>
            <a:pPr marL="925165" lvl="1" indent="-380990">
              <a:buFont typeface="Arial" panose="020B0604020202020204" pitchFamily="34" charset="0"/>
              <a:buChar char="•"/>
            </a:pPr>
            <a:endParaRPr lang="en-US" sz="1867" dirty="0">
              <a:solidFill>
                <a:schemeClr val="tx1">
                  <a:lumMod val="75000"/>
                  <a:lumOff val="25000"/>
                </a:schemeClr>
              </a:solidFill>
              <a:latin typeface="+mj-lt"/>
            </a:endParaRPr>
          </a:p>
          <a:p>
            <a:pPr lvl="1"/>
            <a:endParaRPr lang="en-US" sz="1867" dirty="0">
              <a:solidFill>
                <a:schemeClr val="tx1">
                  <a:lumMod val="75000"/>
                  <a:lumOff val="25000"/>
                </a:schemeClr>
              </a:solidFill>
              <a:latin typeface="+mj-lt"/>
            </a:endParaRPr>
          </a:p>
          <a:p>
            <a:pPr marL="380990" indent="-380990">
              <a:buFont typeface="Arial" panose="020B0604020202020204" pitchFamily="34" charset="0"/>
              <a:buChar char="•"/>
            </a:pPr>
            <a:endParaRPr lang="en-US" sz="1867" dirty="0">
              <a:solidFill>
                <a:schemeClr val="tx1">
                  <a:lumMod val="75000"/>
                  <a:lumOff val="25000"/>
                </a:schemeClr>
              </a:solidFill>
              <a:latin typeface="+mj-lt"/>
            </a:endParaRPr>
          </a:p>
          <a:p>
            <a:pPr marL="925165" lvl="1" indent="-380990">
              <a:buFont typeface="Arial" panose="020B0604020202020204" pitchFamily="34" charset="0"/>
              <a:buChar char="•"/>
            </a:pPr>
            <a:endParaRPr lang="en-US" sz="1867" dirty="0">
              <a:solidFill>
                <a:schemeClr val="tx1">
                  <a:lumMod val="75000"/>
                  <a:lumOff val="25000"/>
                </a:schemeClr>
              </a:solidFill>
              <a:latin typeface="+mj-lt"/>
            </a:endParaRPr>
          </a:p>
          <a:p>
            <a:pPr marL="380990" indent="-380990">
              <a:buFont typeface="Arial" panose="020B0604020202020204" pitchFamily="34" charset="0"/>
              <a:buChar char="•"/>
            </a:pPr>
            <a:endParaRPr lang="en-US" sz="1867" dirty="0">
              <a:solidFill>
                <a:schemeClr val="tx1">
                  <a:lumMod val="75000"/>
                  <a:lumOff val="25000"/>
                </a:schemeClr>
              </a:solidFill>
              <a:latin typeface="+mj-lt"/>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6544" y="1905000"/>
            <a:ext cx="592257" cy="425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5675" y="4132821"/>
            <a:ext cx="553992" cy="5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8A22FB75-AB66-4EF4-9135-8DAA8858679A}"/>
              </a:ext>
            </a:extLst>
          </p:cNvPr>
          <p:cNvSpPr txBox="1"/>
          <p:nvPr/>
        </p:nvSpPr>
        <p:spPr>
          <a:xfrm>
            <a:off x="8128000" y="6172200"/>
            <a:ext cx="3759200" cy="297454"/>
          </a:xfrm>
          <a:prstGeom prst="rect">
            <a:avLst/>
          </a:prstGeom>
          <a:noFill/>
        </p:spPr>
        <p:txBody>
          <a:bodyPr wrap="square" rtlCol="0">
            <a:spAutoFit/>
          </a:bodyPr>
          <a:lstStyle/>
          <a:p>
            <a:pPr algn="r"/>
            <a:fld id="{D732B466-5978-4A4E-8858-7746033C7C81}" type="slidenum">
              <a:rPr lang="en-US" sz="1333" b="1">
                <a:solidFill>
                  <a:srgbClr val="9D2235"/>
                </a:solidFill>
                <a:latin typeface="Calibri Light" panose="020F0302020204030204" pitchFamily="34" charset="0"/>
              </a:rPr>
              <a:t>4</a:t>
            </a:fld>
            <a:endParaRPr lang="en-US" sz="1333" b="1" dirty="0">
              <a:solidFill>
                <a:srgbClr val="9D2235"/>
              </a:solidFill>
              <a:latin typeface="Calibri Light" panose="020F0302020204030204" pitchFamily="34" charset="0"/>
            </a:endParaRPr>
          </a:p>
        </p:txBody>
      </p:sp>
    </p:spTree>
    <p:extLst>
      <p:ext uri="{BB962C8B-B14F-4D97-AF65-F5344CB8AC3E}">
        <p14:creationId xmlns:p14="http://schemas.microsoft.com/office/powerpoint/2010/main" val="292517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8534402" y="2730677"/>
            <a:ext cx="203199" cy="2133600"/>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81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19" name="Rounded Rectangle 18"/>
          <p:cNvSpPr/>
          <p:nvPr/>
        </p:nvSpPr>
        <p:spPr>
          <a:xfrm>
            <a:off x="9347198" y="3840413"/>
            <a:ext cx="1352279" cy="604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Verdict</a:t>
            </a:r>
          </a:p>
        </p:txBody>
      </p:sp>
      <p:sp>
        <p:nvSpPr>
          <p:cNvPr id="8" name="Bent-Up Arrow 7"/>
          <p:cNvSpPr/>
          <p:nvPr/>
        </p:nvSpPr>
        <p:spPr>
          <a:xfrm rot="5400000">
            <a:off x="6047991" y="1837919"/>
            <a:ext cx="2946399" cy="3690164"/>
          </a:xfrm>
          <a:prstGeom prst="bentUpArrow">
            <a:avLst>
              <a:gd name="adj1" fmla="val 4863"/>
              <a:gd name="adj2" fmla="val 9763"/>
              <a:gd name="adj3" fmla="val 15418"/>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81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11" name="Slide Title"/>
          <p:cNvSpPr txBox="1">
            <a:spLocks/>
          </p:cNvSpPr>
          <p:nvPr/>
        </p:nvSpPr>
        <p:spPr>
          <a:xfrm>
            <a:off x="609600" y="381000"/>
            <a:ext cx="11167533" cy="594784"/>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pPr algn="l"/>
            <a:r>
              <a:rPr lang="en-US" altLang="ja-JP" sz="4667" b="1" dirty="0">
                <a:solidFill>
                  <a:srgbClr val="9D2235"/>
                </a:solidFill>
              </a:rPr>
              <a:t>Life of a Typical Civil Court Case</a:t>
            </a:r>
            <a:r>
              <a:rPr lang="ja-JP" altLang="en-US" sz="4667" b="1" dirty="0">
                <a:solidFill>
                  <a:srgbClr val="9D2235"/>
                </a:solidFill>
              </a:rPr>
              <a:t>　</a:t>
            </a:r>
            <a:r>
              <a:rPr lang="ja-JP" altLang="en-US" sz="3733" b="1" dirty="0">
                <a:solidFill>
                  <a:srgbClr val="0070C0"/>
                </a:solidFill>
              </a:rPr>
              <a:t>（訴訟の流れ）</a:t>
            </a:r>
            <a:endParaRPr lang="en-US" sz="3733" b="1" dirty="0">
              <a:solidFill>
                <a:srgbClr val="0070C0"/>
              </a:solidFill>
            </a:endParaRPr>
          </a:p>
        </p:txBody>
      </p:sp>
      <p:sp>
        <p:nvSpPr>
          <p:cNvPr id="5" name="Rounded Rectangle 4"/>
          <p:cNvSpPr/>
          <p:nvPr/>
        </p:nvSpPr>
        <p:spPr>
          <a:xfrm>
            <a:off x="304800" y="1600200"/>
            <a:ext cx="1828800" cy="1117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Pre-litigation demand or negotiation</a:t>
            </a:r>
          </a:p>
        </p:txBody>
      </p:sp>
      <p:sp>
        <p:nvSpPr>
          <p:cNvPr id="13" name="Rounded Rectangle 12"/>
          <p:cNvSpPr/>
          <p:nvPr/>
        </p:nvSpPr>
        <p:spPr>
          <a:xfrm>
            <a:off x="4368801" y="1477090"/>
            <a:ext cx="1621367" cy="8343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Motion to dismiss</a:t>
            </a:r>
          </a:p>
        </p:txBody>
      </p:sp>
      <p:sp>
        <p:nvSpPr>
          <p:cNvPr id="14" name="Rounded Rectangle 13"/>
          <p:cNvSpPr/>
          <p:nvPr/>
        </p:nvSpPr>
        <p:spPr>
          <a:xfrm>
            <a:off x="2335369" y="1714677"/>
            <a:ext cx="1625600" cy="101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Complaint</a:t>
            </a:r>
          </a:p>
        </p:txBody>
      </p:sp>
      <p:sp>
        <p:nvSpPr>
          <p:cNvPr id="15" name="Rounded Rectangle 14"/>
          <p:cNvSpPr/>
          <p:nvPr/>
        </p:nvSpPr>
        <p:spPr>
          <a:xfrm>
            <a:off x="4368801" y="2565403"/>
            <a:ext cx="1233049" cy="7619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Answer</a:t>
            </a:r>
          </a:p>
        </p:txBody>
      </p:sp>
      <p:sp>
        <p:nvSpPr>
          <p:cNvPr id="16" name="Rounded Rectangle 15"/>
          <p:cNvSpPr/>
          <p:nvPr/>
        </p:nvSpPr>
        <p:spPr>
          <a:xfrm>
            <a:off x="5879310" y="2413001"/>
            <a:ext cx="2147089" cy="8635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Discovery</a:t>
            </a:r>
          </a:p>
        </p:txBody>
      </p:sp>
      <p:sp>
        <p:nvSpPr>
          <p:cNvPr id="17" name="Rounded Rectangle 16"/>
          <p:cNvSpPr/>
          <p:nvPr/>
        </p:nvSpPr>
        <p:spPr>
          <a:xfrm>
            <a:off x="8331200" y="1803400"/>
            <a:ext cx="1625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Summary  judgment</a:t>
            </a:r>
          </a:p>
        </p:txBody>
      </p:sp>
      <p:sp>
        <p:nvSpPr>
          <p:cNvPr id="18" name="Rounded Rectangle 17"/>
          <p:cNvSpPr/>
          <p:nvPr/>
        </p:nvSpPr>
        <p:spPr>
          <a:xfrm>
            <a:off x="9304524" y="2970725"/>
            <a:ext cx="1394953" cy="703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Trial</a:t>
            </a:r>
          </a:p>
        </p:txBody>
      </p:sp>
      <p:sp>
        <p:nvSpPr>
          <p:cNvPr id="10" name="Right Arrow 9"/>
          <p:cNvSpPr/>
          <p:nvPr/>
        </p:nvSpPr>
        <p:spPr>
          <a:xfrm>
            <a:off x="1930400" y="2108201"/>
            <a:ext cx="406400" cy="30479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32" name="Right Arrow 31"/>
          <p:cNvSpPr/>
          <p:nvPr/>
        </p:nvSpPr>
        <p:spPr>
          <a:xfrm>
            <a:off x="3962400" y="1902495"/>
            <a:ext cx="406400" cy="30479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33" name="Right Arrow 32"/>
          <p:cNvSpPr/>
          <p:nvPr/>
        </p:nvSpPr>
        <p:spPr>
          <a:xfrm>
            <a:off x="3960969" y="2514601"/>
            <a:ext cx="406400" cy="30479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34" name="Right Arrow 33"/>
          <p:cNvSpPr/>
          <p:nvPr/>
        </p:nvSpPr>
        <p:spPr>
          <a:xfrm>
            <a:off x="5472909" y="2762159"/>
            <a:ext cx="406400" cy="30479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35" name="Right Arrow 34"/>
          <p:cNvSpPr/>
          <p:nvPr/>
        </p:nvSpPr>
        <p:spPr>
          <a:xfrm>
            <a:off x="7924800" y="2514602"/>
            <a:ext cx="457200" cy="30479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36" name="Right Arrow 35"/>
          <p:cNvSpPr/>
          <p:nvPr/>
        </p:nvSpPr>
        <p:spPr>
          <a:xfrm>
            <a:off x="7924800" y="2971801"/>
            <a:ext cx="1461256" cy="30479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38" name="Right Arrow 37"/>
          <p:cNvSpPr/>
          <p:nvPr/>
        </p:nvSpPr>
        <p:spPr>
          <a:xfrm rot="5400000">
            <a:off x="4876545" y="2258095"/>
            <a:ext cx="406400" cy="30479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26" name="Rounded Rectangle 25"/>
          <p:cNvSpPr/>
          <p:nvPr/>
        </p:nvSpPr>
        <p:spPr>
          <a:xfrm>
            <a:off x="10354733" y="5461000"/>
            <a:ext cx="1422400" cy="7108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Appeal</a:t>
            </a:r>
          </a:p>
        </p:txBody>
      </p:sp>
      <p:sp>
        <p:nvSpPr>
          <p:cNvPr id="28" name="Rounded Rectangle 27"/>
          <p:cNvSpPr/>
          <p:nvPr/>
        </p:nvSpPr>
        <p:spPr>
          <a:xfrm>
            <a:off x="9366277" y="4546600"/>
            <a:ext cx="1403324"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Judgment</a:t>
            </a:r>
          </a:p>
        </p:txBody>
      </p:sp>
      <p:sp>
        <p:nvSpPr>
          <p:cNvPr id="29" name="Right Arrow 28"/>
          <p:cNvSpPr/>
          <p:nvPr/>
        </p:nvSpPr>
        <p:spPr>
          <a:xfrm rot="5400000">
            <a:off x="9335256" y="2727457"/>
            <a:ext cx="406400" cy="30479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30" name="Right Arrow 29"/>
          <p:cNvSpPr/>
          <p:nvPr/>
        </p:nvSpPr>
        <p:spPr>
          <a:xfrm rot="5400000">
            <a:off x="10291988" y="3632202"/>
            <a:ext cx="406400" cy="30479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31" name="Right Arrow 30"/>
          <p:cNvSpPr/>
          <p:nvPr/>
        </p:nvSpPr>
        <p:spPr>
          <a:xfrm rot="5400000">
            <a:off x="10343876" y="4292603"/>
            <a:ext cx="406400" cy="30479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27" name="Right Arrow 26"/>
          <p:cNvSpPr/>
          <p:nvPr/>
        </p:nvSpPr>
        <p:spPr>
          <a:xfrm rot="5400000">
            <a:off x="10364620" y="5153341"/>
            <a:ext cx="406400" cy="30479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37" name="TextBox 36">
            <a:extLst>
              <a:ext uri="{FF2B5EF4-FFF2-40B4-BE49-F238E27FC236}">
                <a16:creationId xmlns:a16="http://schemas.microsoft.com/office/drawing/2014/main" id="{37F17F92-00DF-419E-9DA7-B11DD28C32F8}"/>
              </a:ext>
            </a:extLst>
          </p:cNvPr>
          <p:cNvSpPr txBox="1"/>
          <p:nvPr/>
        </p:nvSpPr>
        <p:spPr>
          <a:xfrm>
            <a:off x="8128000" y="6172200"/>
            <a:ext cx="3759200" cy="297454"/>
          </a:xfrm>
          <a:prstGeom prst="rect">
            <a:avLst/>
          </a:prstGeom>
          <a:noFill/>
        </p:spPr>
        <p:txBody>
          <a:bodyPr wrap="square" rtlCol="0">
            <a:spAutoFit/>
          </a:bodyPr>
          <a:lstStyle/>
          <a:p>
            <a:pPr algn="r"/>
            <a:fld id="{D732B466-5978-4A4E-8858-7746033C7C81}" type="slidenum">
              <a:rPr lang="en-US" sz="1333" b="1">
                <a:solidFill>
                  <a:srgbClr val="9D2235"/>
                </a:solidFill>
                <a:latin typeface="Calibri Light" panose="020F0302020204030204" pitchFamily="34" charset="0"/>
              </a:rPr>
              <a:t>5</a:t>
            </a:fld>
            <a:endParaRPr lang="en-US" sz="1333" b="1" dirty="0">
              <a:solidFill>
                <a:srgbClr val="9D2235"/>
              </a:solidFill>
              <a:latin typeface="Calibri Light" panose="020F0302020204030204" pitchFamily="34" charset="0"/>
            </a:endParaRPr>
          </a:p>
        </p:txBody>
      </p:sp>
    </p:spTree>
    <p:extLst>
      <p:ext uri="{BB962C8B-B14F-4D97-AF65-F5344CB8AC3E}">
        <p14:creationId xmlns:p14="http://schemas.microsoft.com/office/powerpoint/2010/main" val="2312271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56745">
            <a:off x="7194274" y="3749571"/>
            <a:ext cx="1274215" cy="156585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974417">
            <a:off x="6163235" y="5209375"/>
            <a:ext cx="1274215" cy="156585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41750">
            <a:off x="10377406" y="490263"/>
            <a:ext cx="1274215" cy="156585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12756">
            <a:off x="8982513" y="1085796"/>
            <a:ext cx="1274215" cy="156585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9006" y="2665719"/>
            <a:ext cx="1274215" cy="156585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69088">
            <a:off x="9010074" y="3936017"/>
            <a:ext cx="1274215" cy="156585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00479">
            <a:off x="9283099" y="2635847"/>
            <a:ext cx="1274215" cy="1565856"/>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Title"/>
          <p:cNvSpPr txBox="1">
            <a:spLocks/>
          </p:cNvSpPr>
          <p:nvPr/>
        </p:nvSpPr>
        <p:spPr>
          <a:xfrm>
            <a:off x="609600" y="381000"/>
            <a:ext cx="11167533" cy="594784"/>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pPr algn="l"/>
            <a:r>
              <a:rPr lang="en-US" sz="4667" b="1" dirty="0">
                <a:solidFill>
                  <a:srgbClr val="9D2235"/>
                </a:solidFill>
              </a:rPr>
              <a:t>Discovery </a:t>
            </a:r>
            <a:r>
              <a:rPr lang="en-US" sz="2400" b="1" dirty="0">
                <a:solidFill>
                  <a:srgbClr val="9D2235"/>
                </a:solidFill>
              </a:rPr>
              <a:t>-</a:t>
            </a:r>
            <a:r>
              <a:rPr lang="ja-JP" altLang="en-US" sz="2400" b="1" dirty="0">
                <a:solidFill>
                  <a:srgbClr val="0072CE"/>
                </a:solidFill>
              </a:rPr>
              <a:t>日本とはここは大きく違います。</a:t>
            </a:r>
            <a:endParaRPr lang="en-US" sz="2400" b="1" dirty="0">
              <a:solidFill>
                <a:srgbClr val="0072CE"/>
              </a:solidFill>
            </a:endParaRPr>
          </a:p>
        </p:txBody>
      </p:sp>
      <p:sp>
        <p:nvSpPr>
          <p:cNvPr id="29" name="TextBox 28"/>
          <p:cNvSpPr txBox="1"/>
          <p:nvPr/>
        </p:nvSpPr>
        <p:spPr>
          <a:xfrm>
            <a:off x="609601" y="1193801"/>
            <a:ext cx="4673599" cy="5006627"/>
          </a:xfrm>
          <a:prstGeom prst="rect">
            <a:avLst/>
          </a:prstGeom>
          <a:noFill/>
        </p:spPr>
        <p:txBody>
          <a:bodyPr wrap="square" lIns="0" tIns="0" rIns="0" bIns="0" rtlCol="0">
            <a:spAutoFit/>
          </a:bodyPr>
          <a:lstStyle/>
          <a:p>
            <a:r>
              <a:rPr lang="en-US" altLang="ja-JP" sz="1867" b="1" dirty="0">
                <a:solidFill>
                  <a:schemeClr val="tx1">
                    <a:lumMod val="75000"/>
                    <a:lumOff val="25000"/>
                  </a:schemeClr>
                </a:solidFill>
              </a:rPr>
              <a:t>Production of Documents</a:t>
            </a:r>
          </a:p>
          <a:p>
            <a:pPr marL="457189" indent="-457189">
              <a:buFont typeface="Arial" panose="020B0604020202020204" pitchFamily="34" charset="0"/>
              <a:buChar char="•"/>
            </a:pPr>
            <a:r>
              <a:rPr lang="en-US" altLang="ja-JP" sz="1600" dirty="0">
                <a:solidFill>
                  <a:schemeClr val="tx1">
                    <a:lumMod val="75000"/>
                    <a:lumOff val="25000"/>
                  </a:schemeClr>
                </a:solidFill>
              </a:rPr>
              <a:t>Litigation Hold  </a:t>
            </a:r>
          </a:p>
          <a:p>
            <a:pPr marL="457189" indent="-457189">
              <a:buFont typeface="Arial" panose="020B0604020202020204" pitchFamily="34" charset="0"/>
              <a:buChar char="•"/>
            </a:pPr>
            <a:r>
              <a:rPr lang="en-US" altLang="ja-JP" sz="1600" dirty="0">
                <a:solidFill>
                  <a:schemeClr val="tx1">
                    <a:lumMod val="75000"/>
                    <a:lumOff val="25000"/>
                  </a:schemeClr>
                </a:solidFill>
              </a:rPr>
              <a:t>Spoliation</a:t>
            </a:r>
            <a:endParaRPr lang="en-US" sz="1600" dirty="0">
              <a:solidFill>
                <a:schemeClr val="tx1">
                  <a:lumMod val="75000"/>
                  <a:lumOff val="25000"/>
                </a:schemeClr>
              </a:solidFill>
            </a:endParaRPr>
          </a:p>
          <a:p>
            <a:pPr marL="457189" indent="-457189">
              <a:buFont typeface="Arial" panose="020B0604020202020204" pitchFamily="34" charset="0"/>
              <a:buChar char="•"/>
            </a:pPr>
            <a:r>
              <a:rPr lang="en-US" sz="1600" dirty="0">
                <a:solidFill>
                  <a:schemeClr val="tx1">
                    <a:lumMod val="75000"/>
                    <a:lumOff val="25000"/>
                  </a:schemeClr>
                </a:solidFill>
              </a:rPr>
              <a:t>Document review &amp; privilege</a:t>
            </a:r>
          </a:p>
          <a:p>
            <a:pPr marL="457189" indent="-457189">
              <a:buFont typeface="Arial" panose="020B0604020202020204" pitchFamily="34" charset="0"/>
              <a:buChar char="•"/>
            </a:pPr>
            <a:endParaRPr lang="en-US" sz="1600" dirty="0">
              <a:solidFill>
                <a:schemeClr val="tx1">
                  <a:lumMod val="75000"/>
                  <a:lumOff val="25000"/>
                </a:schemeClr>
              </a:solidFill>
            </a:endParaRPr>
          </a:p>
          <a:p>
            <a:r>
              <a:rPr lang="en-US" sz="1867" b="1" dirty="0">
                <a:solidFill>
                  <a:schemeClr val="tx1">
                    <a:lumMod val="75000"/>
                    <a:lumOff val="25000"/>
                  </a:schemeClr>
                </a:solidFill>
              </a:rPr>
              <a:t>Federal Rule of Civil Procedure 26(b)(1):</a:t>
            </a:r>
          </a:p>
          <a:p>
            <a:pPr marL="457189" indent="-457189">
              <a:buFont typeface="Arial" panose="020B0604020202020204" pitchFamily="34" charset="0"/>
              <a:buChar char="•"/>
            </a:pPr>
            <a:r>
              <a:rPr lang="en-US" sz="1600" dirty="0"/>
              <a:t>“(1) </a:t>
            </a:r>
            <a:r>
              <a:rPr lang="en-US" sz="1600" i="1" dirty="0"/>
              <a:t>Scope in General.</a:t>
            </a:r>
            <a:r>
              <a:rPr lang="en-US" sz="1600" dirty="0"/>
              <a:t> Unless otherwise limited by court order, the scope of discovery is as follows: Parties may obtain discovery regarding any </a:t>
            </a:r>
            <a:r>
              <a:rPr lang="en-US" sz="1600" dirty="0" err="1"/>
              <a:t>nonprivileged</a:t>
            </a:r>
            <a:r>
              <a:rPr lang="en-US" sz="1600" dirty="0"/>
              <a:t> matter that is relevant to any party's claim or defense and proportional to the needs of the case, considering the importance of the issues at stake in the action, the amount in controversy, the parties’ relative access to relevant information, the parties’ resources, the importance of the discovery in resolving the issues, and whether the burden or expense of the proposed discovery outweighs its likely benefit. Information within this scope of discovery need not be admissible in evidence to be discoverable.”</a:t>
            </a:r>
            <a:endParaRPr lang="en-US" sz="1600" dirty="0">
              <a:solidFill>
                <a:schemeClr val="tx1">
                  <a:lumMod val="75000"/>
                  <a:lumOff val="25000"/>
                </a:schemeClr>
              </a:solidFill>
            </a:endParaRPr>
          </a:p>
        </p:txBody>
      </p:sp>
      <p:grpSp>
        <p:nvGrpSpPr>
          <p:cNvPr id="7" name="Group 6"/>
          <p:cNvGrpSpPr/>
          <p:nvPr/>
        </p:nvGrpSpPr>
        <p:grpSpPr>
          <a:xfrm>
            <a:off x="7640578" y="1732179"/>
            <a:ext cx="1655821" cy="1706620"/>
            <a:chOff x="5515733" y="1299134"/>
            <a:chExt cx="1241866" cy="1279965"/>
          </a:xfrm>
        </p:grpSpPr>
        <p:sp>
          <p:nvSpPr>
            <p:cNvPr id="42" name="Rectangle 41"/>
            <p:cNvSpPr/>
            <p:nvPr/>
          </p:nvSpPr>
          <p:spPr>
            <a:xfrm>
              <a:off x="5515733" y="1299134"/>
              <a:ext cx="1241866" cy="1279965"/>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0" name="TextBox 29"/>
            <p:cNvSpPr txBox="1"/>
            <p:nvPr/>
          </p:nvSpPr>
          <p:spPr>
            <a:xfrm>
              <a:off x="5534784" y="1607463"/>
              <a:ext cx="1203765" cy="215492"/>
            </a:xfrm>
            <a:prstGeom prst="rect">
              <a:avLst/>
            </a:prstGeom>
          </p:spPr>
          <p:style>
            <a:lnRef idx="1">
              <a:schemeClr val="accent1"/>
            </a:lnRef>
            <a:fillRef idx="3">
              <a:schemeClr val="accent1"/>
            </a:fillRef>
            <a:effectRef idx="2">
              <a:schemeClr val="accent1"/>
            </a:effectRef>
            <a:fontRef idx="minor">
              <a:schemeClr val="lt1"/>
            </a:fontRef>
          </p:style>
          <p:txBody>
            <a:bodyPr wrap="square" lIns="0" tIns="0" rIns="0" bIns="0" rtlCol="0">
              <a:spAutoFit/>
            </a:bodyPr>
            <a:lstStyle/>
            <a:p>
              <a:pPr algn="ctr"/>
              <a:r>
                <a:rPr lang="en-US" sz="1867" b="1" dirty="0">
                  <a:solidFill>
                    <a:schemeClr val="bg1"/>
                  </a:solidFill>
                </a:rPr>
                <a:t>Interrogatory</a:t>
              </a:r>
            </a:p>
          </p:txBody>
        </p:sp>
      </p:grpSp>
      <p:grpSp>
        <p:nvGrpSpPr>
          <p:cNvPr id="6" name="Group 5"/>
          <p:cNvGrpSpPr/>
          <p:nvPr/>
        </p:nvGrpSpPr>
        <p:grpSpPr>
          <a:xfrm>
            <a:off x="5691964" y="1736989"/>
            <a:ext cx="1655821" cy="1706620"/>
            <a:chOff x="4054273" y="1302741"/>
            <a:chExt cx="1241866" cy="1279965"/>
          </a:xfrm>
        </p:grpSpPr>
        <p:sp>
          <p:nvSpPr>
            <p:cNvPr id="2" name="Rectangle 1"/>
            <p:cNvSpPr/>
            <p:nvPr/>
          </p:nvSpPr>
          <p:spPr>
            <a:xfrm>
              <a:off x="4054273" y="1302741"/>
              <a:ext cx="1241866" cy="1279965"/>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2" name="TextBox 31"/>
            <p:cNvSpPr txBox="1"/>
            <p:nvPr/>
          </p:nvSpPr>
          <p:spPr>
            <a:xfrm>
              <a:off x="4071869" y="1657350"/>
              <a:ext cx="1203765" cy="430983"/>
            </a:xfrm>
            <a:prstGeom prst="rect">
              <a:avLst/>
            </a:prstGeom>
          </p:spPr>
          <p:style>
            <a:lnRef idx="1">
              <a:schemeClr val="accent1"/>
            </a:lnRef>
            <a:fillRef idx="3">
              <a:schemeClr val="accent1"/>
            </a:fillRef>
            <a:effectRef idx="2">
              <a:schemeClr val="accent1"/>
            </a:effectRef>
            <a:fontRef idx="minor">
              <a:schemeClr val="lt1"/>
            </a:fontRef>
          </p:style>
          <p:txBody>
            <a:bodyPr wrap="square" lIns="0" tIns="0" rIns="0" bIns="0" rtlCol="0">
              <a:spAutoFit/>
            </a:bodyPr>
            <a:lstStyle/>
            <a:p>
              <a:pPr algn="ctr"/>
              <a:r>
                <a:rPr lang="en-US" sz="1867" b="1" dirty="0">
                  <a:solidFill>
                    <a:schemeClr val="bg1"/>
                  </a:solidFill>
                </a:rPr>
                <a:t>Requests for Production</a:t>
              </a:r>
            </a:p>
          </p:txBody>
        </p:sp>
      </p:grpSp>
      <p:grpSp>
        <p:nvGrpSpPr>
          <p:cNvPr id="8" name="Group 7"/>
          <p:cNvGrpSpPr/>
          <p:nvPr/>
        </p:nvGrpSpPr>
        <p:grpSpPr>
          <a:xfrm>
            <a:off x="9621779" y="1736989"/>
            <a:ext cx="1655821" cy="1706620"/>
            <a:chOff x="7001634" y="1302741"/>
            <a:chExt cx="1241866" cy="1279965"/>
          </a:xfrm>
        </p:grpSpPr>
        <p:sp>
          <p:nvSpPr>
            <p:cNvPr id="43" name="Rectangle 42"/>
            <p:cNvSpPr/>
            <p:nvPr/>
          </p:nvSpPr>
          <p:spPr>
            <a:xfrm>
              <a:off x="7001634" y="1302741"/>
              <a:ext cx="1241866" cy="1279965"/>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4" name="TextBox 33"/>
            <p:cNvSpPr txBox="1"/>
            <p:nvPr/>
          </p:nvSpPr>
          <p:spPr>
            <a:xfrm>
              <a:off x="7020685" y="1607463"/>
              <a:ext cx="1203765" cy="430983"/>
            </a:xfrm>
            <a:prstGeom prst="rect">
              <a:avLst/>
            </a:prstGeom>
          </p:spPr>
          <p:style>
            <a:lnRef idx="1">
              <a:schemeClr val="accent1"/>
            </a:lnRef>
            <a:fillRef idx="3">
              <a:schemeClr val="accent1"/>
            </a:fillRef>
            <a:effectRef idx="2">
              <a:schemeClr val="accent1"/>
            </a:effectRef>
            <a:fontRef idx="minor">
              <a:schemeClr val="lt1"/>
            </a:fontRef>
          </p:style>
          <p:txBody>
            <a:bodyPr wrap="square" lIns="0" tIns="0" rIns="0" bIns="0" rtlCol="0">
              <a:spAutoFit/>
            </a:bodyPr>
            <a:lstStyle/>
            <a:p>
              <a:pPr algn="ctr"/>
              <a:r>
                <a:rPr lang="en-US" sz="1867" b="1" dirty="0">
                  <a:solidFill>
                    <a:schemeClr val="bg1"/>
                  </a:solidFill>
                </a:rPr>
                <a:t>Requests for Admission</a:t>
              </a:r>
            </a:p>
          </p:txBody>
        </p:sp>
      </p:grpSp>
      <p:grpSp>
        <p:nvGrpSpPr>
          <p:cNvPr id="4" name="Group 3"/>
          <p:cNvGrpSpPr/>
          <p:nvPr/>
        </p:nvGrpSpPr>
        <p:grpSpPr>
          <a:xfrm>
            <a:off x="7640578" y="3749571"/>
            <a:ext cx="1655821" cy="1706620"/>
            <a:chOff x="5515733" y="2812178"/>
            <a:chExt cx="1241866" cy="1279965"/>
          </a:xfrm>
        </p:grpSpPr>
        <p:sp>
          <p:nvSpPr>
            <p:cNvPr id="45" name="Rectangle 44"/>
            <p:cNvSpPr/>
            <p:nvPr/>
          </p:nvSpPr>
          <p:spPr>
            <a:xfrm>
              <a:off x="5515733" y="2812178"/>
              <a:ext cx="1241866" cy="1279965"/>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7" name="TextBox 46"/>
            <p:cNvSpPr txBox="1"/>
            <p:nvPr/>
          </p:nvSpPr>
          <p:spPr>
            <a:xfrm>
              <a:off x="5534784" y="3194506"/>
              <a:ext cx="1203765" cy="215492"/>
            </a:xfrm>
            <a:prstGeom prst="rect">
              <a:avLst/>
            </a:prstGeom>
          </p:spPr>
          <p:style>
            <a:lnRef idx="1">
              <a:schemeClr val="accent1"/>
            </a:lnRef>
            <a:fillRef idx="3">
              <a:schemeClr val="accent1"/>
            </a:fillRef>
            <a:effectRef idx="2">
              <a:schemeClr val="accent1"/>
            </a:effectRef>
            <a:fontRef idx="minor">
              <a:schemeClr val="lt1"/>
            </a:fontRef>
          </p:style>
          <p:txBody>
            <a:bodyPr wrap="square" lIns="0" tIns="0" rIns="0" bIns="0" rtlCol="0">
              <a:spAutoFit/>
            </a:bodyPr>
            <a:lstStyle/>
            <a:p>
              <a:pPr algn="ctr"/>
              <a:r>
                <a:rPr lang="en-US" sz="1867" b="1" dirty="0">
                  <a:solidFill>
                    <a:schemeClr val="bg1"/>
                  </a:solidFill>
                </a:rPr>
                <a:t>Subpoena</a:t>
              </a:r>
            </a:p>
          </p:txBody>
        </p:sp>
      </p:grpSp>
      <p:grpSp>
        <p:nvGrpSpPr>
          <p:cNvPr id="5" name="Group 4"/>
          <p:cNvGrpSpPr/>
          <p:nvPr/>
        </p:nvGrpSpPr>
        <p:grpSpPr>
          <a:xfrm>
            <a:off x="5691964" y="3754381"/>
            <a:ext cx="1655821" cy="1706620"/>
            <a:chOff x="4054273" y="2815785"/>
            <a:chExt cx="1241866" cy="1279965"/>
          </a:xfrm>
        </p:grpSpPr>
        <p:sp>
          <p:nvSpPr>
            <p:cNvPr id="46" name="Rectangle 45"/>
            <p:cNvSpPr/>
            <p:nvPr/>
          </p:nvSpPr>
          <p:spPr>
            <a:xfrm>
              <a:off x="4054273" y="2815785"/>
              <a:ext cx="1241866" cy="1279965"/>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9" name="TextBox 48"/>
            <p:cNvSpPr txBox="1"/>
            <p:nvPr/>
          </p:nvSpPr>
          <p:spPr>
            <a:xfrm>
              <a:off x="4071870" y="3194506"/>
              <a:ext cx="1203765" cy="215492"/>
            </a:xfrm>
            <a:prstGeom prst="rect">
              <a:avLst/>
            </a:prstGeom>
          </p:spPr>
          <p:style>
            <a:lnRef idx="1">
              <a:schemeClr val="accent1"/>
            </a:lnRef>
            <a:fillRef idx="3">
              <a:schemeClr val="accent1"/>
            </a:fillRef>
            <a:effectRef idx="2">
              <a:schemeClr val="accent1"/>
            </a:effectRef>
            <a:fontRef idx="minor">
              <a:schemeClr val="lt1"/>
            </a:fontRef>
          </p:style>
          <p:txBody>
            <a:bodyPr wrap="square" lIns="0" tIns="0" rIns="0" bIns="0" rtlCol="0">
              <a:spAutoFit/>
            </a:bodyPr>
            <a:lstStyle/>
            <a:p>
              <a:pPr algn="ctr"/>
              <a:r>
                <a:rPr lang="en-US" sz="1867" b="1" dirty="0">
                  <a:solidFill>
                    <a:schemeClr val="bg1"/>
                  </a:solidFill>
                </a:rPr>
                <a:t>Depositions</a:t>
              </a:r>
            </a:p>
          </p:txBody>
        </p:sp>
      </p:grpSp>
      <p:grpSp>
        <p:nvGrpSpPr>
          <p:cNvPr id="3" name="Group 2"/>
          <p:cNvGrpSpPr/>
          <p:nvPr/>
        </p:nvGrpSpPr>
        <p:grpSpPr>
          <a:xfrm>
            <a:off x="9621779" y="3754381"/>
            <a:ext cx="1655821" cy="1706620"/>
            <a:chOff x="7001634" y="2815785"/>
            <a:chExt cx="1241866" cy="1279965"/>
          </a:xfrm>
        </p:grpSpPr>
        <p:sp>
          <p:nvSpPr>
            <p:cNvPr id="44" name="Rectangle 43"/>
            <p:cNvSpPr/>
            <p:nvPr/>
          </p:nvSpPr>
          <p:spPr>
            <a:xfrm>
              <a:off x="7001634" y="2815785"/>
              <a:ext cx="1241866" cy="1279965"/>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2400"/>
            </a:p>
          </p:txBody>
        </p:sp>
        <p:sp>
          <p:nvSpPr>
            <p:cNvPr id="51" name="TextBox 50"/>
            <p:cNvSpPr txBox="1"/>
            <p:nvPr/>
          </p:nvSpPr>
          <p:spPr>
            <a:xfrm>
              <a:off x="7020685" y="2979063"/>
              <a:ext cx="1203765" cy="430983"/>
            </a:xfrm>
            <a:prstGeom prst="rect">
              <a:avLst/>
            </a:prstGeom>
          </p:spPr>
          <p:style>
            <a:lnRef idx="1">
              <a:schemeClr val="accent4"/>
            </a:lnRef>
            <a:fillRef idx="3">
              <a:schemeClr val="accent4"/>
            </a:fillRef>
            <a:effectRef idx="2">
              <a:schemeClr val="accent4"/>
            </a:effectRef>
            <a:fontRef idx="minor">
              <a:schemeClr val="lt1"/>
            </a:fontRef>
          </p:style>
          <p:txBody>
            <a:bodyPr wrap="square" lIns="0" tIns="0" rIns="0" bIns="0" rtlCol="0">
              <a:spAutoFit/>
            </a:bodyPr>
            <a:lstStyle/>
            <a:p>
              <a:pPr algn="ctr"/>
              <a:r>
                <a:rPr lang="en-US" sz="1867" b="1" dirty="0">
                  <a:solidFill>
                    <a:schemeClr val="bg1"/>
                  </a:solidFill>
                </a:rPr>
                <a:t>Motion to compel</a:t>
              </a:r>
            </a:p>
          </p:txBody>
        </p:sp>
        <p:sp>
          <p:nvSpPr>
            <p:cNvPr id="52" name="Rectangle 51"/>
            <p:cNvSpPr/>
            <p:nvPr/>
          </p:nvSpPr>
          <p:spPr>
            <a:xfrm>
              <a:off x="7020685" y="3512463"/>
              <a:ext cx="1203765" cy="430983"/>
            </a:xfrm>
            <a:prstGeom prst="rect">
              <a:avLst/>
            </a:prstGeom>
          </p:spPr>
          <p:style>
            <a:lnRef idx="1">
              <a:schemeClr val="accent4"/>
            </a:lnRef>
            <a:fillRef idx="3">
              <a:schemeClr val="accent4"/>
            </a:fillRef>
            <a:effectRef idx="2">
              <a:schemeClr val="accent4"/>
            </a:effectRef>
            <a:fontRef idx="minor">
              <a:schemeClr val="lt1"/>
            </a:fontRef>
          </p:style>
          <p:txBody>
            <a:bodyPr wrap="square" lIns="0" tIns="0" rIns="0" bIns="0">
              <a:spAutoFit/>
            </a:bodyPr>
            <a:lstStyle/>
            <a:p>
              <a:pPr algn="ctr"/>
              <a:r>
                <a:rPr lang="en-US" sz="1867" b="1" dirty="0">
                  <a:solidFill>
                    <a:schemeClr val="bg1"/>
                  </a:solidFill>
                </a:rPr>
                <a:t>Protective Order</a:t>
              </a:r>
            </a:p>
          </p:txBody>
        </p:sp>
      </p:grpSp>
      <p:sp>
        <p:nvSpPr>
          <p:cNvPr id="31" name="TextBox 30">
            <a:extLst>
              <a:ext uri="{FF2B5EF4-FFF2-40B4-BE49-F238E27FC236}">
                <a16:creationId xmlns:a16="http://schemas.microsoft.com/office/drawing/2014/main" id="{CCBB4922-B072-467F-93AD-42DAFA81B170}"/>
              </a:ext>
            </a:extLst>
          </p:cNvPr>
          <p:cNvSpPr txBox="1"/>
          <p:nvPr/>
        </p:nvSpPr>
        <p:spPr>
          <a:xfrm>
            <a:off x="8128000" y="6172200"/>
            <a:ext cx="3759200" cy="297454"/>
          </a:xfrm>
          <a:prstGeom prst="rect">
            <a:avLst/>
          </a:prstGeom>
          <a:noFill/>
        </p:spPr>
        <p:txBody>
          <a:bodyPr wrap="square" rtlCol="0">
            <a:spAutoFit/>
          </a:bodyPr>
          <a:lstStyle/>
          <a:p>
            <a:pPr algn="r"/>
            <a:fld id="{D732B466-5978-4A4E-8858-7746033C7C81}" type="slidenum">
              <a:rPr lang="en-US" sz="1333" b="1">
                <a:solidFill>
                  <a:srgbClr val="9D2235"/>
                </a:solidFill>
                <a:latin typeface="Calibri Light" panose="020F0302020204030204" pitchFamily="34" charset="0"/>
              </a:rPr>
              <a:t>6</a:t>
            </a:fld>
            <a:endParaRPr lang="en-US" sz="1333" b="1" dirty="0">
              <a:solidFill>
                <a:srgbClr val="9D2235"/>
              </a:solidFill>
              <a:latin typeface="Calibri Light" panose="020F0302020204030204" pitchFamily="34" charset="0"/>
            </a:endParaRPr>
          </a:p>
        </p:txBody>
      </p:sp>
    </p:spTree>
    <p:extLst>
      <p:ext uri="{BB962C8B-B14F-4D97-AF65-F5344CB8AC3E}">
        <p14:creationId xmlns:p14="http://schemas.microsoft.com/office/powerpoint/2010/main" val="996225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1397000"/>
            <a:ext cx="11044517" cy="4165600"/>
          </a:xfrm>
          <a:prstGeom prst="rect">
            <a:avLst/>
          </a:prstGeom>
          <a:noFill/>
        </p:spPr>
        <p:txBody>
          <a:bodyPr wrap="square" lIns="0" tIns="0" rIns="0" bIns="0" rtlCol="0">
            <a:noAutofit/>
          </a:bodyPr>
          <a:lstStyle/>
          <a:p>
            <a:pPr marL="380990" indent="-380990">
              <a:spcBef>
                <a:spcPts val="1067"/>
              </a:spcBef>
              <a:buFont typeface="Arial" panose="020B0604020202020204" pitchFamily="34" charset="0"/>
              <a:buChar char="•"/>
            </a:pPr>
            <a:r>
              <a:rPr lang="en-US" sz="2400" dirty="0"/>
              <a:t>Claim construction is the process of deciding what the various terms of the asserted patent claims mean.</a:t>
            </a:r>
          </a:p>
          <a:p>
            <a:pPr marL="925165" lvl="1" indent="-380990">
              <a:spcBef>
                <a:spcPts val="1067"/>
              </a:spcBef>
              <a:buFont typeface="Arial" panose="020B0604020202020204" pitchFamily="34" charset="0"/>
              <a:buChar char="•"/>
            </a:pPr>
            <a:r>
              <a:rPr lang="en-US" sz="2400" dirty="0"/>
              <a:t>The parties propose their definitions to each other. </a:t>
            </a:r>
          </a:p>
          <a:p>
            <a:pPr marL="925165" lvl="1" indent="-380990">
              <a:spcBef>
                <a:spcPts val="1067"/>
              </a:spcBef>
              <a:buFont typeface="Arial" panose="020B0604020202020204" pitchFamily="34" charset="0"/>
              <a:buChar char="•"/>
            </a:pPr>
            <a:r>
              <a:rPr lang="en-US" sz="2400" dirty="0"/>
              <a:t>Then, the parties write briefs and argue at a hearing to the judge to advocate their own meanings. The hearing is called a </a:t>
            </a:r>
            <a:r>
              <a:rPr lang="en-US" sz="2400" i="1" dirty="0"/>
              <a:t>Markman</a:t>
            </a:r>
            <a:r>
              <a:rPr lang="en-US" sz="2400" dirty="0"/>
              <a:t> hearing after the US Supreme Court case that created this process.</a:t>
            </a:r>
          </a:p>
          <a:p>
            <a:pPr marL="925165" lvl="1" indent="-380990">
              <a:spcBef>
                <a:spcPts val="1067"/>
              </a:spcBef>
              <a:buFont typeface="Arial" panose="020B0604020202020204" pitchFamily="34" charset="0"/>
              <a:buChar char="•"/>
            </a:pPr>
            <a:r>
              <a:rPr lang="en-US" sz="2400" dirty="0"/>
              <a:t>For each term, the judge can adopt either party’s definition or neither party’s definition.</a:t>
            </a:r>
          </a:p>
          <a:p>
            <a:pPr marL="380990" indent="-380990">
              <a:spcBef>
                <a:spcPts val="1067"/>
              </a:spcBef>
              <a:buFont typeface="Arial" panose="020B0604020202020204" pitchFamily="34" charset="0"/>
              <a:buChar char="•"/>
            </a:pPr>
            <a:r>
              <a:rPr lang="en-US" sz="2400" dirty="0"/>
              <a:t>Once the </a:t>
            </a:r>
            <a:r>
              <a:rPr lang="en-US" sz="2400" i="1" dirty="0"/>
              <a:t>Markman</a:t>
            </a:r>
            <a:r>
              <a:rPr lang="en-US" sz="2400" dirty="0"/>
              <a:t> opinion issues, it’s often clear whether the defendant infringes and whether the patent is valid.</a:t>
            </a:r>
          </a:p>
          <a:p>
            <a:pPr marL="380990" indent="-380990">
              <a:spcBef>
                <a:spcPts val="1067"/>
              </a:spcBef>
              <a:buFont typeface="Arial" panose="020B0604020202020204" pitchFamily="34" charset="0"/>
              <a:buChar char="•"/>
            </a:pPr>
            <a:r>
              <a:rPr lang="en-US" sz="2400" dirty="0"/>
              <a:t>This is a common settlement point.</a:t>
            </a:r>
          </a:p>
          <a:p>
            <a:pPr marL="380990" indent="-380990">
              <a:spcBef>
                <a:spcPts val="1067"/>
              </a:spcBef>
              <a:buFont typeface="Arial" panose="020B0604020202020204" pitchFamily="34" charset="0"/>
              <a:buChar char="•"/>
            </a:pPr>
            <a:endParaRPr lang="en-US" sz="1867" dirty="0">
              <a:solidFill>
                <a:schemeClr val="tx1">
                  <a:lumMod val="75000"/>
                  <a:lumOff val="25000"/>
                </a:schemeClr>
              </a:solidFill>
              <a:latin typeface="+mj-lt"/>
            </a:endParaRPr>
          </a:p>
        </p:txBody>
      </p:sp>
      <p:sp>
        <p:nvSpPr>
          <p:cNvPr id="11" name="Slide Title"/>
          <p:cNvSpPr txBox="1">
            <a:spLocks/>
          </p:cNvSpPr>
          <p:nvPr/>
        </p:nvSpPr>
        <p:spPr>
          <a:xfrm>
            <a:off x="609600" y="381000"/>
            <a:ext cx="11167533" cy="594784"/>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pPr algn="l"/>
            <a:r>
              <a:rPr lang="en-US" sz="4667" b="1" dirty="0">
                <a:solidFill>
                  <a:srgbClr val="9D2235"/>
                </a:solidFill>
              </a:rPr>
              <a:t>Claim Construction</a:t>
            </a:r>
            <a:r>
              <a:rPr lang="ja-JP" altLang="en-US" sz="4667" b="1" dirty="0">
                <a:solidFill>
                  <a:srgbClr val="9D2235"/>
                </a:solidFill>
              </a:rPr>
              <a:t>　</a:t>
            </a:r>
            <a:endParaRPr lang="en-US" sz="3733" b="1" dirty="0">
              <a:solidFill>
                <a:srgbClr val="0070C0"/>
              </a:solidFill>
            </a:endParaRPr>
          </a:p>
        </p:txBody>
      </p:sp>
      <p:sp>
        <p:nvSpPr>
          <p:cNvPr id="4" name="TextBox 3">
            <a:extLst>
              <a:ext uri="{FF2B5EF4-FFF2-40B4-BE49-F238E27FC236}">
                <a16:creationId xmlns:a16="http://schemas.microsoft.com/office/drawing/2014/main" id="{4288027E-00A4-4B34-93C8-30F4E1F5C80E}"/>
              </a:ext>
            </a:extLst>
          </p:cNvPr>
          <p:cNvSpPr txBox="1"/>
          <p:nvPr/>
        </p:nvSpPr>
        <p:spPr>
          <a:xfrm>
            <a:off x="8128000" y="6172200"/>
            <a:ext cx="3759200" cy="297454"/>
          </a:xfrm>
          <a:prstGeom prst="rect">
            <a:avLst/>
          </a:prstGeom>
          <a:noFill/>
        </p:spPr>
        <p:txBody>
          <a:bodyPr wrap="square" rtlCol="0">
            <a:spAutoFit/>
          </a:bodyPr>
          <a:lstStyle/>
          <a:p>
            <a:pPr algn="r"/>
            <a:fld id="{D732B466-5978-4A4E-8858-7746033C7C81}" type="slidenum">
              <a:rPr lang="en-US" sz="1333" b="1">
                <a:solidFill>
                  <a:srgbClr val="9D2235"/>
                </a:solidFill>
                <a:latin typeface="Calibri Light" panose="020F0302020204030204" pitchFamily="34" charset="0"/>
              </a:rPr>
              <a:t>7</a:t>
            </a:fld>
            <a:endParaRPr lang="en-US" sz="1333" b="1" dirty="0">
              <a:solidFill>
                <a:srgbClr val="9D2235"/>
              </a:solidFill>
              <a:latin typeface="Calibri Light" panose="020F0302020204030204" pitchFamily="34" charset="0"/>
            </a:endParaRPr>
          </a:p>
        </p:txBody>
      </p:sp>
    </p:spTree>
    <p:extLst>
      <p:ext uri="{BB962C8B-B14F-4D97-AF65-F5344CB8AC3E}">
        <p14:creationId xmlns:p14="http://schemas.microsoft.com/office/powerpoint/2010/main" val="1737943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1397000"/>
            <a:ext cx="11044517" cy="4165600"/>
          </a:xfrm>
          <a:prstGeom prst="rect">
            <a:avLst/>
          </a:prstGeom>
          <a:noFill/>
        </p:spPr>
        <p:txBody>
          <a:bodyPr wrap="square" lIns="0" tIns="0" rIns="0" bIns="0" rtlCol="0">
            <a:noAutofit/>
          </a:bodyPr>
          <a:lstStyle/>
          <a:p>
            <a:pPr marL="380990" indent="-380990">
              <a:spcBef>
                <a:spcPts val="1067"/>
              </a:spcBef>
              <a:buFont typeface="Arial" panose="020B0604020202020204" pitchFamily="34" charset="0"/>
              <a:buChar char="•"/>
            </a:pPr>
            <a:r>
              <a:rPr lang="en-US" sz="1867" dirty="0">
                <a:solidFill>
                  <a:schemeClr val="tx1">
                    <a:lumMod val="75000"/>
                    <a:lumOff val="25000"/>
                  </a:schemeClr>
                </a:solidFill>
              </a:rPr>
              <a:t>A motion is a request to the Court.</a:t>
            </a:r>
          </a:p>
          <a:p>
            <a:pPr marL="380990" indent="-380990">
              <a:spcBef>
                <a:spcPts val="1067"/>
              </a:spcBef>
              <a:buFont typeface="Arial" panose="020B0604020202020204" pitchFamily="34" charset="0"/>
              <a:buChar char="•"/>
            </a:pPr>
            <a:r>
              <a:rPr lang="en-US" sz="1867" dirty="0">
                <a:solidFill>
                  <a:schemeClr val="tx1">
                    <a:lumMod val="75000"/>
                    <a:lumOff val="25000"/>
                  </a:schemeClr>
                </a:solidFill>
              </a:rPr>
              <a:t>Examples</a:t>
            </a:r>
          </a:p>
          <a:p>
            <a:pPr marL="925165" lvl="1" indent="-380990">
              <a:spcBef>
                <a:spcPts val="1067"/>
              </a:spcBef>
              <a:buFont typeface="Arial" panose="020B0604020202020204" pitchFamily="34" charset="0"/>
              <a:buChar char="•"/>
            </a:pPr>
            <a:r>
              <a:rPr lang="en-US" sz="1867" dirty="0">
                <a:solidFill>
                  <a:schemeClr val="tx1">
                    <a:lumMod val="75000"/>
                    <a:lumOff val="25000"/>
                  </a:schemeClr>
                </a:solidFill>
              </a:rPr>
              <a:t>Motion for preliminary injunction</a:t>
            </a:r>
          </a:p>
          <a:p>
            <a:pPr marL="925165" lvl="1" indent="-380990">
              <a:spcBef>
                <a:spcPts val="1067"/>
              </a:spcBef>
              <a:buFont typeface="Arial" panose="020B0604020202020204" pitchFamily="34" charset="0"/>
              <a:buChar char="•"/>
            </a:pPr>
            <a:r>
              <a:rPr lang="en-US" sz="1867" dirty="0">
                <a:solidFill>
                  <a:schemeClr val="tx1">
                    <a:lumMod val="75000"/>
                    <a:lumOff val="25000"/>
                  </a:schemeClr>
                </a:solidFill>
              </a:rPr>
              <a:t>Motion to dismiss for lack of personal jurisdiction</a:t>
            </a:r>
          </a:p>
          <a:p>
            <a:pPr marL="925165" lvl="1" indent="-380990">
              <a:spcBef>
                <a:spcPts val="1067"/>
              </a:spcBef>
              <a:buFont typeface="Arial" panose="020B0604020202020204" pitchFamily="34" charset="0"/>
              <a:buChar char="•"/>
            </a:pPr>
            <a:r>
              <a:rPr lang="en-US" sz="1867" dirty="0">
                <a:solidFill>
                  <a:schemeClr val="tx1">
                    <a:lumMod val="75000"/>
                    <a:lumOff val="25000"/>
                  </a:schemeClr>
                </a:solidFill>
              </a:rPr>
              <a:t>Motion for summary judgment</a:t>
            </a:r>
          </a:p>
          <a:p>
            <a:pPr marL="925165" lvl="1" indent="-380990">
              <a:spcBef>
                <a:spcPts val="1067"/>
              </a:spcBef>
              <a:buFont typeface="Arial" panose="020B0604020202020204" pitchFamily="34" charset="0"/>
              <a:buChar char="•"/>
            </a:pPr>
            <a:r>
              <a:rPr lang="en-US" sz="1867" dirty="0">
                <a:solidFill>
                  <a:schemeClr val="tx1">
                    <a:lumMod val="75000"/>
                    <a:lumOff val="25000"/>
                  </a:schemeClr>
                </a:solidFill>
              </a:rPr>
              <a:t>Motion for directed verdict</a:t>
            </a:r>
          </a:p>
          <a:p>
            <a:pPr marL="925165" lvl="1" indent="-380990">
              <a:spcBef>
                <a:spcPts val="1067"/>
              </a:spcBef>
              <a:buFont typeface="Arial" panose="020B0604020202020204" pitchFamily="34" charset="0"/>
              <a:buChar char="•"/>
            </a:pPr>
            <a:r>
              <a:rPr lang="en-US" sz="1867" dirty="0">
                <a:solidFill>
                  <a:schemeClr val="tx1">
                    <a:lumMod val="75000"/>
                    <a:lumOff val="25000"/>
                  </a:schemeClr>
                </a:solidFill>
              </a:rPr>
              <a:t>Motion for attorney’s fees</a:t>
            </a:r>
          </a:p>
        </p:txBody>
      </p:sp>
      <p:sp>
        <p:nvSpPr>
          <p:cNvPr id="11" name="Slide Title"/>
          <p:cNvSpPr txBox="1">
            <a:spLocks/>
          </p:cNvSpPr>
          <p:nvPr/>
        </p:nvSpPr>
        <p:spPr>
          <a:xfrm>
            <a:off x="609600" y="381000"/>
            <a:ext cx="11167533" cy="594784"/>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pPr algn="l"/>
            <a:r>
              <a:rPr lang="en-US" sz="4667" b="1" dirty="0">
                <a:solidFill>
                  <a:srgbClr val="9D2235"/>
                </a:solidFill>
              </a:rPr>
              <a:t>Motions</a:t>
            </a:r>
            <a:r>
              <a:rPr lang="ja-JP" altLang="en-US" sz="4667" b="1" dirty="0">
                <a:solidFill>
                  <a:srgbClr val="9D2235"/>
                </a:solidFill>
              </a:rPr>
              <a:t>　</a:t>
            </a:r>
            <a:r>
              <a:rPr lang="ja-JP" altLang="en-US" sz="3733" b="1" dirty="0">
                <a:solidFill>
                  <a:srgbClr val="0070C0"/>
                </a:solidFill>
              </a:rPr>
              <a:t>（申立て）</a:t>
            </a:r>
            <a:endParaRPr lang="en-US" sz="3733" b="1" dirty="0">
              <a:solidFill>
                <a:srgbClr val="0070C0"/>
              </a:solidFill>
            </a:endParaRPr>
          </a:p>
        </p:txBody>
      </p:sp>
      <p:sp>
        <p:nvSpPr>
          <p:cNvPr id="4" name="TextBox 3">
            <a:extLst>
              <a:ext uri="{FF2B5EF4-FFF2-40B4-BE49-F238E27FC236}">
                <a16:creationId xmlns:a16="http://schemas.microsoft.com/office/drawing/2014/main" id="{4288027E-00A4-4B34-93C8-30F4E1F5C80E}"/>
              </a:ext>
            </a:extLst>
          </p:cNvPr>
          <p:cNvSpPr txBox="1"/>
          <p:nvPr/>
        </p:nvSpPr>
        <p:spPr>
          <a:xfrm>
            <a:off x="8128000" y="6172200"/>
            <a:ext cx="3759200" cy="297454"/>
          </a:xfrm>
          <a:prstGeom prst="rect">
            <a:avLst/>
          </a:prstGeom>
          <a:noFill/>
        </p:spPr>
        <p:txBody>
          <a:bodyPr wrap="square" rtlCol="0">
            <a:spAutoFit/>
          </a:bodyPr>
          <a:lstStyle/>
          <a:p>
            <a:pPr algn="r"/>
            <a:fld id="{D732B466-5978-4A4E-8858-7746033C7C81}" type="slidenum">
              <a:rPr lang="en-US" sz="1333" b="1">
                <a:solidFill>
                  <a:srgbClr val="9D2235"/>
                </a:solidFill>
                <a:latin typeface="Calibri Light" panose="020F0302020204030204" pitchFamily="34" charset="0"/>
              </a:rPr>
              <a:t>8</a:t>
            </a:fld>
            <a:endParaRPr lang="en-US" sz="1333" b="1" dirty="0">
              <a:solidFill>
                <a:srgbClr val="9D2235"/>
              </a:solidFill>
              <a:latin typeface="Calibri Light" panose="020F0302020204030204" pitchFamily="34" charset="0"/>
            </a:endParaRPr>
          </a:p>
        </p:txBody>
      </p:sp>
    </p:spTree>
    <p:extLst>
      <p:ext uri="{BB962C8B-B14F-4D97-AF65-F5344CB8AC3E}">
        <p14:creationId xmlns:p14="http://schemas.microsoft.com/office/powerpoint/2010/main" val="3108708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1397000"/>
            <a:ext cx="11044517" cy="4470400"/>
          </a:xfrm>
          <a:prstGeom prst="rect">
            <a:avLst/>
          </a:prstGeom>
          <a:noFill/>
        </p:spPr>
        <p:txBody>
          <a:bodyPr wrap="square" lIns="0" tIns="0" rIns="0" bIns="0" rtlCol="0">
            <a:noAutofit/>
          </a:bodyPr>
          <a:lstStyle/>
          <a:p>
            <a:pPr marL="380990" indent="-380990">
              <a:spcBef>
                <a:spcPts val="1067"/>
              </a:spcBef>
              <a:buFont typeface="Arial" panose="020B0604020202020204" pitchFamily="34" charset="0"/>
              <a:buChar char="•"/>
            </a:pPr>
            <a:r>
              <a:rPr lang="en-US" sz="2400" dirty="0">
                <a:latin typeface="+mj-lt"/>
              </a:rPr>
              <a:t>The purpose of summary judgment is to let the judge resolve issues where there isn’t any dispute about the facts.</a:t>
            </a:r>
          </a:p>
          <a:p>
            <a:pPr marL="925165" lvl="1" indent="-380990">
              <a:spcBef>
                <a:spcPts val="1067"/>
              </a:spcBef>
              <a:buFont typeface="Arial" panose="020B0604020202020204" pitchFamily="34" charset="0"/>
              <a:buChar char="•"/>
            </a:pPr>
            <a:r>
              <a:rPr lang="en-US" altLang="en-US" sz="2400" dirty="0">
                <a:solidFill>
                  <a:srgbClr val="444444"/>
                </a:solidFill>
                <a:latin typeface="+mj-lt"/>
              </a:rPr>
              <a:t>For example, if everyone agrees that a product uses a particular standard, the only issue left might be whether the patent-in-suit covers the standard. If the judge decides that no reasonable jury could find that the patent covers the standard, she/he would grant summary judgment of non-infringement.</a:t>
            </a:r>
            <a:endParaRPr lang="en-US" altLang="en-US" sz="2400" dirty="0">
              <a:latin typeface="+mj-lt"/>
            </a:endParaRPr>
          </a:p>
          <a:p>
            <a:pPr marL="380990" indent="-380990">
              <a:spcBef>
                <a:spcPts val="1067"/>
              </a:spcBef>
              <a:buFont typeface="Arial" panose="020B0604020202020204" pitchFamily="34" charset="0"/>
              <a:buChar char="•"/>
            </a:pPr>
            <a:r>
              <a:rPr lang="en-US" altLang="en-US" sz="2400" dirty="0">
                <a:solidFill>
                  <a:srgbClr val="444444"/>
                </a:solidFill>
                <a:latin typeface="+mj-lt"/>
              </a:rPr>
              <a:t>Although moving for summary judgment isn’t cheap (it requires writing briefs and arguing in court), it’s still much cheaper than trial.</a:t>
            </a:r>
            <a:endParaRPr lang="en-US" altLang="en-US" sz="2400" dirty="0">
              <a:latin typeface="+mj-lt"/>
            </a:endParaRPr>
          </a:p>
          <a:p>
            <a:pPr marL="380990" indent="-380990">
              <a:spcBef>
                <a:spcPts val="1067"/>
              </a:spcBef>
              <a:buFont typeface="Arial" panose="020B0604020202020204" pitchFamily="34" charset="0"/>
              <a:buChar char="•"/>
            </a:pPr>
            <a:r>
              <a:rPr lang="en-US" altLang="en-US" sz="2400" dirty="0">
                <a:solidFill>
                  <a:srgbClr val="444444"/>
                </a:solidFill>
                <a:latin typeface="+mj-lt"/>
              </a:rPr>
              <a:t>If the court allows the parties to file summary judgment motions, the court might delay trial until its ruling or might simply push ahead with the trial date anyway.</a:t>
            </a:r>
          </a:p>
          <a:p>
            <a:pPr marL="380990" indent="-380990">
              <a:spcBef>
                <a:spcPts val="1067"/>
              </a:spcBef>
              <a:buFont typeface="Arial" panose="020B0604020202020204" pitchFamily="34" charset="0"/>
              <a:buChar char="•"/>
            </a:pPr>
            <a:r>
              <a:rPr lang="en-US" altLang="en-US" sz="2400" dirty="0">
                <a:solidFill>
                  <a:srgbClr val="444444"/>
                </a:solidFill>
                <a:latin typeface="+mj-lt"/>
              </a:rPr>
              <a:t>If summary judgment doesn’t resolve everything in the case, it’s on to trial.</a:t>
            </a:r>
            <a:endParaRPr lang="en-US" altLang="en-US" sz="2400" dirty="0">
              <a:latin typeface="+mj-lt"/>
            </a:endParaRPr>
          </a:p>
          <a:p>
            <a:pPr marL="380990" indent="-380990">
              <a:spcBef>
                <a:spcPts val="1067"/>
              </a:spcBef>
              <a:buFont typeface="Arial" panose="020B0604020202020204" pitchFamily="34" charset="0"/>
              <a:buChar char="•"/>
            </a:pPr>
            <a:endParaRPr lang="en-US" sz="1867" dirty="0">
              <a:solidFill>
                <a:schemeClr val="tx1">
                  <a:lumMod val="75000"/>
                  <a:lumOff val="25000"/>
                </a:schemeClr>
              </a:solidFill>
              <a:latin typeface="+mj-lt"/>
            </a:endParaRPr>
          </a:p>
        </p:txBody>
      </p:sp>
      <p:sp>
        <p:nvSpPr>
          <p:cNvPr id="11" name="Slide Title"/>
          <p:cNvSpPr txBox="1">
            <a:spLocks/>
          </p:cNvSpPr>
          <p:nvPr/>
        </p:nvSpPr>
        <p:spPr>
          <a:xfrm>
            <a:off x="609600" y="381000"/>
            <a:ext cx="11167533" cy="594784"/>
          </a:xfrm>
          <a:prstGeom prst="rect">
            <a:avLst/>
          </a:prstGeom>
        </p:spPr>
        <p:txBody>
          <a:bodyPr vert="horz" lIns="0" tIns="0" rIns="0" bIns="0" rtlCol="0" anchor="ctr">
            <a:noAutofit/>
          </a:bodyPr>
          <a:lstStyle>
            <a:lvl1pPr algn="ctr" defTabSz="816186" rtl="0" eaLnBrk="1" latinLnBrk="0" hangingPunct="1">
              <a:spcBef>
                <a:spcPct val="0"/>
              </a:spcBef>
              <a:buNone/>
              <a:defRPr sz="3900" kern="1200">
                <a:solidFill>
                  <a:schemeClr val="tx1"/>
                </a:solidFill>
                <a:latin typeface="+mj-lt"/>
                <a:ea typeface="+mj-ea"/>
                <a:cs typeface="+mj-cs"/>
              </a:defRPr>
            </a:lvl1pPr>
          </a:lstStyle>
          <a:p>
            <a:pPr algn="l"/>
            <a:r>
              <a:rPr lang="en-US" sz="4667" b="1" dirty="0">
                <a:solidFill>
                  <a:srgbClr val="9D2235"/>
                </a:solidFill>
              </a:rPr>
              <a:t>Summary Judgment</a:t>
            </a:r>
            <a:r>
              <a:rPr lang="ja-JP" altLang="en-US" sz="4667" b="1" dirty="0">
                <a:solidFill>
                  <a:srgbClr val="9D2235"/>
                </a:solidFill>
              </a:rPr>
              <a:t>　</a:t>
            </a:r>
            <a:endParaRPr lang="en-US" sz="3733" b="1" dirty="0">
              <a:solidFill>
                <a:srgbClr val="0070C0"/>
              </a:solidFill>
            </a:endParaRPr>
          </a:p>
        </p:txBody>
      </p:sp>
      <p:sp>
        <p:nvSpPr>
          <p:cNvPr id="4" name="TextBox 3">
            <a:extLst>
              <a:ext uri="{FF2B5EF4-FFF2-40B4-BE49-F238E27FC236}">
                <a16:creationId xmlns:a16="http://schemas.microsoft.com/office/drawing/2014/main" id="{4288027E-00A4-4B34-93C8-30F4E1F5C80E}"/>
              </a:ext>
            </a:extLst>
          </p:cNvPr>
          <p:cNvSpPr txBox="1"/>
          <p:nvPr/>
        </p:nvSpPr>
        <p:spPr>
          <a:xfrm>
            <a:off x="8128000" y="6172200"/>
            <a:ext cx="3759200" cy="297454"/>
          </a:xfrm>
          <a:prstGeom prst="rect">
            <a:avLst/>
          </a:prstGeom>
          <a:noFill/>
        </p:spPr>
        <p:txBody>
          <a:bodyPr wrap="square" rtlCol="0">
            <a:spAutoFit/>
          </a:bodyPr>
          <a:lstStyle/>
          <a:p>
            <a:pPr algn="r"/>
            <a:fld id="{D732B466-5978-4A4E-8858-7746033C7C81}" type="slidenum">
              <a:rPr lang="en-US" sz="1333" b="1">
                <a:solidFill>
                  <a:srgbClr val="9D2235"/>
                </a:solidFill>
                <a:latin typeface="Calibri Light" panose="020F0302020204030204" pitchFamily="34" charset="0"/>
              </a:rPr>
              <a:t>9</a:t>
            </a:fld>
            <a:endParaRPr lang="en-US" sz="1333" b="1" dirty="0">
              <a:solidFill>
                <a:srgbClr val="9D2235"/>
              </a:solidFill>
              <a:latin typeface="Calibri Light" panose="020F0302020204030204" pitchFamily="34" charset="0"/>
            </a:endParaRPr>
          </a:p>
        </p:txBody>
      </p:sp>
    </p:spTree>
    <p:extLst>
      <p:ext uri="{BB962C8B-B14F-4D97-AF65-F5344CB8AC3E}">
        <p14:creationId xmlns:p14="http://schemas.microsoft.com/office/powerpoint/2010/main" val="328815426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1578</TotalTime>
  <Words>2073</Words>
  <Application>Microsoft Office PowerPoint</Application>
  <PresentationFormat>Widescreen</PresentationFormat>
  <Paragraphs>343</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テーマ</vt:lpstr>
      <vt:lpstr>PowerPoint Presentation</vt:lpstr>
      <vt:lpstr>Patent Litigation in the United States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Patent Litigation in Japan</vt:lpstr>
      <vt:lpstr>Overview of Patent Litigation in Japan</vt:lpstr>
      <vt:lpstr>Timeline of Patent Litigation (1st Instance)</vt:lpstr>
      <vt:lpstr>Court Proceedings in Japan</vt:lpstr>
      <vt:lpstr>Patent Litigation: Preparatory Hearing</vt:lpstr>
      <vt:lpstr>Use of Experts And Technical Explanatory Session</vt:lpstr>
      <vt:lpstr>Litigation Filing Costs in Japan</vt:lpstr>
      <vt:lpstr>Timeline of Patent Invalidation Action at JPO</vt:lpstr>
      <vt:lpstr>Overall Success Rates Japan</vt:lpstr>
      <vt:lpstr>Questions &amp; Discussion</vt:lpstr>
      <vt:lpstr>Comparison of Patent Litigation in Japan and United States</vt:lpstr>
      <vt:lpstr>Statistics on Damages in Japan</vt:lpstr>
      <vt:lpstr>Use of 28 U.S.C. § 1782 Actions for Proceedings in Japan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Curren, David(カレン　ディビッド)</dc:creator>
  <cp:lastModifiedBy>Jaeger, Sarah (GE Corporate)</cp:lastModifiedBy>
  <cp:revision>22</cp:revision>
  <dcterms:created xsi:type="dcterms:W3CDTF">2021-03-04T19:09:00Z</dcterms:created>
  <dcterms:modified xsi:type="dcterms:W3CDTF">2021-04-23T18:37:55Z</dcterms:modified>
</cp:coreProperties>
</file>