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58"/>
  </p:notesMasterIdLst>
  <p:sldIdLst>
    <p:sldId id="297" r:id="rId2"/>
    <p:sldId id="299" r:id="rId3"/>
    <p:sldId id="298" r:id="rId4"/>
    <p:sldId id="300" r:id="rId5"/>
    <p:sldId id="301" r:id="rId6"/>
    <p:sldId id="302" r:id="rId7"/>
    <p:sldId id="303" r:id="rId8"/>
    <p:sldId id="304" r:id="rId9"/>
    <p:sldId id="305" r:id="rId10"/>
    <p:sldId id="306" r:id="rId11"/>
    <p:sldId id="307" r:id="rId12"/>
    <p:sldId id="308" r:id="rId13"/>
    <p:sldId id="309" r:id="rId14"/>
    <p:sldId id="256" r:id="rId15"/>
    <p:sldId id="257"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311" r:id="rId39"/>
    <p:sldId id="258" r:id="rId40"/>
    <p:sldId id="259" r:id="rId41"/>
    <p:sldId id="282" r:id="rId42"/>
    <p:sldId id="283" r:id="rId43"/>
    <p:sldId id="284" r:id="rId44"/>
    <p:sldId id="285" r:id="rId45"/>
    <p:sldId id="286" r:id="rId46"/>
    <p:sldId id="287" r:id="rId47"/>
    <p:sldId id="296" r:id="rId48"/>
    <p:sldId id="288" r:id="rId49"/>
    <p:sldId id="289" r:id="rId50"/>
    <p:sldId id="290" r:id="rId51"/>
    <p:sldId id="291" r:id="rId52"/>
    <p:sldId id="292" r:id="rId53"/>
    <p:sldId id="293" r:id="rId54"/>
    <p:sldId id="294" r:id="rId55"/>
    <p:sldId id="295" r:id="rId56"/>
    <p:sldId id="310"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6E7A764-3781-4E83-8DE5-0C24C88D661B}">
          <p14:sldIdLst>
            <p14:sldId id="297"/>
            <p14:sldId id="299"/>
            <p14:sldId id="298"/>
            <p14:sldId id="300"/>
            <p14:sldId id="301"/>
            <p14:sldId id="302"/>
            <p14:sldId id="303"/>
            <p14:sldId id="304"/>
            <p14:sldId id="305"/>
            <p14:sldId id="306"/>
            <p14:sldId id="307"/>
            <p14:sldId id="308"/>
            <p14:sldId id="309"/>
            <p14:sldId id="256"/>
            <p14:sldId id="257"/>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Lst>
        </p14:section>
        <p14:section name="Default Section" id="{1499FEEF-1E7A-4C6F-8864-A5245D84B0E7}">
          <p14:sldIdLst>
            <p14:sldId id="280"/>
            <p14:sldId id="281"/>
            <p14:sldId id="311"/>
            <p14:sldId id="258"/>
            <p14:sldId id="259"/>
            <p14:sldId id="282"/>
            <p14:sldId id="283"/>
            <p14:sldId id="284"/>
            <p14:sldId id="285"/>
            <p14:sldId id="286"/>
            <p14:sldId id="287"/>
            <p14:sldId id="296"/>
            <p14:sldId id="288"/>
            <p14:sldId id="289"/>
            <p14:sldId id="290"/>
            <p14:sldId id="291"/>
            <p14:sldId id="292"/>
            <p14:sldId id="293"/>
            <p14:sldId id="294"/>
            <p14:sldId id="295"/>
            <p14:sldId id="31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517E51-8364-7746-A480-F55B3200765E}" type="datetimeFigureOut">
              <a:rPr lang="en-US" smtClean="0"/>
              <a:t>3/11/2022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1FA11-7403-2549-8E5F-A7D9D31453AB}" type="slidenum">
              <a:rPr lang="en-US" smtClean="0"/>
              <a:t>‹#›</a:t>
            </a:fld>
            <a:endParaRPr lang="en-US" dirty="0"/>
          </a:p>
        </p:txBody>
      </p:sp>
    </p:spTree>
    <p:extLst>
      <p:ext uri="{BB962C8B-B14F-4D97-AF65-F5344CB8AC3E}">
        <p14:creationId xmlns:p14="http://schemas.microsoft.com/office/powerpoint/2010/main" val="3610838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330576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1165469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C9526-DBFF-40E6-B054-64B195544BDE}"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33824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44003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C9526-DBFF-40E6-B054-64B195544BDE}"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4476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4169174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2426143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3649778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230767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152853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1161854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23329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3530164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421036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2494464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3CCBC8-A68B-49B5-868F-3AD74B3D1016}" type="datetimeFigureOut">
              <a:rPr lang="en-US" smtClean="0"/>
              <a:t>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0C9526-DBFF-40E6-B054-64B195544BDE}" type="slidenum">
              <a:rPr lang="en-US" smtClean="0"/>
              <a:t>‹#›</a:t>
            </a:fld>
            <a:endParaRPr lang="en-US" dirty="0"/>
          </a:p>
        </p:txBody>
      </p:sp>
    </p:spTree>
    <p:extLst>
      <p:ext uri="{BB962C8B-B14F-4D97-AF65-F5344CB8AC3E}">
        <p14:creationId xmlns:p14="http://schemas.microsoft.com/office/powerpoint/2010/main" val="242041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3CCBC8-A68B-49B5-868F-3AD74B3D1016}" type="datetimeFigureOut">
              <a:rPr lang="en-US" smtClean="0"/>
              <a:t>3/11/2022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B0C9526-DBFF-40E6-B054-64B195544BDE}" type="slidenum">
              <a:rPr lang="en-US" smtClean="0"/>
              <a:t>‹#›</a:t>
            </a:fld>
            <a:endParaRPr lang="en-US" dirty="0"/>
          </a:p>
        </p:txBody>
      </p:sp>
    </p:spTree>
    <p:extLst>
      <p:ext uri="{BB962C8B-B14F-4D97-AF65-F5344CB8AC3E}">
        <p14:creationId xmlns:p14="http://schemas.microsoft.com/office/powerpoint/2010/main" val="455658368"/>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vsb.org/pro-guidelines/index.php/unauthorized-practice-rules" TargetMode="External"/><Relationship Id="rId2" Type="http://schemas.openxmlformats.org/officeDocument/2006/relationships/hyperlink" Target="https://www.vacourts.gov/courtadmin/aoc/djs/programs/drs/mediation/home.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5E776-D2AB-40D3-A502-70003F3686B1}"/>
              </a:ext>
            </a:extLst>
          </p:cNvPr>
          <p:cNvSpPr>
            <a:spLocks noGrp="1"/>
          </p:cNvSpPr>
          <p:nvPr>
            <p:ph type="title"/>
          </p:nvPr>
        </p:nvSpPr>
        <p:spPr/>
        <p:txBody>
          <a:bodyPr/>
          <a:lstStyle/>
          <a:p>
            <a:pPr algn="ctr"/>
            <a:r>
              <a:rPr lang="en-US" dirty="0"/>
              <a:t>March GMAIC Meeting</a:t>
            </a:r>
            <a:br>
              <a:rPr lang="en-US" dirty="0"/>
            </a:br>
            <a:r>
              <a:rPr lang="en-US" dirty="0"/>
              <a:t>Alternative Dispute Resolution</a:t>
            </a:r>
          </a:p>
        </p:txBody>
      </p:sp>
      <p:sp>
        <p:nvSpPr>
          <p:cNvPr id="3" name="Content Placeholder 2">
            <a:extLst>
              <a:ext uri="{FF2B5EF4-FFF2-40B4-BE49-F238E27FC236}">
                <a16:creationId xmlns:a16="http://schemas.microsoft.com/office/drawing/2014/main" id="{1E9046B7-DCB2-42C1-BE29-7D04F64D009E}"/>
              </a:ext>
            </a:extLst>
          </p:cNvPr>
          <p:cNvSpPr>
            <a:spLocks noGrp="1"/>
          </p:cNvSpPr>
          <p:nvPr>
            <p:ph idx="1"/>
          </p:nvPr>
        </p:nvSpPr>
        <p:spPr/>
        <p:txBody>
          <a:bodyPr/>
          <a:lstStyle/>
          <a:p>
            <a:r>
              <a:rPr lang="en-US" dirty="0"/>
              <a:t>Welcome Pauline Newman IP American Inn of Court!</a:t>
            </a:r>
          </a:p>
          <a:p>
            <a:r>
              <a:rPr lang="en-US" dirty="0"/>
              <a:t>Four-Part Presentation:</a:t>
            </a:r>
          </a:p>
          <a:p>
            <a:pPr lvl="1"/>
            <a:r>
              <a:rPr lang="en-US" dirty="0"/>
              <a:t>Mediation Basics (Nathan J. Olson)</a:t>
            </a:r>
          </a:p>
          <a:p>
            <a:pPr lvl="1"/>
            <a:r>
              <a:rPr lang="en-US" dirty="0"/>
              <a:t>Collaborative Law: Virginia Uniform Collaborative Law Act (Alex T. Lewis)</a:t>
            </a:r>
          </a:p>
          <a:p>
            <a:pPr lvl="1"/>
            <a:r>
              <a:rPr lang="en-US" dirty="0"/>
              <a:t>Virginia Appellate Mediation Pilot Program (Lindsay R. McKasson)</a:t>
            </a:r>
          </a:p>
          <a:p>
            <a:pPr lvl="1"/>
            <a:r>
              <a:rPr lang="en-US" dirty="0"/>
              <a:t>Questions</a:t>
            </a:r>
          </a:p>
          <a:p>
            <a:r>
              <a:rPr lang="en-US" dirty="0"/>
              <a:t>Thank You to:</a:t>
            </a:r>
          </a:p>
          <a:p>
            <a:pPr lvl="1"/>
            <a:r>
              <a:rPr lang="en-US" dirty="0"/>
              <a:t>Nathaniel Lawson</a:t>
            </a:r>
          </a:p>
          <a:p>
            <a:pPr lvl="1"/>
            <a:r>
              <a:rPr lang="en-US" dirty="0"/>
              <a:t>Evelyn Johns</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832493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E1916-0354-4A9A-9201-9EA30BE69025}"/>
              </a:ext>
            </a:extLst>
          </p:cNvPr>
          <p:cNvSpPr>
            <a:spLocks noGrp="1"/>
          </p:cNvSpPr>
          <p:nvPr>
            <p:ph type="title"/>
          </p:nvPr>
        </p:nvSpPr>
        <p:spPr/>
        <p:txBody>
          <a:bodyPr/>
          <a:lstStyle/>
          <a:p>
            <a:pPr algn="ctr"/>
            <a:r>
              <a:rPr lang="en-US" dirty="0"/>
              <a:t>Mediation Styles: Interest-Based</a:t>
            </a:r>
          </a:p>
        </p:txBody>
      </p:sp>
      <p:sp>
        <p:nvSpPr>
          <p:cNvPr id="3" name="Content Placeholder 2">
            <a:extLst>
              <a:ext uri="{FF2B5EF4-FFF2-40B4-BE49-F238E27FC236}">
                <a16:creationId xmlns:a16="http://schemas.microsoft.com/office/drawing/2014/main" id="{D19C6128-A1CA-45BF-864B-85AD7BEF83E5}"/>
              </a:ext>
            </a:extLst>
          </p:cNvPr>
          <p:cNvSpPr>
            <a:spLocks noGrp="1"/>
          </p:cNvSpPr>
          <p:nvPr>
            <p:ph idx="1"/>
          </p:nvPr>
        </p:nvSpPr>
        <p:spPr/>
        <p:txBody>
          <a:bodyPr>
            <a:normAutofit fontScale="85000" lnSpcReduction="20000"/>
          </a:bodyPr>
          <a:lstStyle/>
          <a:p>
            <a:r>
              <a:rPr lang="en-US" dirty="0"/>
              <a:t>Interests and Goals. The primary focus of this style of mediation is the parties’ interests and goals.  The mediator will spend a significant amount of time delving into what each party hopes to get out of the mediation and why they have those goals.</a:t>
            </a:r>
          </a:p>
          <a:p>
            <a:r>
              <a:rPr lang="en-US" dirty="0"/>
              <a:t>Orange Example. The classic example as to the benefit of interest based negotiation is scenario in which both parties want an entire orange, but there is only one orange.  Obviously, since there is only one orange, they both cannot have all of it.  However, when the mediator investigates why each party wants the orange, the mediator discovers that one party wants the orange to drink its juice and the other party wants the rind to use as an ingredient in a different dish.  Of course, once the mediator realizes WHY each party wants the whole orange, the mediator can help the parties negotiate a solution in which both parties get what they want:  one party can have the entire inside of the orange for all of its juice, and the other party can have the entire rind to make other dish.</a:t>
            </a:r>
          </a:p>
          <a:p>
            <a:r>
              <a:rPr lang="en-US" dirty="0"/>
              <a:t>Creativity.  The interest based mediator will aim to explore the parties’ goals and interests, and to ensure that both parties hear and understand the other’s interests and motivations.  This mediation style tends to lead to more creative solutions that may or may not match a likely legal outcome or what someone else, including the mediator, may feel is fair.  It is important for mediators employing this mediation style to remember that the parties’ interests, goals, and values trump everything else including and especially how the mediator might “fix” or “solve” the parties’ issues if left to his or her own devices</a:t>
            </a:r>
          </a:p>
          <a:p>
            <a:endParaRPr lang="en-US" dirty="0"/>
          </a:p>
        </p:txBody>
      </p:sp>
    </p:spTree>
    <p:extLst>
      <p:ext uri="{BB962C8B-B14F-4D97-AF65-F5344CB8AC3E}">
        <p14:creationId xmlns:p14="http://schemas.microsoft.com/office/powerpoint/2010/main" val="2388440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DC4F3-3228-4442-9DA2-DE09E372F888}"/>
              </a:ext>
            </a:extLst>
          </p:cNvPr>
          <p:cNvSpPr>
            <a:spLocks noGrp="1"/>
          </p:cNvSpPr>
          <p:nvPr>
            <p:ph type="title"/>
          </p:nvPr>
        </p:nvSpPr>
        <p:spPr/>
        <p:txBody>
          <a:bodyPr/>
          <a:lstStyle/>
          <a:p>
            <a:pPr algn="ctr"/>
            <a:r>
              <a:rPr lang="en-US" dirty="0"/>
              <a:t>Mediation Styles: Other Styles</a:t>
            </a:r>
          </a:p>
        </p:txBody>
      </p:sp>
      <p:sp>
        <p:nvSpPr>
          <p:cNvPr id="3" name="Content Placeholder 2">
            <a:extLst>
              <a:ext uri="{FF2B5EF4-FFF2-40B4-BE49-F238E27FC236}">
                <a16:creationId xmlns:a16="http://schemas.microsoft.com/office/drawing/2014/main" id="{23D291C0-C101-44B9-8403-A5A1B46829FF}"/>
              </a:ext>
            </a:extLst>
          </p:cNvPr>
          <p:cNvSpPr>
            <a:spLocks noGrp="1"/>
          </p:cNvSpPr>
          <p:nvPr>
            <p:ph idx="1"/>
          </p:nvPr>
        </p:nvSpPr>
        <p:spPr>
          <a:xfrm>
            <a:off x="677334" y="1770077"/>
            <a:ext cx="8596668" cy="4478323"/>
          </a:xfrm>
        </p:spPr>
        <p:txBody>
          <a:bodyPr/>
          <a:lstStyle/>
          <a:p>
            <a:r>
              <a:rPr lang="en-US" dirty="0"/>
              <a:t>There are other mediation styles out there, and in theory, you could develop a custom format for a particular case so long as everyone agreed upon the ground rules.  </a:t>
            </a:r>
          </a:p>
          <a:p>
            <a:pPr lvl="1"/>
            <a:r>
              <a:rPr lang="en-US" dirty="0"/>
              <a:t>Narrative</a:t>
            </a:r>
            <a:endParaRPr lang="en-US" sz="1500" dirty="0"/>
          </a:p>
          <a:p>
            <a:pPr lvl="2"/>
            <a:r>
              <a:rPr lang="en-US" dirty="0"/>
              <a:t>Narrative mediation focuses on creating a new narrative to help the parties understand and reshape the conflict</a:t>
            </a:r>
          </a:p>
          <a:p>
            <a:pPr lvl="1"/>
            <a:r>
              <a:rPr lang="en-US" dirty="0"/>
              <a:t>Transformative</a:t>
            </a:r>
            <a:endParaRPr lang="en-US" sz="1500" dirty="0"/>
          </a:p>
          <a:p>
            <a:pPr lvl="2"/>
            <a:r>
              <a:rPr lang="en-US" dirty="0"/>
              <a:t>Transformative mediation is designed to repair the parties’ relationship, place the parties on an equal playing field, and then resolve the dispute</a:t>
            </a:r>
          </a:p>
          <a:p>
            <a:r>
              <a:rPr lang="en-US" dirty="0"/>
              <a:t>Often, mediators who use the narrative and transformative mediation styles have a background or training as mental health professionals.</a:t>
            </a:r>
          </a:p>
          <a:p>
            <a:endParaRPr lang="en-US" dirty="0"/>
          </a:p>
        </p:txBody>
      </p:sp>
    </p:spTree>
    <p:extLst>
      <p:ext uri="{BB962C8B-B14F-4D97-AF65-F5344CB8AC3E}">
        <p14:creationId xmlns:p14="http://schemas.microsoft.com/office/powerpoint/2010/main" val="3578056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7530A-B8EF-46B1-9A3D-C21E9BF6B4B4}"/>
              </a:ext>
            </a:extLst>
          </p:cNvPr>
          <p:cNvSpPr>
            <a:spLocks noGrp="1"/>
          </p:cNvSpPr>
          <p:nvPr>
            <p:ph type="title"/>
          </p:nvPr>
        </p:nvSpPr>
        <p:spPr/>
        <p:txBody>
          <a:bodyPr/>
          <a:lstStyle/>
          <a:p>
            <a:pPr algn="ctr"/>
            <a:r>
              <a:rPr lang="en-US" dirty="0"/>
              <a:t>Choice of Mediator/Mediation Logistics</a:t>
            </a:r>
          </a:p>
        </p:txBody>
      </p:sp>
      <p:sp>
        <p:nvSpPr>
          <p:cNvPr id="3" name="Content Placeholder 2">
            <a:extLst>
              <a:ext uri="{FF2B5EF4-FFF2-40B4-BE49-F238E27FC236}">
                <a16:creationId xmlns:a16="http://schemas.microsoft.com/office/drawing/2014/main" id="{D0072539-E431-4D22-ABAC-F071B0113DE2}"/>
              </a:ext>
            </a:extLst>
          </p:cNvPr>
          <p:cNvSpPr>
            <a:spLocks noGrp="1"/>
          </p:cNvSpPr>
          <p:nvPr>
            <p:ph idx="1"/>
          </p:nvPr>
        </p:nvSpPr>
        <p:spPr/>
        <p:txBody>
          <a:bodyPr/>
          <a:lstStyle/>
          <a:p>
            <a:r>
              <a:rPr lang="en-US" dirty="0"/>
              <a:t>Style</a:t>
            </a:r>
          </a:p>
          <a:p>
            <a:r>
              <a:rPr lang="en-US" dirty="0"/>
              <a:t>Physical Arrangements</a:t>
            </a:r>
          </a:p>
          <a:p>
            <a:r>
              <a:rPr lang="en-US" dirty="0"/>
              <a:t>Format/Mediation Session(s)</a:t>
            </a:r>
          </a:p>
          <a:p>
            <a:r>
              <a:rPr lang="en-US" dirty="0"/>
              <a:t>Mediator’s Experience/Background</a:t>
            </a:r>
          </a:p>
          <a:p>
            <a:r>
              <a:rPr lang="en-US" dirty="0"/>
              <a:t>Other Factors</a:t>
            </a:r>
          </a:p>
          <a:p>
            <a:pPr lvl="1"/>
            <a:r>
              <a:rPr lang="en-US" dirty="0"/>
              <a:t>Sex/Gender</a:t>
            </a:r>
          </a:p>
          <a:p>
            <a:pPr lvl="1"/>
            <a:r>
              <a:rPr lang="en-US" dirty="0"/>
              <a:t>Culture/Race</a:t>
            </a:r>
          </a:p>
          <a:p>
            <a:pPr lvl="1"/>
            <a:r>
              <a:rPr lang="en-US" dirty="0"/>
              <a:t>Language </a:t>
            </a:r>
          </a:p>
          <a:p>
            <a:r>
              <a:rPr lang="en-US" dirty="0"/>
              <a:t>Bias?</a:t>
            </a:r>
          </a:p>
        </p:txBody>
      </p:sp>
    </p:spTree>
    <p:extLst>
      <p:ext uri="{BB962C8B-B14F-4D97-AF65-F5344CB8AC3E}">
        <p14:creationId xmlns:p14="http://schemas.microsoft.com/office/powerpoint/2010/main" val="3511670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C0325-8B91-438D-AF82-3DDA43511080}"/>
              </a:ext>
            </a:extLst>
          </p:cNvPr>
          <p:cNvSpPr>
            <a:spLocks noGrp="1"/>
          </p:cNvSpPr>
          <p:nvPr>
            <p:ph type="title"/>
          </p:nvPr>
        </p:nvSpPr>
        <p:spPr/>
        <p:txBody>
          <a:bodyPr/>
          <a:lstStyle/>
          <a:p>
            <a:pPr algn="ctr"/>
            <a:r>
              <a:rPr lang="en-US" dirty="0"/>
              <a:t>Resources</a:t>
            </a:r>
          </a:p>
        </p:txBody>
      </p:sp>
      <p:sp>
        <p:nvSpPr>
          <p:cNvPr id="3" name="Content Placeholder 2">
            <a:extLst>
              <a:ext uri="{FF2B5EF4-FFF2-40B4-BE49-F238E27FC236}">
                <a16:creationId xmlns:a16="http://schemas.microsoft.com/office/drawing/2014/main" id="{2DB321DE-7CFD-4701-9D4F-ABE9C34848AD}"/>
              </a:ext>
            </a:extLst>
          </p:cNvPr>
          <p:cNvSpPr>
            <a:spLocks noGrp="1"/>
          </p:cNvSpPr>
          <p:nvPr>
            <p:ph idx="1"/>
          </p:nvPr>
        </p:nvSpPr>
        <p:spPr/>
        <p:txBody>
          <a:bodyPr/>
          <a:lstStyle/>
          <a:p>
            <a:r>
              <a:rPr lang="en-US" u="sng" dirty="0">
                <a:hlinkClick r:id="rId2"/>
              </a:rPr>
              <a:t>https://www.vacourts.gov/courtadmin/aoc/djs/programs/drs/mediation/home.html</a:t>
            </a:r>
            <a:endParaRPr lang="en-US" u="sng" dirty="0"/>
          </a:p>
          <a:p>
            <a:r>
              <a:rPr lang="en-US" u="sng" dirty="0">
                <a:hlinkClick r:id="rId3"/>
              </a:rPr>
              <a:t>https://www.vacourts.gov/courtadmin/aoc/djs/programs/drs/mediation/training/home.html</a:t>
            </a:r>
          </a:p>
          <a:p>
            <a:r>
              <a:rPr lang="en-US" u="sng" dirty="0">
                <a:hlinkClick r:id="rId3"/>
              </a:rPr>
              <a:t>https://www.vacourts.gov/courtadmin/aoc/djs/programs/drs/mediation/faq.html</a:t>
            </a:r>
          </a:p>
          <a:p>
            <a:r>
              <a:rPr lang="en-US" u="sng" dirty="0">
                <a:hlinkClick r:id="rId3"/>
              </a:rPr>
              <a:t>https://www.vsb.org/pro-guidelines/index.php/unauthorized-practice-rules</a:t>
            </a:r>
            <a:endParaRPr lang="en-US" dirty="0"/>
          </a:p>
          <a:p>
            <a:endParaRPr lang="en-US" dirty="0"/>
          </a:p>
        </p:txBody>
      </p:sp>
    </p:spTree>
    <p:extLst>
      <p:ext uri="{BB962C8B-B14F-4D97-AF65-F5344CB8AC3E}">
        <p14:creationId xmlns:p14="http://schemas.microsoft.com/office/powerpoint/2010/main" val="4134159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DE6A4-6FC5-4707-BF5B-543109993D05}"/>
              </a:ext>
            </a:extLst>
          </p:cNvPr>
          <p:cNvSpPr>
            <a:spLocks noGrp="1"/>
          </p:cNvSpPr>
          <p:nvPr>
            <p:ph type="ctrTitle"/>
          </p:nvPr>
        </p:nvSpPr>
        <p:spPr/>
        <p:txBody>
          <a:bodyPr/>
          <a:lstStyle/>
          <a:p>
            <a:r>
              <a:rPr lang="en-US" dirty="0"/>
              <a:t>Virginia Uniform Collaborative Law Act</a:t>
            </a:r>
          </a:p>
        </p:txBody>
      </p:sp>
      <p:sp>
        <p:nvSpPr>
          <p:cNvPr id="3" name="Subtitle 2">
            <a:extLst>
              <a:ext uri="{FF2B5EF4-FFF2-40B4-BE49-F238E27FC236}">
                <a16:creationId xmlns:a16="http://schemas.microsoft.com/office/drawing/2014/main" id="{B5F5CA90-757B-4697-B993-46B7C11F112B}"/>
              </a:ext>
            </a:extLst>
          </p:cNvPr>
          <p:cNvSpPr>
            <a:spLocks noGrp="1"/>
          </p:cNvSpPr>
          <p:nvPr>
            <p:ph type="subTitle" idx="1"/>
          </p:nvPr>
        </p:nvSpPr>
        <p:spPr>
          <a:xfrm>
            <a:off x="1406399" y="4050836"/>
            <a:ext cx="7766936" cy="1096899"/>
          </a:xfrm>
        </p:spPr>
        <p:txBody>
          <a:bodyPr>
            <a:normAutofit/>
          </a:bodyPr>
          <a:lstStyle/>
          <a:p>
            <a:r>
              <a:rPr lang="en-US" sz="6000" dirty="0">
                <a:latin typeface="+mj-lt"/>
              </a:rPr>
              <a:t>(UCLA)</a:t>
            </a:r>
          </a:p>
        </p:txBody>
      </p:sp>
    </p:spTree>
    <p:extLst>
      <p:ext uri="{BB962C8B-B14F-4D97-AF65-F5344CB8AC3E}">
        <p14:creationId xmlns:p14="http://schemas.microsoft.com/office/powerpoint/2010/main" val="1609359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BF094-B021-4D60-AC74-82A7A7F19237}"/>
              </a:ext>
            </a:extLst>
          </p:cNvPr>
          <p:cNvSpPr>
            <a:spLocks noGrp="1"/>
          </p:cNvSpPr>
          <p:nvPr>
            <p:ph type="title"/>
          </p:nvPr>
        </p:nvSpPr>
        <p:spPr/>
        <p:txBody>
          <a:bodyPr/>
          <a:lstStyle/>
          <a:p>
            <a:pPr algn="ctr"/>
            <a:r>
              <a:rPr lang="en-US" dirty="0"/>
              <a:t>The UCLA</a:t>
            </a:r>
          </a:p>
        </p:txBody>
      </p:sp>
      <p:sp>
        <p:nvSpPr>
          <p:cNvPr id="3" name="Content Placeholder 2">
            <a:extLst>
              <a:ext uri="{FF2B5EF4-FFF2-40B4-BE49-F238E27FC236}">
                <a16:creationId xmlns:a16="http://schemas.microsoft.com/office/drawing/2014/main" id="{170072FB-0C80-4956-83CA-064A7BC5D6DB}"/>
              </a:ext>
            </a:extLst>
          </p:cNvPr>
          <p:cNvSpPr>
            <a:spLocks noGrp="1"/>
          </p:cNvSpPr>
          <p:nvPr>
            <p:ph idx="1"/>
          </p:nvPr>
        </p:nvSpPr>
        <p:spPr/>
        <p:txBody>
          <a:bodyPr>
            <a:normAutofit/>
          </a:bodyPr>
          <a:lstStyle/>
          <a:p>
            <a:r>
              <a:rPr lang="en-US" dirty="0"/>
              <a:t>Virginia Code</a:t>
            </a:r>
          </a:p>
          <a:p>
            <a:r>
              <a:rPr lang="en-US" dirty="0"/>
              <a:t>Title 20 (Domestic Relations)</a:t>
            </a:r>
          </a:p>
          <a:p>
            <a:r>
              <a:rPr lang="en-US" dirty="0"/>
              <a:t>Chapter 11 (sections 168–87)</a:t>
            </a:r>
          </a:p>
          <a:p>
            <a:r>
              <a:rPr lang="en-US" dirty="0"/>
              <a:t>A type of alternative dispute resolution for family law matters: </a:t>
            </a:r>
          </a:p>
          <a:p>
            <a:pPr marL="571500" indent="-571500">
              <a:buFont typeface="+mj-lt"/>
              <a:buAutoNum type="romanLcPeriod"/>
            </a:pPr>
            <a:r>
              <a:rPr lang="en-US" sz="2000" dirty="0"/>
              <a:t>Marriage, divorce, dissolution, annulment, property distribution, child custody, visitation, parenting time, alimony, spousal support, maintenance, child support, adoption, parentage, and negotiation or enforcement of premarital, marital, and separation agreements.</a:t>
            </a:r>
          </a:p>
          <a:p>
            <a:r>
              <a:rPr lang="en-US" dirty="0"/>
              <a:t>Governs how to agree to the process, the disclosure of information, the privilege against disclosure of communications, and the scope of representation by attorneys in the proceeding.</a:t>
            </a:r>
          </a:p>
        </p:txBody>
      </p:sp>
    </p:spTree>
    <p:extLst>
      <p:ext uri="{BB962C8B-B14F-4D97-AF65-F5344CB8AC3E}">
        <p14:creationId xmlns:p14="http://schemas.microsoft.com/office/powerpoint/2010/main" val="1007237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528C-600C-4AC3-9A24-CE3855A2044C}"/>
              </a:ext>
            </a:extLst>
          </p:cNvPr>
          <p:cNvSpPr>
            <a:spLocks noGrp="1"/>
          </p:cNvSpPr>
          <p:nvPr>
            <p:ph type="title"/>
          </p:nvPr>
        </p:nvSpPr>
        <p:spPr/>
        <p:txBody>
          <a:bodyPr/>
          <a:lstStyle/>
          <a:p>
            <a:pPr algn="ctr"/>
            <a:r>
              <a:rPr lang="en-US" dirty="0"/>
              <a:t>History</a:t>
            </a:r>
          </a:p>
        </p:txBody>
      </p:sp>
      <p:sp>
        <p:nvSpPr>
          <p:cNvPr id="3" name="Content Placeholder 2">
            <a:extLst>
              <a:ext uri="{FF2B5EF4-FFF2-40B4-BE49-F238E27FC236}">
                <a16:creationId xmlns:a16="http://schemas.microsoft.com/office/drawing/2014/main" id="{E21E7933-FDD9-45A5-9D46-F6469A72CB95}"/>
              </a:ext>
            </a:extLst>
          </p:cNvPr>
          <p:cNvSpPr>
            <a:spLocks noGrp="1"/>
          </p:cNvSpPr>
          <p:nvPr>
            <p:ph idx="1"/>
          </p:nvPr>
        </p:nvSpPr>
        <p:spPr/>
        <p:txBody>
          <a:bodyPr>
            <a:normAutofit lnSpcReduction="10000"/>
          </a:bodyPr>
          <a:lstStyle/>
          <a:p>
            <a:r>
              <a:rPr lang="en-US" dirty="0"/>
              <a:t>In February 2010, the UCLA was submitted to the ABA House of Delegates for Approval. Despite the support of several ABA entities, including the Sections of Dispute Resolution, Individual Rights &amp; Responsibilities, Family Law Section, objections by the  ABA Litigation Section and other ABA groups led the ULC to pull it.</a:t>
            </a:r>
          </a:p>
          <a:p>
            <a:r>
              <a:rPr lang="en-US" dirty="0"/>
              <a:t>In 2010, in response to the objections, the ULC made several amendments to the UCLA, including creating a version limiting the law to family law matters.</a:t>
            </a:r>
          </a:p>
          <a:p>
            <a:r>
              <a:rPr lang="en-US" dirty="0"/>
              <a:t>When resubmitted to the ABA House of Delegates in 2011, it still failed to pass. The ULC decided to vigorously pursue its enactment in all jurisdictions anyway.</a:t>
            </a:r>
          </a:p>
          <a:p>
            <a:r>
              <a:rPr lang="en-US" dirty="0"/>
              <a:t>Virginia enacted the UCLA in 2021.</a:t>
            </a:r>
          </a:p>
          <a:p>
            <a:r>
              <a:rPr lang="en-US" dirty="0"/>
              <a:t>21 States and the District of Columbia have enacted the UCLA, and it is currently under consideration in Missouri.</a:t>
            </a:r>
          </a:p>
          <a:p>
            <a:endParaRPr lang="en-US" dirty="0"/>
          </a:p>
          <a:p>
            <a:endParaRPr lang="en-US" dirty="0"/>
          </a:p>
        </p:txBody>
      </p:sp>
    </p:spTree>
    <p:extLst>
      <p:ext uri="{BB962C8B-B14F-4D97-AF65-F5344CB8AC3E}">
        <p14:creationId xmlns:p14="http://schemas.microsoft.com/office/powerpoint/2010/main" val="2399085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241BD-B6ED-40A3-BEC0-B03EE1C87303}"/>
              </a:ext>
            </a:extLst>
          </p:cNvPr>
          <p:cNvSpPr>
            <a:spLocks noGrp="1"/>
          </p:cNvSpPr>
          <p:nvPr>
            <p:ph type="title"/>
          </p:nvPr>
        </p:nvSpPr>
        <p:spPr>
          <a:xfrm>
            <a:off x="1295402" y="523784"/>
            <a:ext cx="9601196" cy="790111"/>
          </a:xfrm>
        </p:spPr>
        <p:txBody>
          <a:bodyPr/>
          <a:lstStyle/>
          <a:p>
            <a:pPr algn="ctr"/>
            <a:r>
              <a:rPr lang="en-US" dirty="0"/>
              <a:t>Sections</a:t>
            </a:r>
          </a:p>
        </p:txBody>
      </p:sp>
      <p:sp>
        <p:nvSpPr>
          <p:cNvPr id="3" name="Content Placeholder 2">
            <a:extLst>
              <a:ext uri="{FF2B5EF4-FFF2-40B4-BE49-F238E27FC236}">
                <a16:creationId xmlns:a16="http://schemas.microsoft.com/office/drawing/2014/main" id="{CC94DD48-9C6E-4EF7-BFB1-ACFA467720A4}"/>
              </a:ext>
            </a:extLst>
          </p:cNvPr>
          <p:cNvSpPr>
            <a:spLocks noGrp="1"/>
          </p:cNvSpPr>
          <p:nvPr>
            <p:ph idx="1"/>
          </p:nvPr>
        </p:nvSpPr>
        <p:spPr>
          <a:xfrm>
            <a:off x="835058" y="1518082"/>
            <a:ext cx="10515600" cy="4816133"/>
          </a:xfrm>
        </p:spPr>
        <p:txBody>
          <a:bodyPr numCol="3">
            <a:normAutofit fontScale="92500" lnSpcReduction="20000"/>
          </a:bodyPr>
          <a:lstStyle/>
          <a:p>
            <a:r>
              <a:rPr lang="en-US" dirty="0"/>
              <a:t>§ 20-168 Definitions</a:t>
            </a:r>
          </a:p>
          <a:p>
            <a:r>
              <a:rPr lang="en-US" dirty="0"/>
              <a:t>§ 20-169 Applicability</a:t>
            </a:r>
          </a:p>
          <a:p>
            <a:r>
              <a:rPr lang="en-US" dirty="0"/>
              <a:t>§ 20-170 Collaborative law participation agreement; requirements</a:t>
            </a:r>
          </a:p>
          <a:p>
            <a:r>
              <a:rPr lang="en-US" dirty="0"/>
              <a:t>§ 20-171 Beginning and concluding collaborative law process</a:t>
            </a:r>
          </a:p>
          <a:p>
            <a:r>
              <a:rPr lang="en-US" dirty="0"/>
              <a:t>§ 20-172 Proceedings pending before tribunal; status report</a:t>
            </a:r>
          </a:p>
          <a:p>
            <a:r>
              <a:rPr lang="en-US" dirty="0"/>
              <a:t>§ 20-173 Emergency order</a:t>
            </a:r>
          </a:p>
          <a:p>
            <a:r>
              <a:rPr lang="en-US" dirty="0"/>
              <a:t>§ 20-174 Affirmation of agreement by tribunal</a:t>
            </a:r>
          </a:p>
          <a:p>
            <a:r>
              <a:rPr lang="en-US" dirty="0"/>
              <a:t>§ 20-175 Disqualification of collaborative lawyer and lawyers in associated law firm; exception</a:t>
            </a:r>
          </a:p>
          <a:p>
            <a:r>
              <a:rPr lang="en-US" dirty="0"/>
              <a:t>§ 20-176 Low-income parties; exception from imputed disqualification</a:t>
            </a:r>
          </a:p>
          <a:p>
            <a:r>
              <a:rPr lang="en-US" dirty="0"/>
              <a:t>§ 20-177 Disclosure of information</a:t>
            </a:r>
          </a:p>
          <a:p>
            <a:r>
              <a:rPr lang="en-US" dirty="0"/>
              <a:t>§ 20-178 Standards of professional responsibility and mandatory reporting not affected</a:t>
            </a:r>
          </a:p>
          <a:p>
            <a:r>
              <a:rPr lang="en-US" dirty="0"/>
              <a:t>§ 20-179 Appropriateness of collaborative law process</a:t>
            </a:r>
          </a:p>
          <a:p>
            <a:r>
              <a:rPr lang="en-US" dirty="0"/>
              <a:t>§ 20-180 History of family abuse</a:t>
            </a:r>
          </a:p>
          <a:p>
            <a:r>
              <a:rPr lang="en-US" dirty="0"/>
              <a:t>§ 20-181 Confidentiality of collaborative law communication</a:t>
            </a:r>
          </a:p>
          <a:p>
            <a:endParaRPr lang="en-US" dirty="0"/>
          </a:p>
          <a:p>
            <a:endParaRPr lang="en-US" dirty="0"/>
          </a:p>
          <a:p>
            <a:pPr marL="0" indent="0">
              <a:buNone/>
            </a:pPr>
            <a:r>
              <a:rPr lang="en-US" dirty="0"/>
              <a:t>§ 20-182 Privilege against disclosure of collaborative law communication; admissibility; discovery</a:t>
            </a:r>
          </a:p>
          <a:p>
            <a:r>
              <a:rPr lang="en-US" dirty="0"/>
              <a:t>§ 20-183 Waiver and preclusion of privilege</a:t>
            </a:r>
          </a:p>
          <a:p>
            <a:r>
              <a:rPr lang="en-US" dirty="0"/>
              <a:t>§ 20-184 Limits of privilege</a:t>
            </a:r>
          </a:p>
          <a:p>
            <a:r>
              <a:rPr lang="en-US" dirty="0"/>
              <a:t>§ 20-185 Authority of tribunal in case of noncompliance</a:t>
            </a:r>
          </a:p>
          <a:p>
            <a:r>
              <a:rPr lang="en-US" dirty="0"/>
              <a:t>§ 20-186 Uniformity of application and construction</a:t>
            </a:r>
          </a:p>
          <a:p>
            <a:r>
              <a:rPr lang="en-US" dirty="0"/>
              <a:t>§ 20-187 Relation to Electronic Signatures in Global and National Commerce Act</a:t>
            </a:r>
          </a:p>
        </p:txBody>
      </p:sp>
    </p:spTree>
    <p:extLst>
      <p:ext uri="{BB962C8B-B14F-4D97-AF65-F5344CB8AC3E}">
        <p14:creationId xmlns:p14="http://schemas.microsoft.com/office/powerpoint/2010/main" val="2182143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A1006-BDC8-4128-9A20-D28AA83D4537}"/>
              </a:ext>
            </a:extLst>
          </p:cNvPr>
          <p:cNvSpPr>
            <a:spLocks noGrp="1"/>
          </p:cNvSpPr>
          <p:nvPr>
            <p:ph type="title"/>
          </p:nvPr>
        </p:nvSpPr>
        <p:spPr/>
        <p:txBody>
          <a:bodyPr/>
          <a:lstStyle/>
          <a:p>
            <a:pPr algn="ctr"/>
            <a:r>
              <a:rPr lang="en-US" dirty="0"/>
              <a:t>§ 20-168 Definitions</a:t>
            </a:r>
          </a:p>
        </p:txBody>
      </p:sp>
      <p:sp>
        <p:nvSpPr>
          <p:cNvPr id="3" name="Content Placeholder 2">
            <a:extLst>
              <a:ext uri="{FF2B5EF4-FFF2-40B4-BE49-F238E27FC236}">
                <a16:creationId xmlns:a16="http://schemas.microsoft.com/office/drawing/2014/main" id="{8F668EEB-A2E2-4D63-A6B1-0F757E60FD29}"/>
              </a:ext>
            </a:extLst>
          </p:cNvPr>
          <p:cNvSpPr>
            <a:spLocks noGrp="1"/>
          </p:cNvSpPr>
          <p:nvPr>
            <p:ph idx="1"/>
          </p:nvPr>
        </p:nvSpPr>
        <p:spPr/>
        <p:txBody>
          <a:bodyPr/>
          <a:lstStyle/>
          <a:p>
            <a:r>
              <a:rPr lang="en-US" dirty="0"/>
              <a:t>Just definitions.</a:t>
            </a:r>
          </a:p>
          <a:p>
            <a:r>
              <a:rPr lang="en-US" dirty="0"/>
              <a:t>Virginia chose the definition of “Collaborative matter” that limits the UCLA to family law.</a:t>
            </a:r>
          </a:p>
        </p:txBody>
      </p:sp>
    </p:spTree>
    <p:extLst>
      <p:ext uri="{BB962C8B-B14F-4D97-AF65-F5344CB8AC3E}">
        <p14:creationId xmlns:p14="http://schemas.microsoft.com/office/powerpoint/2010/main" val="3852496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9BEF7-E966-45E7-9678-8D6DE6D2CA90}"/>
              </a:ext>
            </a:extLst>
          </p:cNvPr>
          <p:cNvSpPr>
            <a:spLocks noGrp="1"/>
          </p:cNvSpPr>
          <p:nvPr>
            <p:ph type="title"/>
          </p:nvPr>
        </p:nvSpPr>
        <p:spPr/>
        <p:txBody>
          <a:bodyPr/>
          <a:lstStyle/>
          <a:p>
            <a:pPr algn="ctr"/>
            <a:r>
              <a:rPr lang="en-US" dirty="0"/>
              <a:t>§ 20-169 Applicability</a:t>
            </a:r>
          </a:p>
        </p:txBody>
      </p:sp>
      <p:sp>
        <p:nvSpPr>
          <p:cNvPr id="3" name="Content Placeholder 2">
            <a:extLst>
              <a:ext uri="{FF2B5EF4-FFF2-40B4-BE49-F238E27FC236}">
                <a16:creationId xmlns:a16="http://schemas.microsoft.com/office/drawing/2014/main" id="{2504DB9A-8E56-4E54-8119-C8EF8C13580A}"/>
              </a:ext>
            </a:extLst>
          </p:cNvPr>
          <p:cNvSpPr>
            <a:spLocks noGrp="1"/>
          </p:cNvSpPr>
          <p:nvPr>
            <p:ph idx="1"/>
          </p:nvPr>
        </p:nvSpPr>
        <p:spPr/>
        <p:txBody>
          <a:bodyPr/>
          <a:lstStyle/>
          <a:p>
            <a:r>
              <a:rPr lang="en-US" dirty="0"/>
              <a:t>Sets the effective date after which collaborative law participation agreements are bound by the rules.</a:t>
            </a:r>
          </a:p>
          <a:p>
            <a:r>
              <a:rPr lang="en-US" dirty="0"/>
              <a:t>The effective date was July 1, 2021.</a:t>
            </a:r>
          </a:p>
        </p:txBody>
      </p:sp>
    </p:spTree>
    <p:extLst>
      <p:ext uri="{BB962C8B-B14F-4D97-AF65-F5344CB8AC3E}">
        <p14:creationId xmlns:p14="http://schemas.microsoft.com/office/powerpoint/2010/main" val="337439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DE6A4-6FC5-4707-BF5B-543109993D05}"/>
              </a:ext>
            </a:extLst>
          </p:cNvPr>
          <p:cNvSpPr>
            <a:spLocks noGrp="1"/>
          </p:cNvSpPr>
          <p:nvPr>
            <p:ph type="ctrTitle"/>
          </p:nvPr>
        </p:nvSpPr>
        <p:spPr>
          <a:xfrm>
            <a:off x="1674847" y="2186420"/>
            <a:ext cx="7766936" cy="1646302"/>
          </a:xfrm>
        </p:spPr>
        <p:txBody>
          <a:bodyPr/>
          <a:lstStyle/>
          <a:p>
            <a:r>
              <a:rPr lang="en-US" dirty="0"/>
              <a:t>Mediation:</a:t>
            </a:r>
          </a:p>
        </p:txBody>
      </p:sp>
      <p:sp>
        <p:nvSpPr>
          <p:cNvPr id="3" name="Subtitle 2">
            <a:extLst>
              <a:ext uri="{FF2B5EF4-FFF2-40B4-BE49-F238E27FC236}">
                <a16:creationId xmlns:a16="http://schemas.microsoft.com/office/drawing/2014/main" id="{B5F5CA90-757B-4697-B993-46B7C11F112B}"/>
              </a:ext>
            </a:extLst>
          </p:cNvPr>
          <p:cNvSpPr>
            <a:spLocks noGrp="1"/>
          </p:cNvSpPr>
          <p:nvPr>
            <p:ph type="subTitle" idx="1"/>
          </p:nvPr>
        </p:nvSpPr>
        <p:spPr>
          <a:xfrm>
            <a:off x="1406399" y="4050836"/>
            <a:ext cx="7766936" cy="1096899"/>
          </a:xfrm>
        </p:spPr>
        <p:txBody>
          <a:bodyPr>
            <a:normAutofit fontScale="85000" lnSpcReduction="10000"/>
          </a:bodyPr>
          <a:lstStyle/>
          <a:p>
            <a:r>
              <a:rPr lang="en-US" sz="6000" dirty="0"/>
              <a:t>Tips, Strategy, and Advice</a:t>
            </a:r>
            <a:endParaRPr lang="en-US" sz="6000" dirty="0">
              <a:latin typeface="+mj-lt"/>
            </a:endParaRPr>
          </a:p>
        </p:txBody>
      </p:sp>
    </p:spTree>
    <p:extLst>
      <p:ext uri="{BB962C8B-B14F-4D97-AF65-F5344CB8AC3E}">
        <p14:creationId xmlns:p14="http://schemas.microsoft.com/office/powerpoint/2010/main" val="202504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78D9-DEF4-463F-89EB-A7174394C51C}"/>
              </a:ext>
            </a:extLst>
          </p:cNvPr>
          <p:cNvSpPr>
            <a:spLocks noGrp="1"/>
          </p:cNvSpPr>
          <p:nvPr>
            <p:ph type="title"/>
          </p:nvPr>
        </p:nvSpPr>
        <p:spPr/>
        <p:txBody>
          <a:bodyPr>
            <a:normAutofit/>
          </a:bodyPr>
          <a:lstStyle/>
          <a:p>
            <a:pPr algn="ctr"/>
            <a:r>
              <a:rPr lang="en-US" dirty="0"/>
              <a:t>§ 20-170 Collaborative law participation agreement; requirements</a:t>
            </a:r>
          </a:p>
        </p:txBody>
      </p:sp>
      <p:sp>
        <p:nvSpPr>
          <p:cNvPr id="3" name="Content Placeholder 2">
            <a:extLst>
              <a:ext uri="{FF2B5EF4-FFF2-40B4-BE49-F238E27FC236}">
                <a16:creationId xmlns:a16="http://schemas.microsoft.com/office/drawing/2014/main" id="{C128C4E3-5847-4A45-BD7B-E241E19180EF}"/>
              </a:ext>
            </a:extLst>
          </p:cNvPr>
          <p:cNvSpPr>
            <a:spLocks noGrp="1"/>
          </p:cNvSpPr>
          <p:nvPr>
            <p:ph idx="1"/>
          </p:nvPr>
        </p:nvSpPr>
        <p:spPr/>
        <p:txBody>
          <a:bodyPr>
            <a:normAutofit fontScale="92500" lnSpcReduction="20000"/>
          </a:bodyPr>
          <a:lstStyle/>
          <a:p>
            <a:r>
              <a:rPr lang="en-US" dirty="0"/>
              <a:t>States what a collaborative law participation agreement needs to include to be valid.</a:t>
            </a:r>
          </a:p>
          <a:p>
            <a:r>
              <a:rPr lang="en-US" dirty="0"/>
              <a:t>To ensure that both parties truly agree to the process.</a:t>
            </a:r>
          </a:p>
          <a:p>
            <a:r>
              <a:rPr lang="en-US" dirty="0"/>
              <a:t>Requires:</a:t>
            </a:r>
          </a:p>
          <a:p>
            <a:pPr marL="514350" indent="-514350">
              <a:buFont typeface="+mj-lt"/>
              <a:buAutoNum type="arabicPeriod"/>
            </a:pPr>
            <a:r>
              <a:rPr lang="en-US" dirty="0"/>
              <a:t>Be in a record (writing);</a:t>
            </a:r>
          </a:p>
          <a:p>
            <a:pPr marL="514350" indent="-514350">
              <a:buFont typeface="+mj-lt"/>
              <a:buAutoNum type="arabicPeriod"/>
            </a:pPr>
            <a:r>
              <a:rPr lang="en-US" dirty="0"/>
              <a:t>Signed by the parties;</a:t>
            </a:r>
          </a:p>
          <a:p>
            <a:pPr marL="514350" indent="-514350">
              <a:buFont typeface="+mj-lt"/>
              <a:buAutoNum type="arabicPeriod"/>
            </a:pPr>
            <a:r>
              <a:rPr lang="en-US" dirty="0"/>
              <a:t>A statement of intention to use the collaborative process;</a:t>
            </a:r>
          </a:p>
          <a:p>
            <a:pPr marL="514350" indent="-514350">
              <a:buFont typeface="+mj-lt"/>
              <a:buAutoNum type="arabicPeriod"/>
            </a:pPr>
            <a:r>
              <a:rPr lang="en-US" dirty="0"/>
              <a:t>Describe the nature and scope of the matter;</a:t>
            </a:r>
          </a:p>
          <a:p>
            <a:pPr marL="514350" indent="-514350">
              <a:buFont typeface="+mj-lt"/>
              <a:buAutoNum type="arabicPeriod"/>
            </a:pPr>
            <a:r>
              <a:rPr lang="en-US" dirty="0"/>
              <a:t>The identities of the lawyers for each party and a confirmation by each lawyer; and</a:t>
            </a:r>
          </a:p>
          <a:p>
            <a:pPr marL="514350" indent="-514350">
              <a:buFont typeface="+mj-lt"/>
              <a:buAutoNum type="arabicPeriod"/>
            </a:pPr>
            <a:r>
              <a:rPr lang="en-US" dirty="0"/>
              <a:t>Contain a statement by each collaborative lawyer confirming the representation.</a:t>
            </a:r>
          </a:p>
          <a:p>
            <a:r>
              <a:rPr lang="en-US" dirty="0"/>
              <a:t>The parties can add additional rules and requirements.</a:t>
            </a:r>
          </a:p>
        </p:txBody>
      </p:sp>
    </p:spTree>
    <p:extLst>
      <p:ext uri="{BB962C8B-B14F-4D97-AF65-F5344CB8AC3E}">
        <p14:creationId xmlns:p14="http://schemas.microsoft.com/office/powerpoint/2010/main" val="1656971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4C1C7-A2B0-494F-A69B-ADB36FFE0974}"/>
              </a:ext>
            </a:extLst>
          </p:cNvPr>
          <p:cNvSpPr>
            <a:spLocks noGrp="1"/>
          </p:cNvSpPr>
          <p:nvPr>
            <p:ph type="title"/>
          </p:nvPr>
        </p:nvSpPr>
        <p:spPr/>
        <p:txBody>
          <a:bodyPr>
            <a:normAutofit/>
          </a:bodyPr>
          <a:lstStyle/>
          <a:p>
            <a:pPr algn="ctr"/>
            <a:r>
              <a:rPr lang="en-US" dirty="0"/>
              <a:t>§ 20-171 Beginning and concluding collaborative law process</a:t>
            </a:r>
          </a:p>
        </p:txBody>
      </p:sp>
      <p:sp>
        <p:nvSpPr>
          <p:cNvPr id="3" name="Content Placeholder 2">
            <a:extLst>
              <a:ext uri="{FF2B5EF4-FFF2-40B4-BE49-F238E27FC236}">
                <a16:creationId xmlns:a16="http://schemas.microsoft.com/office/drawing/2014/main" id="{C2E56DAA-F02E-48D9-BB31-3A2DF7E18A6C}"/>
              </a:ext>
            </a:extLst>
          </p:cNvPr>
          <p:cNvSpPr>
            <a:spLocks noGrp="1"/>
          </p:cNvSpPr>
          <p:nvPr>
            <p:ph idx="1"/>
          </p:nvPr>
        </p:nvSpPr>
        <p:spPr/>
        <p:txBody>
          <a:bodyPr>
            <a:normAutofit/>
          </a:bodyPr>
          <a:lstStyle/>
          <a:p>
            <a:r>
              <a:rPr lang="en-US" dirty="0"/>
              <a:t>Either party can terminate the collaborative agreement process at any time for any reason, without cause.</a:t>
            </a:r>
          </a:p>
          <a:p>
            <a:r>
              <a:rPr lang="en-US" dirty="0"/>
              <a:t>A party can terminate by giving the other party notice or taking an action inconsistent with the process, such as commencing an action in court.</a:t>
            </a:r>
          </a:p>
          <a:p>
            <a:r>
              <a:rPr lang="en-US" dirty="0"/>
              <a:t>Unless one party terminates the process like this, the beginning and ending of the process must be marked by records signed by the parties (as seen in § 20-170 for the initiation).</a:t>
            </a:r>
          </a:p>
          <a:p>
            <a:r>
              <a:rPr lang="en-US" dirty="0"/>
              <a:t>A procedure for replacing a lawyer without terminating the process is specified, but both parties must be represented by a lawyer to continue the process.</a:t>
            </a:r>
          </a:p>
        </p:txBody>
      </p:sp>
    </p:spTree>
    <p:extLst>
      <p:ext uri="{BB962C8B-B14F-4D97-AF65-F5344CB8AC3E}">
        <p14:creationId xmlns:p14="http://schemas.microsoft.com/office/powerpoint/2010/main" val="1493721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693C-9B46-4CF6-9D47-224FACF5911D}"/>
              </a:ext>
            </a:extLst>
          </p:cNvPr>
          <p:cNvSpPr>
            <a:spLocks noGrp="1"/>
          </p:cNvSpPr>
          <p:nvPr>
            <p:ph type="title"/>
          </p:nvPr>
        </p:nvSpPr>
        <p:spPr/>
        <p:txBody>
          <a:bodyPr>
            <a:normAutofit/>
          </a:bodyPr>
          <a:lstStyle/>
          <a:p>
            <a:pPr algn="ctr"/>
            <a:r>
              <a:rPr lang="en-US" dirty="0"/>
              <a:t>§ 20-172 Proceedings pending before tribunal; status report</a:t>
            </a:r>
          </a:p>
        </p:txBody>
      </p:sp>
      <p:sp>
        <p:nvSpPr>
          <p:cNvPr id="3" name="Content Placeholder 2">
            <a:extLst>
              <a:ext uri="{FF2B5EF4-FFF2-40B4-BE49-F238E27FC236}">
                <a16:creationId xmlns:a16="http://schemas.microsoft.com/office/drawing/2014/main" id="{99B21B34-DB6B-4BB8-A890-2AB6CF823618}"/>
              </a:ext>
            </a:extLst>
          </p:cNvPr>
          <p:cNvSpPr>
            <a:spLocks noGrp="1"/>
          </p:cNvSpPr>
          <p:nvPr>
            <p:ph idx="1"/>
          </p:nvPr>
        </p:nvSpPr>
        <p:spPr/>
        <p:txBody>
          <a:bodyPr/>
          <a:lstStyle/>
          <a:p>
            <a:r>
              <a:rPr lang="en-US" dirty="0"/>
              <a:t>Details the interaction between the collaborative process and the judicial process.</a:t>
            </a:r>
          </a:p>
          <a:p>
            <a:r>
              <a:rPr lang="en-US" dirty="0"/>
              <a:t>Parties file notices with the court to initiate and terminate the collaborative process, and the judicial process may stayed as long as the collaborative process is underway.</a:t>
            </a:r>
          </a:p>
          <a:p>
            <a:r>
              <a:rPr lang="en-US" dirty="0"/>
              <a:t>The court may require status reports about the collaborative process, but only whether the process is ongoing or concluded.</a:t>
            </a:r>
          </a:p>
        </p:txBody>
      </p:sp>
    </p:spTree>
    <p:extLst>
      <p:ext uri="{BB962C8B-B14F-4D97-AF65-F5344CB8AC3E}">
        <p14:creationId xmlns:p14="http://schemas.microsoft.com/office/powerpoint/2010/main" val="183616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55624-6490-415B-BAC5-D140C44F8CA4}"/>
              </a:ext>
            </a:extLst>
          </p:cNvPr>
          <p:cNvSpPr>
            <a:spLocks noGrp="1"/>
          </p:cNvSpPr>
          <p:nvPr>
            <p:ph type="title"/>
          </p:nvPr>
        </p:nvSpPr>
        <p:spPr/>
        <p:txBody>
          <a:bodyPr>
            <a:normAutofit fontScale="90000"/>
          </a:bodyPr>
          <a:lstStyle/>
          <a:p>
            <a:pPr algn="ctr"/>
            <a:r>
              <a:rPr lang="en-US" dirty="0"/>
              <a:t>§ 20-173 Emergency order, and</a:t>
            </a:r>
            <a:br>
              <a:rPr lang="en-US" dirty="0"/>
            </a:br>
            <a:r>
              <a:rPr lang="en-US" dirty="0"/>
              <a:t>§ 20-174 Affirmation of agreement by tribunal</a:t>
            </a:r>
          </a:p>
        </p:txBody>
      </p:sp>
      <p:sp>
        <p:nvSpPr>
          <p:cNvPr id="3" name="Content Placeholder 2">
            <a:extLst>
              <a:ext uri="{FF2B5EF4-FFF2-40B4-BE49-F238E27FC236}">
                <a16:creationId xmlns:a16="http://schemas.microsoft.com/office/drawing/2014/main" id="{390DD51A-304D-4F4B-B06C-693E53243049}"/>
              </a:ext>
            </a:extLst>
          </p:cNvPr>
          <p:cNvSpPr>
            <a:spLocks noGrp="1"/>
          </p:cNvSpPr>
          <p:nvPr>
            <p:ph idx="1"/>
          </p:nvPr>
        </p:nvSpPr>
        <p:spPr/>
        <p:txBody>
          <a:bodyPr>
            <a:normAutofit/>
          </a:bodyPr>
          <a:lstStyle/>
          <a:p>
            <a:r>
              <a:rPr lang="en-US" dirty="0"/>
              <a:t>Two exceptions to the previous rule that the court process is stayed during the collaborative process and may only ask for confirmation that the process is ongoing.</a:t>
            </a:r>
          </a:p>
          <a:p>
            <a:r>
              <a:rPr lang="en-US" dirty="0"/>
              <a:t>The court may issue emergency orders to protect the health, safety, wellbeing, or interest of a party, a party’s family, or household member. This terminates the collaborative process.</a:t>
            </a:r>
          </a:p>
          <a:p>
            <a:pPr marL="514350" indent="-514350">
              <a:buFont typeface="+mj-lt"/>
              <a:buAutoNum type="arabicPeriod"/>
            </a:pPr>
            <a:r>
              <a:rPr lang="en-US" dirty="0"/>
              <a:t>“Interest” includes financial and reputational wellbeing, not just coercion and violence.</a:t>
            </a:r>
          </a:p>
          <a:p>
            <a:r>
              <a:rPr lang="en-US" dirty="0"/>
              <a:t>The court may affirm, ratify, and incorporate into a court order any agreement resulting from the collaborative process.</a:t>
            </a:r>
          </a:p>
        </p:txBody>
      </p:sp>
    </p:spTree>
    <p:extLst>
      <p:ext uri="{BB962C8B-B14F-4D97-AF65-F5344CB8AC3E}">
        <p14:creationId xmlns:p14="http://schemas.microsoft.com/office/powerpoint/2010/main" val="886467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AF61B-11C5-42A3-BEC4-F2E1A6A78B47}"/>
              </a:ext>
            </a:extLst>
          </p:cNvPr>
          <p:cNvSpPr>
            <a:spLocks noGrp="1"/>
          </p:cNvSpPr>
          <p:nvPr>
            <p:ph type="title"/>
          </p:nvPr>
        </p:nvSpPr>
        <p:spPr/>
        <p:txBody>
          <a:bodyPr>
            <a:normAutofit fontScale="90000"/>
          </a:bodyPr>
          <a:lstStyle/>
          <a:p>
            <a:pPr algn="ctr"/>
            <a:r>
              <a:rPr lang="en-US" dirty="0"/>
              <a:t>§ 20-175 Disqualification of collaborative lawyer and lawyers in associated law firm; exception</a:t>
            </a:r>
          </a:p>
        </p:txBody>
      </p:sp>
      <p:sp>
        <p:nvSpPr>
          <p:cNvPr id="3" name="Content Placeholder 2">
            <a:extLst>
              <a:ext uri="{FF2B5EF4-FFF2-40B4-BE49-F238E27FC236}">
                <a16:creationId xmlns:a16="http://schemas.microsoft.com/office/drawing/2014/main" id="{DBE851D6-4DEE-452C-AAA2-75AB13995DA8}"/>
              </a:ext>
            </a:extLst>
          </p:cNvPr>
          <p:cNvSpPr>
            <a:spLocks noGrp="1"/>
          </p:cNvSpPr>
          <p:nvPr>
            <p:ph idx="1"/>
          </p:nvPr>
        </p:nvSpPr>
        <p:spPr/>
        <p:txBody>
          <a:bodyPr/>
          <a:lstStyle/>
          <a:p>
            <a:r>
              <a:rPr lang="en-US" dirty="0"/>
              <a:t>Lawyers connected to those who represent a party in the collaborative process cannot represent a party in court after the conclusion of the collaborative process.</a:t>
            </a:r>
          </a:p>
          <a:p>
            <a:r>
              <a:rPr lang="en-US" dirty="0"/>
              <a:t>Not just the lawyers representing a party, but any lawyer in a law firm such a lawyer is associated with.</a:t>
            </a:r>
          </a:p>
          <a:p>
            <a:r>
              <a:rPr lang="en-US" dirty="0"/>
              <a:t>Exceptions for the actions in § 20-173 and § 20-174.</a:t>
            </a:r>
          </a:p>
        </p:txBody>
      </p:sp>
    </p:spTree>
    <p:extLst>
      <p:ext uri="{BB962C8B-B14F-4D97-AF65-F5344CB8AC3E}">
        <p14:creationId xmlns:p14="http://schemas.microsoft.com/office/powerpoint/2010/main" val="1013322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D7F4B-5F4C-4DD4-9777-EFD773221CFC}"/>
              </a:ext>
            </a:extLst>
          </p:cNvPr>
          <p:cNvSpPr>
            <a:spLocks noGrp="1"/>
          </p:cNvSpPr>
          <p:nvPr>
            <p:ph type="title"/>
          </p:nvPr>
        </p:nvSpPr>
        <p:spPr/>
        <p:txBody>
          <a:bodyPr>
            <a:normAutofit/>
          </a:bodyPr>
          <a:lstStyle/>
          <a:p>
            <a:pPr algn="ctr"/>
            <a:r>
              <a:rPr lang="en-US" dirty="0"/>
              <a:t>§ 20-176 Low-income parties; exception from imputed disqualification</a:t>
            </a:r>
          </a:p>
        </p:txBody>
      </p:sp>
      <p:sp>
        <p:nvSpPr>
          <p:cNvPr id="3" name="Content Placeholder 2">
            <a:extLst>
              <a:ext uri="{FF2B5EF4-FFF2-40B4-BE49-F238E27FC236}">
                <a16:creationId xmlns:a16="http://schemas.microsoft.com/office/drawing/2014/main" id="{D20F8445-20BD-40F6-9F0D-87A9687D20B1}"/>
              </a:ext>
            </a:extLst>
          </p:cNvPr>
          <p:cNvSpPr>
            <a:spLocks noGrp="1"/>
          </p:cNvSpPr>
          <p:nvPr>
            <p:ph idx="1"/>
          </p:nvPr>
        </p:nvSpPr>
        <p:spPr/>
        <p:txBody>
          <a:bodyPr>
            <a:normAutofit/>
          </a:bodyPr>
          <a:lstStyle/>
          <a:p>
            <a:r>
              <a:rPr lang="en-US" dirty="0"/>
              <a:t>Exception to § 20-175.</a:t>
            </a:r>
          </a:p>
          <a:p>
            <a:r>
              <a:rPr lang="en-US" dirty="0"/>
              <a:t>If a party is represented in the collaborative process by a lawyer for free, another lawyer from associated firm can also represent a party for free if:</a:t>
            </a:r>
          </a:p>
          <a:p>
            <a:pPr marL="514350" indent="-514350">
              <a:buFont typeface="+mj-lt"/>
              <a:buAutoNum type="arabicPeriod"/>
            </a:pPr>
            <a:r>
              <a:rPr lang="en-US" dirty="0"/>
              <a:t>The party qualifies for free representation under the standards of the law firm;</a:t>
            </a:r>
          </a:p>
          <a:p>
            <a:pPr marL="514350" indent="-514350">
              <a:buFont typeface="+mj-lt"/>
              <a:buAutoNum type="arabicPeriod"/>
            </a:pPr>
            <a:r>
              <a:rPr lang="en-US" dirty="0"/>
              <a:t>The collaborative agreement allows such representation; and</a:t>
            </a:r>
          </a:p>
          <a:p>
            <a:pPr marL="514350" indent="-514350">
              <a:buFont typeface="+mj-lt"/>
              <a:buAutoNum type="arabicPeriod"/>
            </a:pPr>
            <a:r>
              <a:rPr lang="en-US" dirty="0"/>
              <a:t>The new lawyer was isolated from the collaborative process by reasonable procedures.</a:t>
            </a:r>
          </a:p>
          <a:p>
            <a:pPr marL="514350" indent="-514350">
              <a:buFont typeface="+mj-lt"/>
              <a:buAutoNum type="arabicPeriod"/>
            </a:pPr>
            <a:r>
              <a:rPr lang="en-US" dirty="0"/>
              <a:t>A section of the original UCLA regarding a government entity as a party was not included in the Virginia statute.</a:t>
            </a:r>
          </a:p>
        </p:txBody>
      </p:sp>
    </p:spTree>
    <p:extLst>
      <p:ext uri="{BB962C8B-B14F-4D97-AF65-F5344CB8AC3E}">
        <p14:creationId xmlns:p14="http://schemas.microsoft.com/office/powerpoint/2010/main" val="3195643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2BA2B-CEEF-4AD8-92C4-72A870BF083C}"/>
              </a:ext>
            </a:extLst>
          </p:cNvPr>
          <p:cNvSpPr>
            <a:spLocks noGrp="1"/>
          </p:cNvSpPr>
          <p:nvPr>
            <p:ph type="title"/>
          </p:nvPr>
        </p:nvSpPr>
        <p:spPr/>
        <p:txBody>
          <a:bodyPr/>
          <a:lstStyle/>
          <a:p>
            <a:pPr algn="ctr"/>
            <a:r>
              <a:rPr lang="en-US" dirty="0"/>
              <a:t>§ 20-177 Disclosure of information</a:t>
            </a:r>
          </a:p>
        </p:txBody>
      </p:sp>
      <p:sp>
        <p:nvSpPr>
          <p:cNvPr id="3" name="Content Placeholder 2">
            <a:extLst>
              <a:ext uri="{FF2B5EF4-FFF2-40B4-BE49-F238E27FC236}">
                <a16:creationId xmlns:a16="http://schemas.microsoft.com/office/drawing/2014/main" id="{F97A0197-DA39-4F8B-8007-D6F309536065}"/>
              </a:ext>
            </a:extLst>
          </p:cNvPr>
          <p:cNvSpPr>
            <a:spLocks noGrp="1"/>
          </p:cNvSpPr>
          <p:nvPr>
            <p:ph idx="1"/>
          </p:nvPr>
        </p:nvSpPr>
        <p:spPr/>
        <p:txBody>
          <a:bodyPr/>
          <a:lstStyle/>
          <a:p>
            <a:r>
              <a:rPr lang="en-US" dirty="0"/>
              <a:t>Each party upon the request of the other must disclose information related to the collaborative process in a timely fashion.</a:t>
            </a:r>
          </a:p>
          <a:p>
            <a:r>
              <a:rPr lang="en-US" dirty="0"/>
              <a:t>Each party must promptly update such information when it has materially changed.</a:t>
            </a:r>
          </a:p>
          <a:p>
            <a:r>
              <a:rPr lang="en-US" dirty="0"/>
              <a:t>Alternative to the formal discovery process.</a:t>
            </a:r>
          </a:p>
          <a:p>
            <a:r>
              <a:rPr lang="en-US" dirty="0"/>
              <a:t>The parties can define the scope of disclosure during the collaborative process.</a:t>
            </a:r>
          </a:p>
        </p:txBody>
      </p:sp>
    </p:spTree>
    <p:extLst>
      <p:ext uri="{BB962C8B-B14F-4D97-AF65-F5344CB8AC3E}">
        <p14:creationId xmlns:p14="http://schemas.microsoft.com/office/powerpoint/2010/main" val="2608865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F6E1B-2D4B-41F0-9A89-BBA10C33A992}"/>
              </a:ext>
            </a:extLst>
          </p:cNvPr>
          <p:cNvSpPr>
            <a:spLocks noGrp="1"/>
          </p:cNvSpPr>
          <p:nvPr>
            <p:ph type="title"/>
          </p:nvPr>
        </p:nvSpPr>
        <p:spPr/>
        <p:txBody>
          <a:bodyPr>
            <a:normAutofit fontScale="90000"/>
          </a:bodyPr>
          <a:lstStyle/>
          <a:p>
            <a:pPr algn="ctr"/>
            <a:r>
              <a:rPr lang="en-US" dirty="0"/>
              <a:t>§ 20-178 Standards of professional responsibility and mandatory reporting not affected</a:t>
            </a:r>
          </a:p>
        </p:txBody>
      </p:sp>
      <p:sp>
        <p:nvSpPr>
          <p:cNvPr id="3" name="Content Placeholder 2">
            <a:extLst>
              <a:ext uri="{FF2B5EF4-FFF2-40B4-BE49-F238E27FC236}">
                <a16:creationId xmlns:a16="http://schemas.microsoft.com/office/drawing/2014/main" id="{8051DF1E-11A3-4C8C-BBDF-16BB72B65785}"/>
              </a:ext>
            </a:extLst>
          </p:cNvPr>
          <p:cNvSpPr>
            <a:spLocks noGrp="1"/>
          </p:cNvSpPr>
          <p:nvPr>
            <p:ph idx="1"/>
          </p:nvPr>
        </p:nvSpPr>
        <p:spPr/>
        <p:txBody>
          <a:bodyPr/>
          <a:lstStyle/>
          <a:p>
            <a:r>
              <a:rPr lang="en-US" dirty="0"/>
              <a:t>Lawyers are still under the requirements of professional responsibility.</a:t>
            </a:r>
          </a:p>
          <a:p>
            <a:r>
              <a:rPr lang="en-US" dirty="0"/>
              <a:t>Mandatory reporters must still report abuse, neglect, abandonment, or exploitation of a child or adult according the state law.</a:t>
            </a:r>
          </a:p>
        </p:txBody>
      </p:sp>
    </p:spTree>
    <p:extLst>
      <p:ext uri="{BB962C8B-B14F-4D97-AF65-F5344CB8AC3E}">
        <p14:creationId xmlns:p14="http://schemas.microsoft.com/office/powerpoint/2010/main" val="114107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0276D-F4A2-4915-BE3D-AA0016BA0BA5}"/>
              </a:ext>
            </a:extLst>
          </p:cNvPr>
          <p:cNvSpPr>
            <a:spLocks noGrp="1"/>
          </p:cNvSpPr>
          <p:nvPr>
            <p:ph type="title"/>
          </p:nvPr>
        </p:nvSpPr>
        <p:spPr/>
        <p:txBody>
          <a:bodyPr>
            <a:normAutofit/>
          </a:bodyPr>
          <a:lstStyle/>
          <a:p>
            <a:pPr algn="ctr"/>
            <a:r>
              <a:rPr lang="en-US" dirty="0"/>
              <a:t>§ 20-179 Appropriateness of collaborative law process</a:t>
            </a:r>
          </a:p>
        </p:txBody>
      </p:sp>
      <p:sp>
        <p:nvSpPr>
          <p:cNvPr id="3" name="Content Placeholder 2">
            <a:extLst>
              <a:ext uri="{FF2B5EF4-FFF2-40B4-BE49-F238E27FC236}">
                <a16:creationId xmlns:a16="http://schemas.microsoft.com/office/drawing/2014/main" id="{4F7B41A7-A11A-47B4-999D-E2A055011512}"/>
              </a:ext>
            </a:extLst>
          </p:cNvPr>
          <p:cNvSpPr>
            <a:spLocks noGrp="1"/>
          </p:cNvSpPr>
          <p:nvPr>
            <p:ph idx="1"/>
          </p:nvPr>
        </p:nvSpPr>
        <p:spPr/>
        <p:txBody>
          <a:bodyPr>
            <a:normAutofit/>
          </a:bodyPr>
          <a:lstStyle/>
          <a:p>
            <a:r>
              <a:rPr lang="en-US" dirty="0"/>
              <a:t>Before a party signs a collaborative law participation agreement, his/her collaborative lawyer must:</a:t>
            </a:r>
          </a:p>
          <a:p>
            <a:pPr marL="514350" indent="-514350">
              <a:buFont typeface="+mj-lt"/>
              <a:buAutoNum type="arabicPeriod"/>
            </a:pPr>
            <a:r>
              <a:rPr lang="en-US" dirty="0"/>
              <a:t>Provide the party with information and advice about the benefits and risks of using the collaborative process to ensure that that party makes an informed decision; and</a:t>
            </a:r>
          </a:p>
          <a:p>
            <a:pPr marL="514350" indent="-514350">
              <a:buFont typeface="+mj-lt"/>
              <a:buAutoNum type="arabicPeriod"/>
            </a:pPr>
            <a:r>
              <a:rPr lang="en-US" dirty="0"/>
              <a:t>Inform the party that</a:t>
            </a:r>
          </a:p>
          <a:p>
            <a:pPr marL="971550" lvl="1" indent="-514350">
              <a:buFont typeface="+mj-lt"/>
              <a:buAutoNum type="romanUcPeriod"/>
            </a:pPr>
            <a:r>
              <a:rPr lang="en-US" dirty="0"/>
              <a:t>The collaborative process terminates if the party goes to court with any issue related to the matters in the collaborative process;</a:t>
            </a:r>
          </a:p>
          <a:p>
            <a:pPr marL="971550" lvl="1" indent="-514350">
              <a:buFont typeface="+mj-lt"/>
              <a:buAutoNum type="romanUcPeriod"/>
            </a:pPr>
            <a:r>
              <a:rPr lang="en-US" dirty="0"/>
              <a:t>The party has the right to terminate the process at will; and</a:t>
            </a:r>
          </a:p>
          <a:p>
            <a:pPr marL="971550" lvl="1" indent="-514350">
              <a:buFont typeface="+mj-lt"/>
              <a:buAutoNum type="romanUcPeriod"/>
            </a:pPr>
            <a:r>
              <a:rPr lang="en-US" dirty="0"/>
              <a:t>The bars in § 20-175 and § 20-176 on representing the party after the termination of the collaborative process.</a:t>
            </a:r>
          </a:p>
        </p:txBody>
      </p:sp>
    </p:spTree>
    <p:extLst>
      <p:ext uri="{BB962C8B-B14F-4D97-AF65-F5344CB8AC3E}">
        <p14:creationId xmlns:p14="http://schemas.microsoft.com/office/powerpoint/2010/main" val="603283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2CD33-6A0E-4992-B15D-E24BAD176464}"/>
              </a:ext>
            </a:extLst>
          </p:cNvPr>
          <p:cNvSpPr>
            <a:spLocks noGrp="1"/>
          </p:cNvSpPr>
          <p:nvPr>
            <p:ph type="title"/>
          </p:nvPr>
        </p:nvSpPr>
        <p:spPr/>
        <p:txBody>
          <a:bodyPr/>
          <a:lstStyle/>
          <a:p>
            <a:pPr algn="ctr"/>
            <a:r>
              <a:rPr lang="en-US" dirty="0"/>
              <a:t>§ 20-180 History of family abuse</a:t>
            </a:r>
          </a:p>
        </p:txBody>
      </p:sp>
      <p:sp>
        <p:nvSpPr>
          <p:cNvPr id="3" name="Content Placeholder 2">
            <a:extLst>
              <a:ext uri="{FF2B5EF4-FFF2-40B4-BE49-F238E27FC236}">
                <a16:creationId xmlns:a16="http://schemas.microsoft.com/office/drawing/2014/main" id="{61A42CDD-301E-4C4B-9A45-7668459AFC21}"/>
              </a:ext>
            </a:extLst>
          </p:cNvPr>
          <p:cNvSpPr>
            <a:spLocks noGrp="1"/>
          </p:cNvSpPr>
          <p:nvPr>
            <p:ph idx="1"/>
          </p:nvPr>
        </p:nvSpPr>
        <p:spPr/>
        <p:txBody>
          <a:bodyPr>
            <a:normAutofit/>
          </a:bodyPr>
          <a:lstStyle/>
          <a:p>
            <a:r>
              <a:rPr lang="en-US" dirty="0"/>
              <a:t>Language in title and body changed from “coercive or violent relationship” to “family abuse.”</a:t>
            </a:r>
          </a:p>
          <a:p>
            <a:r>
              <a:rPr lang="en-US" dirty="0"/>
              <a:t>The lawyer of a party must, before initiating the collaborative process and throughout the process, look to see if there is a history of family abuse between the parties.</a:t>
            </a:r>
          </a:p>
          <a:p>
            <a:r>
              <a:rPr lang="en-US" dirty="0"/>
              <a:t>If the lawyer reasonably believes that such a history of family abuse exists, the lawyer cannot initiate or continue the collaborative process unless the party requests he do so and he reasonably believes that the safety of the party can be adequately protected throughout the process.</a:t>
            </a:r>
          </a:p>
          <a:p>
            <a:r>
              <a:rPr lang="en-US" dirty="0"/>
              <a:t>This is a key part of the UCLA.</a:t>
            </a:r>
          </a:p>
        </p:txBody>
      </p:sp>
    </p:spTree>
    <p:extLst>
      <p:ext uri="{BB962C8B-B14F-4D97-AF65-F5344CB8AC3E}">
        <p14:creationId xmlns:p14="http://schemas.microsoft.com/office/powerpoint/2010/main" val="357706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5563A-EDCD-44E3-92AF-8E5937165DE9}"/>
              </a:ext>
            </a:extLst>
          </p:cNvPr>
          <p:cNvSpPr>
            <a:spLocks noGrp="1"/>
          </p:cNvSpPr>
          <p:nvPr>
            <p:ph type="title"/>
          </p:nvPr>
        </p:nvSpPr>
        <p:spPr/>
        <p:txBody>
          <a:bodyPr/>
          <a:lstStyle/>
          <a:p>
            <a:pPr algn="ctr"/>
            <a:r>
              <a:rPr lang="en-US" dirty="0"/>
              <a:t>What is Mediation?</a:t>
            </a:r>
          </a:p>
        </p:txBody>
      </p:sp>
      <p:sp>
        <p:nvSpPr>
          <p:cNvPr id="3" name="Content Placeholder 2">
            <a:extLst>
              <a:ext uri="{FF2B5EF4-FFF2-40B4-BE49-F238E27FC236}">
                <a16:creationId xmlns:a16="http://schemas.microsoft.com/office/drawing/2014/main" id="{6587E900-F837-4EDF-B26E-653EB6AD1FA5}"/>
              </a:ext>
            </a:extLst>
          </p:cNvPr>
          <p:cNvSpPr>
            <a:spLocks noGrp="1"/>
          </p:cNvSpPr>
          <p:nvPr>
            <p:ph idx="1"/>
          </p:nvPr>
        </p:nvSpPr>
        <p:spPr/>
        <p:txBody>
          <a:bodyPr>
            <a:normAutofit fontScale="92500" lnSpcReduction="20000"/>
          </a:bodyPr>
          <a:lstStyle/>
          <a:p>
            <a:r>
              <a:rPr lang="en-US" dirty="0"/>
              <a:t>General Definition </a:t>
            </a:r>
          </a:p>
          <a:p>
            <a:pPr lvl="1"/>
            <a:r>
              <a:rPr lang="en-US" dirty="0"/>
              <a:t>A voluntary and confidential process in which an impartial third party assists parties in reaching a mutually acceptable solution to their conflict in civil cases.  </a:t>
            </a:r>
          </a:p>
          <a:p>
            <a:r>
              <a:rPr lang="en-US" dirty="0"/>
              <a:t>Statutory Definition (Virginia Code Section 8.01-581.21)</a:t>
            </a:r>
          </a:p>
          <a:p>
            <a:pPr lvl="1"/>
            <a:r>
              <a:rPr lang="en-US" dirty="0"/>
              <a:t>A process in which a mediator facilitates communication between the parties and, without deciding the issues or imposing a solution on the parties, enables them to understand and to reach a mutually agreeable resolution to their dispute.</a:t>
            </a:r>
          </a:p>
          <a:p>
            <a:r>
              <a:rPr lang="en-US" dirty="0"/>
              <a:t>Virginia Supreme Court Definition</a:t>
            </a:r>
          </a:p>
          <a:p>
            <a:pPr lvl="1"/>
            <a:r>
              <a:rPr lang="en-US" dirty="0"/>
              <a:t>Mediation is an alternative dispute resolution (ADR) process in which a trained neutral mediator facilitates communication between the parties and, without deciding the issues or imposing a solution on the parties, enables them to understand and to reach a mutually agreeable resolution to their dispute. It helps the parties understand and recognize their underlying needs, overlapping interests and areas of agreement. In Virginia the mediation process is voluntary and confidential</a:t>
            </a:r>
          </a:p>
          <a:p>
            <a:r>
              <a:rPr lang="en-US" dirty="0"/>
              <a:t>Incorrect Definition: There are many. </a:t>
            </a:r>
          </a:p>
          <a:p>
            <a:endParaRPr lang="en-US" dirty="0"/>
          </a:p>
        </p:txBody>
      </p:sp>
    </p:spTree>
    <p:extLst>
      <p:ext uri="{BB962C8B-B14F-4D97-AF65-F5344CB8AC3E}">
        <p14:creationId xmlns:p14="http://schemas.microsoft.com/office/powerpoint/2010/main" val="9102655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5EC4B-12D6-4C56-81DF-DB7B27F41699}"/>
              </a:ext>
            </a:extLst>
          </p:cNvPr>
          <p:cNvSpPr>
            <a:spLocks noGrp="1"/>
          </p:cNvSpPr>
          <p:nvPr>
            <p:ph type="title"/>
          </p:nvPr>
        </p:nvSpPr>
        <p:spPr/>
        <p:txBody>
          <a:bodyPr>
            <a:normAutofit/>
          </a:bodyPr>
          <a:lstStyle/>
          <a:p>
            <a:pPr algn="ctr"/>
            <a:r>
              <a:rPr lang="en-US" dirty="0"/>
              <a:t>§ 20-181 Confidentiality of collaborative law communication</a:t>
            </a:r>
          </a:p>
        </p:txBody>
      </p:sp>
      <p:sp>
        <p:nvSpPr>
          <p:cNvPr id="3" name="Content Placeholder 2">
            <a:extLst>
              <a:ext uri="{FF2B5EF4-FFF2-40B4-BE49-F238E27FC236}">
                <a16:creationId xmlns:a16="http://schemas.microsoft.com/office/drawing/2014/main" id="{99738C9B-255B-42B9-A57D-424CF323552F}"/>
              </a:ext>
            </a:extLst>
          </p:cNvPr>
          <p:cNvSpPr>
            <a:spLocks noGrp="1"/>
          </p:cNvSpPr>
          <p:nvPr>
            <p:ph idx="1"/>
          </p:nvPr>
        </p:nvSpPr>
        <p:spPr/>
        <p:txBody>
          <a:bodyPr/>
          <a:lstStyle/>
          <a:p>
            <a:r>
              <a:rPr lang="en-US" dirty="0"/>
              <a:t>Any communication in a collaborative process is confidential to the extent agreed to by the parties in a signed record or as provided by state law.</a:t>
            </a:r>
          </a:p>
          <a:p>
            <a:r>
              <a:rPr lang="en-US" dirty="0"/>
              <a:t>Signed record = § 20-170 </a:t>
            </a:r>
          </a:p>
        </p:txBody>
      </p:sp>
    </p:spTree>
    <p:extLst>
      <p:ext uri="{BB962C8B-B14F-4D97-AF65-F5344CB8AC3E}">
        <p14:creationId xmlns:p14="http://schemas.microsoft.com/office/powerpoint/2010/main" val="1599968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579DA-141F-475B-BEB8-A3EB2711FD34}"/>
              </a:ext>
            </a:extLst>
          </p:cNvPr>
          <p:cNvSpPr>
            <a:spLocks noGrp="1"/>
          </p:cNvSpPr>
          <p:nvPr>
            <p:ph type="title"/>
          </p:nvPr>
        </p:nvSpPr>
        <p:spPr/>
        <p:txBody>
          <a:bodyPr>
            <a:normAutofit fontScale="90000"/>
          </a:bodyPr>
          <a:lstStyle/>
          <a:p>
            <a:pPr algn="ctr"/>
            <a:r>
              <a:rPr lang="en-US" dirty="0"/>
              <a:t>§ 20-182 Privilege against disclosure of collaborative law communication; admissibility; discovery</a:t>
            </a:r>
          </a:p>
        </p:txBody>
      </p:sp>
      <p:sp>
        <p:nvSpPr>
          <p:cNvPr id="3" name="Content Placeholder 2">
            <a:extLst>
              <a:ext uri="{FF2B5EF4-FFF2-40B4-BE49-F238E27FC236}">
                <a16:creationId xmlns:a16="http://schemas.microsoft.com/office/drawing/2014/main" id="{B2C53F62-3D3E-4239-B274-BD2FEF529E5B}"/>
              </a:ext>
            </a:extLst>
          </p:cNvPr>
          <p:cNvSpPr>
            <a:spLocks noGrp="1"/>
          </p:cNvSpPr>
          <p:nvPr>
            <p:ph idx="1"/>
          </p:nvPr>
        </p:nvSpPr>
        <p:spPr/>
        <p:txBody>
          <a:bodyPr>
            <a:normAutofit lnSpcReduction="10000"/>
          </a:bodyPr>
          <a:lstStyle/>
          <a:p>
            <a:r>
              <a:rPr lang="en-US" dirty="0"/>
              <a:t>Communications in a collaborative process are not subject to discovery or admissible as evidence.</a:t>
            </a:r>
          </a:p>
          <a:p>
            <a:r>
              <a:rPr lang="en-US" dirty="0"/>
              <a:t>Neither parties nor nonparty participants have to disclose such communications.</a:t>
            </a:r>
          </a:p>
          <a:p>
            <a:pPr marL="514350" indent="-514350">
              <a:buFont typeface="+mj-lt"/>
              <a:buAutoNum type="arabicPeriod"/>
            </a:pPr>
            <a:r>
              <a:rPr lang="en-US" dirty="0"/>
              <a:t>Non-party participants include experts, others giving testimony</a:t>
            </a:r>
          </a:p>
          <a:p>
            <a:pPr marL="514350" indent="-514350">
              <a:buFont typeface="+mj-lt"/>
              <a:buAutoNum type="arabicPeriod"/>
            </a:pPr>
            <a:r>
              <a:rPr lang="en-US" dirty="0"/>
              <a:t>Lawyers do not constitute non-party participants but fall under traditional attorney-client privilege, where the client can waive it over the attorney’s objection</a:t>
            </a:r>
          </a:p>
          <a:p>
            <a:r>
              <a:rPr lang="en-US" dirty="0"/>
              <a:t>However, evidence and information otherwise admissible or subject to discovery cannot be made non-admissible or not subject to discovery solely by disclosing or using it in the collaborative process.</a:t>
            </a:r>
          </a:p>
          <a:p>
            <a:pPr marL="514350" indent="-514350">
              <a:buFont typeface="+mj-lt"/>
              <a:buAutoNum type="arabicPeriod"/>
            </a:pPr>
            <a:r>
              <a:rPr lang="en-US" dirty="0"/>
              <a:t>No “fruit from the poisonous tree” doctrine here.</a:t>
            </a:r>
          </a:p>
        </p:txBody>
      </p:sp>
    </p:spTree>
    <p:extLst>
      <p:ext uri="{BB962C8B-B14F-4D97-AF65-F5344CB8AC3E}">
        <p14:creationId xmlns:p14="http://schemas.microsoft.com/office/powerpoint/2010/main" val="2377475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C6DE9-E5E2-4B88-8DCD-9DAC6EE7D6E5}"/>
              </a:ext>
            </a:extLst>
          </p:cNvPr>
          <p:cNvSpPr>
            <a:spLocks noGrp="1"/>
          </p:cNvSpPr>
          <p:nvPr>
            <p:ph type="title"/>
          </p:nvPr>
        </p:nvSpPr>
        <p:spPr/>
        <p:txBody>
          <a:bodyPr>
            <a:normAutofit/>
          </a:bodyPr>
          <a:lstStyle/>
          <a:p>
            <a:pPr algn="ctr"/>
            <a:r>
              <a:rPr lang="en-US" dirty="0"/>
              <a:t>§ 20-183 Waiver and preclusion of privilege</a:t>
            </a:r>
          </a:p>
        </p:txBody>
      </p:sp>
      <p:sp>
        <p:nvSpPr>
          <p:cNvPr id="3" name="Content Placeholder 2">
            <a:extLst>
              <a:ext uri="{FF2B5EF4-FFF2-40B4-BE49-F238E27FC236}">
                <a16:creationId xmlns:a16="http://schemas.microsoft.com/office/drawing/2014/main" id="{5BEAC964-0B34-4672-B26B-718E6DD91C07}"/>
              </a:ext>
            </a:extLst>
          </p:cNvPr>
          <p:cNvSpPr>
            <a:spLocks noGrp="1"/>
          </p:cNvSpPr>
          <p:nvPr>
            <p:ph idx="1"/>
          </p:nvPr>
        </p:nvSpPr>
        <p:spPr/>
        <p:txBody>
          <a:bodyPr/>
          <a:lstStyle/>
          <a:p>
            <a:r>
              <a:rPr lang="en-US" dirty="0"/>
              <a:t>A privilege under § 20-182 can be waived if done expressly by all parties (and non-party participants where relevant).</a:t>
            </a:r>
          </a:p>
          <a:p>
            <a:r>
              <a:rPr lang="en-US" dirty="0"/>
              <a:t>If a person makes a disclosure or representation about a communication that prejudices another person, the first person cannot assert privilege to the extent necessary for the prejudiced person to respond to the disclosure or representation.</a:t>
            </a:r>
          </a:p>
        </p:txBody>
      </p:sp>
    </p:spTree>
    <p:extLst>
      <p:ext uri="{BB962C8B-B14F-4D97-AF65-F5344CB8AC3E}">
        <p14:creationId xmlns:p14="http://schemas.microsoft.com/office/powerpoint/2010/main" val="2595357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D44F-3685-4F99-A145-13AAF1A64A8A}"/>
              </a:ext>
            </a:extLst>
          </p:cNvPr>
          <p:cNvSpPr>
            <a:spLocks noGrp="1"/>
          </p:cNvSpPr>
          <p:nvPr>
            <p:ph type="title"/>
          </p:nvPr>
        </p:nvSpPr>
        <p:spPr/>
        <p:txBody>
          <a:bodyPr/>
          <a:lstStyle/>
          <a:p>
            <a:pPr algn="ctr"/>
            <a:r>
              <a:rPr lang="en-US" dirty="0"/>
              <a:t>§ 20-184 Limits of privilege</a:t>
            </a:r>
          </a:p>
        </p:txBody>
      </p:sp>
      <p:sp>
        <p:nvSpPr>
          <p:cNvPr id="3" name="Content Placeholder 2">
            <a:extLst>
              <a:ext uri="{FF2B5EF4-FFF2-40B4-BE49-F238E27FC236}">
                <a16:creationId xmlns:a16="http://schemas.microsoft.com/office/drawing/2014/main" id="{B56AF082-3370-4DA0-A660-24CA250C43AA}"/>
              </a:ext>
            </a:extLst>
          </p:cNvPr>
          <p:cNvSpPr>
            <a:spLocks noGrp="1"/>
          </p:cNvSpPr>
          <p:nvPr>
            <p:ph idx="1"/>
          </p:nvPr>
        </p:nvSpPr>
        <p:spPr/>
        <p:txBody>
          <a:bodyPr numCol="2">
            <a:normAutofit fontScale="77500" lnSpcReduction="20000"/>
          </a:bodyPr>
          <a:lstStyle/>
          <a:p>
            <a:r>
              <a:rPr lang="en-US" sz="2000" dirty="0"/>
              <a:t>No privilege for communications that are:</a:t>
            </a:r>
          </a:p>
          <a:p>
            <a:pPr marL="514350" indent="-514350">
              <a:buFont typeface="+mj-lt"/>
              <a:buAutoNum type="arabicPeriod"/>
            </a:pPr>
            <a:r>
              <a:rPr lang="en-US" sz="2000" dirty="0"/>
              <a:t>Public;</a:t>
            </a:r>
          </a:p>
          <a:p>
            <a:pPr marL="514350" indent="-514350">
              <a:buFont typeface="+mj-lt"/>
              <a:buAutoNum type="arabicPeriod"/>
            </a:pPr>
            <a:r>
              <a:rPr lang="en-US" sz="2000" dirty="0"/>
              <a:t>Threats of violence;</a:t>
            </a:r>
          </a:p>
          <a:p>
            <a:pPr marL="514350" indent="-514350">
              <a:buFont typeface="+mj-lt"/>
              <a:buAutoNum type="arabicPeriod"/>
            </a:pPr>
            <a:r>
              <a:rPr lang="en-US" sz="2000" dirty="0"/>
              <a:t>Intentionally used to plan, attempt to commit, or attempt to conceal a crime; and</a:t>
            </a:r>
          </a:p>
          <a:p>
            <a:pPr marL="514350" indent="-514350">
              <a:buFont typeface="+mj-lt"/>
              <a:buAutoNum type="arabicPeriod"/>
            </a:pPr>
            <a:r>
              <a:rPr lang="en-US" sz="2000" dirty="0"/>
              <a:t>In an agreement resulting from the collaborative process as evidenced by a record signed by all parties (e.g. § 20-174)</a:t>
            </a:r>
          </a:p>
          <a:p>
            <a:pPr marL="514350" indent="-514350">
              <a:buFont typeface="+mj-lt"/>
              <a:buAutoNum type="arabicPeriod"/>
            </a:pPr>
            <a:r>
              <a:rPr lang="en-US" sz="2000" dirty="0"/>
              <a:t>If the parties agree in a signed record (no oral agreement) that the communication is not privileged, except when a person did not receive actual notice of this lack of privilege prior to making the communication.</a:t>
            </a:r>
          </a:p>
          <a:p>
            <a:r>
              <a:rPr lang="en-US" sz="2000" dirty="0"/>
              <a:t>Privileges do not apply to the extent a communication:</a:t>
            </a:r>
          </a:p>
          <a:p>
            <a:pPr marL="457200" indent="-457200">
              <a:buFont typeface="+mj-lt"/>
              <a:buAutoNum type="arabicPeriod"/>
            </a:pPr>
            <a:r>
              <a:rPr lang="en-US" sz="2000" dirty="0"/>
              <a:t>Is sought or offered to prove or disprove professional misconduct or family abuse; and</a:t>
            </a:r>
          </a:p>
          <a:p>
            <a:pPr marL="457200" indent="-457200">
              <a:buFont typeface="+mj-lt"/>
              <a:buAutoNum type="arabicPeriod"/>
            </a:pPr>
            <a:r>
              <a:rPr lang="en-US" sz="2000" dirty="0"/>
              <a:t>Contains evidence not otherwise available, the court determines the need for the evidence substantially outweighs the interest in protecting confidentiality, and the communication is sought or offered in a court proceeding involving a crime or one seeking recission or reformation of a contract that arose out of the collaborative process.</a:t>
            </a:r>
          </a:p>
          <a:p>
            <a:pPr marL="457200" indent="-457200">
              <a:buFont typeface="+mj-lt"/>
              <a:buAutoNum type="arabicPeriod"/>
            </a:pPr>
            <a:endParaRPr lang="en-US" sz="2400" dirty="0"/>
          </a:p>
        </p:txBody>
      </p:sp>
    </p:spTree>
    <p:extLst>
      <p:ext uri="{BB962C8B-B14F-4D97-AF65-F5344CB8AC3E}">
        <p14:creationId xmlns:p14="http://schemas.microsoft.com/office/powerpoint/2010/main" val="2031648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8E669-F59A-4E4E-BEF3-6A6F7207E6BE}"/>
              </a:ext>
            </a:extLst>
          </p:cNvPr>
          <p:cNvSpPr>
            <a:spLocks noGrp="1"/>
          </p:cNvSpPr>
          <p:nvPr>
            <p:ph type="title"/>
          </p:nvPr>
        </p:nvSpPr>
        <p:spPr/>
        <p:txBody>
          <a:bodyPr>
            <a:normAutofit/>
          </a:bodyPr>
          <a:lstStyle/>
          <a:p>
            <a:pPr algn="ctr"/>
            <a:r>
              <a:rPr lang="en-US" dirty="0"/>
              <a:t>§ 20-185 Authority of tribunal in case of noncompliance</a:t>
            </a:r>
          </a:p>
        </p:txBody>
      </p:sp>
      <p:sp>
        <p:nvSpPr>
          <p:cNvPr id="3" name="Content Placeholder 2">
            <a:extLst>
              <a:ext uri="{FF2B5EF4-FFF2-40B4-BE49-F238E27FC236}">
                <a16:creationId xmlns:a16="http://schemas.microsoft.com/office/drawing/2014/main" id="{4C6C9CF7-70AF-4513-A153-DAFFD186742B}"/>
              </a:ext>
            </a:extLst>
          </p:cNvPr>
          <p:cNvSpPr>
            <a:spLocks noGrp="1"/>
          </p:cNvSpPr>
          <p:nvPr>
            <p:ph idx="1"/>
          </p:nvPr>
        </p:nvSpPr>
        <p:spPr/>
        <p:txBody>
          <a:bodyPr>
            <a:normAutofit/>
          </a:bodyPr>
          <a:lstStyle/>
          <a:p>
            <a:r>
              <a:rPr lang="en-US" dirty="0"/>
              <a:t>Court can find that parties intended to enter into a collaborative law participation agreement even if the requirements of § 20-170 are not met or a lawyer fails to comply with § 20-179 or § 20-180.</a:t>
            </a:r>
          </a:p>
          <a:p>
            <a:r>
              <a:rPr lang="en-US" dirty="0"/>
              <a:t>But only if the parties signed a record indicating such an intent and the parties reasonably believed they were engaged in such a process.</a:t>
            </a:r>
          </a:p>
          <a:p>
            <a:r>
              <a:rPr lang="en-US" dirty="0"/>
              <a:t>If the court makes such a finding, the court can enforce an agreement resulting from the process (§ 20-174), disqualify a lawyer according to § 20-175, or enforce a privilege under § 20-182 when justice requires.</a:t>
            </a:r>
          </a:p>
          <a:p>
            <a:r>
              <a:rPr lang="en-US" dirty="0"/>
              <a:t>The burden of proof is on the party trying to show intent.</a:t>
            </a:r>
          </a:p>
        </p:txBody>
      </p:sp>
    </p:spTree>
    <p:extLst>
      <p:ext uri="{BB962C8B-B14F-4D97-AF65-F5344CB8AC3E}">
        <p14:creationId xmlns:p14="http://schemas.microsoft.com/office/powerpoint/2010/main" val="3906896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CE081-C1D2-444D-BA33-E7CBE7CDF7A6}"/>
              </a:ext>
            </a:extLst>
          </p:cNvPr>
          <p:cNvSpPr>
            <a:spLocks noGrp="1"/>
          </p:cNvSpPr>
          <p:nvPr>
            <p:ph type="title"/>
          </p:nvPr>
        </p:nvSpPr>
        <p:spPr/>
        <p:txBody>
          <a:bodyPr>
            <a:normAutofit/>
          </a:bodyPr>
          <a:lstStyle/>
          <a:p>
            <a:pPr algn="ctr"/>
            <a:r>
              <a:rPr lang="en-US" dirty="0"/>
              <a:t>§ 20-186 Uniformity of application and construction</a:t>
            </a:r>
          </a:p>
        </p:txBody>
      </p:sp>
      <p:sp>
        <p:nvSpPr>
          <p:cNvPr id="3" name="Content Placeholder 2">
            <a:extLst>
              <a:ext uri="{FF2B5EF4-FFF2-40B4-BE49-F238E27FC236}">
                <a16:creationId xmlns:a16="http://schemas.microsoft.com/office/drawing/2014/main" id="{4B658FCB-45F9-4CEA-AF08-6CC756F9A51F}"/>
              </a:ext>
            </a:extLst>
          </p:cNvPr>
          <p:cNvSpPr>
            <a:spLocks noGrp="1"/>
          </p:cNvSpPr>
          <p:nvPr>
            <p:ph idx="1"/>
          </p:nvPr>
        </p:nvSpPr>
        <p:spPr/>
        <p:txBody>
          <a:bodyPr/>
          <a:lstStyle/>
          <a:p>
            <a:r>
              <a:rPr lang="en-US" dirty="0"/>
              <a:t>Courts when construing the UCLA should favor interpreting it in line with how the UCLA in other states is interpreted to promote uniformity in the law.</a:t>
            </a:r>
          </a:p>
          <a:p>
            <a:r>
              <a:rPr lang="en-US" dirty="0"/>
              <a:t>This is not an absolute requirement of uniformity.</a:t>
            </a:r>
          </a:p>
          <a:p>
            <a:r>
              <a:rPr lang="en-US" dirty="0"/>
              <a:t>For instance, differences in state law on what communications are confidential will result in different rules for § 20-181.</a:t>
            </a:r>
          </a:p>
        </p:txBody>
      </p:sp>
    </p:spTree>
    <p:extLst>
      <p:ext uri="{BB962C8B-B14F-4D97-AF65-F5344CB8AC3E}">
        <p14:creationId xmlns:p14="http://schemas.microsoft.com/office/powerpoint/2010/main" val="31359167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02CB22E-6D8A-45BB-A740-3468768265D4}"/>
              </a:ext>
            </a:extLst>
          </p:cNvPr>
          <p:cNvPicPr>
            <a:picLocks noChangeAspect="1"/>
          </p:cNvPicPr>
          <p:nvPr/>
        </p:nvPicPr>
        <p:blipFill>
          <a:blip r:embed="rId2">
            <a:extLst>
              <a:ext uri="{28A0092B-C50C-407E-A947-70E740481C1C}">
                <a14:useLocalDpi xmlns:a14="http://schemas.microsoft.com/office/drawing/2010/main" val="0"/>
              </a:ext>
            </a:extLst>
          </a:blip>
          <a:srcRect l="16873" r="16873"/>
          <a:stretch/>
        </p:blipFill>
        <p:spPr>
          <a:xfrm>
            <a:off x="5372471" y="941740"/>
            <a:ext cx="6651577" cy="5430416"/>
          </a:xfrm>
          <a:prstGeom prst="rect">
            <a:avLst/>
          </a:prstGeom>
        </p:spPr>
      </p:pic>
      <p:sp>
        <p:nvSpPr>
          <p:cNvPr id="2" name="Title 1">
            <a:extLst>
              <a:ext uri="{FF2B5EF4-FFF2-40B4-BE49-F238E27FC236}">
                <a16:creationId xmlns:a16="http://schemas.microsoft.com/office/drawing/2014/main" id="{7923C243-1702-4509-A959-B3F5D1C6A66C}"/>
              </a:ext>
            </a:extLst>
          </p:cNvPr>
          <p:cNvSpPr>
            <a:spLocks noGrp="1"/>
          </p:cNvSpPr>
          <p:nvPr>
            <p:ph type="ctrTitle"/>
          </p:nvPr>
        </p:nvSpPr>
        <p:spPr>
          <a:xfrm>
            <a:off x="477981" y="941740"/>
            <a:ext cx="4334164" cy="3384757"/>
          </a:xfrm>
        </p:spPr>
        <p:txBody>
          <a:bodyPr anchor="b">
            <a:normAutofit fontScale="90000"/>
          </a:bodyPr>
          <a:lstStyle/>
          <a:p>
            <a:r>
              <a:rPr lang="en-US" sz="5400" b="1" dirty="0">
                <a:latin typeface="Century" panose="02040604050505020304" pitchFamily="18" charset="0"/>
              </a:rPr>
              <a:t>Virginia Appellate Mediation Pilot </a:t>
            </a:r>
            <a:br>
              <a:rPr lang="en-US" sz="5400" b="1" dirty="0">
                <a:latin typeface="Century" panose="02040604050505020304" pitchFamily="18" charset="0"/>
              </a:rPr>
            </a:br>
            <a:r>
              <a:rPr lang="en-US" sz="5400" b="1" dirty="0">
                <a:latin typeface="Century" panose="02040604050505020304" pitchFamily="18" charset="0"/>
              </a:rPr>
              <a:t>Program</a:t>
            </a:r>
          </a:p>
        </p:txBody>
      </p:sp>
      <p:sp>
        <p:nvSpPr>
          <p:cNvPr id="3" name="Subtitle 2">
            <a:extLst>
              <a:ext uri="{FF2B5EF4-FFF2-40B4-BE49-F238E27FC236}">
                <a16:creationId xmlns:a16="http://schemas.microsoft.com/office/drawing/2014/main" id="{5A8B164B-DE25-4774-861F-A75469AF5789}"/>
              </a:ext>
            </a:extLst>
          </p:cNvPr>
          <p:cNvSpPr>
            <a:spLocks noGrp="1"/>
          </p:cNvSpPr>
          <p:nvPr>
            <p:ph type="subTitle" idx="1"/>
          </p:nvPr>
        </p:nvSpPr>
        <p:spPr>
          <a:xfrm>
            <a:off x="477980" y="4872922"/>
            <a:ext cx="4023359" cy="1208141"/>
          </a:xfrm>
        </p:spPr>
        <p:txBody>
          <a:bodyPr>
            <a:normAutofit fontScale="70000" lnSpcReduction="20000"/>
          </a:bodyPr>
          <a:lstStyle/>
          <a:p>
            <a:pPr>
              <a:lnSpc>
                <a:spcPct val="100000"/>
              </a:lnSpc>
            </a:pPr>
            <a:endParaRPr lang="en-US" sz="1700" dirty="0"/>
          </a:p>
          <a:p>
            <a:pPr>
              <a:lnSpc>
                <a:spcPct val="100000"/>
              </a:lnSpc>
            </a:pPr>
            <a:r>
              <a:rPr lang="en-US" sz="4000" b="1" dirty="0">
                <a:solidFill>
                  <a:schemeClr val="accent2">
                    <a:lumMod val="50000"/>
                  </a:schemeClr>
                </a:solidFill>
                <a:latin typeface="Century" panose="02040604050505020304" pitchFamily="18" charset="0"/>
              </a:rPr>
              <a:t>January 2019—</a:t>
            </a:r>
          </a:p>
          <a:p>
            <a:pPr>
              <a:lnSpc>
                <a:spcPct val="100000"/>
              </a:lnSpc>
            </a:pPr>
            <a:r>
              <a:rPr lang="en-US" sz="4000" b="1" dirty="0">
                <a:solidFill>
                  <a:schemeClr val="accent2">
                    <a:lumMod val="50000"/>
                  </a:schemeClr>
                </a:solidFill>
                <a:latin typeface="Century" panose="02040604050505020304" pitchFamily="18" charset="0"/>
              </a:rPr>
              <a:t>December 2022</a:t>
            </a:r>
          </a:p>
        </p:txBody>
      </p:sp>
    </p:spTree>
    <p:extLst>
      <p:ext uri="{BB962C8B-B14F-4D97-AF65-F5344CB8AC3E}">
        <p14:creationId xmlns:p14="http://schemas.microsoft.com/office/powerpoint/2010/main" val="497952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C140-30AD-4AF7-9322-C79C41F249AE}"/>
              </a:ext>
            </a:extLst>
          </p:cNvPr>
          <p:cNvSpPr>
            <a:spLocks noGrp="1"/>
          </p:cNvSpPr>
          <p:nvPr>
            <p:ph type="title"/>
          </p:nvPr>
        </p:nvSpPr>
        <p:spPr/>
        <p:txBody>
          <a:bodyPr/>
          <a:lstStyle/>
          <a:p>
            <a:r>
              <a:rPr lang="en-US" b="1" dirty="0"/>
              <a:t>Program details</a:t>
            </a:r>
          </a:p>
        </p:txBody>
      </p:sp>
      <p:sp>
        <p:nvSpPr>
          <p:cNvPr id="3" name="Content Placeholder 2">
            <a:extLst>
              <a:ext uri="{FF2B5EF4-FFF2-40B4-BE49-F238E27FC236}">
                <a16:creationId xmlns:a16="http://schemas.microsoft.com/office/drawing/2014/main" id="{50D93F0E-1FC0-458F-B156-0C0C325EF7BA}"/>
              </a:ext>
            </a:extLst>
          </p:cNvPr>
          <p:cNvSpPr>
            <a:spLocks noGrp="1"/>
          </p:cNvSpPr>
          <p:nvPr>
            <p:ph idx="1"/>
          </p:nvPr>
        </p:nvSpPr>
        <p:spPr>
          <a:xfrm>
            <a:off x="677334" y="1689100"/>
            <a:ext cx="8596668" cy="4559299"/>
          </a:xfrm>
        </p:spPr>
        <p:txBody>
          <a:bodyPr>
            <a:normAutofit fontScale="92500" lnSpcReduction="10000"/>
          </a:bodyPr>
          <a:lstStyle/>
          <a:p>
            <a:pPr>
              <a:buFont typeface="Wingdings" panose="05000000000000000000" pitchFamily="2" charset="2"/>
              <a:buChar char="v"/>
            </a:pPr>
            <a:r>
              <a:rPr lang="en-US" sz="2800" dirty="0"/>
              <a:t>The Supreme Court of Virginia and the Court of Appeals of Virginia began the mediation pilot projects on January 1, 2019. </a:t>
            </a:r>
          </a:p>
          <a:p>
            <a:pPr>
              <a:buFont typeface="Wingdings" panose="05000000000000000000" pitchFamily="2" charset="2"/>
              <a:buChar char="v"/>
            </a:pPr>
            <a:r>
              <a:rPr lang="en-US" sz="2800" dirty="0"/>
              <a:t>The mediation pilot projects were originally supposed to run through December 31, 2020.</a:t>
            </a:r>
          </a:p>
          <a:p>
            <a:pPr lvl="1">
              <a:buFont typeface="Wingdings" panose="05000000000000000000" pitchFamily="2" charset="2"/>
              <a:buChar char="v"/>
            </a:pPr>
            <a:r>
              <a:rPr lang="en-US" sz="2600" dirty="0"/>
              <a:t>The program was extended through December 31, 2022, after the Special Committee issued a request in October 2020 that the pilot be extended due to the “Judicial Emergency rendered by COVID-19.”</a:t>
            </a:r>
            <a:r>
              <a:rPr lang="en-US" sz="2600" baseline="30000" dirty="0"/>
              <a:t>1</a:t>
            </a:r>
            <a:endParaRPr lang="en-US" sz="2400" baseline="30000" dirty="0"/>
          </a:p>
          <a:p>
            <a:pPr>
              <a:buFont typeface="Wingdings" panose="05000000000000000000" pitchFamily="2" charset="2"/>
              <a:buChar char="v"/>
            </a:pPr>
            <a:r>
              <a:rPr lang="en-US" sz="2800" dirty="0"/>
              <a:t>Essentially, mediation is available in select civil cases where both parties are represented by attorneys.</a:t>
            </a:r>
          </a:p>
          <a:p>
            <a:endParaRPr lang="en-US" dirty="0"/>
          </a:p>
        </p:txBody>
      </p:sp>
      <p:sp>
        <p:nvSpPr>
          <p:cNvPr id="4" name="Footer Placeholder 3">
            <a:extLst>
              <a:ext uri="{FF2B5EF4-FFF2-40B4-BE49-F238E27FC236}">
                <a16:creationId xmlns:a16="http://schemas.microsoft.com/office/drawing/2014/main" id="{ED5D6E49-DF08-4FDC-957C-1A727323E527}"/>
              </a:ext>
            </a:extLst>
          </p:cNvPr>
          <p:cNvSpPr>
            <a:spLocks noGrp="1"/>
          </p:cNvSpPr>
          <p:nvPr>
            <p:ph type="ftr" sz="quarter" idx="11"/>
          </p:nvPr>
        </p:nvSpPr>
        <p:spPr>
          <a:xfrm>
            <a:off x="0" y="6459785"/>
            <a:ext cx="12192000" cy="365125"/>
          </a:xfrm>
        </p:spPr>
        <p:txBody>
          <a:bodyPr/>
          <a:lstStyle/>
          <a:p>
            <a:r>
              <a:rPr lang="en-US" dirty="0"/>
              <a:t>1.	</a:t>
            </a:r>
            <a:r>
              <a:rPr lang="en-US" cap="none" dirty="0"/>
              <a:t>https://cdn.ymaws.com/www.vba.org/resource/resmgr/adr/October_2021_Report_of_Speci.pdf</a:t>
            </a:r>
          </a:p>
        </p:txBody>
      </p:sp>
    </p:spTree>
    <p:extLst>
      <p:ext uri="{BB962C8B-B14F-4D97-AF65-F5344CB8AC3E}">
        <p14:creationId xmlns:p14="http://schemas.microsoft.com/office/powerpoint/2010/main" val="788308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37330-E5F8-0E42-8401-9638814739F3}"/>
              </a:ext>
            </a:extLst>
          </p:cNvPr>
          <p:cNvSpPr>
            <a:spLocks noGrp="1"/>
          </p:cNvSpPr>
          <p:nvPr>
            <p:ph type="title"/>
          </p:nvPr>
        </p:nvSpPr>
        <p:spPr/>
        <p:txBody>
          <a:bodyPr/>
          <a:lstStyle/>
          <a:p>
            <a:r>
              <a:rPr lang="en-US" dirty="0"/>
              <a:t>Who is eligible?</a:t>
            </a:r>
          </a:p>
        </p:txBody>
      </p:sp>
      <p:sp>
        <p:nvSpPr>
          <p:cNvPr id="3" name="Content Placeholder 2">
            <a:extLst>
              <a:ext uri="{FF2B5EF4-FFF2-40B4-BE49-F238E27FC236}">
                <a16:creationId xmlns:a16="http://schemas.microsoft.com/office/drawing/2014/main" id="{E1D738E5-CD55-C24B-B480-7F297F9C935E}"/>
              </a:ext>
            </a:extLst>
          </p:cNvPr>
          <p:cNvSpPr>
            <a:spLocks noGrp="1"/>
          </p:cNvSpPr>
          <p:nvPr>
            <p:ph idx="1"/>
          </p:nvPr>
        </p:nvSpPr>
        <p:spPr/>
        <p:txBody>
          <a:bodyPr>
            <a:normAutofit/>
          </a:bodyPr>
          <a:lstStyle/>
          <a:p>
            <a:r>
              <a:rPr lang="en-US" sz="2800" dirty="0"/>
              <a:t>In the Supreme Court, the program is available in cases where a petition for certiorari has been granted.</a:t>
            </a:r>
          </a:p>
          <a:p>
            <a:r>
              <a:rPr lang="en-US" sz="2800" dirty="0"/>
              <a:t>In the Court of Appeals, the program targets cases involving equitable distribution in divorce and the attorneys’ fees associated with that issue.</a:t>
            </a:r>
          </a:p>
        </p:txBody>
      </p:sp>
    </p:spTree>
    <p:extLst>
      <p:ext uri="{BB962C8B-B14F-4D97-AF65-F5344CB8AC3E}">
        <p14:creationId xmlns:p14="http://schemas.microsoft.com/office/powerpoint/2010/main" val="5218006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2DB4D-C087-4854-8857-78DF38A6AF2E}"/>
              </a:ext>
            </a:extLst>
          </p:cNvPr>
          <p:cNvSpPr>
            <a:spLocks noGrp="1"/>
          </p:cNvSpPr>
          <p:nvPr>
            <p:ph type="title"/>
          </p:nvPr>
        </p:nvSpPr>
        <p:spPr/>
        <p:txBody>
          <a:bodyPr>
            <a:normAutofit/>
          </a:bodyPr>
          <a:lstStyle/>
          <a:p>
            <a:r>
              <a:rPr lang="en-US" b="1" dirty="0"/>
              <a:t>How did the pilot program originate?</a:t>
            </a:r>
          </a:p>
        </p:txBody>
      </p:sp>
      <p:sp>
        <p:nvSpPr>
          <p:cNvPr id="3" name="Content Placeholder 2">
            <a:extLst>
              <a:ext uri="{FF2B5EF4-FFF2-40B4-BE49-F238E27FC236}">
                <a16:creationId xmlns:a16="http://schemas.microsoft.com/office/drawing/2014/main" id="{A8BD290F-9495-4A94-93C9-2116AD3DDA4B}"/>
              </a:ext>
            </a:extLst>
          </p:cNvPr>
          <p:cNvSpPr>
            <a:spLocks noGrp="1"/>
          </p:cNvSpPr>
          <p:nvPr>
            <p:ph idx="1"/>
          </p:nvPr>
        </p:nvSpPr>
        <p:spPr/>
        <p:txBody>
          <a:bodyPr>
            <a:normAutofit fontScale="92500" lnSpcReduction="10000"/>
          </a:bodyPr>
          <a:lstStyle/>
          <a:p>
            <a:pPr>
              <a:buFont typeface="Wingdings" panose="05000000000000000000" pitchFamily="2" charset="2"/>
              <a:buChar char="v"/>
            </a:pPr>
            <a:r>
              <a:rPr lang="en-US" sz="2800" dirty="0"/>
              <a:t>In 2017, the Joint Alternative Dispute Resolution Committee (“JADRC”) of the Virginia State Bar and the Virginia Bar Association requested the Chief Justice of the Virginia Supreme Court, Donald Lemons, form a committee to study what it identified as a growing interest in mediation at the appellate court level.</a:t>
            </a:r>
          </a:p>
          <a:p>
            <a:pPr>
              <a:buFont typeface="Wingdings" panose="05000000000000000000" pitchFamily="2" charset="2"/>
              <a:buChar char="v"/>
            </a:pPr>
            <a:r>
              <a:rPr lang="en-US" sz="2800" dirty="0"/>
              <a:t>This request was granted, and the committee made the following findings about the need for mediation at the appellate level:</a:t>
            </a:r>
          </a:p>
          <a:p>
            <a:pPr marL="0" indent="0">
              <a:buNone/>
            </a:pPr>
            <a:endParaRPr lang="en-US" dirty="0"/>
          </a:p>
        </p:txBody>
      </p:sp>
    </p:spTree>
    <p:extLst>
      <p:ext uri="{BB962C8B-B14F-4D97-AF65-F5344CB8AC3E}">
        <p14:creationId xmlns:p14="http://schemas.microsoft.com/office/powerpoint/2010/main" val="2794679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CBDEE-5102-4452-B405-22317BB69859}"/>
              </a:ext>
            </a:extLst>
          </p:cNvPr>
          <p:cNvSpPr>
            <a:spLocks noGrp="1"/>
          </p:cNvSpPr>
          <p:nvPr>
            <p:ph type="title"/>
          </p:nvPr>
        </p:nvSpPr>
        <p:spPr/>
        <p:txBody>
          <a:bodyPr/>
          <a:lstStyle/>
          <a:p>
            <a:pPr algn="ctr"/>
            <a:r>
              <a:rPr lang="en-US" dirty="0"/>
              <a:t>Roles and Responsibilities</a:t>
            </a:r>
          </a:p>
        </p:txBody>
      </p:sp>
      <p:sp>
        <p:nvSpPr>
          <p:cNvPr id="3" name="Content Placeholder 2">
            <a:extLst>
              <a:ext uri="{FF2B5EF4-FFF2-40B4-BE49-F238E27FC236}">
                <a16:creationId xmlns:a16="http://schemas.microsoft.com/office/drawing/2014/main" id="{FBB94D1D-B7E8-4B6F-80EF-7149D809C0FE}"/>
              </a:ext>
            </a:extLst>
          </p:cNvPr>
          <p:cNvSpPr>
            <a:spLocks noGrp="1"/>
          </p:cNvSpPr>
          <p:nvPr>
            <p:ph idx="1"/>
          </p:nvPr>
        </p:nvSpPr>
        <p:spPr/>
        <p:txBody>
          <a:bodyPr>
            <a:normAutofit/>
          </a:bodyPr>
          <a:lstStyle/>
          <a:p>
            <a:r>
              <a:rPr lang="en-US" dirty="0"/>
              <a:t>Who is the Mediator?</a:t>
            </a:r>
          </a:p>
          <a:p>
            <a:pPr lvl="1"/>
            <a:r>
              <a:rPr lang="en-US" dirty="0"/>
              <a:t>An Individual who has been chosen by the parties or appointed by the Court.  There are occasions when there are co-mediators</a:t>
            </a:r>
          </a:p>
          <a:p>
            <a:pPr lvl="1"/>
            <a:r>
              <a:rPr lang="en-US" dirty="0"/>
              <a:t>This individual is often, but does not have to be, a retired judge or practicing attorney. </a:t>
            </a:r>
          </a:p>
          <a:p>
            <a:pPr lvl="2"/>
            <a:r>
              <a:rPr lang="en-US" dirty="0"/>
              <a:t>State Bar license is not required to mediate in Virginia. </a:t>
            </a:r>
            <a:endParaRPr lang="en-US" sz="1300" dirty="0"/>
          </a:p>
          <a:p>
            <a:pPr lvl="2"/>
            <a:r>
              <a:rPr lang="en-US" dirty="0"/>
              <a:t>In co-mediation cases, often times one of the mediators is an attorney and the other mediator has a different professional background, e.g. mental health professional.</a:t>
            </a:r>
          </a:p>
          <a:p>
            <a:pPr lvl="1"/>
            <a:r>
              <a:rPr lang="en-US" dirty="0"/>
              <a:t>This individual is often, but does not have to be, certified by the Supreme Court of Virginia. </a:t>
            </a:r>
          </a:p>
          <a:p>
            <a:pPr lvl="2"/>
            <a:r>
              <a:rPr lang="en-US" dirty="0"/>
              <a:t>Certification is not required, so why get certified?</a:t>
            </a:r>
          </a:p>
          <a:p>
            <a:r>
              <a:rPr lang="en-US" dirty="0"/>
              <a:t>Certification: Varying Processes </a:t>
            </a:r>
          </a:p>
          <a:p>
            <a:endParaRPr lang="en-US" dirty="0"/>
          </a:p>
        </p:txBody>
      </p:sp>
    </p:spTree>
    <p:extLst>
      <p:ext uri="{BB962C8B-B14F-4D97-AF65-F5344CB8AC3E}">
        <p14:creationId xmlns:p14="http://schemas.microsoft.com/office/powerpoint/2010/main" val="2229075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E0671-B18C-43F2-9870-26A7EBDFDC6D}"/>
              </a:ext>
            </a:extLst>
          </p:cNvPr>
          <p:cNvSpPr>
            <a:spLocks noGrp="1"/>
          </p:cNvSpPr>
          <p:nvPr>
            <p:ph type="title"/>
          </p:nvPr>
        </p:nvSpPr>
        <p:spPr/>
        <p:txBody>
          <a:bodyPr>
            <a:normAutofit/>
          </a:bodyPr>
          <a:lstStyle/>
          <a:p>
            <a:r>
              <a:rPr lang="en-US" b="1" dirty="0"/>
              <a:t>Committee findings on NEED</a:t>
            </a:r>
          </a:p>
        </p:txBody>
      </p:sp>
      <p:sp>
        <p:nvSpPr>
          <p:cNvPr id="3" name="Content Placeholder 2">
            <a:extLst>
              <a:ext uri="{FF2B5EF4-FFF2-40B4-BE49-F238E27FC236}">
                <a16:creationId xmlns:a16="http://schemas.microsoft.com/office/drawing/2014/main" id="{D1C46230-63A4-43F4-B282-6D43FDD0A79E}"/>
              </a:ext>
            </a:extLst>
          </p:cNvPr>
          <p:cNvSpPr>
            <a:spLocks noGrp="1"/>
          </p:cNvSpPr>
          <p:nvPr>
            <p:ph idx="1"/>
          </p:nvPr>
        </p:nvSpPr>
        <p:spPr>
          <a:xfrm>
            <a:off x="190500" y="1358900"/>
            <a:ext cx="9525000" cy="5499100"/>
          </a:xfrm>
        </p:spPr>
        <p:txBody>
          <a:bodyPr>
            <a:normAutofit/>
          </a:bodyPr>
          <a:lstStyle/>
          <a:p>
            <a:pPr>
              <a:buFont typeface="Wingdings" panose="05000000000000000000" pitchFamily="2" charset="2"/>
              <a:buChar char="v"/>
            </a:pPr>
            <a:r>
              <a:rPr lang="en-US" sz="2400" dirty="0"/>
              <a:t>In 2017, appellate mediation was </a:t>
            </a:r>
            <a:r>
              <a:rPr lang="en-US" sz="2400" b="1" dirty="0"/>
              <a:t>not needed as a docket management tool </a:t>
            </a:r>
            <a:r>
              <a:rPr lang="en-US" sz="2400" dirty="0"/>
              <a:t>in Virginia.</a:t>
            </a:r>
          </a:p>
          <a:p>
            <a:pPr lvl="1">
              <a:buFont typeface="Wingdings" panose="05000000000000000000" pitchFamily="2" charset="2"/>
              <a:buChar char="v"/>
            </a:pPr>
            <a:r>
              <a:rPr lang="en-US" sz="2200" dirty="0"/>
              <a:t>This may no longer be the case after Virginia’s new automatic right of appeal and expanded Court of Appeals jurisdiction went into effect in January 2022.</a:t>
            </a:r>
          </a:p>
          <a:p>
            <a:pPr>
              <a:buFont typeface="Wingdings" panose="05000000000000000000" pitchFamily="2" charset="2"/>
              <a:buChar char="v"/>
            </a:pPr>
            <a:r>
              <a:rPr lang="en-US" sz="2400" dirty="0"/>
              <a:t>Mediation may </a:t>
            </a:r>
            <a:r>
              <a:rPr lang="en-US" sz="2400" b="1" dirty="0"/>
              <a:t>serve an access to justice need </a:t>
            </a:r>
            <a:r>
              <a:rPr lang="en-US" sz="2400" dirty="0"/>
              <a:t>for economically disadvantaged litigants. </a:t>
            </a:r>
          </a:p>
          <a:p>
            <a:pPr>
              <a:buFont typeface="Wingdings" panose="05000000000000000000" pitchFamily="2" charset="2"/>
              <a:buChar char="v"/>
            </a:pPr>
            <a:r>
              <a:rPr lang="en-US" sz="2400" dirty="0"/>
              <a:t>Development of </a:t>
            </a:r>
            <a:r>
              <a:rPr lang="en-US" sz="2400" b="1" dirty="0"/>
              <a:t>training and credentialing procedures for mediators </a:t>
            </a:r>
            <a:r>
              <a:rPr lang="en-US" sz="2400" dirty="0"/>
              <a:t>at the appellate level </a:t>
            </a:r>
            <a:r>
              <a:rPr lang="en-US" sz="2400" b="1" dirty="0"/>
              <a:t>need to be developed</a:t>
            </a:r>
            <a:r>
              <a:rPr lang="en-US" sz="2400" dirty="0"/>
              <a:t>. </a:t>
            </a:r>
          </a:p>
          <a:p>
            <a:pPr>
              <a:buFont typeface="Wingdings" panose="05000000000000000000" pitchFamily="2" charset="2"/>
              <a:buChar char="v"/>
            </a:pPr>
            <a:r>
              <a:rPr lang="en-US" sz="2400" dirty="0"/>
              <a:t>Litigants may require </a:t>
            </a:r>
            <a:r>
              <a:rPr lang="en-US" sz="2400" b="1" dirty="0"/>
              <a:t>publicity about the availability of mediation </a:t>
            </a:r>
            <a:r>
              <a:rPr lang="en-US" sz="2400" dirty="0"/>
              <a:t>at the appellate level and information about the process. </a:t>
            </a:r>
          </a:p>
        </p:txBody>
      </p:sp>
      <p:sp>
        <p:nvSpPr>
          <p:cNvPr id="4" name="Footer Placeholder 3">
            <a:extLst>
              <a:ext uri="{FF2B5EF4-FFF2-40B4-BE49-F238E27FC236}">
                <a16:creationId xmlns:a16="http://schemas.microsoft.com/office/drawing/2014/main" id="{5CFDC50C-1588-4F5A-915E-21076125B3BE}"/>
              </a:ext>
            </a:extLst>
          </p:cNvPr>
          <p:cNvSpPr>
            <a:spLocks noGrp="1"/>
          </p:cNvSpPr>
          <p:nvPr>
            <p:ph type="ftr" sz="quarter" idx="11"/>
          </p:nvPr>
        </p:nvSpPr>
        <p:spPr>
          <a:xfrm>
            <a:off x="0" y="6356350"/>
            <a:ext cx="12192000" cy="501650"/>
          </a:xfrm>
        </p:spPr>
        <p:txBody>
          <a:bodyPr/>
          <a:lstStyle/>
          <a:p>
            <a:r>
              <a:rPr lang="en-US" b="1" dirty="0">
                <a:solidFill>
                  <a:schemeClr val="bg1"/>
                </a:solidFill>
                <a:latin typeface="Century" panose="02040604050505020304" pitchFamily="18" charset="0"/>
              </a:rPr>
              <a:t>Source: Report of the Special Committee to Study Appellate Mediation in Virginia June 2018</a:t>
            </a:r>
          </a:p>
        </p:txBody>
      </p:sp>
    </p:spTree>
    <p:extLst>
      <p:ext uri="{BB962C8B-B14F-4D97-AF65-F5344CB8AC3E}">
        <p14:creationId xmlns:p14="http://schemas.microsoft.com/office/powerpoint/2010/main" val="1610154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D09AC-6BA3-4E4B-B9BF-E4C458948868}"/>
              </a:ext>
            </a:extLst>
          </p:cNvPr>
          <p:cNvSpPr>
            <a:spLocks noGrp="1"/>
          </p:cNvSpPr>
          <p:nvPr>
            <p:ph type="title"/>
          </p:nvPr>
        </p:nvSpPr>
        <p:spPr/>
        <p:txBody>
          <a:bodyPr/>
          <a:lstStyle/>
          <a:p>
            <a:r>
              <a:rPr lang="en-US" b="1" dirty="0"/>
              <a:t>Committee findings on GOALS</a:t>
            </a:r>
          </a:p>
        </p:txBody>
      </p:sp>
      <p:sp>
        <p:nvSpPr>
          <p:cNvPr id="3" name="Content Placeholder 2">
            <a:extLst>
              <a:ext uri="{FF2B5EF4-FFF2-40B4-BE49-F238E27FC236}">
                <a16:creationId xmlns:a16="http://schemas.microsoft.com/office/drawing/2014/main" id="{FD0ACC57-6588-4C13-A697-F76CEEC2EB01}"/>
              </a:ext>
            </a:extLst>
          </p:cNvPr>
          <p:cNvSpPr>
            <a:spLocks noGrp="1"/>
          </p:cNvSpPr>
          <p:nvPr>
            <p:ph idx="1"/>
          </p:nvPr>
        </p:nvSpPr>
        <p:spPr>
          <a:xfrm>
            <a:off x="190500" y="1371600"/>
            <a:ext cx="9867900" cy="5486400"/>
          </a:xfrm>
        </p:spPr>
        <p:txBody>
          <a:bodyPr>
            <a:normAutofit lnSpcReduction="10000"/>
          </a:bodyPr>
          <a:lstStyle/>
          <a:p>
            <a:pPr>
              <a:buFont typeface="Wingdings" panose="05000000000000000000" pitchFamily="2" charset="2"/>
              <a:buChar char="v"/>
            </a:pPr>
            <a:r>
              <a:rPr lang="en-US" sz="2400" dirty="0"/>
              <a:t>Make appellate </a:t>
            </a:r>
            <a:r>
              <a:rPr lang="en-US" sz="2400" b="1" dirty="0"/>
              <a:t>mediation a viable option</a:t>
            </a:r>
            <a:r>
              <a:rPr lang="en-US" sz="2400" dirty="0"/>
              <a:t>. </a:t>
            </a:r>
          </a:p>
          <a:p>
            <a:pPr>
              <a:buFont typeface="Wingdings" panose="05000000000000000000" pitchFamily="2" charset="2"/>
              <a:buChar char="v"/>
            </a:pPr>
            <a:r>
              <a:rPr lang="en-US" sz="2400" dirty="0"/>
              <a:t>Support mediation in Virginia’s appellate courts so that </a:t>
            </a:r>
            <a:r>
              <a:rPr lang="en-US" sz="2400" b="1" dirty="0"/>
              <a:t>litigants may make informed decisions </a:t>
            </a:r>
            <a:r>
              <a:rPr lang="en-US" sz="2400" dirty="0"/>
              <a:t>about resolution of their disputes/cases. </a:t>
            </a:r>
          </a:p>
          <a:p>
            <a:pPr>
              <a:buFont typeface="Wingdings" panose="05000000000000000000" pitchFamily="2" charset="2"/>
              <a:buChar char="v"/>
            </a:pPr>
            <a:r>
              <a:rPr lang="en-US" sz="2400" dirty="0"/>
              <a:t>Assist the Bar and the citizens of the Commonwealth by providing parties the option and ability to </a:t>
            </a:r>
            <a:r>
              <a:rPr lang="en-US" sz="2400" b="1" dirty="0"/>
              <a:t>decide outcomes for themselves</a:t>
            </a:r>
            <a:r>
              <a:rPr lang="en-US" sz="2400" dirty="0"/>
              <a:t>. </a:t>
            </a:r>
          </a:p>
          <a:p>
            <a:pPr>
              <a:buFont typeface="Wingdings" panose="05000000000000000000" pitchFamily="2" charset="2"/>
              <a:buChar char="v"/>
            </a:pPr>
            <a:r>
              <a:rPr lang="en-US" sz="2400" dirty="0"/>
              <a:t>Potentially </a:t>
            </a:r>
            <a:r>
              <a:rPr lang="en-US" sz="2400" b="1" dirty="0"/>
              <a:t>decrease costs</a:t>
            </a:r>
            <a:r>
              <a:rPr lang="en-US" sz="2400" dirty="0"/>
              <a:t>, making the process more economical. </a:t>
            </a:r>
          </a:p>
          <a:p>
            <a:pPr>
              <a:buFont typeface="Wingdings" panose="05000000000000000000" pitchFamily="2" charset="2"/>
              <a:buChar char="v"/>
            </a:pPr>
            <a:r>
              <a:rPr lang="en-US" sz="2400" b="1" dirty="0"/>
              <a:t>Decrease the time </a:t>
            </a:r>
            <a:r>
              <a:rPr lang="en-US" sz="2400" dirty="0"/>
              <a:t>involved in the process for litigants. </a:t>
            </a:r>
          </a:p>
          <a:p>
            <a:pPr>
              <a:buFont typeface="Wingdings" panose="05000000000000000000" pitchFamily="2" charset="2"/>
              <a:buChar char="v"/>
            </a:pPr>
            <a:r>
              <a:rPr lang="en-US" sz="2400" dirty="0"/>
              <a:t>Offer resolution of all issues in dispute between </a:t>
            </a:r>
            <a:r>
              <a:rPr lang="en-US" sz="2400" b="1" dirty="0"/>
              <a:t>persons who have an ongoing relationship</a:t>
            </a:r>
            <a:r>
              <a:rPr lang="en-US" sz="2400" dirty="0"/>
              <a:t>, not just those which are in litigation. Cases in this category might include domestic relations, workers’ compensation, and commercial enterprises. </a:t>
            </a:r>
          </a:p>
          <a:p>
            <a:pPr>
              <a:buFont typeface="Wingdings" panose="05000000000000000000" pitchFamily="2" charset="2"/>
              <a:buChar char="v"/>
            </a:pPr>
            <a:r>
              <a:rPr lang="en-US" sz="2400" dirty="0"/>
              <a:t>Empower the parties to </a:t>
            </a:r>
            <a:r>
              <a:rPr lang="en-US" sz="2400" b="1" dirty="0"/>
              <a:t>fashion creative solutions </a:t>
            </a:r>
            <a:r>
              <a:rPr lang="en-US" sz="2400" dirty="0"/>
              <a:t>which may not be available to them through litigation. </a:t>
            </a:r>
          </a:p>
        </p:txBody>
      </p:sp>
    </p:spTree>
    <p:extLst>
      <p:ext uri="{BB962C8B-B14F-4D97-AF65-F5344CB8AC3E}">
        <p14:creationId xmlns:p14="http://schemas.microsoft.com/office/powerpoint/2010/main" val="2182730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CCBEF-7B52-4D36-8741-AFAA4CCBC240}"/>
              </a:ext>
            </a:extLst>
          </p:cNvPr>
          <p:cNvSpPr>
            <a:spLocks noGrp="1"/>
          </p:cNvSpPr>
          <p:nvPr>
            <p:ph type="title"/>
          </p:nvPr>
        </p:nvSpPr>
        <p:spPr/>
        <p:txBody>
          <a:bodyPr/>
          <a:lstStyle/>
          <a:p>
            <a:r>
              <a:rPr lang="en-US" b="1" dirty="0"/>
              <a:t>Pilot Program in the Supreme Court</a:t>
            </a:r>
          </a:p>
        </p:txBody>
      </p:sp>
      <p:sp>
        <p:nvSpPr>
          <p:cNvPr id="3" name="Content Placeholder 2">
            <a:extLst>
              <a:ext uri="{FF2B5EF4-FFF2-40B4-BE49-F238E27FC236}">
                <a16:creationId xmlns:a16="http://schemas.microsoft.com/office/drawing/2014/main" id="{65F76699-9E23-4AFD-9E9F-A848F260BB96}"/>
              </a:ext>
            </a:extLst>
          </p:cNvPr>
          <p:cNvSpPr>
            <a:spLocks noGrp="1"/>
          </p:cNvSpPr>
          <p:nvPr>
            <p:ph idx="1"/>
          </p:nvPr>
        </p:nvSpPr>
        <p:spPr>
          <a:xfrm>
            <a:off x="190500" y="1397000"/>
            <a:ext cx="9918700" cy="5460999"/>
          </a:xfrm>
        </p:spPr>
        <p:txBody>
          <a:bodyPr>
            <a:normAutofit lnSpcReduction="10000"/>
          </a:bodyPr>
          <a:lstStyle/>
          <a:p>
            <a:pPr>
              <a:buFont typeface="Wingdings" panose="05000000000000000000" pitchFamily="2" charset="2"/>
              <a:buChar char="Ø"/>
            </a:pPr>
            <a:r>
              <a:rPr lang="en-US" sz="2400" dirty="0"/>
              <a:t>Upon granting of a writ in any civil case, the Clerk will send a letter to all parties describing mediation and informing the parties that should all parties agree and notify the Clerk in writing within 14 days, any further deadlines, with the exception of any statutory required bond, shall be stayed for a period of 30 days to allow the parties the opportunity to mediate. The letter will attach the list of mediators certified in appellate mediation for the Supreme Court pilot project but will notify parties that they may choose any mediator. </a:t>
            </a:r>
          </a:p>
          <a:p>
            <a:pPr>
              <a:buFont typeface="Wingdings" panose="05000000000000000000" pitchFamily="2" charset="2"/>
              <a:buChar char="Ø"/>
            </a:pPr>
            <a:r>
              <a:rPr lang="en-US" sz="2400" dirty="0"/>
              <a:t>Cases within the </a:t>
            </a:r>
            <a:r>
              <a:rPr lang="en-US" sz="2400" b="1" dirty="0"/>
              <a:t>Court’s original jurisdiction</a:t>
            </a:r>
            <a:r>
              <a:rPr lang="en-US" sz="2400" dirty="0"/>
              <a:t>, appeals from </a:t>
            </a:r>
            <a:r>
              <a:rPr lang="en-US" sz="2400" b="1" dirty="0"/>
              <a:t>motions to vacate criminal convictions</a:t>
            </a:r>
            <a:r>
              <a:rPr lang="en-US" sz="2400" dirty="0"/>
              <a:t>, and </a:t>
            </a:r>
            <a:r>
              <a:rPr lang="en-US" sz="2400" b="1" dirty="0"/>
              <a:t>petitions for actual innocence </a:t>
            </a:r>
            <a:r>
              <a:rPr lang="en-US" sz="2400" dirty="0"/>
              <a:t>will </a:t>
            </a:r>
            <a:r>
              <a:rPr lang="en-US" sz="2400" b="1" u="sng" dirty="0"/>
              <a:t>not be eligible </a:t>
            </a:r>
            <a:r>
              <a:rPr lang="en-US" sz="2400" dirty="0"/>
              <a:t>for the pilot project.   </a:t>
            </a:r>
          </a:p>
          <a:p>
            <a:pPr>
              <a:buFont typeface="Wingdings" panose="05000000000000000000" pitchFamily="2" charset="2"/>
              <a:buChar char="Ø"/>
            </a:pPr>
            <a:r>
              <a:rPr lang="en-US" sz="2400" dirty="0"/>
              <a:t>In the event an attorney is assigned to represent a party by the Court, the letter will not be sent until the attorney is appointed. </a:t>
            </a:r>
          </a:p>
        </p:txBody>
      </p:sp>
    </p:spTree>
    <p:extLst>
      <p:ext uri="{BB962C8B-B14F-4D97-AF65-F5344CB8AC3E}">
        <p14:creationId xmlns:p14="http://schemas.microsoft.com/office/powerpoint/2010/main" val="159933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BCC3-5B54-4619-A1CD-984CE5AE2CB9}"/>
              </a:ext>
            </a:extLst>
          </p:cNvPr>
          <p:cNvSpPr>
            <a:spLocks noGrp="1"/>
          </p:cNvSpPr>
          <p:nvPr>
            <p:ph type="title"/>
          </p:nvPr>
        </p:nvSpPr>
        <p:spPr/>
        <p:txBody>
          <a:bodyPr/>
          <a:lstStyle/>
          <a:p>
            <a:r>
              <a:rPr lang="en-US" b="1" dirty="0"/>
              <a:t>Pilot Program in the Court of Appeals</a:t>
            </a:r>
          </a:p>
        </p:txBody>
      </p:sp>
      <p:sp>
        <p:nvSpPr>
          <p:cNvPr id="3" name="Content Placeholder 2">
            <a:extLst>
              <a:ext uri="{FF2B5EF4-FFF2-40B4-BE49-F238E27FC236}">
                <a16:creationId xmlns:a16="http://schemas.microsoft.com/office/drawing/2014/main" id="{D84ED165-B044-4200-B2AF-588AC7503F1A}"/>
              </a:ext>
            </a:extLst>
          </p:cNvPr>
          <p:cNvSpPr>
            <a:spLocks noGrp="1"/>
          </p:cNvSpPr>
          <p:nvPr>
            <p:ph idx="1"/>
          </p:nvPr>
        </p:nvSpPr>
        <p:spPr>
          <a:xfrm>
            <a:off x="317500" y="1536700"/>
            <a:ext cx="9664700" cy="5194299"/>
          </a:xfrm>
        </p:spPr>
        <p:txBody>
          <a:bodyPr>
            <a:normAutofit/>
          </a:bodyPr>
          <a:lstStyle/>
          <a:p>
            <a:pPr>
              <a:buFont typeface="Wingdings" panose="05000000000000000000" pitchFamily="2" charset="2"/>
              <a:buChar char="Ø"/>
            </a:pPr>
            <a:r>
              <a:rPr lang="en-US" sz="2400" dirty="0"/>
              <a:t>Upon the receipt of the record in domestic relations cases, the Clerk will send a letter to all parties describing mediation and informing the parties that (1) if the only issues raised involve equitable distribution and/or related attorney’s fees, and (2) should all parties agree and notify the Clerk in writing within 14 days, then any further deadlines shall be stayed for a period of 30 days to allow the parties the opportunity to mediate.  The letter will attach the list of mediators certified in appellate mediation for the Court of Appeals pilot project but will notify parties that they may choose any mediator. </a:t>
            </a:r>
          </a:p>
          <a:p>
            <a:pPr>
              <a:buFont typeface="Wingdings" panose="05000000000000000000" pitchFamily="2" charset="2"/>
              <a:buChar char="Ø"/>
            </a:pPr>
            <a:r>
              <a:rPr lang="en-US" sz="2400" dirty="0"/>
              <a:t>If a stay is issued, the Clerk will notify the parties of the deadline for filing the next document in the order of stay. </a:t>
            </a:r>
          </a:p>
        </p:txBody>
      </p:sp>
    </p:spTree>
    <p:extLst>
      <p:ext uri="{BB962C8B-B14F-4D97-AF65-F5344CB8AC3E}">
        <p14:creationId xmlns:p14="http://schemas.microsoft.com/office/powerpoint/2010/main" val="40311457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201A-ED83-4A3B-B144-17C628F92EE5}"/>
              </a:ext>
            </a:extLst>
          </p:cNvPr>
          <p:cNvSpPr>
            <a:spLocks noGrp="1"/>
          </p:cNvSpPr>
          <p:nvPr>
            <p:ph type="title"/>
          </p:nvPr>
        </p:nvSpPr>
        <p:spPr/>
        <p:txBody>
          <a:bodyPr>
            <a:normAutofit/>
          </a:bodyPr>
          <a:lstStyle/>
          <a:p>
            <a:r>
              <a:rPr lang="en-US" b="1" dirty="0"/>
              <a:t>Pilot Program (generally)</a:t>
            </a:r>
          </a:p>
        </p:txBody>
      </p:sp>
      <p:sp>
        <p:nvSpPr>
          <p:cNvPr id="3" name="Content Placeholder 2">
            <a:extLst>
              <a:ext uri="{FF2B5EF4-FFF2-40B4-BE49-F238E27FC236}">
                <a16:creationId xmlns:a16="http://schemas.microsoft.com/office/drawing/2014/main" id="{D815258B-10A0-4442-BA28-999118521C81}"/>
              </a:ext>
            </a:extLst>
          </p:cNvPr>
          <p:cNvSpPr>
            <a:spLocks noGrp="1"/>
          </p:cNvSpPr>
          <p:nvPr>
            <p:ph idx="1"/>
          </p:nvPr>
        </p:nvSpPr>
        <p:spPr>
          <a:xfrm>
            <a:off x="380999" y="1435100"/>
            <a:ext cx="9525001" cy="5422900"/>
          </a:xfrm>
        </p:spPr>
        <p:txBody>
          <a:bodyPr>
            <a:normAutofit lnSpcReduction="10000"/>
          </a:bodyPr>
          <a:lstStyle/>
          <a:p>
            <a:pPr>
              <a:buFont typeface="Arial" panose="020B0604020202020204" pitchFamily="34" charset="0"/>
              <a:buChar char="•"/>
            </a:pPr>
            <a:r>
              <a:rPr lang="en-US" sz="2400" dirty="0"/>
              <a:t>Cases involving </a:t>
            </a:r>
            <a:r>
              <a:rPr lang="en-US" sz="2400" b="1" dirty="0"/>
              <a:t>pro se parties will not be eligible </a:t>
            </a:r>
            <a:r>
              <a:rPr lang="en-US" sz="2400" dirty="0"/>
              <a:t>for the pilot projects in either court. </a:t>
            </a:r>
          </a:p>
          <a:p>
            <a:pPr>
              <a:buFont typeface="Arial" panose="020B0604020202020204" pitchFamily="34" charset="0"/>
              <a:buChar char="•"/>
            </a:pPr>
            <a:r>
              <a:rPr lang="en-US" sz="2400" dirty="0"/>
              <a:t>Pilot projects run from January 1, 2019 through December 31, 2022. </a:t>
            </a:r>
          </a:p>
          <a:p>
            <a:pPr>
              <a:buFont typeface="Arial" panose="020B0604020202020204" pitchFamily="34" charset="0"/>
              <a:buChar char="•"/>
            </a:pPr>
            <a:r>
              <a:rPr lang="en-US" sz="2400" dirty="0"/>
              <a:t>The following statistics will be maintained by the Clerks of the respective courts during the pilot project: </a:t>
            </a:r>
          </a:p>
          <a:p>
            <a:pPr lvl="1">
              <a:buFont typeface="Arial" panose="020B0604020202020204" pitchFamily="34" charset="0"/>
              <a:buChar char="•"/>
            </a:pPr>
            <a:r>
              <a:rPr lang="en-US" sz="2000" dirty="0"/>
              <a:t># of cases in which the mediation informational letters are sent. </a:t>
            </a:r>
          </a:p>
          <a:p>
            <a:pPr lvl="1">
              <a:buFont typeface="Arial" panose="020B0604020202020204" pitchFamily="34" charset="0"/>
              <a:buChar char="•"/>
            </a:pPr>
            <a:r>
              <a:rPr lang="en-US" sz="2000" dirty="0"/>
              <a:t># of cases in which the parties agree to participate, and a stay is issued. </a:t>
            </a:r>
          </a:p>
          <a:p>
            <a:pPr lvl="1">
              <a:buFont typeface="Arial" panose="020B0604020202020204" pitchFamily="34" charset="0"/>
              <a:buChar char="•"/>
            </a:pPr>
            <a:r>
              <a:rPr lang="en-US" sz="2000" dirty="0"/>
              <a:t># of cases in which the case was resolved or appeal was withdrawn. </a:t>
            </a:r>
          </a:p>
          <a:p>
            <a:pPr>
              <a:buFont typeface="Arial" panose="020B0604020202020204" pitchFamily="34" charset="0"/>
              <a:buChar char="•"/>
            </a:pPr>
            <a:r>
              <a:rPr lang="en-US" sz="2400" dirty="0"/>
              <a:t>The Clerks will forward these statistics to the Special Committee to Study Appellate Mediation every six months so the Committee can evaluate the success of the program and propose any needed changes to the Chief Justice. </a:t>
            </a:r>
          </a:p>
        </p:txBody>
      </p:sp>
    </p:spTree>
    <p:extLst>
      <p:ext uri="{BB962C8B-B14F-4D97-AF65-F5344CB8AC3E}">
        <p14:creationId xmlns:p14="http://schemas.microsoft.com/office/powerpoint/2010/main" val="17718535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6CA0C-A7CD-4FB1-A5D2-12ABD0FB5A1F}"/>
              </a:ext>
            </a:extLst>
          </p:cNvPr>
          <p:cNvSpPr>
            <a:spLocks noGrp="1"/>
          </p:cNvSpPr>
          <p:nvPr>
            <p:ph type="title"/>
          </p:nvPr>
        </p:nvSpPr>
        <p:spPr/>
        <p:txBody>
          <a:bodyPr>
            <a:normAutofit/>
          </a:bodyPr>
          <a:lstStyle/>
          <a:p>
            <a:r>
              <a:rPr lang="en-US" b="1" dirty="0"/>
              <a:t>Pilot Program—further recommendations of the JADRC</a:t>
            </a:r>
          </a:p>
        </p:txBody>
      </p:sp>
      <p:sp>
        <p:nvSpPr>
          <p:cNvPr id="3" name="Content Placeholder 2">
            <a:extLst>
              <a:ext uri="{FF2B5EF4-FFF2-40B4-BE49-F238E27FC236}">
                <a16:creationId xmlns:a16="http://schemas.microsoft.com/office/drawing/2014/main" id="{09C36C9B-09BE-487B-AA9B-ACF7251A4CEB}"/>
              </a:ext>
            </a:extLst>
          </p:cNvPr>
          <p:cNvSpPr>
            <a:spLocks noGrp="1"/>
          </p:cNvSpPr>
          <p:nvPr>
            <p:ph idx="1"/>
          </p:nvPr>
        </p:nvSpPr>
        <p:spPr/>
        <p:txBody>
          <a:bodyPr>
            <a:normAutofit fontScale="92500" lnSpcReduction="20000"/>
          </a:bodyPr>
          <a:lstStyle/>
          <a:p>
            <a:pPr>
              <a:buFont typeface="Courier New" panose="02070309020205020404" pitchFamily="49" charset="0"/>
              <a:buChar char="o"/>
            </a:pPr>
            <a:r>
              <a:rPr lang="en-US" sz="2800" dirty="0"/>
              <a:t>Create evaluation form for participants to describe their experiences in the pilot projects. </a:t>
            </a:r>
          </a:p>
          <a:p>
            <a:pPr>
              <a:buFont typeface="Courier New" panose="02070309020205020404" pitchFamily="49" charset="0"/>
              <a:buChar char="o"/>
            </a:pPr>
            <a:r>
              <a:rPr lang="en-US" sz="2800" dirty="0"/>
              <a:t>Disseminate information about the pilot projects to Virginia Lawyers Weekly and the Family Law Section Quarterly, and to members of the Bar.</a:t>
            </a:r>
          </a:p>
          <a:p>
            <a:pPr>
              <a:buFont typeface="Courier New" panose="02070309020205020404" pitchFamily="49" charset="0"/>
              <a:buChar char="o"/>
            </a:pPr>
            <a:r>
              <a:rPr lang="en-US" sz="2800" dirty="0"/>
              <a:t>Offer a 20-hour basic course and a 2-hour course on Appellate Litigation under the auspices of the Joint ADR Committee to those otherwise qualified individuals who may be interested in securing the Appellate Mediator Certification. </a:t>
            </a:r>
          </a:p>
        </p:txBody>
      </p:sp>
    </p:spTree>
    <p:extLst>
      <p:ext uri="{BB962C8B-B14F-4D97-AF65-F5344CB8AC3E}">
        <p14:creationId xmlns:p14="http://schemas.microsoft.com/office/powerpoint/2010/main" val="5315670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BACB-0E56-4DD4-A3C0-60C66B9865D8}"/>
              </a:ext>
            </a:extLst>
          </p:cNvPr>
          <p:cNvSpPr>
            <a:spLocks noGrp="1"/>
          </p:cNvSpPr>
          <p:nvPr>
            <p:ph type="title"/>
          </p:nvPr>
        </p:nvSpPr>
        <p:spPr/>
        <p:txBody>
          <a:bodyPr>
            <a:normAutofit/>
          </a:bodyPr>
          <a:lstStyle/>
          <a:p>
            <a:r>
              <a:rPr lang="en-US" b="1" dirty="0"/>
              <a:t>Recommendations for Training of Appellate Mediators (cont’d)</a:t>
            </a:r>
          </a:p>
        </p:txBody>
      </p:sp>
      <p:sp>
        <p:nvSpPr>
          <p:cNvPr id="3" name="Content Placeholder 2">
            <a:extLst>
              <a:ext uri="{FF2B5EF4-FFF2-40B4-BE49-F238E27FC236}">
                <a16:creationId xmlns:a16="http://schemas.microsoft.com/office/drawing/2014/main" id="{02CBA4F9-C233-4192-BFD0-7F6383ECE79A}"/>
              </a:ext>
            </a:extLst>
          </p:cNvPr>
          <p:cNvSpPr>
            <a:spLocks noGrp="1"/>
          </p:cNvSpPr>
          <p:nvPr>
            <p:ph idx="1"/>
          </p:nvPr>
        </p:nvSpPr>
        <p:spPr>
          <a:xfrm>
            <a:off x="677334" y="2108200"/>
            <a:ext cx="8596668" cy="3618727"/>
          </a:xfrm>
        </p:spPr>
        <p:txBody>
          <a:bodyPr>
            <a:normAutofit lnSpcReduction="10000"/>
          </a:bodyPr>
          <a:lstStyle/>
          <a:p>
            <a:r>
              <a:rPr lang="en-US" sz="2800" dirty="0"/>
              <a:t>To become certified as an appellate mediator, one must:</a:t>
            </a:r>
          </a:p>
          <a:p>
            <a:pPr lvl="1"/>
            <a:r>
              <a:rPr lang="en-US" sz="2600" dirty="0"/>
              <a:t>Be a member in good standing of the Virginia State Bar.</a:t>
            </a:r>
          </a:p>
          <a:p>
            <a:pPr lvl="1"/>
            <a:r>
              <a:rPr lang="en-US" sz="2600" dirty="0"/>
              <a:t>Either be certified as a mediator in Virginia or complete the 20‐hour basic mediation course. </a:t>
            </a:r>
          </a:p>
          <a:p>
            <a:r>
              <a:rPr lang="en-US" sz="2800" dirty="0"/>
              <a:t>Specifically, the requirements for the Court of Appeals and the Supreme Court are…</a:t>
            </a:r>
          </a:p>
          <a:p>
            <a:pPr marL="457200" lvl="1" indent="0">
              <a:buNone/>
            </a:pPr>
            <a:endParaRPr lang="en-US" sz="2400" dirty="0"/>
          </a:p>
        </p:txBody>
      </p:sp>
    </p:spTree>
    <p:extLst>
      <p:ext uri="{BB962C8B-B14F-4D97-AF65-F5344CB8AC3E}">
        <p14:creationId xmlns:p14="http://schemas.microsoft.com/office/powerpoint/2010/main" val="7983092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0F42AE7-6300-4693-8683-693228E54964}"/>
              </a:ext>
            </a:extLst>
          </p:cNvPr>
          <p:cNvGraphicFramePr>
            <a:graphicFrameLocks noGrp="1"/>
          </p:cNvGraphicFramePr>
          <p:nvPr>
            <p:extLst>
              <p:ext uri="{D42A27DB-BD31-4B8C-83A1-F6EECF244321}">
                <p14:modId xmlns:p14="http://schemas.microsoft.com/office/powerpoint/2010/main" val="321407572"/>
              </p:ext>
            </p:extLst>
          </p:nvPr>
        </p:nvGraphicFramePr>
        <p:xfrm>
          <a:off x="0" y="189112"/>
          <a:ext cx="12192000" cy="6479775"/>
        </p:xfrm>
        <a:graphic>
          <a:graphicData uri="http://schemas.openxmlformats.org/drawingml/2006/table">
            <a:tbl>
              <a:tblPr firstRow="1" bandRow="1">
                <a:tableStyleId>{5C22544A-7EE6-4342-B048-85BDC9FD1C3A}</a:tableStyleId>
              </a:tblPr>
              <a:tblGrid>
                <a:gridCol w="5118100">
                  <a:extLst>
                    <a:ext uri="{9D8B030D-6E8A-4147-A177-3AD203B41FA5}">
                      <a16:colId xmlns:a16="http://schemas.microsoft.com/office/drawing/2014/main" val="1998899580"/>
                    </a:ext>
                  </a:extLst>
                </a:gridCol>
                <a:gridCol w="7073900">
                  <a:extLst>
                    <a:ext uri="{9D8B030D-6E8A-4147-A177-3AD203B41FA5}">
                      <a16:colId xmlns:a16="http://schemas.microsoft.com/office/drawing/2014/main" val="3953039849"/>
                    </a:ext>
                  </a:extLst>
                </a:gridCol>
              </a:tblGrid>
              <a:tr h="10086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t>Supreme Court additional minimum qualifications: </a:t>
                      </a:r>
                    </a:p>
                  </a:txBody>
                  <a:tcPr/>
                </a:tc>
                <a:tc>
                  <a:txBody>
                    <a:bodyPr/>
                    <a:lstStyle/>
                    <a:p>
                      <a:pPr algn="ctr"/>
                      <a:r>
                        <a:rPr lang="en-US" sz="2800" dirty="0"/>
                        <a:t>Court of Appeals additional minimum qualifications: </a:t>
                      </a:r>
                    </a:p>
                  </a:txBody>
                  <a:tcPr/>
                </a:tc>
                <a:extLst>
                  <a:ext uri="{0D108BD9-81ED-4DB2-BD59-A6C34878D82A}">
                    <a16:rowId xmlns:a16="http://schemas.microsoft.com/office/drawing/2014/main" val="3034168096"/>
                  </a:ext>
                </a:extLst>
              </a:tr>
              <a:tr h="4931009">
                <a:tc>
                  <a:txBody>
                    <a:bodyPr/>
                    <a:lstStyle/>
                    <a:p>
                      <a:r>
                        <a:rPr lang="en-US" sz="2400" dirty="0"/>
                        <a:t>(1) Service on either the Supreme Court or the Court of Appeals </a:t>
                      </a:r>
                      <a:r>
                        <a:rPr lang="en-US" sz="2400" b="1" u="sng" dirty="0"/>
                        <a:t>or </a:t>
                      </a:r>
                    </a:p>
                    <a:p>
                      <a:r>
                        <a:rPr lang="en-US" sz="2400" dirty="0"/>
                        <a:t>(2) Complete a 2-hour course on appellate litigation in Virginia </a:t>
                      </a:r>
                    </a:p>
                    <a:p>
                      <a:r>
                        <a:rPr lang="en-US" sz="2400" b="1" u="none" dirty="0"/>
                        <a:t>                       </a:t>
                      </a:r>
                      <a:r>
                        <a:rPr lang="en-US" sz="2400" b="1" u="sng" dirty="0"/>
                        <a:t>and </a:t>
                      </a:r>
                    </a:p>
                    <a:p>
                      <a:r>
                        <a:rPr lang="en-US" sz="2400" dirty="0"/>
                        <a:t>(i) Service as a jurist on another court in Virginia </a:t>
                      </a:r>
                      <a:r>
                        <a:rPr lang="en-US" sz="2400" b="1" u="sng" dirty="0"/>
                        <a:t>or </a:t>
                      </a:r>
                    </a:p>
                    <a:p>
                      <a:r>
                        <a:rPr lang="en-US" sz="2400" dirty="0"/>
                        <a:t>(ii) Have litigated at least 10 cases in the appellate courts of Virginia, the U. S. Court of Appeals for the 4th  Circuit and/or the United States Supreme Court within the last 10 years. </a:t>
                      </a:r>
                    </a:p>
                    <a:p>
                      <a:endParaRPr lang="en-US" sz="2000" dirty="0"/>
                    </a:p>
                  </a:txBody>
                  <a:tcPr/>
                </a:tc>
                <a:tc>
                  <a:txBody>
                    <a:bodyPr/>
                    <a:lstStyle/>
                    <a:p>
                      <a:r>
                        <a:rPr lang="en-US" sz="2400" dirty="0"/>
                        <a:t>(1) Service on either the Supreme Court or the Court of Appeals </a:t>
                      </a:r>
                      <a:r>
                        <a:rPr lang="en-US" sz="2400" b="1" u="sng" dirty="0"/>
                        <a:t>or </a:t>
                      </a:r>
                    </a:p>
                    <a:p>
                      <a:r>
                        <a:rPr lang="en-US" sz="2400" dirty="0"/>
                        <a:t>(2) Complete a 2-hour course on appellate litigation in Virginia </a:t>
                      </a:r>
                    </a:p>
                    <a:p>
                      <a:endParaRPr lang="en-US" sz="800" b="1" u="sng" dirty="0"/>
                    </a:p>
                    <a:p>
                      <a:r>
                        <a:rPr lang="en-US" sz="2400" b="1" u="none" dirty="0"/>
                        <a:t>                            </a:t>
                      </a:r>
                      <a:r>
                        <a:rPr lang="en-US" sz="2400" b="1" u="sng" dirty="0"/>
                        <a:t>and </a:t>
                      </a:r>
                    </a:p>
                    <a:p>
                      <a:endParaRPr lang="en-US" sz="900" b="1" u="sng" dirty="0"/>
                    </a:p>
                    <a:p>
                      <a:r>
                        <a:rPr lang="en-US" sz="2400" dirty="0"/>
                        <a:t>(i) Certification as a Family Circuit Court mediator </a:t>
                      </a:r>
                      <a:r>
                        <a:rPr lang="en-US" sz="2400" b="1" u="sng" dirty="0"/>
                        <a:t>or</a:t>
                      </a:r>
                    </a:p>
                    <a:p>
                      <a:r>
                        <a:rPr lang="en-US" sz="2400" dirty="0"/>
                        <a:t>(ii) Service as a jurist on another court in Virginia </a:t>
                      </a:r>
                      <a:r>
                        <a:rPr lang="en-US" sz="2400" b="1" u="sng" dirty="0"/>
                        <a:t>or </a:t>
                      </a:r>
                    </a:p>
                    <a:p>
                      <a:r>
                        <a:rPr lang="en-US" sz="2400" dirty="0"/>
                        <a:t>(iii) Have litigated at least 10 cases in the appellate courts of Virginia, the U.S. Court of Appeals for the 4th Circuit and/or the U.S. Supreme Court within the last 10 years, at least 5 of which were equitable distribution cases.</a:t>
                      </a:r>
                    </a:p>
                  </a:txBody>
                  <a:tcPr/>
                </a:tc>
                <a:extLst>
                  <a:ext uri="{0D108BD9-81ED-4DB2-BD59-A6C34878D82A}">
                    <a16:rowId xmlns:a16="http://schemas.microsoft.com/office/drawing/2014/main" val="3894423647"/>
                  </a:ext>
                </a:extLst>
              </a:tr>
            </a:tbl>
          </a:graphicData>
        </a:graphic>
      </p:graphicFrame>
    </p:spTree>
    <p:extLst>
      <p:ext uri="{BB962C8B-B14F-4D97-AF65-F5344CB8AC3E}">
        <p14:creationId xmlns:p14="http://schemas.microsoft.com/office/powerpoint/2010/main" val="1569579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F3D5A-54AC-45DC-A8C3-53E5B06D7171}"/>
              </a:ext>
            </a:extLst>
          </p:cNvPr>
          <p:cNvSpPr>
            <a:spLocks noGrp="1"/>
          </p:cNvSpPr>
          <p:nvPr>
            <p:ph type="title"/>
          </p:nvPr>
        </p:nvSpPr>
        <p:spPr/>
        <p:txBody>
          <a:bodyPr>
            <a:normAutofit/>
          </a:bodyPr>
          <a:lstStyle/>
          <a:p>
            <a:r>
              <a:rPr lang="en-US" b="1" dirty="0"/>
              <a:t>Appellate Mediators</a:t>
            </a:r>
          </a:p>
        </p:txBody>
      </p:sp>
      <p:sp>
        <p:nvSpPr>
          <p:cNvPr id="3" name="Content Placeholder 2">
            <a:extLst>
              <a:ext uri="{FF2B5EF4-FFF2-40B4-BE49-F238E27FC236}">
                <a16:creationId xmlns:a16="http://schemas.microsoft.com/office/drawing/2014/main" id="{1A1CBED3-70B8-4E1F-A3B3-ECFC8C554BD3}"/>
              </a:ext>
            </a:extLst>
          </p:cNvPr>
          <p:cNvSpPr>
            <a:spLocks noGrp="1"/>
          </p:cNvSpPr>
          <p:nvPr>
            <p:ph idx="1"/>
          </p:nvPr>
        </p:nvSpPr>
        <p:spPr/>
        <p:txBody>
          <a:bodyPr>
            <a:normAutofit lnSpcReduction="10000"/>
          </a:bodyPr>
          <a:lstStyle/>
          <a:p>
            <a:pPr>
              <a:buFont typeface="Arial" panose="020B0604020202020204" pitchFamily="34" charset="0"/>
              <a:buChar char="•"/>
            </a:pPr>
            <a:r>
              <a:rPr lang="en-US" sz="2800" dirty="0"/>
              <a:t>Currently, there are:</a:t>
            </a:r>
          </a:p>
          <a:p>
            <a:pPr lvl="1">
              <a:buFont typeface="Arial" panose="020B0604020202020204" pitchFamily="34" charset="0"/>
              <a:buChar char="•"/>
            </a:pPr>
            <a:r>
              <a:rPr lang="en-US" sz="2400" dirty="0"/>
              <a:t>8 court-approved family law mediators</a:t>
            </a:r>
          </a:p>
          <a:p>
            <a:pPr lvl="1">
              <a:buFont typeface="Arial" panose="020B0604020202020204" pitchFamily="34" charset="0"/>
              <a:buChar char="•"/>
            </a:pPr>
            <a:r>
              <a:rPr lang="en-US" sz="2400" dirty="0"/>
              <a:t>5 court-approved civil mediators</a:t>
            </a:r>
          </a:p>
          <a:p>
            <a:pPr>
              <a:buFont typeface="Arial" panose="020B0604020202020204" pitchFamily="34" charset="0"/>
              <a:buChar char="•"/>
            </a:pPr>
            <a:r>
              <a:rPr lang="en-US" sz="2800" dirty="0"/>
              <a:t>This is a significant overlap with the two groups, so only 9 individuals are currently approved by the court</a:t>
            </a:r>
          </a:p>
          <a:p>
            <a:pPr>
              <a:buFont typeface="Arial" panose="020B0604020202020204" pitchFamily="34" charset="0"/>
              <a:buChar char="•"/>
            </a:pPr>
            <a:r>
              <a:rPr lang="en-US" sz="2800" dirty="0"/>
              <a:t>Parties always have the option to choose mediators who are not court-approved</a:t>
            </a:r>
          </a:p>
        </p:txBody>
      </p:sp>
    </p:spTree>
    <p:extLst>
      <p:ext uri="{BB962C8B-B14F-4D97-AF65-F5344CB8AC3E}">
        <p14:creationId xmlns:p14="http://schemas.microsoft.com/office/powerpoint/2010/main" val="8551347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5A504-9C75-4A36-912B-4CB30A3FD940}"/>
              </a:ext>
            </a:extLst>
          </p:cNvPr>
          <p:cNvSpPr>
            <a:spLocks noGrp="1"/>
          </p:cNvSpPr>
          <p:nvPr>
            <p:ph type="title"/>
          </p:nvPr>
        </p:nvSpPr>
        <p:spPr/>
        <p:txBody>
          <a:bodyPr/>
          <a:lstStyle/>
          <a:p>
            <a:r>
              <a:rPr lang="en-US" b="1" dirty="0"/>
              <a:t>The program thus far…</a:t>
            </a:r>
          </a:p>
        </p:txBody>
      </p:sp>
      <p:sp>
        <p:nvSpPr>
          <p:cNvPr id="3" name="Content Placeholder 2">
            <a:extLst>
              <a:ext uri="{FF2B5EF4-FFF2-40B4-BE49-F238E27FC236}">
                <a16:creationId xmlns:a16="http://schemas.microsoft.com/office/drawing/2014/main" id="{32AB9F6C-E69D-4910-949F-1D24AAB7631D}"/>
              </a:ext>
            </a:extLst>
          </p:cNvPr>
          <p:cNvSpPr>
            <a:spLocks noGrp="1"/>
          </p:cNvSpPr>
          <p:nvPr>
            <p:ph idx="1"/>
          </p:nvPr>
        </p:nvSpPr>
        <p:spPr/>
        <p:txBody>
          <a:bodyPr/>
          <a:lstStyle/>
          <a:p>
            <a:r>
              <a:rPr lang="en-US" sz="2400" dirty="0"/>
              <a:t>“While the number of participants in the pilot projects have been few, the success of mediation in those cases is high.”</a:t>
            </a:r>
          </a:p>
          <a:p>
            <a:r>
              <a:rPr lang="en-US" sz="2400" dirty="0"/>
              <a:t>Due to the limitations that followed COVID-19, the Committee recommended an extension to further study the process.</a:t>
            </a:r>
          </a:p>
          <a:p>
            <a:r>
              <a:rPr lang="en-US" sz="2400" dirty="0"/>
              <a:t>Thus, not many details are known.</a:t>
            </a:r>
          </a:p>
          <a:p>
            <a:pPr marL="0" indent="0">
              <a:buNone/>
            </a:pPr>
            <a:endParaRPr lang="en-US" sz="2400" dirty="0"/>
          </a:p>
          <a:p>
            <a:endParaRPr lang="en-US" dirty="0"/>
          </a:p>
        </p:txBody>
      </p:sp>
      <p:sp>
        <p:nvSpPr>
          <p:cNvPr id="4" name="Footer Placeholder 3">
            <a:extLst>
              <a:ext uri="{FF2B5EF4-FFF2-40B4-BE49-F238E27FC236}">
                <a16:creationId xmlns:a16="http://schemas.microsoft.com/office/drawing/2014/main" id="{F8794E43-7127-4618-834C-D313BE7DCFE9}"/>
              </a:ext>
            </a:extLst>
          </p:cNvPr>
          <p:cNvSpPr>
            <a:spLocks noGrp="1"/>
          </p:cNvSpPr>
          <p:nvPr>
            <p:ph type="ftr" sz="quarter" idx="11"/>
          </p:nvPr>
        </p:nvSpPr>
        <p:spPr/>
        <p:txBody>
          <a:bodyPr/>
          <a:lstStyle/>
          <a:p>
            <a:r>
              <a:rPr lang="en-US" dirty="0"/>
              <a:t>https://cdn.ymaws.com/www.vba.org/resource/resmgr/adr/newsletters/JADRNewsletterSPRING2021.pdf</a:t>
            </a:r>
          </a:p>
          <a:p>
            <a:endParaRPr lang="en-US" dirty="0"/>
          </a:p>
        </p:txBody>
      </p:sp>
      <p:sp>
        <p:nvSpPr>
          <p:cNvPr id="5" name="Slide Number Placeholder 4">
            <a:extLst>
              <a:ext uri="{FF2B5EF4-FFF2-40B4-BE49-F238E27FC236}">
                <a16:creationId xmlns:a16="http://schemas.microsoft.com/office/drawing/2014/main" id="{35FF009A-2E78-7441-BF7D-6ABB3A340D30}"/>
              </a:ext>
            </a:extLst>
          </p:cNvPr>
          <p:cNvSpPr>
            <a:spLocks noGrp="1"/>
          </p:cNvSpPr>
          <p:nvPr>
            <p:ph type="sldNum" sz="quarter" idx="12"/>
          </p:nvPr>
        </p:nvSpPr>
        <p:spPr/>
        <p:txBody>
          <a:bodyPr/>
          <a:lstStyle/>
          <a:p>
            <a:fld id="{BB0C9526-DBFF-40E6-B054-64B195544BDE}" type="slidenum">
              <a:rPr lang="en-US" smtClean="0"/>
              <a:t>49</a:t>
            </a:fld>
            <a:endParaRPr lang="en-US" dirty="0"/>
          </a:p>
        </p:txBody>
      </p:sp>
    </p:spTree>
    <p:extLst>
      <p:ext uri="{BB962C8B-B14F-4D97-AF65-F5344CB8AC3E}">
        <p14:creationId xmlns:p14="http://schemas.microsoft.com/office/powerpoint/2010/main" val="3490792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FDF25-CC65-4B49-98F1-A77433EC49AA}"/>
              </a:ext>
            </a:extLst>
          </p:cNvPr>
          <p:cNvSpPr>
            <a:spLocks noGrp="1"/>
          </p:cNvSpPr>
          <p:nvPr>
            <p:ph type="title"/>
          </p:nvPr>
        </p:nvSpPr>
        <p:spPr/>
        <p:txBody>
          <a:bodyPr/>
          <a:lstStyle/>
          <a:p>
            <a:pPr algn="ctr"/>
            <a:r>
              <a:rPr lang="en-US" dirty="0"/>
              <a:t>Roles and Responsibilities</a:t>
            </a:r>
          </a:p>
        </p:txBody>
      </p:sp>
      <p:sp>
        <p:nvSpPr>
          <p:cNvPr id="3" name="Content Placeholder 2">
            <a:extLst>
              <a:ext uri="{FF2B5EF4-FFF2-40B4-BE49-F238E27FC236}">
                <a16:creationId xmlns:a16="http://schemas.microsoft.com/office/drawing/2014/main" id="{C6AD65FA-C356-470A-A1A2-A057F38F6E03}"/>
              </a:ext>
            </a:extLst>
          </p:cNvPr>
          <p:cNvSpPr>
            <a:spLocks noGrp="1"/>
          </p:cNvSpPr>
          <p:nvPr>
            <p:ph idx="1"/>
          </p:nvPr>
        </p:nvSpPr>
        <p:spPr/>
        <p:txBody>
          <a:bodyPr>
            <a:normAutofit/>
          </a:bodyPr>
          <a:lstStyle/>
          <a:p>
            <a:r>
              <a:rPr lang="en-US" dirty="0"/>
              <a:t>Roles of the Mediator (Before Agreement Reached)</a:t>
            </a:r>
          </a:p>
          <a:p>
            <a:pPr lvl="1"/>
            <a:r>
              <a:rPr lang="en-US" dirty="0"/>
              <a:t>Explain the mediation process, including its voluntary nature, to the parties. </a:t>
            </a:r>
          </a:p>
          <a:p>
            <a:pPr lvl="1"/>
            <a:r>
              <a:rPr lang="en-US" dirty="0"/>
              <a:t>Mediator must remain neutral.</a:t>
            </a:r>
          </a:p>
          <a:p>
            <a:pPr lvl="2"/>
            <a:r>
              <a:rPr lang="en-US" dirty="0"/>
              <a:t>No previous connection with the parties or the controversy.</a:t>
            </a:r>
            <a:endParaRPr lang="en-US" sz="1300" dirty="0"/>
          </a:p>
          <a:p>
            <a:pPr lvl="2"/>
            <a:r>
              <a:rPr lang="en-US" dirty="0"/>
              <a:t>No presuppositions about issues or parties.</a:t>
            </a:r>
            <a:endParaRPr lang="en-US" sz="1300" dirty="0"/>
          </a:p>
          <a:p>
            <a:pPr lvl="2"/>
            <a:r>
              <a:rPr lang="en-US" dirty="0"/>
              <a:t>No vested interest in the outcome of the controversy. </a:t>
            </a:r>
            <a:endParaRPr lang="en-US" sz="1300" dirty="0"/>
          </a:p>
          <a:p>
            <a:pPr lvl="1"/>
            <a:r>
              <a:rPr lang="en-US" dirty="0"/>
              <a:t>Determine whether a case is appropriate for mediation.</a:t>
            </a:r>
          </a:p>
          <a:p>
            <a:pPr lvl="1"/>
            <a:r>
              <a:rPr lang="en-US" dirty="0"/>
              <a:t>Facilitate a discussion of disputed issues and potential solutions.</a:t>
            </a:r>
          </a:p>
          <a:p>
            <a:pPr lvl="1"/>
            <a:r>
              <a:rPr lang="en-US" dirty="0"/>
              <a:t>Assist the parties in memorializing a settlement of any disputed issues. </a:t>
            </a:r>
          </a:p>
          <a:p>
            <a:pPr lvl="1"/>
            <a:r>
              <a:rPr lang="en-US" dirty="0"/>
              <a:t>Maintain Confidentiality</a:t>
            </a:r>
          </a:p>
          <a:p>
            <a:endParaRPr lang="en-US" dirty="0"/>
          </a:p>
        </p:txBody>
      </p:sp>
    </p:spTree>
    <p:extLst>
      <p:ext uri="{BB962C8B-B14F-4D97-AF65-F5344CB8AC3E}">
        <p14:creationId xmlns:p14="http://schemas.microsoft.com/office/powerpoint/2010/main" val="2006326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DEF23-729A-4920-9FF4-65D46B445483}"/>
              </a:ext>
            </a:extLst>
          </p:cNvPr>
          <p:cNvSpPr>
            <a:spLocks noGrp="1"/>
          </p:cNvSpPr>
          <p:nvPr>
            <p:ph type="title"/>
          </p:nvPr>
        </p:nvSpPr>
        <p:spPr/>
        <p:txBody>
          <a:bodyPr>
            <a:normAutofit/>
          </a:bodyPr>
          <a:lstStyle/>
          <a:p>
            <a:r>
              <a:rPr lang="en-US" b="1" dirty="0"/>
              <a:t>Why use mediation at the appellate level?  </a:t>
            </a:r>
          </a:p>
        </p:txBody>
      </p:sp>
      <p:sp>
        <p:nvSpPr>
          <p:cNvPr id="3" name="Content Placeholder 2">
            <a:extLst>
              <a:ext uri="{FF2B5EF4-FFF2-40B4-BE49-F238E27FC236}">
                <a16:creationId xmlns:a16="http://schemas.microsoft.com/office/drawing/2014/main" id="{D5073DD3-CD86-4D57-B310-920558479CEE}"/>
              </a:ext>
            </a:extLst>
          </p:cNvPr>
          <p:cNvSpPr>
            <a:spLocks noGrp="1"/>
          </p:cNvSpPr>
          <p:nvPr>
            <p:ph idx="1"/>
          </p:nvPr>
        </p:nvSpPr>
        <p:spPr>
          <a:xfrm>
            <a:off x="0" y="1737360"/>
            <a:ext cx="9817100" cy="5120640"/>
          </a:xfrm>
        </p:spPr>
        <p:txBody>
          <a:bodyPr numCol="2">
            <a:normAutofit fontScale="92500"/>
          </a:bodyPr>
          <a:lstStyle/>
          <a:p>
            <a:pPr>
              <a:lnSpc>
                <a:spcPct val="120000"/>
              </a:lnSpc>
              <a:spcBef>
                <a:spcPts val="0"/>
              </a:spcBef>
              <a:spcAft>
                <a:spcPts val="0"/>
              </a:spcAft>
              <a:buFont typeface="Arial" panose="020B0604020202020204" pitchFamily="34" charset="0"/>
              <a:buChar char="•"/>
            </a:pPr>
            <a:r>
              <a:rPr lang="en-US" sz="2400" b="1" dirty="0"/>
              <a:t>To save time, money</a:t>
            </a:r>
          </a:p>
          <a:p>
            <a:pPr>
              <a:lnSpc>
                <a:spcPct val="120000"/>
              </a:lnSpc>
              <a:spcBef>
                <a:spcPts val="0"/>
              </a:spcBef>
              <a:spcAft>
                <a:spcPts val="0"/>
              </a:spcAft>
              <a:buFont typeface="Arial" panose="020B0604020202020204" pitchFamily="34" charset="0"/>
              <a:buChar char="•"/>
            </a:pPr>
            <a:r>
              <a:rPr lang="en-US" sz="2400" b="1" dirty="0"/>
              <a:t>To avoid further litigation for emotional or personal reasons</a:t>
            </a:r>
          </a:p>
          <a:p>
            <a:pPr>
              <a:lnSpc>
                <a:spcPct val="120000"/>
              </a:lnSpc>
              <a:spcBef>
                <a:spcPts val="0"/>
              </a:spcBef>
              <a:spcAft>
                <a:spcPts val="0"/>
              </a:spcAft>
              <a:buFont typeface="Arial" panose="020B0604020202020204" pitchFamily="34" charset="0"/>
              <a:buChar char="•"/>
            </a:pPr>
            <a:r>
              <a:rPr lang="en-US" sz="2400" b="1" dirty="0"/>
              <a:t>To have complexity, flexibility or creativity in the desired solution</a:t>
            </a:r>
          </a:p>
          <a:p>
            <a:pPr>
              <a:lnSpc>
                <a:spcPct val="120000"/>
              </a:lnSpc>
              <a:spcBef>
                <a:spcPts val="0"/>
              </a:spcBef>
              <a:spcAft>
                <a:spcPts val="0"/>
              </a:spcAft>
              <a:buFont typeface="Arial" panose="020B0604020202020204" pitchFamily="34" charset="0"/>
              <a:buChar char="•"/>
            </a:pPr>
            <a:r>
              <a:rPr lang="en-US" sz="2400" b="1" dirty="0"/>
              <a:t>To protect privacy and/or confidentiality in resolving the matter</a:t>
            </a:r>
          </a:p>
          <a:p>
            <a:pPr>
              <a:lnSpc>
                <a:spcPct val="120000"/>
              </a:lnSpc>
              <a:spcBef>
                <a:spcPts val="0"/>
              </a:spcBef>
              <a:spcAft>
                <a:spcPts val="0"/>
              </a:spcAft>
              <a:buFont typeface="Arial" panose="020B0604020202020204" pitchFamily="34" charset="0"/>
              <a:buChar char="•"/>
            </a:pPr>
            <a:r>
              <a:rPr lang="en-US" sz="2400" b="1" dirty="0"/>
              <a:t>To overcome communication barriers</a:t>
            </a:r>
          </a:p>
          <a:p>
            <a:pPr>
              <a:lnSpc>
                <a:spcPct val="120000"/>
              </a:lnSpc>
              <a:spcBef>
                <a:spcPts val="0"/>
              </a:spcBef>
              <a:spcAft>
                <a:spcPts val="0"/>
              </a:spcAft>
              <a:buFont typeface="Arial" panose="020B0604020202020204" pitchFamily="34" charset="0"/>
              <a:buChar char="•"/>
            </a:pPr>
            <a:r>
              <a:rPr lang="en-US" sz="2400" b="1" dirty="0"/>
              <a:t>To truthfully assess positions &amp; interests</a:t>
            </a:r>
          </a:p>
          <a:p>
            <a:pPr>
              <a:lnSpc>
                <a:spcPct val="120000"/>
              </a:lnSpc>
              <a:spcBef>
                <a:spcPts val="0"/>
              </a:spcBef>
              <a:buFont typeface="Arial" panose="020B0604020202020204" pitchFamily="34" charset="0"/>
              <a:buChar char="•"/>
            </a:pPr>
            <a:r>
              <a:rPr lang="en-US" sz="2400" b="1" dirty="0"/>
              <a:t>To salvage relationships</a:t>
            </a:r>
          </a:p>
          <a:p>
            <a:pPr>
              <a:lnSpc>
                <a:spcPct val="120000"/>
              </a:lnSpc>
              <a:spcBef>
                <a:spcPts val="0"/>
              </a:spcBef>
              <a:spcAft>
                <a:spcPts val="0"/>
              </a:spcAft>
              <a:buFont typeface="Arial" panose="020B0604020202020204" pitchFamily="34" charset="0"/>
              <a:buChar char="•"/>
            </a:pPr>
            <a:r>
              <a:rPr lang="en-US" sz="2400" b="1" dirty="0"/>
              <a:t>To deal with a difficult client, opposing party, opposing counsel</a:t>
            </a:r>
          </a:p>
          <a:p>
            <a:pPr>
              <a:lnSpc>
                <a:spcPct val="120000"/>
              </a:lnSpc>
              <a:spcBef>
                <a:spcPts val="0"/>
              </a:spcBef>
              <a:spcAft>
                <a:spcPts val="0"/>
              </a:spcAft>
              <a:buFont typeface="Arial" panose="020B0604020202020204" pitchFamily="34" charset="0"/>
              <a:buChar char="•"/>
            </a:pPr>
            <a:r>
              <a:rPr lang="en-US" sz="2400" b="1" dirty="0"/>
              <a:t>To fashion partial solutions; narrow the scope/intensity of the dispute</a:t>
            </a:r>
          </a:p>
          <a:p>
            <a:pPr>
              <a:lnSpc>
                <a:spcPct val="120000"/>
              </a:lnSpc>
              <a:spcBef>
                <a:spcPts val="0"/>
              </a:spcBef>
              <a:spcAft>
                <a:spcPts val="0"/>
              </a:spcAft>
              <a:buFont typeface="Arial" panose="020B0604020202020204" pitchFamily="34" charset="0"/>
              <a:buChar char="•"/>
            </a:pPr>
            <a:r>
              <a:rPr lang="en-US" sz="2400" b="1" dirty="0"/>
              <a:t>To makes parties invested in and own the solution</a:t>
            </a:r>
          </a:p>
          <a:p>
            <a:pPr>
              <a:lnSpc>
                <a:spcPct val="120000"/>
              </a:lnSpc>
              <a:spcBef>
                <a:spcPts val="0"/>
              </a:spcBef>
              <a:spcAft>
                <a:spcPts val="0"/>
              </a:spcAft>
              <a:buFont typeface="Arial" panose="020B0604020202020204" pitchFamily="34" charset="0"/>
              <a:buChar char="•"/>
            </a:pPr>
            <a:r>
              <a:rPr lang="en-US" sz="2400" b="1" dirty="0"/>
              <a:t>To resolve a dispute with questionable legal merits</a:t>
            </a:r>
          </a:p>
          <a:p>
            <a:pPr>
              <a:lnSpc>
                <a:spcPct val="120000"/>
              </a:lnSpc>
              <a:spcBef>
                <a:spcPts val="0"/>
              </a:spcBef>
              <a:spcAft>
                <a:spcPts val="0"/>
              </a:spcAft>
              <a:buFont typeface="Arial" panose="020B0604020202020204" pitchFamily="34" charset="0"/>
              <a:buChar char="•"/>
            </a:pPr>
            <a:r>
              <a:rPr lang="en-US" sz="2400" b="1" dirty="0"/>
              <a:t>To keep control of the process or outcome</a:t>
            </a:r>
          </a:p>
        </p:txBody>
      </p:sp>
    </p:spTree>
    <p:extLst>
      <p:ext uri="{BB962C8B-B14F-4D97-AF65-F5344CB8AC3E}">
        <p14:creationId xmlns:p14="http://schemas.microsoft.com/office/powerpoint/2010/main" val="39333744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BF61-561B-4CA0-A3CA-337D7D506E95}"/>
              </a:ext>
            </a:extLst>
          </p:cNvPr>
          <p:cNvSpPr>
            <a:spLocks noGrp="1"/>
          </p:cNvSpPr>
          <p:nvPr>
            <p:ph type="title"/>
          </p:nvPr>
        </p:nvSpPr>
        <p:spPr/>
        <p:txBody>
          <a:bodyPr>
            <a:normAutofit/>
          </a:bodyPr>
          <a:lstStyle/>
          <a:p>
            <a:r>
              <a:rPr lang="en-US" b="1" dirty="0"/>
              <a:t>How do parties pay for mediation?</a:t>
            </a:r>
          </a:p>
        </p:txBody>
      </p:sp>
      <p:sp>
        <p:nvSpPr>
          <p:cNvPr id="3" name="Content Placeholder 2">
            <a:extLst>
              <a:ext uri="{FF2B5EF4-FFF2-40B4-BE49-F238E27FC236}">
                <a16:creationId xmlns:a16="http://schemas.microsoft.com/office/drawing/2014/main" id="{C73A9723-AE6A-4162-ACF8-2E0571F441F2}"/>
              </a:ext>
            </a:extLst>
          </p:cNvPr>
          <p:cNvSpPr>
            <a:spLocks noGrp="1"/>
          </p:cNvSpPr>
          <p:nvPr>
            <p:ph idx="1"/>
          </p:nvPr>
        </p:nvSpPr>
        <p:spPr>
          <a:xfrm>
            <a:off x="215900" y="1397000"/>
            <a:ext cx="9664700" cy="5346700"/>
          </a:xfrm>
        </p:spPr>
        <p:txBody>
          <a:bodyPr>
            <a:normAutofit lnSpcReduction="10000"/>
          </a:bodyPr>
          <a:lstStyle/>
          <a:p>
            <a:pPr>
              <a:buFont typeface="Wingdings" panose="05000000000000000000" pitchFamily="2" charset="2"/>
              <a:buChar char="v"/>
            </a:pPr>
            <a:r>
              <a:rPr lang="en-US" sz="2800" dirty="0"/>
              <a:t>Mediation is a voluntary method for resolving a dispute, never mandatory (even if court-referred).</a:t>
            </a:r>
          </a:p>
          <a:p>
            <a:pPr>
              <a:buFont typeface="Wingdings" panose="05000000000000000000" pitchFamily="2" charset="2"/>
              <a:buChar char="v"/>
            </a:pPr>
            <a:r>
              <a:rPr lang="en-US" sz="2800" dirty="0"/>
              <a:t>Mediators must provide a dispute resolution orientation session free of cost in court-referred cases.</a:t>
            </a:r>
          </a:p>
          <a:p>
            <a:pPr lvl="1">
              <a:buFont typeface="Wingdings" panose="05000000000000000000" pitchFamily="2" charset="2"/>
              <a:buChar char="v"/>
            </a:pPr>
            <a:r>
              <a:rPr lang="en-US" sz="2400" dirty="0"/>
              <a:t>Court-referred mediation may be provided free of cost in some jurisdictions. </a:t>
            </a:r>
          </a:p>
          <a:p>
            <a:pPr lvl="1">
              <a:buFont typeface="Wingdings" panose="05000000000000000000" pitchFamily="2" charset="2"/>
              <a:buChar char="v"/>
            </a:pPr>
            <a:r>
              <a:rPr lang="en-US" sz="2400" dirty="0"/>
              <a:t>Community Mediation Centers provide low cost or sliding scale fee mediation services. </a:t>
            </a:r>
          </a:p>
          <a:p>
            <a:pPr lvl="1">
              <a:buFont typeface="Wingdings" panose="05000000000000000000" pitchFamily="2" charset="2"/>
              <a:buChar char="v"/>
            </a:pPr>
            <a:r>
              <a:rPr lang="en-US" sz="2400" dirty="0"/>
              <a:t>Private mediators either charge a fee per hour or have a flat fee. </a:t>
            </a:r>
          </a:p>
          <a:p>
            <a:pPr>
              <a:buFont typeface="Wingdings" panose="05000000000000000000" pitchFamily="2" charset="2"/>
              <a:buChar char="v"/>
            </a:pPr>
            <a:r>
              <a:rPr lang="en-US" sz="2800" dirty="0"/>
              <a:t>The state provides funding for mediation, which is what makes this pilot program court-sponsored.</a:t>
            </a:r>
          </a:p>
        </p:txBody>
      </p:sp>
    </p:spTree>
    <p:extLst>
      <p:ext uri="{BB962C8B-B14F-4D97-AF65-F5344CB8AC3E}">
        <p14:creationId xmlns:p14="http://schemas.microsoft.com/office/powerpoint/2010/main" val="16370145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E97C5-DFD4-4B35-A202-6955E4BCC9C4}"/>
              </a:ext>
            </a:extLst>
          </p:cNvPr>
          <p:cNvSpPr>
            <a:spLocks noGrp="1"/>
          </p:cNvSpPr>
          <p:nvPr>
            <p:ph type="title"/>
          </p:nvPr>
        </p:nvSpPr>
        <p:spPr/>
        <p:txBody>
          <a:bodyPr/>
          <a:lstStyle/>
          <a:p>
            <a:r>
              <a:rPr lang="en-US" b="1" dirty="0"/>
              <a:t>The numbers…</a:t>
            </a:r>
          </a:p>
        </p:txBody>
      </p:sp>
      <p:sp>
        <p:nvSpPr>
          <p:cNvPr id="3" name="Content Placeholder 2">
            <a:extLst>
              <a:ext uri="{FF2B5EF4-FFF2-40B4-BE49-F238E27FC236}">
                <a16:creationId xmlns:a16="http://schemas.microsoft.com/office/drawing/2014/main" id="{12556DB0-E1F5-49F0-A83B-262B28C60FC7}"/>
              </a:ext>
            </a:extLst>
          </p:cNvPr>
          <p:cNvSpPr>
            <a:spLocks noGrp="1"/>
          </p:cNvSpPr>
          <p:nvPr>
            <p:ph idx="1"/>
          </p:nvPr>
        </p:nvSpPr>
        <p:spPr/>
        <p:txBody>
          <a:bodyPr>
            <a:normAutofit fontScale="92500"/>
          </a:bodyPr>
          <a:lstStyle/>
          <a:p>
            <a:pPr>
              <a:buFont typeface="Wingdings" panose="05000000000000000000" pitchFamily="2" charset="2"/>
              <a:buChar char="v"/>
            </a:pPr>
            <a:r>
              <a:rPr lang="en-US" sz="3000" dirty="0"/>
              <a:t>At the time the pilot program started, mediation at the appellate level in Virginia only affected a small proportion of cases…</a:t>
            </a:r>
          </a:p>
          <a:p>
            <a:pPr>
              <a:buFont typeface="Wingdings" panose="05000000000000000000" pitchFamily="2" charset="2"/>
              <a:buChar char="v"/>
            </a:pPr>
            <a:r>
              <a:rPr lang="en-US" sz="3000" dirty="0"/>
              <a:t>The Supreme Court of Virginia’s most recent data (surveying 2015-2019) shows that only around 5% of petitions for appeal are granted.</a:t>
            </a:r>
          </a:p>
          <a:p>
            <a:pPr lvl="1">
              <a:buFont typeface="Wingdings" panose="05000000000000000000" pitchFamily="2" charset="2"/>
              <a:buChar char="v"/>
            </a:pPr>
            <a:r>
              <a:rPr lang="en-US" sz="3000" dirty="0"/>
              <a:t>The number of civil cases (i.e., potentially eligible for mediation) was in the 60-70 range. </a:t>
            </a:r>
          </a:p>
          <a:p>
            <a:pPr>
              <a:buFont typeface="Wingdings" panose="05000000000000000000" pitchFamily="2" charset="2"/>
              <a:buChar char="v"/>
            </a:pPr>
            <a:endParaRPr lang="en-US" sz="2600" dirty="0"/>
          </a:p>
          <a:p>
            <a:endParaRPr lang="en-US" dirty="0"/>
          </a:p>
        </p:txBody>
      </p:sp>
    </p:spTree>
    <p:extLst>
      <p:ext uri="{BB962C8B-B14F-4D97-AF65-F5344CB8AC3E}">
        <p14:creationId xmlns:p14="http://schemas.microsoft.com/office/powerpoint/2010/main" val="12797839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E97C5-DFD4-4B35-A202-6955E4BCC9C4}"/>
              </a:ext>
            </a:extLst>
          </p:cNvPr>
          <p:cNvSpPr>
            <a:spLocks noGrp="1"/>
          </p:cNvSpPr>
          <p:nvPr>
            <p:ph type="title"/>
          </p:nvPr>
        </p:nvSpPr>
        <p:spPr/>
        <p:txBody>
          <a:bodyPr/>
          <a:lstStyle/>
          <a:p>
            <a:r>
              <a:rPr lang="en-US" b="1" dirty="0"/>
              <a:t>The numbers…(cont’d)</a:t>
            </a:r>
          </a:p>
        </p:txBody>
      </p:sp>
      <p:sp>
        <p:nvSpPr>
          <p:cNvPr id="3" name="Content Placeholder 2">
            <a:extLst>
              <a:ext uri="{FF2B5EF4-FFF2-40B4-BE49-F238E27FC236}">
                <a16:creationId xmlns:a16="http://schemas.microsoft.com/office/drawing/2014/main" id="{12556DB0-E1F5-49F0-A83B-262B28C60FC7}"/>
              </a:ext>
            </a:extLst>
          </p:cNvPr>
          <p:cNvSpPr>
            <a:spLocks noGrp="1"/>
          </p:cNvSpPr>
          <p:nvPr>
            <p:ph idx="1"/>
          </p:nvPr>
        </p:nvSpPr>
        <p:spPr/>
        <p:txBody>
          <a:bodyPr>
            <a:normAutofit/>
          </a:bodyPr>
          <a:lstStyle/>
          <a:p>
            <a:pPr>
              <a:buFont typeface="Wingdings" panose="05000000000000000000" pitchFamily="2" charset="2"/>
              <a:buChar char="v"/>
            </a:pPr>
            <a:r>
              <a:rPr lang="en-US" sz="3200" dirty="0"/>
              <a:t>The Court of Appeals had a very limited jurisdiction.</a:t>
            </a:r>
          </a:p>
          <a:p>
            <a:pPr>
              <a:buFont typeface="Wingdings" panose="05000000000000000000" pitchFamily="2" charset="2"/>
              <a:buChar char="v"/>
            </a:pPr>
            <a:r>
              <a:rPr lang="en-US" sz="3200" dirty="0"/>
              <a:t>This has recently changed with the law being amended to include an appeal of right and expanded jurisdiction as of January 2022.</a:t>
            </a:r>
            <a:r>
              <a:rPr lang="en-US" sz="3200" baseline="30000" dirty="0"/>
              <a:t>1</a:t>
            </a:r>
          </a:p>
          <a:p>
            <a:pPr>
              <a:buFont typeface="Wingdings" panose="05000000000000000000" pitchFamily="2" charset="2"/>
              <a:buChar char="v"/>
            </a:pPr>
            <a:endParaRPr lang="en-US" sz="2600" dirty="0"/>
          </a:p>
          <a:p>
            <a:endParaRPr lang="en-US" dirty="0"/>
          </a:p>
        </p:txBody>
      </p:sp>
      <p:sp>
        <p:nvSpPr>
          <p:cNvPr id="4" name="Footer Placeholder 3">
            <a:extLst>
              <a:ext uri="{FF2B5EF4-FFF2-40B4-BE49-F238E27FC236}">
                <a16:creationId xmlns:a16="http://schemas.microsoft.com/office/drawing/2014/main" id="{F95421FF-22EF-4CBF-ABB2-10A0D1C9AA1F}"/>
              </a:ext>
            </a:extLst>
          </p:cNvPr>
          <p:cNvSpPr>
            <a:spLocks noGrp="1"/>
          </p:cNvSpPr>
          <p:nvPr>
            <p:ph type="ftr" sz="quarter" idx="11"/>
          </p:nvPr>
        </p:nvSpPr>
        <p:spPr>
          <a:xfrm>
            <a:off x="0" y="6459785"/>
            <a:ext cx="12191999" cy="365125"/>
          </a:xfrm>
        </p:spPr>
        <p:txBody>
          <a:bodyPr/>
          <a:lstStyle/>
          <a:p>
            <a:r>
              <a:rPr lang="en-US" cap="none" dirty="0"/>
              <a:t>1.	</a:t>
            </a:r>
            <a:r>
              <a:rPr lang="en-US" i="1" cap="none" dirty="0"/>
              <a:t>See </a:t>
            </a:r>
            <a:r>
              <a:rPr lang="en-US" cap="none" dirty="0"/>
              <a:t>Senate Bill 1261 (noting the effective date of the bill is January 2022). </a:t>
            </a:r>
            <a:r>
              <a:rPr lang="en-US" i="1" cap="none" dirty="0"/>
              <a:t>See also</a:t>
            </a:r>
            <a:r>
              <a:rPr lang="en-US" cap="none" dirty="0"/>
              <a:t> </a:t>
            </a:r>
            <a:r>
              <a:rPr lang="sv-SE" cap="none" dirty="0"/>
              <a:t>Jeffrey Hamilton Geiger &amp; Karissa T. Kaseorg, </a:t>
            </a:r>
            <a:r>
              <a:rPr lang="en-US" i="1" cap="none" dirty="0"/>
              <a:t>Expanded Civil Jurisdiction of the Virginia Court of Appeals</a:t>
            </a:r>
            <a:r>
              <a:rPr lang="en-US" cap="none" dirty="0"/>
              <a:t>, </a:t>
            </a:r>
            <a:r>
              <a:rPr lang="en-US" cap="small" dirty="0"/>
              <a:t>Sands Anderson </a:t>
            </a:r>
            <a:r>
              <a:rPr lang="en-US" cap="none" dirty="0"/>
              <a:t>(January 10, 2022)</a:t>
            </a:r>
            <a:r>
              <a:rPr lang="sv-SE" cap="none" dirty="0"/>
              <a:t> </a:t>
            </a:r>
            <a:r>
              <a:rPr lang="en-US" cap="none" dirty="0"/>
              <a:t>https://www.sandsanderson.com/news/2022/01/10/expanded-civil-jurisdiction-of-the-virginia-court-of-appeals/.</a:t>
            </a:r>
          </a:p>
        </p:txBody>
      </p:sp>
    </p:spTree>
    <p:extLst>
      <p:ext uri="{BB962C8B-B14F-4D97-AF65-F5344CB8AC3E}">
        <p14:creationId xmlns:p14="http://schemas.microsoft.com/office/powerpoint/2010/main" val="32805013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60819-84B8-4B0F-AAC5-94A29874253E}"/>
              </a:ext>
            </a:extLst>
          </p:cNvPr>
          <p:cNvSpPr>
            <a:spLocks noGrp="1"/>
          </p:cNvSpPr>
          <p:nvPr>
            <p:ph type="title"/>
          </p:nvPr>
        </p:nvSpPr>
        <p:spPr/>
        <p:txBody>
          <a:bodyPr/>
          <a:lstStyle/>
          <a:p>
            <a:r>
              <a:rPr lang="en-US" b="1" dirty="0"/>
              <a:t>Impact of the Court of Appeals’ expanded jurisdiction?</a:t>
            </a:r>
          </a:p>
        </p:txBody>
      </p:sp>
      <p:sp>
        <p:nvSpPr>
          <p:cNvPr id="3" name="Content Placeholder 2">
            <a:extLst>
              <a:ext uri="{FF2B5EF4-FFF2-40B4-BE49-F238E27FC236}">
                <a16:creationId xmlns:a16="http://schemas.microsoft.com/office/drawing/2014/main" id="{7C814D6D-F292-49B8-BBEB-763513C8BB92}"/>
              </a:ext>
            </a:extLst>
          </p:cNvPr>
          <p:cNvSpPr>
            <a:spLocks noGrp="1"/>
          </p:cNvSpPr>
          <p:nvPr>
            <p:ph idx="1"/>
          </p:nvPr>
        </p:nvSpPr>
        <p:spPr>
          <a:xfrm>
            <a:off x="677334" y="1930401"/>
            <a:ext cx="9419166" cy="4927600"/>
          </a:xfrm>
        </p:spPr>
        <p:txBody>
          <a:bodyPr>
            <a:normAutofit/>
          </a:bodyPr>
          <a:lstStyle/>
          <a:p>
            <a:pPr>
              <a:buFont typeface="Wingdings" panose="05000000000000000000" pitchFamily="2" charset="2"/>
              <a:buChar char="v"/>
            </a:pPr>
            <a:r>
              <a:rPr lang="en-US" sz="2400" dirty="0"/>
              <a:t>An appeal of right is guaranteed to all parties in a civil case and to defendants in criminal cases (the law maintained the requirement for the Commonwealth to petition for an appeal of a criminal case).</a:t>
            </a:r>
          </a:p>
          <a:p>
            <a:pPr>
              <a:buFont typeface="Wingdings" panose="05000000000000000000" pitchFamily="2" charset="2"/>
              <a:buChar char="v"/>
            </a:pPr>
            <a:r>
              <a:rPr lang="en-US" sz="2400" dirty="0"/>
              <a:t>Granting of further appeal to the Supreme Court of Virginia is still at the Court’s discretion. </a:t>
            </a:r>
          </a:p>
          <a:p>
            <a:pPr>
              <a:buFont typeface="Wingdings" panose="05000000000000000000" pitchFamily="2" charset="2"/>
              <a:buChar char="v"/>
            </a:pPr>
            <a:r>
              <a:rPr lang="en-US" sz="2400" dirty="0"/>
              <a:t>The law also provides jurisdiction to the Court of Appeals over interlocutory appeals and petitions for review of injunctions.</a:t>
            </a:r>
          </a:p>
          <a:p>
            <a:pPr>
              <a:buFont typeface="Wingdings" panose="05000000000000000000" pitchFamily="2" charset="2"/>
              <a:buChar char="v"/>
            </a:pPr>
            <a:r>
              <a:rPr lang="en-US" sz="2400" b="1" dirty="0"/>
              <a:t>Could this increase the likelihood that mediation will become an effective docket management tool?</a:t>
            </a:r>
          </a:p>
        </p:txBody>
      </p:sp>
    </p:spTree>
    <p:extLst>
      <p:ext uri="{BB962C8B-B14F-4D97-AF65-F5344CB8AC3E}">
        <p14:creationId xmlns:p14="http://schemas.microsoft.com/office/powerpoint/2010/main" val="28855014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60819-84B8-4B0F-AAC5-94A29874253E}"/>
              </a:ext>
            </a:extLst>
          </p:cNvPr>
          <p:cNvSpPr>
            <a:spLocks noGrp="1"/>
          </p:cNvSpPr>
          <p:nvPr>
            <p:ph type="title"/>
          </p:nvPr>
        </p:nvSpPr>
        <p:spPr/>
        <p:txBody>
          <a:bodyPr/>
          <a:lstStyle/>
          <a:p>
            <a:r>
              <a:rPr lang="en-US" b="1" dirty="0"/>
              <a:t>Experiences?</a:t>
            </a:r>
          </a:p>
        </p:txBody>
      </p:sp>
      <p:sp>
        <p:nvSpPr>
          <p:cNvPr id="3" name="Content Placeholder 2">
            <a:extLst>
              <a:ext uri="{FF2B5EF4-FFF2-40B4-BE49-F238E27FC236}">
                <a16:creationId xmlns:a16="http://schemas.microsoft.com/office/drawing/2014/main" id="{7C814D6D-F292-49B8-BBEB-763513C8BB92}"/>
              </a:ext>
            </a:extLst>
          </p:cNvPr>
          <p:cNvSpPr>
            <a:spLocks noGrp="1"/>
          </p:cNvSpPr>
          <p:nvPr>
            <p:ph idx="1"/>
          </p:nvPr>
        </p:nvSpPr>
        <p:spPr/>
        <p:txBody>
          <a:bodyPr>
            <a:normAutofit/>
          </a:bodyPr>
          <a:lstStyle/>
          <a:p>
            <a:pPr>
              <a:buFont typeface="Wingdings" panose="05000000000000000000" pitchFamily="2" charset="2"/>
              <a:buChar char="v"/>
            </a:pPr>
            <a:r>
              <a:rPr lang="en-US" sz="3200" dirty="0"/>
              <a:t>Has anyone participated in the mediation pilot program in Virginia?</a:t>
            </a:r>
          </a:p>
          <a:p>
            <a:pPr marL="0" indent="0">
              <a:buNone/>
            </a:pPr>
            <a:endParaRPr lang="en-US" sz="3200" dirty="0"/>
          </a:p>
          <a:p>
            <a:pPr>
              <a:buFont typeface="Wingdings" panose="05000000000000000000" pitchFamily="2" charset="2"/>
              <a:buChar char="v"/>
            </a:pPr>
            <a:r>
              <a:rPr lang="en-US" sz="3200" dirty="0"/>
              <a:t>Has anyone been involved in mediation at the appellate level generally?</a:t>
            </a:r>
          </a:p>
          <a:p>
            <a:pPr marL="0" indent="0">
              <a:buNone/>
            </a:pPr>
            <a:endParaRPr lang="en-US" sz="3200" dirty="0"/>
          </a:p>
        </p:txBody>
      </p:sp>
    </p:spTree>
    <p:extLst>
      <p:ext uri="{BB962C8B-B14F-4D97-AF65-F5344CB8AC3E}">
        <p14:creationId xmlns:p14="http://schemas.microsoft.com/office/powerpoint/2010/main" val="22159770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ED106-F2E6-4DE0-96D5-D0C478A619F4}"/>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35E3F8CC-DBD3-4D9E-8FC4-15205C0CF041}"/>
              </a:ext>
            </a:extLst>
          </p:cNvPr>
          <p:cNvSpPr>
            <a:spLocks noGrp="1"/>
          </p:cNvSpPr>
          <p:nvPr>
            <p:ph idx="1"/>
          </p:nvPr>
        </p:nvSpPr>
        <p:spPr/>
        <p:txBody>
          <a:bodyPr/>
          <a:lstStyle/>
          <a:p>
            <a:r>
              <a:rPr lang="en-US" dirty="0"/>
              <a:t>Please let us know if you have questions.</a:t>
            </a:r>
          </a:p>
        </p:txBody>
      </p:sp>
    </p:spTree>
    <p:extLst>
      <p:ext uri="{BB962C8B-B14F-4D97-AF65-F5344CB8AC3E}">
        <p14:creationId xmlns:p14="http://schemas.microsoft.com/office/powerpoint/2010/main" val="260735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E58A5-39FF-471E-855D-4D475C0E0FE5}"/>
              </a:ext>
            </a:extLst>
          </p:cNvPr>
          <p:cNvSpPr>
            <a:spLocks noGrp="1"/>
          </p:cNvSpPr>
          <p:nvPr>
            <p:ph type="title"/>
          </p:nvPr>
        </p:nvSpPr>
        <p:spPr/>
        <p:txBody>
          <a:bodyPr/>
          <a:lstStyle/>
          <a:p>
            <a:pPr algn="ctr"/>
            <a:r>
              <a:rPr lang="en-US" dirty="0"/>
              <a:t>Roles and Responsibilities</a:t>
            </a:r>
          </a:p>
        </p:txBody>
      </p:sp>
      <p:sp>
        <p:nvSpPr>
          <p:cNvPr id="3" name="Content Placeholder 2">
            <a:extLst>
              <a:ext uri="{FF2B5EF4-FFF2-40B4-BE49-F238E27FC236}">
                <a16:creationId xmlns:a16="http://schemas.microsoft.com/office/drawing/2014/main" id="{D20D23A9-92AC-4116-8E6A-1511EC7B5A1A}"/>
              </a:ext>
            </a:extLst>
          </p:cNvPr>
          <p:cNvSpPr>
            <a:spLocks noGrp="1"/>
          </p:cNvSpPr>
          <p:nvPr>
            <p:ph idx="1"/>
          </p:nvPr>
        </p:nvSpPr>
        <p:spPr/>
        <p:txBody>
          <a:bodyPr/>
          <a:lstStyle/>
          <a:p>
            <a:r>
              <a:rPr lang="en-US" dirty="0"/>
              <a:t>Roles of the Mediator (After Agreement Reached)</a:t>
            </a:r>
          </a:p>
          <a:p>
            <a:pPr lvl="1"/>
            <a:r>
              <a:rPr lang="en-US" dirty="0"/>
              <a:t>Review the terms of the agreement.</a:t>
            </a:r>
          </a:p>
          <a:p>
            <a:pPr lvl="1"/>
            <a:r>
              <a:rPr lang="en-US" dirty="0"/>
              <a:t>Ensure both parties agree to these terms.</a:t>
            </a:r>
          </a:p>
          <a:p>
            <a:pPr lvl="1"/>
            <a:r>
              <a:rPr lang="en-US" dirty="0"/>
              <a:t>Suggest that both parties seek independent legal advice.</a:t>
            </a:r>
          </a:p>
          <a:p>
            <a:pPr lvl="1"/>
            <a:r>
              <a:rPr lang="en-US" dirty="0"/>
              <a:t>Draft the agreement?</a:t>
            </a:r>
          </a:p>
          <a:p>
            <a:pPr lvl="2"/>
            <a:r>
              <a:rPr lang="en-US" dirty="0"/>
              <a:t>Do you trust that the mediator will draft a comprehensive agreement?</a:t>
            </a:r>
            <a:endParaRPr lang="en-US" sz="1300" dirty="0"/>
          </a:p>
          <a:p>
            <a:pPr lvl="2"/>
            <a:r>
              <a:rPr lang="en-US" dirty="0"/>
              <a:t>Will drafting involve additional charges?</a:t>
            </a:r>
            <a:endParaRPr lang="en-US" sz="1300" dirty="0"/>
          </a:p>
          <a:p>
            <a:pPr lvl="2"/>
            <a:r>
              <a:rPr lang="en-US" dirty="0"/>
              <a:t>Will the mediator work to incorporate any changes that the attorneys suggest for their clients?</a:t>
            </a:r>
            <a:endParaRPr lang="en-US" sz="1300" dirty="0"/>
          </a:p>
          <a:p>
            <a:endParaRPr lang="en-US" dirty="0"/>
          </a:p>
          <a:p>
            <a:endParaRPr lang="en-US" dirty="0"/>
          </a:p>
        </p:txBody>
      </p:sp>
    </p:spTree>
    <p:extLst>
      <p:ext uri="{BB962C8B-B14F-4D97-AF65-F5344CB8AC3E}">
        <p14:creationId xmlns:p14="http://schemas.microsoft.com/office/powerpoint/2010/main" val="312157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D86A-282D-4E62-A8AE-C32A2901D4D9}"/>
              </a:ext>
            </a:extLst>
          </p:cNvPr>
          <p:cNvSpPr>
            <a:spLocks noGrp="1"/>
          </p:cNvSpPr>
          <p:nvPr>
            <p:ph type="title"/>
          </p:nvPr>
        </p:nvSpPr>
        <p:spPr/>
        <p:txBody>
          <a:bodyPr/>
          <a:lstStyle/>
          <a:p>
            <a:pPr algn="ctr"/>
            <a:r>
              <a:rPr lang="en-US" dirty="0"/>
              <a:t>What a Mediator Can/Cannot Do</a:t>
            </a:r>
          </a:p>
        </p:txBody>
      </p:sp>
      <p:sp>
        <p:nvSpPr>
          <p:cNvPr id="3" name="Content Placeholder 2">
            <a:extLst>
              <a:ext uri="{FF2B5EF4-FFF2-40B4-BE49-F238E27FC236}">
                <a16:creationId xmlns:a16="http://schemas.microsoft.com/office/drawing/2014/main" id="{4D1AA9E6-A6DB-41C3-B643-C71A9C14FA8E}"/>
              </a:ext>
            </a:extLst>
          </p:cNvPr>
          <p:cNvSpPr>
            <a:spLocks noGrp="1"/>
          </p:cNvSpPr>
          <p:nvPr>
            <p:ph idx="1"/>
          </p:nvPr>
        </p:nvSpPr>
        <p:spPr/>
        <p:txBody>
          <a:bodyPr>
            <a:normAutofit fontScale="92500" lnSpcReduction="20000"/>
          </a:bodyPr>
          <a:lstStyle/>
          <a:p>
            <a:r>
              <a:rPr lang="en-US" dirty="0"/>
              <a:t>Cannot Provide “Legal Advice”</a:t>
            </a:r>
          </a:p>
          <a:p>
            <a:pPr lvl="1"/>
            <a:r>
              <a:rPr lang="en-US" dirty="0"/>
              <a:t>Attorney-mediators may find this challenging, especially those using the “Evaluative” mediation style</a:t>
            </a:r>
          </a:p>
          <a:p>
            <a:r>
              <a:rPr lang="en-US" dirty="0"/>
              <a:t>Can Provide “Legal Information”</a:t>
            </a:r>
          </a:p>
          <a:p>
            <a:r>
              <a:rPr lang="en-US" dirty="0"/>
              <a:t>What’s the Difference?</a:t>
            </a:r>
          </a:p>
          <a:p>
            <a:pPr lvl="1"/>
            <a:r>
              <a:rPr lang="en-US" dirty="0"/>
              <a:t>This is not always clear. </a:t>
            </a:r>
          </a:p>
          <a:p>
            <a:r>
              <a:rPr lang="en-US" dirty="0"/>
              <a:t>Statements declarative of the law are generally permissible. </a:t>
            </a:r>
            <a:endParaRPr lang="en-US" sz="1700" dirty="0"/>
          </a:p>
          <a:p>
            <a:pPr lvl="1"/>
            <a:r>
              <a:rPr lang="en-US" dirty="0"/>
              <a:t>For instance: “Guideline child support calculations generally involve four components.”</a:t>
            </a:r>
          </a:p>
          <a:p>
            <a:r>
              <a:rPr lang="en-US" dirty="0"/>
              <a:t>Reality-testing questions are commonly used to avoid providing legal advice.</a:t>
            </a:r>
            <a:endParaRPr lang="en-US" sz="1700" dirty="0"/>
          </a:p>
          <a:p>
            <a:pPr lvl="1"/>
            <a:r>
              <a:rPr lang="en-US" dirty="0"/>
              <a:t>Jim, you do realize that the court is going to give Alice a separate equity interest in the marital residence because she used premarital funds for the down payment.” (Advice)</a:t>
            </a:r>
          </a:p>
          <a:p>
            <a:pPr lvl="1"/>
            <a:r>
              <a:rPr lang="en-US" dirty="0"/>
              <a:t>“Have the two of you thought about whether Alice would receive any credit for using her pre-marital funds as a down payment on the marital residence?” (Information)</a:t>
            </a:r>
          </a:p>
          <a:p>
            <a:pPr marL="0" indent="0">
              <a:buNone/>
            </a:pPr>
            <a:endParaRPr lang="en-US" dirty="0"/>
          </a:p>
          <a:p>
            <a:endParaRPr lang="en-US" dirty="0"/>
          </a:p>
        </p:txBody>
      </p:sp>
    </p:spTree>
    <p:extLst>
      <p:ext uri="{BB962C8B-B14F-4D97-AF65-F5344CB8AC3E}">
        <p14:creationId xmlns:p14="http://schemas.microsoft.com/office/powerpoint/2010/main" val="1096841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A8A9-4D3E-4575-A95E-2B0EFB77FB3F}"/>
              </a:ext>
            </a:extLst>
          </p:cNvPr>
          <p:cNvSpPr>
            <a:spLocks noGrp="1"/>
          </p:cNvSpPr>
          <p:nvPr>
            <p:ph type="title"/>
          </p:nvPr>
        </p:nvSpPr>
        <p:spPr/>
        <p:txBody>
          <a:bodyPr/>
          <a:lstStyle/>
          <a:p>
            <a:pPr algn="ctr"/>
            <a:r>
              <a:rPr lang="en-US" dirty="0"/>
              <a:t>Mediation Styles: Facilitative</a:t>
            </a:r>
          </a:p>
        </p:txBody>
      </p:sp>
      <p:sp>
        <p:nvSpPr>
          <p:cNvPr id="3" name="Content Placeholder 2">
            <a:extLst>
              <a:ext uri="{FF2B5EF4-FFF2-40B4-BE49-F238E27FC236}">
                <a16:creationId xmlns:a16="http://schemas.microsoft.com/office/drawing/2014/main" id="{4785D7F8-EBC0-408D-96A3-3AE773592764}"/>
              </a:ext>
            </a:extLst>
          </p:cNvPr>
          <p:cNvSpPr>
            <a:spLocks noGrp="1"/>
          </p:cNvSpPr>
          <p:nvPr>
            <p:ph idx="1"/>
          </p:nvPr>
        </p:nvSpPr>
        <p:spPr>
          <a:xfrm>
            <a:off x="677334" y="1728132"/>
            <a:ext cx="8596668" cy="4681057"/>
          </a:xfrm>
        </p:spPr>
        <p:txBody>
          <a:bodyPr>
            <a:normAutofit fontScale="85000" lnSpcReduction="20000"/>
          </a:bodyPr>
          <a:lstStyle/>
          <a:p>
            <a:pPr marL="0" indent="0">
              <a:buNone/>
            </a:pPr>
            <a:endParaRPr lang="en-US" dirty="0"/>
          </a:p>
          <a:p>
            <a:r>
              <a:rPr lang="en-US" dirty="0"/>
              <a:t>Original Mediation Style.  This is the original style of mediation, and probably what most client will be thinking of mediation when it is first suggested to them.  A facilitative mediator is one who literally facilitates the conversation between the parties.  This mediation model assumes that the parties are best equipped to find a solution that fits their set of circumstances once they can effectively talk about their circumstances and potential solutions.  Facilitative mediators focus on the concept that the parties are making the decisions, and that the mediator is neutral and present primarily to help the parties communicate and exchange information productively. </a:t>
            </a:r>
          </a:p>
          <a:p>
            <a:r>
              <a:rPr lang="en-US" dirty="0"/>
              <a:t>Opportunity to be Heard.  A critical component of the communication aspect of facilitative mediation is ensuring that both parties have an opportunity to be heard.  Therefore, one goal of a facilitative mediator is to create a safe environment in which the parties can openly discuss their motivations and positions.</a:t>
            </a:r>
          </a:p>
          <a:p>
            <a:r>
              <a:rPr lang="en-US" dirty="0"/>
              <a:t>Open Lines of Communication. Facilitative mediators do not evaluate the parties’ positions or arguments, and therefore a purely facilitative mediator will not offer opinions as to what the outcome might be in a courtroom.  Instead, they focus on maintaining open lines of communication, sharing information, and allowing the parties to reach their own conclusions as to what an appropriate result would look like.</a:t>
            </a:r>
          </a:p>
          <a:p>
            <a:r>
              <a:rPr lang="en-US" dirty="0"/>
              <a:t>Mediation Format.  Facilitative mediators tend to favor a mediation format in which the parties are in the same room rather than a caucus format.  Also, facilitative mediators lean away from imposing time pressure on the parties, and as a result, are more inclined to schedule a series of mediation sessions rather than one marathon session.</a:t>
            </a:r>
          </a:p>
          <a:p>
            <a:pPr lvl="1"/>
            <a:endParaRPr lang="en-US" dirty="0"/>
          </a:p>
          <a:p>
            <a:endParaRPr lang="en-US" dirty="0"/>
          </a:p>
          <a:p>
            <a:endParaRPr lang="en-US" dirty="0"/>
          </a:p>
        </p:txBody>
      </p:sp>
    </p:spTree>
    <p:extLst>
      <p:ext uri="{BB962C8B-B14F-4D97-AF65-F5344CB8AC3E}">
        <p14:creationId xmlns:p14="http://schemas.microsoft.com/office/powerpoint/2010/main" val="1661115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13B7B-A07F-4232-8822-4D65303D959D}"/>
              </a:ext>
            </a:extLst>
          </p:cNvPr>
          <p:cNvSpPr>
            <a:spLocks noGrp="1"/>
          </p:cNvSpPr>
          <p:nvPr>
            <p:ph type="title"/>
          </p:nvPr>
        </p:nvSpPr>
        <p:spPr/>
        <p:txBody>
          <a:bodyPr/>
          <a:lstStyle/>
          <a:p>
            <a:pPr algn="ctr"/>
            <a:r>
              <a:rPr lang="en-US" dirty="0"/>
              <a:t>Mediation Styles: Evaluative</a:t>
            </a:r>
          </a:p>
        </p:txBody>
      </p:sp>
      <p:sp>
        <p:nvSpPr>
          <p:cNvPr id="3" name="Content Placeholder 2">
            <a:extLst>
              <a:ext uri="{FF2B5EF4-FFF2-40B4-BE49-F238E27FC236}">
                <a16:creationId xmlns:a16="http://schemas.microsoft.com/office/drawing/2014/main" id="{C5A0BA67-DE02-46A3-B93D-C189D63ECC06}"/>
              </a:ext>
            </a:extLst>
          </p:cNvPr>
          <p:cNvSpPr>
            <a:spLocks noGrp="1"/>
          </p:cNvSpPr>
          <p:nvPr>
            <p:ph idx="1"/>
          </p:nvPr>
        </p:nvSpPr>
        <p:spPr>
          <a:xfrm>
            <a:off x="677334" y="1719743"/>
            <a:ext cx="8596668" cy="4739780"/>
          </a:xfrm>
        </p:spPr>
        <p:txBody>
          <a:bodyPr>
            <a:normAutofit fontScale="85000" lnSpcReduction="20000"/>
          </a:bodyPr>
          <a:lstStyle/>
          <a:p>
            <a:r>
              <a:rPr lang="en-US" dirty="0"/>
              <a:t>Opinion. This style of mediation requires the mediator to give his or her opinion regarding the outcome of the case.  Most often, the evaluation is a legal analysis of the issues, but depending on the parties, the evaluation could be based on a different standard, e.g. cultural, religious, technical, etc.</a:t>
            </a:r>
          </a:p>
          <a:p>
            <a:r>
              <a:rPr lang="en-US" dirty="0"/>
              <a:t>Differences between Facilitative and Evaluative.  The two most significant differences between facilitative and evaluative mediation styles are:  </a:t>
            </a:r>
          </a:p>
          <a:p>
            <a:pPr lvl="1"/>
            <a:r>
              <a:rPr lang="en-US" dirty="0"/>
              <a:t>The evaluative mediator will provide an opinion as to what the outcome will be; and </a:t>
            </a:r>
            <a:endParaRPr lang="en-US" sz="900" dirty="0"/>
          </a:p>
          <a:p>
            <a:pPr lvl="1"/>
            <a:r>
              <a:rPr lang="en-US" dirty="0"/>
              <a:t>The evaluative mediator is far more concerned with getting a deal signed than with ensuring that both parties have felt as if they were heard.  </a:t>
            </a:r>
            <a:endParaRPr lang="en-US" sz="1300" dirty="0"/>
          </a:p>
          <a:p>
            <a:pPr lvl="1"/>
            <a:r>
              <a:rPr lang="en-US" dirty="0"/>
              <a:t>As a result of these differences, the final settlement terms arising from an evaluative mediation are more likely to be based on what a likely courtroom outcome would be as opposed to the parties’ interests.</a:t>
            </a:r>
            <a:endParaRPr lang="en-US" sz="1400" dirty="0"/>
          </a:p>
          <a:p>
            <a:r>
              <a:rPr lang="en-US" dirty="0"/>
              <a:t>Risks regarding Neutrality. By its nature, an evaluative mediator is going to tell one or both parties that his or her position does not have as much merit or chance of success as the other party’s position.  Once such an opinion is provided, the mediator runs the risk that one of the parties believes that the mediator is no longer neutral.  This is a risk that the mediator, parties, and attorneys must be prepared to address.</a:t>
            </a:r>
          </a:p>
          <a:p>
            <a:r>
              <a:rPr lang="en-US" dirty="0"/>
              <a:t>When Evaluative is Most Effective. The evaluative style can be very effective when dealing with two parties who are very entrenched in their positions.  A neutral evaluation of a major point can be the impetus that a party needs to change his or her position.  Evaluative mediators tend to be more assertive and active in the discussions than facilitative mediators.</a:t>
            </a:r>
          </a:p>
          <a:p>
            <a:endParaRPr lang="en-US" dirty="0"/>
          </a:p>
        </p:txBody>
      </p:sp>
    </p:spTree>
    <p:extLst>
      <p:ext uri="{BB962C8B-B14F-4D97-AF65-F5344CB8AC3E}">
        <p14:creationId xmlns:p14="http://schemas.microsoft.com/office/powerpoint/2010/main" val="28004696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2607</TotalTime>
  <Words>5574</Words>
  <Application>Microsoft Office PowerPoint</Application>
  <PresentationFormat>Widescreen</PresentationFormat>
  <Paragraphs>356</Paragraphs>
  <Slides>56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56</vt:i4>
      </vt:variant>
    </vt:vector>
  </HeadingPairs>
  <TitlesOfParts>
    <vt:vector size="64" baseType="lpstr">
      <vt:lpstr>Arial</vt:lpstr>
      <vt:lpstr>Calibri</vt:lpstr>
      <vt:lpstr>Century</vt:lpstr>
      <vt:lpstr>Courier New</vt:lpstr>
      <vt:lpstr>Trebuchet MS</vt:lpstr>
      <vt:lpstr>Wingdings</vt:lpstr>
      <vt:lpstr>Wingdings 3</vt:lpstr>
      <vt:lpstr>Facet</vt:lpstr>
      <vt:lpstr>March GMAIC Meeting Alternative Dispute Resolution</vt:lpstr>
      <vt:lpstr>Mediation:</vt:lpstr>
      <vt:lpstr>What is Mediation?</vt:lpstr>
      <vt:lpstr>Roles and Responsibilities</vt:lpstr>
      <vt:lpstr>Roles and Responsibilities</vt:lpstr>
      <vt:lpstr>Roles and Responsibilities</vt:lpstr>
      <vt:lpstr>What a Mediator Can/Cannot Do</vt:lpstr>
      <vt:lpstr>Mediation Styles: Facilitative</vt:lpstr>
      <vt:lpstr>Mediation Styles: Evaluative</vt:lpstr>
      <vt:lpstr>Mediation Styles: Interest-Based</vt:lpstr>
      <vt:lpstr>Mediation Styles: Other Styles</vt:lpstr>
      <vt:lpstr>Choice of Mediator/Mediation Logistics</vt:lpstr>
      <vt:lpstr>Resources</vt:lpstr>
      <vt:lpstr>Virginia Uniform Collaborative Law Act</vt:lpstr>
      <vt:lpstr>The UCLA</vt:lpstr>
      <vt:lpstr>History</vt:lpstr>
      <vt:lpstr>Sections</vt:lpstr>
      <vt:lpstr>§ 20-168 Definitions</vt:lpstr>
      <vt:lpstr>§ 20-169 Applicability</vt:lpstr>
      <vt:lpstr>§ 20-170 Collaborative law participation agreement; requirements</vt:lpstr>
      <vt:lpstr>§ 20-171 Beginning and concluding collaborative law process</vt:lpstr>
      <vt:lpstr>§ 20-172 Proceedings pending before tribunal; status report</vt:lpstr>
      <vt:lpstr>§ 20-173 Emergency order, and § 20-174 Affirmation of agreement by tribunal</vt:lpstr>
      <vt:lpstr>§ 20-175 Disqualification of collaborative lawyer and lawyers in associated law firm; exception</vt:lpstr>
      <vt:lpstr>§ 20-176 Low-income parties; exception from imputed disqualification</vt:lpstr>
      <vt:lpstr>§ 20-177 Disclosure of information</vt:lpstr>
      <vt:lpstr>§ 20-178 Standards of professional responsibility and mandatory reporting not affected</vt:lpstr>
      <vt:lpstr>§ 20-179 Appropriateness of collaborative law process</vt:lpstr>
      <vt:lpstr>§ 20-180 History of family abuse</vt:lpstr>
      <vt:lpstr>§ 20-181 Confidentiality of collaborative law communication</vt:lpstr>
      <vt:lpstr>§ 20-182 Privilege against disclosure of collaborative law communication; admissibility; discovery</vt:lpstr>
      <vt:lpstr>§ 20-183 Waiver and preclusion of privilege</vt:lpstr>
      <vt:lpstr>§ 20-184 Limits of privilege</vt:lpstr>
      <vt:lpstr>§ 20-185 Authority of tribunal in case of noncompliance</vt:lpstr>
      <vt:lpstr>§ 20-186 Uniformity of application and construction</vt:lpstr>
      <vt:lpstr>Virginia Appellate Mediation Pilot  Program</vt:lpstr>
      <vt:lpstr>Program details</vt:lpstr>
      <vt:lpstr>Who is eligible?</vt:lpstr>
      <vt:lpstr>How did the pilot program originate?</vt:lpstr>
      <vt:lpstr>Committee findings on NEED</vt:lpstr>
      <vt:lpstr>Committee findings on GOALS</vt:lpstr>
      <vt:lpstr>Pilot Program in the Supreme Court</vt:lpstr>
      <vt:lpstr>Pilot Program in the Court of Appeals</vt:lpstr>
      <vt:lpstr>Pilot Program (generally)</vt:lpstr>
      <vt:lpstr>Pilot Program—further recommendations of the JADRC</vt:lpstr>
      <vt:lpstr>Recommendations for Training of Appellate Mediators (cont’d)</vt:lpstr>
      <vt:lpstr>PowerPoint Presentation</vt:lpstr>
      <vt:lpstr>Appellate Mediators</vt:lpstr>
      <vt:lpstr>The program thus far…</vt:lpstr>
      <vt:lpstr>Why use mediation at the appellate level?  </vt:lpstr>
      <vt:lpstr>How do parties pay for mediation?</vt:lpstr>
      <vt:lpstr>The numbers…</vt:lpstr>
      <vt:lpstr>The numbers…(cont’d)</vt:lpstr>
      <vt:lpstr>Impact of the Court of Appeals’ expanded jurisdiction?</vt:lpstr>
      <vt:lpstr>Experiences?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Uniform Collaborative Law Act</dc:title>
  <dc:creator>Nathaniel A Lawson</dc:creator>
  <cp:lastModifiedBy>Richard D. Kelley</cp:lastModifiedBy>
  <cp:revision>104</cp:revision>
  <dcterms:created xsi:type="dcterms:W3CDTF">2022-02-17T08:03:02Z</dcterms:created>
  <dcterms:modified xsi:type="dcterms:W3CDTF">2022-03-11T16:13:58Z</dcterms:modified>
</cp:coreProperties>
</file>