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692" r:id="rId2"/>
    <p:sldId id="340" r:id="rId3"/>
    <p:sldId id="341" r:id="rId4"/>
    <p:sldId id="273" r:id="rId5"/>
    <p:sldId id="260" r:id="rId6"/>
    <p:sldId id="374" r:id="rId7"/>
    <p:sldId id="695" r:id="rId8"/>
    <p:sldId id="688" r:id="rId9"/>
    <p:sldId id="338" r:id="rId10"/>
    <p:sldId id="694" r:id="rId11"/>
    <p:sldId id="380" r:id="rId12"/>
    <p:sldId id="257" r:id="rId13"/>
    <p:sldId id="379" r:id="rId14"/>
    <p:sldId id="336" r:id="rId15"/>
    <p:sldId id="258" r:id="rId16"/>
    <p:sldId id="377" r:id="rId17"/>
    <p:sldId id="283" r:id="rId18"/>
    <p:sldId id="367" r:id="rId19"/>
    <p:sldId id="690" r:id="rId20"/>
    <p:sldId id="691" r:id="rId21"/>
    <p:sldId id="696" r:id="rId2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jorie Aaron" initials="MA" lastIdx="4" clrIdx="0">
    <p:extLst>
      <p:ext uri="{19B8F6BF-5375-455C-9EA6-DF929625EA0E}">
        <p15:presenceInfo xmlns:p15="http://schemas.microsoft.com/office/powerpoint/2012/main" userId="9ed103d5f781e8d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64272-DDBD-485F-8730-B9881EEA7715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242CB-4BED-457D-9D70-930A7B4C5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54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6E4D-CEBA-4873-B284-A73F6EEF87A9}" type="datetime1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6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84BF-3CEB-4A8C-91BA-542629A34C99}" type="datetime1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1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DEEE-30E3-4D26-826B-18E31A56446C}" type="datetime1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16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24300"/>
            <a:ext cx="109728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92A37A28-67EB-4A97-95E5-B5F1F01938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4ECD7-48E7-4DD3-AF7D-244B40E90FBC}" type="datetime1">
              <a:rPr lang="en-US" smtClean="0"/>
              <a:t>2/10/2022</a:t>
            </a:fld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C4464FE6-F850-4AE2-963A-177E8C28B2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2021 Dwight Golann</a:t>
            </a:r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3E276B39-C130-4C8A-A1A3-A9F57415BD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C7640-3A02-4FBA-9E0D-9E5E41F141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38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8C12-46F6-4576-ACB5-40063790A4D0}" type="datetime1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F88D-D64D-4F79-8D06-EC769D2B588B}" type="datetime1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1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DB3A-7852-4011-A044-C140B55D49F7}" type="datetime1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7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4154-805B-4405-BE5B-FF26C4F7A6D3}" type="datetime1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9285-11EF-475E-80B3-87C1A36B203B}" type="datetime1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9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693F-853C-4306-B874-73745376A5CC}" type="datetime1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7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6747-D942-4425-97BC-32DAA2C7C0FA}" type="datetime1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3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92E2-F594-48EA-93DE-C87C589E8905}" type="datetime1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1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D2A4C-5DDF-4B10-9E27-001A4FDFE10B}" type="datetime1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2021 Dwight Golann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2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rvideo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77325-D705-42B1-888B-83A92F2250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410" y="381001"/>
            <a:ext cx="10218420" cy="280035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+mn-lt"/>
              </a:rPr>
              <a:t>Let’s Get Evaluative…</a:t>
            </a:r>
            <a:br>
              <a:rPr lang="en-US" sz="4800" dirty="0">
                <a:latin typeface="+mn-lt"/>
              </a:rPr>
            </a:br>
            <a:r>
              <a:rPr lang="en-US" sz="4800" dirty="0">
                <a:latin typeface="+mn-lt"/>
              </a:rPr>
              <a:t> Safe and Effective Evaluation in Mediation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4FA171-4B7B-4DD8-BEF2-5BBF41A88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4925" y="4080510"/>
            <a:ext cx="9544050" cy="178308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Professor Dwight Golann</a:t>
            </a:r>
          </a:p>
          <a:p>
            <a:r>
              <a:rPr lang="en-US" sz="3600" dirty="0"/>
              <a:t>Suffolk University</a:t>
            </a:r>
          </a:p>
          <a:p>
            <a:r>
              <a:rPr lang="en-US" sz="3600" dirty="0"/>
              <a:t>Law School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E75D81-316F-4825-884D-97AE15048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F4FDC5-13A3-43E5-9EA3-A4863DD10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18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E9B6DD1-EBB1-4754-945C-BCBFC72BC464}"/>
              </a:ext>
            </a:extLst>
          </p:cNvPr>
          <p:cNvGrpSpPr/>
          <p:nvPr/>
        </p:nvGrpSpPr>
        <p:grpSpPr>
          <a:xfrm>
            <a:off x="3038476" y="228600"/>
            <a:ext cx="6505574" cy="6210299"/>
            <a:chOff x="0" y="0"/>
            <a:chExt cx="6635698" cy="8229600"/>
          </a:xfrm>
        </p:grpSpPr>
        <p:sp>
          <p:nvSpPr>
            <p:cNvPr id="5" name="Shape 354">
              <a:extLst>
                <a:ext uri="{FF2B5EF4-FFF2-40B4-BE49-F238E27FC236}">
                  <a16:creationId xmlns:a16="http://schemas.microsoft.com/office/drawing/2014/main" id="{432BC76B-F6DB-442B-B065-37BD87DB3FFE}"/>
                </a:ext>
              </a:extLst>
            </p:cNvPr>
            <p:cNvSpPr/>
            <p:nvPr/>
          </p:nvSpPr>
          <p:spPr>
            <a:xfrm>
              <a:off x="0" y="0"/>
              <a:ext cx="5486400" cy="8229600"/>
            </a:xfrm>
            <a:custGeom>
              <a:avLst/>
              <a:gdLst/>
              <a:ahLst/>
              <a:cxnLst/>
              <a:rect l="0" t="0" r="0" b="0"/>
              <a:pathLst>
                <a:path w="5486400" h="8229600">
                  <a:moveTo>
                    <a:pt x="0" y="0"/>
                  </a:moveTo>
                  <a:lnTo>
                    <a:pt x="5486400" y="0"/>
                  </a:lnTo>
                  <a:lnTo>
                    <a:pt x="5486400" y="8229600"/>
                  </a:lnTo>
                  <a:lnTo>
                    <a:pt x="0" y="82296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B7D6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Shape 7">
              <a:extLst>
                <a:ext uri="{FF2B5EF4-FFF2-40B4-BE49-F238E27FC236}">
                  <a16:creationId xmlns:a16="http://schemas.microsoft.com/office/drawing/2014/main" id="{A40F3C77-95A9-4BB9-A3F2-B633578997A2}"/>
                </a:ext>
              </a:extLst>
            </p:cNvPr>
            <p:cNvSpPr/>
            <p:nvPr/>
          </p:nvSpPr>
          <p:spPr>
            <a:xfrm>
              <a:off x="2258891" y="1716334"/>
              <a:ext cx="2846438" cy="2749525"/>
            </a:xfrm>
            <a:custGeom>
              <a:avLst/>
              <a:gdLst/>
              <a:ahLst/>
              <a:cxnLst/>
              <a:rect l="0" t="0" r="0" b="0"/>
              <a:pathLst>
                <a:path w="2846438" h="2749525">
                  <a:moveTo>
                    <a:pt x="1423213" y="0"/>
                  </a:moveTo>
                  <a:cubicBezTo>
                    <a:pt x="2278926" y="0"/>
                    <a:pt x="2846438" y="489687"/>
                    <a:pt x="2846438" y="1093750"/>
                  </a:cubicBezTo>
                  <a:cubicBezTo>
                    <a:pt x="2846438" y="1697800"/>
                    <a:pt x="2278926" y="2187486"/>
                    <a:pt x="1423213" y="2187486"/>
                  </a:cubicBezTo>
                  <a:cubicBezTo>
                    <a:pt x="1322781" y="2366442"/>
                    <a:pt x="1067041" y="2627567"/>
                    <a:pt x="631711" y="2749525"/>
                  </a:cubicBezTo>
                  <a:cubicBezTo>
                    <a:pt x="787032" y="2541143"/>
                    <a:pt x="851192" y="2315236"/>
                    <a:pt x="857872" y="2107070"/>
                  </a:cubicBezTo>
                  <a:cubicBezTo>
                    <a:pt x="326657" y="1944294"/>
                    <a:pt x="0" y="1551978"/>
                    <a:pt x="0" y="1093750"/>
                  </a:cubicBezTo>
                  <a:cubicBezTo>
                    <a:pt x="0" y="489687"/>
                    <a:pt x="567525" y="0"/>
                    <a:pt x="142321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35D7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Shape 9">
              <a:extLst>
                <a:ext uri="{FF2B5EF4-FFF2-40B4-BE49-F238E27FC236}">
                  <a16:creationId xmlns:a16="http://schemas.microsoft.com/office/drawing/2014/main" id="{8D2C5A88-0DCD-4E73-A4A6-989A2FB88EC2}"/>
                </a:ext>
              </a:extLst>
            </p:cNvPr>
            <p:cNvSpPr/>
            <p:nvPr/>
          </p:nvSpPr>
          <p:spPr>
            <a:xfrm>
              <a:off x="3554556" y="3988731"/>
              <a:ext cx="31699" cy="84942"/>
            </a:xfrm>
            <a:custGeom>
              <a:avLst/>
              <a:gdLst/>
              <a:ahLst/>
              <a:cxnLst/>
              <a:rect l="0" t="0" r="0" b="0"/>
              <a:pathLst>
                <a:path w="31699" h="84942">
                  <a:moveTo>
                    <a:pt x="0" y="0"/>
                  </a:moveTo>
                  <a:lnTo>
                    <a:pt x="31699" y="0"/>
                  </a:lnTo>
                  <a:lnTo>
                    <a:pt x="31699" y="49906"/>
                  </a:lnTo>
                  <a:lnTo>
                    <a:pt x="22726" y="61249"/>
                  </a:lnTo>
                  <a:lnTo>
                    <a:pt x="0" y="8494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Shape 10">
              <a:extLst>
                <a:ext uri="{FF2B5EF4-FFF2-40B4-BE49-F238E27FC236}">
                  <a16:creationId xmlns:a16="http://schemas.microsoft.com/office/drawing/2014/main" id="{97164DB5-5BE1-49E1-AE22-0EF8A562FFF1}"/>
                </a:ext>
              </a:extLst>
            </p:cNvPr>
            <p:cNvSpPr/>
            <p:nvPr/>
          </p:nvSpPr>
          <p:spPr>
            <a:xfrm>
              <a:off x="4885986" y="3212075"/>
              <a:ext cx="127704" cy="202324"/>
            </a:xfrm>
            <a:custGeom>
              <a:avLst/>
              <a:gdLst/>
              <a:ahLst/>
              <a:cxnLst/>
              <a:rect l="0" t="0" r="0" b="0"/>
              <a:pathLst>
                <a:path w="127704" h="202324">
                  <a:moveTo>
                    <a:pt x="0" y="0"/>
                  </a:moveTo>
                  <a:lnTo>
                    <a:pt x="127704" y="0"/>
                  </a:lnTo>
                  <a:lnTo>
                    <a:pt x="117304" y="23733"/>
                  </a:lnTo>
                  <a:lnTo>
                    <a:pt x="112664" y="31699"/>
                  </a:lnTo>
                  <a:lnTo>
                    <a:pt x="31699" y="31699"/>
                  </a:lnTo>
                  <a:lnTo>
                    <a:pt x="31699" y="159627"/>
                  </a:lnTo>
                  <a:lnTo>
                    <a:pt x="0" y="2023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Shape 11">
              <a:extLst>
                <a:ext uri="{FF2B5EF4-FFF2-40B4-BE49-F238E27FC236}">
                  <a16:creationId xmlns:a16="http://schemas.microsoft.com/office/drawing/2014/main" id="{B8B289C4-2DDB-40B2-BA4C-6F123DF32062}"/>
                </a:ext>
              </a:extLst>
            </p:cNvPr>
            <p:cNvSpPr/>
            <p:nvPr/>
          </p:nvSpPr>
          <p:spPr>
            <a:xfrm>
              <a:off x="2777900" y="3101115"/>
              <a:ext cx="364553" cy="589586"/>
            </a:xfrm>
            <a:custGeom>
              <a:avLst/>
              <a:gdLst/>
              <a:ahLst/>
              <a:cxnLst/>
              <a:rect l="0" t="0" r="0" b="0"/>
              <a:pathLst>
                <a:path w="364553" h="589586">
                  <a:moveTo>
                    <a:pt x="110947" y="0"/>
                  </a:moveTo>
                  <a:lnTo>
                    <a:pt x="364553" y="0"/>
                  </a:lnTo>
                  <a:lnTo>
                    <a:pt x="364553" y="142659"/>
                  </a:lnTo>
                  <a:lnTo>
                    <a:pt x="221894" y="142659"/>
                  </a:lnTo>
                  <a:lnTo>
                    <a:pt x="221894" y="110960"/>
                  </a:lnTo>
                  <a:lnTo>
                    <a:pt x="332854" y="110960"/>
                  </a:lnTo>
                  <a:lnTo>
                    <a:pt x="332854" y="31699"/>
                  </a:lnTo>
                  <a:lnTo>
                    <a:pt x="142646" y="31699"/>
                  </a:lnTo>
                  <a:lnTo>
                    <a:pt x="142646" y="221907"/>
                  </a:lnTo>
                  <a:lnTo>
                    <a:pt x="364553" y="221907"/>
                  </a:lnTo>
                  <a:lnTo>
                    <a:pt x="364553" y="364553"/>
                  </a:lnTo>
                  <a:lnTo>
                    <a:pt x="31699" y="364553"/>
                  </a:lnTo>
                  <a:lnTo>
                    <a:pt x="31699" y="589586"/>
                  </a:lnTo>
                  <a:lnTo>
                    <a:pt x="0" y="571017"/>
                  </a:lnTo>
                  <a:lnTo>
                    <a:pt x="0" y="221907"/>
                  </a:lnTo>
                  <a:lnTo>
                    <a:pt x="31699" y="221907"/>
                  </a:lnTo>
                  <a:lnTo>
                    <a:pt x="31699" y="332854"/>
                  </a:lnTo>
                  <a:lnTo>
                    <a:pt x="332854" y="332854"/>
                  </a:lnTo>
                  <a:lnTo>
                    <a:pt x="332854" y="253606"/>
                  </a:lnTo>
                  <a:lnTo>
                    <a:pt x="110947" y="253606"/>
                  </a:lnTo>
                  <a:lnTo>
                    <a:pt x="11094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Shape 12">
              <a:extLst>
                <a:ext uri="{FF2B5EF4-FFF2-40B4-BE49-F238E27FC236}">
                  <a16:creationId xmlns:a16="http://schemas.microsoft.com/office/drawing/2014/main" id="{1604D7F6-DB1D-4E8D-8745-03872A98236F}"/>
                </a:ext>
              </a:extLst>
            </p:cNvPr>
            <p:cNvSpPr/>
            <p:nvPr/>
          </p:nvSpPr>
          <p:spPr>
            <a:xfrm>
              <a:off x="4996933" y="2879208"/>
              <a:ext cx="89582" cy="142659"/>
            </a:xfrm>
            <a:custGeom>
              <a:avLst/>
              <a:gdLst/>
              <a:ahLst/>
              <a:cxnLst/>
              <a:rect l="0" t="0" r="0" b="0"/>
              <a:pathLst>
                <a:path w="89582" h="142659">
                  <a:moveTo>
                    <a:pt x="0" y="0"/>
                  </a:moveTo>
                  <a:lnTo>
                    <a:pt x="31699" y="0"/>
                  </a:lnTo>
                  <a:lnTo>
                    <a:pt x="31699" y="110947"/>
                  </a:lnTo>
                  <a:lnTo>
                    <a:pt x="89582" y="110947"/>
                  </a:lnTo>
                  <a:lnTo>
                    <a:pt x="83895" y="142659"/>
                  </a:lnTo>
                  <a:lnTo>
                    <a:pt x="0" y="14265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Shape 13">
              <a:extLst>
                <a:ext uri="{FF2B5EF4-FFF2-40B4-BE49-F238E27FC236}">
                  <a16:creationId xmlns:a16="http://schemas.microsoft.com/office/drawing/2014/main" id="{90EBE357-09CC-4461-8CE4-5FE6F7F03CA5}"/>
                </a:ext>
              </a:extLst>
            </p:cNvPr>
            <p:cNvSpPr/>
            <p:nvPr/>
          </p:nvSpPr>
          <p:spPr>
            <a:xfrm>
              <a:off x="2261971" y="2768261"/>
              <a:ext cx="214762" cy="142646"/>
            </a:xfrm>
            <a:custGeom>
              <a:avLst/>
              <a:gdLst/>
              <a:ahLst/>
              <a:cxnLst/>
              <a:rect l="0" t="0" r="0" b="0"/>
              <a:pathLst>
                <a:path w="214762" h="142646">
                  <a:moveTo>
                    <a:pt x="72115" y="0"/>
                  </a:moveTo>
                  <a:lnTo>
                    <a:pt x="214762" y="0"/>
                  </a:lnTo>
                  <a:lnTo>
                    <a:pt x="214762" y="142646"/>
                  </a:lnTo>
                  <a:lnTo>
                    <a:pt x="2841" y="142646"/>
                  </a:lnTo>
                  <a:lnTo>
                    <a:pt x="713" y="126922"/>
                  </a:lnTo>
                  <a:lnTo>
                    <a:pt x="0" y="110947"/>
                  </a:lnTo>
                  <a:lnTo>
                    <a:pt x="183062" y="110947"/>
                  </a:lnTo>
                  <a:lnTo>
                    <a:pt x="183062" y="31699"/>
                  </a:lnTo>
                  <a:lnTo>
                    <a:pt x="72115" y="31699"/>
                  </a:lnTo>
                  <a:lnTo>
                    <a:pt x="7211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Shape 14">
              <a:extLst>
                <a:ext uri="{FF2B5EF4-FFF2-40B4-BE49-F238E27FC236}">
                  <a16:creationId xmlns:a16="http://schemas.microsoft.com/office/drawing/2014/main" id="{BBD88E77-9C99-48D8-AA41-AF63AA8F4BE0}"/>
                </a:ext>
              </a:extLst>
            </p:cNvPr>
            <p:cNvSpPr/>
            <p:nvPr/>
          </p:nvSpPr>
          <p:spPr>
            <a:xfrm>
              <a:off x="4885986" y="2657301"/>
              <a:ext cx="211112" cy="364566"/>
            </a:xfrm>
            <a:custGeom>
              <a:avLst/>
              <a:gdLst/>
              <a:ahLst/>
              <a:cxnLst/>
              <a:rect l="0" t="0" r="0" b="0"/>
              <a:pathLst>
                <a:path w="211112" h="364566">
                  <a:moveTo>
                    <a:pt x="0" y="0"/>
                  </a:moveTo>
                  <a:lnTo>
                    <a:pt x="205425" y="0"/>
                  </a:lnTo>
                  <a:lnTo>
                    <a:pt x="211112" y="31712"/>
                  </a:lnTo>
                  <a:lnTo>
                    <a:pt x="31699" y="31712"/>
                  </a:lnTo>
                  <a:lnTo>
                    <a:pt x="31699" y="110960"/>
                  </a:lnTo>
                  <a:lnTo>
                    <a:pt x="142646" y="110960"/>
                  </a:lnTo>
                  <a:lnTo>
                    <a:pt x="142646" y="142659"/>
                  </a:lnTo>
                  <a:lnTo>
                    <a:pt x="31699" y="142659"/>
                  </a:lnTo>
                  <a:lnTo>
                    <a:pt x="31699" y="364566"/>
                  </a:lnTo>
                  <a:lnTo>
                    <a:pt x="0" y="36456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Shape 15">
              <a:extLst>
                <a:ext uri="{FF2B5EF4-FFF2-40B4-BE49-F238E27FC236}">
                  <a16:creationId xmlns:a16="http://schemas.microsoft.com/office/drawing/2014/main" id="{D19FA0E5-6706-4253-A377-C2BE2EB6B5D8}"/>
                </a:ext>
              </a:extLst>
            </p:cNvPr>
            <p:cNvSpPr/>
            <p:nvPr/>
          </p:nvSpPr>
          <p:spPr>
            <a:xfrm>
              <a:off x="2267125" y="2657301"/>
              <a:ext cx="542475" cy="962390"/>
            </a:xfrm>
            <a:custGeom>
              <a:avLst/>
              <a:gdLst/>
              <a:ahLst/>
              <a:cxnLst/>
              <a:rect l="0" t="0" r="0" b="0"/>
              <a:pathLst>
                <a:path w="542475" h="962390">
                  <a:moveTo>
                    <a:pt x="5687" y="0"/>
                  </a:moveTo>
                  <a:lnTo>
                    <a:pt x="542475" y="0"/>
                  </a:lnTo>
                  <a:lnTo>
                    <a:pt x="542475" y="586473"/>
                  </a:lnTo>
                  <a:lnTo>
                    <a:pt x="431528" y="586473"/>
                  </a:lnTo>
                  <a:lnTo>
                    <a:pt x="431528" y="962390"/>
                  </a:lnTo>
                  <a:lnTo>
                    <a:pt x="415278" y="951241"/>
                  </a:lnTo>
                  <a:lnTo>
                    <a:pt x="399829" y="938868"/>
                  </a:lnTo>
                  <a:lnTo>
                    <a:pt x="399829" y="253606"/>
                  </a:lnTo>
                  <a:lnTo>
                    <a:pt x="288869" y="253606"/>
                  </a:lnTo>
                  <a:lnTo>
                    <a:pt x="288869" y="221907"/>
                  </a:lnTo>
                  <a:lnTo>
                    <a:pt x="431528" y="221907"/>
                  </a:lnTo>
                  <a:lnTo>
                    <a:pt x="431528" y="554774"/>
                  </a:lnTo>
                  <a:lnTo>
                    <a:pt x="510776" y="554774"/>
                  </a:lnTo>
                  <a:lnTo>
                    <a:pt x="510776" y="31712"/>
                  </a:lnTo>
                  <a:lnTo>
                    <a:pt x="320568" y="31712"/>
                  </a:lnTo>
                  <a:lnTo>
                    <a:pt x="320568" y="110960"/>
                  </a:lnTo>
                  <a:lnTo>
                    <a:pt x="431528" y="110960"/>
                  </a:lnTo>
                  <a:lnTo>
                    <a:pt x="431528" y="142659"/>
                  </a:lnTo>
                  <a:lnTo>
                    <a:pt x="288869" y="142659"/>
                  </a:lnTo>
                  <a:lnTo>
                    <a:pt x="288869" y="31712"/>
                  </a:lnTo>
                  <a:lnTo>
                    <a:pt x="0" y="31712"/>
                  </a:lnTo>
                  <a:lnTo>
                    <a:pt x="568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Shape 16">
              <a:extLst>
                <a:ext uri="{FF2B5EF4-FFF2-40B4-BE49-F238E27FC236}">
                  <a16:creationId xmlns:a16="http://schemas.microsoft.com/office/drawing/2014/main" id="{C842C14E-EE22-4A79-95D6-B392DFA27C45}"/>
                </a:ext>
              </a:extLst>
            </p:cNvPr>
            <p:cNvSpPr/>
            <p:nvPr/>
          </p:nvSpPr>
          <p:spPr>
            <a:xfrm>
              <a:off x="4664079" y="2213500"/>
              <a:ext cx="251194" cy="31699"/>
            </a:xfrm>
            <a:custGeom>
              <a:avLst/>
              <a:gdLst/>
              <a:ahLst/>
              <a:cxnLst/>
              <a:rect l="0" t="0" r="0" b="0"/>
              <a:pathLst>
                <a:path w="251194" h="31699">
                  <a:moveTo>
                    <a:pt x="0" y="0"/>
                  </a:moveTo>
                  <a:lnTo>
                    <a:pt x="227659" y="0"/>
                  </a:lnTo>
                  <a:lnTo>
                    <a:pt x="251194" y="31699"/>
                  </a:lnTo>
                  <a:lnTo>
                    <a:pt x="0" y="316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Shape 17">
              <a:extLst>
                <a:ext uri="{FF2B5EF4-FFF2-40B4-BE49-F238E27FC236}">
                  <a16:creationId xmlns:a16="http://schemas.microsoft.com/office/drawing/2014/main" id="{0021B324-D93A-4528-901E-CC0DCD2EBE92}"/>
                </a:ext>
              </a:extLst>
            </p:cNvPr>
            <p:cNvSpPr/>
            <p:nvPr/>
          </p:nvSpPr>
          <p:spPr>
            <a:xfrm>
              <a:off x="2668261" y="1930073"/>
              <a:ext cx="141339" cy="93219"/>
            </a:xfrm>
            <a:custGeom>
              <a:avLst/>
              <a:gdLst/>
              <a:ahLst/>
              <a:cxnLst/>
              <a:rect l="0" t="0" r="0" b="0"/>
              <a:pathLst>
                <a:path w="141339" h="93219">
                  <a:moveTo>
                    <a:pt x="141339" y="0"/>
                  </a:moveTo>
                  <a:lnTo>
                    <a:pt x="141339" y="93219"/>
                  </a:lnTo>
                  <a:lnTo>
                    <a:pt x="0" y="93219"/>
                  </a:lnTo>
                  <a:lnTo>
                    <a:pt x="44125" y="61520"/>
                  </a:lnTo>
                  <a:lnTo>
                    <a:pt x="109640" y="61520"/>
                  </a:lnTo>
                  <a:lnTo>
                    <a:pt x="109640" y="18501"/>
                  </a:lnTo>
                  <a:lnTo>
                    <a:pt x="1413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Shape 18">
              <a:extLst>
                <a:ext uri="{FF2B5EF4-FFF2-40B4-BE49-F238E27FC236}">
                  <a16:creationId xmlns:a16="http://schemas.microsoft.com/office/drawing/2014/main" id="{67345C2B-AFC5-40EE-B74E-21DB1CD4B8BF}"/>
                </a:ext>
              </a:extLst>
            </p:cNvPr>
            <p:cNvSpPr/>
            <p:nvPr/>
          </p:nvSpPr>
          <p:spPr>
            <a:xfrm>
              <a:off x="2555993" y="1872819"/>
              <a:ext cx="364554" cy="261420"/>
            </a:xfrm>
            <a:custGeom>
              <a:avLst/>
              <a:gdLst/>
              <a:ahLst/>
              <a:cxnLst/>
              <a:rect l="0" t="0" r="0" b="0"/>
              <a:pathLst>
                <a:path w="364554" h="261420">
                  <a:moveTo>
                    <a:pt x="364554" y="0"/>
                  </a:moveTo>
                  <a:lnTo>
                    <a:pt x="364554" y="261420"/>
                  </a:lnTo>
                  <a:lnTo>
                    <a:pt x="0" y="261420"/>
                  </a:lnTo>
                  <a:lnTo>
                    <a:pt x="0" y="247368"/>
                  </a:lnTo>
                  <a:lnTo>
                    <a:pt x="5387" y="241537"/>
                  </a:lnTo>
                  <a:lnTo>
                    <a:pt x="31699" y="218376"/>
                  </a:lnTo>
                  <a:lnTo>
                    <a:pt x="31699" y="229720"/>
                  </a:lnTo>
                  <a:lnTo>
                    <a:pt x="332854" y="229720"/>
                  </a:lnTo>
                  <a:lnTo>
                    <a:pt x="332854" y="14831"/>
                  </a:lnTo>
                  <a:lnTo>
                    <a:pt x="36455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Shape 19">
              <a:extLst>
                <a:ext uri="{FF2B5EF4-FFF2-40B4-BE49-F238E27FC236}">
                  <a16:creationId xmlns:a16="http://schemas.microsoft.com/office/drawing/2014/main" id="{73172809-99DD-4A1A-AC38-DB423C643F9B}"/>
                </a:ext>
              </a:extLst>
            </p:cNvPr>
            <p:cNvSpPr/>
            <p:nvPr/>
          </p:nvSpPr>
          <p:spPr>
            <a:xfrm>
              <a:off x="4442185" y="1872119"/>
              <a:ext cx="82069" cy="40225"/>
            </a:xfrm>
            <a:custGeom>
              <a:avLst/>
              <a:gdLst/>
              <a:ahLst/>
              <a:cxnLst/>
              <a:rect l="0" t="0" r="0" b="0"/>
              <a:pathLst>
                <a:path w="82069" h="40225">
                  <a:moveTo>
                    <a:pt x="0" y="0"/>
                  </a:moveTo>
                  <a:lnTo>
                    <a:pt x="66284" y="31013"/>
                  </a:lnTo>
                  <a:lnTo>
                    <a:pt x="82069" y="40225"/>
                  </a:lnTo>
                  <a:lnTo>
                    <a:pt x="0" y="4022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Shape 20">
              <a:extLst>
                <a:ext uri="{FF2B5EF4-FFF2-40B4-BE49-F238E27FC236}">
                  <a16:creationId xmlns:a16="http://schemas.microsoft.com/office/drawing/2014/main" id="{52629651-EB1E-45F0-8FFA-B400F66DEFE9}"/>
                </a:ext>
              </a:extLst>
            </p:cNvPr>
            <p:cNvSpPr/>
            <p:nvPr/>
          </p:nvSpPr>
          <p:spPr>
            <a:xfrm>
              <a:off x="3110755" y="1826341"/>
              <a:ext cx="1647634" cy="2526956"/>
            </a:xfrm>
            <a:custGeom>
              <a:avLst/>
              <a:gdLst/>
              <a:ahLst/>
              <a:cxnLst/>
              <a:rect l="0" t="0" r="0" b="0"/>
              <a:pathLst>
                <a:path w="1647634" h="2526956">
                  <a:moveTo>
                    <a:pt x="1220470" y="0"/>
                  </a:moveTo>
                  <a:lnTo>
                    <a:pt x="1252169" y="11597"/>
                  </a:lnTo>
                  <a:lnTo>
                    <a:pt x="1252169" y="609066"/>
                  </a:lnTo>
                  <a:lnTo>
                    <a:pt x="1474077" y="609066"/>
                  </a:lnTo>
                  <a:lnTo>
                    <a:pt x="1474077" y="1718589"/>
                  </a:lnTo>
                  <a:lnTo>
                    <a:pt x="1647634" y="1718589"/>
                  </a:lnTo>
                  <a:lnTo>
                    <a:pt x="1611624" y="1750288"/>
                  </a:lnTo>
                  <a:lnTo>
                    <a:pt x="887615" y="1750288"/>
                  </a:lnTo>
                  <a:lnTo>
                    <a:pt x="887615" y="1163815"/>
                  </a:lnTo>
                  <a:lnTo>
                    <a:pt x="1030275" y="1163815"/>
                  </a:lnTo>
                  <a:lnTo>
                    <a:pt x="1030275" y="1528381"/>
                  </a:lnTo>
                  <a:lnTo>
                    <a:pt x="998575" y="1528381"/>
                  </a:lnTo>
                  <a:lnTo>
                    <a:pt x="998575" y="1195527"/>
                  </a:lnTo>
                  <a:lnTo>
                    <a:pt x="919327" y="1195527"/>
                  </a:lnTo>
                  <a:lnTo>
                    <a:pt x="919327" y="1718589"/>
                  </a:lnTo>
                  <a:lnTo>
                    <a:pt x="998575" y="1718589"/>
                  </a:lnTo>
                  <a:lnTo>
                    <a:pt x="998575" y="1607629"/>
                  </a:lnTo>
                  <a:lnTo>
                    <a:pt x="1363129" y="1607629"/>
                  </a:lnTo>
                  <a:lnTo>
                    <a:pt x="1363129" y="1639328"/>
                  </a:lnTo>
                  <a:lnTo>
                    <a:pt x="1030275" y="1639328"/>
                  </a:lnTo>
                  <a:lnTo>
                    <a:pt x="1030275" y="1718589"/>
                  </a:lnTo>
                  <a:lnTo>
                    <a:pt x="1442377" y="1718589"/>
                  </a:lnTo>
                  <a:lnTo>
                    <a:pt x="1442377" y="973619"/>
                  </a:lnTo>
                  <a:lnTo>
                    <a:pt x="697420" y="973619"/>
                  </a:lnTo>
                  <a:lnTo>
                    <a:pt x="697420" y="1528381"/>
                  </a:lnTo>
                  <a:lnTo>
                    <a:pt x="665721" y="1528381"/>
                  </a:lnTo>
                  <a:lnTo>
                    <a:pt x="665721" y="1195527"/>
                  </a:lnTo>
                  <a:lnTo>
                    <a:pt x="586473" y="1195527"/>
                  </a:lnTo>
                  <a:lnTo>
                    <a:pt x="586473" y="1607629"/>
                  </a:lnTo>
                  <a:lnTo>
                    <a:pt x="697420" y="1607629"/>
                  </a:lnTo>
                  <a:lnTo>
                    <a:pt x="697420" y="1750288"/>
                  </a:lnTo>
                  <a:lnTo>
                    <a:pt x="475501" y="1750288"/>
                  </a:lnTo>
                  <a:lnTo>
                    <a:pt x="475501" y="1940496"/>
                  </a:lnTo>
                  <a:lnTo>
                    <a:pt x="665721" y="1940496"/>
                  </a:lnTo>
                  <a:lnTo>
                    <a:pt x="665721" y="1861235"/>
                  </a:lnTo>
                  <a:lnTo>
                    <a:pt x="554749" y="1861235"/>
                  </a:lnTo>
                  <a:lnTo>
                    <a:pt x="554749" y="1829536"/>
                  </a:lnTo>
                  <a:lnTo>
                    <a:pt x="697420" y="1829536"/>
                  </a:lnTo>
                  <a:lnTo>
                    <a:pt x="697420" y="1972195"/>
                  </a:lnTo>
                  <a:lnTo>
                    <a:pt x="31699" y="1972195"/>
                  </a:lnTo>
                  <a:lnTo>
                    <a:pt x="31699" y="2051443"/>
                  </a:lnTo>
                  <a:lnTo>
                    <a:pt x="142646" y="2051443"/>
                  </a:lnTo>
                  <a:lnTo>
                    <a:pt x="142646" y="2485422"/>
                  </a:lnTo>
                  <a:lnTo>
                    <a:pt x="73051" y="2525414"/>
                  </a:lnTo>
                  <a:lnTo>
                    <a:pt x="69626" y="2526956"/>
                  </a:lnTo>
                  <a:lnTo>
                    <a:pt x="0" y="2526956"/>
                  </a:lnTo>
                  <a:lnTo>
                    <a:pt x="0" y="2495258"/>
                  </a:lnTo>
                  <a:lnTo>
                    <a:pt x="110947" y="2495258"/>
                  </a:lnTo>
                  <a:lnTo>
                    <a:pt x="110947" y="2083142"/>
                  </a:lnTo>
                  <a:lnTo>
                    <a:pt x="31699" y="2083142"/>
                  </a:lnTo>
                  <a:lnTo>
                    <a:pt x="31699" y="2416009"/>
                  </a:lnTo>
                  <a:lnTo>
                    <a:pt x="0" y="2416009"/>
                  </a:lnTo>
                  <a:lnTo>
                    <a:pt x="0" y="2081292"/>
                  </a:lnTo>
                  <a:lnTo>
                    <a:pt x="746" y="2075883"/>
                  </a:lnTo>
                  <a:cubicBezTo>
                    <a:pt x="3445" y="2049377"/>
                    <a:pt x="5179" y="2023079"/>
                    <a:pt x="6016" y="1997058"/>
                  </a:cubicBezTo>
                  <a:lnTo>
                    <a:pt x="0" y="1995004"/>
                  </a:lnTo>
                  <a:lnTo>
                    <a:pt x="0" y="1940496"/>
                  </a:lnTo>
                  <a:lnTo>
                    <a:pt x="443801" y="1940496"/>
                  </a:lnTo>
                  <a:lnTo>
                    <a:pt x="443801" y="1718589"/>
                  </a:lnTo>
                  <a:lnTo>
                    <a:pt x="665721" y="1718589"/>
                  </a:lnTo>
                  <a:lnTo>
                    <a:pt x="665721" y="1639328"/>
                  </a:lnTo>
                  <a:lnTo>
                    <a:pt x="364554" y="1639328"/>
                  </a:lnTo>
                  <a:lnTo>
                    <a:pt x="364554" y="1750288"/>
                  </a:lnTo>
                  <a:lnTo>
                    <a:pt x="332854" y="1750288"/>
                  </a:lnTo>
                  <a:lnTo>
                    <a:pt x="332854" y="1639328"/>
                  </a:lnTo>
                  <a:lnTo>
                    <a:pt x="253606" y="1639328"/>
                  </a:lnTo>
                  <a:lnTo>
                    <a:pt x="253606" y="1829536"/>
                  </a:lnTo>
                  <a:lnTo>
                    <a:pt x="364554" y="1829536"/>
                  </a:lnTo>
                  <a:lnTo>
                    <a:pt x="364554" y="1861235"/>
                  </a:lnTo>
                  <a:lnTo>
                    <a:pt x="221894" y="1861235"/>
                  </a:lnTo>
                  <a:lnTo>
                    <a:pt x="221894" y="1607629"/>
                  </a:lnTo>
                  <a:lnTo>
                    <a:pt x="554749" y="1607629"/>
                  </a:lnTo>
                  <a:lnTo>
                    <a:pt x="554749" y="1163815"/>
                  </a:lnTo>
                  <a:lnTo>
                    <a:pt x="665721" y="1163815"/>
                  </a:lnTo>
                  <a:lnTo>
                    <a:pt x="665721" y="973619"/>
                  </a:lnTo>
                  <a:lnTo>
                    <a:pt x="586473" y="973619"/>
                  </a:lnTo>
                  <a:lnTo>
                    <a:pt x="586473" y="1084567"/>
                  </a:lnTo>
                  <a:lnTo>
                    <a:pt x="554749" y="1084567"/>
                  </a:lnTo>
                  <a:lnTo>
                    <a:pt x="554749" y="941920"/>
                  </a:lnTo>
                  <a:lnTo>
                    <a:pt x="1220470" y="941920"/>
                  </a:lnTo>
                  <a:lnTo>
                    <a:pt x="1220470" y="720013"/>
                  </a:lnTo>
                  <a:lnTo>
                    <a:pt x="1363129" y="720013"/>
                  </a:lnTo>
                  <a:lnTo>
                    <a:pt x="1363129" y="751712"/>
                  </a:lnTo>
                  <a:lnTo>
                    <a:pt x="1252169" y="751712"/>
                  </a:lnTo>
                  <a:lnTo>
                    <a:pt x="1252169" y="941920"/>
                  </a:lnTo>
                  <a:lnTo>
                    <a:pt x="1331430" y="941920"/>
                  </a:lnTo>
                  <a:lnTo>
                    <a:pt x="1331430" y="830960"/>
                  </a:lnTo>
                  <a:lnTo>
                    <a:pt x="1363129" y="830960"/>
                  </a:lnTo>
                  <a:lnTo>
                    <a:pt x="1363129" y="941920"/>
                  </a:lnTo>
                  <a:lnTo>
                    <a:pt x="1442377" y="941920"/>
                  </a:lnTo>
                  <a:lnTo>
                    <a:pt x="1442377" y="640765"/>
                  </a:lnTo>
                  <a:lnTo>
                    <a:pt x="1220470" y="640765"/>
                  </a:lnTo>
                  <a:lnTo>
                    <a:pt x="12204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Shape 21">
              <a:extLst>
                <a:ext uri="{FF2B5EF4-FFF2-40B4-BE49-F238E27FC236}">
                  <a16:creationId xmlns:a16="http://schemas.microsoft.com/office/drawing/2014/main" id="{4D24166B-C492-44AD-9D7B-E51EB030C03D}"/>
                </a:ext>
              </a:extLst>
            </p:cNvPr>
            <p:cNvSpPr/>
            <p:nvPr/>
          </p:nvSpPr>
          <p:spPr>
            <a:xfrm>
              <a:off x="2999795" y="1727498"/>
              <a:ext cx="1030288" cy="1072463"/>
            </a:xfrm>
            <a:custGeom>
              <a:avLst/>
              <a:gdLst/>
              <a:ahLst/>
              <a:cxnLst/>
              <a:rect l="0" t="0" r="0" b="0"/>
              <a:pathLst>
                <a:path w="1030288" h="1072463">
                  <a:moveTo>
                    <a:pt x="475514" y="0"/>
                  </a:moveTo>
                  <a:lnTo>
                    <a:pt x="475514" y="295794"/>
                  </a:lnTo>
                  <a:lnTo>
                    <a:pt x="364566" y="295794"/>
                  </a:lnTo>
                  <a:lnTo>
                    <a:pt x="364566" y="596949"/>
                  </a:lnTo>
                  <a:lnTo>
                    <a:pt x="443814" y="596949"/>
                  </a:lnTo>
                  <a:lnTo>
                    <a:pt x="443814" y="375042"/>
                  </a:lnTo>
                  <a:lnTo>
                    <a:pt x="475514" y="375042"/>
                  </a:lnTo>
                  <a:lnTo>
                    <a:pt x="475514" y="486002"/>
                  </a:lnTo>
                  <a:lnTo>
                    <a:pt x="887629" y="486002"/>
                  </a:lnTo>
                  <a:lnTo>
                    <a:pt x="887629" y="295794"/>
                  </a:lnTo>
                  <a:lnTo>
                    <a:pt x="808381" y="295794"/>
                  </a:lnTo>
                  <a:lnTo>
                    <a:pt x="808381" y="406741"/>
                  </a:lnTo>
                  <a:lnTo>
                    <a:pt x="776681" y="406741"/>
                  </a:lnTo>
                  <a:lnTo>
                    <a:pt x="776681" y="153147"/>
                  </a:lnTo>
                  <a:lnTo>
                    <a:pt x="1030288" y="153147"/>
                  </a:lnTo>
                  <a:lnTo>
                    <a:pt x="1030288" y="517701"/>
                  </a:lnTo>
                  <a:lnTo>
                    <a:pt x="998576" y="517701"/>
                  </a:lnTo>
                  <a:lnTo>
                    <a:pt x="998576" y="184847"/>
                  </a:lnTo>
                  <a:lnTo>
                    <a:pt x="808381" y="184847"/>
                  </a:lnTo>
                  <a:lnTo>
                    <a:pt x="808381" y="264095"/>
                  </a:lnTo>
                  <a:lnTo>
                    <a:pt x="919328" y="264095"/>
                  </a:lnTo>
                  <a:lnTo>
                    <a:pt x="919328" y="517701"/>
                  </a:lnTo>
                  <a:lnTo>
                    <a:pt x="475514" y="517701"/>
                  </a:lnTo>
                  <a:lnTo>
                    <a:pt x="475514" y="1072463"/>
                  </a:lnTo>
                  <a:lnTo>
                    <a:pt x="110960" y="1072463"/>
                  </a:lnTo>
                  <a:lnTo>
                    <a:pt x="110960" y="1040763"/>
                  </a:lnTo>
                  <a:lnTo>
                    <a:pt x="332855" y="1040763"/>
                  </a:lnTo>
                  <a:lnTo>
                    <a:pt x="332855" y="961515"/>
                  </a:lnTo>
                  <a:lnTo>
                    <a:pt x="31712" y="961515"/>
                  </a:lnTo>
                  <a:lnTo>
                    <a:pt x="31712" y="1072463"/>
                  </a:lnTo>
                  <a:lnTo>
                    <a:pt x="0" y="1072463"/>
                  </a:lnTo>
                  <a:lnTo>
                    <a:pt x="0" y="707909"/>
                  </a:lnTo>
                  <a:lnTo>
                    <a:pt x="253606" y="707909"/>
                  </a:lnTo>
                  <a:lnTo>
                    <a:pt x="253606" y="850555"/>
                  </a:lnTo>
                  <a:lnTo>
                    <a:pt x="110960" y="850555"/>
                  </a:lnTo>
                  <a:lnTo>
                    <a:pt x="110960" y="818856"/>
                  </a:lnTo>
                  <a:lnTo>
                    <a:pt x="221907" y="818856"/>
                  </a:lnTo>
                  <a:lnTo>
                    <a:pt x="221907" y="739608"/>
                  </a:lnTo>
                  <a:lnTo>
                    <a:pt x="31712" y="739608"/>
                  </a:lnTo>
                  <a:lnTo>
                    <a:pt x="31712" y="929803"/>
                  </a:lnTo>
                  <a:lnTo>
                    <a:pt x="332855" y="929803"/>
                  </a:lnTo>
                  <a:lnTo>
                    <a:pt x="332855" y="707909"/>
                  </a:lnTo>
                  <a:lnTo>
                    <a:pt x="364566" y="707909"/>
                  </a:lnTo>
                  <a:lnTo>
                    <a:pt x="364566" y="1040763"/>
                  </a:lnTo>
                  <a:lnTo>
                    <a:pt x="443814" y="1040763"/>
                  </a:lnTo>
                  <a:lnTo>
                    <a:pt x="443814" y="628661"/>
                  </a:lnTo>
                  <a:lnTo>
                    <a:pt x="332855" y="628661"/>
                  </a:lnTo>
                  <a:lnTo>
                    <a:pt x="332855" y="42188"/>
                  </a:lnTo>
                  <a:lnTo>
                    <a:pt x="364566" y="42188"/>
                  </a:lnTo>
                  <a:lnTo>
                    <a:pt x="364566" y="264095"/>
                  </a:lnTo>
                  <a:lnTo>
                    <a:pt x="443814" y="264095"/>
                  </a:lnTo>
                  <a:lnTo>
                    <a:pt x="443814" y="3506"/>
                  </a:lnTo>
                  <a:lnTo>
                    <a:pt x="4755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Shape 22">
              <a:extLst>
                <a:ext uri="{FF2B5EF4-FFF2-40B4-BE49-F238E27FC236}">
                  <a16:creationId xmlns:a16="http://schemas.microsoft.com/office/drawing/2014/main" id="{D0E676FD-A758-444A-B92B-8B753953C55B}"/>
                </a:ext>
              </a:extLst>
            </p:cNvPr>
            <p:cNvSpPr/>
            <p:nvPr/>
          </p:nvSpPr>
          <p:spPr>
            <a:xfrm>
              <a:off x="2445042" y="2990155"/>
              <a:ext cx="142659" cy="475513"/>
            </a:xfrm>
            <a:custGeom>
              <a:avLst/>
              <a:gdLst/>
              <a:ahLst/>
              <a:cxnLst/>
              <a:rect l="0" t="0" r="0" b="0"/>
              <a:pathLst>
                <a:path w="142659" h="475513">
                  <a:moveTo>
                    <a:pt x="0" y="0"/>
                  </a:moveTo>
                  <a:lnTo>
                    <a:pt x="142659" y="0"/>
                  </a:lnTo>
                  <a:lnTo>
                    <a:pt x="142659" y="475513"/>
                  </a:lnTo>
                  <a:lnTo>
                    <a:pt x="110947" y="475513"/>
                  </a:lnTo>
                  <a:lnTo>
                    <a:pt x="110947" y="31712"/>
                  </a:lnTo>
                  <a:lnTo>
                    <a:pt x="31699" y="31712"/>
                  </a:lnTo>
                  <a:lnTo>
                    <a:pt x="31699" y="422056"/>
                  </a:lnTo>
                  <a:lnTo>
                    <a:pt x="0" y="38116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Shape 23">
              <a:extLst>
                <a:ext uri="{FF2B5EF4-FFF2-40B4-BE49-F238E27FC236}">
                  <a16:creationId xmlns:a16="http://schemas.microsoft.com/office/drawing/2014/main" id="{BFDF2080-BF24-4456-A87A-596425506286}"/>
                </a:ext>
              </a:extLst>
            </p:cNvPr>
            <p:cNvSpPr/>
            <p:nvPr/>
          </p:nvSpPr>
          <p:spPr>
            <a:xfrm>
              <a:off x="2276621" y="2990155"/>
              <a:ext cx="89161" cy="253155"/>
            </a:xfrm>
            <a:custGeom>
              <a:avLst/>
              <a:gdLst/>
              <a:ahLst/>
              <a:cxnLst/>
              <a:rect l="0" t="0" r="0" b="0"/>
              <a:pathLst>
                <a:path w="89161" h="253155">
                  <a:moveTo>
                    <a:pt x="0" y="0"/>
                  </a:moveTo>
                  <a:lnTo>
                    <a:pt x="89161" y="0"/>
                  </a:lnTo>
                  <a:lnTo>
                    <a:pt x="89161" y="253155"/>
                  </a:lnTo>
                  <a:lnTo>
                    <a:pt x="74239" y="225208"/>
                  </a:lnTo>
                  <a:lnTo>
                    <a:pt x="57461" y="185863"/>
                  </a:lnTo>
                  <a:lnTo>
                    <a:pt x="57461" y="142659"/>
                  </a:lnTo>
                  <a:lnTo>
                    <a:pt x="39648" y="142659"/>
                  </a:lnTo>
                  <a:lnTo>
                    <a:pt x="29343" y="110960"/>
                  </a:lnTo>
                  <a:lnTo>
                    <a:pt x="57461" y="110960"/>
                  </a:lnTo>
                  <a:lnTo>
                    <a:pt x="57461" y="31712"/>
                  </a:lnTo>
                  <a:lnTo>
                    <a:pt x="7245" y="317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Shape 24">
              <a:extLst>
                <a:ext uri="{FF2B5EF4-FFF2-40B4-BE49-F238E27FC236}">
                  <a16:creationId xmlns:a16="http://schemas.microsoft.com/office/drawing/2014/main" id="{3F192E7F-9626-49B8-B293-B18289A01883}"/>
                </a:ext>
              </a:extLst>
            </p:cNvPr>
            <p:cNvSpPr/>
            <p:nvPr/>
          </p:nvSpPr>
          <p:spPr>
            <a:xfrm>
              <a:off x="2891707" y="4422126"/>
              <a:ext cx="98462" cy="42119"/>
            </a:xfrm>
            <a:custGeom>
              <a:avLst/>
              <a:gdLst/>
              <a:ahLst/>
              <a:cxnLst/>
              <a:rect l="0" t="0" r="0" b="0"/>
              <a:pathLst>
                <a:path w="98462" h="42119">
                  <a:moveTo>
                    <a:pt x="28848" y="0"/>
                  </a:moveTo>
                  <a:lnTo>
                    <a:pt x="28848" y="10420"/>
                  </a:lnTo>
                  <a:lnTo>
                    <a:pt x="98462" y="10420"/>
                  </a:lnTo>
                  <a:lnTo>
                    <a:pt x="3736" y="42119"/>
                  </a:lnTo>
                  <a:lnTo>
                    <a:pt x="0" y="42119"/>
                  </a:lnTo>
                  <a:lnTo>
                    <a:pt x="2884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Shape 25">
              <a:extLst>
                <a:ext uri="{FF2B5EF4-FFF2-40B4-BE49-F238E27FC236}">
                  <a16:creationId xmlns:a16="http://schemas.microsoft.com/office/drawing/2014/main" id="{6FB9ADDD-3E5F-452E-93AC-FA713AA6ECA2}"/>
                </a:ext>
              </a:extLst>
            </p:cNvPr>
            <p:cNvSpPr/>
            <p:nvPr/>
          </p:nvSpPr>
          <p:spPr>
            <a:xfrm>
              <a:off x="2999803" y="4218359"/>
              <a:ext cx="31699" cy="134938"/>
            </a:xfrm>
            <a:custGeom>
              <a:avLst/>
              <a:gdLst/>
              <a:ahLst/>
              <a:cxnLst/>
              <a:rect l="0" t="0" r="0" b="0"/>
              <a:pathLst>
                <a:path w="31699" h="134938">
                  <a:moveTo>
                    <a:pt x="31699" y="0"/>
                  </a:moveTo>
                  <a:lnTo>
                    <a:pt x="31699" y="134938"/>
                  </a:lnTo>
                  <a:lnTo>
                    <a:pt x="0" y="134938"/>
                  </a:lnTo>
                  <a:lnTo>
                    <a:pt x="0" y="68779"/>
                  </a:lnTo>
                  <a:lnTo>
                    <a:pt x="28847" y="7540"/>
                  </a:lnTo>
                  <a:lnTo>
                    <a:pt x="3169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4" name="Shape 26">
              <a:extLst>
                <a:ext uri="{FF2B5EF4-FFF2-40B4-BE49-F238E27FC236}">
                  <a16:creationId xmlns:a16="http://schemas.microsoft.com/office/drawing/2014/main" id="{934C1482-D800-4029-9695-FF49F5029CF3}"/>
                </a:ext>
              </a:extLst>
            </p:cNvPr>
            <p:cNvSpPr/>
            <p:nvPr/>
          </p:nvSpPr>
          <p:spPr>
            <a:xfrm>
              <a:off x="3998379" y="3766836"/>
              <a:ext cx="364553" cy="31699"/>
            </a:xfrm>
            <a:custGeom>
              <a:avLst/>
              <a:gdLst/>
              <a:ahLst/>
              <a:cxnLst/>
              <a:rect l="0" t="0" r="0" b="0"/>
              <a:pathLst>
                <a:path w="364553" h="31699">
                  <a:moveTo>
                    <a:pt x="0" y="0"/>
                  </a:moveTo>
                  <a:lnTo>
                    <a:pt x="364553" y="0"/>
                  </a:lnTo>
                  <a:lnTo>
                    <a:pt x="364553" y="15377"/>
                  </a:lnTo>
                  <a:lnTo>
                    <a:pt x="319938" y="31699"/>
                  </a:lnTo>
                  <a:lnTo>
                    <a:pt x="0" y="316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5" name="Shape 27">
              <a:extLst>
                <a:ext uri="{FF2B5EF4-FFF2-40B4-BE49-F238E27FC236}">
                  <a16:creationId xmlns:a16="http://schemas.microsoft.com/office/drawing/2014/main" id="{07154552-B11B-4067-9E00-D91BCA8752CC}"/>
                </a:ext>
              </a:extLst>
            </p:cNvPr>
            <p:cNvSpPr/>
            <p:nvPr/>
          </p:nvSpPr>
          <p:spPr>
            <a:xfrm>
              <a:off x="2999803" y="3655877"/>
              <a:ext cx="142647" cy="138417"/>
            </a:xfrm>
            <a:custGeom>
              <a:avLst/>
              <a:gdLst/>
              <a:ahLst/>
              <a:cxnLst/>
              <a:rect l="0" t="0" r="0" b="0"/>
              <a:pathLst>
                <a:path w="142647" h="138417">
                  <a:moveTo>
                    <a:pt x="0" y="0"/>
                  </a:moveTo>
                  <a:lnTo>
                    <a:pt x="142647" y="0"/>
                  </a:lnTo>
                  <a:lnTo>
                    <a:pt x="142647" y="31699"/>
                  </a:lnTo>
                  <a:lnTo>
                    <a:pt x="31699" y="31699"/>
                  </a:lnTo>
                  <a:lnTo>
                    <a:pt x="31699" y="138417"/>
                  </a:lnTo>
                  <a:lnTo>
                    <a:pt x="19789" y="134351"/>
                  </a:lnTo>
                  <a:lnTo>
                    <a:pt x="0" y="12613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Shape 28">
              <a:extLst>
                <a:ext uri="{FF2B5EF4-FFF2-40B4-BE49-F238E27FC236}">
                  <a16:creationId xmlns:a16="http://schemas.microsoft.com/office/drawing/2014/main" id="{F5125D15-4943-4B26-8D81-673DAE065C00}"/>
                </a:ext>
              </a:extLst>
            </p:cNvPr>
            <p:cNvSpPr/>
            <p:nvPr/>
          </p:nvSpPr>
          <p:spPr>
            <a:xfrm>
              <a:off x="3332658" y="2879208"/>
              <a:ext cx="1280575" cy="1383361"/>
            </a:xfrm>
            <a:custGeom>
              <a:avLst/>
              <a:gdLst/>
              <a:ahLst/>
              <a:cxnLst/>
              <a:rect l="0" t="0" r="0" b="0"/>
              <a:pathLst>
                <a:path w="1280575" h="1383361">
                  <a:moveTo>
                    <a:pt x="554762" y="0"/>
                  </a:moveTo>
                  <a:lnTo>
                    <a:pt x="1141222" y="0"/>
                  </a:lnTo>
                  <a:lnTo>
                    <a:pt x="1141222" y="31699"/>
                  </a:lnTo>
                  <a:lnTo>
                    <a:pt x="919328" y="31699"/>
                  </a:lnTo>
                  <a:lnTo>
                    <a:pt x="919328" y="443814"/>
                  </a:lnTo>
                  <a:lnTo>
                    <a:pt x="1109523" y="443814"/>
                  </a:lnTo>
                  <a:lnTo>
                    <a:pt x="1109523" y="142659"/>
                  </a:lnTo>
                  <a:lnTo>
                    <a:pt x="1030275" y="142659"/>
                  </a:lnTo>
                  <a:lnTo>
                    <a:pt x="1030275" y="364566"/>
                  </a:lnTo>
                  <a:lnTo>
                    <a:pt x="998576" y="364566"/>
                  </a:lnTo>
                  <a:lnTo>
                    <a:pt x="998576" y="110947"/>
                  </a:lnTo>
                  <a:lnTo>
                    <a:pt x="1141222" y="110947"/>
                  </a:lnTo>
                  <a:lnTo>
                    <a:pt x="1141222" y="475514"/>
                  </a:lnTo>
                  <a:lnTo>
                    <a:pt x="887616" y="475514"/>
                  </a:lnTo>
                  <a:lnTo>
                    <a:pt x="887616" y="31699"/>
                  </a:lnTo>
                  <a:lnTo>
                    <a:pt x="586473" y="31699"/>
                  </a:lnTo>
                  <a:lnTo>
                    <a:pt x="586473" y="776669"/>
                  </a:lnTo>
                  <a:lnTo>
                    <a:pt x="1280575" y="776669"/>
                  </a:lnTo>
                  <a:lnTo>
                    <a:pt x="1226262" y="808368"/>
                  </a:lnTo>
                  <a:lnTo>
                    <a:pt x="586473" y="808368"/>
                  </a:lnTo>
                  <a:lnTo>
                    <a:pt x="586473" y="998576"/>
                  </a:lnTo>
                  <a:lnTo>
                    <a:pt x="676400" y="998576"/>
                  </a:lnTo>
                  <a:lnTo>
                    <a:pt x="656287" y="1002386"/>
                  </a:lnTo>
                  <a:cubicBezTo>
                    <a:pt x="558876" y="1016955"/>
                    <a:pt x="456416" y="1024607"/>
                    <a:pt x="349453" y="1024607"/>
                  </a:cubicBezTo>
                  <a:lnTo>
                    <a:pt x="345837" y="1030275"/>
                  </a:lnTo>
                  <a:lnTo>
                    <a:pt x="142646" y="1030275"/>
                  </a:lnTo>
                  <a:lnTo>
                    <a:pt x="142646" y="1252182"/>
                  </a:lnTo>
                  <a:lnTo>
                    <a:pt x="110947" y="1252182"/>
                  </a:lnTo>
                  <a:lnTo>
                    <a:pt x="110947" y="1030275"/>
                  </a:lnTo>
                  <a:lnTo>
                    <a:pt x="31699" y="1030275"/>
                  </a:lnTo>
                  <a:lnTo>
                    <a:pt x="31699" y="1331430"/>
                  </a:lnTo>
                  <a:lnTo>
                    <a:pt x="73054" y="1331430"/>
                  </a:lnTo>
                  <a:lnTo>
                    <a:pt x="0" y="1383361"/>
                  </a:lnTo>
                  <a:lnTo>
                    <a:pt x="0" y="998576"/>
                  </a:lnTo>
                  <a:lnTo>
                    <a:pt x="554762" y="998576"/>
                  </a:lnTo>
                  <a:lnTo>
                    <a:pt x="5547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Shape 29">
              <a:extLst>
                <a:ext uri="{FF2B5EF4-FFF2-40B4-BE49-F238E27FC236}">
                  <a16:creationId xmlns:a16="http://schemas.microsoft.com/office/drawing/2014/main" id="{53A2EAB8-33E7-4686-8E89-29A27DB4B681}"/>
                </a:ext>
              </a:extLst>
            </p:cNvPr>
            <p:cNvSpPr/>
            <p:nvPr/>
          </p:nvSpPr>
          <p:spPr>
            <a:xfrm>
              <a:off x="2448953" y="2213500"/>
              <a:ext cx="249695" cy="31699"/>
            </a:xfrm>
            <a:custGeom>
              <a:avLst/>
              <a:gdLst/>
              <a:ahLst/>
              <a:cxnLst/>
              <a:rect l="0" t="0" r="0" b="0"/>
              <a:pathLst>
                <a:path w="249695" h="31699">
                  <a:moveTo>
                    <a:pt x="23535" y="0"/>
                  </a:moveTo>
                  <a:lnTo>
                    <a:pt x="249695" y="0"/>
                  </a:lnTo>
                  <a:lnTo>
                    <a:pt x="249695" y="31699"/>
                  </a:lnTo>
                  <a:lnTo>
                    <a:pt x="0" y="31699"/>
                  </a:lnTo>
                  <a:lnTo>
                    <a:pt x="23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8" name="Shape 30">
              <a:extLst>
                <a:ext uri="{FF2B5EF4-FFF2-40B4-BE49-F238E27FC236}">
                  <a16:creationId xmlns:a16="http://schemas.microsoft.com/office/drawing/2014/main" id="{88C173F7-EAB0-448F-8EB1-33985E117B67}"/>
                </a:ext>
              </a:extLst>
            </p:cNvPr>
            <p:cNvSpPr/>
            <p:nvPr/>
          </p:nvSpPr>
          <p:spPr>
            <a:xfrm>
              <a:off x="4442181" y="1991592"/>
              <a:ext cx="615570" cy="1474076"/>
            </a:xfrm>
            <a:custGeom>
              <a:avLst/>
              <a:gdLst/>
              <a:ahLst/>
              <a:cxnLst/>
              <a:rect l="0" t="0" r="0" b="0"/>
              <a:pathLst>
                <a:path w="615570" h="1474076">
                  <a:moveTo>
                    <a:pt x="0" y="0"/>
                  </a:moveTo>
                  <a:lnTo>
                    <a:pt x="209661" y="0"/>
                  </a:lnTo>
                  <a:lnTo>
                    <a:pt x="253607" y="31571"/>
                  </a:lnTo>
                  <a:lnTo>
                    <a:pt x="253607" y="110947"/>
                  </a:lnTo>
                  <a:lnTo>
                    <a:pt x="347241" y="110947"/>
                  </a:lnTo>
                  <a:lnTo>
                    <a:pt x="360666" y="122764"/>
                  </a:lnTo>
                  <a:lnTo>
                    <a:pt x="379036" y="142646"/>
                  </a:lnTo>
                  <a:lnTo>
                    <a:pt x="221907" y="142646"/>
                  </a:lnTo>
                  <a:lnTo>
                    <a:pt x="221907" y="31699"/>
                  </a:lnTo>
                  <a:lnTo>
                    <a:pt x="142659" y="31699"/>
                  </a:lnTo>
                  <a:lnTo>
                    <a:pt x="142659" y="332854"/>
                  </a:lnTo>
                  <a:lnTo>
                    <a:pt x="526218" y="332854"/>
                  </a:lnTo>
                  <a:lnTo>
                    <a:pt x="544692" y="364566"/>
                  </a:lnTo>
                  <a:lnTo>
                    <a:pt x="253607" y="364566"/>
                  </a:lnTo>
                  <a:lnTo>
                    <a:pt x="253607" y="554761"/>
                  </a:lnTo>
                  <a:lnTo>
                    <a:pt x="554762" y="554761"/>
                  </a:lnTo>
                  <a:lnTo>
                    <a:pt x="554762" y="475513"/>
                  </a:lnTo>
                  <a:lnTo>
                    <a:pt x="332855" y="475513"/>
                  </a:lnTo>
                  <a:lnTo>
                    <a:pt x="332855" y="443814"/>
                  </a:lnTo>
                  <a:lnTo>
                    <a:pt x="583485" y="443814"/>
                  </a:lnTo>
                  <a:lnTo>
                    <a:pt x="586461" y="450606"/>
                  </a:lnTo>
                  <a:lnTo>
                    <a:pt x="586461" y="586461"/>
                  </a:lnTo>
                  <a:lnTo>
                    <a:pt x="253607" y="586461"/>
                  </a:lnTo>
                  <a:lnTo>
                    <a:pt x="253607" y="998563"/>
                  </a:lnTo>
                  <a:lnTo>
                    <a:pt x="332855" y="998563"/>
                  </a:lnTo>
                  <a:lnTo>
                    <a:pt x="332855" y="665709"/>
                  </a:lnTo>
                  <a:lnTo>
                    <a:pt x="364553" y="665709"/>
                  </a:lnTo>
                  <a:lnTo>
                    <a:pt x="364553" y="1030275"/>
                  </a:lnTo>
                  <a:lnTo>
                    <a:pt x="253607" y="1030275"/>
                  </a:lnTo>
                  <a:lnTo>
                    <a:pt x="253607" y="1331430"/>
                  </a:lnTo>
                  <a:lnTo>
                    <a:pt x="332855" y="1331430"/>
                  </a:lnTo>
                  <a:lnTo>
                    <a:pt x="332855" y="1109523"/>
                  </a:lnTo>
                  <a:lnTo>
                    <a:pt x="615570" y="1109523"/>
                  </a:lnTo>
                  <a:lnTo>
                    <a:pt x="605906" y="1141222"/>
                  </a:lnTo>
                  <a:lnTo>
                    <a:pt x="364553" y="1141222"/>
                  </a:lnTo>
                  <a:lnTo>
                    <a:pt x="364553" y="1363129"/>
                  </a:lnTo>
                  <a:lnTo>
                    <a:pt x="253607" y="1363129"/>
                  </a:lnTo>
                  <a:lnTo>
                    <a:pt x="253607" y="1442377"/>
                  </a:lnTo>
                  <a:lnTo>
                    <a:pt x="364553" y="1442377"/>
                  </a:lnTo>
                  <a:lnTo>
                    <a:pt x="364553" y="1474076"/>
                  </a:lnTo>
                  <a:lnTo>
                    <a:pt x="221907" y="1474076"/>
                  </a:lnTo>
                  <a:lnTo>
                    <a:pt x="221907" y="364566"/>
                  </a:lnTo>
                  <a:lnTo>
                    <a:pt x="110947" y="364566"/>
                  </a:lnTo>
                  <a:lnTo>
                    <a:pt x="110947" y="31699"/>
                  </a:lnTo>
                  <a:lnTo>
                    <a:pt x="31699" y="31699"/>
                  </a:lnTo>
                  <a:lnTo>
                    <a:pt x="31699" y="364566"/>
                  </a:lnTo>
                  <a:lnTo>
                    <a:pt x="0" y="36456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Shape 31">
              <a:extLst>
                <a:ext uri="{FF2B5EF4-FFF2-40B4-BE49-F238E27FC236}">
                  <a16:creationId xmlns:a16="http://schemas.microsoft.com/office/drawing/2014/main" id="{69D3B630-BB2C-412B-8BD1-19E511141392}"/>
                </a:ext>
              </a:extLst>
            </p:cNvPr>
            <p:cNvSpPr/>
            <p:nvPr/>
          </p:nvSpPr>
          <p:spPr>
            <a:xfrm>
              <a:off x="2288479" y="1769685"/>
              <a:ext cx="1963507" cy="1978841"/>
            </a:xfrm>
            <a:custGeom>
              <a:avLst/>
              <a:gdLst/>
              <a:ahLst/>
              <a:cxnLst/>
              <a:rect l="0" t="0" r="0" b="0"/>
              <a:pathLst>
                <a:path w="1963507" h="1978841">
                  <a:moveTo>
                    <a:pt x="1598940" y="0"/>
                  </a:moveTo>
                  <a:lnTo>
                    <a:pt x="1852547" y="0"/>
                  </a:lnTo>
                  <a:lnTo>
                    <a:pt x="1852547" y="221907"/>
                  </a:lnTo>
                  <a:lnTo>
                    <a:pt x="1931795" y="221907"/>
                  </a:lnTo>
                  <a:lnTo>
                    <a:pt x="1931795" y="20222"/>
                  </a:lnTo>
                  <a:lnTo>
                    <a:pt x="1963507" y="28908"/>
                  </a:lnTo>
                  <a:lnTo>
                    <a:pt x="1963507" y="919328"/>
                  </a:lnTo>
                  <a:lnTo>
                    <a:pt x="1297785" y="919328"/>
                  </a:lnTo>
                  <a:lnTo>
                    <a:pt x="1297785" y="1141222"/>
                  </a:lnTo>
                  <a:lnTo>
                    <a:pt x="1075878" y="1141222"/>
                  </a:lnTo>
                  <a:lnTo>
                    <a:pt x="1075878" y="1474089"/>
                  </a:lnTo>
                  <a:lnTo>
                    <a:pt x="1044179" y="1474089"/>
                  </a:lnTo>
                  <a:lnTo>
                    <a:pt x="1044179" y="1141222"/>
                  </a:lnTo>
                  <a:lnTo>
                    <a:pt x="964931" y="1141222"/>
                  </a:lnTo>
                  <a:lnTo>
                    <a:pt x="964931" y="1553337"/>
                  </a:lnTo>
                  <a:lnTo>
                    <a:pt x="1266073" y="1553337"/>
                  </a:lnTo>
                  <a:lnTo>
                    <a:pt x="1266073" y="1252182"/>
                  </a:lnTo>
                  <a:lnTo>
                    <a:pt x="1186825" y="1252182"/>
                  </a:lnTo>
                  <a:lnTo>
                    <a:pt x="1186825" y="1474089"/>
                  </a:lnTo>
                  <a:lnTo>
                    <a:pt x="1155126" y="1474089"/>
                  </a:lnTo>
                  <a:lnTo>
                    <a:pt x="1155126" y="1220470"/>
                  </a:lnTo>
                  <a:lnTo>
                    <a:pt x="1297785" y="1220470"/>
                  </a:lnTo>
                  <a:lnTo>
                    <a:pt x="1297785" y="1585036"/>
                  </a:lnTo>
                  <a:lnTo>
                    <a:pt x="964931" y="1585036"/>
                  </a:lnTo>
                  <a:lnTo>
                    <a:pt x="964931" y="1917891"/>
                  </a:lnTo>
                  <a:lnTo>
                    <a:pt x="933232" y="1917891"/>
                  </a:lnTo>
                  <a:lnTo>
                    <a:pt x="933232" y="1806943"/>
                  </a:lnTo>
                  <a:lnTo>
                    <a:pt x="632077" y="1806943"/>
                  </a:lnTo>
                  <a:lnTo>
                    <a:pt x="632077" y="1978841"/>
                  </a:lnTo>
                  <a:lnTo>
                    <a:pt x="600377" y="1963106"/>
                  </a:lnTo>
                  <a:lnTo>
                    <a:pt x="600377" y="1775244"/>
                  </a:lnTo>
                  <a:lnTo>
                    <a:pt x="933232" y="1775244"/>
                  </a:lnTo>
                  <a:lnTo>
                    <a:pt x="933232" y="1141222"/>
                  </a:lnTo>
                  <a:lnTo>
                    <a:pt x="632077" y="1141222"/>
                  </a:lnTo>
                  <a:lnTo>
                    <a:pt x="632077" y="1220470"/>
                  </a:lnTo>
                  <a:lnTo>
                    <a:pt x="853971" y="1220470"/>
                  </a:lnTo>
                  <a:lnTo>
                    <a:pt x="853971" y="1252182"/>
                  </a:lnTo>
                  <a:lnTo>
                    <a:pt x="600377" y="1252182"/>
                  </a:lnTo>
                  <a:lnTo>
                    <a:pt x="600377" y="697420"/>
                  </a:lnTo>
                  <a:lnTo>
                    <a:pt x="521117" y="697420"/>
                  </a:lnTo>
                  <a:lnTo>
                    <a:pt x="521117" y="808368"/>
                  </a:lnTo>
                  <a:lnTo>
                    <a:pt x="0" y="808368"/>
                  </a:lnTo>
                  <a:lnTo>
                    <a:pt x="9665" y="776669"/>
                  </a:lnTo>
                  <a:lnTo>
                    <a:pt x="489417" y="776669"/>
                  </a:lnTo>
                  <a:lnTo>
                    <a:pt x="489417" y="697420"/>
                  </a:lnTo>
                  <a:lnTo>
                    <a:pt x="36189" y="697420"/>
                  </a:lnTo>
                  <a:lnTo>
                    <a:pt x="50080" y="665721"/>
                  </a:lnTo>
                  <a:lnTo>
                    <a:pt x="600377" y="665721"/>
                  </a:lnTo>
                  <a:lnTo>
                    <a:pt x="600377" y="475513"/>
                  </a:lnTo>
                  <a:lnTo>
                    <a:pt x="521117" y="475513"/>
                  </a:lnTo>
                  <a:lnTo>
                    <a:pt x="521117" y="586473"/>
                  </a:lnTo>
                  <a:lnTo>
                    <a:pt x="88873" y="586473"/>
                  </a:lnTo>
                  <a:lnTo>
                    <a:pt x="107347" y="554761"/>
                  </a:lnTo>
                  <a:lnTo>
                    <a:pt x="489417" y="554761"/>
                  </a:lnTo>
                  <a:lnTo>
                    <a:pt x="489417" y="443814"/>
                  </a:lnTo>
                  <a:lnTo>
                    <a:pt x="711324" y="443814"/>
                  </a:lnTo>
                  <a:lnTo>
                    <a:pt x="711324" y="68802"/>
                  </a:lnTo>
                  <a:lnTo>
                    <a:pt x="743024" y="57205"/>
                  </a:lnTo>
                  <a:lnTo>
                    <a:pt x="743024" y="443814"/>
                  </a:lnTo>
                  <a:lnTo>
                    <a:pt x="964931" y="443814"/>
                  </a:lnTo>
                  <a:lnTo>
                    <a:pt x="964931" y="586473"/>
                  </a:lnTo>
                  <a:lnTo>
                    <a:pt x="711324" y="586473"/>
                  </a:lnTo>
                  <a:lnTo>
                    <a:pt x="711324" y="554761"/>
                  </a:lnTo>
                  <a:lnTo>
                    <a:pt x="933232" y="554761"/>
                  </a:lnTo>
                  <a:lnTo>
                    <a:pt x="933232" y="475513"/>
                  </a:lnTo>
                  <a:lnTo>
                    <a:pt x="632077" y="475513"/>
                  </a:lnTo>
                  <a:lnTo>
                    <a:pt x="632077" y="1109523"/>
                  </a:lnTo>
                  <a:lnTo>
                    <a:pt x="1266073" y="1109523"/>
                  </a:lnTo>
                  <a:lnTo>
                    <a:pt x="1266073" y="554761"/>
                  </a:lnTo>
                  <a:lnTo>
                    <a:pt x="1820847" y="554761"/>
                  </a:lnTo>
                  <a:lnTo>
                    <a:pt x="1820847" y="332854"/>
                  </a:lnTo>
                  <a:lnTo>
                    <a:pt x="1852547" y="332854"/>
                  </a:lnTo>
                  <a:lnTo>
                    <a:pt x="1852547" y="586473"/>
                  </a:lnTo>
                  <a:lnTo>
                    <a:pt x="1630652" y="586473"/>
                  </a:lnTo>
                  <a:lnTo>
                    <a:pt x="1630652" y="697420"/>
                  </a:lnTo>
                  <a:lnTo>
                    <a:pt x="1598940" y="697420"/>
                  </a:lnTo>
                  <a:lnTo>
                    <a:pt x="1598940" y="586473"/>
                  </a:lnTo>
                  <a:lnTo>
                    <a:pt x="1297785" y="586473"/>
                  </a:lnTo>
                  <a:lnTo>
                    <a:pt x="1297785" y="887616"/>
                  </a:lnTo>
                  <a:lnTo>
                    <a:pt x="1598940" y="887616"/>
                  </a:lnTo>
                  <a:lnTo>
                    <a:pt x="1598940" y="808368"/>
                  </a:lnTo>
                  <a:lnTo>
                    <a:pt x="1487993" y="808368"/>
                  </a:lnTo>
                  <a:lnTo>
                    <a:pt x="1487993" y="697420"/>
                  </a:lnTo>
                  <a:lnTo>
                    <a:pt x="1408745" y="697420"/>
                  </a:lnTo>
                  <a:lnTo>
                    <a:pt x="1408745" y="808368"/>
                  </a:lnTo>
                  <a:lnTo>
                    <a:pt x="1377033" y="808368"/>
                  </a:lnTo>
                  <a:lnTo>
                    <a:pt x="1377033" y="665721"/>
                  </a:lnTo>
                  <a:lnTo>
                    <a:pt x="1519692" y="665721"/>
                  </a:lnTo>
                  <a:lnTo>
                    <a:pt x="1519692" y="776669"/>
                  </a:lnTo>
                  <a:lnTo>
                    <a:pt x="1741599" y="776669"/>
                  </a:lnTo>
                  <a:lnTo>
                    <a:pt x="1741599" y="808368"/>
                  </a:lnTo>
                  <a:lnTo>
                    <a:pt x="1630652" y="808368"/>
                  </a:lnTo>
                  <a:lnTo>
                    <a:pt x="1630652" y="887616"/>
                  </a:lnTo>
                  <a:lnTo>
                    <a:pt x="1931795" y="887616"/>
                  </a:lnTo>
                  <a:lnTo>
                    <a:pt x="1931795" y="808368"/>
                  </a:lnTo>
                  <a:lnTo>
                    <a:pt x="1820847" y="808368"/>
                  </a:lnTo>
                  <a:lnTo>
                    <a:pt x="1820847" y="697420"/>
                  </a:lnTo>
                  <a:lnTo>
                    <a:pt x="1709900" y="697420"/>
                  </a:lnTo>
                  <a:lnTo>
                    <a:pt x="1709900" y="665721"/>
                  </a:lnTo>
                  <a:lnTo>
                    <a:pt x="1852547" y="665721"/>
                  </a:lnTo>
                  <a:lnTo>
                    <a:pt x="1852547" y="776669"/>
                  </a:lnTo>
                  <a:lnTo>
                    <a:pt x="1931795" y="776669"/>
                  </a:lnTo>
                  <a:lnTo>
                    <a:pt x="1931795" y="253606"/>
                  </a:lnTo>
                  <a:lnTo>
                    <a:pt x="1820847" y="253606"/>
                  </a:lnTo>
                  <a:lnTo>
                    <a:pt x="1820847" y="31699"/>
                  </a:lnTo>
                  <a:lnTo>
                    <a:pt x="1598940" y="31699"/>
                  </a:lnTo>
                  <a:lnTo>
                    <a:pt x="159894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Shape 32">
              <a:extLst>
                <a:ext uri="{FF2B5EF4-FFF2-40B4-BE49-F238E27FC236}">
                  <a16:creationId xmlns:a16="http://schemas.microsoft.com/office/drawing/2014/main" id="{FF376A1E-5D29-44DA-8099-287D350C9C2B}"/>
                </a:ext>
              </a:extLst>
            </p:cNvPr>
            <p:cNvSpPr/>
            <p:nvPr/>
          </p:nvSpPr>
          <p:spPr>
            <a:xfrm>
              <a:off x="3102051" y="1769685"/>
              <a:ext cx="151359" cy="364554"/>
            </a:xfrm>
            <a:custGeom>
              <a:avLst/>
              <a:gdLst/>
              <a:ahLst/>
              <a:cxnLst/>
              <a:rect l="0" t="0" r="0" b="0"/>
              <a:pathLst>
                <a:path w="151359" h="364554">
                  <a:moveTo>
                    <a:pt x="115736" y="0"/>
                  </a:moveTo>
                  <a:lnTo>
                    <a:pt x="151359" y="0"/>
                  </a:lnTo>
                  <a:lnTo>
                    <a:pt x="151359" y="364554"/>
                  </a:lnTo>
                  <a:lnTo>
                    <a:pt x="8699" y="364554"/>
                  </a:lnTo>
                  <a:lnTo>
                    <a:pt x="8699" y="110960"/>
                  </a:lnTo>
                  <a:lnTo>
                    <a:pt x="40399" y="110960"/>
                  </a:lnTo>
                  <a:lnTo>
                    <a:pt x="40399" y="332854"/>
                  </a:lnTo>
                  <a:lnTo>
                    <a:pt x="119659" y="332854"/>
                  </a:lnTo>
                  <a:lnTo>
                    <a:pt x="119659" y="31699"/>
                  </a:lnTo>
                  <a:lnTo>
                    <a:pt x="0" y="31699"/>
                  </a:lnTo>
                  <a:lnTo>
                    <a:pt x="1157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Shape 33">
              <a:extLst>
                <a:ext uri="{FF2B5EF4-FFF2-40B4-BE49-F238E27FC236}">
                  <a16:creationId xmlns:a16="http://schemas.microsoft.com/office/drawing/2014/main" id="{3F2FE884-02FA-4BF8-B21D-628AB16BC568}"/>
                </a:ext>
              </a:extLst>
            </p:cNvPr>
            <p:cNvSpPr/>
            <p:nvPr/>
          </p:nvSpPr>
          <p:spPr>
            <a:xfrm>
              <a:off x="3554552" y="1719789"/>
              <a:ext cx="31712" cy="303503"/>
            </a:xfrm>
            <a:custGeom>
              <a:avLst/>
              <a:gdLst/>
              <a:ahLst/>
              <a:cxnLst/>
              <a:rect l="0" t="0" r="0" b="0"/>
              <a:pathLst>
                <a:path w="31712" h="303503">
                  <a:moveTo>
                    <a:pt x="31712" y="0"/>
                  </a:moveTo>
                  <a:lnTo>
                    <a:pt x="31712" y="303503"/>
                  </a:lnTo>
                  <a:lnTo>
                    <a:pt x="0" y="303503"/>
                  </a:lnTo>
                  <a:lnTo>
                    <a:pt x="0" y="1141"/>
                  </a:lnTo>
                  <a:lnTo>
                    <a:pt x="31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2" name="Shape 34">
              <a:extLst>
                <a:ext uri="{FF2B5EF4-FFF2-40B4-BE49-F238E27FC236}">
                  <a16:creationId xmlns:a16="http://schemas.microsoft.com/office/drawing/2014/main" id="{AA48A6F3-5AFE-4CE9-9E10-87935BB2CA2A}"/>
                </a:ext>
              </a:extLst>
            </p:cNvPr>
            <p:cNvSpPr/>
            <p:nvPr/>
          </p:nvSpPr>
          <p:spPr>
            <a:xfrm>
              <a:off x="3776472" y="1719736"/>
              <a:ext cx="31699" cy="81649"/>
            </a:xfrm>
            <a:custGeom>
              <a:avLst/>
              <a:gdLst/>
              <a:ahLst/>
              <a:cxnLst/>
              <a:rect l="0" t="0" r="0" b="0"/>
              <a:pathLst>
                <a:path w="31699" h="81649">
                  <a:moveTo>
                    <a:pt x="0" y="0"/>
                  </a:moveTo>
                  <a:lnTo>
                    <a:pt x="31699" y="1140"/>
                  </a:lnTo>
                  <a:lnTo>
                    <a:pt x="31699" y="81649"/>
                  </a:lnTo>
                  <a:lnTo>
                    <a:pt x="0" y="8164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3" name="Shape 35">
              <a:extLst>
                <a:ext uri="{FF2B5EF4-FFF2-40B4-BE49-F238E27FC236}">
                  <a16:creationId xmlns:a16="http://schemas.microsoft.com/office/drawing/2014/main" id="{C7947297-92C2-4B5E-9838-7862D7CD463A}"/>
                </a:ext>
              </a:extLst>
            </p:cNvPr>
            <p:cNvSpPr/>
            <p:nvPr/>
          </p:nvSpPr>
          <p:spPr>
            <a:xfrm>
              <a:off x="3554552" y="1716342"/>
              <a:ext cx="142672" cy="417897"/>
            </a:xfrm>
            <a:custGeom>
              <a:avLst/>
              <a:gdLst/>
              <a:ahLst/>
              <a:cxnLst/>
              <a:rect l="0" t="0" r="0" b="0"/>
              <a:pathLst>
                <a:path w="142672" h="417897">
                  <a:moveTo>
                    <a:pt x="127559" y="0"/>
                  </a:moveTo>
                  <a:lnTo>
                    <a:pt x="142672" y="544"/>
                  </a:lnTo>
                  <a:lnTo>
                    <a:pt x="142672" y="417897"/>
                  </a:lnTo>
                  <a:lnTo>
                    <a:pt x="0" y="417897"/>
                  </a:lnTo>
                  <a:lnTo>
                    <a:pt x="0" y="386198"/>
                  </a:lnTo>
                  <a:lnTo>
                    <a:pt x="110960" y="386198"/>
                  </a:lnTo>
                  <a:lnTo>
                    <a:pt x="110960" y="597"/>
                  </a:lnTo>
                  <a:lnTo>
                    <a:pt x="12755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88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Shape 36">
              <a:extLst>
                <a:ext uri="{FF2B5EF4-FFF2-40B4-BE49-F238E27FC236}">
                  <a16:creationId xmlns:a16="http://schemas.microsoft.com/office/drawing/2014/main" id="{0DAAC85A-FAA3-482C-BF61-8EF86C55458E}"/>
                </a:ext>
              </a:extLst>
            </p:cNvPr>
            <p:cNvSpPr/>
            <p:nvPr/>
          </p:nvSpPr>
          <p:spPr>
            <a:xfrm>
              <a:off x="380865" y="1716334"/>
              <a:ext cx="2846439" cy="2749525"/>
            </a:xfrm>
            <a:custGeom>
              <a:avLst/>
              <a:gdLst/>
              <a:ahLst/>
              <a:cxnLst/>
              <a:rect l="0" t="0" r="0" b="0"/>
              <a:pathLst>
                <a:path w="2846439" h="2749525">
                  <a:moveTo>
                    <a:pt x="1423226" y="0"/>
                  </a:moveTo>
                  <a:cubicBezTo>
                    <a:pt x="2278914" y="0"/>
                    <a:pt x="2846439" y="489687"/>
                    <a:pt x="2846439" y="1093750"/>
                  </a:cubicBezTo>
                  <a:cubicBezTo>
                    <a:pt x="2846439" y="1551978"/>
                    <a:pt x="2519782" y="1944294"/>
                    <a:pt x="1988566" y="2107070"/>
                  </a:cubicBezTo>
                  <a:cubicBezTo>
                    <a:pt x="1995259" y="2315236"/>
                    <a:pt x="2059407" y="2541143"/>
                    <a:pt x="2214741" y="2749525"/>
                  </a:cubicBezTo>
                  <a:cubicBezTo>
                    <a:pt x="1779397" y="2627567"/>
                    <a:pt x="1523670" y="2366442"/>
                    <a:pt x="1423226" y="2187486"/>
                  </a:cubicBezTo>
                  <a:cubicBezTo>
                    <a:pt x="567525" y="2187486"/>
                    <a:pt x="0" y="1697800"/>
                    <a:pt x="0" y="1093750"/>
                  </a:cubicBezTo>
                  <a:cubicBezTo>
                    <a:pt x="0" y="489687"/>
                    <a:pt x="567525" y="0"/>
                    <a:pt x="142322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3626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Shape 38">
              <a:extLst>
                <a:ext uri="{FF2B5EF4-FFF2-40B4-BE49-F238E27FC236}">
                  <a16:creationId xmlns:a16="http://schemas.microsoft.com/office/drawing/2014/main" id="{AC9E0935-DF35-40EC-9786-770412AD7F44}"/>
                </a:ext>
              </a:extLst>
            </p:cNvPr>
            <p:cNvSpPr/>
            <p:nvPr/>
          </p:nvSpPr>
          <p:spPr>
            <a:xfrm>
              <a:off x="2068623" y="4098190"/>
              <a:ext cx="142659" cy="142659"/>
            </a:xfrm>
            <a:custGeom>
              <a:avLst/>
              <a:gdLst/>
              <a:ahLst/>
              <a:cxnLst/>
              <a:rect l="0" t="0" r="0" b="0"/>
              <a:pathLst>
                <a:path w="142659" h="142659">
                  <a:moveTo>
                    <a:pt x="0" y="0"/>
                  </a:moveTo>
                  <a:lnTo>
                    <a:pt x="142659" y="0"/>
                  </a:lnTo>
                  <a:lnTo>
                    <a:pt x="142659" y="142659"/>
                  </a:lnTo>
                  <a:lnTo>
                    <a:pt x="54366" y="142659"/>
                  </a:lnTo>
                  <a:lnTo>
                    <a:pt x="9756" y="110947"/>
                  </a:lnTo>
                  <a:lnTo>
                    <a:pt x="110960" y="110947"/>
                  </a:lnTo>
                  <a:lnTo>
                    <a:pt x="110960" y="31699"/>
                  </a:lnTo>
                  <a:lnTo>
                    <a:pt x="0" y="316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6" name="Shape 39">
              <a:extLst>
                <a:ext uri="{FF2B5EF4-FFF2-40B4-BE49-F238E27FC236}">
                  <a16:creationId xmlns:a16="http://schemas.microsoft.com/office/drawing/2014/main" id="{FFBD751C-6D43-4E34-8CBB-759DAF9365AA}"/>
                </a:ext>
              </a:extLst>
            </p:cNvPr>
            <p:cNvSpPr/>
            <p:nvPr/>
          </p:nvSpPr>
          <p:spPr>
            <a:xfrm>
              <a:off x="1957676" y="3987242"/>
              <a:ext cx="563739" cy="364553"/>
            </a:xfrm>
            <a:custGeom>
              <a:avLst/>
              <a:gdLst/>
              <a:ahLst/>
              <a:cxnLst/>
              <a:rect l="0" t="0" r="0" b="0"/>
              <a:pathLst>
                <a:path w="563739" h="364553">
                  <a:moveTo>
                    <a:pt x="0" y="0"/>
                  </a:moveTo>
                  <a:lnTo>
                    <a:pt x="364554" y="0"/>
                  </a:lnTo>
                  <a:lnTo>
                    <a:pt x="364554" y="221895"/>
                  </a:lnTo>
                  <a:lnTo>
                    <a:pt x="493525" y="221895"/>
                  </a:lnTo>
                  <a:lnTo>
                    <a:pt x="499865" y="238656"/>
                  </a:lnTo>
                  <a:lnTo>
                    <a:pt x="506907" y="253606"/>
                  </a:lnTo>
                  <a:lnTo>
                    <a:pt x="364554" y="253606"/>
                  </a:lnTo>
                  <a:lnTo>
                    <a:pt x="364554" y="332855"/>
                  </a:lnTo>
                  <a:lnTo>
                    <a:pt x="545586" y="332855"/>
                  </a:lnTo>
                  <a:lnTo>
                    <a:pt x="563739" y="364553"/>
                  </a:lnTo>
                  <a:lnTo>
                    <a:pt x="344811" y="364553"/>
                  </a:lnTo>
                  <a:lnTo>
                    <a:pt x="344721" y="364513"/>
                  </a:lnTo>
                  <a:lnTo>
                    <a:pt x="289629" y="332855"/>
                  </a:lnTo>
                  <a:lnTo>
                    <a:pt x="332854" y="332855"/>
                  </a:lnTo>
                  <a:lnTo>
                    <a:pt x="332854" y="31699"/>
                  </a:lnTo>
                  <a:lnTo>
                    <a:pt x="31699" y="31699"/>
                  </a:lnTo>
                  <a:lnTo>
                    <a:pt x="31699" y="145636"/>
                  </a:lnTo>
                  <a:lnTo>
                    <a:pt x="26207" y="140891"/>
                  </a:lnTo>
                  <a:lnTo>
                    <a:pt x="0" y="11357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7" name="Shape 40">
              <a:extLst>
                <a:ext uri="{FF2B5EF4-FFF2-40B4-BE49-F238E27FC236}">
                  <a16:creationId xmlns:a16="http://schemas.microsoft.com/office/drawing/2014/main" id="{A19EE433-3B7B-407E-B55A-5E79C1EAFA91}"/>
                </a:ext>
              </a:extLst>
            </p:cNvPr>
            <p:cNvSpPr/>
            <p:nvPr/>
          </p:nvSpPr>
          <p:spPr>
            <a:xfrm>
              <a:off x="1859284" y="3987242"/>
              <a:ext cx="19143" cy="24199"/>
            </a:xfrm>
            <a:custGeom>
              <a:avLst/>
              <a:gdLst/>
              <a:ahLst/>
              <a:cxnLst/>
              <a:rect l="0" t="0" r="0" b="0"/>
              <a:pathLst>
                <a:path w="19143" h="24199">
                  <a:moveTo>
                    <a:pt x="0" y="0"/>
                  </a:moveTo>
                  <a:lnTo>
                    <a:pt x="19143" y="0"/>
                  </a:lnTo>
                  <a:lnTo>
                    <a:pt x="19143" y="241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8" name="Shape 41">
              <a:extLst>
                <a:ext uri="{FF2B5EF4-FFF2-40B4-BE49-F238E27FC236}">
                  <a16:creationId xmlns:a16="http://schemas.microsoft.com/office/drawing/2014/main" id="{92DA72AE-C8E9-4C2D-ACF2-339C4F0E6807}"/>
                </a:ext>
              </a:extLst>
            </p:cNvPr>
            <p:cNvSpPr/>
            <p:nvPr/>
          </p:nvSpPr>
          <p:spPr>
            <a:xfrm>
              <a:off x="1469216" y="3876283"/>
              <a:ext cx="76345" cy="10655"/>
            </a:xfrm>
            <a:custGeom>
              <a:avLst/>
              <a:gdLst/>
              <a:ahLst/>
              <a:cxnLst/>
              <a:rect l="0" t="0" r="0" b="0"/>
              <a:pathLst>
                <a:path w="76345" h="10655">
                  <a:moveTo>
                    <a:pt x="0" y="0"/>
                  </a:moveTo>
                  <a:lnTo>
                    <a:pt x="76345" y="0"/>
                  </a:lnTo>
                  <a:lnTo>
                    <a:pt x="76345" y="10655"/>
                  </a:lnTo>
                  <a:lnTo>
                    <a:pt x="28036" y="53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39" name="Shape 42">
              <a:extLst>
                <a:ext uri="{FF2B5EF4-FFF2-40B4-BE49-F238E27FC236}">
                  <a16:creationId xmlns:a16="http://schemas.microsoft.com/office/drawing/2014/main" id="{B57C16E5-BA93-4108-A137-9561BD563FED}"/>
                </a:ext>
              </a:extLst>
            </p:cNvPr>
            <p:cNvSpPr/>
            <p:nvPr/>
          </p:nvSpPr>
          <p:spPr>
            <a:xfrm>
              <a:off x="1070060" y="3099614"/>
              <a:ext cx="364553" cy="674732"/>
            </a:xfrm>
            <a:custGeom>
              <a:avLst/>
              <a:gdLst/>
              <a:ahLst/>
              <a:cxnLst/>
              <a:rect l="0" t="0" r="0" b="0"/>
              <a:pathLst>
                <a:path w="364553" h="674732">
                  <a:moveTo>
                    <a:pt x="110947" y="0"/>
                  </a:moveTo>
                  <a:lnTo>
                    <a:pt x="364553" y="0"/>
                  </a:lnTo>
                  <a:lnTo>
                    <a:pt x="364553" y="142659"/>
                  </a:lnTo>
                  <a:lnTo>
                    <a:pt x="221894" y="142659"/>
                  </a:lnTo>
                  <a:lnTo>
                    <a:pt x="221894" y="110960"/>
                  </a:lnTo>
                  <a:lnTo>
                    <a:pt x="332854" y="110960"/>
                  </a:lnTo>
                  <a:lnTo>
                    <a:pt x="332854" y="31699"/>
                  </a:lnTo>
                  <a:lnTo>
                    <a:pt x="142646" y="31699"/>
                  </a:lnTo>
                  <a:lnTo>
                    <a:pt x="142646" y="221907"/>
                  </a:lnTo>
                  <a:lnTo>
                    <a:pt x="364553" y="221907"/>
                  </a:lnTo>
                  <a:lnTo>
                    <a:pt x="364553" y="364566"/>
                  </a:lnTo>
                  <a:lnTo>
                    <a:pt x="31699" y="364566"/>
                  </a:lnTo>
                  <a:lnTo>
                    <a:pt x="31699" y="674732"/>
                  </a:lnTo>
                  <a:lnTo>
                    <a:pt x="24758" y="672192"/>
                  </a:lnTo>
                  <a:lnTo>
                    <a:pt x="0" y="660608"/>
                  </a:lnTo>
                  <a:lnTo>
                    <a:pt x="0" y="221907"/>
                  </a:lnTo>
                  <a:lnTo>
                    <a:pt x="31699" y="221907"/>
                  </a:lnTo>
                  <a:lnTo>
                    <a:pt x="31699" y="332867"/>
                  </a:lnTo>
                  <a:lnTo>
                    <a:pt x="332854" y="332867"/>
                  </a:lnTo>
                  <a:lnTo>
                    <a:pt x="332854" y="253606"/>
                  </a:lnTo>
                  <a:lnTo>
                    <a:pt x="110947" y="253606"/>
                  </a:lnTo>
                  <a:lnTo>
                    <a:pt x="11094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0" name="Shape 43">
              <a:extLst>
                <a:ext uri="{FF2B5EF4-FFF2-40B4-BE49-F238E27FC236}">
                  <a16:creationId xmlns:a16="http://schemas.microsoft.com/office/drawing/2014/main" id="{8CB0F5F1-D48A-478E-A1AF-67F95A353D29}"/>
                </a:ext>
              </a:extLst>
            </p:cNvPr>
            <p:cNvSpPr/>
            <p:nvPr/>
          </p:nvSpPr>
          <p:spPr>
            <a:xfrm>
              <a:off x="381544" y="2766760"/>
              <a:ext cx="54494" cy="31699"/>
            </a:xfrm>
            <a:custGeom>
              <a:avLst/>
              <a:gdLst/>
              <a:ahLst/>
              <a:cxnLst/>
              <a:rect l="0" t="0" r="0" b="0"/>
              <a:pathLst>
                <a:path w="54494" h="31699">
                  <a:moveTo>
                    <a:pt x="1866" y="0"/>
                  </a:moveTo>
                  <a:lnTo>
                    <a:pt x="54494" y="0"/>
                  </a:lnTo>
                  <a:lnTo>
                    <a:pt x="54494" y="31699"/>
                  </a:lnTo>
                  <a:lnTo>
                    <a:pt x="0" y="31699"/>
                  </a:lnTo>
                  <a:lnTo>
                    <a:pt x="18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1" name="Shape 44">
              <a:extLst>
                <a:ext uri="{FF2B5EF4-FFF2-40B4-BE49-F238E27FC236}">
                  <a16:creationId xmlns:a16="http://schemas.microsoft.com/office/drawing/2014/main" id="{F9888F93-A23A-4BA5-BAE4-CB5ABACF64EE}"/>
                </a:ext>
              </a:extLst>
            </p:cNvPr>
            <p:cNvSpPr/>
            <p:nvPr/>
          </p:nvSpPr>
          <p:spPr>
            <a:xfrm>
              <a:off x="3178146" y="2655812"/>
              <a:ext cx="48482" cy="364554"/>
            </a:xfrm>
            <a:custGeom>
              <a:avLst/>
              <a:gdLst/>
              <a:ahLst/>
              <a:cxnLst/>
              <a:rect l="0" t="0" r="0" b="0"/>
              <a:pathLst>
                <a:path w="48482" h="364554">
                  <a:moveTo>
                    <a:pt x="0" y="0"/>
                  </a:moveTo>
                  <a:lnTo>
                    <a:pt x="34973" y="0"/>
                  </a:lnTo>
                  <a:lnTo>
                    <a:pt x="40658" y="31699"/>
                  </a:lnTo>
                  <a:lnTo>
                    <a:pt x="31699" y="31699"/>
                  </a:lnTo>
                  <a:lnTo>
                    <a:pt x="31699" y="110947"/>
                  </a:lnTo>
                  <a:lnTo>
                    <a:pt x="46616" y="110947"/>
                  </a:lnTo>
                  <a:lnTo>
                    <a:pt x="48482" y="142647"/>
                  </a:lnTo>
                  <a:lnTo>
                    <a:pt x="31699" y="142647"/>
                  </a:lnTo>
                  <a:lnTo>
                    <a:pt x="31699" y="333163"/>
                  </a:lnTo>
                  <a:lnTo>
                    <a:pt x="24527" y="364554"/>
                  </a:lnTo>
                  <a:lnTo>
                    <a:pt x="0" y="36455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2" name="Shape 45">
              <a:extLst>
                <a:ext uri="{FF2B5EF4-FFF2-40B4-BE49-F238E27FC236}">
                  <a16:creationId xmlns:a16="http://schemas.microsoft.com/office/drawing/2014/main" id="{E1598FB3-034B-4F37-9406-08F109B5669A}"/>
                </a:ext>
              </a:extLst>
            </p:cNvPr>
            <p:cNvSpPr/>
            <p:nvPr/>
          </p:nvSpPr>
          <p:spPr>
            <a:xfrm>
              <a:off x="384842" y="2655812"/>
              <a:ext cx="716917" cy="1067324"/>
            </a:xfrm>
            <a:custGeom>
              <a:avLst/>
              <a:gdLst/>
              <a:ahLst/>
              <a:cxnLst/>
              <a:rect l="0" t="0" r="0" b="0"/>
              <a:pathLst>
                <a:path w="716917" h="1067324">
                  <a:moveTo>
                    <a:pt x="130457" y="0"/>
                  </a:moveTo>
                  <a:lnTo>
                    <a:pt x="716917" y="0"/>
                  </a:lnTo>
                  <a:lnTo>
                    <a:pt x="716917" y="586461"/>
                  </a:lnTo>
                  <a:lnTo>
                    <a:pt x="605958" y="586461"/>
                  </a:lnTo>
                  <a:lnTo>
                    <a:pt x="605958" y="1067324"/>
                  </a:lnTo>
                  <a:lnTo>
                    <a:pt x="592886" y="1061209"/>
                  </a:lnTo>
                  <a:lnTo>
                    <a:pt x="574258" y="1050336"/>
                  </a:lnTo>
                  <a:lnTo>
                    <a:pt x="574258" y="253606"/>
                  </a:lnTo>
                  <a:lnTo>
                    <a:pt x="463311" y="253606"/>
                  </a:lnTo>
                  <a:lnTo>
                    <a:pt x="463311" y="221907"/>
                  </a:lnTo>
                  <a:lnTo>
                    <a:pt x="605958" y="221907"/>
                  </a:lnTo>
                  <a:lnTo>
                    <a:pt x="605958" y="554762"/>
                  </a:lnTo>
                  <a:lnTo>
                    <a:pt x="685218" y="554762"/>
                  </a:lnTo>
                  <a:lnTo>
                    <a:pt x="685218" y="31699"/>
                  </a:lnTo>
                  <a:lnTo>
                    <a:pt x="495010" y="31699"/>
                  </a:lnTo>
                  <a:lnTo>
                    <a:pt x="495010" y="110947"/>
                  </a:lnTo>
                  <a:lnTo>
                    <a:pt x="605958" y="110947"/>
                  </a:lnTo>
                  <a:lnTo>
                    <a:pt x="605958" y="142647"/>
                  </a:lnTo>
                  <a:lnTo>
                    <a:pt x="463311" y="142647"/>
                  </a:lnTo>
                  <a:lnTo>
                    <a:pt x="463311" y="31699"/>
                  </a:lnTo>
                  <a:lnTo>
                    <a:pt x="162156" y="31699"/>
                  </a:lnTo>
                  <a:lnTo>
                    <a:pt x="162156" y="221907"/>
                  </a:lnTo>
                  <a:lnTo>
                    <a:pt x="352351" y="221907"/>
                  </a:lnTo>
                  <a:lnTo>
                    <a:pt x="352351" y="142647"/>
                  </a:lnTo>
                  <a:lnTo>
                    <a:pt x="241404" y="142647"/>
                  </a:lnTo>
                  <a:lnTo>
                    <a:pt x="241404" y="110947"/>
                  </a:lnTo>
                  <a:lnTo>
                    <a:pt x="384050" y="110947"/>
                  </a:lnTo>
                  <a:lnTo>
                    <a:pt x="384050" y="253606"/>
                  </a:lnTo>
                  <a:lnTo>
                    <a:pt x="1866" y="253606"/>
                  </a:lnTo>
                  <a:lnTo>
                    <a:pt x="0" y="221907"/>
                  </a:lnTo>
                  <a:lnTo>
                    <a:pt x="130457" y="221907"/>
                  </a:lnTo>
                  <a:lnTo>
                    <a:pt x="1304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3" name="Shape 46">
              <a:extLst>
                <a:ext uri="{FF2B5EF4-FFF2-40B4-BE49-F238E27FC236}">
                  <a16:creationId xmlns:a16="http://schemas.microsoft.com/office/drawing/2014/main" id="{B1CFCECB-E735-4A51-B3D9-7E575FA366AA}"/>
                </a:ext>
              </a:extLst>
            </p:cNvPr>
            <p:cNvSpPr/>
            <p:nvPr/>
          </p:nvSpPr>
          <p:spPr>
            <a:xfrm>
              <a:off x="2956239" y="2211998"/>
              <a:ext cx="79894" cy="31699"/>
            </a:xfrm>
            <a:custGeom>
              <a:avLst/>
              <a:gdLst/>
              <a:ahLst/>
              <a:cxnLst/>
              <a:rect l="0" t="0" r="0" b="0"/>
              <a:pathLst>
                <a:path w="79894" h="31699">
                  <a:moveTo>
                    <a:pt x="0" y="0"/>
                  </a:moveTo>
                  <a:lnTo>
                    <a:pt x="56360" y="0"/>
                  </a:lnTo>
                  <a:lnTo>
                    <a:pt x="79894" y="31699"/>
                  </a:lnTo>
                  <a:lnTo>
                    <a:pt x="0" y="316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4" name="Shape 47">
              <a:extLst>
                <a:ext uri="{FF2B5EF4-FFF2-40B4-BE49-F238E27FC236}">
                  <a16:creationId xmlns:a16="http://schemas.microsoft.com/office/drawing/2014/main" id="{AE7E8901-1C35-4C04-85E0-29145212618E}"/>
                </a:ext>
              </a:extLst>
            </p:cNvPr>
            <p:cNvSpPr/>
            <p:nvPr/>
          </p:nvSpPr>
          <p:spPr>
            <a:xfrm>
              <a:off x="737193" y="2039057"/>
              <a:ext cx="31699" cy="93693"/>
            </a:xfrm>
            <a:custGeom>
              <a:avLst/>
              <a:gdLst/>
              <a:ahLst/>
              <a:cxnLst/>
              <a:rect l="0" t="0" r="0" b="0"/>
              <a:pathLst>
                <a:path w="31699" h="93693">
                  <a:moveTo>
                    <a:pt x="31699" y="0"/>
                  </a:moveTo>
                  <a:lnTo>
                    <a:pt x="31699" y="93693"/>
                  </a:lnTo>
                  <a:lnTo>
                    <a:pt x="0" y="93693"/>
                  </a:lnTo>
                  <a:lnTo>
                    <a:pt x="0" y="27904"/>
                  </a:lnTo>
                  <a:lnTo>
                    <a:pt x="3169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5" name="Shape 48">
              <a:extLst>
                <a:ext uri="{FF2B5EF4-FFF2-40B4-BE49-F238E27FC236}">
                  <a16:creationId xmlns:a16="http://schemas.microsoft.com/office/drawing/2014/main" id="{4A2A9F96-EB83-4489-A302-7606F770B229}"/>
                </a:ext>
              </a:extLst>
            </p:cNvPr>
            <p:cNvSpPr/>
            <p:nvPr/>
          </p:nvSpPr>
          <p:spPr>
            <a:xfrm>
              <a:off x="1402915" y="1899829"/>
              <a:ext cx="1480642" cy="1969898"/>
            </a:xfrm>
            <a:custGeom>
              <a:avLst/>
              <a:gdLst/>
              <a:ahLst/>
              <a:cxnLst/>
              <a:rect l="0" t="0" r="0" b="0"/>
              <a:pathLst>
                <a:path w="1480642" h="1969898">
                  <a:moveTo>
                    <a:pt x="1220470" y="0"/>
                  </a:moveTo>
                  <a:lnTo>
                    <a:pt x="1227529" y="3303"/>
                  </a:lnTo>
                  <a:lnTo>
                    <a:pt x="1252169" y="17684"/>
                  </a:lnTo>
                  <a:lnTo>
                    <a:pt x="1252169" y="534076"/>
                  </a:lnTo>
                  <a:lnTo>
                    <a:pt x="1474076" y="534076"/>
                  </a:lnTo>
                  <a:lnTo>
                    <a:pt x="1474076" y="1643599"/>
                  </a:lnTo>
                  <a:lnTo>
                    <a:pt x="1480642" y="1643599"/>
                  </a:lnTo>
                  <a:lnTo>
                    <a:pt x="1471396" y="1652238"/>
                  </a:lnTo>
                  <a:lnTo>
                    <a:pt x="1442600" y="1675298"/>
                  </a:lnTo>
                  <a:lnTo>
                    <a:pt x="887616" y="1675298"/>
                  </a:lnTo>
                  <a:lnTo>
                    <a:pt x="887616" y="1088837"/>
                  </a:lnTo>
                  <a:lnTo>
                    <a:pt x="1030262" y="1088837"/>
                  </a:lnTo>
                  <a:lnTo>
                    <a:pt x="1030262" y="1453391"/>
                  </a:lnTo>
                  <a:lnTo>
                    <a:pt x="998563" y="1453391"/>
                  </a:lnTo>
                  <a:lnTo>
                    <a:pt x="998563" y="1120537"/>
                  </a:lnTo>
                  <a:lnTo>
                    <a:pt x="919315" y="1120537"/>
                  </a:lnTo>
                  <a:lnTo>
                    <a:pt x="919315" y="1643599"/>
                  </a:lnTo>
                  <a:lnTo>
                    <a:pt x="998563" y="1643599"/>
                  </a:lnTo>
                  <a:lnTo>
                    <a:pt x="998563" y="1532651"/>
                  </a:lnTo>
                  <a:lnTo>
                    <a:pt x="1363129" y="1532651"/>
                  </a:lnTo>
                  <a:lnTo>
                    <a:pt x="1363129" y="1564351"/>
                  </a:lnTo>
                  <a:lnTo>
                    <a:pt x="1030262" y="1564351"/>
                  </a:lnTo>
                  <a:lnTo>
                    <a:pt x="1030262" y="1643599"/>
                  </a:lnTo>
                  <a:lnTo>
                    <a:pt x="1442377" y="1643599"/>
                  </a:lnTo>
                  <a:lnTo>
                    <a:pt x="1442377" y="898629"/>
                  </a:lnTo>
                  <a:lnTo>
                    <a:pt x="697408" y="898629"/>
                  </a:lnTo>
                  <a:lnTo>
                    <a:pt x="697408" y="1453391"/>
                  </a:lnTo>
                  <a:lnTo>
                    <a:pt x="665709" y="1453391"/>
                  </a:lnTo>
                  <a:lnTo>
                    <a:pt x="665709" y="1120537"/>
                  </a:lnTo>
                  <a:lnTo>
                    <a:pt x="586460" y="1120537"/>
                  </a:lnTo>
                  <a:lnTo>
                    <a:pt x="586460" y="1532651"/>
                  </a:lnTo>
                  <a:lnTo>
                    <a:pt x="697408" y="1532651"/>
                  </a:lnTo>
                  <a:lnTo>
                    <a:pt x="697408" y="1675298"/>
                  </a:lnTo>
                  <a:lnTo>
                    <a:pt x="475513" y="1675298"/>
                  </a:lnTo>
                  <a:lnTo>
                    <a:pt x="475513" y="1865506"/>
                  </a:lnTo>
                  <a:lnTo>
                    <a:pt x="665709" y="1865506"/>
                  </a:lnTo>
                  <a:lnTo>
                    <a:pt x="665709" y="1786245"/>
                  </a:lnTo>
                  <a:lnTo>
                    <a:pt x="554761" y="1786245"/>
                  </a:lnTo>
                  <a:lnTo>
                    <a:pt x="554761" y="1754546"/>
                  </a:lnTo>
                  <a:lnTo>
                    <a:pt x="697408" y="1754546"/>
                  </a:lnTo>
                  <a:lnTo>
                    <a:pt x="697408" y="1897205"/>
                  </a:lnTo>
                  <a:lnTo>
                    <a:pt x="31699" y="1897205"/>
                  </a:lnTo>
                  <a:lnTo>
                    <a:pt x="31699" y="1969898"/>
                  </a:lnTo>
                  <a:lnTo>
                    <a:pt x="0" y="1963892"/>
                  </a:lnTo>
                  <a:lnTo>
                    <a:pt x="0" y="1865506"/>
                  </a:lnTo>
                  <a:lnTo>
                    <a:pt x="443814" y="1865506"/>
                  </a:lnTo>
                  <a:lnTo>
                    <a:pt x="443814" y="1643599"/>
                  </a:lnTo>
                  <a:lnTo>
                    <a:pt x="665709" y="1643599"/>
                  </a:lnTo>
                  <a:lnTo>
                    <a:pt x="665709" y="1564351"/>
                  </a:lnTo>
                  <a:lnTo>
                    <a:pt x="364553" y="1564351"/>
                  </a:lnTo>
                  <a:lnTo>
                    <a:pt x="364553" y="1675298"/>
                  </a:lnTo>
                  <a:lnTo>
                    <a:pt x="332854" y="1675298"/>
                  </a:lnTo>
                  <a:lnTo>
                    <a:pt x="332854" y="1564351"/>
                  </a:lnTo>
                  <a:lnTo>
                    <a:pt x="253606" y="1564351"/>
                  </a:lnTo>
                  <a:lnTo>
                    <a:pt x="253606" y="1754546"/>
                  </a:lnTo>
                  <a:lnTo>
                    <a:pt x="364553" y="1754546"/>
                  </a:lnTo>
                  <a:lnTo>
                    <a:pt x="364553" y="1786245"/>
                  </a:lnTo>
                  <a:lnTo>
                    <a:pt x="221894" y="1786245"/>
                  </a:lnTo>
                  <a:lnTo>
                    <a:pt x="221894" y="1532651"/>
                  </a:lnTo>
                  <a:lnTo>
                    <a:pt x="554761" y="1532651"/>
                  </a:lnTo>
                  <a:lnTo>
                    <a:pt x="554761" y="1088837"/>
                  </a:lnTo>
                  <a:lnTo>
                    <a:pt x="665709" y="1088837"/>
                  </a:lnTo>
                  <a:lnTo>
                    <a:pt x="665709" y="898629"/>
                  </a:lnTo>
                  <a:lnTo>
                    <a:pt x="586460" y="898629"/>
                  </a:lnTo>
                  <a:lnTo>
                    <a:pt x="586460" y="1009589"/>
                  </a:lnTo>
                  <a:lnTo>
                    <a:pt x="554761" y="1009589"/>
                  </a:lnTo>
                  <a:lnTo>
                    <a:pt x="554761" y="866930"/>
                  </a:lnTo>
                  <a:lnTo>
                    <a:pt x="1220470" y="866930"/>
                  </a:lnTo>
                  <a:lnTo>
                    <a:pt x="1220470" y="645023"/>
                  </a:lnTo>
                  <a:lnTo>
                    <a:pt x="1363129" y="645023"/>
                  </a:lnTo>
                  <a:lnTo>
                    <a:pt x="1363129" y="676735"/>
                  </a:lnTo>
                  <a:lnTo>
                    <a:pt x="1252169" y="676735"/>
                  </a:lnTo>
                  <a:lnTo>
                    <a:pt x="1252169" y="866930"/>
                  </a:lnTo>
                  <a:lnTo>
                    <a:pt x="1331430" y="866930"/>
                  </a:lnTo>
                  <a:lnTo>
                    <a:pt x="1331430" y="755983"/>
                  </a:lnTo>
                  <a:lnTo>
                    <a:pt x="1363129" y="755983"/>
                  </a:lnTo>
                  <a:lnTo>
                    <a:pt x="1363129" y="866930"/>
                  </a:lnTo>
                  <a:lnTo>
                    <a:pt x="1442377" y="866930"/>
                  </a:lnTo>
                  <a:lnTo>
                    <a:pt x="1442377" y="565775"/>
                  </a:lnTo>
                  <a:lnTo>
                    <a:pt x="1220470" y="565775"/>
                  </a:lnTo>
                  <a:lnTo>
                    <a:pt x="12204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6" name="Shape 49">
              <a:extLst>
                <a:ext uri="{FF2B5EF4-FFF2-40B4-BE49-F238E27FC236}">
                  <a16:creationId xmlns:a16="http://schemas.microsoft.com/office/drawing/2014/main" id="{44B4E381-F35D-4386-8119-926EE0A46D9A}"/>
                </a:ext>
              </a:extLst>
            </p:cNvPr>
            <p:cNvSpPr/>
            <p:nvPr/>
          </p:nvSpPr>
          <p:spPr>
            <a:xfrm>
              <a:off x="959100" y="1879144"/>
              <a:ext cx="142659" cy="142659"/>
            </a:xfrm>
            <a:custGeom>
              <a:avLst/>
              <a:gdLst/>
              <a:ahLst/>
              <a:cxnLst/>
              <a:rect l="0" t="0" r="0" b="0"/>
              <a:pathLst>
                <a:path w="142659" h="142659">
                  <a:moveTo>
                    <a:pt x="69898" y="0"/>
                  </a:moveTo>
                  <a:lnTo>
                    <a:pt x="142659" y="0"/>
                  </a:lnTo>
                  <a:lnTo>
                    <a:pt x="142659" y="142659"/>
                  </a:lnTo>
                  <a:lnTo>
                    <a:pt x="0" y="142659"/>
                  </a:lnTo>
                  <a:lnTo>
                    <a:pt x="0" y="110947"/>
                  </a:lnTo>
                  <a:lnTo>
                    <a:pt x="110960" y="110947"/>
                  </a:lnTo>
                  <a:lnTo>
                    <a:pt x="110960" y="31699"/>
                  </a:lnTo>
                  <a:lnTo>
                    <a:pt x="5416" y="31699"/>
                  </a:lnTo>
                  <a:lnTo>
                    <a:pt x="18628" y="23989"/>
                  </a:lnTo>
                  <a:lnTo>
                    <a:pt x="6989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7" name="Shape 50">
              <a:extLst>
                <a:ext uri="{FF2B5EF4-FFF2-40B4-BE49-F238E27FC236}">
                  <a16:creationId xmlns:a16="http://schemas.microsoft.com/office/drawing/2014/main" id="{3C2D38FD-EC98-4FD6-B0E7-1553EA9CCFEC}"/>
                </a:ext>
              </a:extLst>
            </p:cNvPr>
            <p:cNvSpPr/>
            <p:nvPr/>
          </p:nvSpPr>
          <p:spPr>
            <a:xfrm>
              <a:off x="848153" y="1805219"/>
              <a:ext cx="364554" cy="327531"/>
            </a:xfrm>
            <a:custGeom>
              <a:avLst/>
              <a:gdLst/>
              <a:ahLst/>
              <a:cxnLst/>
              <a:rect l="0" t="0" r="0" b="0"/>
              <a:pathLst>
                <a:path w="364554" h="327531">
                  <a:moveTo>
                    <a:pt x="364554" y="0"/>
                  </a:moveTo>
                  <a:lnTo>
                    <a:pt x="364554" y="327531"/>
                  </a:lnTo>
                  <a:lnTo>
                    <a:pt x="0" y="327531"/>
                  </a:lnTo>
                  <a:lnTo>
                    <a:pt x="0" y="176461"/>
                  </a:lnTo>
                  <a:lnTo>
                    <a:pt x="21695" y="160876"/>
                  </a:lnTo>
                  <a:lnTo>
                    <a:pt x="31699" y="155037"/>
                  </a:lnTo>
                  <a:lnTo>
                    <a:pt x="31699" y="295832"/>
                  </a:lnTo>
                  <a:lnTo>
                    <a:pt x="332854" y="295832"/>
                  </a:lnTo>
                  <a:lnTo>
                    <a:pt x="332854" y="11597"/>
                  </a:lnTo>
                  <a:lnTo>
                    <a:pt x="36455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8" name="Shape 51">
              <a:extLst>
                <a:ext uri="{FF2B5EF4-FFF2-40B4-BE49-F238E27FC236}">
                  <a16:creationId xmlns:a16="http://schemas.microsoft.com/office/drawing/2014/main" id="{BE1AC518-CC78-463C-9288-A7287DB5CA2E}"/>
                </a:ext>
              </a:extLst>
            </p:cNvPr>
            <p:cNvSpPr/>
            <p:nvPr/>
          </p:nvSpPr>
          <p:spPr>
            <a:xfrm>
              <a:off x="1291955" y="1717659"/>
              <a:ext cx="1030275" cy="1080800"/>
            </a:xfrm>
            <a:custGeom>
              <a:avLst/>
              <a:gdLst/>
              <a:ahLst/>
              <a:cxnLst/>
              <a:rect l="0" t="0" r="0" b="0"/>
              <a:pathLst>
                <a:path w="1030275" h="1080800">
                  <a:moveTo>
                    <a:pt x="475513" y="0"/>
                  </a:moveTo>
                  <a:lnTo>
                    <a:pt x="475513" y="304144"/>
                  </a:lnTo>
                  <a:lnTo>
                    <a:pt x="364566" y="304144"/>
                  </a:lnTo>
                  <a:lnTo>
                    <a:pt x="364566" y="605287"/>
                  </a:lnTo>
                  <a:lnTo>
                    <a:pt x="443814" y="605287"/>
                  </a:lnTo>
                  <a:lnTo>
                    <a:pt x="443814" y="383392"/>
                  </a:lnTo>
                  <a:lnTo>
                    <a:pt x="475513" y="383392"/>
                  </a:lnTo>
                  <a:lnTo>
                    <a:pt x="475513" y="494339"/>
                  </a:lnTo>
                  <a:lnTo>
                    <a:pt x="887628" y="494339"/>
                  </a:lnTo>
                  <a:lnTo>
                    <a:pt x="887628" y="304144"/>
                  </a:lnTo>
                  <a:lnTo>
                    <a:pt x="808368" y="304144"/>
                  </a:lnTo>
                  <a:lnTo>
                    <a:pt x="808368" y="415092"/>
                  </a:lnTo>
                  <a:lnTo>
                    <a:pt x="776669" y="415092"/>
                  </a:lnTo>
                  <a:lnTo>
                    <a:pt x="776669" y="161485"/>
                  </a:lnTo>
                  <a:lnTo>
                    <a:pt x="1030275" y="161485"/>
                  </a:lnTo>
                  <a:lnTo>
                    <a:pt x="1030275" y="526039"/>
                  </a:lnTo>
                  <a:lnTo>
                    <a:pt x="998576" y="526039"/>
                  </a:lnTo>
                  <a:lnTo>
                    <a:pt x="998576" y="193184"/>
                  </a:lnTo>
                  <a:lnTo>
                    <a:pt x="808368" y="193184"/>
                  </a:lnTo>
                  <a:lnTo>
                    <a:pt x="808368" y="272432"/>
                  </a:lnTo>
                  <a:lnTo>
                    <a:pt x="919328" y="272432"/>
                  </a:lnTo>
                  <a:lnTo>
                    <a:pt x="919328" y="526039"/>
                  </a:lnTo>
                  <a:lnTo>
                    <a:pt x="475513" y="526039"/>
                  </a:lnTo>
                  <a:lnTo>
                    <a:pt x="475513" y="1080800"/>
                  </a:lnTo>
                  <a:lnTo>
                    <a:pt x="110960" y="1080800"/>
                  </a:lnTo>
                  <a:lnTo>
                    <a:pt x="110960" y="1049101"/>
                  </a:lnTo>
                  <a:lnTo>
                    <a:pt x="332854" y="1049101"/>
                  </a:lnTo>
                  <a:lnTo>
                    <a:pt x="332854" y="969853"/>
                  </a:lnTo>
                  <a:lnTo>
                    <a:pt x="31712" y="969853"/>
                  </a:lnTo>
                  <a:lnTo>
                    <a:pt x="31712" y="1080800"/>
                  </a:lnTo>
                  <a:lnTo>
                    <a:pt x="0" y="1080800"/>
                  </a:lnTo>
                  <a:lnTo>
                    <a:pt x="0" y="716247"/>
                  </a:lnTo>
                  <a:lnTo>
                    <a:pt x="253606" y="716247"/>
                  </a:lnTo>
                  <a:lnTo>
                    <a:pt x="253606" y="858906"/>
                  </a:lnTo>
                  <a:lnTo>
                    <a:pt x="110960" y="858906"/>
                  </a:lnTo>
                  <a:lnTo>
                    <a:pt x="110960" y="827194"/>
                  </a:lnTo>
                  <a:lnTo>
                    <a:pt x="221907" y="827194"/>
                  </a:lnTo>
                  <a:lnTo>
                    <a:pt x="221907" y="747946"/>
                  </a:lnTo>
                  <a:lnTo>
                    <a:pt x="31712" y="747946"/>
                  </a:lnTo>
                  <a:lnTo>
                    <a:pt x="31712" y="938154"/>
                  </a:lnTo>
                  <a:lnTo>
                    <a:pt x="332854" y="938154"/>
                  </a:lnTo>
                  <a:lnTo>
                    <a:pt x="332854" y="716247"/>
                  </a:lnTo>
                  <a:lnTo>
                    <a:pt x="364566" y="716247"/>
                  </a:lnTo>
                  <a:lnTo>
                    <a:pt x="364566" y="1049101"/>
                  </a:lnTo>
                  <a:lnTo>
                    <a:pt x="443814" y="1049101"/>
                  </a:lnTo>
                  <a:lnTo>
                    <a:pt x="443814" y="636999"/>
                  </a:lnTo>
                  <a:lnTo>
                    <a:pt x="332854" y="636999"/>
                  </a:lnTo>
                  <a:lnTo>
                    <a:pt x="332854" y="50525"/>
                  </a:lnTo>
                  <a:lnTo>
                    <a:pt x="364566" y="50525"/>
                  </a:lnTo>
                  <a:lnTo>
                    <a:pt x="364566" y="272432"/>
                  </a:lnTo>
                  <a:lnTo>
                    <a:pt x="443814" y="272432"/>
                  </a:lnTo>
                  <a:lnTo>
                    <a:pt x="443814" y="1140"/>
                  </a:lnTo>
                  <a:lnTo>
                    <a:pt x="47551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9" name="Shape 52">
              <a:extLst>
                <a:ext uri="{FF2B5EF4-FFF2-40B4-BE49-F238E27FC236}">
                  <a16:creationId xmlns:a16="http://schemas.microsoft.com/office/drawing/2014/main" id="{35AB4429-2CF8-4352-B380-D6D94DA9C368}"/>
                </a:ext>
              </a:extLst>
            </p:cNvPr>
            <p:cNvSpPr/>
            <p:nvPr/>
          </p:nvSpPr>
          <p:spPr>
            <a:xfrm>
              <a:off x="726103" y="2988667"/>
              <a:ext cx="153753" cy="671232"/>
            </a:xfrm>
            <a:custGeom>
              <a:avLst/>
              <a:gdLst/>
              <a:ahLst/>
              <a:cxnLst/>
              <a:rect l="0" t="0" r="0" b="0"/>
              <a:pathLst>
                <a:path w="153753" h="671232">
                  <a:moveTo>
                    <a:pt x="11094" y="0"/>
                  </a:moveTo>
                  <a:lnTo>
                    <a:pt x="153753" y="0"/>
                  </a:lnTo>
                  <a:lnTo>
                    <a:pt x="153753" y="475513"/>
                  </a:lnTo>
                  <a:lnTo>
                    <a:pt x="122041" y="475513"/>
                  </a:lnTo>
                  <a:lnTo>
                    <a:pt x="122041" y="31699"/>
                  </a:lnTo>
                  <a:lnTo>
                    <a:pt x="42793" y="31699"/>
                  </a:lnTo>
                  <a:lnTo>
                    <a:pt x="42793" y="554762"/>
                  </a:lnTo>
                  <a:lnTo>
                    <a:pt x="153753" y="554762"/>
                  </a:lnTo>
                  <a:lnTo>
                    <a:pt x="153753" y="671232"/>
                  </a:lnTo>
                  <a:lnTo>
                    <a:pt x="143744" y="665390"/>
                  </a:lnTo>
                  <a:lnTo>
                    <a:pt x="122041" y="649799"/>
                  </a:lnTo>
                  <a:lnTo>
                    <a:pt x="122041" y="586461"/>
                  </a:lnTo>
                  <a:lnTo>
                    <a:pt x="36010" y="586461"/>
                  </a:lnTo>
                  <a:lnTo>
                    <a:pt x="0" y="554762"/>
                  </a:lnTo>
                  <a:lnTo>
                    <a:pt x="11094" y="554762"/>
                  </a:lnTo>
                  <a:lnTo>
                    <a:pt x="110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50" name="Shape 53">
              <a:extLst>
                <a:ext uri="{FF2B5EF4-FFF2-40B4-BE49-F238E27FC236}">
                  <a16:creationId xmlns:a16="http://schemas.microsoft.com/office/drawing/2014/main" id="{867A691D-B814-4456-A800-CFC92C09B96B}"/>
                </a:ext>
              </a:extLst>
            </p:cNvPr>
            <p:cNvSpPr/>
            <p:nvPr/>
          </p:nvSpPr>
          <p:spPr>
            <a:xfrm>
              <a:off x="399415" y="2988667"/>
              <a:ext cx="258534" cy="475513"/>
            </a:xfrm>
            <a:custGeom>
              <a:avLst/>
              <a:gdLst/>
              <a:ahLst/>
              <a:cxnLst/>
              <a:rect l="0" t="0" r="0" b="0"/>
              <a:pathLst>
                <a:path w="258534" h="475513">
                  <a:moveTo>
                    <a:pt x="0" y="0"/>
                  </a:moveTo>
                  <a:lnTo>
                    <a:pt x="258534" y="0"/>
                  </a:lnTo>
                  <a:lnTo>
                    <a:pt x="258534" y="475513"/>
                  </a:lnTo>
                  <a:lnTo>
                    <a:pt x="245486" y="475513"/>
                  </a:lnTo>
                  <a:lnTo>
                    <a:pt x="216197" y="443814"/>
                  </a:lnTo>
                  <a:lnTo>
                    <a:pt x="226835" y="443814"/>
                  </a:lnTo>
                  <a:lnTo>
                    <a:pt x="226835" y="253606"/>
                  </a:lnTo>
                  <a:lnTo>
                    <a:pt x="147587" y="253606"/>
                  </a:lnTo>
                  <a:lnTo>
                    <a:pt x="147587" y="354063"/>
                  </a:lnTo>
                  <a:lnTo>
                    <a:pt x="139187" y="342750"/>
                  </a:lnTo>
                  <a:lnTo>
                    <a:pt x="115875" y="302731"/>
                  </a:lnTo>
                  <a:lnTo>
                    <a:pt x="115875" y="221907"/>
                  </a:lnTo>
                  <a:lnTo>
                    <a:pt x="226835" y="221907"/>
                  </a:lnTo>
                  <a:lnTo>
                    <a:pt x="226835" y="142646"/>
                  </a:lnTo>
                  <a:lnTo>
                    <a:pt x="38238" y="142646"/>
                  </a:lnTo>
                  <a:lnTo>
                    <a:pt x="28574" y="110947"/>
                  </a:lnTo>
                  <a:lnTo>
                    <a:pt x="226835" y="110947"/>
                  </a:lnTo>
                  <a:lnTo>
                    <a:pt x="226835" y="31699"/>
                  </a:lnTo>
                  <a:lnTo>
                    <a:pt x="5685" y="316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51" name="Shape 54">
              <a:extLst>
                <a:ext uri="{FF2B5EF4-FFF2-40B4-BE49-F238E27FC236}">
                  <a16:creationId xmlns:a16="http://schemas.microsoft.com/office/drawing/2014/main" id="{1E5F7455-38A9-4098-B17B-E9AD7AA75CE1}"/>
                </a:ext>
              </a:extLst>
            </p:cNvPr>
            <p:cNvSpPr/>
            <p:nvPr/>
          </p:nvSpPr>
          <p:spPr>
            <a:xfrm>
              <a:off x="2491544" y="4431044"/>
              <a:ext cx="52601" cy="17603"/>
            </a:xfrm>
            <a:custGeom>
              <a:avLst/>
              <a:gdLst/>
              <a:ahLst/>
              <a:cxnLst/>
              <a:rect l="0" t="0" r="0" b="0"/>
              <a:pathLst>
                <a:path w="52601" h="17603">
                  <a:moveTo>
                    <a:pt x="0" y="0"/>
                  </a:moveTo>
                  <a:lnTo>
                    <a:pt x="52601" y="0"/>
                  </a:lnTo>
                  <a:lnTo>
                    <a:pt x="52601" y="176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52" name="Shape 55">
              <a:extLst>
                <a:ext uri="{FF2B5EF4-FFF2-40B4-BE49-F238E27FC236}">
                  <a16:creationId xmlns:a16="http://schemas.microsoft.com/office/drawing/2014/main" id="{FB42CE6D-3C4B-456B-823A-E2128C2EB556}"/>
                </a:ext>
              </a:extLst>
            </p:cNvPr>
            <p:cNvSpPr/>
            <p:nvPr/>
          </p:nvSpPr>
          <p:spPr>
            <a:xfrm>
              <a:off x="2401486" y="4056229"/>
              <a:ext cx="20997" cy="73660"/>
            </a:xfrm>
            <a:custGeom>
              <a:avLst/>
              <a:gdLst/>
              <a:ahLst/>
              <a:cxnLst/>
              <a:rect l="0" t="0" r="0" b="0"/>
              <a:pathLst>
                <a:path w="20997" h="73660">
                  <a:moveTo>
                    <a:pt x="0" y="0"/>
                  </a:moveTo>
                  <a:lnTo>
                    <a:pt x="1487" y="6985"/>
                  </a:lnTo>
                  <a:lnTo>
                    <a:pt x="20997" y="73660"/>
                  </a:lnTo>
                  <a:lnTo>
                    <a:pt x="0" y="7366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53" name="Shape 56">
              <a:extLst>
                <a:ext uri="{FF2B5EF4-FFF2-40B4-BE49-F238E27FC236}">
                  <a16:creationId xmlns:a16="http://schemas.microsoft.com/office/drawing/2014/main" id="{9343CBE1-9DCB-498B-8D8E-6BC6B232E746}"/>
                </a:ext>
              </a:extLst>
            </p:cNvPr>
            <p:cNvSpPr/>
            <p:nvPr/>
          </p:nvSpPr>
          <p:spPr>
            <a:xfrm>
              <a:off x="2290526" y="3765335"/>
              <a:ext cx="235986" cy="31699"/>
            </a:xfrm>
            <a:custGeom>
              <a:avLst/>
              <a:gdLst/>
              <a:ahLst/>
              <a:cxnLst/>
              <a:rect l="0" t="0" r="0" b="0"/>
              <a:pathLst>
                <a:path w="235986" h="31699">
                  <a:moveTo>
                    <a:pt x="0" y="0"/>
                  </a:moveTo>
                  <a:lnTo>
                    <a:pt x="235986" y="0"/>
                  </a:lnTo>
                  <a:lnTo>
                    <a:pt x="176076" y="24893"/>
                  </a:lnTo>
                  <a:lnTo>
                    <a:pt x="156136" y="31699"/>
                  </a:lnTo>
                  <a:lnTo>
                    <a:pt x="0" y="316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54" name="Shape 57">
              <a:extLst>
                <a:ext uri="{FF2B5EF4-FFF2-40B4-BE49-F238E27FC236}">
                  <a16:creationId xmlns:a16="http://schemas.microsoft.com/office/drawing/2014/main" id="{0159C49C-68C1-43FC-80A3-A920274F8A88}"/>
                </a:ext>
              </a:extLst>
            </p:cNvPr>
            <p:cNvSpPr/>
            <p:nvPr/>
          </p:nvSpPr>
          <p:spPr>
            <a:xfrm>
              <a:off x="1291963" y="3654376"/>
              <a:ext cx="142647" cy="191687"/>
            </a:xfrm>
            <a:custGeom>
              <a:avLst/>
              <a:gdLst/>
              <a:ahLst/>
              <a:cxnLst/>
              <a:rect l="0" t="0" r="0" b="0"/>
              <a:pathLst>
                <a:path w="142647" h="191687">
                  <a:moveTo>
                    <a:pt x="0" y="0"/>
                  </a:moveTo>
                  <a:lnTo>
                    <a:pt x="142647" y="0"/>
                  </a:lnTo>
                  <a:lnTo>
                    <a:pt x="142647" y="31699"/>
                  </a:lnTo>
                  <a:lnTo>
                    <a:pt x="31699" y="31699"/>
                  </a:lnTo>
                  <a:lnTo>
                    <a:pt x="31699" y="191687"/>
                  </a:lnTo>
                  <a:lnTo>
                    <a:pt x="0" y="18300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55" name="Shape 58">
              <a:extLst>
                <a:ext uri="{FF2B5EF4-FFF2-40B4-BE49-F238E27FC236}">
                  <a16:creationId xmlns:a16="http://schemas.microsoft.com/office/drawing/2014/main" id="{3515BB85-63D6-4006-AA04-C52343FCA8E4}"/>
                </a:ext>
              </a:extLst>
            </p:cNvPr>
            <p:cNvSpPr/>
            <p:nvPr/>
          </p:nvSpPr>
          <p:spPr>
            <a:xfrm>
              <a:off x="1624818" y="2877720"/>
              <a:ext cx="1141222" cy="1030262"/>
            </a:xfrm>
            <a:custGeom>
              <a:avLst/>
              <a:gdLst/>
              <a:ahLst/>
              <a:cxnLst/>
              <a:rect l="0" t="0" r="0" b="0"/>
              <a:pathLst>
                <a:path w="1141222" h="1030262">
                  <a:moveTo>
                    <a:pt x="554762" y="0"/>
                  </a:moveTo>
                  <a:lnTo>
                    <a:pt x="1141222" y="0"/>
                  </a:lnTo>
                  <a:lnTo>
                    <a:pt x="1141222" y="31699"/>
                  </a:lnTo>
                  <a:lnTo>
                    <a:pt x="919328" y="31699"/>
                  </a:lnTo>
                  <a:lnTo>
                    <a:pt x="919328" y="443802"/>
                  </a:lnTo>
                  <a:lnTo>
                    <a:pt x="1109523" y="443802"/>
                  </a:lnTo>
                  <a:lnTo>
                    <a:pt x="1109523" y="142646"/>
                  </a:lnTo>
                  <a:lnTo>
                    <a:pt x="1030275" y="142646"/>
                  </a:lnTo>
                  <a:lnTo>
                    <a:pt x="1030275" y="364553"/>
                  </a:lnTo>
                  <a:lnTo>
                    <a:pt x="998576" y="364553"/>
                  </a:lnTo>
                  <a:lnTo>
                    <a:pt x="998576" y="110947"/>
                  </a:lnTo>
                  <a:lnTo>
                    <a:pt x="1141222" y="110947"/>
                  </a:lnTo>
                  <a:lnTo>
                    <a:pt x="1141222" y="475500"/>
                  </a:lnTo>
                  <a:lnTo>
                    <a:pt x="887616" y="475500"/>
                  </a:lnTo>
                  <a:lnTo>
                    <a:pt x="887616" y="31699"/>
                  </a:lnTo>
                  <a:lnTo>
                    <a:pt x="586461" y="31699"/>
                  </a:lnTo>
                  <a:lnTo>
                    <a:pt x="586461" y="776656"/>
                  </a:lnTo>
                  <a:lnTo>
                    <a:pt x="1112173" y="776656"/>
                  </a:lnTo>
                  <a:lnTo>
                    <a:pt x="1102760" y="783115"/>
                  </a:lnTo>
                  <a:lnTo>
                    <a:pt x="1059673" y="808355"/>
                  </a:lnTo>
                  <a:lnTo>
                    <a:pt x="586461" y="808355"/>
                  </a:lnTo>
                  <a:lnTo>
                    <a:pt x="586461" y="998563"/>
                  </a:lnTo>
                  <a:lnTo>
                    <a:pt x="748144" y="998563"/>
                  </a:lnTo>
                  <a:lnTo>
                    <a:pt x="749878" y="1024504"/>
                  </a:lnTo>
                  <a:lnTo>
                    <a:pt x="750672" y="1030262"/>
                  </a:lnTo>
                  <a:lnTo>
                    <a:pt x="181926" y="1030262"/>
                  </a:lnTo>
                  <a:lnTo>
                    <a:pt x="179268" y="1026095"/>
                  </a:lnTo>
                  <a:cubicBezTo>
                    <a:pt x="125787" y="1026095"/>
                    <a:pt x="73431" y="1024182"/>
                    <a:pt x="22270" y="1020448"/>
                  </a:cubicBezTo>
                  <a:lnTo>
                    <a:pt x="0" y="1017985"/>
                  </a:lnTo>
                  <a:lnTo>
                    <a:pt x="0" y="998563"/>
                  </a:lnTo>
                  <a:lnTo>
                    <a:pt x="554762" y="998563"/>
                  </a:lnTo>
                  <a:lnTo>
                    <a:pt x="5547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56" name="Shape 59">
              <a:extLst>
                <a:ext uri="{FF2B5EF4-FFF2-40B4-BE49-F238E27FC236}">
                  <a16:creationId xmlns:a16="http://schemas.microsoft.com/office/drawing/2014/main" id="{5EE20AE1-B4E2-4F60-9CEB-00E2DCD00E50}"/>
                </a:ext>
              </a:extLst>
            </p:cNvPr>
            <p:cNvSpPr/>
            <p:nvPr/>
          </p:nvSpPr>
          <p:spPr>
            <a:xfrm>
              <a:off x="389368" y="2494107"/>
              <a:ext cx="46679" cy="193405"/>
            </a:xfrm>
            <a:custGeom>
              <a:avLst/>
              <a:gdLst/>
              <a:ahLst/>
              <a:cxnLst/>
              <a:rect l="0" t="0" r="0" b="0"/>
              <a:pathLst>
                <a:path w="46679" h="193405">
                  <a:moveTo>
                    <a:pt x="46679" y="0"/>
                  </a:moveTo>
                  <a:lnTo>
                    <a:pt x="46679" y="193405"/>
                  </a:lnTo>
                  <a:lnTo>
                    <a:pt x="0" y="193405"/>
                  </a:lnTo>
                  <a:lnTo>
                    <a:pt x="5685" y="161706"/>
                  </a:lnTo>
                  <a:lnTo>
                    <a:pt x="14980" y="161706"/>
                  </a:lnTo>
                  <a:lnTo>
                    <a:pt x="14980" y="109872"/>
                  </a:lnTo>
                  <a:lnTo>
                    <a:pt x="17549" y="95543"/>
                  </a:lnTo>
                  <a:lnTo>
                    <a:pt x="466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57" name="Shape 60">
              <a:extLst>
                <a:ext uri="{FF2B5EF4-FFF2-40B4-BE49-F238E27FC236}">
                  <a16:creationId xmlns:a16="http://schemas.microsoft.com/office/drawing/2014/main" id="{4D08F1F1-7666-4D86-82A3-78B9CA3C7738}"/>
                </a:ext>
              </a:extLst>
            </p:cNvPr>
            <p:cNvSpPr/>
            <p:nvPr/>
          </p:nvSpPr>
          <p:spPr>
            <a:xfrm>
              <a:off x="3067195" y="2433905"/>
              <a:ext cx="93677" cy="31699"/>
            </a:xfrm>
            <a:custGeom>
              <a:avLst/>
              <a:gdLst/>
              <a:ahLst/>
              <a:cxnLst/>
              <a:rect l="0" t="0" r="0" b="0"/>
              <a:pathLst>
                <a:path w="93677" h="31699">
                  <a:moveTo>
                    <a:pt x="0" y="0"/>
                  </a:moveTo>
                  <a:lnTo>
                    <a:pt x="79787" y="0"/>
                  </a:lnTo>
                  <a:lnTo>
                    <a:pt x="93677" y="31699"/>
                  </a:lnTo>
                  <a:lnTo>
                    <a:pt x="0" y="316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58" name="Shape 61">
              <a:extLst>
                <a:ext uri="{FF2B5EF4-FFF2-40B4-BE49-F238E27FC236}">
                  <a16:creationId xmlns:a16="http://schemas.microsoft.com/office/drawing/2014/main" id="{C6D3865A-56DE-4312-A787-58B8ED4431CC}"/>
                </a:ext>
              </a:extLst>
            </p:cNvPr>
            <p:cNvSpPr/>
            <p:nvPr/>
          </p:nvSpPr>
          <p:spPr>
            <a:xfrm>
              <a:off x="2845288" y="2044346"/>
              <a:ext cx="351977" cy="1419834"/>
            </a:xfrm>
            <a:custGeom>
              <a:avLst/>
              <a:gdLst/>
              <a:ahLst/>
              <a:cxnLst/>
              <a:rect l="0" t="0" r="0" b="0"/>
              <a:pathLst>
                <a:path w="351977" h="1419834">
                  <a:moveTo>
                    <a:pt x="0" y="0"/>
                  </a:moveTo>
                  <a:lnTo>
                    <a:pt x="31712" y="27915"/>
                  </a:lnTo>
                  <a:lnTo>
                    <a:pt x="31712" y="278599"/>
                  </a:lnTo>
                  <a:lnTo>
                    <a:pt x="244211" y="278599"/>
                  </a:lnTo>
                  <a:lnTo>
                    <a:pt x="262685" y="310312"/>
                  </a:lnTo>
                  <a:lnTo>
                    <a:pt x="142659" y="310312"/>
                  </a:lnTo>
                  <a:lnTo>
                    <a:pt x="142659" y="500507"/>
                  </a:lnTo>
                  <a:lnTo>
                    <a:pt x="342309" y="500507"/>
                  </a:lnTo>
                  <a:lnTo>
                    <a:pt x="351977" y="532219"/>
                  </a:lnTo>
                  <a:lnTo>
                    <a:pt x="142659" y="532219"/>
                  </a:lnTo>
                  <a:lnTo>
                    <a:pt x="142659" y="944321"/>
                  </a:lnTo>
                  <a:lnTo>
                    <a:pt x="221907" y="944321"/>
                  </a:lnTo>
                  <a:lnTo>
                    <a:pt x="221907" y="611467"/>
                  </a:lnTo>
                  <a:lnTo>
                    <a:pt x="253606" y="611467"/>
                  </a:lnTo>
                  <a:lnTo>
                    <a:pt x="253606" y="976020"/>
                  </a:lnTo>
                  <a:lnTo>
                    <a:pt x="142659" y="976020"/>
                  </a:lnTo>
                  <a:lnTo>
                    <a:pt x="142659" y="1277175"/>
                  </a:lnTo>
                  <a:lnTo>
                    <a:pt x="221907" y="1277175"/>
                  </a:lnTo>
                  <a:lnTo>
                    <a:pt x="221907" y="1055268"/>
                  </a:lnTo>
                  <a:lnTo>
                    <a:pt x="335432" y="1055268"/>
                  </a:lnTo>
                  <a:lnTo>
                    <a:pt x="325126" y="1086967"/>
                  </a:lnTo>
                  <a:lnTo>
                    <a:pt x="253606" y="1086967"/>
                  </a:lnTo>
                  <a:lnTo>
                    <a:pt x="253606" y="1239267"/>
                  </a:lnTo>
                  <a:lnTo>
                    <a:pt x="250650" y="1244804"/>
                  </a:lnTo>
                  <a:lnTo>
                    <a:pt x="209043" y="1308874"/>
                  </a:lnTo>
                  <a:lnTo>
                    <a:pt x="142659" y="1308874"/>
                  </a:lnTo>
                  <a:lnTo>
                    <a:pt x="142659" y="1388135"/>
                  </a:lnTo>
                  <a:lnTo>
                    <a:pt x="147764" y="1388135"/>
                  </a:lnTo>
                  <a:lnTo>
                    <a:pt x="118789" y="1419834"/>
                  </a:lnTo>
                  <a:lnTo>
                    <a:pt x="110960" y="1419834"/>
                  </a:lnTo>
                  <a:lnTo>
                    <a:pt x="110960" y="310312"/>
                  </a:lnTo>
                  <a:lnTo>
                    <a:pt x="0" y="3103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59" name="Shape 62">
              <a:extLst>
                <a:ext uri="{FF2B5EF4-FFF2-40B4-BE49-F238E27FC236}">
                  <a16:creationId xmlns:a16="http://schemas.microsoft.com/office/drawing/2014/main" id="{38B29EB3-DB49-456A-8656-12E540F57E72}"/>
                </a:ext>
              </a:extLst>
            </p:cNvPr>
            <p:cNvSpPr/>
            <p:nvPr/>
          </p:nvSpPr>
          <p:spPr>
            <a:xfrm>
              <a:off x="2734341" y="1990091"/>
              <a:ext cx="81529" cy="364566"/>
            </a:xfrm>
            <a:custGeom>
              <a:avLst/>
              <a:gdLst/>
              <a:ahLst/>
              <a:cxnLst/>
              <a:rect l="0" t="0" r="0" b="0"/>
              <a:pathLst>
                <a:path w="81529" h="364566">
                  <a:moveTo>
                    <a:pt x="0" y="0"/>
                  </a:moveTo>
                  <a:lnTo>
                    <a:pt x="37386" y="0"/>
                  </a:lnTo>
                  <a:lnTo>
                    <a:pt x="81529" y="31712"/>
                  </a:lnTo>
                  <a:lnTo>
                    <a:pt x="31699" y="31712"/>
                  </a:lnTo>
                  <a:lnTo>
                    <a:pt x="31699" y="364566"/>
                  </a:lnTo>
                  <a:lnTo>
                    <a:pt x="0" y="36456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60" name="Shape 63">
              <a:extLst>
                <a:ext uri="{FF2B5EF4-FFF2-40B4-BE49-F238E27FC236}">
                  <a16:creationId xmlns:a16="http://schemas.microsoft.com/office/drawing/2014/main" id="{8D883889-A4C5-432D-B2DC-86354E15B0E5}"/>
                </a:ext>
              </a:extLst>
            </p:cNvPr>
            <p:cNvSpPr/>
            <p:nvPr/>
          </p:nvSpPr>
          <p:spPr>
            <a:xfrm>
              <a:off x="2179579" y="1768184"/>
              <a:ext cx="199091" cy="31699"/>
            </a:xfrm>
            <a:custGeom>
              <a:avLst/>
              <a:gdLst/>
              <a:ahLst/>
              <a:cxnLst/>
              <a:rect l="0" t="0" r="0" b="0"/>
              <a:pathLst>
                <a:path w="199091" h="31699">
                  <a:moveTo>
                    <a:pt x="0" y="0"/>
                  </a:moveTo>
                  <a:lnTo>
                    <a:pt x="83355" y="0"/>
                  </a:lnTo>
                  <a:lnTo>
                    <a:pt x="199091" y="31699"/>
                  </a:lnTo>
                  <a:lnTo>
                    <a:pt x="0" y="316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61" name="Shape 64">
              <a:extLst>
                <a:ext uri="{FF2B5EF4-FFF2-40B4-BE49-F238E27FC236}">
                  <a16:creationId xmlns:a16="http://schemas.microsoft.com/office/drawing/2014/main" id="{C6169B60-EF0E-49AB-93AE-4C2B54DB8EE0}"/>
                </a:ext>
              </a:extLst>
            </p:cNvPr>
            <p:cNvSpPr/>
            <p:nvPr/>
          </p:nvSpPr>
          <p:spPr>
            <a:xfrm>
              <a:off x="447300" y="1768184"/>
              <a:ext cx="2096846" cy="2046755"/>
            </a:xfrm>
            <a:custGeom>
              <a:avLst/>
              <a:gdLst/>
              <a:ahLst/>
              <a:cxnLst/>
              <a:rect l="0" t="0" r="0" b="0"/>
              <a:pathLst>
                <a:path w="2096846" h="2046755">
                  <a:moveTo>
                    <a:pt x="897938" y="0"/>
                  </a:moveTo>
                  <a:lnTo>
                    <a:pt x="1098270" y="0"/>
                  </a:lnTo>
                  <a:lnTo>
                    <a:pt x="1098270" y="364566"/>
                  </a:lnTo>
                  <a:lnTo>
                    <a:pt x="955611" y="364566"/>
                  </a:lnTo>
                  <a:lnTo>
                    <a:pt x="955611" y="110960"/>
                  </a:lnTo>
                  <a:lnTo>
                    <a:pt x="987310" y="110960"/>
                  </a:lnTo>
                  <a:lnTo>
                    <a:pt x="987310" y="332867"/>
                  </a:lnTo>
                  <a:lnTo>
                    <a:pt x="1066571" y="332867"/>
                  </a:lnTo>
                  <a:lnTo>
                    <a:pt x="1066571" y="31699"/>
                  </a:lnTo>
                  <a:lnTo>
                    <a:pt x="876363" y="31699"/>
                  </a:lnTo>
                  <a:lnTo>
                    <a:pt x="876363" y="443814"/>
                  </a:lnTo>
                  <a:lnTo>
                    <a:pt x="1098270" y="443814"/>
                  </a:lnTo>
                  <a:lnTo>
                    <a:pt x="1098270" y="586473"/>
                  </a:lnTo>
                  <a:lnTo>
                    <a:pt x="844664" y="586473"/>
                  </a:lnTo>
                  <a:lnTo>
                    <a:pt x="844664" y="554761"/>
                  </a:lnTo>
                  <a:lnTo>
                    <a:pt x="1066571" y="554761"/>
                  </a:lnTo>
                  <a:lnTo>
                    <a:pt x="1066571" y="475513"/>
                  </a:lnTo>
                  <a:lnTo>
                    <a:pt x="765416" y="475513"/>
                  </a:lnTo>
                  <a:lnTo>
                    <a:pt x="765416" y="1109536"/>
                  </a:lnTo>
                  <a:lnTo>
                    <a:pt x="1399425" y="1109536"/>
                  </a:lnTo>
                  <a:lnTo>
                    <a:pt x="1399425" y="554761"/>
                  </a:lnTo>
                  <a:lnTo>
                    <a:pt x="1954187" y="554761"/>
                  </a:lnTo>
                  <a:lnTo>
                    <a:pt x="1954187" y="332867"/>
                  </a:lnTo>
                  <a:lnTo>
                    <a:pt x="1985886" y="332867"/>
                  </a:lnTo>
                  <a:lnTo>
                    <a:pt x="1985886" y="586473"/>
                  </a:lnTo>
                  <a:lnTo>
                    <a:pt x="1763979" y="586473"/>
                  </a:lnTo>
                  <a:lnTo>
                    <a:pt x="1763979" y="697420"/>
                  </a:lnTo>
                  <a:lnTo>
                    <a:pt x="1732280" y="697420"/>
                  </a:lnTo>
                  <a:lnTo>
                    <a:pt x="1732280" y="586473"/>
                  </a:lnTo>
                  <a:lnTo>
                    <a:pt x="1431125" y="586473"/>
                  </a:lnTo>
                  <a:lnTo>
                    <a:pt x="1431125" y="887628"/>
                  </a:lnTo>
                  <a:lnTo>
                    <a:pt x="1732280" y="887628"/>
                  </a:lnTo>
                  <a:lnTo>
                    <a:pt x="1732280" y="808380"/>
                  </a:lnTo>
                  <a:lnTo>
                    <a:pt x="1621332" y="808380"/>
                  </a:lnTo>
                  <a:lnTo>
                    <a:pt x="1621332" y="697420"/>
                  </a:lnTo>
                  <a:lnTo>
                    <a:pt x="1542072" y="697420"/>
                  </a:lnTo>
                  <a:lnTo>
                    <a:pt x="1542072" y="808380"/>
                  </a:lnTo>
                  <a:lnTo>
                    <a:pt x="1510372" y="808380"/>
                  </a:lnTo>
                  <a:lnTo>
                    <a:pt x="1510372" y="665721"/>
                  </a:lnTo>
                  <a:lnTo>
                    <a:pt x="1653032" y="665721"/>
                  </a:lnTo>
                  <a:lnTo>
                    <a:pt x="1653032" y="776669"/>
                  </a:lnTo>
                  <a:lnTo>
                    <a:pt x="1874926" y="776669"/>
                  </a:lnTo>
                  <a:lnTo>
                    <a:pt x="1874926" y="808380"/>
                  </a:lnTo>
                  <a:lnTo>
                    <a:pt x="1763979" y="808380"/>
                  </a:lnTo>
                  <a:lnTo>
                    <a:pt x="1763979" y="887628"/>
                  </a:lnTo>
                  <a:lnTo>
                    <a:pt x="2065134" y="887628"/>
                  </a:lnTo>
                  <a:lnTo>
                    <a:pt x="2065134" y="808380"/>
                  </a:lnTo>
                  <a:lnTo>
                    <a:pt x="1954187" y="808380"/>
                  </a:lnTo>
                  <a:lnTo>
                    <a:pt x="1954187" y="697420"/>
                  </a:lnTo>
                  <a:lnTo>
                    <a:pt x="1843227" y="697420"/>
                  </a:lnTo>
                  <a:lnTo>
                    <a:pt x="1843227" y="665721"/>
                  </a:lnTo>
                  <a:lnTo>
                    <a:pt x="1985886" y="665721"/>
                  </a:lnTo>
                  <a:lnTo>
                    <a:pt x="1985886" y="776669"/>
                  </a:lnTo>
                  <a:lnTo>
                    <a:pt x="2065134" y="776669"/>
                  </a:lnTo>
                  <a:lnTo>
                    <a:pt x="2065134" y="253619"/>
                  </a:lnTo>
                  <a:lnTo>
                    <a:pt x="1954187" y="253619"/>
                  </a:lnTo>
                  <a:lnTo>
                    <a:pt x="1954187" y="39238"/>
                  </a:lnTo>
                  <a:lnTo>
                    <a:pt x="1985886" y="50835"/>
                  </a:lnTo>
                  <a:lnTo>
                    <a:pt x="1985886" y="221907"/>
                  </a:lnTo>
                  <a:lnTo>
                    <a:pt x="2065134" y="221907"/>
                  </a:lnTo>
                  <a:lnTo>
                    <a:pt x="2065134" y="79827"/>
                  </a:lnTo>
                  <a:lnTo>
                    <a:pt x="2066054" y="80164"/>
                  </a:lnTo>
                  <a:lnTo>
                    <a:pt x="2096846" y="94571"/>
                  </a:lnTo>
                  <a:lnTo>
                    <a:pt x="2096846" y="919328"/>
                  </a:lnTo>
                  <a:lnTo>
                    <a:pt x="1431125" y="919328"/>
                  </a:lnTo>
                  <a:lnTo>
                    <a:pt x="1431125" y="1141235"/>
                  </a:lnTo>
                  <a:lnTo>
                    <a:pt x="1209217" y="1141235"/>
                  </a:lnTo>
                  <a:lnTo>
                    <a:pt x="1209217" y="1474089"/>
                  </a:lnTo>
                  <a:lnTo>
                    <a:pt x="1177518" y="1474089"/>
                  </a:lnTo>
                  <a:lnTo>
                    <a:pt x="1177518" y="1141235"/>
                  </a:lnTo>
                  <a:lnTo>
                    <a:pt x="1098270" y="1141235"/>
                  </a:lnTo>
                  <a:lnTo>
                    <a:pt x="1098270" y="1553337"/>
                  </a:lnTo>
                  <a:lnTo>
                    <a:pt x="1399425" y="1553337"/>
                  </a:lnTo>
                  <a:lnTo>
                    <a:pt x="1399425" y="1252182"/>
                  </a:lnTo>
                  <a:lnTo>
                    <a:pt x="1320165" y="1252182"/>
                  </a:lnTo>
                  <a:lnTo>
                    <a:pt x="1320165" y="1474089"/>
                  </a:lnTo>
                  <a:lnTo>
                    <a:pt x="1288478" y="1474089"/>
                  </a:lnTo>
                  <a:lnTo>
                    <a:pt x="1288478" y="1220483"/>
                  </a:lnTo>
                  <a:lnTo>
                    <a:pt x="1431125" y="1220483"/>
                  </a:lnTo>
                  <a:lnTo>
                    <a:pt x="1431125" y="1585036"/>
                  </a:lnTo>
                  <a:lnTo>
                    <a:pt x="1098270" y="1585036"/>
                  </a:lnTo>
                  <a:lnTo>
                    <a:pt x="1098270" y="1917891"/>
                  </a:lnTo>
                  <a:lnTo>
                    <a:pt x="1066571" y="1917891"/>
                  </a:lnTo>
                  <a:lnTo>
                    <a:pt x="1066571" y="1806943"/>
                  </a:lnTo>
                  <a:lnTo>
                    <a:pt x="765416" y="1806943"/>
                  </a:lnTo>
                  <a:lnTo>
                    <a:pt x="765416" y="2046755"/>
                  </a:lnTo>
                  <a:lnTo>
                    <a:pt x="733717" y="2035158"/>
                  </a:lnTo>
                  <a:lnTo>
                    <a:pt x="733717" y="1775244"/>
                  </a:lnTo>
                  <a:lnTo>
                    <a:pt x="1066571" y="1775244"/>
                  </a:lnTo>
                  <a:lnTo>
                    <a:pt x="1066571" y="1141235"/>
                  </a:lnTo>
                  <a:lnTo>
                    <a:pt x="765416" y="1141235"/>
                  </a:lnTo>
                  <a:lnTo>
                    <a:pt x="765416" y="1220483"/>
                  </a:lnTo>
                  <a:lnTo>
                    <a:pt x="987310" y="1220483"/>
                  </a:lnTo>
                  <a:lnTo>
                    <a:pt x="987310" y="1252182"/>
                  </a:lnTo>
                  <a:lnTo>
                    <a:pt x="733717" y="1252182"/>
                  </a:lnTo>
                  <a:lnTo>
                    <a:pt x="733717" y="697420"/>
                  </a:lnTo>
                  <a:lnTo>
                    <a:pt x="654456" y="697420"/>
                  </a:lnTo>
                  <a:lnTo>
                    <a:pt x="654456" y="808380"/>
                  </a:lnTo>
                  <a:lnTo>
                    <a:pt x="67995" y="808380"/>
                  </a:lnTo>
                  <a:lnTo>
                    <a:pt x="67995" y="776669"/>
                  </a:lnTo>
                  <a:lnTo>
                    <a:pt x="622757" y="776669"/>
                  </a:lnTo>
                  <a:lnTo>
                    <a:pt x="622757" y="697420"/>
                  </a:lnTo>
                  <a:lnTo>
                    <a:pt x="0" y="697420"/>
                  </a:lnTo>
                  <a:lnTo>
                    <a:pt x="13890" y="665721"/>
                  </a:lnTo>
                  <a:lnTo>
                    <a:pt x="733717" y="665721"/>
                  </a:lnTo>
                  <a:lnTo>
                    <a:pt x="733717" y="475513"/>
                  </a:lnTo>
                  <a:lnTo>
                    <a:pt x="654456" y="475513"/>
                  </a:lnTo>
                  <a:lnTo>
                    <a:pt x="654456" y="586473"/>
                  </a:lnTo>
                  <a:lnTo>
                    <a:pt x="52900" y="586473"/>
                  </a:lnTo>
                  <a:lnTo>
                    <a:pt x="91303" y="520550"/>
                  </a:lnTo>
                  <a:lnTo>
                    <a:pt x="99695" y="509247"/>
                  </a:lnTo>
                  <a:lnTo>
                    <a:pt x="99695" y="554761"/>
                  </a:lnTo>
                  <a:lnTo>
                    <a:pt x="178942" y="554761"/>
                  </a:lnTo>
                  <a:lnTo>
                    <a:pt x="178942" y="407981"/>
                  </a:lnTo>
                  <a:lnTo>
                    <a:pt x="210642" y="373673"/>
                  </a:lnTo>
                  <a:lnTo>
                    <a:pt x="210642" y="443814"/>
                  </a:lnTo>
                  <a:lnTo>
                    <a:pt x="543496" y="443814"/>
                  </a:lnTo>
                  <a:lnTo>
                    <a:pt x="543496" y="475513"/>
                  </a:lnTo>
                  <a:lnTo>
                    <a:pt x="210642" y="475513"/>
                  </a:lnTo>
                  <a:lnTo>
                    <a:pt x="210642" y="554761"/>
                  </a:lnTo>
                  <a:lnTo>
                    <a:pt x="622757" y="554761"/>
                  </a:lnTo>
                  <a:lnTo>
                    <a:pt x="622757" y="443814"/>
                  </a:lnTo>
                  <a:lnTo>
                    <a:pt x="844664" y="443814"/>
                  </a:lnTo>
                  <a:lnTo>
                    <a:pt x="844664" y="14591"/>
                  </a:lnTo>
                  <a:lnTo>
                    <a:pt x="89793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62" name="Shape 65">
              <a:extLst>
                <a:ext uri="{FF2B5EF4-FFF2-40B4-BE49-F238E27FC236}">
                  <a16:creationId xmlns:a16="http://schemas.microsoft.com/office/drawing/2014/main" id="{F2D1F007-1CDC-4551-8F8E-4538F73D39D8}"/>
                </a:ext>
              </a:extLst>
            </p:cNvPr>
            <p:cNvSpPr/>
            <p:nvPr/>
          </p:nvSpPr>
          <p:spPr>
            <a:xfrm>
              <a:off x="2068632" y="1733885"/>
              <a:ext cx="31699" cy="65999"/>
            </a:xfrm>
            <a:custGeom>
              <a:avLst/>
              <a:gdLst/>
              <a:ahLst/>
              <a:cxnLst/>
              <a:rect l="0" t="0" r="0" b="0"/>
              <a:pathLst>
                <a:path w="31699" h="65999">
                  <a:moveTo>
                    <a:pt x="0" y="0"/>
                  </a:moveTo>
                  <a:lnTo>
                    <a:pt x="31699" y="3506"/>
                  </a:lnTo>
                  <a:lnTo>
                    <a:pt x="31699" y="65999"/>
                  </a:lnTo>
                  <a:lnTo>
                    <a:pt x="0" y="659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63" name="Shape 66">
              <a:extLst>
                <a:ext uri="{FF2B5EF4-FFF2-40B4-BE49-F238E27FC236}">
                  <a16:creationId xmlns:a16="http://schemas.microsoft.com/office/drawing/2014/main" id="{1D697096-F4FC-4547-8F96-314FD4B807CD}"/>
                </a:ext>
              </a:extLst>
            </p:cNvPr>
            <p:cNvSpPr/>
            <p:nvPr/>
          </p:nvSpPr>
          <p:spPr>
            <a:xfrm>
              <a:off x="1846725" y="1721866"/>
              <a:ext cx="142646" cy="410885"/>
            </a:xfrm>
            <a:custGeom>
              <a:avLst/>
              <a:gdLst/>
              <a:ahLst/>
              <a:cxnLst/>
              <a:rect l="0" t="0" r="0" b="0"/>
              <a:pathLst>
                <a:path w="142646" h="410885">
                  <a:moveTo>
                    <a:pt x="110947" y="0"/>
                  </a:moveTo>
                  <a:lnTo>
                    <a:pt x="114359" y="123"/>
                  </a:lnTo>
                  <a:lnTo>
                    <a:pt x="142646" y="3252"/>
                  </a:lnTo>
                  <a:lnTo>
                    <a:pt x="142646" y="410885"/>
                  </a:lnTo>
                  <a:lnTo>
                    <a:pt x="0" y="410885"/>
                  </a:lnTo>
                  <a:lnTo>
                    <a:pt x="0" y="379185"/>
                  </a:lnTo>
                  <a:lnTo>
                    <a:pt x="110947" y="379185"/>
                  </a:lnTo>
                  <a:lnTo>
                    <a:pt x="11094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64" name="Shape 67">
              <a:extLst>
                <a:ext uri="{FF2B5EF4-FFF2-40B4-BE49-F238E27FC236}">
                  <a16:creationId xmlns:a16="http://schemas.microsoft.com/office/drawing/2014/main" id="{8DA07B7F-4599-43A9-9A47-2A7661DEFF7A}"/>
                </a:ext>
              </a:extLst>
            </p:cNvPr>
            <p:cNvSpPr/>
            <p:nvPr/>
          </p:nvSpPr>
          <p:spPr>
            <a:xfrm>
              <a:off x="1846725" y="1717875"/>
              <a:ext cx="31699" cy="303928"/>
            </a:xfrm>
            <a:custGeom>
              <a:avLst/>
              <a:gdLst/>
              <a:ahLst/>
              <a:cxnLst/>
              <a:rect l="0" t="0" r="0" b="0"/>
              <a:pathLst>
                <a:path w="31699" h="303928">
                  <a:moveTo>
                    <a:pt x="0" y="0"/>
                  </a:moveTo>
                  <a:lnTo>
                    <a:pt x="31699" y="1140"/>
                  </a:lnTo>
                  <a:lnTo>
                    <a:pt x="31699" y="303928"/>
                  </a:lnTo>
                  <a:lnTo>
                    <a:pt x="0" y="30392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2848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65" name="Shape 68">
              <a:extLst>
                <a:ext uri="{FF2B5EF4-FFF2-40B4-BE49-F238E27FC236}">
                  <a16:creationId xmlns:a16="http://schemas.microsoft.com/office/drawing/2014/main" id="{B91E7A60-1241-47BE-9913-E5540147A82B}"/>
                </a:ext>
              </a:extLst>
            </p:cNvPr>
            <p:cNvSpPr/>
            <p:nvPr/>
          </p:nvSpPr>
          <p:spPr>
            <a:xfrm>
              <a:off x="2258517" y="1969910"/>
              <a:ext cx="968409" cy="1681531"/>
            </a:xfrm>
            <a:custGeom>
              <a:avLst/>
              <a:gdLst/>
              <a:ahLst/>
              <a:cxnLst/>
              <a:rect l="0" t="0" r="0" b="0"/>
              <a:pathLst>
                <a:path w="968409" h="1681531">
                  <a:moveTo>
                    <a:pt x="484184" y="0"/>
                  </a:moveTo>
                  <a:lnTo>
                    <a:pt x="484209" y="0"/>
                  </a:lnTo>
                  <a:lnTo>
                    <a:pt x="592995" y="79860"/>
                  </a:lnTo>
                  <a:cubicBezTo>
                    <a:pt x="832330" y="276728"/>
                    <a:pt x="968409" y="545048"/>
                    <a:pt x="968409" y="840807"/>
                  </a:cubicBezTo>
                  <a:cubicBezTo>
                    <a:pt x="968409" y="1136555"/>
                    <a:pt x="832320" y="1404834"/>
                    <a:pt x="592991" y="1601676"/>
                  </a:cubicBezTo>
                  <a:lnTo>
                    <a:pt x="484202" y="1681531"/>
                  </a:lnTo>
                  <a:lnTo>
                    <a:pt x="484191" y="1681531"/>
                  </a:lnTo>
                  <a:lnTo>
                    <a:pt x="375410" y="1601676"/>
                  </a:lnTo>
                  <a:cubicBezTo>
                    <a:pt x="170283" y="1432955"/>
                    <a:pt x="40988" y="1211749"/>
                    <a:pt x="8233" y="965747"/>
                  </a:cubicBezTo>
                  <a:lnTo>
                    <a:pt x="0" y="840866"/>
                  </a:lnTo>
                  <a:lnTo>
                    <a:pt x="0" y="840749"/>
                  </a:lnTo>
                  <a:lnTo>
                    <a:pt x="8232" y="715862"/>
                  </a:lnTo>
                  <a:cubicBezTo>
                    <a:pt x="40985" y="469843"/>
                    <a:pt x="170274" y="248604"/>
                    <a:pt x="375406" y="79860"/>
                  </a:cubicBezTo>
                  <a:lnTo>
                    <a:pt x="4841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3545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C57A11F-429E-458A-97F9-408916A7170F}"/>
                </a:ext>
              </a:extLst>
            </p:cNvPr>
            <p:cNvSpPr/>
            <p:nvPr/>
          </p:nvSpPr>
          <p:spPr>
            <a:xfrm>
              <a:off x="1410631" y="706792"/>
              <a:ext cx="3544678" cy="46213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spc="170">
                  <a:solidFill>
                    <a:srgbClr val="EAF0C7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DWIGHT</a:t>
              </a:r>
              <a:r>
                <a:rPr lang="en-US" sz="2400" spc="130">
                  <a:solidFill>
                    <a:srgbClr val="EAF0C7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2400" spc="170">
                  <a:solidFill>
                    <a:srgbClr val="EAF0C7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GOLANN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D0A05A4-53E6-4FF3-A9FA-D67470FA9398}"/>
                </a:ext>
              </a:extLst>
            </p:cNvPr>
            <p:cNvSpPr/>
            <p:nvPr/>
          </p:nvSpPr>
          <p:spPr>
            <a:xfrm>
              <a:off x="1164232" y="4621114"/>
              <a:ext cx="4441122" cy="123745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6100">
                  <a:solidFill>
                    <a:srgbClr val="DFD2E3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Mediating</a:t>
              </a:r>
              <a:r>
                <a:rPr lang="en-US" sz="6100" spc="50">
                  <a:solidFill>
                    <a:srgbClr val="DFD2E3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0CF3932-4302-4AC6-AC79-8D347935B512}"/>
                </a:ext>
              </a:extLst>
            </p:cNvPr>
            <p:cNvSpPr/>
            <p:nvPr/>
          </p:nvSpPr>
          <p:spPr>
            <a:xfrm>
              <a:off x="398570" y="5383114"/>
              <a:ext cx="6237128" cy="123745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6100">
                  <a:solidFill>
                    <a:srgbClr val="DFD2E3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Legal</a:t>
              </a:r>
              <a:r>
                <a:rPr lang="en-US" sz="6100" spc="50">
                  <a:solidFill>
                    <a:srgbClr val="DFD2E3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6100">
                  <a:solidFill>
                    <a:srgbClr val="DFD2E3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Disputes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B08892E5-CE60-4E4C-A272-76266289506D}"/>
                </a:ext>
              </a:extLst>
            </p:cNvPr>
            <p:cNvSpPr/>
            <p:nvPr/>
          </p:nvSpPr>
          <p:spPr>
            <a:xfrm>
              <a:off x="1200621" y="6375701"/>
              <a:ext cx="4214157" cy="56801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800">
                  <a:solidFill>
                    <a:srgbClr val="E1CCD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Effective</a:t>
              </a:r>
              <a:r>
                <a:rPr lang="en-US" sz="2800" spc="20">
                  <a:solidFill>
                    <a:srgbClr val="E1CCD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2800">
                  <a:solidFill>
                    <a:srgbClr val="E1CCD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Techniques</a:t>
              </a:r>
              <a:r>
                <a:rPr lang="en-US" sz="2800" spc="20">
                  <a:solidFill>
                    <a:srgbClr val="E1CCD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6577720B-D2CD-4F08-A3CE-DDDDB2ABA0F4}"/>
                </a:ext>
              </a:extLst>
            </p:cNvPr>
            <p:cNvSpPr/>
            <p:nvPr/>
          </p:nvSpPr>
          <p:spPr>
            <a:xfrm>
              <a:off x="4368986" y="6375701"/>
              <a:ext cx="110670" cy="56801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800">
                  <a:solidFill>
                    <a:srgbClr val="E1CCD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E5830113-E345-4661-93EB-2213B069673D}"/>
                </a:ext>
              </a:extLst>
            </p:cNvPr>
            <p:cNvSpPr/>
            <p:nvPr/>
          </p:nvSpPr>
          <p:spPr>
            <a:xfrm>
              <a:off x="1479459" y="6794801"/>
              <a:ext cx="3361667" cy="56801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800">
                  <a:solidFill>
                    <a:srgbClr val="E1CCD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to</a:t>
              </a:r>
              <a:r>
                <a:rPr lang="en-US" sz="2800" spc="20">
                  <a:solidFill>
                    <a:srgbClr val="E1CCD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2800">
                  <a:solidFill>
                    <a:srgbClr val="E1CCD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Resolve</a:t>
              </a:r>
              <a:r>
                <a:rPr lang="en-US" sz="2800" spc="20">
                  <a:solidFill>
                    <a:srgbClr val="E1CCD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2800">
                  <a:solidFill>
                    <a:srgbClr val="E1CCD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Cases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C9528E36-D6A3-4C47-9F01-E7F1CEF6C0E2}"/>
                </a:ext>
              </a:extLst>
            </p:cNvPr>
            <p:cNvSpPr/>
            <p:nvPr/>
          </p:nvSpPr>
          <p:spPr>
            <a:xfrm>
              <a:off x="1956773" y="7362390"/>
              <a:ext cx="2091866" cy="3448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700">
                  <a:solidFill>
                    <a:srgbClr val="E9DFEB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Second</a:t>
              </a:r>
              <a:r>
                <a:rPr lang="en-US" sz="1700" spc="250">
                  <a:solidFill>
                    <a:srgbClr val="E9DFEB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1700">
                  <a:solidFill>
                    <a:srgbClr val="E9DFEB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Edition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3C7FE8-050A-4DC5-873D-553FBB04F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124D18-5720-4817-BF04-3BF7E2F25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32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ECF0B-2E31-4913-BF1D-8A540DC80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Before</a:t>
            </a:r>
            <a:r>
              <a:rPr lang="en-US" dirty="0">
                <a:latin typeface="+mn-lt"/>
              </a:rPr>
              <a:t> evaluating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18E18-3F1F-402F-8E13-8040054C4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Encourage and assist the parties to </a:t>
            </a:r>
            <a:r>
              <a:rPr lang="en-US" sz="3200" b="1" i="1" dirty="0"/>
              <a:t>exchange information</a:t>
            </a:r>
          </a:p>
          <a:p>
            <a:pPr marL="0" indent="0">
              <a:buNone/>
            </a:pPr>
            <a:endParaRPr lang="en-US" sz="3200" b="1" i="1" dirty="0"/>
          </a:p>
          <a:p>
            <a:r>
              <a:rPr lang="en-US" sz="3200" b="1" i="1" dirty="0"/>
              <a:t>Lead an analysis – </a:t>
            </a:r>
            <a:r>
              <a:rPr lang="en-US" sz="3200" dirty="0"/>
              <a:t>what do they think?  Why?</a:t>
            </a:r>
          </a:p>
          <a:p>
            <a:endParaRPr lang="en-US" dirty="0"/>
          </a:p>
          <a:p>
            <a:r>
              <a:rPr lang="en-US" b="1" i="1" dirty="0"/>
              <a:t>Ask questions</a:t>
            </a:r>
            <a:r>
              <a:rPr lang="en-US" dirty="0"/>
              <a:t>: broad, narrow, leading, even confrontative</a:t>
            </a:r>
          </a:p>
          <a:p>
            <a:endParaRPr lang="en-US" sz="3200" dirty="0"/>
          </a:p>
          <a:p>
            <a:r>
              <a:rPr lang="en-US" b="1" i="1" dirty="0"/>
              <a:t>Signal that you disagree</a:t>
            </a:r>
            <a:endParaRPr lang="en-US" sz="3200" b="1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D9DCD7-1B06-4D73-B595-A6277542A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DC87C9-A469-4FDF-814B-EC536F9DE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962F-8125-4658-81D6-614937E86F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8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0"/>
            <a:ext cx="8934450" cy="1143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i="1" dirty="0">
                <a:latin typeface="EideticNeoBoldItalic" panose="02000803020000090004" pitchFamily="2" charset="0"/>
              </a:rPr>
              <a:t>Doctors’ </a:t>
            </a:r>
            <a:r>
              <a:rPr lang="en-US" i="1" dirty="0">
                <a:latin typeface="EideticNeoBoldItalic" panose="02000803020000090004" pitchFamily="2" charset="0"/>
                <a:cs typeface="Lucida Grande"/>
              </a:rPr>
              <a:t>prescription:</a:t>
            </a:r>
            <a:br>
              <a:rPr lang="en-US" dirty="0">
                <a:latin typeface="Lucida Grande"/>
                <a:cs typeface="Lucida Grande"/>
              </a:rPr>
            </a:br>
            <a:r>
              <a:rPr lang="en-US" dirty="0">
                <a:latin typeface="Lucida Grande"/>
                <a:cs typeface="Lucida Grande"/>
              </a:rPr>
              <a:t> </a:t>
            </a:r>
            <a:br>
              <a:rPr lang="en-US" dirty="0">
                <a:latin typeface="Lucida Grande"/>
                <a:cs typeface="Lucida Grande"/>
              </a:rPr>
            </a:br>
            <a:r>
              <a:rPr lang="en-US" b="1" dirty="0">
                <a:solidFill>
                  <a:srgbClr val="0070C0"/>
                </a:solidFill>
                <a:latin typeface="Lucida Grande"/>
                <a:cs typeface="Lucida Grande"/>
              </a:rPr>
              <a:t>Give bad news only after a preface </a:t>
            </a:r>
            <a:endParaRPr lang="en-US" dirty="0">
              <a:latin typeface="Lucida Grande"/>
              <a:cs typeface="Lucida Grand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24024"/>
            <a:ext cx="10401300" cy="490537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700" dirty="0">
              <a:latin typeface="Lucida Grande"/>
            </a:endParaRPr>
          </a:p>
          <a:p>
            <a:pPr algn="ctr">
              <a:buNone/>
            </a:pPr>
            <a:endParaRPr lang="en-US" sz="3000" dirty="0">
              <a:latin typeface="Lucida Grande"/>
              <a:cs typeface="Lucida Grande"/>
            </a:endParaRPr>
          </a:p>
          <a:p>
            <a:pPr algn="ctr">
              <a:buNone/>
            </a:pPr>
            <a:r>
              <a:rPr lang="en-US" dirty="0">
                <a:latin typeface="Lucida Grande"/>
                <a:cs typeface="Lucida Grande"/>
              </a:rPr>
              <a:t>Bad news brings an abrupt shift in perception…</a:t>
            </a:r>
          </a:p>
          <a:p>
            <a:pPr algn="ctr">
              <a:buNone/>
            </a:pPr>
            <a:r>
              <a:rPr lang="en-US" dirty="0">
                <a:latin typeface="Lucida Grande"/>
                <a:cs typeface="Lucida Grande"/>
              </a:rPr>
              <a:t>often disorientation</a:t>
            </a:r>
          </a:p>
          <a:p>
            <a:pPr algn="ctr">
              <a:buNone/>
            </a:pPr>
            <a:endParaRPr lang="en-US" dirty="0">
              <a:latin typeface="Lucida Grande"/>
              <a:cs typeface="Lucida Grande"/>
            </a:endParaRPr>
          </a:p>
          <a:p>
            <a:pPr algn="ctr">
              <a:buNone/>
            </a:pPr>
            <a:r>
              <a:rPr lang="en-US" dirty="0">
                <a:latin typeface="Lucida Grande"/>
                <a:cs typeface="Lucida Grande"/>
              </a:rPr>
              <a:t>To  help prepare emotionally</a:t>
            </a:r>
          </a:p>
          <a:p>
            <a:pPr algn="ctr">
              <a:buNone/>
            </a:pPr>
            <a:endParaRPr lang="en-US" dirty="0">
              <a:latin typeface="Lucida Grande"/>
              <a:cs typeface="Lucida Grande"/>
            </a:endParaRPr>
          </a:p>
          <a:p>
            <a:pPr algn="ctr">
              <a:buNone/>
            </a:pPr>
            <a:r>
              <a:rPr lang="en-US" dirty="0">
                <a:latin typeface="Lucida Grande"/>
                <a:cs typeface="Lucida Grande"/>
              </a:rPr>
              <a:t>Give a gentle warning…</a:t>
            </a:r>
            <a:endParaRPr lang="en-US" sz="1200" dirty="0">
              <a:latin typeface="Lucida Grande"/>
              <a:cs typeface="Lucida Grande"/>
            </a:endParaRPr>
          </a:p>
          <a:p>
            <a:pPr algn="ctr">
              <a:buNone/>
            </a:pPr>
            <a:endParaRPr lang="en-US" sz="900" dirty="0">
              <a:latin typeface="Lucida Grande"/>
              <a:cs typeface="Lucida Grande"/>
            </a:endParaRPr>
          </a:p>
          <a:p>
            <a:endParaRPr lang="en-US" dirty="0"/>
          </a:p>
        </p:txBody>
      </p:sp>
      <p:pic>
        <p:nvPicPr>
          <p:cNvPr id="5" name="Picture 4" descr="C:\Users\MCA Notebook\AppData\Local\Microsoft\Windows\Temporary Internet Files\Content.IE5\EOZS24A2\MC90043722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834760">
            <a:off x="9216077" y="3238849"/>
            <a:ext cx="1179523" cy="1398795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BD9F-E543-462A-8265-D5DFCB4935D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3726766" cy="365125"/>
          </a:xfrm>
        </p:spPr>
        <p:txBody>
          <a:bodyPr/>
          <a:lstStyle/>
          <a:p>
            <a:r>
              <a:rPr lang="en-US"/>
              <a:t>Copyright 2021 Dwight Golann</a:t>
            </a:r>
            <a:endParaRPr lang="en-US" dirty="0"/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32169D06-45B9-493A-9FBB-1DE9C33062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7298" y="151518"/>
            <a:ext cx="1189038" cy="118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642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8024" y="274638"/>
            <a:ext cx="6962775" cy="1143000"/>
          </a:xfrm>
        </p:spPr>
        <p:txBody>
          <a:bodyPr>
            <a:normAutofit fontScale="90000"/>
          </a:bodyPr>
          <a:lstStyle/>
          <a:p>
            <a:pPr defTabSz="454025"/>
            <a:br>
              <a:rPr lang="en-US" dirty="0">
                <a:latin typeface="Lucida Grande"/>
                <a:cs typeface="Lucida Grande"/>
              </a:rPr>
            </a:br>
            <a:r>
              <a:rPr lang="en-US" dirty="0">
                <a:latin typeface="Lucida Grande"/>
                <a:cs typeface="Lucida Grande"/>
              </a:rPr>
              <a:t>Lawyer-Mediators’ </a:t>
            </a:r>
            <a:br>
              <a:rPr lang="en-US" dirty="0">
                <a:latin typeface="Lucida Grande"/>
                <a:cs typeface="Lucida Grande"/>
              </a:rPr>
            </a:br>
            <a:r>
              <a:rPr lang="en-US" dirty="0">
                <a:latin typeface="Lucida Grande"/>
                <a:cs typeface="Lucida Grande"/>
              </a:rPr>
              <a:t>twist on medicine</a:t>
            </a:r>
            <a:br>
              <a:rPr lang="en-US" dirty="0">
                <a:latin typeface="Lucida Grande"/>
                <a:cs typeface="Lucida Grande"/>
              </a:rPr>
            </a:br>
            <a:endParaRPr lang="en-US" dirty="0">
              <a:latin typeface="Lucida Grande"/>
              <a:cs typeface="Lucida Grand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687" y="1571625"/>
            <a:ext cx="9590314" cy="49815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cs typeface="Lucida Grande"/>
              </a:rPr>
              <a:t>When presenting the bad news analysis </a:t>
            </a:r>
            <a:endParaRPr lang="en-US" sz="1000" dirty="0">
              <a:cs typeface="Lucida Grande"/>
            </a:endParaRPr>
          </a:p>
          <a:p>
            <a:pPr marL="0" indent="0">
              <a:buNone/>
            </a:pPr>
            <a:endParaRPr lang="en-US" sz="1000" b="1" dirty="0">
              <a:solidFill>
                <a:srgbClr val="FF0000"/>
              </a:solidFill>
              <a:cs typeface="Lucida Grande"/>
            </a:endParaRPr>
          </a:p>
          <a:p>
            <a:r>
              <a:rPr lang="en-US" dirty="0">
                <a:solidFill>
                  <a:srgbClr val="FF0000"/>
                </a:solidFill>
                <a:cs typeface="Lucida Grande"/>
              </a:rPr>
              <a:t>First, </a:t>
            </a:r>
            <a:r>
              <a:rPr lang="en-US" i="1" dirty="0">
                <a:solidFill>
                  <a:srgbClr val="FF0000"/>
                </a:solidFill>
                <a:cs typeface="Lucida Grande"/>
              </a:rPr>
              <a:t>state the listener’s arguments and evidence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rgbClr val="FF0000"/>
                </a:solidFill>
                <a:cs typeface="Lucida Grande"/>
              </a:rPr>
              <a:t>Clearly and with emphasis, so they know you </a:t>
            </a:r>
            <a:r>
              <a:rPr lang="en-US" sz="3200" i="1" dirty="0">
                <a:solidFill>
                  <a:srgbClr val="FF0000"/>
                </a:solidFill>
                <a:cs typeface="Lucida Grande"/>
              </a:rPr>
              <a:t>get it 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rgbClr val="FF0000"/>
                </a:solidFill>
                <a:cs typeface="Lucida Grande"/>
              </a:rPr>
              <a:t>and have advocated for them</a:t>
            </a:r>
            <a:endParaRPr lang="en-US" dirty="0">
              <a:solidFill>
                <a:srgbClr val="7030A0"/>
              </a:solidFill>
              <a:cs typeface="Lucida Grande"/>
            </a:endParaRPr>
          </a:p>
          <a:p>
            <a:r>
              <a:rPr lang="en-US" i="1" dirty="0">
                <a:solidFill>
                  <a:srgbClr val="7030A0"/>
                </a:solidFill>
                <a:cs typeface="Lucida Grande"/>
              </a:rPr>
              <a:t>Then and only then</a:t>
            </a:r>
            <a:r>
              <a:rPr lang="en-US" dirty="0">
                <a:solidFill>
                  <a:srgbClr val="7030A0"/>
                </a:solidFill>
                <a:cs typeface="Lucida Grande"/>
              </a:rPr>
              <a:t>, </a:t>
            </a:r>
          </a:p>
          <a:p>
            <a:pPr lvl="1"/>
            <a:r>
              <a:rPr lang="en-US" sz="2800" dirty="0">
                <a:solidFill>
                  <a:srgbClr val="7030A0"/>
                </a:solidFill>
                <a:cs typeface="Lucida Grande"/>
              </a:rPr>
              <a:t>present the other side’s arguments and evidence. </a:t>
            </a:r>
          </a:p>
          <a:p>
            <a:pPr lvl="1"/>
            <a:r>
              <a:rPr lang="en-US" sz="2800" dirty="0">
                <a:solidFill>
                  <a:srgbClr val="7030A0"/>
                </a:solidFill>
                <a:cs typeface="Lucida Grande"/>
              </a:rPr>
              <a:t>Clearly, but not as enthusiastically…</a:t>
            </a:r>
          </a:p>
          <a:p>
            <a:r>
              <a:rPr lang="en-US" dirty="0">
                <a:solidFill>
                  <a:srgbClr val="002060"/>
                </a:solidFill>
                <a:cs typeface="Lucida Grande"/>
              </a:rPr>
              <a:t>Last, give and explain your prediction</a:t>
            </a:r>
          </a:p>
        </p:txBody>
      </p:sp>
      <p:pic>
        <p:nvPicPr>
          <p:cNvPr id="4100" name="Picture 4" descr="C:\Users\MCA Notebook\AppData\Local\Microsoft\Windows\Temporary Internet Files\Content.IE5\PEOGT8GU\MC90034747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5826" y="312738"/>
            <a:ext cx="1089135" cy="1066800"/>
          </a:xfrm>
          <a:prstGeom prst="rect">
            <a:avLst/>
          </a:prstGeom>
          <a:noFill/>
        </p:spPr>
      </p:pic>
      <p:pic>
        <p:nvPicPr>
          <p:cNvPr id="4101" name="Picture 5" descr="C:\Users\MCA Notebook\AppData\Local\Microsoft\Windows\Temporary Internet Files\Content.IE5\35AJDY3F\MC9000244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0983" y="428625"/>
            <a:ext cx="1380436" cy="1143000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BD9F-E543-462A-8265-D5DFCB4935D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3726766" cy="365125"/>
          </a:xfrm>
        </p:spPr>
        <p:txBody>
          <a:bodyPr/>
          <a:lstStyle/>
          <a:p>
            <a:r>
              <a:rPr lang="en-US"/>
              <a:t>Copyright 2021 Dwight Golann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41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11125200" cy="11906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  <a:cs typeface="Times New Roman" panose="02020603050405020304" pitchFamily="18" charset="0"/>
              </a:rPr>
              <a:t>If you do give an opinion, what </a:t>
            </a:r>
            <a:r>
              <a:rPr lang="en-US" i="1" dirty="0">
                <a:latin typeface="+mn-lt"/>
                <a:cs typeface="Times New Roman" panose="02020603050405020304" pitchFamily="18" charset="0"/>
              </a:rPr>
              <a:t>kind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066800"/>
            <a:ext cx="11486323" cy="54264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personal view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of a fair result? </a:t>
            </a:r>
            <a:r>
              <a:rPr lang="en-US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Expert judgment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0" indent="0">
              <a:buNone/>
              <a:defRPr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No! It’s dangerous and irrelevant. </a:t>
            </a:r>
          </a:p>
          <a:p>
            <a:pPr>
              <a:defRPr/>
            </a:pPr>
            <a:r>
              <a:rPr lang="en-US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Impact of an offer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on the other side? Yes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– low risk</a:t>
            </a:r>
          </a:p>
          <a:p>
            <a:pPr>
              <a:defRPr/>
            </a:pPr>
            <a:r>
              <a:rPr lang="en-US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Interests,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personal and commercial? OK,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if they are ready</a:t>
            </a:r>
          </a:p>
          <a:p>
            <a:pPr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prediction of the likely result in court?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OK, </a:t>
            </a:r>
            <a:r>
              <a:rPr 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if necessary</a:t>
            </a:r>
          </a:p>
          <a:p>
            <a:pPr marL="0" indent="0">
              <a:buNone/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Present it as a </a:t>
            </a:r>
            <a:r>
              <a:rPr lang="en-US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weather forecast</a:t>
            </a:r>
            <a:r>
              <a:rPr 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Is it likely to rain in a future courtroom? </a:t>
            </a:r>
          </a:p>
          <a:p>
            <a:pPr marL="0" indent="0">
              <a:buNone/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  You don’t want anyone to get wet…but would it make sense to buy an umbrella?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2021 Dwight Golann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A466C3-A856-45C7-AB6C-04EACF8D0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7640-3A02-4FBA-9E0D-9E5E41F141DA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06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825" y="274638"/>
            <a:ext cx="9324975" cy="1219200"/>
          </a:xfrm>
        </p:spPr>
        <p:txBody>
          <a:bodyPr>
            <a:normAutofit/>
          </a:bodyPr>
          <a:lstStyle/>
          <a:p>
            <a:r>
              <a:rPr lang="en-US" dirty="0"/>
              <a:t>Doctor’s prescription</a:t>
            </a:r>
            <a:br>
              <a:rPr lang="en-US" dirty="0"/>
            </a:br>
            <a:r>
              <a:rPr lang="en-US" b="1" dirty="0">
                <a:solidFill>
                  <a:srgbClr val="0070C0"/>
                </a:solidFill>
              </a:rPr>
              <a:t>After the preface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175" y="1733550"/>
            <a:ext cx="9572625" cy="504825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Lucida Grande"/>
                <a:cs typeface="Lucida Grande"/>
              </a:rPr>
              <a:t>Be clear about your views…to the extent they can hear them </a:t>
            </a:r>
          </a:p>
          <a:p>
            <a:r>
              <a:rPr lang="en-US" sz="3200" i="1" dirty="0">
                <a:latin typeface="Lucida Grande"/>
                <a:cs typeface="Lucida Grande"/>
              </a:rPr>
              <a:t>Slow your pace, lower your voice</a:t>
            </a:r>
          </a:p>
          <a:p>
            <a:r>
              <a:rPr lang="en-US" sz="3200" i="1" dirty="0">
                <a:latin typeface="Lucida Grande"/>
                <a:cs typeface="Lucida Grande"/>
              </a:rPr>
              <a:t>Pause</a:t>
            </a:r>
            <a:r>
              <a:rPr lang="en-US" sz="3200" dirty="0">
                <a:latin typeface="Lucida Grande"/>
                <a:cs typeface="Lucida Grande"/>
              </a:rPr>
              <a:t> to allow listener to absorb what you say</a:t>
            </a:r>
          </a:p>
          <a:p>
            <a:r>
              <a:rPr lang="en-US" sz="3200" i="1" dirty="0">
                <a:latin typeface="Lucida Grande"/>
                <a:cs typeface="Lucida Grande"/>
              </a:rPr>
              <a:t>Admit uncertainty</a:t>
            </a:r>
            <a:r>
              <a:rPr lang="en-US" sz="3200" dirty="0">
                <a:latin typeface="Lucida Grande"/>
                <a:cs typeface="Lucida Grande"/>
              </a:rPr>
              <a:t>…”</a:t>
            </a:r>
            <a:r>
              <a:rPr lang="en-US" dirty="0">
                <a:latin typeface="Lucida Grande"/>
                <a:cs typeface="Lucida Grande"/>
              </a:rPr>
              <a:t>If this case could be decided ten times…”</a:t>
            </a:r>
          </a:p>
          <a:p>
            <a:r>
              <a:rPr lang="en-US" sz="3200" i="1" dirty="0">
                <a:latin typeface="Lucida Grande"/>
                <a:cs typeface="Lucida Grande"/>
              </a:rPr>
              <a:t>Show empathy</a:t>
            </a:r>
            <a:r>
              <a:rPr lang="en-US" sz="3200" dirty="0">
                <a:latin typeface="Lucida Grande"/>
                <a:cs typeface="Lucida Grande"/>
              </a:rPr>
              <a:t>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BD9F-E543-462A-8265-D5DFCB4935D0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2" descr="C:\Users\MCA Notebook\AppData\Local\Microsoft\Windows\Temporary Internet Files\Content.IE5\CUBLAVVJ\MC9003514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2900" y="136524"/>
            <a:ext cx="1295400" cy="1219201"/>
          </a:xfrm>
          <a:prstGeom prst="rect">
            <a:avLst/>
          </a:prstGeom>
          <a:noFill/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3726766" cy="365125"/>
          </a:xfrm>
        </p:spPr>
        <p:txBody>
          <a:bodyPr/>
          <a:lstStyle/>
          <a:p>
            <a:r>
              <a:rPr lang="en-US"/>
              <a:t>Copyright 2021 Dwight Golann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63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E851A-B39C-4F78-B0EC-1680A7246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Interpreting a verbal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58CB9-DCD2-480D-87E3-C9FA28AC1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     What does “there is a real risk” of losing mean? </a:t>
            </a:r>
          </a:p>
          <a:p>
            <a:pPr marL="0" indent="0">
              <a:buNone/>
            </a:pPr>
            <a:r>
              <a:rPr lang="en-US" sz="3200" dirty="0"/>
              <a:t>	</a:t>
            </a:r>
          </a:p>
          <a:p>
            <a:pPr marL="0" indent="0">
              <a:buNone/>
            </a:pPr>
            <a:r>
              <a:rPr lang="en-US" sz="3200" dirty="0"/>
              <a:t>     How would a party interpret the mediator’s </a:t>
            </a:r>
            <a:r>
              <a:rPr lang="en-US" dirty="0"/>
              <a:t>comments?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Would they think the mediator was saying the plaintiff’s chances of winning are 50</a:t>
            </a:r>
            <a:r>
              <a:rPr lang="en-US" sz="3200" dirty="0"/>
              <a:t>%?   20%?   75%?  another number?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B1881-1EEA-4584-9A43-D3A6E8C4C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5DC00C-02D3-4F79-ADEF-3ED665FA4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02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E3667-3C9D-470E-93D8-3AD1C150D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208722"/>
            <a:ext cx="9047347" cy="134178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Options after evaluating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F053A-8BB8-49CC-92B5-61D9A73F9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036" y="1550504"/>
            <a:ext cx="10783889" cy="4641574"/>
          </a:xfrm>
        </p:spPr>
        <p:txBody>
          <a:bodyPr>
            <a:normAutofit/>
          </a:bodyPr>
          <a:lstStyle/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Bad news isn’t welcome, even if you expected it 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Don’t expect them to be appreciative of your expertise.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Accept and empathize with their unhappiness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Don’t become defensive!</a:t>
            </a:r>
          </a:p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Ask questions: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Where do they differ? What about costs? </a:t>
            </a:r>
          </a:p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Explore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else might be important</a:t>
            </a:r>
          </a:p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Restart the bargaining</a:t>
            </a:r>
          </a:p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Extend or tighten the evaluation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2D5A7A-1A27-4BD5-9CA6-3E37B7F97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6715D4-67D1-4291-B07F-6A8080CBD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2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7E969-55EF-4C95-9810-5E6E73710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365126"/>
            <a:ext cx="10525125" cy="958849"/>
          </a:xfrm>
        </p:spPr>
        <p:txBody>
          <a:bodyPr/>
          <a:lstStyle/>
          <a:p>
            <a:r>
              <a:rPr lang="en-US" dirty="0">
                <a:latin typeface="+mn-lt"/>
              </a:rPr>
              <a:t>Forms of merits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D043E-13F6-4292-900F-FB8BBEDCF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4" y="1419225"/>
            <a:ext cx="10525125" cy="4757738"/>
          </a:xfrm>
        </p:spPr>
        <p:txBody>
          <a:bodyPr>
            <a:normAutofit/>
          </a:bodyPr>
          <a:lstStyle/>
          <a:p>
            <a:r>
              <a:rPr lang="en-US" b="1" dirty="0"/>
              <a:t>Indirect: </a:t>
            </a:r>
            <a:r>
              <a:rPr lang="en-US" dirty="0"/>
              <a:t>Fail to respond positively, change the subject</a:t>
            </a:r>
          </a:p>
          <a:p>
            <a:r>
              <a:rPr lang="en-US" b="1" dirty="0"/>
              <a:t>Non-verbal: </a:t>
            </a:r>
            <a:r>
              <a:rPr lang="en-US" dirty="0"/>
              <a:t>Gestures, expressions, silence </a:t>
            </a:r>
          </a:p>
          <a:p>
            <a:r>
              <a:rPr lang="en-US" b="1" dirty="0"/>
              <a:t>Verbal:</a:t>
            </a:r>
          </a:p>
          <a:p>
            <a:pPr lvl="1"/>
            <a:r>
              <a:rPr lang="en-US" sz="3200" dirty="0"/>
              <a:t>Questions: Focused, tough, leading</a:t>
            </a:r>
          </a:p>
          <a:p>
            <a:pPr lvl="1"/>
            <a:r>
              <a:rPr lang="en-US" sz="3200" dirty="0"/>
              <a:t>Indirect comments: Doubt, disagreement</a:t>
            </a:r>
          </a:p>
          <a:p>
            <a:pPr lvl="1"/>
            <a:r>
              <a:rPr lang="en-US" sz="3200" dirty="0"/>
              <a:t>Statements: Vague, direct</a:t>
            </a:r>
          </a:p>
          <a:p>
            <a:r>
              <a:rPr lang="en-US" b="1" dirty="0"/>
              <a:t>Written:</a:t>
            </a:r>
            <a:r>
              <a:rPr lang="en-US" dirty="0"/>
              <a:t> Memo pad, whiteboard</a:t>
            </a:r>
          </a:p>
          <a:p>
            <a:r>
              <a:rPr lang="en-US" b="1" dirty="0"/>
              <a:t>Breadth:</a:t>
            </a:r>
            <a:r>
              <a:rPr lang="en-US" dirty="0"/>
              <a:t> One issue (a claim), one aspect (liability, damages), value of the entire case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59AE82-BB0E-483F-8138-D99A46939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9D8EAF-AC73-4264-A6EA-48743CBFE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8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0D05B-C148-4ABB-9943-8F7353397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Some video 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19DBA-02CD-45E6-8A82-A63697F88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5" y="2506662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is the mediator signaling an opinion?  How?</a:t>
            </a:r>
          </a:p>
          <a:p>
            <a:endParaRPr lang="en-US" sz="3200" dirty="0"/>
          </a:p>
          <a:p>
            <a:r>
              <a:rPr lang="en-US" dirty="0"/>
              <a:t>Do you think they are </a:t>
            </a:r>
            <a:r>
              <a:rPr lang="en-US" sz="3200" dirty="0"/>
              <a:t>acting intentionally… or unconsciously?</a:t>
            </a: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E3CDB5-ADD8-4682-83A2-E5CAA227B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CE1C8A-624D-43D9-BDC8-334D54238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0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E8EEF-F1C7-48DC-A6D3-0EAD613A2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358775"/>
            <a:ext cx="10515600" cy="644524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What do lawyers want?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78DED-2B05-4F91-A401-C33ECD1DA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371600"/>
            <a:ext cx="10629900" cy="48053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dirty="0">
                <a:latin typeface="+mn-lt"/>
              </a:rPr>
              <a:t>ABA Task Force on Improving Mediation Quality (2008)</a:t>
            </a:r>
          </a:p>
          <a:p>
            <a:pPr marL="0" indent="0" algn="ctr">
              <a:buNone/>
            </a:pPr>
            <a:endParaRPr lang="en-US" sz="1700" dirty="0">
              <a:latin typeface="+mn-lt"/>
            </a:endParaRPr>
          </a:p>
          <a:p>
            <a:pPr marL="0" indent="0">
              <a:buNone/>
            </a:pPr>
            <a:r>
              <a:rPr lang="en-US" sz="3200" dirty="0"/>
              <a:t>Percentage of lawyers who believe specific actions would be</a:t>
            </a:r>
            <a:r>
              <a:rPr lang="en-US" sz="3200" b="1" dirty="0"/>
              <a:t> helpful in half or more of cases</a:t>
            </a:r>
            <a:r>
              <a:rPr lang="en-US" sz="3200" dirty="0"/>
              <a:t>:   </a:t>
            </a:r>
          </a:p>
          <a:p>
            <a:endParaRPr lang="en-US" sz="1800" dirty="0"/>
          </a:p>
          <a:p>
            <a:pPr lvl="1" fontAlgn="base"/>
            <a:r>
              <a:rPr lang="en-US" sz="3200" dirty="0"/>
              <a:t>95%—ask </a:t>
            </a:r>
            <a:r>
              <a:rPr lang="en-US" sz="3200" b="1" dirty="0"/>
              <a:t>pointed questions </a:t>
            </a:r>
            <a:r>
              <a:rPr lang="en-US" sz="3200" dirty="0"/>
              <a:t>that raise issues</a:t>
            </a:r>
          </a:p>
          <a:p>
            <a:pPr lvl="1" fontAlgn="base"/>
            <a:r>
              <a:rPr lang="en-US" sz="3200" dirty="0"/>
              <a:t>95%—give </a:t>
            </a:r>
            <a:r>
              <a:rPr lang="en-US" sz="3200" b="1" dirty="0"/>
              <a:t>analysis of case</a:t>
            </a:r>
            <a:r>
              <a:rPr lang="en-US" sz="3200" dirty="0"/>
              <a:t>, including strengths and weaknesses</a:t>
            </a:r>
          </a:p>
          <a:p>
            <a:pPr lvl="1" fontAlgn="base"/>
            <a:r>
              <a:rPr lang="en-US" sz="3200" dirty="0"/>
              <a:t>60%—make </a:t>
            </a:r>
            <a:r>
              <a:rPr lang="en-US" sz="3200" b="1" dirty="0"/>
              <a:t>prediction </a:t>
            </a:r>
            <a:r>
              <a:rPr lang="en-US" sz="3200" dirty="0"/>
              <a:t>about likely </a:t>
            </a:r>
            <a:r>
              <a:rPr lang="en-US" sz="3200" b="1" dirty="0"/>
              <a:t>court results</a:t>
            </a:r>
            <a:r>
              <a:rPr lang="en-US" sz="3200" dirty="0"/>
              <a:t>  </a:t>
            </a:r>
          </a:p>
          <a:p>
            <a:pPr lvl="1" fontAlgn="base"/>
            <a:r>
              <a:rPr lang="en-US" sz="3200" dirty="0"/>
              <a:t>84%—recommend a </a:t>
            </a:r>
            <a:r>
              <a:rPr lang="en-US" sz="3200" b="1" dirty="0"/>
              <a:t>specific settlement</a:t>
            </a:r>
            <a:endParaRPr lang="en-US" sz="3200" dirty="0"/>
          </a:p>
          <a:p>
            <a:pPr lvl="1" fontAlgn="base"/>
            <a:r>
              <a:rPr lang="en-US" sz="3200" dirty="0"/>
              <a:t>74%—</a:t>
            </a:r>
            <a:r>
              <a:rPr lang="en-US" sz="3200" b="1" dirty="0"/>
              <a:t>apply some pressure </a:t>
            </a:r>
            <a:r>
              <a:rPr lang="en-US" sz="3200" dirty="0"/>
              <a:t>to accept a specific solution  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601A19-73D5-472A-92B4-8809F91B6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2021 Dwight Golann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01DF7A-BE5A-4B92-8C96-21E8A2E1F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FE7E4-8934-4137-9AC4-DB66103C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5" y="365126"/>
            <a:ext cx="10563225" cy="625474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Final thoughts: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36039-8A5B-4F78-87AC-DC518DE1D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49" y="1143000"/>
            <a:ext cx="10563226" cy="4833257"/>
          </a:xfrm>
        </p:spPr>
        <p:txBody>
          <a:bodyPr>
            <a:normAutofit/>
          </a:bodyPr>
          <a:lstStyle/>
          <a:p>
            <a:r>
              <a:rPr lang="en-US" dirty="0"/>
              <a:t>Match your evaluation strategy with your communications </a:t>
            </a:r>
          </a:p>
          <a:p>
            <a:r>
              <a:rPr lang="en-US" dirty="0"/>
              <a:t>On Zoom, we can see ourselves—and learn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i="1" dirty="0">
                <a:solidFill>
                  <a:srgbClr val="181818"/>
                </a:solidFill>
                <a:effectLst/>
                <a:ea typeface="Times New Roman" panose="02020603050405020304" pitchFamily="18" charset="0"/>
              </a:rPr>
              <a:t>“O, wad some Power the </a:t>
            </a:r>
            <a:r>
              <a:rPr lang="en-US" i="1" dirty="0" err="1">
                <a:solidFill>
                  <a:srgbClr val="181818"/>
                </a:solidFill>
                <a:effectLst/>
                <a:ea typeface="Times New Roman" panose="02020603050405020304" pitchFamily="18" charset="0"/>
              </a:rPr>
              <a:t>giftie</a:t>
            </a:r>
            <a:r>
              <a:rPr lang="en-US" i="1" dirty="0">
                <a:solidFill>
                  <a:srgbClr val="181818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181818"/>
                </a:solidFill>
                <a:effectLst/>
                <a:ea typeface="Times New Roman" panose="02020603050405020304" pitchFamily="18" charset="0"/>
              </a:rPr>
              <a:t>gie</a:t>
            </a:r>
            <a:r>
              <a:rPr lang="en-US" i="1" dirty="0">
                <a:solidFill>
                  <a:srgbClr val="181818"/>
                </a:solidFill>
                <a:effectLst/>
                <a:ea typeface="Times New Roman" panose="02020603050405020304" pitchFamily="18" charset="0"/>
              </a:rPr>
              <a:t> us</a:t>
            </a:r>
            <a:br>
              <a:rPr lang="en-US" i="1" dirty="0">
                <a:solidFill>
                  <a:srgbClr val="181818"/>
                </a:solidFill>
                <a:effectLst/>
                <a:ea typeface="Times New Roman" panose="02020603050405020304" pitchFamily="18" charset="0"/>
              </a:rPr>
            </a:br>
            <a:r>
              <a:rPr lang="en-US" i="1" dirty="0">
                <a:solidFill>
                  <a:srgbClr val="181818"/>
                </a:solidFill>
                <a:effectLst/>
                <a:ea typeface="Times New Roman" panose="02020603050405020304" pitchFamily="18" charset="0"/>
              </a:rPr>
              <a:t>		To see </a:t>
            </a:r>
            <a:r>
              <a:rPr lang="en-US" i="1" dirty="0" err="1">
                <a:solidFill>
                  <a:srgbClr val="181818"/>
                </a:solidFill>
                <a:effectLst/>
                <a:ea typeface="Times New Roman" panose="02020603050405020304" pitchFamily="18" charset="0"/>
              </a:rPr>
              <a:t>oursels</a:t>
            </a:r>
            <a:r>
              <a:rPr lang="en-US" i="1" dirty="0">
                <a:solidFill>
                  <a:srgbClr val="181818"/>
                </a:solidFill>
                <a:effectLst/>
                <a:ea typeface="Times New Roman" panose="02020603050405020304" pitchFamily="18" charset="0"/>
              </a:rPr>
              <a:t> as others see us!</a:t>
            </a:r>
            <a:br>
              <a:rPr lang="en-US" i="1" dirty="0">
                <a:solidFill>
                  <a:srgbClr val="181818"/>
                </a:solidFill>
                <a:effectLst/>
                <a:ea typeface="Times New Roman" panose="02020603050405020304" pitchFamily="18" charset="0"/>
              </a:rPr>
            </a:br>
            <a:r>
              <a:rPr lang="en-US" i="1" dirty="0">
                <a:solidFill>
                  <a:srgbClr val="181818"/>
                </a:solidFill>
                <a:effectLst/>
                <a:ea typeface="Times New Roman" panose="02020603050405020304" pitchFamily="18" charset="0"/>
              </a:rPr>
              <a:t>		It wad </a:t>
            </a:r>
            <a:r>
              <a:rPr lang="en-US" i="1" dirty="0" err="1">
                <a:solidFill>
                  <a:srgbClr val="181818"/>
                </a:solidFill>
                <a:effectLst/>
                <a:ea typeface="Times New Roman" panose="02020603050405020304" pitchFamily="18" charset="0"/>
              </a:rPr>
              <a:t>frae</a:t>
            </a:r>
            <a:r>
              <a:rPr lang="en-US" i="1" dirty="0">
                <a:solidFill>
                  <a:srgbClr val="181818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181818"/>
                </a:solidFill>
                <a:effectLst/>
                <a:ea typeface="Times New Roman" panose="02020603050405020304" pitchFamily="18" charset="0"/>
              </a:rPr>
              <a:t>monie</a:t>
            </a:r>
            <a:r>
              <a:rPr lang="en-US" i="1" dirty="0">
                <a:solidFill>
                  <a:srgbClr val="181818"/>
                </a:solidFill>
                <a:effectLst/>
                <a:ea typeface="Times New Roman" panose="02020603050405020304" pitchFamily="18" charset="0"/>
              </a:rPr>
              <a:t> a blunder free us,</a:t>
            </a:r>
            <a:br>
              <a:rPr lang="en-US" i="1" dirty="0">
                <a:solidFill>
                  <a:srgbClr val="181818"/>
                </a:solidFill>
                <a:effectLst/>
                <a:ea typeface="Times New Roman" panose="02020603050405020304" pitchFamily="18" charset="0"/>
              </a:rPr>
            </a:br>
            <a:r>
              <a:rPr lang="en-US" i="1" dirty="0">
                <a:solidFill>
                  <a:srgbClr val="181818"/>
                </a:solidFill>
                <a:effectLst/>
                <a:ea typeface="Times New Roman" panose="02020603050405020304" pitchFamily="18" charset="0"/>
              </a:rPr>
              <a:t>		An' foolish notion.”</a:t>
            </a:r>
            <a:endParaRPr lang="en-US" i="1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							</a:t>
            </a:r>
          </a:p>
          <a:p>
            <a:r>
              <a:rPr lang="en-US" dirty="0"/>
              <a:t>What can you learn about your own practice? 	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E8A190-D279-48D5-9393-08150B40E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C03D61-2301-444A-ABD2-AD8301C95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1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070F6-E68F-4A3A-8DFC-15391AC02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4E147-08BB-4C78-8FB6-E11B209DE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Thank you!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17344-4AB5-4B2A-B0DA-26273953E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ACCE53-5FB9-4038-8C6E-86D5B30DE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3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827" y="247651"/>
            <a:ext cx="9183596" cy="59055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Practices of commercial mediators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26" y="904875"/>
            <a:ext cx="11156674" cy="53816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782BA5-AB9B-472A-AC0E-B4DD1DDEA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C27B77-10DC-4671-8CD1-4753B7216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87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998AB-10BB-4F38-B46F-FDBCA937D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250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Observations: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1F816-E879-4CF4-9753-B3B9ECFE4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877550" cy="4843463"/>
          </a:xfrm>
        </p:spPr>
        <p:txBody>
          <a:bodyPr>
            <a:normAutofit/>
          </a:bodyPr>
          <a:lstStyle/>
          <a:p>
            <a:r>
              <a:rPr lang="en-US" sz="3600" dirty="0"/>
              <a:t>Experienced mediators evaluate constantly</a:t>
            </a:r>
          </a:p>
          <a:p>
            <a:pPr lvl="1"/>
            <a:r>
              <a:rPr lang="en-US" sz="3600" dirty="0"/>
              <a:t>Their evaluations cover a range of topics</a:t>
            </a:r>
          </a:p>
          <a:p>
            <a:pPr lvl="1"/>
            <a:r>
              <a:rPr lang="en-US" sz="3600" dirty="0"/>
              <a:t>They keep most opinions confidential</a:t>
            </a:r>
          </a:p>
          <a:p>
            <a:r>
              <a:rPr lang="en-US" sz="3600" dirty="0"/>
              <a:t>When mediators express an opinion, they often do so</a:t>
            </a:r>
          </a:p>
          <a:p>
            <a:pPr lvl="1"/>
            <a:r>
              <a:rPr lang="en-US" sz="3600" dirty="0"/>
              <a:t>Through phrasing or gestures rather than explicitly</a:t>
            </a:r>
          </a:p>
          <a:p>
            <a:pPr lvl="1"/>
            <a:r>
              <a:rPr lang="en-US" sz="3600" dirty="0"/>
              <a:t>Using words rather than numbers</a:t>
            </a:r>
          </a:p>
          <a:p>
            <a:pPr lvl="1"/>
            <a:r>
              <a:rPr lang="en-US" sz="3600" dirty="0"/>
              <a:t>On a single issue, not “total case value”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41782A-5D96-4E20-8DDB-305E03A1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D2600A-BC69-4999-80BC-FD0C50B89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1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3A607-F952-4689-B952-D40AEEE0E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73342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What could a mediator evaluate?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9EE51-1E55-4DCC-9326-8E9A11F84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6" y="895350"/>
            <a:ext cx="10639424" cy="5281613"/>
          </a:xfrm>
        </p:spPr>
        <p:txBody>
          <a:bodyPr>
            <a:noAutofit/>
          </a:bodyPr>
          <a:lstStyle/>
          <a:p>
            <a:r>
              <a:rPr lang="en-US" dirty="0"/>
              <a:t>Bargaining: </a:t>
            </a:r>
          </a:p>
          <a:p>
            <a:pPr lvl="1"/>
            <a:r>
              <a:rPr lang="en-US" sz="2800" dirty="0"/>
              <a:t>Likely reaction of the other side to an offer </a:t>
            </a:r>
          </a:p>
          <a:p>
            <a:pPr lvl="1"/>
            <a:r>
              <a:rPr lang="en-US" sz="2800" dirty="0"/>
              <a:t>Likely impact of a tactic on the bargaining process</a:t>
            </a:r>
          </a:p>
          <a:p>
            <a:r>
              <a:rPr lang="en-US" dirty="0"/>
              <a:t>Interests: </a:t>
            </a:r>
          </a:p>
          <a:p>
            <a:pPr lvl="1"/>
            <a:r>
              <a:rPr lang="en-US" sz="2800" dirty="0"/>
              <a:t>The impact of the conflict on a party’s personal interests</a:t>
            </a:r>
          </a:p>
          <a:p>
            <a:pPr lvl="1"/>
            <a:r>
              <a:rPr lang="en-US" sz="2800" dirty="0"/>
              <a:t>On business or organizational interests</a:t>
            </a:r>
          </a:p>
          <a:p>
            <a:r>
              <a:rPr lang="en-US" dirty="0"/>
              <a:t>Legal issues: </a:t>
            </a:r>
          </a:p>
          <a:p>
            <a:pPr lvl="1"/>
            <a:r>
              <a:rPr lang="en-US" sz="2800" dirty="0"/>
              <a:t>Gaps in information and methods to respond</a:t>
            </a:r>
          </a:p>
          <a:p>
            <a:pPr lvl="1"/>
            <a:r>
              <a:rPr lang="en-US" sz="2800" dirty="0"/>
              <a:t>Importance of specific issues</a:t>
            </a:r>
          </a:p>
          <a:p>
            <a:pPr lvl="1"/>
            <a:r>
              <a:rPr lang="en-US" sz="2800" dirty="0"/>
              <a:t>Costs of litigating</a:t>
            </a:r>
          </a:p>
          <a:p>
            <a:pPr lvl="1"/>
            <a:r>
              <a:rPr lang="en-US" sz="2800" dirty="0"/>
              <a:t>Outcome in adjudication of one issue – or the entire case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152E57-12AD-42DB-B819-5ACED3129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E5CF7E-AC1D-4353-B926-643034806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5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6A71A-5BF4-480C-93FC-368C796CA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Some video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2792E-3D4B-4F97-82F9-0EA5CF5D6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6925"/>
            <a:ext cx="10515600" cy="4110038"/>
          </a:xfrm>
        </p:spPr>
        <p:txBody>
          <a:bodyPr>
            <a:normAutofit/>
          </a:bodyPr>
          <a:lstStyle/>
          <a:p>
            <a:r>
              <a:rPr lang="en-US" sz="3600" dirty="0"/>
              <a:t>Is this mediator evaluating?</a:t>
            </a:r>
          </a:p>
          <a:p>
            <a:pPr marL="0" indent="0">
              <a:buNone/>
            </a:pPr>
            <a:r>
              <a:rPr lang="en-US" sz="3600" dirty="0"/>
              <a:t> </a:t>
            </a:r>
          </a:p>
          <a:p>
            <a:r>
              <a:rPr lang="en-US" sz="3600" dirty="0"/>
              <a:t>If so, on what topic?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932888-85F0-4609-BE91-FAED44F71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249C6B-4224-425A-8314-F31127193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5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D7D4E-4E37-42EB-9FF8-C760AA5BB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teach…To get the videos, go 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902C0-AFA4-4EC6-A237-61D5E4697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www.adrvideo.org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D120F6-66BB-4B37-BBFD-048BBFD4B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C59B8A-9242-43BE-ABCD-CCBEB5FBC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33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66AE8-CE23-4E46-9383-506BBB0DF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924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If mediators were doctors…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47775"/>
            <a:ext cx="10979989" cy="4929187"/>
          </a:xfrm>
        </p:spPr>
        <p:txBody>
          <a:bodyPr>
            <a:noAutofit/>
          </a:bodyPr>
          <a:lstStyle/>
          <a:p>
            <a:r>
              <a:rPr lang="en-US" sz="3200" dirty="0"/>
              <a:t>A merits evaluation would be the equivalent of surgery  </a:t>
            </a:r>
          </a:p>
          <a:p>
            <a:r>
              <a:rPr lang="en-US" sz="3200" dirty="0"/>
              <a:t>If you were sick:</a:t>
            </a:r>
          </a:p>
          <a:p>
            <a:pPr lvl="1"/>
            <a:r>
              <a:rPr lang="en-US" sz="3200" dirty="0"/>
              <a:t>Would you go to  a doctor who operated as a first resort? </a:t>
            </a:r>
          </a:p>
          <a:p>
            <a:pPr lvl="1"/>
            <a:r>
              <a:rPr lang="en-US" sz="3200" dirty="0"/>
              <a:t>Would you go to one who refused to do surgery at all?</a:t>
            </a:r>
          </a:p>
          <a:p>
            <a:r>
              <a:rPr lang="en-US" sz="3200" dirty="0"/>
              <a:t>Both surgery and evaluation can be risky and disruptive</a:t>
            </a:r>
          </a:p>
          <a:p>
            <a:r>
              <a:rPr lang="en-US" sz="3200" dirty="0"/>
              <a:t>Mediative surgery should be applied </a:t>
            </a:r>
          </a:p>
          <a:p>
            <a:pPr lvl="1"/>
            <a:r>
              <a:rPr lang="en-US" sz="3200" dirty="0"/>
              <a:t>only after assembling a clear diagnosis, </a:t>
            </a:r>
          </a:p>
          <a:p>
            <a:pPr lvl="1"/>
            <a:r>
              <a:rPr lang="en-US" sz="3200" dirty="0"/>
              <a:t>After gaining the listener’s trust, and</a:t>
            </a:r>
          </a:p>
          <a:p>
            <a:pPr lvl="1"/>
            <a:r>
              <a:rPr lang="en-US" sz="3200" dirty="0"/>
              <a:t>less invasive efforts have proven ineffective</a:t>
            </a:r>
            <a:br>
              <a:rPr lang="en-US" sz="3200" dirty="0"/>
            </a:br>
            <a:br>
              <a:rPr lang="en-US" sz="3200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7F4E88-758C-4449-A831-9658011B5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531524-E641-44FC-9974-816EC2D0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9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8037" y="407504"/>
            <a:ext cx="9821863" cy="668821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+mn-lt"/>
                <a:cs typeface="Times New Roman" panose="02020603050405020304" pitchFamily="18" charset="0"/>
              </a:rPr>
              <a:t>What can a legal evaluation accomplish?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314450"/>
            <a:ext cx="11144839" cy="4811715"/>
          </a:xfrm>
        </p:spPr>
        <p:txBody>
          <a:bodyPr>
            <a:noAutofit/>
          </a:bodyPr>
          <a:lstStyle/>
          <a:p>
            <a:r>
              <a:rPr lang="en-US" sz="3200" dirty="0"/>
              <a:t>It can </a:t>
            </a:r>
          </a:p>
          <a:p>
            <a:pPr lvl="1"/>
            <a:r>
              <a:rPr lang="en-US" sz="3200" dirty="0"/>
              <a:t>Help a party understand their risk and cost of losing</a:t>
            </a:r>
          </a:p>
          <a:p>
            <a:pPr lvl="1"/>
            <a:r>
              <a:rPr lang="en-US" sz="3200" dirty="0"/>
              <a:t>Help their lawyer advise them about risks</a:t>
            </a:r>
          </a:p>
          <a:p>
            <a:pPr lvl="1"/>
            <a:r>
              <a:rPr lang="en-US" sz="3200" dirty="0"/>
              <a:t>Signal  </a:t>
            </a:r>
          </a:p>
          <a:p>
            <a:pPr lvl="2"/>
            <a:r>
              <a:rPr lang="en-US" sz="3200" dirty="0"/>
              <a:t>A limit to what a party can get through negotiation</a:t>
            </a:r>
          </a:p>
          <a:p>
            <a:pPr lvl="2"/>
            <a:r>
              <a:rPr lang="en-US" sz="3200" dirty="0"/>
              <a:t>The need for a concession or change of strategy</a:t>
            </a:r>
          </a:p>
          <a:p>
            <a:pPr lvl="1"/>
            <a:r>
              <a:rPr lang="en-US" sz="3200" dirty="0"/>
              <a:t>Provide “cover” for a difficult decision</a:t>
            </a:r>
          </a:p>
          <a:p>
            <a:r>
              <a:rPr lang="en-US" sz="3200" dirty="0"/>
              <a:t>It rarely ends the process—</a:t>
            </a:r>
            <a:r>
              <a:rPr lang="en-US" dirty="0"/>
              <a:t>only</a:t>
            </a:r>
            <a:r>
              <a:rPr lang="en-US" sz="3200" dirty="0"/>
              <a:t> a way to move it forward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C7C74C-9091-4F6D-AEA2-512CCAE0B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Dwight Golann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2E7831-697D-4D2F-979F-9EC5FAE28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7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1100</Words>
  <Application>Microsoft Office PowerPoint</Application>
  <PresentationFormat>Widescreen</PresentationFormat>
  <Paragraphs>189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</vt:lpstr>
      <vt:lpstr>EideticNeoBoldItalic</vt:lpstr>
      <vt:lpstr>Lucida Grande</vt:lpstr>
      <vt:lpstr>Times New Roman</vt:lpstr>
      <vt:lpstr>Office Theme</vt:lpstr>
      <vt:lpstr>Let’s Get Evaluative…  Safe and Effective Evaluation in Mediation</vt:lpstr>
      <vt:lpstr>What do lawyers want?</vt:lpstr>
      <vt:lpstr>Practices of commercial mediators:</vt:lpstr>
      <vt:lpstr>Observations:</vt:lpstr>
      <vt:lpstr>What could a mediator evaluate?</vt:lpstr>
      <vt:lpstr>Some video examples</vt:lpstr>
      <vt:lpstr>If you teach…To get the videos, go to</vt:lpstr>
      <vt:lpstr>If mediators were doctors…</vt:lpstr>
      <vt:lpstr>What can a legal evaluation accomplish?</vt:lpstr>
      <vt:lpstr>PowerPoint Presentation</vt:lpstr>
      <vt:lpstr>Before evaluating</vt:lpstr>
      <vt:lpstr>   Doctors’ prescription:   Give bad news only after a preface </vt:lpstr>
      <vt:lpstr> Lawyer-Mediators’  twist on medicine </vt:lpstr>
      <vt:lpstr>If you do give an opinion, what kind?</vt:lpstr>
      <vt:lpstr>Doctor’s prescription After the preface</vt:lpstr>
      <vt:lpstr>Interpreting a verbal evaluation</vt:lpstr>
      <vt:lpstr>Options after evaluating</vt:lpstr>
      <vt:lpstr>Forms of merits evaluation</vt:lpstr>
      <vt:lpstr>Some video examples:</vt:lpstr>
      <vt:lpstr>Final thoughts: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Dwight Golann</dc:creator>
  <cp:lastModifiedBy>Dwight Golann</cp:lastModifiedBy>
  <cp:revision>11</cp:revision>
  <cp:lastPrinted>2022-02-10T16:54:10Z</cp:lastPrinted>
  <dcterms:created xsi:type="dcterms:W3CDTF">2017-05-19T14:31:18Z</dcterms:created>
  <dcterms:modified xsi:type="dcterms:W3CDTF">2022-02-10T16:55:56Z</dcterms:modified>
</cp:coreProperties>
</file>