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35"/>
  </p:notesMasterIdLst>
  <p:sldIdLst>
    <p:sldId id="256" r:id="rId2"/>
    <p:sldId id="307" r:id="rId3"/>
    <p:sldId id="277" r:id="rId4"/>
    <p:sldId id="308" r:id="rId5"/>
    <p:sldId id="276" r:id="rId6"/>
    <p:sldId id="317" r:id="rId7"/>
    <p:sldId id="279" r:id="rId8"/>
    <p:sldId id="310" r:id="rId9"/>
    <p:sldId id="263" r:id="rId10"/>
    <p:sldId id="260" r:id="rId11"/>
    <p:sldId id="262" r:id="rId12"/>
    <p:sldId id="278" r:id="rId13"/>
    <p:sldId id="291" r:id="rId14"/>
    <p:sldId id="293" r:id="rId15"/>
    <p:sldId id="306" r:id="rId16"/>
    <p:sldId id="303" r:id="rId17"/>
    <p:sldId id="321" r:id="rId18"/>
    <p:sldId id="311" r:id="rId19"/>
    <p:sldId id="312" r:id="rId20"/>
    <p:sldId id="280" r:id="rId21"/>
    <p:sldId id="281" r:id="rId22"/>
    <p:sldId id="282" r:id="rId23"/>
    <p:sldId id="283" r:id="rId24"/>
    <p:sldId id="284" r:id="rId25"/>
    <p:sldId id="313" r:id="rId26"/>
    <p:sldId id="297" r:id="rId27"/>
    <p:sldId id="296" r:id="rId28"/>
    <p:sldId id="299" r:id="rId29"/>
    <p:sldId id="298" r:id="rId30"/>
    <p:sldId id="290" r:id="rId31"/>
    <p:sldId id="315" r:id="rId32"/>
    <p:sldId id="318" r:id="rId33"/>
    <p:sldId id="32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4660"/>
  </p:normalViewPr>
  <p:slideViewPr>
    <p:cSldViewPr>
      <p:cViewPr varScale="1">
        <p:scale>
          <a:sx n="108" d="100"/>
          <a:sy n="108" d="100"/>
        </p:scale>
        <p:origin x="13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6CEF0-6DAF-4F32-9F79-36F190F994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65B0C3-8A39-4D36-A141-AF09C3AC05C1}">
      <dgm:prSet/>
      <dgm:spPr/>
      <dgm:t>
        <a:bodyPr/>
        <a:lstStyle/>
        <a:p>
          <a:r>
            <a:rPr lang="en-US"/>
            <a:t>Realistically value the case</a:t>
          </a:r>
        </a:p>
      </dgm:t>
    </dgm:pt>
    <dgm:pt modelId="{F267A061-8249-4272-9198-0DABEC804FBC}" type="parTrans" cxnId="{8369E968-910C-4FAA-AEFD-58764F0E9372}">
      <dgm:prSet/>
      <dgm:spPr/>
      <dgm:t>
        <a:bodyPr/>
        <a:lstStyle/>
        <a:p>
          <a:endParaRPr lang="en-US"/>
        </a:p>
      </dgm:t>
    </dgm:pt>
    <dgm:pt modelId="{E73EE10B-E339-4D50-B308-780F9C6EF7CB}" type="sibTrans" cxnId="{8369E968-910C-4FAA-AEFD-58764F0E9372}">
      <dgm:prSet/>
      <dgm:spPr/>
      <dgm:t>
        <a:bodyPr/>
        <a:lstStyle/>
        <a:p>
          <a:endParaRPr lang="en-US"/>
        </a:p>
      </dgm:t>
    </dgm:pt>
    <dgm:pt modelId="{0949D87C-13AF-4B2C-8905-96856B4DE0C2}">
      <dgm:prSet/>
      <dgm:spPr/>
      <dgm:t>
        <a:bodyPr/>
        <a:lstStyle/>
        <a:p>
          <a:r>
            <a:rPr lang="en-US" dirty="0"/>
            <a:t>Make sure your client understands the Act and the damage cap</a:t>
          </a:r>
        </a:p>
      </dgm:t>
    </dgm:pt>
    <dgm:pt modelId="{094434F0-108C-4956-9C09-A72B323594BD}" type="parTrans" cxnId="{275CC613-7CFF-44D1-B97C-B6C9B33AF22B}">
      <dgm:prSet/>
      <dgm:spPr/>
      <dgm:t>
        <a:bodyPr/>
        <a:lstStyle/>
        <a:p>
          <a:endParaRPr lang="en-US"/>
        </a:p>
      </dgm:t>
    </dgm:pt>
    <dgm:pt modelId="{48E09E0F-F8C0-45C2-98D6-1C15EEC6921D}" type="sibTrans" cxnId="{275CC613-7CFF-44D1-B97C-B6C9B33AF22B}">
      <dgm:prSet/>
      <dgm:spPr/>
      <dgm:t>
        <a:bodyPr/>
        <a:lstStyle/>
        <a:p>
          <a:endParaRPr lang="en-US"/>
        </a:p>
      </dgm:t>
    </dgm:pt>
    <dgm:pt modelId="{946F62E6-6CBA-414B-A8B3-CBE8D3EABB6F}" type="pres">
      <dgm:prSet presAssocID="{E746CEF0-6DAF-4F32-9F79-36F190F99499}" presName="linear" presStyleCnt="0">
        <dgm:presLayoutVars>
          <dgm:animLvl val="lvl"/>
          <dgm:resizeHandles val="exact"/>
        </dgm:presLayoutVars>
      </dgm:prSet>
      <dgm:spPr/>
    </dgm:pt>
    <dgm:pt modelId="{CAA1C222-206E-4812-BE97-315303B2C1C8}" type="pres">
      <dgm:prSet presAssocID="{7165B0C3-8A39-4D36-A141-AF09C3AC05C1}" presName="parentText" presStyleLbl="node1" presStyleIdx="0" presStyleCnt="2" custLinFactY="-1335" custLinFactNeighborX="-16" custLinFactNeighborY="-100000">
        <dgm:presLayoutVars>
          <dgm:chMax val="0"/>
          <dgm:bulletEnabled val="1"/>
        </dgm:presLayoutVars>
      </dgm:prSet>
      <dgm:spPr/>
    </dgm:pt>
    <dgm:pt modelId="{560DFC18-A985-469D-A097-82851983C89C}" type="pres">
      <dgm:prSet presAssocID="{E73EE10B-E339-4D50-B308-780F9C6EF7CB}" presName="spacer" presStyleCnt="0"/>
      <dgm:spPr/>
    </dgm:pt>
    <dgm:pt modelId="{7037D36F-9DDA-43D1-A7E3-CF841B0A960C}" type="pres">
      <dgm:prSet presAssocID="{0949D87C-13AF-4B2C-8905-96856B4DE0C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B100712-CD70-4E95-92E7-F8E1F166AC13}" type="presOf" srcId="{7165B0C3-8A39-4D36-A141-AF09C3AC05C1}" destId="{CAA1C222-206E-4812-BE97-315303B2C1C8}" srcOrd="0" destOrd="0" presId="urn:microsoft.com/office/officeart/2005/8/layout/vList2"/>
    <dgm:cxn modelId="{275CC613-7CFF-44D1-B97C-B6C9B33AF22B}" srcId="{E746CEF0-6DAF-4F32-9F79-36F190F99499}" destId="{0949D87C-13AF-4B2C-8905-96856B4DE0C2}" srcOrd="1" destOrd="0" parTransId="{094434F0-108C-4956-9C09-A72B323594BD}" sibTransId="{48E09E0F-F8C0-45C2-98D6-1C15EEC6921D}"/>
    <dgm:cxn modelId="{8369E968-910C-4FAA-AEFD-58764F0E9372}" srcId="{E746CEF0-6DAF-4F32-9F79-36F190F99499}" destId="{7165B0C3-8A39-4D36-A141-AF09C3AC05C1}" srcOrd="0" destOrd="0" parTransId="{F267A061-8249-4272-9198-0DABEC804FBC}" sibTransId="{E73EE10B-E339-4D50-B308-780F9C6EF7CB}"/>
    <dgm:cxn modelId="{BC82B04A-FA08-4B1C-9D7B-74EB961C06D6}" type="presOf" srcId="{0949D87C-13AF-4B2C-8905-96856B4DE0C2}" destId="{7037D36F-9DDA-43D1-A7E3-CF841B0A960C}" srcOrd="0" destOrd="0" presId="urn:microsoft.com/office/officeart/2005/8/layout/vList2"/>
    <dgm:cxn modelId="{E4B14457-D2FA-40C2-B91C-BAA28FAF389D}" type="presOf" srcId="{E746CEF0-6DAF-4F32-9F79-36F190F99499}" destId="{946F62E6-6CBA-414B-A8B3-CBE8D3EABB6F}" srcOrd="0" destOrd="0" presId="urn:microsoft.com/office/officeart/2005/8/layout/vList2"/>
    <dgm:cxn modelId="{4E5E75E2-4BA9-4DB6-9E24-CFE9F43A9072}" type="presParOf" srcId="{946F62E6-6CBA-414B-A8B3-CBE8D3EABB6F}" destId="{CAA1C222-206E-4812-BE97-315303B2C1C8}" srcOrd="0" destOrd="0" presId="urn:microsoft.com/office/officeart/2005/8/layout/vList2"/>
    <dgm:cxn modelId="{A8404847-0B40-4AD4-96FF-ED5AF0694163}" type="presParOf" srcId="{946F62E6-6CBA-414B-A8B3-CBE8D3EABB6F}" destId="{560DFC18-A985-469D-A097-82851983C89C}" srcOrd="1" destOrd="0" presId="urn:microsoft.com/office/officeart/2005/8/layout/vList2"/>
    <dgm:cxn modelId="{4D2FBA36-E287-4905-BC8E-FCD1952D49E5}" type="presParOf" srcId="{946F62E6-6CBA-414B-A8B3-CBE8D3EABB6F}" destId="{7037D36F-9DDA-43D1-A7E3-CF841B0A96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1C222-206E-4812-BE97-315303B2C1C8}">
      <dsp:nvSpPr>
        <dsp:cNvPr id="0" name=""/>
        <dsp:cNvSpPr/>
      </dsp:nvSpPr>
      <dsp:spPr>
        <a:xfrm>
          <a:off x="0" y="359670"/>
          <a:ext cx="4038600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Realistically value the case</a:t>
          </a:r>
        </a:p>
      </dsp:txBody>
      <dsp:txXfrm>
        <a:off x="87385" y="447055"/>
        <a:ext cx="3863830" cy="1615330"/>
      </dsp:txXfrm>
    </dsp:sp>
    <dsp:sp modelId="{7037D36F-9DDA-43D1-A7E3-CF841B0A960C}">
      <dsp:nvSpPr>
        <dsp:cNvPr id="0" name=""/>
        <dsp:cNvSpPr/>
      </dsp:nvSpPr>
      <dsp:spPr>
        <a:xfrm>
          <a:off x="0" y="2357988"/>
          <a:ext cx="4038600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Make sure your client understands the Act and the damage cap</a:t>
          </a:r>
        </a:p>
      </dsp:txBody>
      <dsp:txXfrm>
        <a:off x="87385" y="2445373"/>
        <a:ext cx="3863830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980E-6EC6-4EA1-B67A-1E28CDDD0C3C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51C7C-8B1D-4827-B3AA-614FD85B8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51C7C-8B1D-4827-B3AA-614FD85B83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8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548-4DF9-4F03-99EF-8B338F56A84E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79E1-A6EC-4E5C-A873-E862B4C9D11A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8029-CFF6-442A-A710-E965AF7E435E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4B24-1612-4035-9860-6447F9CB0F98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F674-07B5-4634-BDB7-15D02EC5C090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0654-AF60-452B-B11B-BE719843AFE9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34AA-BE55-4031-9660-C53DDD564FE5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7E16-986A-491E-8F05-83DB68F16BA9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AD4-3AA9-4F0E-9311-9E511E430CC8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DB58-F677-4C33-9FC2-6C69B4F6D3EF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1F394D5-4DA7-45C6-BB00-BDFECCAF7691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A4BEF2-D0F6-4B86-9B6E-8F46D3579C72}" type="datetime1">
              <a:rPr lang="en-US" smtClean="0"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9168B7-6922-43AC-9A2E-30FD9C919C3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80772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Pros and Cons of the County Court Expedited Civil Actions Act: A Practical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8077200" cy="1219200"/>
          </a:xfrm>
        </p:spPr>
        <p:txBody>
          <a:bodyPr>
            <a:normAutofit/>
          </a:bodyPr>
          <a:lstStyle/>
          <a:p>
            <a:r>
              <a:rPr lang="en-US" dirty="0"/>
              <a:t>Professor John Lenich</a:t>
            </a:r>
          </a:p>
          <a:p>
            <a:r>
              <a:rPr lang="en-US" dirty="0"/>
              <a:t>John Marshall Team  / Inns of Court </a:t>
            </a:r>
          </a:p>
          <a:p>
            <a:r>
              <a:rPr lang="en-US" dirty="0"/>
              <a:t>January 11,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9168B7-6922-43AC-9A2E-30FD9C919C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4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Joinder of plaintiffs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Act “applies to civil actions in which the claim of </a:t>
            </a:r>
            <a:r>
              <a:rPr lang="en-US" i="1" dirty="0">
                <a:solidFill>
                  <a:srgbClr val="FF0000"/>
                </a:solidFill>
              </a:rPr>
              <a:t>each plaintiff </a:t>
            </a:r>
            <a:r>
              <a:rPr lang="en-US" dirty="0"/>
              <a:t>is less than or equal to the county court jurisdictional amount  . . . .”</a:t>
            </a:r>
          </a:p>
          <a:p>
            <a:pPr lvl="1"/>
            <a:r>
              <a:rPr lang="en-US" dirty="0"/>
              <a:t>Neb. Rev. Stat.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25-2742(1) </a:t>
            </a:r>
            <a:endParaRPr lang="en-US" dirty="0"/>
          </a:p>
          <a:p>
            <a:r>
              <a:rPr lang="en-US" dirty="0"/>
              <a:t>The joinder statutes apply because the Act states that “[e]xcept as otherwise specifically provided, </a:t>
            </a:r>
            <a:r>
              <a:rPr lang="en-US" i="1" dirty="0">
                <a:solidFill>
                  <a:srgbClr val="FF0000"/>
                </a:solidFill>
              </a:rPr>
              <a:t>the Nebraska laws and court rules that are applicable to civil actions are applicable to actions under the act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4AFB390-4049-4218-B4F9-CD4BC2795D38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70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More, the Merrier </a:t>
            </a:r>
            <a:br>
              <a:rPr lang="en-US" dirty="0"/>
            </a:br>
            <a:r>
              <a:rPr lang="en-US" dirty="0"/>
              <a:t>Part 2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Assume that Al was riding his bicycle while making a delivery for his employer, Donna’s Delightful Delivery. Can Barb join Al and Donna’s as defendants in one action in which she seeks $40,000 in damages? </a:t>
            </a:r>
          </a:p>
          <a:p>
            <a:r>
              <a:rPr lang="en-US" sz="2600" dirty="0"/>
              <a:t>A party proceeding under the act may not recover a judgment in excess of the county court jurisdictional amount . . . nor may a judgment be entered against a party in excess of such amount . . . .”</a:t>
            </a:r>
          </a:p>
          <a:p>
            <a:pPr lvl="1"/>
            <a:r>
              <a:rPr lang="en-US" sz="2200" dirty="0"/>
              <a:t>Neb. Rev. Stat.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§ 25-2743(3)</a:t>
            </a:r>
            <a:r>
              <a:rPr lang="en-US" sz="2200" dirty="0"/>
              <a:t> 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9168B7-6922-43AC-9A2E-30FD9C919C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More, the Merrier </a:t>
            </a:r>
            <a:br>
              <a:rPr lang="en-US" dirty="0"/>
            </a:br>
            <a:r>
              <a:rPr lang="en-US" dirty="0"/>
              <a:t>Part 3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Can Al assert counterclaims against Barb for the (1) $30,000 in damages he suffered in the collision and (2) $200 in damages he suffered as a result of Barb’s breach of a sales contract?</a:t>
            </a:r>
          </a:p>
          <a:p>
            <a:r>
              <a:rPr lang="en-US" sz="2600" dirty="0">
                <a:solidFill>
                  <a:srgbClr val="FF0000"/>
                </a:solidFill>
              </a:rPr>
              <a:t>Yes (1) and No (2) </a:t>
            </a:r>
            <a:r>
              <a:rPr lang="en-US" sz="2600" dirty="0"/>
              <a:t>&gt; A party may only assert a counterclaim that arises out the same transaction as the plaintiff’s claim</a:t>
            </a:r>
          </a:p>
          <a:p>
            <a:pPr lvl="1"/>
            <a:r>
              <a:rPr lang="en-US" sz="2200" dirty="0"/>
              <a:t>Neb. Rev. Stat.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§ 25-2743(5)</a:t>
            </a:r>
            <a:r>
              <a:rPr lang="en-US" sz="2200" dirty="0"/>
              <a:t> </a:t>
            </a:r>
          </a:p>
          <a:p>
            <a:r>
              <a:rPr lang="en-US" sz="2600" dirty="0"/>
              <a:t>Claims and counterclaims are not aggregated for purposes of the damage cap – i.e., the caps are separate</a:t>
            </a:r>
          </a:p>
          <a:p>
            <a:pPr lvl="1"/>
            <a:r>
              <a:rPr lang="en-US" sz="2200" dirty="0"/>
              <a:t>Neb. Rev. Stat.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§ 25-2743(5)</a:t>
            </a:r>
            <a:r>
              <a:rPr lang="en-US" sz="2200" dirty="0"/>
              <a:t> 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9168B7-6922-43AC-9A2E-30FD9C919C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9065746-ED85-4333-B1DA-7697F18A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Care Provider Report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25-2746(6) / Rule 2204(c)-(d)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AFA87C5-EE71-4FCB-A12C-F338845D0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provide a report from a treating health care provider using Appendix 2</a:t>
            </a:r>
          </a:p>
          <a:p>
            <a:pPr lvl="1"/>
            <a:r>
              <a:rPr lang="en-US" dirty="0"/>
              <a:t>Substitutes for the required disclosure</a:t>
            </a:r>
          </a:p>
          <a:p>
            <a:pPr lvl="1"/>
            <a:r>
              <a:rPr lang="en-US" dirty="0"/>
              <a:t>Substitutes for the provider’s testimony at trial or by deposition</a:t>
            </a:r>
          </a:p>
          <a:p>
            <a:r>
              <a:rPr lang="en-US" dirty="0"/>
              <a:t>Contents of Report</a:t>
            </a:r>
          </a:p>
          <a:p>
            <a:pPr lvl="1"/>
            <a:r>
              <a:rPr lang="en-US" dirty="0"/>
              <a:t>Qualifications (¶ 1) </a:t>
            </a:r>
          </a:p>
          <a:p>
            <a:pPr lvl="1"/>
            <a:r>
              <a:rPr lang="en-US" dirty="0"/>
              <a:t>Injuries and treatment (¶¶ 2-7)</a:t>
            </a:r>
          </a:p>
          <a:p>
            <a:pPr lvl="1"/>
            <a:r>
              <a:rPr lang="en-US" dirty="0"/>
              <a:t>Pre-existing conditions and mitigation (¶¶ 8-10)</a:t>
            </a:r>
          </a:p>
          <a:p>
            <a:pPr lvl="1"/>
            <a:r>
              <a:rPr lang="en-US" dirty="0"/>
              <a:t>Documents relied on (¶ 11)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40B95-77AB-49A5-84C8-83F89633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3F70-BBE8-4757-92EA-2BFC6619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Attorney’s disclosure </a:t>
            </a:r>
            <a:br>
              <a:rPr lang="en-US" dirty="0"/>
            </a:br>
            <a:r>
              <a:rPr lang="en-US" dirty="0"/>
              <a:t>at end of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C44F-7889-4E98-91C6-05C66EB2C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19600" cy="4297680"/>
          </a:xfrm>
        </p:spPr>
        <p:txBody>
          <a:bodyPr>
            <a:normAutofit/>
          </a:bodyPr>
          <a:lstStyle/>
          <a:p>
            <a:r>
              <a:rPr lang="en-US" dirty="0"/>
              <a:t>Attorney must list communications with provider’s office regarding the party</a:t>
            </a:r>
          </a:p>
          <a:p>
            <a:r>
              <a:rPr lang="en-US" dirty="0"/>
              <a:t>Attorney must attach any written communications with the provider’s office</a:t>
            </a:r>
          </a:p>
          <a:p>
            <a:r>
              <a:rPr lang="en-US" dirty="0"/>
              <a:t>Attorney must sign under penalty of perjury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E42A98A-4048-40FB-A058-32AB8C7C3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2438400"/>
            <a:ext cx="3535680" cy="2651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CD40C-E17D-4152-8B7E-9DD4A5CE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5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2D5DCE-5CA2-4968-9747-CEDF82D9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with the report?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D2E2A-35FC-4759-938F-F300F601E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report of any treating health care provider concerning the plaintiff may be used in lieu of deposition or in-court testimony of the health care provider, so long as </a:t>
            </a:r>
            <a:r>
              <a:rPr lang="en-US" dirty="0">
                <a:solidFill>
                  <a:srgbClr val="FF0000"/>
                </a:solidFill>
              </a:rPr>
              <a:t>the report offered into evidence</a:t>
            </a:r>
            <a:r>
              <a:rPr lang="en-US" dirty="0"/>
              <a:t> is on a form adopted by the Supreme Court for such purpose and is signed by the health care provider making the report.”</a:t>
            </a:r>
            <a:br>
              <a:rPr lang="en-US" dirty="0"/>
            </a:br>
            <a:r>
              <a:rPr lang="en-US" dirty="0"/>
              <a:t>	Neb. Rev. Stat.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25-2747(6)(a).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8369A-F73E-44A4-A3A6-79FF1CEF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6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956A-930E-4F4F-973D-76F0BE9B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Depositions of Experts </a:t>
            </a:r>
            <a:br>
              <a:rPr lang="en-US" dirty="0"/>
            </a:br>
            <a:r>
              <a:rPr lang="en-US" dirty="0"/>
              <a:t>Rule 2205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10CA0-638A-4C02-97BD-9779A420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Opposing party may depose health care provider who submitted report</a:t>
            </a:r>
          </a:p>
          <a:p>
            <a:r>
              <a:rPr lang="en-US" dirty="0"/>
              <a:t>Both parties may examine the provider </a:t>
            </a:r>
          </a:p>
          <a:p>
            <a:pPr lvl="1"/>
            <a:r>
              <a:rPr lang="en-US" dirty="0"/>
              <a:t>In which case, both parties share the costs</a:t>
            </a:r>
          </a:p>
          <a:p>
            <a:r>
              <a:rPr lang="en-US" dirty="0"/>
              <a:t>Parties may use the deposition at trial under the exceptional circumstances exception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FDB0-6C60-4462-8B07-C86A3058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7FCAD-D2C7-49A6-B02B-B6897C8C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Written reports have </a:t>
            </a:r>
            <a:br>
              <a:rPr lang="en-US" dirty="0"/>
            </a:br>
            <a:r>
              <a:rPr lang="en-US" dirty="0"/>
              <a:t>their limitations</a:t>
            </a:r>
          </a:p>
        </p:txBody>
      </p:sp>
      <p:pic>
        <p:nvPicPr>
          <p:cNvPr id="6" name="Content Placeholder 5" descr="A group of people in a courtroom&#10;&#10;Description automatically generated with medium confidence">
            <a:extLst>
              <a:ext uri="{FF2B5EF4-FFF2-40B4-BE49-F238E27FC236}">
                <a16:creationId xmlns:a16="http://schemas.microsoft.com/office/drawing/2014/main" id="{0E5BAF6E-E083-4700-BE18-D0CCB20FE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93" y="1744829"/>
            <a:ext cx="4707013" cy="3200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5732F-5AB9-4D42-B158-2862D5C6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5396C-47F7-4811-8A7A-6BB09DA8E80B}"/>
              </a:ext>
            </a:extLst>
          </p:cNvPr>
          <p:cNvSpPr txBox="1"/>
          <p:nvPr/>
        </p:nvSpPr>
        <p:spPr>
          <a:xfrm>
            <a:off x="914400" y="5281882"/>
            <a:ext cx="6629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Your Honor, please instruct the jury that the written report from my expert is more credible than the live testimony of the defendant’s expert.  </a:t>
            </a:r>
          </a:p>
        </p:txBody>
      </p:sp>
    </p:spTree>
    <p:extLst>
      <p:ext uri="{BB962C8B-B14F-4D97-AF65-F5344CB8AC3E}">
        <p14:creationId xmlns:p14="http://schemas.microsoft.com/office/powerpoint/2010/main" val="322984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21C8-B64E-4671-B82B-C0C0C448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need two providers?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C2F0-64D3-46C2-B0EF-3546AD9F9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267200" cy="4623816"/>
          </a:xfrm>
        </p:spPr>
        <p:txBody>
          <a:bodyPr>
            <a:normAutofit/>
          </a:bodyPr>
          <a:lstStyle/>
          <a:p>
            <a:r>
              <a:rPr lang="en-US" dirty="0"/>
              <a:t>The Act limits each side to one expert absent a court order or stipulation </a:t>
            </a:r>
          </a:p>
          <a:p>
            <a:r>
              <a:rPr lang="en-US" dirty="0"/>
              <a:t>If the plaintiff obtains an order or stipulation for two medical experts, the plaintiff can offer reports from both </a:t>
            </a:r>
          </a:p>
        </p:txBody>
      </p:sp>
      <p:pic>
        <p:nvPicPr>
          <p:cNvPr id="7" name="Content Placeholder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40B9E97-171A-42BF-9E4F-2924FDCDCD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8003"/>
          <a:stretch/>
        </p:blipFill>
        <p:spPr>
          <a:xfrm>
            <a:off x="4800600" y="1676400"/>
            <a:ext cx="3575304" cy="4206240"/>
          </a:xfrm>
          <a:noFill/>
          <a:ln w="12700">
            <a:solidFill>
              <a:schemeClr val="accent1">
                <a:alpha val="9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FFD8D-F7C8-4BBB-A58B-F9D76AAC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2D5DCE-5CA2-4968-9747-CEDF82D9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the basis for saying that the plaintiff can use multiple reports?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D2E2A-35FC-4759-938F-F300F601E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report of </a:t>
            </a:r>
            <a:r>
              <a:rPr lang="en-US" u="sng" dirty="0">
                <a:solidFill>
                  <a:srgbClr val="FF0000"/>
                </a:solidFill>
              </a:rPr>
              <a:t>any</a:t>
            </a:r>
            <a:r>
              <a:rPr lang="en-US" dirty="0">
                <a:solidFill>
                  <a:srgbClr val="FF0000"/>
                </a:solidFill>
              </a:rPr>
              <a:t> treating health care provider concerning the plaintiff </a:t>
            </a:r>
            <a:r>
              <a:rPr lang="en-US" dirty="0"/>
              <a:t>may be used in lieu of deposition or in-court testimony of the health care provider, so long as the report offered into evidence is on a form adopted by the Supreme Court for such purpose by the Supreme Court and is signed by the health care provider making the report.”</a:t>
            </a:r>
            <a:br>
              <a:rPr lang="en-US" dirty="0"/>
            </a:br>
            <a:r>
              <a:rPr lang="en-US" dirty="0"/>
              <a:t>	Neb. Rev. Stat.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25-2747(6)(a).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8369A-F73E-44A4-A3A6-79FF1CEF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4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6B6E-7E93-444E-980C-5F428692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Beware of CCECAAVV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308C-A9F1-4546-B8C6-1F50254FC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5000" b="1" dirty="0"/>
              <a:t>C</a:t>
            </a:r>
            <a:r>
              <a:rPr lang="en-US" sz="3600" dirty="0"/>
              <a:t>ounty </a:t>
            </a:r>
            <a:r>
              <a:rPr lang="en-US" sz="5000" b="1" dirty="0"/>
              <a:t>C</a:t>
            </a:r>
            <a:r>
              <a:rPr lang="en-US" sz="3600" dirty="0"/>
              <a:t>ourt </a:t>
            </a:r>
            <a:r>
              <a:rPr lang="en-US" sz="5000" b="1" dirty="0"/>
              <a:t>E</a:t>
            </a:r>
            <a:r>
              <a:rPr lang="en-US" sz="3600" dirty="0"/>
              <a:t>xpedited </a:t>
            </a:r>
            <a:r>
              <a:rPr lang="en-US" sz="5000" b="1" dirty="0"/>
              <a:t>C</a:t>
            </a:r>
            <a:r>
              <a:rPr lang="en-US" sz="3600" dirty="0"/>
              <a:t>ivil </a:t>
            </a:r>
          </a:p>
          <a:p>
            <a:pPr marL="118872" indent="0" algn="ctr">
              <a:buNone/>
            </a:pPr>
            <a:r>
              <a:rPr lang="en-US" sz="5000" b="1" dirty="0"/>
              <a:t>A</a:t>
            </a:r>
            <a:r>
              <a:rPr lang="en-US" sz="3600" dirty="0"/>
              <a:t>ctions </a:t>
            </a:r>
            <a:r>
              <a:rPr lang="en-US" sz="5000" b="1" dirty="0"/>
              <a:t>A</a:t>
            </a:r>
            <a:r>
              <a:rPr lang="en-US" sz="3600" dirty="0"/>
              <a:t>ct </a:t>
            </a:r>
            <a:r>
              <a:rPr lang="en-US" sz="5000" b="1" dirty="0"/>
              <a:t>V</a:t>
            </a:r>
            <a:r>
              <a:rPr lang="en-US" sz="3600" dirty="0"/>
              <a:t>iral </a:t>
            </a:r>
            <a:r>
              <a:rPr lang="en-US" sz="5000" b="1" dirty="0"/>
              <a:t>V</a:t>
            </a:r>
            <a:r>
              <a:rPr lang="en-US" sz="3600" dirty="0"/>
              <a:t>ariant</a:t>
            </a:r>
          </a:p>
          <a:p>
            <a:pPr marL="118872" indent="0" algn="ctr">
              <a:buNone/>
            </a:pPr>
            <a:endParaRPr lang="en-US" sz="3600" dirty="0"/>
          </a:p>
          <a:p>
            <a:pPr marL="118872" indent="0" algn="ctr">
              <a:buNone/>
            </a:pPr>
            <a:endParaRPr lang="en-US" sz="3600" dirty="0"/>
          </a:p>
          <a:p>
            <a:pPr marL="118872" indent="0" algn="ctr">
              <a:buNone/>
            </a:pPr>
            <a:endParaRPr lang="en-US" sz="3600" dirty="0"/>
          </a:p>
          <a:p>
            <a:pPr marL="118872" indent="0" algn="ctr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48D0E-2200-43EB-9486-ACA631AF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05922439-7BBC-4774-A410-F1FA301F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13759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1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26B2-307B-4BA7-8D85-4B965968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555C-FA51-4B9B-BCE1-F9AC8786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Absent a court order or stipulation, each side is limited to </a:t>
            </a:r>
          </a:p>
          <a:p>
            <a:pPr lvl="1"/>
            <a:r>
              <a:rPr lang="en-US" dirty="0"/>
              <a:t>10 interrogatories</a:t>
            </a:r>
          </a:p>
          <a:p>
            <a:pPr lvl="1"/>
            <a:r>
              <a:rPr lang="en-US" dirty="0"/>
              <a:t>10 document product requests</a:t>
            </a:r>
          </a:p>
          <a:p>
            <a:pPr lvl="1"/>
            <a:r>
              <a:rPr lang="en-US" dirty="0"/>
              <a:t>10 requests for admission</a:t>
            </a:r>
          </a:p>
          <a:p>
            <a:pPr lvl="1"/>
            <a:r>
              <a:rPr lang="en-US" dirty="0"/>
              <a:t>3 depositions (one party and two nonparty)</a:t>
            </a:r>
          </a:p>
          <a:p>
            <a:pPr lvl="2"/>
            <a:r>
              <a:rPr lang="en-US" dirty="0"/>
              <a:t>Neb. Rev. Stat.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25-2744(2)</a:t>
            </a:r>
            <a:endParaRPr lang="en-US" dirty="0"/>
          </a:p>
          <a:p>
            <a:r>
              <a:rPr lang="en-US" dirty="0"/>
              <a:t>A side consists of parties with generally common interests in the litigation</a:t>
            </a:r>
          </a:p>
          <a:p>
            <a:pPr lvl="1"/>
            <a:r>
              <a:rPr lang="en-US" dirty="0"/>
              <a:t>Neb. Rev. Stat.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25-2742(3); Rule 2201(c)</a:t>
            </a:r>
          </a:p>
          <a:p>
            <a:pPr lvl="1"/>
            <a:r>
              <a:rPr lang="en-US" dirty="0"/>
              <a:t>Analogous Issue &gt; Extra peremptory challenges when there are multiple parties (See Dick, 307 Neb. 599 (2020))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C2CD2-B354-4502-9BB3-7ADA8243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4862-ADD1-4A91-94F3-D98EF9EF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Disclosures</a:t>
            </a:r>
            <a:br>
              <a:rPr lang="en-US" dirty="0"/>
            </a:br>
            <a:r>
              <a:rPr lang="en-US" dirty="0"/>
              <a:t>Rule 2203(a)(1)-(3)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75E4-9E63-477D-BD31-31AB44F9E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Potential Witnesses</a:t>
            </a:r>
            <a:r>
              <a:rPr lang="en-US" dirty="0"/>
              <a:t> – Persons likely to have nonprivileged information that a party may use to support its claims or defenses</a:t>
            </a:r>
          </a:p>
          <a:p>
            <a:r>
              <a:rPr lang="en-US" dirty="0">
                <a:solidFill>
                  <a:srgbClr val="FF0000"/>
                </a:solidFill>
              </a:rPr>
              <a:t>Statements</a:t>
            </a:r>
            <a:r>
              <a:rPr lang="en-US" dirty="0"/>
              <a:t> – Identify statements about the action or its subject matter and, if claimed to be privileged or protected, the basis for the claim  </a:t>
            </a:r>
          </a:p>
          <a:p>
            <a:r>
              <a:rPr lang="en-US" dirty="0">
                <a:solidFill>
                  <a:srgbClr val="FF0000"/>
                </a:solidFill>
              </a:rPr>
              <a:t>Documents</a:t>
            </a:r>
            <a:r>
              <a:rPr lang="en-US" dirty="0"/>
              <a:t> – Copies of documents that the party may use to support its claims or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9D162-A7CD-4EFA-A32E-7528C788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4862-ADD1-4A91-94F3-D98EF9EF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Disclosures – Damages</a:t>
            </a:r>
            <a:br>
              <a:rPr lang="en-US" dirty="0"/>
            </a:br>
            <a:r>
              <a:rPr lang="en-US" dirty="0"/>
              <a:t>Rule 2203(a)(4)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75E4-9E63-477D-BD31-31AB44F9E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76400"/>
            <a:ext cx="5325601" cy="47213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/>
              <a:t>List of each category of damages and for each category of economic damages,</a:t>
            </a:r>
          </a:p>
          <a:p>
            <a:pPr lvl="1"/>
            <a:r>
              <a:rPr lang="en-US" dirty="0"/>
              <a:t>a computation of the amount of damages and the discoverable documents on which the computation is based</a:t>
            </a:r>
          </a:p>
          <a:p>
            <a:r>
              <a:rPr lang="en-US" dirty="0"/>
              <a:t>In personal injury and property damage actions, “category” refers to the categories listed in NJI2d Civ. 4.00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9D162-A7CD-4EFA-A32E-7528C788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22</a:t>
            </a:fld>
            <a:endParaRPr lang="en-US" dirty="0"/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49709DA2-51D5-4736-BCC2-703688E723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97" y="2614350"/>
            <a:ext cx="3021563" cy="2651760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4862-ADD1-4A91-94F3-D98EF9EF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Disclosures – Releases</a:t>
            </a:r>
            <a:br>
              <a:rPr lang="en-US" dirty="0"/>
            </a:br>
            <a:r>
              <a:rPr lang="en-US" dirty="0"/>
              <a:t>Rule 2203(a)(4)(ii)-(iv)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E7586-B6EE-4FF5-A43C-0D686DB33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724400" cy="4623816"/>
          </a:xfrm>
        </p:spPr>
        <p:txBody>
          <a:bodyPr>
            <a:normAutofit/>
          </a:bodyPr>
          <a:lstStyle/>
          <a:p>
            <a:r>
              <a:rPr lang="en-US" dirty="0"/>
              <a:t>In actions for physical or mental injury</a:t>
            </a:r>
          </a:p>
          <a:p>
            <a:pPr lvl="1"/>
            <a:r>
              <a:rPr lang="en-US" dirty="0"/>
              <a:t>Name and address of providers who treated the party for the injury</a:t>
            </a:r>
          </a:p>
          <a:p>
            <a:pPr lvl="1"/>
            <a:r>
              <a:rPr lang="en-US" dirty="0"/>
              <a:t>A signed release for each provider</a:t>
            </a:r>
          </a:p>
          <a:p>
            <a:r>
              <a:rPr lang="en-US" dirty="0"/>
              <a:t>Records subject to notice and confidentiality provisions of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9D162-A7CD-4EFA-A32E-7528C788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23</a:t>
            </a:fld>
            <a:endParaRPr lang="en-US" dirty="0"/>
          </a:p>
        </p:txBody>
      </p:sp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2B0B1CF1-EC90-4A75-9772-58057834EF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65" y="2111430"/>
            <a:ext cx="3329721" cy="3657600"/>
          </a:xfrm>
          <a:prstGeom prst="rect">
            <a:avLst/>
          </a:prstGeom>
          <a:noFill/>
          <a:ln w="9525" cmpd="thickThin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4862-ADD1-4A91-94F3-D98EF9EF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Disclosures – Insurance</a:t>
            </a:r>
            <a:br>
              <a:rPr lang="en-US" dirty="0"/>
            </a:br>
            <a:r>
              <a:rPr lang="en-US" dirty="0"/>
              <a:t>Rule 2203(a)(5)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B75E4-9E63-477D-BD31-31AB44F9E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773936"/>
            <a:ext cx="4800601" cy="46238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/>
              <a:t>Declarations page of policy under which an insurer may be liable for all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or part of a possible judgment or for payments to satisfy a judgment</a:t>
            </a:r>
            <a:endParaRPr lang="en-US" dirty="0"/>
          </a:p>
          <a:p>
            <a:r>
              <a:rPr lang="en-US" dirty="0"/>
              <a:t>The existence of a coverage dispute and the basis for the dispute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9D162-A7CD-4EFA-A32E-7528C788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24</a:t>
            </a:fld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CCD30D9-61DD-4F18-A593-B0F7B5AA8F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27" y="205740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241670-B0D2-4B8F-9C21-2289DBC9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Killing two birds with one stone</a:t>
            </a:r>
            <a:br>
              <a:rPr lang="en-US" dirty="0"/>
            </a:br>
            <a:r>
              <a:rPr lang="en-US" dirty="0"/>
              <a:t>Rule 2203(b)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D76B6-EF10-434C-99F8-F2B19744F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3000" b="0" i="0" dirty="0">
                <a:effectLst/>
                <a:latin typeface="Source Sans Pro" panose="020B0503030403020204" pitchFamily="34" charset="0"/>
              </a:rPr>
              <a:t> . . . </a:t>
            </a:r>
            <a:r>
              <a:rPr lang="en-US" sz="3000" b="0" i="0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If a party has previously provided to other parties in writing any of the information that the party is required to include in its initial disclosures,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instead of providing the information again, 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the party may state in its disclosures that the information was previously provided and shall indicate where the other parties can find the information in the previously provided materials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0A0D4-7AB6-4EC5-867E-40317650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A6D73A6-B785-43B1-9589-5C48F57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don’t need you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BF65E1B-514B-441F-8DD5-C00D2A506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343400" cy="4623816"/>
          </a:xfrm>
        </p:spPr>
        <p:txBody>
          <a:bodyPr>
            <a:normAutofit/>
          </a:bodyPr>
          <a:lstStyle/>
          <a:p>
            <a:r>
              <a:rPr lang="en-US" dirty="0"/>
              <a:t>The Act and Rules create a procedure to eliminate the need to call a witness to establish authenticity and the grounds for admission under the hearsay rule</a:t>
            </a:r>
          </a:p>
          <a:p>
            <a:r>
              <a:rPr lang="en-US" dirty="0"/>
              <a:t>See Section 25-2747(2),  Rule 2208, and Appendices 3-4</a:t>
            </a:r>
          </a:p>
        </p:txBody>
      </p:sp>
      <p:pic>
        <p:nvPicPr>
          <p:cNvPr id="18" name="Content Placeholder 17" descr="A picture containing indoor, wall, floor, wooden&#10;&#10;Description automatically generated">
            <a:extLst>
              <a:ext uri="{FF2B5EF4-FFF2-40B4-BE49-F238E27FC236}">
                <a16:creationId xmlns:a16="http://schemas.microsoft.com/office/drawing/2014/main" id="{CC7BB95A-2C11-4757-8F38-919A91AF0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28" y="2563464"/>
            <a:ext cx="3657600" cy="274320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DDB7-B5A3-41A5-A15B-88019C13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2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36A0-3275-4D0A-AB69-7E359E54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Foundational testimony is unnecessary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DC094-AE85-4B1C-8A2D-3E062CB13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offering party gives written notice of intent to offer at least 90 days before trial</a:t>
            </a:r>
          </a:p>
          <a:p>
            <a:r>
              <a:rPr lang="en-US" dirty="0"/>
              <a:t>Document on its face the document appears to be what the party claims it is</a:t>
            </a:r>
          </a:p>
          <a:p>
            <a:r>
              <a:rPr lang="en-US" dirty="0"/>
              <a:t>Document on its face appears not to be hearsay or appears to fall within an exception</a:t>
            </a:r>
          </a:p>
          <a:p>
            <a:r>
              <a:rPr lang="en-US" dirty="0"/>
              <a:t>Objecting party has not raised a substantial question as to authenticity or trustworthiness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9AF25-4247-46E5-914A-CD65551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38B92C-5AD1-47F7-A81A-E2360C2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differences can matter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45E0F2-F392-4A97-970C-3EE1A0A30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Nebraska rule 803(5)(a)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B4D74C-27DA-4DBF-9B9C-24082E04D8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“A memorandum, report, record, or data compilation, in any form, of acts, events, or conditions, </a:t>
            </a:r>
            <a:r>
              <a:rPr lang="en-US" dirty="0">
                <a:solidFill>
                  <a:srgbClr val="FF0000"/>
                </a:solidFill>
              </a:rPr>
              <a:t>other than opinions or diagnoses</a:t>
            </a:r>
            <a:r>
              <a:rPr lang="en-US" dirty="0"/>
              <a:t>” </a:t>
            </a:r>
            <a:r>
              <a:rPr lang="en-US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is admissible if the requirements of the business record exception are met.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B97EFA-3277-48E8-83A2-FEC838089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Iowa Rule 5.083(6)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D55946-89D8-4893-867B-B025A5C293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“A record of an act, event, condition, </a:t>
            </a:r>
            <a:r>
              <a:rPr lang="en-US" b="0" i="0" dirty="0">
                <a:solidFill>
                  <a:srgbClr val="FF0000"/>
                </a:solidFill>
                <a:effectLst/>
                <a:latin typeface="Corbel" panose="020B0503020204020204" pitchFamily="34" charset="0"/>
              </a:rPr>
              <a:t>opinion, or diagnosis</a:t>
            </a:r>
            <a:r>
              <a:rPr lang="en-US" b="0" i="0" dirty="0">
                <a:solidFill>
                  <a:srgbClr val="212529"/>
                </a:solidFill>
                <a:effectLst/>
                <a:latin typeface="Corbel" panose="020B0503020204020204" pitchFamily="34" charset="0"/>
              </a:rPr>
              <a:t>” is admissible if the requirements of the business record exception are met.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B6105-BABC-49F3-BC28-A8F9B68F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95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5AB4-C64D-48C8-8F28-EB89A998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Odds &amp;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BC02-DC81-4C16-A955-523C0FC88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Objection is waived if not timely made </a:t>
            </a:r>
          </a:p>
          <a:p>
            <a:pPr lvl="1"/>
            <a:r>
              <a:rPr lang="en-US" dirty="0"/>
              <a:t>See Appendix 3</a:t>
            </a:r>
          </a:p>
          <a:p>
            <a:r>
              <a:rPr lang="en-US" dirty="0"/>
              <a:t>Can file a pretrial motion for a ruling on the objection </a:t>
            </a:r>
          </a:p>
          <a:p>
            <a:r>
              <a:rPr lang="en-US" dirty="0"/>
              <a:t>If objection is sustained, party may call witnesses at trial to lay the necessary foundation </a:t>
            </a:r>
          </a:p>
          <a:p>
            <a:pPr lvl="1"/>
            <a:r>
              <a:rPr lang="en-US" dirty="0"/>
              <a:t>See Rule 2208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3EB59-9DE5-49C6-9CFF-E0C40637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1E28-09FE-488A-BAFD-0AE37889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Fitting things together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6A79C-872A-4797-8EDD-457B6F50C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0"/>
            <a:ext cx="8229600" cy="4572000"/>
          </a:xfrm>
          <a:ln cmpd="dbl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Purpose of the Act</a:t>
            </a:r>
          </a:p>
          <a:p>
            <a:pPr lvl="1"/>
            <a:r>
              <a:rPr lang="en-US" dirty="0"/>
              <a:t>Establish a streamlined process for civil actions in county court involving  which seeking a modest money judgment</a:t>
            </a:r>
          </a:p>
          <a:p>
            <a:r>
              <a:rPr lang="en-US" dirty="0"/>
              <a:t>The Act set the ground rules and authorized the Supreme Court to promulgate rules and forms</a:t>
            </a:r>
          </a:p>
          <a:p>
            <a:pPr lvl="1"/>
            <a:r>
              <a:rPr lang="en-US" dirty="0"/>
              <a:t>See Neb. Rev. Stat.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25-2748</a:t>
            </a:r>
            <a:r>
              <a:rPr lang="en-US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3C179-4118-4B93-B6C1-6BCC9386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477BF4-9BFB-4C18-9C87-EC950A6D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05689" cy="14630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25E63-9732-4CF7-8104-E727272B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Trial 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25-2746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39A57-2F23-43A8-9473-CA7FDF2D1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02336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Trial should last no more than two days</a:t>
            </a:r>
          </a:p>
          <a:p>
            <a:endParaRPr lang="en-US" dirty="0"/>
          </a:p>
          <a:p>
            <a:r>
              <a:rPr lang="en-US" dirty="0"/>
              <a:t>Unless the court allows more time, each side must present its case within six hours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35930-77FC-44E9-A240-D3BA8F25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30</a:t>
            </a:fld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C22DEFA-C7A6-43D9-87ED-9C7F331189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6816"/>
            <a:ext cx="31489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7BB1-6DF4-4865-AA10-F08DBBC4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Trial Date – Rule 2209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75D7-5614-4B46-A8A0-3A857F441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As soon as the first responsive pleading is filed, the court shall enter an order setting the matter for trial, taking into consideration the Act, these Rules, and the Case Pro-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gression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Standards for county court civil actions set forth in Neb. Ct. R.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§ 6-101.  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trial date is subject to a later continuance for good cause shown.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89BEA-7B20-430D-92A9-F27D1BA1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42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D0F271-EF3E-462D-B363-77C50EA7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escape hatches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A8FE57-8247-4291-9869-E85EAF84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 to terminate the application of the Act pursuant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25-2743(4)</a:t>
            </a:r>
            <a:endParaRPr lang="en-US" dirty="0"/>
          </a:p>
          <a:p>
            <a:pPr lvl="1"/>
            <a:r>
              <a:rPr lang="en-US" dirty="0"/>
              <a:t>Show substantially changed circumstances that make continued application of the Act unfair</a:t>
            </a:r>
          </a:p>
          <a:p>
            <a:r>
              <a:rPr lang="en-US" dirty="0"/>
              <a:t>Dismiss the action pursuant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25-601</a:t>
            </a:r>
          </a:p>
          <a:p>
            <a:r>
              <a:rPr lang="en-US" dirty="0"/>
              <a:t>Stipulate to remove the damage cap</a:t>
            </a:r>
          </a:p>
          <a:p>
            <a:r>
              <a:rPr lang="en-US" dirty="0"/>
              <a:t>Stipulate to refile in  / certify to district court and to apply some of the Act’s provisions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244CF-3C06-494D-99B7-198FEB93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F44A20B-FA02-42D0-BB2F-587AAC1214C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31" name="Picture 7" descr="C:\Users\jlenich2\AppData\Local\Microsoft\Windows\Temporary Internet Files\Content.IE5\7KQ7V2PN\tumblr_mc6igqNqfj1rhsi59o1_5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37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4487266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(For Now)</a:t>
            </a:r>
          </a:p>
        </p:txBody>
      </p:sp>
    </p:spTree>
    <p:extLst>
      <p:ext uri="{BB962C8B-B14F-4D97-AF65-F5344CB8AC3E}">
        <p14:creationId xmlns:p14="http://schemas.microsoft.com/office/powerpoint/2010/main" val="253799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D350-DA1F-4301-B3C5-E2AC28A8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Act and Rules Streamline the  Process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EBC2-ABB5-4095-9C90-37ACE931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Allowing plaintiffs to use a written report from a treating health care provider</a:t>
            </a:r>
          </a:p>
          <a:p>
            <a:r>
              <a:rPr lang="en-US" dirty="0"/>
              <a:t>Imposing numerical limitations on the use of formal discovery and requiring disclosures</a:t>
            </a:r>
          </a:p>
          <a:p>
            <a:r>
              <a:rPr lang="en-US" dirty="0"/>
              <a:t>Dispensing with the need to call witnesses testimony to lay foundation for the admission of documents</a:t>
            </a:r>
          </a:p>
          <a:p>
            <a:r>
              <a:rPr lang="en-US" dirty="0"/>
              <a:t>Limiting trial time and requiring the court to set a trial date when the first answer is filed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274FB-1BB5-43BF-8F5E-38E64D01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9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Bringing an Action Under the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95800" cy="462381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decision is for the plaintiff to make</a:t>
            </a:r>
          </a:p>
          <a:p>
            <a:endParaRPr lang="en-US" sz="3000" dirty="0"/>
          </a:p>
          <a:p>
            <a:r>
              <a:rPr lang="en-US" sz="3000" dirty="0"/>
              <a:t>If the plaintiff decides to go for it, the plaintiff must file the election form (Appendix 1) with the complaint and serve the form with the complaint</a:t>
            </a:r>
          </a:p>
          <a:p>
            <a:pPr lvl="1"/>
            <a:r>
              <a:rPr lang="en-US" dirty="0"/>
              <a:t>Neb. Rev. Stat.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§ 25-2743(1); Rule 2202(b)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7" name="Content Placeholder 6" descr="A yellow sign on a pole&#10;&#10;Description automatically generated with medium confidence">
            <a:extLst>
              <a:ext uri="{FF2B5EF4-FFF2-40B4-BE49-F238E27FC236}">
                <a16:creationId xmlns:a16="http://schemas.microsoft.com/office/drawing/2014/main" id="{B94F9E97-64FB-48C6-91DF-50E6162DB1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4339"/>
          <a:stretch/>
        </p:blipFill>
        <p:spPr>
          <a:xfrm>
            <a:off x="5149784" y="2209800"/>
            <a:ext cx="3387964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188F-2129-4DAE-BE4F-55875D01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Actions that can be brought under the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9967-0B53-4E92-91F2-A4EB18E4C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191000" cy="4623816"/>
          </a:xfrm>
        </p:spPr>
        <p:txBody>
          <a:bodyPr>
            <a:normAutofit/>
          </a:bodyPr>
          <a:lstStyle/>
          <a:p>
            <a:pPr marL="118872" indent="0">
              <a:buClr>
                <a:srgbClr val="60B5CC"/>
              </a:buClr>
              <a:buNone/>
            </a:pPr>
            <a:r>
              <a:rPr lang="en-US" sz="3200" dirty="0"/>
              <a:t>Civil actions in which the sole relief sought is a money judgment for an amount that the does not exceed the county court juris-dictional amount</a:t>
            </a:r>
          </a:p>
          <a:p>
            <a:pPr>
              <a:buClr>
                <a:srgbClr val="60B5CC"/>
              </a:buClr>
            </a:pPr>
            <a:r>
              <a:rPr lang="en-US" sz="2800" dirty="0"/>
              <a:t>Neb. Rev. Stat.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§ 25-2742(1)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8FD78AF-516F-4CF0-8E6A-E8DADE3DF0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32" y="2743200"/>
            <a:ext cx="3878873" cy="201168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9E496-48AC-4737-930D-CFDF58F3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9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5EE3-9B8A-4F93-A176-99798836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Recovery Cap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71A2B-048D-402D-A5F3-7012EA40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Recovery is capped by the county court jurisdictional amount (currently $57,000)</a:t>
            </a:r>
          </a:p>
          <a:p>
            <a:r>
              <a:rPr lang="en-US" dirty="0"/>
              <a:t>The cap includes all damages, penalties, interest that accrued before filing, and attorney’s fees</a:t>
            </a:r>
          </a:p>
          <a:p>
            <a:r>
              <a:rPr lang="en-US" dirty="0"/>
              <a:t>The cap excludes prejudgment interest that accrues after filing, post-judgment interest, and costs</a:t>
            </a:r>
          </a:p>
          <a:p>
            <a:pPr lvl="1"/>
            <a:r>
              <a:rPr lang="en-US" dirty="0"/>
              <a:t>Neb. Rev. Stat. 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25-2742(1)</a:t>
            </a:r>
            <a:endParaRPr lang="en-US" dirty="0"/>
          </a:p>
          <a:p>
            <a:r>
              <a:rPr lang="en-US" dirty="0">
                <a:solidFill>
                  <a:srgbClr val="212529"/>
                </a:solidFill>
              </a:rPr>
              <a:t>The jury is not informed of the cap</a:t>
            </a:r>
          </a:p>
          <a:p>
            <a:pPr lvl="1"/>
            <a:r>
              <a:rPr lang="en-US" dirty="0">
                <a:solidFill>
                  <a:srgbClr val="212529"/>
                </a:solidFill>
              </a:rPr>
              <a:t>Neb. Rev. Stat. </a:t>
            </a:r>
            <a:r>
              <a:rPr lang="en-US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25-2743(3)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B4259-9F1B-4B69-B97A-A85FCDED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0501D98-5273-42C9-9329-3B0DA13A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078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E2ACB1-D182-4B18-9197-904E76B6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Angry Clients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ACE2CB1-B478-41F3-B733-F4B027AC4D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6164155"/>
              </p:ext>
            </p:extLst>
          </p:nvPr>
        </p:nvGraphicFramePr>
        <p:xfrm>
          <a:off x="457200" y="1773936"/>
          <a:ext cx="4038600" cy="462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79FFF-F369-48F3-83A9-401BD55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68B7-6922-43AC-9A2E-30FD9C919C3A}" type="slidenum">
              <a:rPr lang="en-US" smtClean="0"/>
              <a:t>8</a:t>
            </a:fld>
            <a:endParaRPr lang="en-US" dirty="0"/>
          </a:p>
        </p:txBody>
      </p:sp>
      <p:pic>
        <p:nvPicPr>
          <p:cNvPr id="14" name="Content Placeholder 13" descr="A person with his hand on his face&#10;&#10;Description automatically generated with medium confidence">
            <a:extLst>
              <a:ext uri="{FF2B5EF4-FFF2-40B4-BE49-F238E27FC236}">
                <a16:creationId xmlns:a16="http://schemas.microsoft.com/office/drawing/2014/main" id="{1969A487-A1AC-46CA-8E56-822FF0F006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82" y="1851731"/>
            <a:ext cx="4038600" cy="284255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AA44CF-5D26-4140-886D-7AA6E9350F78}"/>
              </a:ext>
            </a:extLst>
          </p:cNvPr>
          <p:cNvSpPr txBox="1"/>
          <p:nvPr/>
        </p:nvSpPr>
        <p:spPr>
          <a:xfrm>
            <a:off x="4798782" y="5105400"/>
            <a:ext cx="38100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You moron!  You told me that I’d be lucky to get $15,000.  Why did I listen to you?  I’m calling Mark Weber.  </a:t>
            </a:r>
          </a:p>
        </p:txBody>
      </p:sp>
    </p:spTree>
    <p:extLst>
      <p:ext uri="{BB962C8B-B14F-4D97-AF65-F5344CB8AC3E}">
        <p14:creationId xmlns:p14="http://schemas.microsoft.com/office/powerpoint/2010/main" val="415953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More, the Merrier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1C0F5A-F50C-4922-91D2-A45DFAAE5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343400" cy="4623816"/>
          </a:xfrm>
        </p:spPr>
        <p:txBody>
          <a:bodyPr>
            <a:normAutofit/>
          </a:bodyPr>
          <a:lstStyle/>
          <a:p>
            <a:r>
              <a:rPr lang="en-US" dirty="0"/>
              <a:t>Al hit Barb’s car while riding his bike backwards in Omaha</a:t>
            </a:r>
          </a:p>
          <a:p>
            <a:r>
              <a:rPr lang="en-US" dirty="0"/>
              <a:t>Barb incurred $40,000 in damages and her husband, Carl, incurred $30,000 in damages</a:t>
            </a:r>
          </a:p>
          <a:p>
            <a:r>
              <a:rPr lang="en-US" dirty="0"/>
              <a:t>Can Barb and Carl file one action under the Act against Al?</a:t>
            </a:r>
          </a:p>
        </p:txBody>
      </p:sp>
      <p:pic>
        <p:nvPicPr>
          <p:cNvPr id="11" name="Content Placeholder 10" descr="A person on a bicycle&#10;&#10;Description automatically generated with medium confidence">
            <a:extLst>
              <a:ext uri="{FF2B5EF4-FFF2-40B4-BE49-F238E27FC236}">
                <a16:creationId xmlns:a16="http://schemas.microsoft.com/office/drawing/2014/main" id="{DC726F9E-6C5D-4FA1-9EF9-3692A5770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08" y="2057400"/>
            <a:ext cx="3474720" cy="347472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9168B7-6922-43AC-9A2E-30FD9C919C3A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59B77-BF21-4134-868A-BFFA273C5D7B}"/>
              </a:ext>
            </a:extLst>
          </p:cNvPr>
          <p:cNvSpPr txBox="1"/>
          <p:nvPr/>
        </p:nvSpPr>
        <p:spPr>
          <a:xfrm>
            <a:off x="5562600" y="5816726"/>
            <a:ext cx="2438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 It’s dumb – but it’s fun!</a:t>
            </a:r>
          </a:p>
        </p:txBody>
      </p:sp>
    </p:spTree>
    <p:extLst>
      <p:ext uri="{BB962C8B-B14F-4D97-AF65-F5344CB8AC3E}">
        <p14:creationId xmlns:p14="http://schemas.microsoft.com/office/powerpoint/2010/main" val="1461908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2512</TotalTime>
  <Words>1959</Words>
  <Application>Microsoft Office PowerPoint</Application>
  <PresentationFormat>On-screen Show (4:3)</PresentationFormat>
  <Paragraphs>179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Corbel</vt:lpstr>
      <vt:lpstr>Segoe UI</vt:lpstr>
      <vt:lpstr>Source Sans Pro</vt:lpstr>
      <vt:lpstr>Times New Roman</vt:lpstr>
      <vt:lpstr>Wingdings</vt:lpstr>
      <vt:lpstr>Wingdings 2</vt:lpstr>
      <vt:lpstr>Wingdings 3</vt:lpstr>
      <vt:lpstr>Module</vt:lpstr>
      <vt:lpstr>The Pros and Cons of the County Court Expedited Civil Actions Act: A Practical Assessment</vt:lpstr>
      <vt:lpstr>Beware of CCECAAVV</vt:lpstr>
      <vt:lpstr>Fitting things together </vt:lpstr>
      <vt:lpstr>The Act and Rules Streamline the  Process by</vt:lpstr>
      <vt:lpstr>Bringing an Action Under the Act</vt:lpstr>
      <vt:lpstr>Actions that can be brought under the Act</vt:lpstr>
      <vt:lpstr>Recovery Cap </vt:lpstr>
      <vt:lpstr>Avoid Angry Clients </vt:lpstr>
      <vt:lpstr>The More, the Merrier Part 1</vt:lpstr>
      <vt:lpstr>Joinder of plaintiffs</vt:lpstr>
      <vt:lpstr>The More, the Merrier  Part 2</vt:lpstr>
      <vt:lpstr>The More, the Merrier  Part 3</vt:lpstr>
      <vt:lpstr>Health Care Provider Report § 25-2746(6) / Rule 2204(c)-(d) </vt:lpstr>
      <vt:lpstr>Attorney’s disclosure  at end of report</vt:lpstr>
      <vt:lpstr>What do you do with the report?</vt:lpstr>
      <vt:lpstr>Depositions of Experts  Rule 2205 </vt:lpstr>
      <vt:lpstr>Written reports have  their limitations</vt:lpstr>
      <vt:lpstr>What if you need two providers?</vt:lpstr>
      <vt:lpstr>What’s the basis for saying that the plaintiff can use multiple reports?</vt:lpstr>
      <vt:lpstr>Discovery Limits</vt:lpstr>
      <vt:lpstr>Initial Disclosures Rule 2203(a)(1)-(3)</vt:lpstr>
      <vt:lpstr>Initial Disclosures – Damages Rule 2203(a)(4)</vt:lpstr>
      <vt:lpstr>Initial Disclosures – Releases Rule 2203(a)(4)(ii)-(iv)</vt:lpstr>
      <vt:lpstr>Initial Disclosures – Insurance Rule 2203(a)(5)</vt:lpstr>
      <vt:lpstr>Killing two birds with one stone Rule 2203(b)</vt:lpstr>
      <vt:lpstr>I don’t need you</vt:lpstr>
      <vt:lpstr>Foundational testimony is unnecessary if</vt:lpstr>
      <vt:lpstr>Small differences can matter </vt:lpstr>
      <vt:lpstr>Some Odds &amp; Ends</vt:lpstr>
      <vt:lpstr>Length of Trial – § 25-2746</vt:lpstr>
      <vt:lpstr>Trial Date – Rule 2209</vt:lpstr>
      <vt:lpstr>Some escape hatches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Amendments to the Federal Rules of Civil Procedure</dc:title>
  <dc:creator>John Lenich</dc:creator>
  <cp:lastModifiedBy>Tara Tesmer Paulson</cp:lastModifiedBy>
  <cp:revision>75</cp:revision>
  <dcterms:created xsi:type="dcterms:W3CDTF">2015-02-12T19:23:46Z</dcterms:created>
  <dcterms:modified xsi:type="dcterms:W3CDTF">2022-01-31T15:05:42Z</dcterms:modified>
</cp:coreProperties>
</file>