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59" r:id="rId5"/>
    <p:sldId id="260" r:id="rId6"/>
    <p:sldId id="286" r:id="rId7"/>
    <p:sldId id="287" r:id="rId8"/>
    <p:sldId id="267" r:id="rId9"/>
    <p:sldId id="263" r:id="rId10"/>
    <p:sldId id="266" r:id="rId11"/>
    <p:sldId id="288" r:id="rId12"/>
    <p:sldId id="284" r:id="rId13"/>
    <p:sldId id="272" r:id="rId14"/>
    <p:sldId id="273" r:id="rId15"/>
    <p:sldId id="290" r:id="rId16"/>
    <p:sldId id="274" r:id="rId17"/>
    <p:sldId id="289" r:id="rId18"/>
    <p:sldId id="275" r:id="rId19"/>
    <p:sldId id="291" r:id="rId20"/>
    <p:sldId id="285" r:id="rId21"/>
    <p:sldId id="278" r:id="rId22"/>
    <p:sldId id="279" r:id="rId23"/>
    <p:sldId id="280" r:id="rId24"/>
    <p:sldId id="281" r:id="rId25"/>
    <p:sldId id="282" r:id="rId26"/>
    <p:sldId id="261" r:id="rId27"/>
  </p:sldIdLst>
  <p:sldSz cx="9144000" cy="6858000" type="screen4x3"/>
  <p:notesSz cx="9601200" cy="731520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DFDFD"/>
    <a:srgbClr val="EC7320"/>
    <a:srgbClr val="819775"/>
    <a:srgbClr val="7DB192"/>
    <a:srgbClr val="7DB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72616" autoAdjust="0"/>
  </p:normalViewPr>
  <p:slideViewPr>
    <p:cSldViewPr snapToGrid="0">
      <p:cViewPr varScale="1">
        <p:scale>
          <a:sx n="60" d="100"/>
          <a:sy n="60" d="100"/>
        </p:scale>
        <p:origin x="701" y="53"/>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tableStyles" Target="tableStyle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theme" Target="theme/theme1.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handoutMaster" Target="handoutMasters/handoutMaster1.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viewProps" Target="viewProps.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notesMaster" Target="notesMasters/notesMaster1.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presProps" Target="presProp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7.xml" Id="rId8"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362233887430737"/>
          <c:y val="3.6860843783415961E-2"/>
          <c:w val="0.63327575459317587"/>
          <c:h val="0.67024263950701812"/>
        </c:manualLayout>
      </c:layout>
      <c:barChart>
        <c:barDir val="col"/>
        <c:grouping val="clustered"/>
        <c:varyColors val="0"/>
        <c:ser>
          <c:idx val="0"/>
          <c:order val="0"/>
          <c:tx>
            <c:strRef>
              <c:f>Sheet1!$B$1</c:f>
              <c:strCache>
                <c:ptCount val="1"/>
                <c:pt idx="0">
                  <c:v>Total Revenue</c:v>
                </c:pt>
              </c:strCache>
            </c:strRef>
          </c:tx>
          <c:invertIfNegative val="0"/>
          <c:cat>
            <c:strRef>
              <c:f>Sheet1!$A$2:$A$6</c:f>
              <c:strCache>
                <c:ptCount val="5"/>
                <c:pt idx="0">
                  <c:v>2018</c:v>
                </c:pt>
                <c:pt idx="1">
                  <c:v>2019</c:v>
                </c:pt>
                <c:pt idx="2">
                  <c:v>2020</c:v>
                </c:pt>
                <c:pt idx="3">
                  <c:v>2021E</c:v>
                </c:pt>
                <c:pt idx="4">
                  <c:v>2022E</c:v>
                </c:pt>
              </c:strCache>
            </c:strRef>
          </c:cat>
          <c:val>
            <c:numRef>
              <c:f>Sheet1!$B$2:$B$6</c:f>
              <c:numCache>
                <c:formatCode>General</c:formatCode>
                <c:ptCount val="5"/>
                <c:pt idx="0">
                  <c:v>31.2</c:v>
                </c:pt>
                <c:pt idx="1">
                  <c:v>35.5</c:v>
                </c:pt>
                <c:pt idx="2">
                  <c:v>28.5</c:v>
                </c:pt>
                <c:pt idx="3">
                  <c:v>57</c:v>
                </c:pt>
                <c:pt idx="4">
                  <c:v>114</c:v>
                </c:pt>
              </c:numCache>
            </c:numRef>
          </c:val>
          <c:extLst>
            <c:ext xmlns:c16="http://schemas.microsoft.com/office/drawing/2014/chart" uri="{C3380CC4-5D6E-409C-BE32-E72D297353CC}">
              <c16:uniqueId val="{00000000-9432-4BD7-83CF-711B440C5C02}"/>
            </c:ext>
          </c:extLst>
        </c:ser>
        <c:ser>
          <c:idx val="1"/>
          <c:order val="1"/>
          <c:tx>
            <c:strRef>
              <c:f>Sheet1!$C$1</c:f>
              <c:strCache>
                <c:ptCount val="1"/>
                <c:pt idx="0">
                  <c:v>EBITDA</c:v>
                </c:pt>
              </c:strCache>
            </c:strRef>
          </c:tx>
          <c:invertIfNegative val="0"/>
          <c:cat>
            <c:strRef>
              <c:f>Sheet1!$A$2:$A$6</c:f>
              <c:strCache>
                <c:ptCount val="5"/>
                <c:pt idx="0">
                  <c:v>2018</c:v>
                </c:pt>
                <c:pt idx="1">
                  <c:v>2019</c:v>
                </c:pt>
                <c:pt idx="2">
                  <c:v>2020</c:v>
                </c:pt>
                <c:pt idx="3">
                  <c:v>2021E</c:v>
                </c:pt>
                <c:pt idx="4">
                  <c:v>2022E</c:v>
                </c:pt>
              </c:strCache>
            </c:strRef>
          </c:cat>
          <c:val>
            <c:numRef>
              <c:f>Sheet1!$C$2:$C$6</c:f>
              <c:numCache>
                <c:formatCode>General</c:formatCode>
                <c:ptCount val="5"/>
                <c:pt idx="0">
                  <c:v>-24</c:v>
                </c:pt>
                <c:pt idx="1">
                  <c:v>-14</c:v>
                </c:pt>
                <c:pt idx="2">
                  <c:v>-12</c:v>
                </c:pt>
                <c:pt idx="3">
                  <c:v>-5</c:v>
                </c:pt>
                <c:pt idx="4">
                  <c:v>14</c:v>
                </c:pt>
              </c:numCache>
            </c:numRef>
          </c:val>
          <c:extLst>
            <c:ext xmlns:c16="http://schemas.microsoft.com/office/drawing/2014/chart" uri="{C3380CC4-5D6E-409C-BE32-E72D297353CC}">
              <c16:uniqueId val="{00000001-9432-4BD7-83CF-711B440C5C02}"/>
            </c:ext>
          </c:extLst>
        </c:ser>
        <c:dLbls>
          <c:showLegendKey val="0"/>
          <c:showVal val="0"/>
          <c:showCatName val="0"/>
          <c:showSerName val="0"/>
          <c:showPercent val="0"/>
          <c:showBubbleSize val="0"/>
        </c:dLbls>
        <c:gapWidth val="150"/>
        <c:axId val="57523584"/>
        <c:axId val="82883712"/>
      </c:barChart>
      <c:catAx>
        <c:axId val="57523584"/>
        <c:scaling>
          <c:orientation val="minMax"/>
        </c:scaling>
        <c:delete val="0"/>
        <c:axPos val="b"/>
        <c:numFmt formatCode="General" sourceLinked="0"/>
        <c:majorTickMark val="none"/>
        <c:minorTickMark val="none"/>
        <c:tickLblPos val="nextTo"/>
        <c:crossAx val="82883712"/>
        <c:crosses val="autoZero"/>
        <c:auto val="1"/>
        <c:lblAlgn val="ctr"/>
        <c:lblOffset val="100"/>
        <c:noMultiLvlLbl val="0"/>
      </c:catAx>
      <c:valAx>
        <c:axId val="82883712"/>
        <c:scaling>
          <c:orientation val="minMax"/>
        </c:scaling>
        <c:delete val="0"/>
        <c:axPos val="l"/>
        <c:majorGridlines/>
        <c:numFmt formatCode="General" sourceLinked="1"/>
        <c:majorTickMark val="none"/>
        <c:minorTickMark val="none"/>
        <c:tickLblPos val="nextTo"/>
        <c:crossAx val="57523584"/>
        <c:crosses val="autoZero"/>
        <c:crossBetween val="between"/>
      </c:valAx>
      <c:dTable>
        <c:showHorzBorder val="0"/>
        <c:showVertBorder val="1"/>
        <c:showOutline val="0"/>
        <c:showKeys val="1"/>
      </c:dTable>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1D343543-70E0-437D-A7D0-77798DA4A98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3FF3DBDF-C2AF-416F-993E-7C3A9056FCDB}" type="parTrans" cxnId="{7BE6428C-AD7B-4EF5-87B7-DF6008606055}">
      <dgm:prSet/>
      <dgm:spPr/>
      <dgm:t>
        <a:bodyPr/>
        <a:lstStyle/>
        <a:p>
          <a:endParaRPr lang="en-US"/>
        </a:p>
      </dgm:t>
    </dgm:pt>
    <dgm:pt modelId="{EBF5AE24-75C3-43E9-9A61-591BB743A856}">
      <dgm:prSet phldrT="[Text]"/>
      <dgm:spPr/>
      <dgm:t>
        <a:bodyPr/>
        <a:lstStyle/>
        <a:p>
          <a:r>
            <a:rPr lang="en-US">
              <a:latin typeface="Times New Roman" panose="02020603050405020304" pitchFamily="18" charset="0"/>
              <a:cs typeface="Times New Roman" panose="02020603050405020304" pitchFamily="18" charset="0"/>
            </a:rPr>
            <a:t>Formation</a:t>
          </a:r>
        </a:p>
      </dgm:t>
    </dgm:pt>
    <dgm:pt modelId="{94E64DAF-291A-43F1-B0DE-E8AC2B3E89E4}" type="parTrans" cxnId="{CC06528B-0CB2-4B67-8EC5-6BC6BDB38807}">
      <dgm:prSet/>
      <dgm:spPr/>
      <dgm:t>
        <a:bodyPr/>
        <a:lstStyle/>
        <a:p>
          <a:endParaRPr lang="en-US"/>
        </a:p>
      </dgm:t>
    </dgm:pt>
    <dgm:pt modelId="{5FCA5D96-755B-42B6-8D3B-2591D8DEE63A}">
      <dgm:prSet phldrT="[Text]" custT="1"/>
      <dgm:spPr/>
      <dgm:t>
        <a:bodyPr/>
        <a:lstStyle/>
        <a:p>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SPAC is formed by a sponsor as a “blank check” company.</a:t>
          </a:r>
        </a:p>
        <a:p>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SPAC typically forms and then undergoes an initial public offering (“IPO”) without an underlying business.</a:t>
          </a:r>
        </a:p>
        <a:p>
          <a:r>
            <a:rPr lang="en-US" sz="1600">
              <a:latin typeface="Times New Roman" panose="02020603050405020304" pitchFamily="18" charset="0"/>
              <a:cs typeface="Times New Roman" panose="02020603050405020304" pitchFamily="18" charset="0"/>
            </a:rPr>
            <a:t>  </a:t>
          </a:r>
        </a:p>
        <a:p>
          <a:r>
            <a:rPr lang="en-US" sz="1600">
              <a:latin typeface="Times New Roman" panose="02020603050405020304" pitchFamily="18" charset="0"/>
              <a:cs typeface="Times New Roman" panose="02020603050405020304" pitchFamily="18" charset="0"/>
            </a:rPr>
            <a:t>Potential investors consider the sponsor when deciding to invest in the SPAC.</a:t>
          </a:r>
        </a:p>
      </dgm:t>
    </dgm:pt>
    <dgm:pt modelId="{D73CBDD0-484A-4D71-9C64-A0C6ED394684}" type="sibTrans" cxnId="{CC06528B-0CB2-4B67-8EC5-6BC6BDB38807}">
      <dgm:prSet/>
      <dgm:spPr/>
      <dgm:t>
        <a:bodyPr/>
        <a:lstStyle/>
        <a:p>
          <a:endParaRPr lang="en-US"/>
        </a:p>
      </dgm:t>
    </dgm:pt>
    <dgm:pt modelId="{7A86DEBD-4A53-41D9-A65E-EC6283639358}" type="sibTrans" cxnId="{7BE6428C-AD7B-4EF5-87B7-DF6008606055}">
      <dgm:prSet/>
      <dgm:spPr/>
      <dgm:t>
        <a:bodyPr/>
        <a:lstStyle/>
        <a:p>
          <a:endParaRPr lang="en-US"/>
        </a:p>
      </dgm:t>
    </dgm:pt>
    <dgm:pt modelId="{AC48A081-ECED-40DC-A60A-A3C770D192FB}" type="parTrans" cxnId="{BD9B2EB8-4CCF-4961-A95F-67670C73C570}">
      <dgm:prSet/>
      <dgm:spPr/>
      <dgm:t>
        <a:bodyPr/>
        <a:lstStyle/>
        <a:p>
          <a:endParaRPr lang="en-US"/>
        </a:p>
      </dgm:t>
    </dgm:pt>
    <dgm:pt modelId="{29E1BB22-12BD-4E35-9541-6EA0A5B9E0DB}">
      <dgm:prSet phldrT="[Text]" custT="1"/>
      <dgm:spPr/>
      <dgm:t>
        <a:bodyPr/>
        <a:lstStyle/>
        <a:p>
          <a:r>
            <a:rPr lang="en-US" sz="2900">
              <a:latin typeface="Times New Roman" panose="02020603050405020304" pitchFamily="18" charset="0"/>
              <a:cs typeface="Times New Roman" panose="02020603050405020304" pitchFamily="18" charset="0"/>
            </a:rPr>
            <a:t>Target / Lifecycle</a:t>
          </a:r>
        </a:p>
      </dgm:t>
    </dgm:pt>
    <dgm:pt modelId="{4B10F67E-1E79-4F55-A5CD-4C0BA938F49E}" type="parTrans" cxnId="{06D7B592-E861-4A39-81C3-F10A30756A4D}">
      <dgm:prSet/>
      <dgm:spPr/>
      <dgm:t>
        <a:bodyPr/>
        <a:lstStyle/>
        <a:p>
          <a:endParaRPr lang="en-US"/>
        </a:p>
      </dgm:t>
    </dgm:pt>
    <dgm:pt modelId="{F89E7E84-9913-4757-BACA-2FF5B0D661C9}">
      <dgm:prSet phldrT="[Text]" custT="1"/>
      <dgm:spPr/>
      <dgm:t>
        <a:bodyPr/>
        <a:lstStyle/>
        <a:p>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SPAC must identify an acquisition target and initiate a business combination within 18 to 24 months from the IPO (may be extended to 36 months with a shareholder vote).</a:t>
          </a:r>
        </a:p>
        <a:p>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Until merger, the IPO proceeds are held in a trust account and usually invested in short-term US government securities.</a:t>
          </a:r>
        </a:p>
      </dgm:t>
    </dgm:pt>
    <dgm:pt modelId="{98F76AC6-84CF-4987-A02B-3D8159715DF2}" type="sibTrans" cxnId="{06D7B592-E861-4A39-81C3-F10A30756A4D}">
      <dgm:prSet/>
      <dgm:spPr/>
      <dgm:t>
        <a:bodyPr/>
        <a:lstStyle/>
        <a:p>
          <a:endParaRPr lang="en-US"/>
        </a:p>
      </dgm:t>
    </dgm:pt>
    <dgm:pt modelId="{09E2A9A5-2C02-4000-ACAA-B0CF84764D9A}" type="sibTrans" cxnId="{BD9B2EB8-4CCF-4961-A95F-67670C73C570}">
      <dgm:prSet/>
      <dgm:spPr/>
      <dgm:t>
        <a:bodyPr/>
        <a:lstStyle/>
        <a:p>
          <a:endParaRPr lang="en-US"/>
        </a:p>
      </dgm:t>
    </dgm:pt>
    <dgm:pt modelId="{63132245-4C4B-4D9D-A4C4-06FC599FA32B}" type="parTrans" cxnId="{F69275E9-EF11-4FA6-8946-F07DE9201082}">
      <dgm:prSet/>
      <dgm:spPr/>
      <dgm:t>
        <a:bodyPr/>
        <a:lstStyle/>
        <a:p>
          <a:endParaRPr lang="en-US"/>
        </a:p>
      </dgm:t>
    </dgm:pt>
    <dgm:pt modelId="{935727CE-821E-48BB-9558-2E2E499C4B35}">
      <dgm:prSet phldrT="[Text]"/>
      <dgm:spPr/>
      <dgm:t>
        <a:bodyPr/>
        <a:lstStyle/>
        <a:p>
          <a:r>
            <a:rPr lang="en-US">
              <a:latin typeface="Times New Roman" panose="02020603050405020304" pitchFamily="18" charset="0"/>
              <a:cs typeface="Times New Roman" panose="02020603050405020304" pitchFamily="18" charset="0"/>
            </a:rPr>
            <a:t>De-SPAC</a:t>
          </a:r>
        </a:p>
      </dgm:t>
    </dgm:pt>
    <dgm:pt modelId="{FA1EBA80-16C9-41A2-8358-E15C5624AE38}" type="parTrans" cxnId="{6297650C-7DAB-4545-B651-F9F4DF2EC2C8}">
      <dgm:prSet/>
      <dgm:spPr/>
      <dgm:t>
        <a:bodyPr/>
        <a:lstStyle/>
        <a:p>
          <a:endParaRPr lang="en-US"/>
        </a:p>
      </dgm:t>
    </dgm:pt>
    <dgm:pt modelId="{1D8A7F45-0F0D-48DA-8507-512EFB64FAEB}">
      <dgm:prSet phldrT="[Text]" custT="1"/>
      <dgm:spPr/>
      <dgm:t>
        <a:bodyPr/>
        <a:lstStyle/>
        <a:p>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When the businesses combine (i.e., SPAC + its target), this is referred to as the De-SPAC transaction.</a:t>
          </a:r>
        </a:p>
        <a:p>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If no acquisition takes place within the time frame, the SPAC is liquidated and all shares are redeemed on a pro rata basis from the trust account.</a:t>
          </a:r>
        </a:p>
      </dgm:t>
    </dgm:pt>
    <dgm:pt modelId="{1ACB910E-50C2-4BFF-9D2F-627EC29E0829}" type="sibTrans" cxnId="{6297650C-7DAB-4545-B651-F9F4DF2EC2C8}">
      <dgm:prSet/>
      <dgm:spPr/>
      <dgm:t>
        <a:bodyPr/>
        <a:lstStyle/>
        <a:p>
          <a:endParaRPr lang="en-US"/>
        </a:p>
      </dgm:t>
    </dgm:pt>
    <dgm:pt modelId="{6D163C7B-408F-4EBD-974D-F314CA53B5AB}" type="sibTrans" cxnId="{F69275E9-EF11-4FA6-8946-F07DE9201082}">
      <dgm:prSet/>
      <dgm:spPr/>
      <dgm:t>
        <a:bodyPr/>
        <a:lstStyle/>
        <a:p>
          <a:endParaRPr lang="en-US"/>
        </a:p>
      </dgm:t>
    </dgm:pt>
    <dgm:pt modelId="{DD055D63-4825-40DB-8DB2-39F895D2CE65}" type="pres">
      <dgm:prSet presAssocID="{1D343543-70E0-437D-A7D0-77798DA4A98E}" presName="Name0" presStyleCnt="0">
        <dgm:presLayoutVars>
          <dgm:dir/>
          <dgm:animLvl val="lvl"/>
          <dgm:resizeHandles val="exact"/>
        </dgm:presLayoutVars>
      </dgm:prSet>
      <dgm:spPr/>
    </dgm:pt>
    <dgm:pt modelId="{9649E25E-F4AB-49DF-8C4F-FD8C8FCDD961}" type="pres">
      <dgm:prSet presAssocID="{EBF5AE24-75C3-43E9-9A61-591BB743A856}" presName="compositeNode" presStyleCnt="0">
        <dgm:presLayoutVars>
          <dgm:bulletEnabled val="1"/>
        </dgm:presLayoutVars>
      </dgm:prSet>
      <dgm:spPr/>
    </dgm:pt>
    <dgm:pt modelId="{45A7B957-4377-48D9-8F24-88A4C60C6313}" type="pres">
      <dgm:prSet presAssocID="{EBF5AE24-75C3-43E9-9A61-591BB743A856}" presName="bgRect" presStyleLbl="node1" presStyleIdx="0" presStyleCnt="3" custScaleY="141173"/>
      <dgm:spPr/>
    </dgm:pt>
    <dgm:pt modelId="{69C250A1-4A17-4682-BFBA-F264892D7DCE}" type="pres">
      <dgm:prSet presAssocID="{EBF5AE24-75C3-43E9-9A61-591BB743A856}" presName="parentNode" presStyleLbl="node1" presStyleIdx="0" presStyleCnt="3">
        <dgm:presLayoutVars>
          <dgm:chMax val="0"/>
          <dgm:bulletEnabled val="1"/>
        </dgm:presLayoutVars>
      </dgm:prSet>
      <dgm:spPr/>
    </dgm:pt>
    <dgm:pt modelId="{D4C825F4-A994-4675-828B-2BE76C801AC5}" type="pres">
      <dgm:prSet presAssocID="{EBF5AE24-75C3-43E9-9A61-591BB743A856}" presName="childNode" presStyleLbl="node1" presStyleIdx="0" presStyleCnt="3">
        <dgm:presLayoutVars>
          <dgm:bulletEnabled val="1"/>
        </dgm:presLayoutVars>
      </dgm:prSet>
      <dgm:spPr/>
    </dgm:pt>
    <dgm:pt modelId="{2EF2EBF1-CAF6-4D64-B7B6-8B3B384E5AE6}" type="pres">
      <dgm:prSet presAssocID="{7A86DEBD-4A53-41D9-A65E-EC6283639358}" presName="hSp" presStyleCnt="0"/>
      <dgm:spPr/>
    </dgm:pt>
    <dgm:pt modelId="{1D0CB179-C36B-4C77-9CD0-67FB9BBFD664}" type="pres">
      <dgm:prSet presAssocID="{7A86DEBD-4A53-41D9-A65E-EC6283639358}" presName="vProcSp" presStyleCnt="0"/>
      <dgm:spPr/>
    </dgm:pt>
    <dgm:pt modelId="{AF2FC33A-D721-4DB4-8D38-F23463673536}" type="pres">
      <dgm:prSet presAssocID="{7A86DEBD-4A53-41D9-A65E-EC6283639358}" presName="vSp1" presStyleCnt="0"/>
      <dgm:spPr/>
    </dgm:pt>
    <dgm:pt modelId="{55607C4C-C810-44C1-9EC6-D8AC9D0AB2EC}" type="pres">
      <dgm:prSet presAssocID="{7A86DEBD-4A53-41D9-A65E-EC6283639358}" presName="simulatedConn" presStyleLbl="solidFgAcc1" presStyleIdx="0" presStyleCnt="2" custLinFactY="3356" custLinFactNeighborY="100000"/>
      <dgm:spPr/>
    </dgm:pt>
    <dgm:pt modelId="{5BE46F04-A4D8-4E4B-8BE6-D52B5BE81158}" type="pres">
      <dgm:prSet presAssocID="{7A86DEBD-4A53-41D9-A65E-EC6283639358}" presName="vSp2" presStyleCnt="0"/>
      <dgm:spPr/>
    </dgm:pt>
    <dgm:pt modelId="{9E49650D-469F-4DE4-8BBF-4C5CEA5CB840}" type="pres">
      <dgm:prSet presAssocID="{7A86DEBD-4A53-41D9-A65E-EC6283639358}" presName="sibTrans" presStyleCnt="0"/>
      <dgm:spPr/>
    </dgm:pt>
    <dgm:pt modelId="{1B2AB69A-08C4-410E-B50F-5E6F3C5A2E0A}" type="pres">
      <dgm:prSet presAssocID="{29E1BB22-12BD-4E35-9541-6EA0A5B9E0DB}" presName="compositeNode" presStyleCnt="0">
        <dgm:presLayoutVars>
          <dgm:bulletEnabled val="1"/>
        </dgm:presLayoutVars>
      </dgm:prSet>
      <dgm:spPr/>
    </dgm:pt>
    <dgm:pt modelId="{66265F1A-2953-4543-8B82-50CB3E968E0A}" type="pres">
      <dgm:prSet presAssocID="{29E1BB22-12BD-4E35-9541-6EA0A5B9E0DB}" presName="bgRect" presStyleLbl="node1" presStyleIdx="1" presStyleCnt="3" custScaleY="141173"/>
      <dgm:spPr/>
    </dgm:pt>
    <dgm:pt modelId="{2BC188B0-2ED8-49C0-B582-F2F1C22A5B35}" type="pres">
      <dgm:prSet presAssocID="{29E1BB22-12BD-4E35-9541-6EA0A5B9E0DB}" presName="parentNode" presStyleLbl="node1" presStyleIdx="1" presStyleCnt="3">
        <dgm:presLayoutVars>
          <dgm:chMax val="0"/>
          <dgm:bulletEnabled val="1"/>
        </dgm:presLayoutVars>
      </dgm:prSet>
      <dgm:spPr/>
    </dgm:pt>
    <dgm:pt modelId="{4ADCC684-F44A-4A3A-B62B-CB569431A40E}" type="pres">
      <dgm:prSet presAssocID="{29E1BB22-12BD-4E35-9541-6EA0A5B9E0DB}" presName="childNode" presStyleLbl="node1" presStyleIdx="1" presStyleCnt="3">
        <dgm:presLayoutVars>
          <dgm:bulletEnabled val="1"/>
        </dgm:presLayoutVars>
      </dgm:prSet>
      <dgm:spPr/>
    </dgm:pt>
    <dgm:pt modelId="{614B88D2-1F87-439F-AB3A-0C29DC613DD9}" type="pres">
      <dgm:prSet presAssocID="{09E2A9A5-2C02-4000-ACAA-B0CF84764D9A}" presName="hSp" presStyleCnt="0"/>
      <dgm:spPr/>
    </dgm:pt>
    <dgm:pt modelId="{B50A40C8-1A44-416F-8A6E-F8F12B45A687}" type="pres">
      <dgm:prSet presAssocID="{09E2A9A5-2C02-4000-ACAA-B0CF84764D9A}" presName="vProcSp" presStyleCnt="0"/>
      <dgm:spPr/>
    </dgm:pt>
    <dgm:pt modelId="{ADAAE4E6-58AF-44C0-81F4-F44DB6A61C67}" type="pres">
      <dgm:prSet presAssocID="{09E2A9A5-2C02-4000-ACAA-B0CF84764D9A}" presName="vSp1" presStyleCnt="0"/>
      <dgm:spPr/>
    </dgm:pt>
    <dgm:pt modelId="{9F9D5A00-BDE3-4B29-9D2A-B07DD1C941F0}" type="pres">
      <dgm:prSet presAssocID="{09E2A9A5-2C02-4000-ACAA-B0CF84764D9A}" presName="simulatedConn" presStyleLbl="solidFgAcc1" presStyleIdx="1" presStyleCnt="2" custLinFactY="3356" custLinFactNeighborY="100000"/>
      <dgm:spPr/>
    </dgm:pt>
    <dgm:pt modelId="{713421F8-62A9-4348-AE13-6A259EB2E95C}" type="pres">
      <dgm:prSet presAssocID="{09E2A9A5-2C02-4000-ACAA-B0CF84764D9A}" presName="vSp2" presStyleCnt="0"/>
      <dgm:spPr/>
    </dgm:pt>
    <dgm:pt modelId="{DB8F156D-3E74-434B-B0CD-823164E2EA72}" type="pres">
      <dgm:prSet presAssocID="{09E2A9A5-2C02-4000-ACAA-B0CF84764D9A}" presName="sibTrans" presStyleCnt="0"/>
      <dgm:spPr/>
    </dgm:pt>
    <dgm:pt modelId="{6C84C45E-C492-47A9-BCE4-BCD3B77BD846}" type="pres">
      <dgm:prSet presAssocID="{935727CE-821E-48BB-9558-2E2E499C4B35}" presName="compositeNode" presStyleCnt="0">
        <dgm:presLayoutVars>
          <dgm:bulletEnabled val="1"/>
        </dgm:presLayoutVars>
      </dgm:prSet>
      <dgm:spPr/>
    </dgm:pt>
    <dgm:pt modelId="{85AEE18D-7A21-48C4-84D6-B49FF913C5EE}" type="pres">
      <dgm:prSet presAssocID="{935727CE-821E-48BB-9558-2E2E499C4B35}" presName="bgRect" presStyleLbl="node1" presStyleIdx="2" presStyleCnt="3" custScaleY="141173"/>
      <dgm:spPr/>
    </dgm:pt>
    <dgm:pt modelId="{AE645B3B-2194-451A-B446-5D81E8B80EE5}" type="pres">
      <dgm:prSet presAssocID="{935727CE-821E-48BB-9558-2E2E499C4B35}" presName="parentNode" presStyleLbl="node1" presStyleIdx="2" presStyleCnt="3">
        <dgm:presLayoutVars>
          <dgm:chMax val="0"/>
          <dgm:bulletEnabled val="1"/>
        </dgm:presLayoutVars>
      </dgm:prSet>
      <dgm:spPr/>
    </dgm:pt>
    <dgm:pt modelId="{4E7499B9-E841-4AC9-8D56-A550DD69007B}" type="pres">
      <dgm:prSet presAssocID="{935727CE-821E-48BB-9558-2E2E499C4B35}" presName="childNode" presStyleLbl="node1" presStyleIdx="2" presStyleCnt="3">
        <dgm:presLayoutVars>
          <dgm:bulletEnabled val="1"/>
        </dgm:presLayoutVars>
      </dgm:prSet>
      <dgm:spPr/>
    </dgm:pt>
  </dgm:ptLst>
  <dgm:cxnLst>
    <dgm:cxn modelId="{1D2FC705-F2C5-4CA9-995B-1500F4AFA9CD}" type="presOf" srcId="{935727CE-821E-48BB-9558-2E2E499C4B35}" destId="{AE645B3B-2194-451A-B446-5D81E8B80EE5}" srcOrd="1" destOrd="0" presId="urn:microsoft.com/office/officeart/2005/8/layout/hProcess7"/>
    <dgm:cxn modelId="{6297650C-7DAB-4545-B651-F9F4DF2EC2C8}" srcId="{935727CE-821E-48BB-9558-2E2E499C4B35}" destId="{1D8A7F45-0F0D-48DA-8507-512EFB64FAEB}" srcOrd="0" destOrd="0" parTransId="{FA1EBA80-16C9-41A2-8358-E15C5624AE38}" sibTransId="{1ACB910E-50C2-4BFF-9D2F-627EC29E0829}"/>
    <dgm:cxn modelId="{45164B5A-E411-47BD-A531-D0A41DA7F218}" type="presOf" srcId="{1D343543-70E0-437D-A7D0-77798DA4A98E}" destId="{DD055D63-4825-40DB-8DB2-39F895D2CE65}" srcOrd="0" destOrd="0" presId="urn:microsoft.com/office/officeart/2005/8/layout/hProcess7"/>
    <dgm:cxn modelId="{22A16B7E-FA49-4524-9FAE-4348E0A5F3DC}" type="presOf" srcId="{29E1BB22-12BD-4E35-9541-6EA0A5B9E0DB}" destId="{66265F1A-2953-4543-8B82-50CB3E968E0A}" srcOrd="0" destOrd="0" presId="urn:microsoft.com/office/officeart/2005/8/layout/hProcess7"/>
    <dgm:cxn modelId="{CC06528B-0CB2-4B67-8EC5-6BC6BDB38807}" srcId="{EBF5AE24-75C3-43E9-9A61-591BB743A856}" destId="{5FCA5D96-755B-42B6-8D3B-2591D8DEE63A}" srcOrd="0" destOrd="0" parTransId="{94E64DAF-291A-43F1-B0DE-E8AC2B3E89E4}" sibTransId="{D73CBDD0-484A-4D71-9C64-A0C6ED394684}"/>
    <dgm:cxn modelId="{7BE6428C-AD7B-4EF5-87B7-DF6008606055}" srcId="{1D343543-70E0-437D-A7D0-77798DA4A98E}" destId="{EBF5AE24-75C3-43E9-9A61-591BB743A856}" srcOrd="0" destOrd="0" parTransId="{3FF3DBDF-C2AF-416F-993E-7C3A9056FCDB}" sibTransId="{7A86DEBD-4A53-41D9-A65E-EC6283639358}"/>
    <dgm:cxn modelId="{4D218F8C-72FF-420B-B285-01A3851B84CD}" type="presOf" srcId="{5FCA5D96-755B-42B6-8D3B-2591D8DEE63A}" destId="{D4C825F4-A994-4675-828B-2BE76C801AC5}" srcOrd="0" destOrd="0" presId="urn:microsoft.com/office/officeart/2005/8/layout/hProcess7"/>
    <dgm:cxn modelId="{06D7B592-E861-4A39-81C3-F10A30756A4D}" srcId="{29E1BB22-12BD-4E35-9541-6EA0A5B9E0DB}" destId="{F89E7E84-9913-4757-BACA-2FF5B0D661C9}" srcOrd="0" destOrd="0" parTransId="{4B10F67E-1E79-4F55-A5CD-4C0BA938F49E}" sibTransId="{98F76AC6-84CF-4987-A02B-3D8159715DF2}"/>
    <dgm:cxn modelId="{F4501A9C-55E2-4B0A-ADB5-E6FB44D90149}" type="presOf" srcId="{EBF5AE24-75C3-43E9-9A61-591BB743A856}" destId="{69C250A1-4A17-4682-BFBA-F264892D7DCE}" srcOrd="1" destOrd="0" presId="urn:microsoft.com/office/officeart/2005/8/layout/hProcess7"/>
    <dgm:cxn modelId="{18CF48A3-3F6D-4F74-BB61-4D75F856548D}" type="presOf" srcId="{F89E7E84-9913-4757-BACA-2FF5B0D661C9}" destId="{4ADCC684-F44A-4A3A-B62B-CB569431A40E}" srcOrd="0" destOrd="0" presId="urn:microsoft.com/office/officeart/2005/8/layout/hProcess7"/>
    <dgm:cxn modelId="{368CA5AA-B022-45DE-ABAA-546E2E7CF324}" type="presOf" srcId="{1D8A7F45-0F0D-48DA-8507-512EFB64FAEB}" destId="{4E7499B9-E841-4AC9-8D56-A550DD69007B}" srcOrd="0" destOrd="0" presId="urn:microsoft.com/office/officeart/2005/8/layout/hProcess7"/>
    <dgm:cxn modelId="{F500B3B3-25C0-4DB9-8C43-F0F89EAD9E98}" type="presOf" srcId="{935727CE-821E-48BB-9558-2E2E499C4B35}" destId="{85AEE18D-7A21-48C4-84D6-B49FF913C5EE}" srcOrd="0" destOrd="0" presId="urn:microsoft.com/office/officeart/2005/8/layout/hProcess7"/>
    <dgm:cxn modelId="{BD9B2EB8-4CCF-4961-A95F-67670C73C570}" srcId="{1D343543-70E0-437D-A7D0-77798DA4A98E}" destId="{29E1BB22-12BD-4E35-9541-6EA0A5B9E0DB}" srcOrd="1" destOrd="0" parTransId="{AC48A081-ECED-40DC-A60A-A3C770D192FB}" sibTransId="{09E2A9A5-2C02-4000-ACAA-B0CF84764D9A}"/>
    <dgm:cxn modelId="{89E104E2-5017-4DD0-AB2C-EA9C40EE594F}" type="presOf" srcId="{EBF5AE24-75C3-43E9-9A61-591BB743A856}" destId="{45A7B957-4377-48D9-8F24-88A4C60C6313}" srcOrd="0" destOrd="0" presId="urn:microsoft.com/office/officeart/2005/8/layout/hProcess7"/>
    <dgm:cxn modelId="{E4A1C3E8-FCD6-48EB-AD8D-FD79216404D6}" type="presOf" srcId="{29E1BB22-12BD-4E35-9541-6EA0A5B9E0DB}" destId="{2BC188B0-2ED8-49C0-B582-F2F1C22A5B35}" srcOrd="1" destOrd="0" presId="urn:microsoft.com/office/officeart/2005/8/layout/hProcess7"/>
    <dgm:cxn modelId="{F69275E9-EF11-4FA6-8946-F07DE9201082}" srcId="{1D343543-70E0-437D-A7D0-77798DA4A98E}" destId="{935727CE-821E-48BB-9558-2E2E499C4B35}" srcOrd="2" destOrd="0" parTransId="{63132245-4C4B-4D9D-A4C4-06FC599FA32B}" sibTransId="{6D163C7B-408F-4EBD-974D-F314CA53B5AB}"/>
    <dgm:cxn modelId="{1D9C73B7-64FD-4CA7-8010-81B687459BCA}" type="presParOf" srcId="{DD055D63-4825-40DB-8DB2-39F895D2CE65}" destId="{9649E25E-F4AB-49DF-8C4F-FD8C8FCDD961}" srcOrd="0" destOrd="0" presId="urn:microsoft.com/office/officeart/2005/8/layout/hProcess7"/>
    <dgm:cxn modelId="{8D0E9009-9DD1-4B3C-AF7D-F01C8AC24984}" type="presParOf" srcId="{9649E25E-F4AB-49DF-8C4F-FD8C8FCDD961}" destId="{45A7B957-4377-48D9-8F24-88A4C60C6313}" srcOrd="0" destOrd="0" presId="urn:microsoft.com/office/officeart/2005/8/layout/hProcess7"/>
    <dgm:cxn modelId="{75B16E50-1A5D-49A5-9A50-521CC035ECA7}" type="presParOf" srcId="{9649E25E-F4AB-49DF-8C4F-FD8C8FCDD961}" destId="{69C250A1-4A17-4682-BFBA-F264892D7DCE}" srcOrd="1" destOrd="0" presId="urn:microsoft.com/office/officeart/2005/8/layout/hProcess7"/>
    <dgm:cxn modelId="{FFDEF009-18C4-437C-A10F-B5F689E49789}" type="presParOf" srcId="{9649E25E-F4AB-49DF-8C4F-FD8C8FCDD961}" destId="{D4C825F4-A994-4675-828B-2BE76C801AC5}" srcOrd="2" destOrd="0" presId="urn:microsoft.com/office/officeart/2005/8/layout/hProcess7"/>
    <dgm:cxn modelId="{840A88F8-F0DD-4CA7-B369-6EC5CB254808}" type="presParOf" srcId="{DD055D63-4825-40DB-8DB2-39F895D2CE65}" destId="{2EF2EBF1-CAF6-4D64-B7B6-8B3B384E5AE6}" srcOrd="1" destOrd="0" presId="urn:microsoft.com/office/officeart/2005/8/layout/hProcess7"/>
    <dgm:cxn modelId="{DBE858A5-203A-4329-89BB-93526AE8900D}" type="presParOf" srcId="{DD055D63-4825-40DB-8DB2-39F895D2CE65}" destId="{1D0CB179-C36B-4C77-9CD0-67FB9BBFD664}" srcOrd="2" destOrd="0" presId="urn:microsoft.com/office/officeart/2005/8/layout/hProcess7"/>
    <dgm:cxn modelId="{465F0361-E3D4-43EF-B2CE-2729642BC1CC}" type="presParOf" srcId="{1D0CB179-C36B-4C77-9CD0-67FB9BBFD664}" destId="{AF2FC33A-D721-4DB4-8D38-F23463673536}" srcOrd="0" destOrd="0" presId="urn:microsoft.com/office/officeart/2005/8/layout/hProcess7"/>
    <dgm:cxn modelId="{171771A5-BCCF-412B-8F66-64F72B767770}" type="presParOf" srcId="{1D0CB179-C36B-4C77-9CD0-67FB9BBFD664}" destId="{55607C4C-C810-44C1-9EC6-D8AC9D0AB2EC}" srcOrd="1" destOrd="0" presId="urn:microsoft.com/office/officeart/2005/8/layout/hProcess7"/>
    <dgm:cxn modelId="{0E266DD8-C122-430B-A292-A49E1EB3D83C}" type="presParOf" srcId="{1D0CB179-C36B-4C77-9CD0-67FB9BBFD664}" destId="{5BE46F04-A4D8-4E4B-8BE6-D52B5BE81158}" srcOrd="2" destOrd="0" presId="urn:microsoft.com/office/officeart/2005/8/layout/hProcess7"/>
    <dgm:cxn modelId="{8EA3A911-DF65-4F27-B1EF-6F92A2D537DB}" type="presParOf" srcId="{DD055D63-4825-40DB-8DB2-39F895D2CE65}" destId="{9E49650D-469F-4DE4-8BBF-4C5CEA5CB840}" srcOrd="3" destOrd="0" presId="urn:microsoft.com/office/officeart/2005/8/layout/hProcess7"/>
    <dgm:cxn modelId="{DA80CB89-5989-449A-8428-196F8B3D165C}" type="presParOf" srcId="{DD055D63-4825-40DB-8DB2-39F895D2CE65}" destId="{1B2AB69A-08C4-410E-B50F-5E6F3C5A2E0A}" srcOrd="4" destOrd="0" presId="urn:microsoft.com/office/officeart/2005/8/layout/hProcess7"/>
    <dgm:cxn modelId="{800C5E89-C9C6-4B53-AA68-2AC5D4155159}" type="presParOf" srcId="{1B2AB69A-08C4-410E-B50F-5E6F3C5A2E0A}" destId="{66265F1A-2953-4543-8B82-50CB3E968E0A}" srcOrd="0" destOrd="0" presId="urn:microsoft.com/office/officeart/2005/8/layout/hProcess7"/>
    <dgm:cxn modelId="{B714903E-9640-45E7-B50C-20F977B24567}" type="presParOf" srcId="{1B2AB69A-08C4-410E-B50F-5E6F3C5A2E0A}" destId="{2BC188B0-2ED8-49C0-B582-F2F1C22A5B35}" srcOrd="1" destOrd="0" presId="urn:microsoft.com/office/officeart/2005/8/layout/hProcess7"/>
    <dgm:cxn modelId="{88CC8BF4-B38B-4410-B737-28C67E1CEDDC}" type="presParOf" srcId="{1B2AB69A-08C4-410E-B50F-5E6F3C5A2E0A}" destId="{4ADCC684-F44A-4A3A-B62B-CB569431A40E}" srcOrd="2" destOrd="0" presId="urn:microsoft.com/office/officeart/2005/8/layout/hProcess7"/>
    <dgm:cxn modelId="{1C38AC4A-6D37-4FAD-9578-9AD76AE67F5A}" type="presParOf" srcId="{DD055D63-4825-40DB-8DB2-39F895D2CE65}" destId="{614B88D2-1F87-439F-AB3A-0C29DC613DD9}" srcOrd="5" destOrd="0" presId="urn:microsoft.com/office/officeart/2005/8/layout/hProcess7"/>
    <dgm:cxn modelId="{F3554C4D-B36E-496F-B5A4-1806A4B03339}" type="presParOf" srcId="{DD055D63-4825-40DB-8DB2-39F895D2CE65}" destId="{B50A40C8-1A44-416F-8A6E-F8F12B45A687}" srcOrd="6" destOrd="0" presId="urn:microsoft.com/office/officeart/2005/8/layout/hProcess7"/>
    <dgm:cxn modelId="{73521C70-774F-452A-8986-B366735F713E}" type="presParOf" srcId="{B50A40C8-1A44-416F-8A6E-F8F12B45A687}" destId="{ADAAE4E6-58AF-44C0-81F4-F44DB6A61C67}" srcOrd="0" destOrd="0" presId="urn:microsoft.com/office/officeart/2005/8/layout/hProcess7"/>
    <dgm:cxn modelId="{B60090E7-8B7E-4DA4-B4D1-DBC2FDF6850C}" type="presParOf" srcId="{B50A40C8-1A44-416F-8A6E-F8F12B45A687}" destId="{9F9D5A00-BDE3-4B29-9D2A-B07DD1C941F0}" srcOrd="1" destOrd="0" presId="urn:microsoft.com/office/officeart/2005/8/layout/hProcess7"/>
    <dgm:cxn modelId="{3A898B1D-1986-4563-8891-FC040DBEFB33}" type="presParOf" srcId="{B50A40C8-1A44-416F-8A6E-F8F12B45A687}" destId="{713421F8-62A9-4348-AE13-6A259EB2E95C}" srcOrd="2" destOrd="0" presId="urn:microsoft.com/office/officeart/2005/8/layout/hProcess7"/>
    <dgm:cxn modelId="{8D7EBD75-675B-4FB7-A647-034FBAEAF2A2}" type="presParOf" srcId="{DD055D63-4825-40DB-8DB2-39F895D2CE65}" destId="{DB8F156D-3E74-434B-B0CD-823164E2EA72}" srcOrd="7" destOrd="0" presId="urn:microsoft.com/office/officeart/2005/8/layout/hProcess7"/>
    <dgm:cxn modelId="{5B327624-EB4E-46C8-8C91-BC0D6007E741}" type="presParOf" srcId="{DD055D63-4825-40DB-8DB2-39F895D2CE65}" destId="{6C84C45E-C492-47A9-BCE4-BCD3B77BD846}" srcOrd="8" destOrd="0" presId="urn:microsoft.com/office/officeart/2005/8/layout/hProcess7"/>
    <dgm:cxn modelId="{F7926742-7526-44D9-A382-D2D289A59D82}" type="presParOf" srcId="{6C84C45E-C492-47A9-BCE4-BCD3B77BD846}" destId="{85AEE18D-7A21-48C4-84D6-B49FF913C5EE}" srcOrd="0" destOrd="0" presId="urn:microsoft.com/office/officeart/2005/8/layout/hProcess7"/>
    <dgm:cxn modelId="{36CCE693-FF2F-49E7-B098-0E63E01FBBE8}" type="presParOf" srcId="{6C84C45E-C492-47A9-BCE4-BCD3B77BD846}" destId="{AE645B3B-2194-451A-B446-5D81E8B80EE5}" srcOrd="1" destOrd="0" presId="urn:microsoft.com/office/officeart/2005/8/layout/hProcess7"/>
    <dgm:cxn modelId="{B2BFD482-1A19-41BB-8C91-4E71AF22486C}" type="presParOf" srcId="{6C84C45E-C492-47A9-BCE4-BCD3B77BD846}" destId="{4E7499B9-E841-4AC9-8D56-A550DD69007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70FDBF6F-BEFC-4E9F-B3D8-92FBF78B7C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16C861B-7964-45A1-9A2B-263930B7A483}" type="parTrans" cxnId="{0170CA7E-71E8-42A9-B232-38C66B637E22}">
      <dgm:prSet/>
      <dgm:spPr/>
      <dgm:t>
        <a:bodyPr/>
        <a:lstStyle/>
        <a:p>
          <a:endParaRPr lang="en-US"/>
        </a:p>
      </dgm:t>
    </dgm:pt>
    <dgm:pt modelId="{1FE6CDC1-86BB-455F-8FD9-0CEEF7F0425D}">
      <dgm:prSet phldrT="[Text]"/>
      <dgm:spPr/>
      <dgm:t>
        <a:bodyPr/>
        <a:lstStyle/>
        <a:p>
          <a:r>
            <a:rPr lang="en-US" b="1">
              <a:latin typeface="Times New Roman" panose="02020603050405020304" pitchFamily="18" charset="0"/>
              <a:cs typeface="Times New Roman" panose="02020603050405020304" pitchFamily="18" charset="0"/>
            </a:rPr>
            <a:t>IPO</a:t>
          </a:r>
          <a:r>
            <a:rPr lang="en-US">
              <a:latin typeface="Times New Roman" panose="02020603050405020304" pitchFamily="18" charset="0"/>
              <a:cs typeface="Times New Roman" panose="02020603050405020304" pitchFamily="18" charset="0"/>
            </a:rPr>
            <a:t> – usually 2-3 months</a:t>
          </a:r>
        </a:p>
      </dgm:t>
    </dgm:pt>
    <dgm:pt modelId="{A0702F09-5CB7-41A8-A5F2-4DACB1248826}" type="sibTrans" cxnId="{0170CA7E-71E8-42A9-B232-38C66B637E22}">
      <dgm:prSet/>
      <dgm:spPr/>
      <dgm:t>
        <a:bodyPr/>
        <a:lstStyle/>
        <a:p>
          <a:endParaRPr lang="en-US"/>
        </a:p>
      </dgm:t>
    </dgm:pt>
    <dgm:pt modelId="{6A37F47B-A977-4148-A1E3-34CCB0C6C6FB}" type="parTrans" cxnId="{EB9908F5-25BF-4AE3-A9A9-9EA58457F9F6}">
      <dgm:prSet/>
      <dgm:spPr/>
      <dgm:t>
        <a:bodyPr/>
        <a:lstStyle/>
        <a:p>
          <a:endParaRPr lang="en-US"/>
        </a:p>
      </dgm:t>
    </dgm:pt>
    <dgm:pt modelId="{A2D76C78-473B-47FA-A3B5-1BD981DB9A17}">
      <dgm:prSet phldrT="[Text]"/>
      <dgm:spPr/>
      <dgm:t>
        <a:bodyPr/>
        <a:lstStyle/>
        <a:p>
          <a:r>
            <a:rPr lang="en-US" b="1">
              <a:latin typeface="Times New Roman" panose="02020603050405020304" pitchFamily="18" charset="0"/>
              <a:cs typeface="Times New Roman" panose="02020603050405020304" pitchFamily="18" charset="0"/>
            </a:rPr>
            <a:t>Preparing for the Business Combination </a:t>
          </a:r>
          <a:r>
            <a:rPr lang="en-US">
              <a:latin typeface="Times New Roman" panose="02020603050405020304" pitchFamily="18" charset="0"/>
              <a:cs typeface="Times New Roman" panose="02020603050405020304" pitchFamily="18" charset="0"/>
            </a:rPr>
            <a:t>– usually 18-24 months</a:t>
          </a:r>
        </a:p>
      </dgm:t>
    </dgm:pt>
    <dgm:pt modelId="{990F597F-6021-4FF5-B69E-46CA0EA6DD4B}" type="sibTrans" cxnId="{EB9908F5-25BF-4AE3-A9A9-9EA58457F9F6}">
      <dgm:prSet/>
      <dgm:spPr/>
      <dgm:t>
        <a:bodyPr/>
        <a:lstStyle/>
        <a:p>
          <a:endParaRPr lang="en-US"/>
        </a:p>
      </dgm:t>
    </dgm:pt>
    <dgm:pt modelId="{1F673C48-2D0B-47A0-AA74-9A6657CCF39C}" type="parTrans" cxnId="{AF8ECACA-1EB1-405F-BAD3-9E4C5516505C}">
      <dgm:prSet/>
      <dgm:spPr/>
      <dgm:t>
        <a:bodyPr/>
        <a:lstStyle/>
        <a:p>
          <a:endParaRPr lang="en-US"/>
        </a:p>
      </dgm:t>
    </dgm:pt>
    <dgm:pt modelId="{920369B2-3B05-4F57-BAA6-41A8E9C83505}">
      <dgm:prSet phldrT="[Text]"/>
      <dgm:spPr/>
      <dgm:t>
        <a:bodyPr/>
        <a:lstStyle/>
        <a:p>
          <a:r>
            <a:rPr lang="en-US" b="1">
              <a:latin typeface="Times New Roman" panose="02020603050405020304" pitchFamily="18" charset="0"/>
              <a:cs typeface="Times New Roman" panose="02020603050405020304" pitchFamily="18" charset="0"/>
            </a:rPr>
            <a:t>De-SPAC Transaction </a:t>
          </a:r>
          <a:r>
            <a:rPr lang="en-US">
              <a:latin typeface="Times New Roman" panose="02020603050405020304" pitchFamily="18" charset="0"/>
              <a:cs typeface="Times New Roman" panose="02020603050405020304" pitchFamily="18" charset="0"/>
            </a:rPr>
            <a:t>– usually 3-6 months</a:t>
          </a:r>
        </a:p>
      </dgm:t>
    </dgm:pt>
    <dgm:pt modelId="{E0452851-BD36-4F13-8947-5A0CC95BF0AB}" type="sibTrans" cxnId="{AF8ECACA-1EB1-405F-BAD3-9E4C5516505C}">
      <dgm:prSet/>
      <dgm:spPr/>
      <dgm:t>
        <a:bodyPr/>
        <a:lstStyle/>
        <a:p>
          <a:endParaRPr lang="en-US"/>
        </a:p>
      </dgm:t>
    </dgm:pt>
    <dgm:pt modelId="{C199ECC2-186C-47CD-8619-56BF39B96C7B}" type="pres">
      <dgm:prSet presAssocID="{70FDBF6F-BEFC-4E9F-B3D8-92FBF78B7C51}" presName="Name0" presStyleCnt="0">
        <dgm:presLayoutVars>
          <dgm:chMax val="7"/>
          <dgm:chPref val="7"/>
          <dgm:dir/>
        </dgm:presLayoutVars>
      </dgm:prSet>
      <dgm:spPr/>
    </dgm:pt>
    <dgm:pt modelId="{35F1777A-FBEF-468D-BE03-23FE83A5C72D}" type="pres">
      <dgm:prSet presAssocID="{70FDBF6F-BEFC-4E9F-B3D8-92FBF78B7C51}" presName="Name1" presStyleCnt="0"/>
      <dgm:spPr/>
    </dgm:pt>
    <dgm:pt modelId="{EC55418D-D76D-4CC5-98B4-A6814B439A51}" type="pres">
      <dgm:prSet presAssocID="{70FDBF6F-BEFC-4E9F-B3D8-92FBF78B7C51}" presName="cycle" presStyleCnt="0"/>
      <dgm:spPr/>
    </dgm:pt>
    <dgm:pt modelId="{165E847E-EC1F-438B-B46F-8354CBA35A01}" type="pres">
      <dgm:prSet presAssocID="{70FDBF6F-BEFC-4E9F-B3D8-92FBF78B7C51}" presName="srcNode" presStyleLbl="node1" presStyleIdx="0" presStyleCnt="3"/>
      <dgm:spPr/>
    </dgm:pt>
    <dgm:pt modelId="{065BA4ED-DF23-4E74-8315-42392D93F32B}" type="pres">
      <dgm:prSet presAssocID="{70FDBF6F-BEFC-4E9F-B3D8-92FBF78B7C51}" presName="conn" presStyleLbl="parChTrans1D2" presStyleIdx="0" presStyleCnt="1"/>
      <dgm:spPr/>
    </dgm:pt>
    <dgm:pt modelId="{9C412742-9AEB-4AEC-9DBF-9D9E7DEA60FF}" type="pres">
      <dgm:prSet presAssocID="{70FDBF6F-BEFC-4E9F-B3D8-92FBF78B7C51}" presName="extraNode" presStyleLbl="node1" presStyleIdx="0" presStyleCnt="3"/>
      <dgm:spPr/>
    </dgm:pt>
    <dgm:pt modelId="{E3EFDA52-91FF-405E-9A39-76EDDA619441}" type="pres">
      <dgm:prSet presAssocID="{70FDBF6F-BEFC-4E9F-B3D8-92FBF78B7C51}" presName="dstNode" presStyleLbl="node1" presStyleIdx="0" presStyleCnt="3"/>
      <dgm:spPr/>
    </dgm:pt>
    <dgm:pt modelId="{90AC16DC-CD0D-4B89-B79D-CB4301AABFA7}" type="pres">
      <dgm:prSet presAssocID="{1FE6CDC1-86BB-455F-8FD9-0CEEF7F0425D}" presName="text_1" presStyleLbl="node1" presStyleIdx="0" presStyleCnt="3">
        <dgm:presLayoutVars>
          <dgm:bulletEnabled val="1"/>
        </dgm:presLayoutVars>
      </dgm:prSet>
      <dgm:spPr/>
    </dgm:pt>
    <dgm:pt modelId="{E0C5E6D6-800F-49F5-AFE8-0A8DBE6C3C6A}" type="pres">
      <dgm:prSet presAssocID="{1FE6CDC1-86BB-455F-8FD9-0CEEF7F0425D}" presName="accent_1" presStyleCnt="0"/>
      <dgm:spPr/>
    </dgm:pt>
    <dgm:pt modelId="{2C9F55AF-45AE-44D1-B906-95DD76593037}" type="pres">
      <dgm:prSet presAssocID="{1FE6CDC1-86BB-455F-8FD9-0CEEF7F0425D}" presName="accentRepeatNode" presStyleLbl="solidFgAcc1" presStyleIdx="0" presStyleCnt="3"/>
      <dgm:spPr/>
    </dgm:pt>
    <dgm:pt modelId="{8ED2B39D-9492-4D1A-BDC5-96AA4AC587E1}" type="pres">
      <dgm:prSet presAssocID="{A2D76C78-473B-47FA-A3B5-1BD981DB9A17}" presName="text_2" presStyleLbl="node1" presStyleIdx="1" presStyleCnt="3">
        <dgm:presLayoutVars>
          <dgm:bulletEnabled val="1"/>
        </dgm:presLayoutVars>
      </dgm:prSet>
      <dgm:spPr/>
    </dgm:pt>
    <dgm:pt modelId="{1FDB358A-9BEF-434E-88AF-C1835779C5BA}" type="pres">
      <dgm:prSet presAssocID="{A2D76C78-473B-47FA-A3B5-1BD981DB9A17}" presName="accent_2" presStyleCnt="0"/>
      <dgm:spPr/>
    </dgm:pt>
    <dgm:pt modelId="{6D5FE169-61A7-4377-AF9F-FC5330EF5509}" type="pres">
      <dgm:prSet presAssocID="{A2D76C78-473B-47FA-A3B5-1BD981DB9A17}" presName="accentRepeatNode" presStyleLbl="solidFgAcc1" presStyleIdx="1" presStyleCnt="3"/>
      <dgm:spPr/>
    </dgm:pt>
    <dgm:pt modelId="{B96B1723-B6A1-4121-9BF0-B37266B9B55B}" type="pres">
      <dgm:prSet presAssocID="{920369B2-3B05-4F57-BAA6-41A8E9C83505}" presName="text_3" presStyleLbl="node1" presStyleIdx="2" presStyleCnt="3">
        <dgm:presLayoutVars>
          <dgm:bulletEnabled val="1"/>
        </dgm:presLayoutVars>
      </dgm:prSet>
      <dgm:spPr/>
    </dgm:pt>
    <dgm:pt modelId="{42C671A5-3990-448A-AA61-9DCB45BF080B}" type="pres">
      <dgm:prSet presAssocID="{920369B2-3B05-4F57-BAA6-41A8E9C83505}" presName="accent_3" presStyleCnt="0"/>
      <dgm:spPr/>
    </dgm:pt>
    <dgm:pt modelId="{C65B850C-1003-4774-BC3D-ECD139849D04}" type="pres">
      <dgm:prSet presAssocID="{920369B2-3B05-4F57-BAA6-41A8E9C83505}" presName="accentRepeatNode" presStyleLbl="solidFgAcc1" presStyleIdx="2" presStyleCnt="3"/>
      <dgm:spPr/>
    </dgm:pt>
  </dgm:ptLst>
  <dgm:cxnLst>
    <dgm:cxn modelId="{7B9A8361-BB92-47C1-BC48-DCA0EB31787C}" type="presOf" srcId="{A0702F09-5CB7-41A8-A5F2-4DACB1248826}" destId="{065BA4ED-DF23-4E74-8315-42392D93F32B}" srcOrd="0" destOrd="0" presId="urn:microsoft.com/office/officeart/2008/layout/VerticalCurvedList"/>
    <dgm:cxn modelId="{B972534A-3894-4926-867A-737DD84E1F93}" type="presOf" srcId="{A2D76C78-473B-47FA-A3B5-1BD981DB9A17}" destId="{8ED2B39D-9492-4D1A-BDC5-96AA4AC587E1}" srcOrd="0" destOrd="0" presId="urn:microsoft.com/office/officeart/2008/layout/VerticalCurvedList"/>
    <dgm:cxn modelId="{9114F66D-6DB4-4BD0-9C2D-A9162D23D503}" type="presOf" srcId="{920369B2-3B05-4F57-BAA6-41A8E9C83505}" destId="{B96B1723-B6A1-4121-9BF0-B37266B9B55B}" srcOrd="0" destOrd="0" presId="urn:microsoft.com/office/officeart/2008/layout/VerticalCurvedList"/>
    <dgm:cxn modelId="{0170CA7E-71E8-42A9-B232-38C66B637E22}" srcId="{70FDBF6F-BEFC-4E9F-B3D8-92FBF78B7C51}" destId="{1FE6CDC1-86BB-455F-8FD9-0CEEF7F0425D}" srcOrd="0" destOrd="0" parTransId="{016C861B-7964-45A1-9A2B-263930B7A483}" sibTransId="{A0702F09-5CB7-41A8-A5F2-4DACB1248826}"/>
    <dgm:cxn modelId="{DE843C8D-59D6-46D9-B39C-AD2A74A09B12}" type="presOf" srcId="{70FDBF6F-BEFC-4E9F-B3D8-92FBF78B7C51}" destId="{C199ECC2-186C-47CD-8619-56BF39B96C7B}" srcOrd="0" destOrd="0" presId="urn:microsoft.com/office/officeart/2008/layout/VerticalCurvedList"/>
    <dgm:cxn modelId="{E7FA9CB1-FB45-4835-98CB-EFFFF3CD2F49}" type="presOf" srcId="{1FE6CDC1-86BB-455F-8FD9-0CEEF7F0425D}" destId="{90AC16DC-CD0D-4B89-B79D-CB4301AABFA7}" srcOrd="0" destOrd="0" presId="urn:microsoft.com/office/officeart/2008/layout/VerticalCurvedList"/>
    <dgm:cxn modelId="{AF8ECACA-1EB1-405F-BAD3-9E4C5516505C}" srcId="{70FDBF6F-BEFC-4E9F-B3D8-92FBF78B7C51}" destId="{920369B2-3B05-4F57-BAA6-41A8E9C83505}" srcOrd="2" destOrd="0" parTransId="{1F673C48-2D0B-47A0-AA74-9A6657CCF39C}" sibTransId="{E0452851-BD36-4F13-8947-5A0CC95BF0AB}"/>
    <dgm:cxn modelId="{EB9908F5-25BF-4AE3-A9A9-9EA58457F9F6}" srcId="{70FDBF6F-BEFC-4E9F-B3D8-92FBF78B7C51}" destId="{A2D76C78-473B-47FA-A3B5-1BD981DB9A17}" srcOrd="1" destOrd="0" parTransId="{6A37F47B-A977-4148-A1E3-34CCB0C6C6FB}" sibTransId="{990F597F-6021-4FF5-B69E-46CA0EA6DD4B}"/>
    <dgm:cxn modelId="{8550E422-B464-4A6F-AAE5-6D87DA3B4A13}" type="presParOf" srcId="{C199ECC2-186C-47CD-8619-56BF39B96C7B}" destId="{35F1777A-FBEF-468D-BE03-23FE83A5C72D}" srcOrd="0" destOrd="0" presId="urn:microsoft.com/office/officeart/2008/layout/VerticalCurvedList"/>
    <dgm:cxn modelId="{19BCB4C6-F91B-4151-B52E-AA504911B334}" type="presParOf" srcId="{35F1777A-FBEF-468D-BE03-23FE83A5C72D}" destId="{EC55418D-D76D-4CC5-98B4-A6814B439A51}" srcOrd="0" destOrd="0" presId="urn:microsoft.com/office/officeart/2008/layout/VerticalCurvedList"/>
    <dgm:cxn modelId="{D926E1F2-1855-4613-9ED6-B86BD519DAC0}" type="presParOf" srcId="{EC55418D-D76D-4CC5-98B4-A6814B439A51}" destId="{165E847E-EC1F-438B-B46F-8354CBA35A01}" srcOrd="0" destOrd="0" presId="urn:microsoft.com/office/officeart/2008/layout/VerticalCurvedList"/>
    <dgm:cxn modelId="{6C1CB6EE-3F89-400E-A780-4E2C17045081}" type="presParOf" srcId="{EC55418D-D76D-4CC5-98B4-A6814B439A51}" destId="{065BA4ED-DF23-4E74-8315-42392D93F32B}" srcOrd="1" destOrd="0" presId="urn:microsoft.com/office/officeart/2008/layout/VerticalCurvedList"/>
    <dgm:cxn modelId="{BE8672C9-D508-408E-AAEC-76AB54C8CAC9}" type="presParOf" srcId="{EC55418D-D76D-4CC5-98B4-A6814B439A51}" destId="{9C412742-9AEB-4AEC-9DBF-9D9E7DEA60FF}" srcOrd="2" destOrd="0" presId="urn:microsoft.com/office/officeart/2008/layout/VerticalCurvedList"/>
    <dgm:cxn modelId="{B3AC60C6-56B5-4C0F-959C-C0D5DD0C1AF6}" type="presParOf" srcId="{EC55418D-D76D-4CC5-98B4-A6814B439A51}" destId="{E3EFDA52-91FF-405E-9A39-76EDDA619441}" srcOrd="3" destOrd="0" presId="urn:microsoft.com/office/officeart/2008/layout/VerticalCurvedList"/>
    <dgm:cxn modelId="{0B427EE9-319A-478E-943F-06DB973CE529}" type="presParOf" srcId="{35F1777A-FBEF-468D-BE03-23FE83A5C72D}" destId="{90AC16DC-CD0D-4B89-B79D-CB4301AABFA7}" srcOrd="1" destOrd="0" presId="urn:microsoft.com/office/officeart/2008/layout/VerticalCurvedList"/>
    <dgm:cxn modelId="{632C6B35-E3DC-4D67-AB45-1F3B0F743FB2}" type="presParOf" srcId="{35F1777A-FBEF-468D-BE03-23FE83A5C72D}" destId="{E0C5E6D6-800F-49F5-AFE8-0A8DBE6C3C6A}" srcOrd="2" destOrd="0" presId="urn:microsoft.com/office/officeart/2008/layout/VerticalCurvedList"/>
    <dgm:cxn modelId="{32CAF40F-E66E-46C0-965E-4692AA169DA5}" type="presParOf" srcId="{E0C5E6D6-800F-49F5-AFE8-0A8DBE6C3C6A}" destId="{2C9F55AF-45AE-44D1-B906-95DD76593037}" srcOrd="0" destOrd="0" presId="urn:microsoft.com/office/officeart/2008/layout/VerticalCurvedList"/>
    <dgm:cxn modelId="{FE1E1BC4-C3F5-4B64-8A07-1DDD134F6C01}" type="presParOf" srcId="{35F1777A-FBEF-468D-BE03-23FE83A5C72D}" destId="{8ED2B39D-9492-4D1A-BDC5-96AA4AC587E1}" srcOrd="3" destOrd="0" presId="urn:microsoft.com/office/officeart/2008/layout/VerticalCurvedList"/>
    <dgm:cxn modelId="{2CAC7D90-3354-4833-A96E-334D1E15C398}" type="presParOf" srcId="{35F1777A-FBEF-468D-BE03-23FE83A5C72D}" destId="{1FDB358A-9BEF-434E-88AF-C1835779C5BA}" srcOrd="4" destOrd="0" presId="urn:microsoft.com/office/officeart/2008/layout/VerticalCurvedList"/>
    <dgm:cxn modelId="{518286D5-A190-4502-9B4E-91F1E820A558}" type="presParOf" srcId="{1FDB358A-9BEF-434E-88AF-C1835779C5BA}" destId="{6D5FE169-61A7-4377-AF9F-FC5330EF5509}" srcOrd="0" destOrd="0" presId="urn:microsoft.com/office/officeart/2008/layout/VerticalCurvedList"/>
    <dgm:cxn modelId="{FBC49845-B854-41DA-B124-BC9C90EA8075}" type="presParOf" srcId="{35F1777A-FBEF-468D-BE03-23FE83A5C72D}" destId="{B96B1723-B6A1-4121-9BF0-B37266B9B55B}" srcOrd="5" destOrd="0" presId="urn:microsoft.com/office/officeart/2008/layout/VerticalCurvedList"/>
    <dgm:cxn modelId="{285D56FF-7EF6-448B-8510-AC5A29A09655}" type="presParOf" srcId="{35F1777A-FBEF-468D-BE03-23FE83A5C72D}" destId="{42C671A5-3990-448A-AA61-9DCB45BF080B}" srcOrd="6" destOrd="0" presId="urn:microsoft.com/office/officeart/2008/layout/VerticalCurvedList"/>
    <dgm:cxn modelId="{C42FAAC6-F672-4D0D-8AE4-3FD6CA04BE8D}" type="presParOf" srcId="{42C671A5-3990-448A-AA61-9DCB45BF080B}" destId="{C65B850C-1003-4774-BC3D-ECD139849D0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6FCC45FB-A540-4BE4-B9AE-CFFBEA1565E9}"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B3D5901-CBC8-4669-9A87-9C52661EDDF1}" type="parTrans" cxnId="{FF18D9A9-BBC4-4D54-A2E7-9E74D4BD9CE5}">
      <dgm:prSet/>
      <dgm:spPr/>
      <dgm:t>
        <a:bodyPr/>
        <a:lstStyle/>
        <a:p>
          <a:endParaRPr lang="en-US"/>
        </a:p>
      </dgm:t>
    </dgm:pt>
    <dgm:pt modelId="{50D613ED-D213-4A2F-8699-536E4F8C8FA2}">
      <dgm:prSet phldrT="[Text]"/>
      <dgm:spPr/>
      <dgm:t>
        <a:bodyPr/>
        <a:lstStyle/>
        <a:p>
          <a:r>
            <a:rPr lang="en-US">
              <a:latin typeface="Times New Roman" panose="02020603050405020304" pitchFamily="18" charset="0"/>
              <a:cs typeface="Times New Roman" panose="02020603050405020304" pitchFamily="18" charset="0"/>
            </a:rPr>
            <a:t>Traditional IPO</a:t>
          </a:r>
        </a:p>
      </dgm:t>
    </dgm:pt>
    <dgm:pt modelId="{5D3B7228-A38C-428E-A9AE-9481764C96CC}" type="parTrans" cxnId="{1C151D9B-97FA-43B8-8094-BB11E0EEE3E3}">
      <dgm:prSet/>
      <dgm:spPr/>
      <dgm:t>
        <a:bodyPr/>
        <a:lstStyle/>
        <a:p>
          <a:endParaRPr lang="en-US"/>
        </a:p>
      </dgm:t>
    </dgm:pt>
    <dgm:pt modelId="{62C23E67-FE4E-435C-98A0-79994F5D061A}">
      <dgm:prSet phldrT="[Text]" custT="1"/>
      <dgm:spPr/>
      <dgm:t>
        <a:bodyPr/>
        <a:lstStyle/>
        <a:p>
          <a:r>
            <a:rPr lang="en-US" sz="1400">
              <a:latin typeface="Times New Roman" panose="02020603050405020304" pitchFamily="18" charset="0"/>
              <a:cs typeface="Times New Roman" panose="02020603050405020304" pitchFamily="18" charset="0"/>
            </a:rPr>
            <a:t>*6 months for an IPO; detailed registration</a:t>
          </a: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*180 day lock up from IPO date for control persons</a:t>
          </a: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*Underwriter discount 5-7% of gross IPO proceeds</a:t>
          </a:r>
        </a:p>
      </dgm:t>
    </dgm:pt>
    <dgm:pt modelId="{D8120A06-9020-470B-9FC8-7658B9CAC34B}" type="sibTrans" cxnId="{1C151D9B-97FA-43B8-8094-BB11E0EEE3E3}">
      <dgm:prSet/>
      <dgm:spPr/>
      <dgm:t>
        <a:bodyPr/>
        <a:lstStyle/>
        <a:p>
          <a:endParaRPr lang="en-US"/>
        </a:p>
      </dgm:t>
    </dgm:pt>
    <dgm:pt modelId="{C6654DD6-8D2D-4998-84EC-B2884742E6EC}" type="sibTrans" cxnId="{FF18D9A9-BBC4-4D54-A2E7-9E74D4BD9CE5}">
      <dgm:prSet/>
      <dgm:spPr/>
      <dgm:t>
        <a:bodyPr/>
        <a:lstStyle/>
        <a:p>
          <a:endParaRPr lang="en-US"/>
        </a:p>
      </dgm:t>
    </dgm:pt>
    <dgm:pt modelId="{B3BDBB81-A559-4521-B66C-8C99EBC3FBFC}" type="parTrans" cxnId="{3E6645A7-B9A9-4FCF-A1F8-EB795B9DA83C}">
      <dgm:prSet/>
      <dgm:spPr/>
      <dgm:t>
        <a:bodyPr/>
        <a:lstStyle/>
        <a:p>
          <a:endParaRPr lang="en-US"/>
        </a:p>
      </dgm:t>
    </dgm:pt>
    <dgm:pt modelId="{BE58AAA2-355F-4949-967D-122F3B191F84}">
      <dgm:prSet phldrT="[Text]"/>
      <dgm:spPr/>
      <dgm:t>
        <a:bodyPr/>
        <a:lstStyle/>
        <a:p>
          <a:r>
            <a:rPr lang="en-US">
              <a:latin typeface="Times New Roman" panose="02020603050405020304" pitchFamily="18" charset="0"/>
              <a:cs typeface="Times New Roman" panose="02020603050405020304" pitchFamily="18" charset="0"/>
            </a:rPr>
            <a:t>SPAC IPO</a:t>
          </a:r>
        </a:p>
      </dgm:t>
    </dgm:pt>
    <dgm:pt modelId="{CAA746A4-748A-4F16-8120-5F37F4677B64}" type="parTrans" cxnId="{5D37DC74-DC56-45A6-81AC-C0874587930F}">
      <dgm:prSet/>
      <dgm:spPr/>
      <dgm:t>
        <a:bodyPr/>
        <a:lstStyle/>
        <a:p>
          <a:endParaRPr lang="en-US"/>
        </a:p>
      </dgm:t>
    </dgm:pt>
    <dgm:pt modelId="{765B217D-FCBA-4469-9180-90C19F884419}">
      <dgm:prSet phldrT="[Text]" custT="1"/>
      <dgm:spPr/>
      <dgm:t>
        <a:bodyPr/>
        <a:lstStyle/>
        <a:p>
          <a:r>
            <a:rPr lang="en-US" sz="1400">
              <a:latin typeface="Times New Roman" panose="02020603050405020304" pitchFamily="18" charset="0"/>
              <a:cs typeface="Times New Roman" panose="02020603050405020304" pitchFamily="18" charset="0"/>
            </a:rPr>
            <a:t>*2 months for an IPO; less disclosures, minimal info for registration</a:t>
          </a: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*1 year lock up from closing of De-SPAC.</a:t>
          </a:r>
        </a:p>
        <a:p>
          <a:endParaRPr lang="en-US" sz="1400">
            <a:latin typeface="Times New Roman" panose="02020603050405020304" pitchFamily="18" charset="0"/>
            <a:cs typeface="Times New Roman" panose="02020603050405020304" pitchFamily="18" charset="0"/>
          </a:endParaRPr>
        </a:p>
        <a:p>
          <a:r>
            <a:rPr lang="en-US" sz="1400">
              <a:latin typeface="Times New Roman" panose="02020603050405020304" pitchFamily="18" charset="0"/>
              <a:cs typeface="Times New Roman" panose="02020603050405020304" pitchFamily="18" charset="0"/>
            </a:rPr>
            <a:t>*Underwriter discount of 2% of gross IPO proceeds + 3.5% of the proceeds held in trust</a:t>
          </a:r>
        </a:p>
      </dgm:t>
    </dgm:pt>
    <dgm:pt modelId="{358E8FC3-0B0F-46BB-A5BA-84B0F9427F36}" type="sibTrans" cxnId="{5D37DC74-DC56-45A6-81AC-C0874587930F}">
      <dgm:prSet/>
      <dgm:spPr/>
      <dgm:t>
        <a:bodyPr/>
        <a:lstStyle/>
        <a:p>
          <a:endParaRPr lang="en-US"/>
        </a:p>
      </dgm:t>
    </dgm:pt>
    <dgm:pt modelId="{76113002-3015-4712-B7B5-1E1CF33C69AE}" type="sibTrans" cxnId="{3E6645A7-B9A9-4FCF-A1F8-EB795B9DA83C}">
      <dgm:prSet/>
      <dgm:spPr/>
      <dgm:t>
        <a:bodyPr/>
        <a:lstStyle/>
        <a:p>
          <a:endParaRPr lang="en-US"/>
        </a:p>
      </dgm:t>
    </dgm:pt>
    <dgm:pt modelId="{4C74D87A-9938-410D-8028-31B7C27F48D2}" type="pres">
      <dgm:prSet presAssocID="{6FCC45FB-A540-4BE4-B9AE-CFFBEA1565E9}" presName="Name0" presStyleCnt="0">
        <dgm:presLayoutVars>
          <dgm:chMax val="2"/>
          <dgm:dir/>
          <dgm:animOne val="branch"/>
          <dgm:animLvl val="lvl"/>
          <dgm:resizeHandles val="exact"/>
        </dgm:presLayoutVars>
      </dgm:prSet>
      <dgm:spPr/>
    </dgm:pt>
    <dgm:pt modelId="{721BE405-8690-46CC-8F3F-11B57F5AA15E}" type="pres">
      <dgm:prSet presAssocID="{6FCC45FB-A540-4BE4-B9AE-CFFBEA1565E9}" presName="Background" presStyleLbl="node1" presStyleIdx="0" presStyleCnt="1" custScaleY="234981"/>
      <dgm:spPr/>
    </dgm:pt>
    <dgm:pt modelId="{D4BA0147-4A65-4F9E-B470-356EAF5359C5}" type="pres">
      <dgm:prSet presAssocID="{6FCC45FB-A540-4BE4-B9AE-CFFBEA1565E9}" presName="Divider" presStyleLbl="callout" presStyleIdx="0" presStyleCnt="1"/>
      <dgm:spPr/>
    </dgm:pt>
    <dgm:pt modelId="{C06538B3-68DE-45D0-939D-FBB424039F6C}" type="pres">
      <dgm:prSet presAssocID="{6FCC45FB-A540-4BE4-B9AE-CFFBEA1565E9}" presName="ChildText1" presStyleLbl="revTx" presStyleIdx="0" presStyleCnt="0" custScaleY="225229">
        <dgm:presLayoutVars>
          <dgm:chMax val="0"/>
          <dgm:chPref val="0"/>
          <dgm:bulletEnabled val="1"/>
        </dgm:presLayoutVars>
      </dgm:prSet>
      <dgm:spPr/>
    </dgm:pt>
    <dgm:pt modelId="{648B8F9D-2F87-481A-8780-351D53D29337}" type="pres">
      <dgm:prSet presAssocID="{6FCC45FB-A540-4BE4-B9AE-CFFBEA1565E9}" presName="ChildText2" presStyleLbl="revTx" presStyleIdx="0" presStyleCnt="0" custScaleY="261402">
        <dgm:presLayoutVars>
          <dgm:chMax val="0"/>
          <dgm:chPref val="0"/>
          <dgm:bulletEnabled val="1"/>
        </dgm:presLayoutVars>
      </dgm:prSet>
      <dgm:spPr/>
    </dgm:pt>
    <dgm:pt modelId="{1BDD278E-BDDD-4641-B7CD-D07FFA5FB9CD}" type="pres">
      <dgm:prSet presAssocID="{6FCC45FB-A540-4BE4-B9AE-CFFBEA1565E9}" presName="ParentText1" presStyleLbl="revTx" presStyleIdx="0" presStyleCnt="0">
        <dgm:presLayoutVars>
          <dgm:chMax val="1"/>
          <dgm:chPref val="1"/>
        </dgm:presLayoutVars>
      </dgm:prSet>
      <dgm:spPr/>
    </dgm:pt>
    <dgm:pt modelId="{6DE136AC-195C-41F8-86C0-F5D07CBF87DA}" type="pres">
      <dgm:prSet presAssocID="{6FCC45FB-A540-4BE4-B9AE-CFFBEA1565E9}" presName="ParentShape1" presStyleLbl="alignImgPlace1" presStyleIdx="0" presStyleCnt="2">
        <dgm:presLayoutVars/>
      </dgm:prSet>
      <dgm:spPr/>
    </dgm:pt>
    <dgm:pt modelId="{B23DBE5F-2797-47A0-994F-305341E75DB6}" type="pres">
      <dgm:prSet presAssocID="{6FCC45FB-A540-4BE4-B9AE-CFFBEA1565E9}" presName="ParentText2" presStyleLbl="revTx" presStyleIdx="0" presStyleCnt="0">
        <dgm:presLayoutVars>
          <dgm:chMax val="1"/>
          <dgm:chPref val="1"/>
        </dgm:presLayoutVars>
      </dgm:prSet>
      <dgm:spPr/>
    </dgm:pt>
    <dgm:pt modelId="{C602C7B2-FDCF-4B53-A5D6-974715858BB1}" type="pres">
      <dgm:prSet presAssocID="{6FCC45FB-A540-4BE4-B9AE-CFFBEA1565E9}" presName="ParentShape2" presStyleLbl="alignImgPlace1" presStyleIdx="1" presStyleCnt="2">
        <dgm:presLayoutVars/>
      </dgm:prSet>
      <dgm:spPr/>
    </dgm:pt>
  </dgm:ptLst>
  <dgm:cxnLst>
    <dgm:cxn modelId="{0AD53349-364E-43C6-A9DD-B7F19F3C923E}" type="presOf" srcId="{BE58AAA2-355F-4949-967D-122F3B191F84}" destId="{C602C7B2-FDCF-4B53-A5D6-974715858BB1}" srcOrd="1" destOrd="0" presId="urn:microsoft.com/office/officeart/2009/3/layout/OpposingIdeas"/>
    <dgm:cxn modelId="{5D37DC74-DC56-45A6-81AC-C0874587930F}" srcId="{BE58AAA2-355F-4949-967D-122F3B191F84}" destId="{765B217D-FCBA-4469-9180-90C19F884419}" srcOrd="0" destOrd="0" parTransId="{CAA746A4-748A-4F16-8120-5F37F4677B64}" sibTransId="{358E8FC3-0B0F-46BB-A5BA-84B0F9427F36}"/>
    <dgm:cxn modelId="{748EF457-5906-4466-92D5-231980EB71D6}" type="presOf" srcId="{50D613ED-D213-4A2F-8699-536E4F8C8FA2}" destId="{1BDD278E-BDDD-4641-B7CD-D07FFA5FB9CD}" srcOrd="0" destOrd="0" presId="urn:microsoft.com/office/officeart/2009/3/layout/OpposingIdeas"/>
    <dgm:cxn modelId="{15706358-6813-4647-8F84-02294195771E}" type="presOf" srcId="{BE58AAA2-355F-4949-967D-122F3B191F84}" destId="{B23DBE5F-2797-47A0-994F-305341E75DB6}" srcOrd="0" destOrd="0" presId="urn:microsoft.com/office/officeart/2009/3/layout/OpposingIdeas"/>
    <dgm:cxn modelId="{42749298-BF19-48CA-98E0-335339BD62BF}" type="presOf" srcId="{765B217D-FCBA-4469-9180-90C19F884419}" destId="{648B8F9D-2F87-481A-8780-351D53D29337}" srcOrd="0" destOrd="0" presId="urn:microsoft.com/office/officeart/2009/3/layout/OpposingIdeas"/>
    <dgm:cxn modelId="{1C151D9B-97FA-43B8-8094-BB11E0EEE3E3}" srcId="{50D613ED-D213-4A2F-8699-536E4F8C8FA2}" destId="{62C23E67-FE4E-435C-98A0-79994F5D061A}" srcOrd="0" destOrd="0" parTransId="{5D3B7228-A38C-428E-A9AE-9481764C96CC}" sibTransId="{D8120A06-9020-470B-9FC8-7658B9CAC34B}"/>
    <dgm:cxn modelId="{3E6645A7-B9A9-4FCF-A1F8-EB795B9DA83C}" srcId="{6FCC45FB-A540-4BE4-B9AE-CFFBEA1565E9}" destId="{BE58AAA2-355F-4949-967D-122F3B191F84}" srcOrd="1" destOrd="0" parTransId="{B3BDBB81-A559-4521-B66C-8C99EBC3FBFC}" sibTransId="{76113002-3015-4712-B7B5-1E1CF33C69AE}"/>
    <dgm:cxn modelId="{FF18D9A9-BBC4-4D54-A2E7-9E74D4BD9CE5}" srcId="{6FCC45FB-A540-4BE4-B9AE-CFFBEA1565E9}" destId="{50D613ED-D213-4A2F-8699-536E4F8C8FA2}" srcOrd="0" destOrd="0" parTransId="{AB3D5901-CBC8-4669-9A87-9C52661EDDF1}" sibTransId="{C6654DD6-8D2D-4998-84EC-B2884742E6EC}"/>
    <dgm:cxn modelId="{DBD8FED2-4E34-4496-8168-F3D4AB16A588}" type="presOf" srcId="{62C23E67-FE4E-435C-98A0-79994F5D061A}" destId="{C06538B3-68DE-45D0-939D-FBB424039F6C}" srcOrd="0" destOrd="0" presId="urn:microsoft.com/office/officeart/2009/3/layout/OpposingIdeas"/>
    <dgm:cxn modelId="{A4E9EAE1-A2E0-4C79-A82C-94ACA5B8791E}" type="presOf" srcId="{6FCC45FB-A540-4BE4-B9AE-CFFBEA1565E9}" destId="{4C74D87A-9938-410D-8028-31B7C27F48D2}" srcOrd="0" destOrd="0" presId="urn:microsoft.com/office/officeart/2009/3/layout/OpposingIdeas"/>
    <dgm:cxn modelId="{6F5034ED-D748-4196-B9EC-D7B1E4AD07CB}" type="presOf" srcId="{50D613ED-D213-4A2F-8699-536E4F8C8FA2}" destId="{6DE136AC-195C-41F8-86C0-F5D07CBF87DA}" srcOrd="1" destOrd="0" presId="urn:microsoft.com/office/officeart/2009/3/layout/OpposingIdeas"/>
    <dgm:cxn modelId="{CD0297DF-7FDD-45E4-A97D-05260EEAA01A}" type="presParOf" srcId="{4C74D87A-9938-410D-8028-31B7C27F48D2}" destId="{721BE405-8690-46CC-8F3F-11B57F5AA15E}" srcOrd="0" destOrd="0" presId="urn:microsoft.com/office/officeart/2009/3/layout/OpposingIdeas"/>
    <dgm:cxn modelId="{08D445EB-312C-4E0F-9101-9E95804EB493}" type="presParOf" srcId="{4C74D87A-9938-410D-8028-31B7C27F48D2}" destId="{D4BA0147-4A65-4F9E-B470-356EAF5359C5}" srcOrd="1" destOrd="0" presId="urn:microsoft.com/office/officeart/2009/3/layout/OpposingIdeas"/>
    <dgm:cxn modelId="{3A78B21C-6E55-4332-9F6C-623F2D3EEB1E}" type="presParOf" srcId="{4C74D87A-9938-410D-8028-31B7C27F48D2}" destId="{C06538B3-68DE-45D0-939D-FBB424039F6C}" srcOrd="2" destOrd="0" presId="urn:microsoft.com/office/officeart/2009/3/layout/OpposingIdeas"/>
    <dgm:cxn modelId="{C3BA8A12-8D2C-4E48-9126-23B05FB0C3E2}" type="presParOf" srcId="{4C74D87A-9938-410D-8028-31B7C27F48D2}" destId="{648B8F9D-2F87-481A-8780-351D53D29337}" srcOrd="3" destOrd="0" presId="urn:microsoft.com/office/officeart/2009/3/layout/OpposingIdeas"/>
    <dgm:cxn modelId="{E3A68A12-C2BA-4C52-A5EF-7A032C6B2CFF}" type="presParOf" srcId="{4C74D87A-9938-410D-8028-31B7C27F48D2}" destId="{1BDD278E-BDDD-4641-B7CD-D07FFA5FB9CD}" srcOrd="4" destOrd="0" presId="urn:microsoft.com/office/officeart/2009/3/layout/OpposingIdeas"/>
    <dgm:cxn modelId="{75ACD616-34DD-4773-82B0-7D3F66454FEC}" type="presParOf" srcId="{4C74D87A-9938-410D-8028-31B7C27F48D2}" destId="{6DE136AC-195C-41F8-86C0-F5D07CBF87DA}" srcOrd="5" destOrd="0" presId="urn:microsoft.com/office/officeart/2009/3/layout/OpposingIdeas"/>
    <dgm:cxn modelId="{9894E4EE-2DCC-4A24-A35C-27631AFC2EA7}" type="presParOf" srcId="{4C74D87A-9938-410D-8028-31B7C27F48D2}" destId="{B23DBE5F-2797-47A0-994F-305341E75DB6}" srcOrd="6" destOrd="0" presId="urn:microsoft.com/office/officeart/2009/3/layout/OpposingIdeas"/>
    <dgm:cxn modelId="{F0F1BC9C-222B-4511-9B91-3206868136D2}" type="presParOf" srcId="{4C74D87A-9938-410D-8028-31B7C27F48D2}" destId="{C602C7B2-FDCF-4B53-A5D6-974715858BB1}"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018CFE11-1134-4EC9-903D-DE4820ACA13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FC202E2-FACA-4CC8-8AA9-92A21D84B2BB}" type="parTrans" cxnId="{90C14DF9-ED0C-4D6A-8C94-3B3FFCC92D07}">
      <dgm:prSet/>
      <dgm:spPr/>
      <dgm:t>
        <a:bodyPr/>
        <a:lstStyle/>
        <a:p>
          <a:endParaRPr lang="en-US"/>
        </a:p>
      </dgm:t>
    </dgm:pt>
    <dgm:pt modelId="{488D0F95-3581-4C2D-BF7B-A25B14D9F24E}">
      <dgm:prSet phldrT="[Text]"/>
      <dgm:spPr/>
      <dgm:t>
        <a:bodyPr/>
        <a:lstStyle/>
        <a:p>
          <a:r>
            <a:rPr lang="en-US">
              <a:latin typeface="Times New Roman" panose="02020603050405020304" pitchFamily="18" charset="0"/>
              <a:cs typeface="Times New Roman" panose="02020603050405020304" pitchFamily="18" charset="0"/>
            </a:rPr>
            <a:t>Sponsors</a:t>
          </a:r>
        </a:p>
      </dgm:t>
    </dgm:pt>
    <dgm:pt modelId="{D1E25D90-96EC-4FFE-AB70-56B558306791}" type="parTrans" cxnId="{11C12699-C01E-464D-BB23-42645B7D6A7E}">
      <dgm:prSet/>
      <dgm:spPr/>
      <dgm:t>
        <a:bodyPr/>
        <a:lstStyle/>
        <a:p>
          <a:endParaRPr lang="en-US"/>
        </a:p>
      </dgm:t>
    </dgm:pt>
    <dgm:pt modelId="{C4B86CCE-8B0B-4132-AC5F-CF1C86DF76E9}">
      <dgm:prSet phldrT="[Text]"/>
      <dgm:spPr/>
      <dgm:t>
        <a:bodyPr/>
        <a:lstStyle/>
        <a:p>
          <a:r>
            <a:rPr lang="en-US">
              <a:latin typeface="Times New Roman" panose="02020603050405020304" pitchFamily="18" charset="0"/>
              <a:cs typeface="Times New Roman" panose="02020603050405020304" pitchFamily="18" charset="0"/>
            </a:rPr>
            <a:t>Wide range of potential investors to market to; eases burden of capital raising.</a:t>
          </a:r>
        </a:p>
      </dgm:t>
    </dgm:pt>
    <dgm:pt modelId="{B960E1C5-0123-43C4-926E-98738D4A8673}" type="sibTrans" cxnId="{11C12699-C01E-464D-BB23-42645B7D6A7E}">
      <dgm:prSet/>
      <dgm:spPr/>
      <dgm:t>
        <a:bodyPr/>
        <a:lstStyle/>
        <a:p>
          <a:endParaRPr lang="en-US"/>
        </a:p>
      </dgm:t>
    </dgm:pt>
    <dgm:pt modelId="{6379B3F3-C3FC-4BE4-8E8D-7FDD16A8DD13}" type="parTrans" cxnId="{E521AC79-E836-499F-A906-3FD19AF4F524}">
      <dgm:prSet/>
      <dgm:spPr/>
      <dgm:t>
        <a:bodyPr/>
        <a:lstStyle/>
        <a:p>
          <a:endParaRPr lang="en-US"/>
        </a:p>
      </dgm:t>
    </dgm:pt>
    <dgm:pt modelId="{CB0F73AA-B6C6-4B8F-97EB-F9BD6765AD02}">
      <dgm:prSet phldrT="[Text]"/>
      <dgm:spPr/>
      <dgm:t>
        <a:bodyPr/>
        <a:lstStyle/>
        <a:p>
          <a:r>
            <a:rPr lang="en-US">
              <a:latin typeface="Times New Roman" panose="02020603050405020304" pitchFamily="18" charset="0"/>
              <a:cs typeface="Times New Roman" panose="02020603050405020304" pitchFamily="18" charset="0"/>
            </a:rPr>
            <a:t>Raise capital ahead of time, immediately target the right opportunity.</a:t>
          </a:r>
        </a:p>
      </dgm:t>
    </dgm:pt>
    <dgm:pt modelId="{292022C5-BA37-433E-97E3-23DC44A73870}" type="sibTrans" cxnId="{E521AC79-E836-499F-A906-3FD19AF4F524}">
      <dgm:prSet/>
      <dgm:spPr/>
      <dgm:t>
        <a:bodyPr/>
        <a:lstStyle/>
        <a:p>
          <a:endParaRPr lang="en-US"/>
        </a:p>
      </dgm:t>
    </dgm:pt>
    <dgm:pt modelId="{25252F00-D28A-42F1-9876-B1DC0D5963D7}" type="parTrans" cxnId="{818E76C9-A784-45EE-B55E-3B09553DB1D9}">
      <dgm:prSet/>
      <dgm:spPr/>
      <dgm:t>
        <a:bodyPr/>
        <a:lstStyle/>
        <a:p>
          <a:endParaRPr lang="en-US"/>
        </a:p>
      </dgm:t>
    </dgm:pt>
    <dgm:pt modelId="{18BC35F6-0A29-44C1-AC4F-3D0AAA39BFF9}">
      <dgm:prSet phldrT="[Text]"/>
      <dgm:spPr/>
      <dgm:t>
        <a:bodyPr/>
        <a:lstStyle/>
        <a:p>
          <a:r>
            <a:rPr lang="en-US">
              <a:latin typeface="Times New Roman" panose="02020603050405020304" pitchFamily="18" charset="0"/>
              <a:cs typeface="Times New Roman" panose="02020603050405020304" pitchFamily="18" charset="0"/>
            </a:rPr>
            <a:t>Use SPAC as co-investment vehicle alongside an existing investment fund (use more equity rather than leverage for side-by-side transactions).</a:t>
          </a:r>
        </a:p>
      </dgm:t>
    </dgm:pt>
    <dgm:pt modelId="{13A89B6A-BFAC-405E-BD39-7A6AD325B95F}" type="sibTrans" cxnId="{818E76C9-A784-45EE-B55E-3B09553DB1D9}">
      <dgm:prSet/>
      <dgm:spPr/>
      <dgm:t>
        <a:bodyPr/>
        <a:lstStyle/>
        <a:p>
          <a:endParaRPr lang="en-US"/>
        </a:p>
      </dgm:t>
    </dgm:pt>
    <dgm:pt modelId="{36632EF4-02D2-4AE3-A034-6146D60C97ED}" type="sibTrans" cxnId="{90C14DF9-ED0C-4D6A-8C94-3B3FFCC92D07}">
      <dgm:prSet/>
      <dgm:spPr/>
      <dgm:t>
        <a:bodyPr/>
        <a:lstStyle/>
        <a:p>
          <a:endParaRPr lang="en-US"/>
        </a:p>
      </dgm:t>
    </dgm:pt>
    <dgm:pt modelId="{5167F02B-6AD3-48BE-B570-FD8FAEFFED3D}" type="parTrans" cxnId="{173200E5-2AD8-4848-ACDB-5ED56333C4B5}">
      <dgm:prSet/>
      <dgm:spPr/>
      <dgm:t>
        <a:bodyPr/>
        <a:lstStyle/>
        <a:p>
          <a:endParaRPr lang="en-US"/>
        </a:p>
      </dgm:t>
    </dgm:pt>
    <dgm:pt modelId="{98D73EA1-024B-463C-BEB3-8FD91BC0BAFE}">
      <dgm:prSet phldrT="[Text]"/>
      <dgm:spPr/>
      <dgm:t>
        <a:bodyPr/>
        <a:lstStyle/>
        <a:p>
          <a:r>
            <a:rPr lang="en-US">
              <a:latin typeface="Times New Roman" panose="02020603050405020304" pitchFamily="18" charset="0"/>
              <a:cs typeface="Times New Roman" panose="02020603050405020304" pitchFamily="18" charset="0"/>
            </a:rPr>
            <a:t>Investors</a:t>
          </a:r>
        </a:p>
      </dgm:t>
    </dgm:pt>
    <dgm:pt modelId="{4EC31241-F05B-42AE-8211-005DB28762E8}" type="parTrans" cxnId="{29CF4322-F8BC-4C0F-A915-A0C9BF28CC88}">
      <dgm:prSet/>
      <dgm:spPr/>
      <dgm:t>
        <a:bodyPr/>
        <a:lstStyle/>
        <a:p>
          <a:endParaRPr lang="en-US"/>
        </a:p>
      </dgm:t>
    </dgm:pt>
    <dgm:pt modelId="{B0B0EEC7-5077-4094-858A-989519DBA8FD}">
      <dgm:prSet phldrT="[Text]"/>
      <dgm:spPr/>
      <dgm:t>
        <a:bodyPr/>
        <a:lstStyle/>
        <a:p>
          <a:r>
            <a:rPr lang="en-US">
              <a:latin typeface="Times New Roman" panose="02020603050405020304" pitchFamily="18" charset="0"/>
              <a:cs typeface="Times New Roman" panose="02020603050405020304" pitchFamily="18" charset="0"/>
            </a:rPr>
            <a:t>Guaranteed full redemption; clear sense of timing.</a:t>
          </a:r>
        </a:p>
      </dgm:t>
    </dgm:pt>
    <dgm:pt modelId="{53AE3C45-AB02-4FA3-80B6-EBAC7D964AB2}" type="sibTrans" cxnId="{29CF4322-F8BC-4C0F-A915-A0C9BF28CC88}">
      <dgm:prSet/>
      <dgm:spPr/>
      <dgm:t>
        <a:bodyPr/>
        <a:lstStyle/>
        <a:p>
          <a:endParaRPr lang="en-US"/>
        </a:p>
      </dgm:t>
    </dgm:pt>
    <dgm:pt modelId="{9A50DAC4-248C-4818-8341-053A6171FD45}" type="parTrans" cxnId="{6B25122C-32C3-4511-BC18-6483BBD9C2D1}">
      <dgm:prSet/>
      <dgm:spPr/>
      <dgm:t>
        <a:bodyPr/>
        <a:lstStyle/>
        <a:p>
          <a:endParaRPr lang="en-US"/>
        </a:p>
      </dgm:t>
    </dgm:pt>
    <dgm:pt modelId="{2B322405-01C1-4E1C-A577-F6F1D5E593BE}">
      <dgm:prSet phldrT="[Text]"/>
      <dgm:spPr/>
      <dgm:t>
        <a:bodyPr/>
        <a:lstStyle/>
        <a:p>
          <a:r>
            <a:rPr lang="en-US">
              <a:latin typeface="Times New Roman" panose="02020603050405020304" pitchFamily="18" charset="0"/>
              <a:cs typeface="Times New Roman" panose="02020603050405020304" pitchFamily="18" charset="0"/>
            </a:rPr>
            <a:t>Exercise of warrants.</a:t>
          </a:r>
        </a:p>
      </dgm:t>
    </dgm:pt>
    <dgm:pt modelId="{271558B1-D2A5-484F-9772-954C6C2E27DD}" type="sibTrans" cxnId="{6B25122C-32C3-4511-BC18-6483BBD9C2D1}">
      <dgm:prSet/>
      <dgm:spPr/>
      <dgm:t>
        <a:bodyPr/>
        <a:lstStyle/>
        <a:p>
          <a:endParaRPr lang="en-US"/>
        </a:p>
      </dgm:t>
    </dgm:pt>
    <dgm:pt modelId="{D526C424-EF7C-4180-9C56-7B430EBA9EF0}" type="parTrans" cxnId="{A08E7500-704B-4F5D-A594-69CD22F7C9DE}">
      <dgm:prSet/>
      <dgm:spPr/>
      <dgm:t>
        <a:bodyPr/>
        <a:lstStyle/>
        <a:p>
          <a:endParaRPr lang="en-US"/>
        </a:p>
      </dgm:t>
    </dgm:pt>
    <dgm:pt modelId="{2D1677FA-F8BB-4BBF-8799-01B5834D9DC4}">
      <dgm:prSet phldrT="[Text]"/>
      <dgm:spPr/>
      <dgm:t>
        <a:bodyPr/>
        <a:lstStyle/>
        <a:p>
          <a:r>
            <a:rPr lang="en-US">
              <a:latin typeface="Times New Roman" panose="02020603050405020304" pitchFamily="18" charset="0"/>
              <a:cs typeface="Times New Roman" panose="02020603050405020304" pitchFamily="18" charset="0"/>
            </a:rPr>
            <a:t>Lower risk than typical private equity investments.</a:t>
          </a:r>
        </a:p>
      </dgm:t>
    </dgm:pt>
    <dgm:pt modelId="{1D226E8A-A21A-4C1E-B42A-22C54159C24A}" type="sibTrans" cxnId="{A08E7500-704B-4F5D-A594-69CD22F7C9DE}">
      <dgm:prSet/>
      <dgm:spPr/>
      <dgm:t>
        <a:bodyPr/>
        <a:lstStyle/>
        <a:p>
          <a:endParaRPr lang="en-US"/>
        </a:p>
      </dgm:t>
    </dgm:pt>
    <dgm:pt modelId="{BF33429E-5FCB-413C-BD3F-554CE5386DCA}" type="parTrans" cxnId="{9CDB6879-F0B4-4423-B039-6FA4CB1298BB}">
      <dgm:prSet/>
      <dgm:spPr/>
      <dgm:t>
        <a:bodyPr/>
        <a:lstStyle/>
        <a:p>
          <a:endParaRPr lang="en-US"/>
        </a:p>
      </dgm:t>
    </dgm:pt>
    <dgm:pt modelId="{CD6AA95D-9397-4714-A030-107899CD28B6}">
      <dgm:prSet phldrT="[Text]"/>
      <dgm:spPr/>
      <dgm:t>
        <a:bodyPr/>
        <a:lstStyle/>
        <a:p>
          <a:r>
            <a:rPr lang="en-US">
              <a:latin typeface="Times New Roman" panose="02020603050405020304" pitchFamily="18" charset="0"/>
              <a:cs typeface="Times New Roman" panose="02020603050405020304" pitchFamily="18" charset="0"/>
            </a:rPr>
            <a:t>Sponsor’s interests and investors’ interests align because sponsor has capital at risk.</a:t>
          </a:r>
        </a:p>
      </dgm:t>
    </dgm:pt>
    <dgm:pt modelId="{22C45879-8896-4A9F-91CB-A9CA3F303927}" type="sibTrans" cxnId="{9CDB6879-F0B4-4423-B039-6FA4CB1298BB}">
      <dgm:prSet/>
      <dgm:spPr/>
      <dgm:t>
        <a:bodyPr/>
        <a:lstStyle/>
        <a:p>
          <a:endParaRPr lang="en-US"/>
        </a:p>
      </dgm:t>
    </dgm:pt>
    <dgm:pt modelId="{811436C4-1632-4BE3-9DFF-34226BC54289}" type="parTrans" cxnId="{3DD857A9-6F9C-4079-9C5E-A86706CC0811}">
      <dgm:prSet/>
      <dgm:spPr/>
      <dgm:t>
        <a:bodyPr/>
        <a:lstStyle/>
        <a:p>
          <a:endParaRPr lang="en-US"/>
        </a:p>
      </dgm:t>
    </dgm:pt>
    <dgm:pt modelId="{9A82F2B2-9E78-4E1F-BC36-3662223FCE31}">
      <dgm:prSet phldrT="[Text]"/>
      <dgm:spPr/>
      <dgm:t>
        <a:bodyPr/>
        <a:lstStyle/>
        <a:p>
          <a:r>
            <a:rPr lang="en-US">
              <a:latin typeface="Times New Roman" panose="02020603050405020304" pitchFamily="18" charset="0"/>
              <a:cs typeface="Times New Roman" panose="02020603050405020304" pitchFamily="18" charset="0"/>
            </a:rPr>
            <a:t>Cost of investment on the sponsor.</a:t>
          </a:r>
        </a:p>
      </dgm:t>
    </dgm:pt>
    <dgm:pt modelId="{A6EAB5ED-D875-4236-A3C1-94E84D6FE333}" type="sibTrans" cxnId="{3DD857A9-6F9C-4079-9C5E-A86706CC0811}">
      <dgm:prSet/>
      <dgm:spPr/>
      <dgm:t>
        <a:bodyPr/>
        <a:lstStyle/>
        <a:p>
          <a:endParaRPr lang="en-US"/>
        </a:p>
      </dgm:t>
    </dgm:pt>
    <dgm:pt modelId="{63027E55-8C4C-4B1B-8065-550F0241F05F}" type="sibTrans" cxnId="{173200E5-2AD8-4848-ACDB-5ED56333C4B5}">
      <dgm:prSet/>
      <dgm:spPr/>
      <dgm:t>
        <a:bodyPr/>
        <a:lstStyle/>
        <a:p>
          <a:endParaRPr lang="en-US"/>
        </a:p>
      </dgm:t>
    </dgm:pt>
    <dgm:pt modelId="{53C28CCF-CE11-448C-8349-AADFBE062B8A}" type="parTrans" cxnId="{3CDBA885-E04C-47DB-8860-B4D4F8F01A21}">
      <dgm:prSet/>
      <dgm:spPr/>
      <dgm:t>
        <a:bodyPr/>
        <a:lstStyle/>
        <a:p>
          <a:endParaRPr lang="en-US"/>
        </a:p>
      </dgm:t>
    </dgm:pt>
    <dgm:pt modelId="{0586B7E9-A648-4C22-8601-E3A0FF8DFA14}">
      <dgm:prSet phldrT="[Text]"/>
      <dgm:spPr/>
      <dgm:t>
        <a:bodyPr/>
        <a:lstStyle/>
        <a:p>
          <a:r>
            <a:rPr lang="en-US">
              <a:latin typeface="Times New Roman" panose="02020603050405020304" pitchFamily="18" charset="0"/>
              <a:cs typeface="Times New Roman" panose="02020603050405020304" pitchFamily="18" charset="0"/>
            </a:rPr>
            <a:t>Target Companies</a:t>
          </a:r>
        </a:p>
      </dgm:t>
    </dgm:pt>
    <dgm:pt modelId="{B766C8F3-65E7-4F05-A263-4E195FBBEA21}" type="parTrans" cxnId="{9275EF8F-EBC6-49C0-8249-FDC089AD663E}">
      <dgm:prSet/>
      <dgm:spPr/>
      <dgm:t>
        <a:bodyPr/>
        <a:lstStyle/>
        <a:p>
          <a:endParaRPr lang="en-US"/>
        </a:p>
      </dgm:t>
    </dgm:pt>
    <dgm:pt modelId="{10CBB555-43E9-4055-B98A-B48F2DE351B1}">
      <dgm:prSet phldrT="[Text]"/>
      <dgm:spPr/>
      <dgm:t>
        <a:bodyPr/>
        <a:lstStyle/>
        <a:p>
          <a:r>
            <a:rPr lang="en-US">
              <a:latin typeface="Times New Roman" panose="02020603050405020304" pitchFamily="18" charset="0"/>
              <a:cs typeface="Times New Roman" panose="02020603050405020304" pitchFamily="18" charset="0"/>
            </a:rPr>
            <a:t>Simpler, quicker, less expensive than a traditional IPO or for companies going public.</a:t>
          </a:r>
        </a:p>
      </dgm:t>
    </dgm:pt>
    <dgm:pt modelId="{1D95BA9B-3D1F-4165-AF45-5EEB93D37057}" type="sibTrans" cxnId="{9275EF8F-EBC6-49C0-8249-FDC089AD663E}">
      <dgm:prSet/>
      <dgm:spPr/>
      <dgm:t>
        <a:bodyPr/>
        <a:lstStyle/>
        <a:p>
          <a:endParaRPr lang="en-US"/>
        </a:p>
      </dgm:t>
    </dgm:pt>
    <dgm:pt modelId="{68F51FB2-6F9E-4FE1-8120-8112174F9798}" type="parTrans" cxnId="{030EB820-1C3B-483E-AD93-81A907C12C94}">
      <dgm:prSet/>
      <dgm:spPr/>
      <dgm:t>
        <a:bodyPr/>
        <a:lstStyle/>
        <a:p>
          <a:endParaRPr lang="en-US"/>
        </a:p>
      </dgm:t>
    </dgm:pt>
    <dgm:pt modelId="{0B6484BF-675C-493E-AFD4-7BCDC3F01C50}">
      <dgm:prSet phldrT="[Text]"/>
      <dgm:spPr/>
      <dgm:t>
        <a:bodyPr/>
        <a:lstStyle/>
        <a:p>
          <a:r>
            <a:rPr lang="en-US">
              <a:latin typeface="Times New Roman" panose="02020603050405020304" pitchFamily="18" charset="0"/>
              <a:cs typeface="Times New Roman" panose="02020603050405020304" pitchFamily="18" charset="0"/>
            </a:rPr>
            <a:t>Lessens risk when markets are unstable; pre-negotiated price removes uncertainty of IPO pricing.</a:t>
          </a:r>
        </a:p>
      </dgm:t>
    </dgm:pt>
    <dgm:pt modelId="{727E65C0-F993-4044-BBBB-4D7A1F131C5E}" type="sibTrans" cxnId="{030EB820-1C3B-483E-AD93-81A907C12C94}">
      <dgm:prSet/>
      <dgm:spPr/>
      <dgm:t>
        <a:bodyPr/>
        <a:lstStyle/>
        <a:p>
          <a:endParaRPr lang="en-US"/>
        </a:p>
      </dgm:t>
    </dgm:pt>
    <dgm:pt modelId="{F325A383-86DD-4E6B-B3B4-C742F01138AD}" type="parTrans" cxnId="{B7F81C1E-5C36-468D-B301-1248059545AE}">
      <dgm:prSet/>
      <dgm:spPr/>
      <dgm:t>
        <a:bodyPr/>
        <a:lstStyle/>
        <a:p>
          <a:endParaRPr lang="en-US"/>
        </a:p>
      </dgm:t>
    </dgm:pt>
    <dgm:pt modelId="{6F758AD0-001B-46DC-A4EF-0B5E14A21B13}">
      <dgm:prSet phldrT="[Text]"/>
      <dgm:spPr/>
      <dgm:t>
        <a:bodyPr/>
        <a:lstStyle/>
        <a:p>
          <a:r>
            <a:rPr lang="en-US">
              <a:latin typeface="Times New Roman" panose="02020603050405020304" pitchFamily="18" charset="0"/>
              <a:cs typeface="Times New Roman" panose="02020603050405020304" pitchFamily="18" charset="0"/>
            </a:rPr>
            <a:t>Acquisition increases target’s liquidity and is quicker / simpler way to increase liquidity than traditional capital market offerings.</a:t>
          </a:r>
        </a:p>
      </dgm:t>
    </dgm:pt>
    <dgm:pt modelId="{D0A256F0-AEA8-490B-B1B3-074909FBA0BF}" type="sibTrans" cxnId="{B7F81C1E-5C36-468D-B301-1248059545AE}">
      <dgm:prSet/>
      <dgm:spPr/>
      <dgm:t>
        <a:bodyPr/>
        <a:lstStyle/>
        <a:p>
          <a:endParaRPr lang="en-US"/>
        </a:p>
      </dgm:t>
    </dgm:pt>
    <dgm:pt modelId="{04B6639D-2AEC-4558-B7EE-C6612B9CCEF2}" type="sibTrans" cxnId="{3CDBA885-E04C-47DB-8860-B4D4F8F01A21}">
      <dgm:prSet/>
      <dgm:spPr/>
      <dgm:t>
        <a:bodyPr/>
        <a:lstStyle/>
        <a:p>
          <a:endParaRPr lang="en-US"/>
        </a:p>
      </dgm:t>
    </dgm:pt>
    <dgm:pt modelId="{5C78EA7C-32D5-40A0-8FCF-EEB0152E74E3}" type="pres">
      <dgm:prSet presAssocID="{018CFE11-1134-4EC9-903D-DE4820ACA131}" presName="Name0" presStyleCnt="0">
        <dgm:presLayoutVars>
          <dgm:dir/>
          <dgm:animLvl val="lvl"/>
          <dgm:resizeHandles val="exact"/>
        </dgm:presLayoutVars>
      </dgm:prSet>
      <dgm:spPr/>
    </dgm:pt>
    <dgm:pt modelId="{B8C1FFA3-CB78-4E70-8F9C-534E37590386}" type="pres">
      <dgm:prSet presAssocID="{488D0F95-3581-4C2D-BF7B-A25B14D9F24E}" presName="composite" presStyleCnt="0"/>
      <dgm:spPr/>
    </dgm:pt>
    <dgm:pt modelId="{80443A27-3646-4C4A-A541-89CAE96233AB}" type="pres">
      <dgm:prSet presAssocID="{488D0F95-3581-4C2D-BF7B-A25B14D9F24E}" presName="parTx" presStyleLbl="alignNode1" presStyleIdx="0" presStyleCnt="3">
        <dgm:presLayoutVars>
          <dgm:chMax val="0"/>
          <dgm:chPref val="0"/>
          <dgm:bulletEnabled val="1"/>
        </dgm:presLayoutVars>
      </dgm:prSet>
      <dgm:spPr/>
    </dgm:pt>
    <dgm:pt modelId="{08A30085-9265-4392-8C52-9676816BD970}" type="pres">
      <dgm:prSet presAssocID="{488D0F95-3581-4C2D-BF7B-A25B14D9F24E}" presName="desTx" presStyleLbl="alignAccFollowNode1" presStyleIdx="0" presStyleCnt="3">
        <dgm:presLayoutVars>
          <dgm:bulletEnabled val="1"/>
        </dgm:presLayoutVars>
      </dgm:prSet>
      <dgm:spPr/>
    </dgm:pt>
    <dgm:pt modelId="{39423C34-E1A9-48EE-91EB-D41EC9DD89A4}" type="pres">
      <dgm:prSet presAssocID="{36632EF4-02D2-4AE3-A034-6146D60C97ED}" presName="space" presStyleCnt="0"/>
      <dgm:spPr/>
    </dgm:pt>
    <dgm:pt modelId="{5E4B55C1-8E41-46C4-9EEB-F37C31F35A11}" type="pres">
      <dgm:prSet presAssocID="{98D73EA1-024B-463C-BEB3-8FD91BC0BAFE}" presName="composite" presStyleCnt="0"/>
      <dgm:spPr/>
    </dgm:pt>
    <dgm:pt modelId="{00D658D0-BF8E-4824-B430-11F8F4F43148}" type="pres">
      <dgm:prSet presAssocID="{98D73EA1-024B-463C-BEB3-8FD91BC0BAFE}" presName="parTx" presStyleLbl="alignNode1" presStyleIdx="1" presStyleCnt="3">
        <dgm:presLayoutVars>
          <dgm:chMax val="0"/>
          <dgm:chPref val="0"/>
          <dgm:bulletEnabled val="1"/>
        </dgm:presLayoutVars>
      </dgm:prSet>
      <dgm:spPr/>
    </dgm:pt>
    <dgm:pt modelId="{2E24769A-6795-40BD-95A5-F63CF99B43BD}" type="pres">
      <dgm:prSet presAssocID="{98D73EA1-024B-463C-BEB3-8FD91BC0BAFE}" presName="desTx" presStyleLbl="alignAccFollowNode1" presStyleIdx="1" presStyleCnt="3">
        <dgm:presLayoutVars>
          <dgm:bulletEnabled val="1"/>
        </dgm:presLayoutVars>
      </dgm:prSet>
      <dgm:spPr/>
    </dgm:pt>
    <dgm:pt modelId="{A7C961E3-D9DB-4940-B700-2000631D3F91}" type="pres">
      <dgm:prSet presAssocID="{63027E55-8C4C-4B1B-8065-550F0241F05F}" presName="space" presStyleCnt="0"/>
      <dgm:spPr/>
    </dgm:pt>
    <dgm:pt modelId="{5EA8D795-B157-46FC-ADDE-B1506C2FB7DD}" type="pres">
      <dgm:prSet presAssocID="{0586B7E9-A648-4C22-8601-E3A0FF8DFA14}" presName="composite" presStyleCnt="0"/>
      <dgm:spPr/>
    </dgm:pt>
    <dgm:pt modelId="{0A41112C-1025-46C7-99C4-C10A753B874B}" type="pres">
      <dgm:prSet presAssocID="{0586B7E9-A648-4C22-8601-E3A0FF8DFA14}" presName="parTx" presStyleLbl="alignNode1" presStyleIdx="2" presStyleCnt="3">
        <dgm:presLayoutVars>
          <dgm:chMax val="0"/>
          <dgm:chPref val="0"/>
          <dgm:bulletEnabled val="1"/>
        </dgm:presLayoutVars>
      </dgm:prSet>
      <dgm:spPr/>
    </dgm:pt>
    <dgm:pt modelId="{8E871F8F-C3D6-4FFE-9756-00160E323352}" type="pres">
      <dgm:prSet presAssocID="{0586B7E9-A648-4C22-8601-E3A0FF8DFA14}" presName="desTx" presStyleLbl="alignAccFollowNode1" presStyleIdx="2" presStyleCnt="3">
        <dgm:presLayoutVars>
          <dgm:bulletEnabled val="1"/>
        </dgm:presLayoutVars>
      </dgm:prSet>
      <dgm:spPr/>
    </dgm:pt>
  </dgm:ptLst>
  <dgm:cxnLst>
    <dgm:cxn modelId="{A08E7500-704B-4F5D-A594-69CD22F7C9DE}" srcId="{98D73EA1-024B-463C-BEB3-8FD91BC0BAFE}" destId="{2D1677FA-F8BB-4BBF-8799-01B5834D9DC4}" srcOrd="2" destOrd="0" parTransId="{D526C424-EF7C-4180-9C56-7B430EBA9EF0}" sibTransId="{1D226E8A-A21A-4C1E-B42A-22C54159C24A}"/>
    <dgm:cxn modelId="{B7F81C1E-5C36-468D-B301-1248059545AE}" srcId="{0586B7E9-A648-4C22-8601-E3A0FF8DFA14}" destId="{6F758AD0-001B-46DC-A4EF-0B5E14A21B13}" srcOrd="2" destOrd="0" parTransId="{F325A383-86DD-4E6B-B3B4-C742F01138AD}" sibTransId="{D0A256F0-AEA8-490B-B1B3-074909FBA0BF}"/>
    <dgm:cxn modelId="{030EB820-1C3B-483E-AD93-81A907C12C94}" srcId="{0586B7E9-A648-4C22-8601-E3A0FF8DFA14}" destId="{0B6484BF-675C-493E-AFD4-7BCDC3F01C50}" srcOrd="1" destOrd="0" parTransId="{68F51FB2-6F9E-4FE1-8120-8112174F9798}" sibTransId="{727E65C0-F993-4044-BBBB-4D7A1F131C5E}"/>
    <dgm:cxn modelId="{29CF4322-F8BC-4C0F-A915-A0C9BF28CC88}" srcId="{98D73EA1-024B-463C-BEB3-8FD91BC0BAFE}" destId="{B0B0EEC7-5077-4094-858A-989519DBA8FD}" srcOrd="0" destOrd="0" parTransId="{4EC31241-F05B-42AE-8211-005DB28762E8}" sibTransId="{53AE3C45-AB02-4FA3-80B6-EBAC7D964AB2}"/>
    <dgm:cxn modelId="{631DE82A-E165-4C96-809B-9E10C591BF29}" type="presOf" srcId="{488D0F95-3581-4C2D-BF7B-A25B14D9F24E}" destId="{80443A27-3646-4C4A-A541-89CAE96233AB}" srcOrd="0" destOrd="0" presId="urn:microsoft.com/office/officeart/2005/8/layout/hList1"/>
    <dgm:cxn modelId="{6B25122C-32C3-4511-BC18-6483BBD9C2D1}" srcId="{98D73EA1-024B-463C-BEB3-8FD91BC0BAFE}" destId="{2B322405-01C1-4E1C-A577-F6F1D5E593BE}" srcOrd="1" destOrd="0" parTransId="{9A50DAC4-248C-4818-8341-053A6171FD45}" sibTransId="{271558B1-D2A5-484F-9772-954C6C2E27DD}"/>
    <dgm:cxn modelId="{F6B38637-18AD-4625-91EF-5B1EFE7F6CB2}" type="presOf" srcId="{0B6484BF-675C-493E-AFD4-7BCDC3F01C50}" destId="{8E871F8F-C3D6-4FFE-9756-00160E323352}" srcOrd="0" destOrd="1" presId="urn:microsoft.com/office/officeart/2005/8/layout/hList1"/>
    <dgm:cxn modelId="{6C60A863-B857-44CB-AD8D-4D6564068457}" type="presOf" srcId="{0586B7E9-A648-4C22-8601-E3A0FF8DFA14}" destId="{0A41112C-1025-46C7-99C4-C10A753B874B}" srcOrd="0" destOrd="0" presId="urn:microsoft.com/office/officeart/2005/8/layout/hList1"/>
    <dgm:cxn modelId="{9E78F047-0307-4C86-9A5D-AE9879B717BD}" type="presOf" srcId="{C4B86CCE-8B0B-4132-AC5F-CF1C86DF76E9}" destId="{08A30085-9265-4392-8C52-9676816BD970}" srcOrd="0" destOrd="0" presId="urn:microsoft.com/office/officeart/2005/8/layout/hList1"/>
    <dgm:cxn modelId="{450DDE6D-F98F-4033-89C8-7A31F58BE7DE}" type="presOf" srcId="{9A82F2B2-9E78-4E1F-BC36-3662223FCE31}" destId="{2E24769A-6795-40BD-95A5-F63CF99B43BD}" srcOrd="0" destOrd="4" presId="urn:microsoft.com/office/officeart/2005/8/layout/hList1"/>
    <dgm:cxn modelId="{1DCE3359-95A4-4035-A9DE-7F1F3A588F75}" type="presOf" srcId="{98D73EA1-024B-463C-BEB3-8FD91BC0BAFE}" destId="{00D658D0-BF8E-4824-B430-11F8F4F43148}" srcOrd="0" destOrd="0" presId="urn:microsoft.com/office/officeart/2005/8/layout/hList1"/>
    <dgm:cxn modelId="{9CDB6879-F0B4-4423-B039-6FA4CB1298BB}" srcId="{98D73EA1-024B-463C-BEB3-8FD91BC0BAFE}" destId="{CD6AA95D-9397-4714-A030-107899CD28B6}" srcOrd="3" destOrd="0" parTransId="{BF33429E-5FCB-413C-BD3F-554CE5386DCA}" sibTransId="{22C45879-8896-4A9F-91CB-A9CA3F303927}"/>
    <dgm:cxn modelId="{E521AC79-E836-499F-A906-3FD19AF4F524}" srcId="{488D0F95-3581-4C2D-BF7B-A25B14D9F24E}" destId="{CB0F73AA-B6C6-4B8F-97EB-F9BD6765AD02}" srcOrd="1" destOrd="0" parTransId="{6379B3F3-C3FC-4BE4-8E8D-7FDD16A8DD13}" sibTransId="{292022C5-BA37-433E-97E3-23DC44A73870}"/>
    <dgm:cxn modelId="{3CDBA885-E04C-47DB-8860-B4D4F8F01A21}" srcId="{018CFE11-1134-4EC9-903D-DE4820ACA131}" destId="{0586B7E9-A648-4C22-8601-E3A0FF8DFA14}" srcOrd="2" destOrd="0" parTransId="{53C28CCF-CE11-448C-8349-AADFBE062B8A}" sibTransId="{04B6639D-2AEC-4558-B7EE-C6612B9CCEF2}"/>
    <dgm:cxn modelId="{9275EF8F-EBC6-49C0-8249-FDC089AD663E}" srcId="{0586B7E9-A648-4C22-8601-E3A0FF8DFA14}" destId="{10CBB555-43E9-4055-B98A-B48F2DE351B1}" srcOrd="0" destOrd="0" parTransId="{B766C8F3-65E7-4F05-A263-4E195FBBEA21}" sibTransId="{1D95BA9B-3D1F-4165-AF45-5EEB93D37057}"/>
    <dgm:cxn modelId="{11C12699-C01E-464D-BB23-42645B7D6A7E}" srcId="{488D0F95-3581-4C2D-BF7B-A25B14D9F24E}" destId="{C4B86CCE-8B0B-4132-AC5F-CF1C86DF76E9}" srcOrd="0" destOrd="0" parTransId="{D1E25D90-96EC-4FFE-AB70-56B558306791}" sibTransId="{B960E1C5-0123-43C4-926E-98738D4A8673}"/>
    <dgm:cxn modelId="{B1EAB79A-ED61-47E1-B52A-22C8F073B2CE}" type="presOf" srcId="{B0B0EEC7-5077-4094-858A-989519DBA8FD}" destId="{2E24769A-6795-40BD-95A5-F63CF99B43BD}" srcOrd="0" destOrd="0" presId="urn:microsoft.com/office/officeart/2005/8/layout/hList1"/>
    <dgm:cxn modelId="{3DD857A9-6F9C-4079-9C5E-A86706CC0811}" srcId="{98D73EA1-024B-463C-BEB3-8FD91BC0BAFE}" destId="{9A82F2B2-9E78-4E1F-BC36-3662223FCE31}" srcOrd="4" destOrd="0" parTransId="{811436C4-1632-4BE3-9DFF-34226BC54289}" sibTransId="{A6EAB5ED-D875-4236-A3C1-94E84D6FE333}"/>
    <dgm:cxn modelId="{895048B7-3581-449D-B8EE-0C8216BF880B}" type="presOf" srcId="{018CFE11-1134-4EC9-903D-DE4820ACA131}" destId="{5C78EA7C-32D5-40A0-8FCF-EEB0152E74E3}" srcOrd="0" destOrd="0" presId="urn:microsoft.com/office/officeart/2005/8/layout/hList1"/>
    <dgm:cxn modelId="{DAEC1DBA-FA63-450D-9787-71E0DA71AD25}" type="presOf" srcId="{6F758AD0-001B-46DC-A4EF-0B5E14A21B13}" destId="{8E871F8F-C3D6-4FFE-9756-00160E323352}" srcOrd="0" destOrd="2" presId="urn:microsoft.com/office/officeart/2005/8/layout/hList1"/>
    <dgm:cxn modelId="{DC3320C5-E09D-4828-93DF-BFF2FCFD1E67}" type="presOf" srcId="{2D1677FA-F8BB-4BBF-8799-01B5834D9DC4}" destId="{2E24769A-6795-40BD-95A5-F63CF99B43BD}" srcOrd="0" destOrd="2" presId="urn:microsoft.com/office/officeart/2005/8/layout/hList1"/>
    <dgm:cxn modelId="{818E76C9-A784-45EE-B55E-3B09553DB1D9}" srcId="{488D0F95-3581-4C2D-BF7B-A25B14D9F24E}" destId="{18BC35F6-0A29-44C1-AC4F-3D0AAA39BFF9}" srcOrd="2" destOrd="0" parTransId="{25252F00-D28A-42F1-9876-B1DC0D5963D7}" sibTransId="{13A89B6A-BFAC-405E-BD39-7A6AD325B95F}"/>
    <dgm:cxn modelId="{4A29AECB-CBEE-4A70-ABB4-379BD08E61FA}" type="presOf" srcId="{18BC35F6-0A29-44C1-AC4F-3D0AAA39BFF9}" destId="{08A30085-9265-4392-8C52-9676816BD970}" srcOrd="0" destOrd="2" presId="urn:microsoft.com/office/officeart/2005/8/layout/hList1"/>
    <dgm:cxn modelId="{A39AE5DB-06ED-4AFA-88DF-0D699044C1C3}" type="presOf" srcId="{CD6AA95D-9397-4714-A030-107899CD28B6}" destId="{2E24769A-6795-40BD-95A5-F63CF99B43BD}" srcOrd="0" destOrd="3" presId="urn:microsoft.com/office/officeart/2005/8/layout/hList1"/>
    <dgm:cxn modelId="{54D3F2DE-9855-4CBD-A7B7-BD397FCFF36B}" type="presOf" srcId="{CB0F73AA-B6C6-4B8F-97EB-F9BD6765AD02}" destId="{08A30085-9265-4392-8C52-9676816BD970}" srcOrd="0" destOrd="1" presId="urn:microsoft.com/office/officeart/2005/8/layout/hList1"/>
    <dgm:cxn modelId="{173200E5-2AD8-4848-ACDB-5ED56333C4B5}" srcId="{018CFE11-1134-4EC9-903D-DE4820ACA131}" destId="{98D73EA1-024B-463C-BEB3-8FD91BC0BAFE}" srcOrd="1" destOrd="0" parTransId="{5167F02B-6AD3-48BE-B570-FD8FAEFFED3D}" sibTransId="{63027E55-8C4C-4B1B-8065-550F0241F05F}"/>
    <dgm:cxn modelId="{8AFC72E6-FC07-4E68-8740-EC585EE48C0F}" type="presOf" srcId="{10CBB555-43E9-4055-B98A-B48F2DE351B1}" destId="{8E871F8F-C3D6-4FFE-9756-00160E323352}" srcOrd="0" destOrd="0" presId="urn:microsoft.com/office/officeart/2005/8/layout/hList1"/>
    <dgm:cxn modelId="{AB47A1EE-CAE4-4F1A-B64E-A9AF23F887A5}" type="presOf" srcId="{2B322405-01C1-4E1C-A577-F6F1D5E593BE}" destId="{2E24769A-6795-40BD-95A5-F63CF99B43BD}" srcOrd="0" destOrd="1" presId="urn:microsoft.com/office/officeart/2005/8/layout/hList1"/>
    <dgm:cxn modelId="{90C14DF9-ED0C-4D6A-8C94-3B3FFCC92D07}" srcId="{018CFE11-1134-4EC9-903D-DE4820ACA131}" destId="{488D0F95-3581-4C2D-BF7B-A25B14D9F24E}" srcOrd="0" destOrd="0" parTransId="{2FC202E2-FACA-4CC8-8AA9-92A21D84B2BB}" sibTransId="{36632EF4-02D2-4AE3-A034-6146D60C97ED}"/>
    <dgm:cxn modelId="{840D9998-919C-4576-A82B-98CF7D328907}" type="presParOf" srcId="{5C78EA7C-32D5-40A0-8FCF-EEB0152E74E3}" destId="{B8C1FFA3-CB78-4E70-8F9C-534E37590386}" srcOrd="0" destOrd="0" presId="urn:microsoft.com/office/officeart/2005/8/layout/hList1"/>
    <dgm:cxn modelId="{D5D50804-7223-426A-AA24-B23B257F79B3}" type="presParOf" srcId="{B8C1FFA3-CB78-4E70-8F9C-534E37590386}" destId="{80443A27-3646-4C4A-A541-89CAE96233AB}" srcOrd="0" destOrd="0" presId="urn:microsoft.com/office/officeart/2005/8/layout/hList1"/>
    <dgm:cxn modelId="{21D608ED-C243-4CC9-95C3-C7BEE4C69532}" type="presParOf" srcId="{B8C1FFA3-CB78-4E70-8F9C-534E37590386}" destId="{08A30085-9265-4392-8C52-9676816BD970}" srcOrd="1" destOrd="0" presId="urn:microsoft.com/office/officeart/2005/8/layout/hList1"/>
    <dgm:cxn modelId="{B7272E33-3586-46BA-8DF9-F611FD42B764}" type="presParOf" srcId="{5C78EA7C-32D5-40A0-8FCF-EEB0152E74E3}" destId="{39423C34-E1A9-48EE-91EB-D41EC9DD89A4}" srcOrd="1" destOrd="0" presId="urn:microsoft.com/office/officeart/2005/8/layout/hList1"/>
    <dgm:cxn modelId="{E3BB89C9-85FD-466B-91AC-DBD975005DE2}" type="presParOf" srcId="{5C78EA7C-32D5-40A0-8FCF-EEB0152E74E3}" destId="{5E4B55C1-8E41-46C4-9EEB-F37C31F35A11}" srcOrd="2" destOrd="0" presId="urn:microsoft.com/office/officeart/2005/8/layout/hList1"/>
    <dgm:cxn modelId="{60D1AB0A-A4AE-42A2-88F4-2C37E579C864}" type="presParOf" srcId="{5E4B55C1-8E41-46C4-9EEB-F37C31F35A11}" destId="{00D658D0-BF8E-4824-B430-11F8F4F43148}" srcOrd="0" destOrd="0" presId="urn:microsoft.com/office/officeart/2005/8/layout/hList1"/>
    <dgm:cxn modelId="{9EDCD49E-2058-44A1-BAD1-4EEEBF529F9F}" type="presParOf" srcId="{5E4B55C1-8E41-46C4-9EEB-F37C31F35A11}" destId="{2E24769A-6795-40BD-95A5-F63CF99B43BD}" srcOrd="1" destOrd="0" presId="urn:microsoft.com/office/officeart/2005/8/layout/hList1"/>
    <dgm:cxn modelId="{3907A7AF-3727-4919-A540-04B11322C932}" type="presParOf" srcId="{5C78EA7C-32D5-40A0-8FCF-EEB0152E74E3}" destId="{A7C961E3-D9DB-4940-B700-2000631D3F91}" srcOrd="3" destOrd="0" presId="urn:microsoft.com/office/officeart/2005/8/layout/hList1"/>
    <dgm:cxn modelId="{76537E92-51B3-4D72-9DF1-BD2764B24CF1}" type="presParOf" srcId="{5C78EA7C-32D5-40A0-8FCF-EEB0152E74E3}" destId="{5EA8D795-B157-46FC-ADDE-B1506C2FB7DD}" srcOrd="4" destOrd="0" presId="urn:microsoft.com/office/officeart/2005/8/layout/hList1"/>
    <dgm:cxn modelId="{6E35CCDA-2311-4819-AE8C-DB00D97C95F4}" type="presParOf" srcId="{5EA8D795-B157-46FC-ADDE-B1506C2FB7DD}" destId="{0A41112C-1025-46C7-99C4-C10A753B874B}" srcOrd="0" destOrd="0" presId="urn:microsoft.com/office/officeart/2005/8/layout/hList1"/>
    <dgm:cxn modelId="{F79DA9FB-D42F-41A3-8E35-5305DFF0417B}" type="presParOf" srcId="{5EA8D795-B157-46FC-ADDE-B1506C2FB7DD}" destId="{8E871F8F-C3D6-4FFE-9756-00160E3233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7B957-4377-48D9-8F24-88A4C60C6313}">
      <dsp:nvSpPr>
        <dsp:cNvPr id="0" name=""/>
        <dsp:cNvSpPr/>
      </dsp:nvSpPr>
      <dsp:spPr>
        <a:xfrm>
          <a:off x="596" y="-6"/>
          <a:ext cx="2568568" cy="435135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a:latin typeface="Times New Roman" panose="02020603050405020304" pitchFamily="18" charset="0"/>
              <a:cs typeface="Times New Roman" panose="02020603050405020304" pitchFamily="18" charset="0"/>
            </a:rPr>
            <a:t>Formation</a:t>
          </a:r>
        </a:p>
      </dsp:txBody>
      <dsp:txXfrm rot="16200000">
        <a:off x="-1526600" y="1527190"/>
        <a:ext cx="3568107" cy="513713"/>
      </dsp:txXfrm>
    </dsp:sp>
    <dsp:sp modelId="{D4C825F4-A994-4675-828B-2BE76C801AC5}">
      <dsp:nvSpPr>
        <dsp:cNvPr id="0" name=""/>
        <dsp:cNvSpPr/>
      </dsp:nvSpPr>
      <dsp:spPr>
        <a:xfrm>
          <a:off x="514310" y="-6"/>
          <a:ext cx="1913583" cy="43513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 SPAC is formed by a sponsor as a “blank check” company.</a:t>
          </a:r>
        </a:p>
        <a:p>
          <a:pPr marL="0" lvl="0" indent="0" algn="l"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 SPAC typically forms and then undergoes an initial public offering (“IPO”) without an underlying business.</a:t>
          </a:r>
        </a:p>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  </a:t>
          </a:r>
        </a:p>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Potential investors consider the sponsor when deciding to invest in the SPAC.</a:t>
          </a:r>
        </a:p>
      </dsp:txBody>
      <dsp:txXfrm>
        <a:off x="514310" y="-6"/>
        <a:ext cx="1913583" cy="4351350"/>
      </dsp:txXfrm>
    </dsp:sp>
    <dsp:sp modelId="{66265F1A-2953-4543-8B82-50CB3E968E0A}">
      <dsp:nvSpPr>
        <dsp:cNvPr id="0" name=""/>
        <dsp:cNvSpPr/>
      </dsp:nvSpPr>
      <dsp:spPr>
        <a:xfrm>
          <a:off x="2659065" y="-6"/>
          <a:ext cx="2568568" cy="435135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kern="1200">
              <a:latin typeface="Times New Roman" panose="02020603050405020304" pitchFamily="18" charset="0"/>
              <a:cs typeface="Times New Roman" panose="02020603050405020304" pitchFamily="18" charset="0"/>
            </a:rPr>
            <a:t>Target / Lifecycle</a:t>
          </a:r>
        </a:p>
      </dsp:txBody>
      <dsp:txXfrm rot="16200000">
        <a:off x="1131868" y="1527190"/>
        <a:ext cx="3568107" cy="513713"/>
      </dsp:txXfrm>
    </dsp:sp>
    <dsp:sp modelId="{55607C4C-C810-44C1-9EC6-D8AC9D0AB2EC}">
      <dsp:nvSpPr>
        <dsp:cNvPr id="0" name=""/>
        <dsp:cNvSpPr/>
      </dsp:nvSpPr>
      <dsp:spPr>
        <a:xfrm rot="5400000">
          <a:off x="2445434" y="2676124"/>
          <a:ext cx="452948" cy="38528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CC684-F44A-4A3A-B62B-CB569431A40E}">
      <dsp:nvSpPr>
        <dsp:cNvPr id="0" name=""/>
        <dsp:cNvSpPr/>
      </dsp:nvSpPr>
      <dsp:spPr>
        <a:xfrm>
          <a:off x="3172779" y="-6"/>
          <a:ext cx="1913583" cy="43513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 SPAC must identify an acquisition target and initiate a business combination within 18 to 24 months from the IPO (may be extended to 36 months with a shareholder vote).</a:t>
          </a:r>
        </a:p>
        <a:p>
          <a:pPr marL="0" lvl="0" indent="0" algn="l"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Until merger, the IPO proceeds are held in a trust account and usually invested in short-term US government securities.</a:t>
          </a:r>
        </a:p>
      </dsp:txBody>
      <dsp:txXfrm>
        <a:off x="3172779" y="-6"/>
        <a:ext cx="1913583" cy="4351350"/>
      </dsp:txXfrm>
    </dsp:sp>
    <dsp:sp modelId="{85AEE18D-7A21-48C4-84D6-B49FF913C5EE}">
      <dsp:nvSpPr>
        <dsp:cNvPr id="0" name=""/>
        <dsp:cNvSpPr/>
      </dsp:nvSpPr>
      <dsp:spPr>
        <a:xfrm>
          <a:off x="5317534" y="-6"/>
          <a:ext cx="2568568" cy="435135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a:latin typeface="Times New Roman" panose="02020603050405020304" pitchFamily="18" charset="0"/>
              <a:cs typeface="Times New Roman" panose="02020603050405020304" pitchFamily="18" charset="0"/>
            </a:rPr>
            <a:t>De-SPAC</a:t>
          </a:r>
        </a:p>
      </dsp:txBody>
      <dsp:txXfrm rot="16200000">
        <a:off x="3790337" y="1527190"/>
        <a:ext cx="3568107" cy="513713"/>
      </dsp:txXfrm>
    </dsp:sp>
    <dsp:sp modelId="{9F9D5A00-BDE3-4B29-9D2A-B07DD1C941F0}">
      <dsp:nvSpPr>
        <dsp:cNvPr id="0" name=""/>
        <dsp:cNvSpPr/>
      </dsp:nvSpPr>
      <dsp:spPr>
        <a:xfrm rot="5400000">
          <a:off x="5103903" y="2676124"/>
          <a:ext cx="452948" cy="38528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499B9-E841-4AC9-8D56-A550DD69007B}">
      <dsp:nvSpPr>
        <dsp:cNvPr id="0" name=""/>
        <dsp:cNvSpPr/>
      </dsp:nvSpPr>
      <dsp:spPr>
        <a:xfrm>
          <a:off x="5831248" y="-6"/>
          <a:ext cx="1913583" cy="43513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When the businesses combine (i.e., SPAC + its target), this is referred to as the De-SPAC transaction.</a:t>
          </a:r>
        </a:p>
        <a:p>
          <a:pPr marL="0" lvl="0" indent="0" algn="l"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If no acquisition takes place within the time frame, the SPAC is liquidated and all shares are redeemed on a pro rata basis from the trust account.</a:t>
          </a:r>
        </a:p>
      </dsp:txBody>
      <dsp:txXfrm>
        <a:off x="5831248" y="-6"/>
        <a:ext cx="1913583" cy="4351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BA4ED-DF23-4E74-8315-42392D93F32B}">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C16DC-CD0D-4B89-B79D-CB4301AABFA7}">
      <dsp:nvSpPr>
        <dsp:cNvPr id="0" name=""/>
        <dsp:cNvSpPr/>
      </dsp:nvSpPr>
      <dsp:spPr>
        <a:xfrm>
          <a:off x="604289" y="435133"/>
          <a:ext cx="72226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a:latin typeface="Times New Roman" panose="02020603050405020304" pitchFamily="18" charset="0"/>
              <a:cs typeface="Times New Roman" panose="02020603050405020304" pitchFamily="18" charset="0"/>
            </a:rPr>
            <a:t>IPO</a:t>
          </a:r>
          <a:r>
            <a:rPr lang="en-US" sz="2700" kern="1200">
              <a:latin typeface="Times New Roman" panose="02020603050405020304" pitchFamily="18" charset="0"/>
              <a:cs typeface="Times New Roman" panose="02020603050405020304" pitchFamily="18" charset="0"/>
            </a:rPr>
            <a:t> – usually 2-3 months</a:t>
          </a:r>
        </a:p>
      </dsp:txBody>
      <dsp:txXfrm>
        <a:off x="604289" y="435133"/>
        <a:ext cx="7222685" cy="870267"/>
      </dsp:txXfrm>
    </dsp:sp>
    <dsp:sp modelId="{2C9F55AF-45AE-44D1-B906-95DD76593037}">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D2B39D-9492-4D1A-BDC5-96AA4AC587E1}">
      <dsp:nvSpPr>
        <dsp:cNvPr id="0" name=""/>
        <dsp:cNvSpPr/>
      </dsp:nvSpPr>
      <dsp:spPr>
        <a:xfrm>
          <a:off x="920631" y="1740535"/>
          <a:ext cx="6906343"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a:latin typeface="Times New Roman" panose="02020603050405020304" pitchFamily="18" charset="0"/>
              <a:cs typeface="Times New Roman" panose="02020603050405020304" pitchFamily="18" charset="0"/>
            </a:rPr>
            <a:t>Preparing for the Business Combination </a:t>
          </a:r>
          <a:r>
            <a:rPr lang="en-US" sz="2700" kern="1200">
              <a:latin typeface="Times New Roman" panose="02020603050405020304" pitchFamily="18" charset="0"/>
              <a:cs typeface="Times New Roman" panose="02020603050405020304" pitchFamily="18" charset="0"/>
            </a:rPr>
            <a:t>– usually 18-24 months</a:t>
          </a:r>
        </a:p>
      </dsp:txBody>
      <dsp:txXfrm>
        <a:off x="920631" y="1740535"/>
        <a:ext cx="6906343" cy="870267"/>
      </dsp:txXfrm>
    </dsp:sp>
    <dsp:sp modelId="{6D5FE169-61A7-4377-AF9F-FC5330EF5509}">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B1723-B6A1-4121-9BF0-B37266B9B55B}">
      <dsp:nvSpPr>
        <dsp:cNvPr id="0" name=""/>
        <dsp:cNvSpPr/>
      </dsp:nvSpPr>
      <dsp:spPr>
        <a:xfrm>
          <a:off x="604289" y="3045936"/>
          <a:ext cx="7222685" cy="8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b="1" kern="1200">
              <a:latin typeface="Times New Roman" panose="02020603050405020304" pitchFamily="18" charset="0"/>
              <a:cs typeface="Times New Roman" panose="02020603050405020304" pitchFamily="18" charset="0"/>
            </a:rPr>
            <a:t>De-SPAC Transaction </a:t>
          </a:r>
          <a:r>
            <a:rPr lang="en-US" sz="2700" kern="1200">
              <a:latin typeface="Times New Roman" panose="02020603050405020304" pitchFamily="18" charset="0"/>
              <a:cs typeface="Times New Roman" panose="02020603050405020304" pitchFamily="18" charset="0"/>
            </a:rPr>
            <a:t>– usually 3-6 months</a:t>
          </a:r>
        </a:p>
      </dsp:txBody>
      <dsp:txXfrm>
        <a:off x="604289" y="3045936"/>
        <a:ext cx="7222685" cy="870267"/>
      </dsp:txXfrm>
    </dsp:sp>
    <dsp:sp modelId="{C65B850C-1003-4774-BC3D-ECD139849D04}">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BE405-8690-46CC-8F3F-11B57F5AA15E}">
      <dsp:nvSpPr>
        <dsp:cNvPr id="0" name=""/>
        <dsp:cNvSpPr/>
      </dsp:nvSpPr>
      <dsp:spPr>
        <a:xfrm>
          <a:off x="485973" y="-3"/>
          <a:ext cx="2915841" cy="3684595"/>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A0147-4A65-4F9E-B470-356EAF5359C5}">
      <dsp:nvSpPr>
        <dsp:cNvPr id="0" name=""/>
        <dsp:cNvSpPr/>
      </dsp:nvSpPr>
      <dsp:spPr>
        <a:xfrm>
          <a:off x="1943893" y="1224581"/>
          <a:ext cx="388" cy="123542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6538B3-68DE-45D0-939D-FBB424039F6C}">
      <dsp:nvSpPr>
        <dsp:cNvPr id="0" name=""/>
        <dsp:cNvSpPr/>
      </dsp:nvSpPr>
      <dsp:spPr>
        <a:xfrm>
          <a:off x="583168" y="344005"/>
          <a:ext cx="1263531" cy="29965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*6 months for an IPO; detailed registration</a:t>
          </a:r>
        </a:p>
        <a:p>
          <a:pPr marL="0" lvl="0" indent="0" algn="l"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*180 day lock up from IPO date for control persons</a:t>
          </a:r>
        </a:p>
        <a:p>
          <a:pPr marL="0" lvl="0" indent="0" algn="l"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*Underwriter discount 5-7% of gross IPO proceeds</a:t>
          </a:r>
        </a:p>
      </dsp:txBody>
      <dsp:txXfrm>
        <a:off x="583168" y="344005"/>
        <a:ext cx="1263531" cy="2996576"/>
      </dsp:txXfrm>
    </dsp:sp>
    <dsp:sp modelId="{648B8F9D-2F87-481A-8780-351D53D29337}">
      <dsp:nvSpPr>
        <dsp:cNvPr id="0" name=""/>
        <dsp:cNvSpPr/>
      </dsp:nvSpPr>
      <dsp:spPr>
        <a:xfrm>
          <a:off x="2041088" y="103372"/>
          <a:ext cx="1263531" cy="34778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*2 months for an IPO; less disclosures, minimal info for registration</a:t>
          </a:r>
        </a:p>
        <a:p>
          <a:pPr marL="0" lvl="0" indent="0" algn="l"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*1 year lock up from closing of De-SPAC.</a:t>
          </a:r>
        </a:p>
        <a:p>
          <a:pPr marL="0" lvl="0" indent="0" algn="l"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*Underwriter discount of 2% of gross IPO proceeds + 3.5% of the proceeds held in trust</a:t>
          </a:r>
        </a:p>
      </dsp:txBody>
      <dsp:txXfrm>
        <a:off x="2041088" y="103372"/>
        <a:ext cx="1263531" cy="3477843"/>
      </dsp:txXfrm>
    </dsp:sp>
    <dsp:sp modelId="{6DE136AC-195C-41F8-86C0-F5D07CBF87DA}">
      <dsp:nvSpPr>
        <dsp:cNvPr id="0" name=""/>
        <dsp:cNvSpPr/>
      </dsp:nvSpPr>
      <dsp:spPr>
        <a:xfrm rot="16200000">
          <a:off x="-612307" y="1266692"/>
          <a:ext cx="1710588" cy="485973"/>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Traditional IPO</a:t>
          </a:r>
        </a:p>
      </dsp:txBody>
      <dsp:txXfrm>
        <a:off x="-538860" y="1462045"/>
        <a:ext cx="1563694" cy="242161"/>
      </dsp:txXfrm>
    </dsp:sp>
    <dsp:sp modelId="{C602C7B2-FDCF-4B53-A5D6-974715858BB1}">
      <dsp:nvSpPr>
        <dsp:cNvPr id="0" name=""/>
        <dsp:cNvSpPr/>
      </dsp:nvSpPr>
      <dsp:spPr>
        <a:xfrm rot="5400000">
          <a:off x="2789506" y="1931921"/>
          <a:ext cx="1710588" cy="485973"/>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SPAC IPO</a:t>
          </a:r>
        </a:p>
      </dsp:txBody>
      <dsp:txXfrm>
        <a:off x="2862953" y="1980380"/>
        <a:ext cx="1563694" cy="242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43A27-3646-4C4A-A541-89CAE96233AB}">
      <dsp:nvSpPr>
        <dsp:cNvPr id="0" name=""/>
        <dsp:cNvSpPr/>
      </dsp:nvSpPr>
      <dsp:spPr>
        <a:xfrm>
          <a:off x="2464" y="88579"/>
          <a:ext cx="2402978"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Sponsors</a:t>
          </a:r>
        </a:p>
      </dsp:txBody>
      <dsp:txXfrm>
        <a:off x="2464" y="88579"/>
        <a:ext cx="2402978" cy="518400"/>
      </dsp:txXfrm>
    </dsp:sp>
    <dsp:sp modelId="{08A30085-9265-4392-8C52-9676816BD970}">
      <dsp:nvSpPr>
        <dsp:cNvPr id="0" name=""/>
        <dsp:cNvSpPr/>
      </dsp:nvSpPr>
      <dsp:spPr>
        <a:xfrm>
          <a:off x="2464" y="606979"/>
          <a:ext cx="2402978" cy="4348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Wide range of potential investors to market to; eases burden of capital raising.</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Raise capital ahead of time, immediately target the right opportunity.</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Use SPAC as co-investment vehicle alongside an existing investment fund (use more equity rather than leverage for side-by-side transactions).</a:t>
          </a:r>
        </a:p>
      </dsp:txBody>
      <dsp:txXfrm>
        <a:off x="2464" y="606979"/>
        <a:ext cx="2402978" cy="4348079"/>
      </dsp:txXfrm>
    </dsp:sp>
    <dsp:sp modelId="{00D658D0-BF8E-4824-B430-11F8F4F43148}">
      <dsp:nvSpPr>
        <dsp:cNvPr id="0" name=""/>
        <dsp:cNvSpPr/>
      </dsp:nvSpPr>
      <dsp:spPr>
        <a:xfrm>
          <a:off x="2741860" y="88579"/>
          <a:ext cx="2402978"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Investors</a:t>
          </a:r>
        </a:p>
      </dsp:txBody>
      <dsp:txXfrm>
        <a:off x="2741860" y="88579"/>
        <a:ext cx="2402978" cy="518400"/>
      </dsp:txXfrm>
    </dsp:sp>
    <dsp:sp modelId="{2E24769A-6795-40BD-95A5-F63CF99B43BD}">
      <dsp:nvSpPr>
        <dsp:cNvPr id="0" name=""/>
        <dsp:cNvSpPr/>
      </dsp:nvSpPr>
      <dsp:spPr>
        <a:xfrm>
          <a:off x="2741860" y="606979"/>
          <a:ext cx="2402978" cy="4348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Guaranteed full redemption; clear sense of timing.</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Exercise of warrants.</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Lower risk than typical private equity investments.</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Sponsor’s interests and investors’ interests align because sponsor has capital at risk.</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Cost of investment on the sponsor.</a:t>
          </a:r>
        </a:p>
      </dsp:txBody>
      <dsp:txXfrm>
        <a:off x="2741860" y="606979"/>
        <a:ext cx="2402978" cy="4348079"/>
      </dsp:txXfrm>
    </dsp:sp>
    <dsp:sp modelId="{0A41112C-1025-46C7-99C4-C10A753B874B}">
      <dsp:nvSpPr>
        <dsp:cNvPr id="0" name=""/>
        <dsp:cNvSpPr/>
      </dsp:nvSpPr>
      <dsp:spPr>
        <a:xfrm>
          <a:off x="5481256" y="88579"/>
          <a:ext cx="2402978"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Target Companies</a:t>
          </a:r>
        </a:p>
      </dsp:txBody>
      <dsp:txXfrm>
        <a:off x="5481256" y="88579"/>
        <a:ext cx="2402978" cy="518400"/>
      </dsp:txXfrm>
    </dsp:sp>
    <dsp:sp modelId="{8E871F8F-C3D6-4FFE-9756-00160E323352}">
      <dsp:nvSpPr>
        <dsp:cNvPr id="0" name=""/>
        <dsp:cNvSpPr/>
      </dsp:nvSpPr>
      <dsp:spPr>
        <a:xfrm>
          <a:off x="5481256" y="606979"/>
          <a:ext cx="2402978" cy="43480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Simpler, quicker, less expensive than a traditional IPO or for companies going public.</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Lessens risk when markets are unstable; pre-negotiated price removes uncertainty of IPO pricing.</a:t>
          </a:r>
        </a:p>
        <a:p>
          <a:pPr marL="171450" lvl="1" indent="-171450" algn="l" defTabSz="800100">
            <a:lnSpc>
              <a:spcPct val="90000"/>
            </a:lnSpc>
            <a:spcBef>
              <a:spcPct val="0"/>
            </a:spcBef>
            <a:spcAft>
              <a:spcPct val="15000"/>
            </a:spcAft>
            <a:buChar char="•"/>
          </a:pPr>
          <a:r>
            <a:rPr lang="en-US" sz="1800" kern="1200">
              <a:latin typeface="Times New Roman" panose="02020603050405020304" pitchFamily="18" charset="0"/>
              <a:cs typeface="Times New Roman" panose="02020603050405020304" pitchFamily="18" charset="0"/>
            </a:rPr>
            <a:t>Acquisition increases target’s liquidity and is quicker / simpler way to increase liquidity than traditional capital market offerings.</a:t>
          </a:r>
        </a:p>
      </dsp:txBody>
      <dsp:txXfrm>
        <a:off x="5481256" y="606979"/>
        <a:ext cx="2402978" cy="43480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6486"/>
          </a:xfrm>
          <a:prstGeom prst="rect">
            <a:avLst/>
          </a:prstGeom>
        </p:spPr>
        <p:txBody>
          <a:bodyPr vert="horz" lIns="91440" tIns="45720" rIns="91440" bIns="45720" rtlCol="0"/>
          <a:lstStyle>
            <a:lvl1pPr algn="r">
              <a:defRPr sz="1200"/>
            </a:lvl1pPr>
          </a:lstStyle>
          <a:p>
            <a:fld id="{AA8389D9-4C70-41C8-A640-1D72900A5D88}" type="datetimeFigureOut">
              <a:rPr lang="en-US" smtClean="0"/>
              <a:t>9/21/2021</a:t>
            </a:fld>
            <a:endParaRPr lang="en-US"/>
          </a:p>
        </p:txBody>
      </p:sp>
      <p:sp>
        <p:nvSpPr>
          <p:cNvPr id="4" name="Footer Placeholder 3"/>
          <p:cNvSpPr>
            <a:spLocks noGrp="1"/>
          </p:cNvSpPr>
          <p:nvPr>
            <p:ph type="ftr" sz="quarter" idx="2"/>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6485"/>
          </a:xfrm>
          <a:prstGeom prst="rect">
            <a:avLst/>
          </a:prstGeom>
        </p:spPr>
        <p:txBody>
          <a:bodyPr vert="horz" lIns="91440" tIns="45720" rIns="91440" bIns="45720" rtlCol="0" anchor="b"/>
          <a:lstStyle>
            <a:lvl1pPr algn="r">
              <a:defRPr sz="1200"/>
            </a:lvl1pPr>
          </a:lstStyle>
          <a:p>
            <a:fld id="{9C7129B9-6F27-4EFE-B0D5-BB62421000D2}" type="slidenum">
              <a:rPr lang="en-US" smtClean="0"/>
              <a:t>‹#›</a:t>
            </a:fld>
            <a:endParaRPr lang="en-US"/>
          </a:p>
        </p:txBody>
      </p:sp>
    </p:spTree>
    <p:extLst>
      <p:ext uri="{BB962C8B-B14F-4D97-AF65-F5344CB8AC3E}">
        <p14:creationId xmlns:p14="http://schemas.microsoft.com/office/powerpoint/2010/main" val="1564268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0F7DB50F-0CA1-4D34-A057-E6265960C234}" type="datetimeFigureOut">
              <a:rPr lang="en-US" smtClean="0"/>
              <a:t>9/21/2021</a:t>
            </a:fld>
            <a:endParaRPr lang="en-US"/>
          </a:p>
        </p:txBody>
      </p:sp>
      <p:sp>
        <p:nvSpPr>
          <p:cNvPr id="4" name="Slide Image Placeholder 3"/>
          <p:cNvSpPr>
            <a:spLocks noGrp="1" noRot="1" noChangeAspect="1"/>
          </p:cNvSpPr>
          <p:nvPr>
            <p:ph type="sldImg" idx="2"/>
          </p:nvPr>
        </p:nvSpPr>
        <p:spPr>
          <a:xfrm>
            <a:off x="3154363" y="914400"/>
            <a:ext cx="3292475" cy="2468563"/>
          </a:xfrm>
          <a:prstGeom prst="rect">
            <a:avLst/>
          </a:prstGeom>
          <a:noFill/>
          <a:ln w="12700">
            <a:solidFill>
              <a:prstClr val="black"/>
            </a:solidFill>
          </a:ln>
        </p:spPr>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AA940205-D407-4B54-87DB-DD6A5E017DA1}" type="slidenum">
              <a:rPr lang="en-US" smtClean="0"/>
              <a:t>‹#›</a:t>
            </a:fld>
            <a:endParaRPr lang="en-US"/>
          </a:p>
        </p:txBody>
      </p:sp>
    </p:spTree>
    <p:extLst>
      <p:ext uri="{BB962C8B-B14F-4D97-AF65-F5344CB8AC3E}">
        <p14:creationId xmlns:p14="http://schemas.microsoft.com/office/powerpoint/2010/main" val="47052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ec.gov/corpfin/disclosure-special-purpose-acquisition-compani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40205-D407-4B54-87DB-DD6A5E017DA1}" type="slidenum">
              <a:rPr lang="en-US" smtClean="0"/>
              <a:t>1</a:t>
            </a:fld>
            <a:endParaRPr lang="en-US"/>
          </a:p>
        </p:txBody>
      </p:sp>
    </p:spTree>
    <p:extLst>
      <p:ext uri="{BB962C8B-B14F-4D97-AF65-F5344CB8AC3E}">
        <p14:creationId xmlns:p14="http://schemas.microsoft.com/office/powerpoint/2010/main" val="3520321416"/>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800" i="0" u="none" dirty="0">
                <a:effectLst/>
                <a:latin typeface="Century Schoolbook" panose="02040604050505020304" pitchFamily="18" charset="0"/>
                <a:ea typeface="Calibri" panose="020F0502020204030204" pitchFamily="34" charset="0"/>
                <a:cs typeface="Times New Roman" panose="02020603050405020304" pitchFamily="18" charset="0"/>
              </a:rPr>
              <a:t>   </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You got served. Well, I accepted service on your behalf, to save you the trouble of hiding out from the process server like last time.  It seems the entire Board and sponsor’s affiliates have all been sued by someone activist hedge fund with a vendetta. At least it’s not those </a:t>
            </a:r>
            <a:r>
              <a:rPr lang="en-US" sz="1800" dirty="0" err="1">
                <a:effectLst/>
                <a:latin typeface="Century Schoolbook" panose="02040604050505020304" pitchFamily="18" charset="0"/>
                <a:ea typeface="Calibri" panose="020F0502020204030204" pitchFamily="34" charset="0"/>
                <a:cs typeface="Times New Roman" panose="02020603050405020304" pitchFamily="18" charset="0"/>
              </a:rPr>
              <a:t>RobinHood</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gamers trading in their parents’ basement this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How can these people sue us? The stock has gone up a bit after we de-</a:t>
            </a:r>
            <a:r>
              <a:rPr lang="en-US" sz="1800" dirty="0" err="1">
                <a:effectLst/>
                <a:latin typeface="Century Schoolbook" panose="02040604050505020304" pitchFamily="18" charset="0"/>
                <a:ea typeface="Calibri" panose="020F0502020204030204" pitchFamily="34" charset="0"/>
                <a:cs typeface="Times New Roman" panose="02020603050405020304" pitchFamily="18" charset="0"/>
              </a:rPr>
              <a:t>SPACced</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So this can’t be one of those stock drop shakedowns.  I’ve been through those. How can anyone say they were harmed?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This is a novel theory it seems. The plaintiffs are alleging that SNACC is really an “investment company” [use scare quotes], and the sponsor is an “investment adviser” under the “Investment Company Act” and the “Investment Advisor 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I seem to recall you told the Board “don’t worry.”  And that the SEC had blessed hundreds of SPACs so it would not take that position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I don’t think “don’t worry” is in my lawyerly vocabulary. I worry about everything for my clients. And yes the SEC gave no indication it wanted to make this argument, but that doesn’t stop a creative activist fund. But we are where we are. Which is facing a lawsuit that seeks to nullify all those fancy offering and subscription documents I drafted. Which would mean giving people their money back, even though the company has not much cash.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That sounds bad. At least I have my warrants and the stock keeps going up, so we can just slow-play this.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Not so fast. The lawsuit goes after the warrants too, including the buy-back of some of them last month. If you do anything with the outstanding warrant now, you’d likely have a fraudulent transfer claim on top of the current allegations.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	Not my warrants! Now, you’ve got my attention. Go back to the beginning and about that “investment company” [scare quotes] issue. Seems like if you can just win on that issue, and any don’t have to be Clarence Darrow to do that.  It would be a jump ball at least for Rudy.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A940205-D407-4B54-87DB-DD6A5E017DA1}" type="slidenum">
              <a:rPr lang="en-US" smtClean="0"/>
              <a:t>12</a:t>
            </a:fld>
            <a:endParaRPr lang="en-US"/>
          </a:p>
        </p:txBody>
      </p:sp>
    </p:spTree>
    <p:extLst>
      <p:ext uri="{BB962C8B-B14F-4D97-AF65-F5344CB8AC3E}">
        <p14:creationId xmlns:p14="http://schemas.microsoft.com/office/powerpoint/2010/main" val="1444001723"/>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An investment company is considered anything that i</a:t>
            </a:r>
            <a:r>
              <a:rPr lang="en-US" sz="12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s or holds itself out as being engaged primarily, or proposes to engage primarily, in the business of investing, reinvesting, or trading in securities. XXX.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333333"/>
                </a:solidFill>
                <a:effectLst/>
                <a:latin typeface="Century Schoolbook" panose="02040604050505020304" pitchFamily="18" charset="0"/>
                <a:ea typeface="Calibri" panose="020F0502020204030204" pitchFamily="34" charset="0"/>
                <a:cs typeface="Times New Roman" panose="02020603050405020304" pitchFamily="18" charset="0"/>
              </a:rPr>
              <a:t>We can say </a:t>
            </a:r>
            <a:r>
              <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SPAC is not an investment company under the 1940 Act if it (i) follows its stated business plan of seeking to identify and engage in a business combination with one or more operating companies </a:t>
            </a:r>
            <a:r>
              <a:rPr lang="en-US" sz="1200" b="1" i="1"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within a specified period of time</a:t>
            </a:r>
            <a:r>
              <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 and (ii) holds short-term treasuries and qualifying money market funds in its trust account pending completion of its initial business combination.</a:t>
            </a:r>
            <a:r>
              <a:rPr lang="en-US" sz="1200" b="1"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That’s great.  So we are going to win.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Ugh. Don’t start with the winning again……Here’s the problem.  We are </a:t>
            </a:r>
            <a:r>
              <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basically arguing that SPACs have a “grace period” for complying with the Act—say, the 24 months that many SPACs give themselves to close a deal. But where does this grace period come from? There is more SEC guidance, or other authority, just “the plain statutory text.” But the statute does not say anything about future business plans; on the contrary, the “is” in the ‘40 Act refers to the present tense. And the only regulatory guidance says that “transient” investment companies cannot exceed 12 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  	Why am I only hearing this now?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  	And it gets worse. We are basically suggesting  that safe investments—“short-term treasuries and qualifying money market funds”—are sufficiently conservative to obviate the need for registration. If that’s true, then why do money-market funds and other mutual funds that hold treasuries or other conservative securities need to register?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solidFill>
                  <a:srgbClr val="1A1A1A"/>
                </a:solidFill>
                <a:effectLst/>
                <a:latin typeface="Century Schoolbook" panose="02040604050505020304" pitchFamily="18" charset="0"/>
                <a:ea typeface="Calibri" panose="020F0502020204030204" pitchFamily="34" charset="0"/>
                <a:cs typeface="Times New Roman" panose="02020603050405020304" pitchFamily="18" charset="0"/>
              </a:rPr>
              <a:t> 	I don’t, but again.  This doesn’t sound like winning.  </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Listen, I didn’t go to law school, but even I can see our argument. SNACC isn’t in the business of investing or trading. Our business is acquiring a company. We operate a real company. As real as a publicly traded company whose business model is turning local dog groomers into looking like a billion dollar company with exponential growth.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Plaintiffs argue that the investor funds were held in T Bills until the Board found a merger target, and T Bills are securities.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I told you we should have been investing in bitcoin. If it is safe enough for the government of El Salvador, it’s fine for our investors.   We could have just held</a:t>
            </a:r>
            <a:r>
              <a:rPr lang="en-US" sz="1200" dirty="0">
                <a:solidFill>
                  <a:srgbClr val="1A1A1A"/>
                </a:solidFill>
                <a:effectLst/>
                <a:latin typeface="Segoe UI" panose="020B0502040204020203" pitchFamily="34" charset="0"/>
                <a:ea typeface="Calibri" panose="020F0502020204030204" pitchFamily="34" charset="0"/>
                <a:cs typeface="Times New Roman" panose="02020603050405020304" pitchFamily="18" charset="0"/>
              </a:rPr>
              <a:t> all our money in cash. We don’t trigger the ’40 Act if you hold nothing but cash.  And easier to make a quick get away I hear.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A940205-D407-4B54-87DB-DD6A5E017DA1}" type="slidenum">
              <a:rPr lang="en-US" smtClean="0"/>
              <a:t>13</a:t>
            </a:fld>
            <a:endParaRPr lang="en-US"/>
          </a:p>
        </p:txBody>
      </p:sp>
    </p:spTree>
    <p:extLst>
      <p:ext uri="{BB962C8B-B14F-4D97-AF65-F5344CB8AC3E}">
        <p14:creationId xmlns:p14="http://schemas.microsoft.com/office/powerpoint/2010/main" val="3698661409"/>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And more bad news.  The plaintiffs </a:t>
            </a:r>
            <a:r>
              <a:rPr lang="en-US" sz="1200" dirty="0">
                <a:solidFill>
                  <a:srgbClr val="212529"/>
                </a:solidFill>
                <a:effectLst/>
                <a:latin typeface="Open Sans" panose="020B0606030504020204" pitchFamily="34" charset="0"/>
                <a:ea typeface="Calibri" panose="020F0502020204030204" pitchFamily="34" charset="0"/>
                <a:cs typeface="Times New Roman" panose="02020603050405020304" pitchFamily="18" charset="0"/>
              </a:rPr>
              <a:t>allege that the SPACs' management companies were "Investment Advisors" to the SPACs under the Investment Advisers Act of 1940 ("IAA").  Based on this premise, the complaint challenges various transactions between the SPACs and the SPAC sponsors and directors such as (i) the management company was not registered as an Investment Advisor to the SPAC, (ii) various transactions between the SPAC and SPAC sponsor were not made available to all investors and (iii) the SPAC directors were not elected by the shareholders.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212529"/>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solidFill>
                  <a:srgbClr val="212529"/>
                </a:solidFill>
                <a:effectLst/>
                <a:latin typeface="Open Sans" panose="020B0606030504020204" pitchFamily="34" charset="0"/>
                <a:ea typeface="Calibri" panose="020F0502020204030204" pitchFamily="34" charset="0"/>
                <a:cs typeface="Times New Roman" panose="02020603050405020304" pitchFamily="18" charset="0"/>
              </a:rPr>
              <a:t>BM:</a:t>
            </a:r>
            <a:r>
              <a:rPr lang="en-US" sz="1200" dirty="0">
                <a:solidFill>
                  <a:srgbClr val="212529"/>
                </a:solidFill>
                <a:effectLst/>
                <a:latin typeface="Open Sans" panose="020B0606030504020204" pitchFamily="34" charset="0"/>
                <a:ea typeface="Calibri" panose="020F0502020204030204" pitchFamily="34" charset="0"/>
                <a:cs typeface="Times New Roman" panose="02020603050405020304" pitchFamily="18" charset="0"/>
              </a:rPr>
              <a:t>  	Whatever.  This doesn’t really affect me.  That all sounds like stuff the company can deal with.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212529"/>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solidFill>
                  <a:srgbClr val="212529"/>
                </a:solidFill>
                <a:effectLst/>
                <a:latin typeface="Open Sans" panose="020B0606030504020204" pitchFamily="34" charset="0"/>
                <a:ea typeface="Calibri" panose="020F0502020204030204" pitchFamily="34" charset="0"/>
                <a:cs typeface="Times New Roman" panose="02020603050405020304" pitchFamily="18" charset="0"/>
              </a:rPr>
              <a:t>Lawyer</a:t>
            </a:r>
            <a:r>
              <a:rPr lang="en-US" sz="1200" dirty="0">
                <a:solidFill>
                  <a:srgbClr val="212529"/>
                </a:solidFill>
                <a:effectLst/>
                <a:latin typeface="Open Sans" panose="020B0606030504020204" pitchFamily="34" charset="0"/>
                <a:ea typeface="Calibri" panose="020F0502020204030204" pitchFamily="34" charset="0"/>
                <a:cs typeface="Times New Roman" panose="02020603050405020304" pitchFamily="18" charset="0"/>
              </a:rPr>
              <a:t>:  	Well, the complaint alleges that the warrants you received are improper compensation </a:t>
            </a:r>
            <a:r>
              <a:rPr lang="en-US" sz="1200" b="1" dirty="0">
                <a:effectLst/>
                <a:latin typeface="Century Schoolbook" panose="02040604050505020304" pitchFamily="18" charset="0"/>
                <a:ea typeface="Calibri" panose="020F0502020204030204" pitchFamily="34" charset="0"/>
                <a:cs typeface="Times New Roman" panose="02020603050405020304" pitchFamily="18" charset="0"/>
              </a:rPr>
              <a:t>outside compensation permitted, arguably.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If we are targeted in this suit, the same thing could be true of almost any SPAC. Warrants are normal. Holding money in securities while you wait to find the investment is normal—otherwise people would be hoarding the money stuffed in warehouses of mattresses. Having a Board that has some skin in the game is also normal. This lawsuit isn’t just an attack on SNACC. This is an attack on capitalism . No, this is an attack on America. You should cut your fee as part of your patriotic duty.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I don’t know about fee-cutting, but I’ve put out the call and asked my brothers and sisters in revolution to join our fight.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Now you are talking. Who’d you get?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FD4520-96F4-4733-B0CA-F273E060F926}" type="slidenum">
              <a:rPr lang="en-US" smtClean="0"/>
              <a:t>14</a:t>
            </a:fld>
            <a:endParaRPr lang="en-US"/>
          </a:p>
        </p:txBody>
      </p:sp>
    </p:spTree>
    <p:extLst>
      <p:ext uri="{BB962C8B-B14F-4D97-AF65-F5344CB8AC3E}">
        <p14:creationId xmlns:p14="http://schemas.microsoft.com/office/powerpoint/2010/main" val="2353125373"/>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Slack-Lato"/>
              </a:rPr>
              <a:t>3 to speculate or to 2 S. Rep. No. 1775, 76th Cong., 3d Sess. 22 (1940).  </a:t>
            </a:r>
          </a:p>
          <a:p>
            <a:endParaRPr lang="en-US" b="0" i="0" dirty="0">
              <a:effectLst/>
              <a:latin typeface="Slack-Lato"/>
            </a:endParaRPr>
          </a:p>
          <a:p>
            <a:r>
              <a:rPr lang="en-US" b="0" i="0" dirty="0">
                <a:effectLst/>
                <a:latin typeface="Slack-Lato"/>
              </a:rPr>
              <a:t>3 H.R. Rep. No. 2639, 76th Cong .. 3d Sess. 29 (1940). </a:t>
            </a:r>
          </a:p>
          <a:p>
            <a:endParaRPr lang="en-US" b="0" i="0" dirty="0">
              <a:effectLst/>
              <a:latin typeface="Slack-Lato"/>
            </a:endParaRPr>
          </a:p>
          <a:p>
            <a:r>
              <a:rPr lang="en-US" b="0" i="0" dirty="0">
                <a:effectLst/>
                <a:latin typeface="Slack-Lato"/>
              </a:rPr>
              <a:t>Investment Trusts and Investment Companies; Hearings on S. Morgan Lewis COUNSELORS AT LAW Douglas J. </a:t>
            </a:r>
            <a:r>
              <a:rPr lang="en-US" b="0" i="0" dirty="0" err="1">
                <a:effectLst/>
                <a:latin typeface="Slack-Lato"/>
              </a:rPr>
              <a:t>Scheidt</a:t>
            </a:r>
            <a:r>
              <a:rPr lang="en-US" b="0" i="0" dirty="0">
                <a:effectLst/>
                <a:latin typeface="Slack-Lato"/>
              </a:rPr>
              <a:t> August 18,2014 Page 4 overtrade. 4</a:t>
            </a:r>
            <a:endParaRPr lang="en-US" dirty="0"/>
          </a:p>
        </p:txBody>
      </p:sp>
      <p:sp>
        <p:nvSpPr>
          <p:cNvPr id="4" name="Slide Number Placeholder 3"/>
          <p:cNvSpPr>
            <a:spLocks noGrp="1"/>
          </p:cNvSpPr>
          <p:nvPr>
            <p:ph type="sldNum" sz="quarter" idx="5"/>
          </p:nvPr>
        </p:nvSpPr>
        <p:spPr/>
        <p:txBody>
          <a:bodyPr/>
          <a:lstStyle/>
          <a:p>
            <a:fld id="{AA940205-D407-4B54-87DB-DD6A5E017DA1}" type="slidenum">
              <a:rPr lang="en-US" smtClean="0"/>
              <a:t>15</a:t>
            </a:fld>
            <a:endParaRPr lang="en-US"/>
          </a:p>
        </p:txBody>
      </p:sp>
    </p:spTree>
    <p:extLst>
      <p:ext uri="{BB962C8B-B14F-4D97-AF65-F5344CB8AC3E}">
        <p14:creationId xmlns:p14="http://schemas.microsoft.com/office/powerpoint/2010/main" val="1527036993"/>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You seem surprised. But it’s kind of like how Ah-</a:t>
            </a:r>
            <a:r>
              <a:rPr lang="en-US" sz="1200" dirty="0" err="1">
                <a:effectLst/>
                <a:latin typeface="Century Schoolbook" panose="02040604050505020304" pitchFamily="18" charset="0"/>
                <a:ea typeface="Calibri" panose="020F0502020204030204" pitchFamily="34" charset="0"/>
                <a:cs typeface="Times New Roman" panose="02020603050405020304" pitchFamily="18" charset="0"/>
              </a:rPr>
              <a:t>nuld</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became the good guy in Terminator 2. This is more like Agent Smith leading the charge against the Matrix in the newest installment of that franchise. But face it, the SPAC business is a huge gravy train for all these big firms. So, I got all my friends at big firms to sign off on a public letter immediately after the lawsuit hit Law360 saying that SPACs are not investment companies.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FD4520-96F4-4733-B0CA-F273E060F926}" type="slidenum">
              <a:rPr lang="en-US" smtClean="0"/>
              <a:t>16</a:t>
            </a:fld>
            <a:endParaRPr lang="en-US"/>
          </a:p>
        </p:txBody>
      </p:sp>
    </p:spTree>
    <p:extLst>
      <p:ext uri="{BB962C8B-B14F-4D97-AF65-F5344CB8AC3E}">
        <p14:creationId xmlns:p14="http://schemas.microsoft.com/office/powerpoint/2010/main" val="3356435933"/>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Sounds good except if all the law firms bill me even .2 of an hour for saying “me too” at their astronomical rates. But it’s nice that you had your “Avengers, assemble” moment. I only know that one because my grandson made me watch it. I would have said “</a:t>
            </a:r>
            <a:r>
              <a:rPr lang="en-US" sz="1200" dirty="0" err="1">
                <a:effectLst/>
                <a:latin typeface="Century Schoolbook" panose="02040604050505020304" pitchFamily="18" charset="0"/>
                <a:ea typeface="Calibri" panose="020F0502020204030204" pitchFamily="34" charset="0"/>
                <a:cs typeface="Times New Roman" panose="02020603050405020304" pitchFamily="18" charset="0"/>
              </a:rPr>
              <a:t>Superfriends</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like on Saturday morning tv, but that reference would have been lost on you. But this case isn’t going to be won in the press. And nice amicus briefs by corporate interests isn’t going to keep my warrants safe.  What is our actual legal defense going to look like?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The lawsuit claims there were some other problems with the SPAC.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Seriously.  OK, fine.  What else do they say?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940205-D407-4B54-87DB-DD6A5E017DA1}" type="slidenum">
              <a:rPr lang="en-US" smtClean="0"/>
              <a:t>17</a:t>
            </a:fld>
            <a:endParaRPr lang="en-US"/>
          </a:p>
        </p:txBody>
      </p:sp>
    </p:spTree>
    <p:extLst>
      <p:ext uri="{BB962C8B-B14F-4D97-AF65-F5344CB8AC3E}">
        <p14:creationId xmlns:p14="http://schemas.microsoft.com/office/powerpoint/2010/main" val="3871059613"/>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i="1" u="sng" dirty="0">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suit also says we violated our disclosure obligations as detailed in the SEC’s disclosure guidance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SEC.gov | Special Purpose Acquisition Companies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[put up first page as a slide]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BM:</a:t>
            </a:r>
            <a:r>
              <a:rPr lang="en-US" sz="1200" dirty="0">
                <a:effectLst/>
                <a:latin typeface="Calibri" panose="020F0502020204030204" pitchFamily="34" charset="0"/>
                <a:ea typeface="Calibri" panose="020F0502020204030204" pitchFamily="34" charset="0"/>
                <a:cs typeface="Times New Roman" panose="02020603050405020304" pitchFamily="18" charset="0"/>
              </a:rPr>
              <a:t>  	Disclosure obligations.  Come on.  Investors put more money in.  More money comes out.  We are all done here.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Lawyer:</a:t>
            </a:r>
            <a:r>
              <a:rPr lang="en-US" sz="1200" dirty="0">
                <a:effectLst/>
                <a:latin typeface="Calibri" panose="020F0502020204030204" pitchFamily="34" charset="0"/>
                <a:ea typeface="Calibri" panose="020F0502020204030204" pitchFamily="34" charset="0"/>
                <a:cs typeface="Times New Roman" panose="02020603050405020304" pitchFamily="18" charset="0"/>
              </a:rPr>
              <a:t>  	Not so fast Mr. black box..  The suit says we failed to properly disclose that our SPAC sponsors, directors and officers did not work exclusively on behalf of the SPAC to identify acquisition companies and that we had conflicts of interest.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BM:</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difference would that make if I do work for other funds or companies.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Lawyer:</a:t>
            </a:r>
            <a:r>
              <a:rPr lang="en-US" sz="1200" dirty="0">
                <a:effectLst/>
                <a:latin typeface="Calibri" panose="020F0502020204030204" pitchFamily="34" charset="0"/>
                <a:ea typeface="Calibri" panose="020F0502020204030204" pitchFamily="34" charset="0"/>
                <a:cs typeface="Times New Roman" panose="02020603050405020304" pitchFamily="18" charset="0"/>
              </a:rPr>
              <a:t>  	Well, it could mean that you or those other companies might be competing with the SPAC for investment opportunities.  You know, you find a great private company and buy it for your family office, instead of having the SPAC buy it.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BM:</a:t>
            </a:r>
            <a:r>
              <a:rPr lang="en-US" sz="1200" dirty="0">
                <a:effectLst/>
                <a:latin typeface="Calibri" panose="020F0502020204030204" pitchFamily="34" charset="0"/>
                <a:ea typeface="Calibri" panose="020F0502020204030204" pitchFamily="34" charset="0"/>
                <a:cs typeface="Times New Roman" panose="02020603050405020304" pitchFamily="18" charset="0"/>
              </a:rPr>
              <a:t>  	I would never.  … This is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n-US" sz="1200" dirty="0">
                <a:effectLst/>
                <a:latin typeface="Calibri" panose="020F0502020204030204" pitchFamily="34" charset="0"/>
                <a:ea typeface="Calibri" panose="020F0502020204030204" pitchFamily="34" charset="0"/>
                <a:cs typeface="Times New Roman" panose="02020603050405020304" pitchFamily="18" charset="0"/>
              </a:rPr>
              <a:t> a privileged conversation tight?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Lawyer:</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lawsuit also claims that we didn’t properly disclose the conflicts that arose from the time period issue.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BM:</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time period issue.  We clearly told everyone that there was 24 months to find a company and if we didn’t find one, then the deal would unwind.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example, we committed to find a target operating company and complete a business combination transaction within a specified timeframe.  Under the terms of the SPAC’s governing instruments, if the SPAC does not complete a business combination transaction within the specified timeframe, it must liquidate and make a pro rata distribution of the net offering proceeds held in trust to its public shareholders.  </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sounds pretty disclosed to me.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Lawyer:</a:t>
            </a:r>
            <a:r>
              <a:rPr lang="en-US" sz="1200" dirty="0">
                <a:effectLst/>
                <a:latin typeface="Calibri" panose="020F0502020204030204" pitchFamily="34" charset="0"/>
                <a:ea typeface="Calibri" panose="020F0502020204030204" pitchFamily="34" charset="0"/>
                <a:cs typeface="Times New Roman" panose="02020603050405020304" pitchFamily="18" charset="0"/>
              </a:rPr>
              <a:t>  	But what we didn’t say was a</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 the SPAC nears the end of that timeframe, its options may narrow, giving acquisition targets significant leverage in negotiating the terms of a business combination transaction.  They had as over a box, a bark box that that is.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also did not clearly describe the financial incentives of SPAC sponsors, directors and officers to 	complete a business combination transaction.  They have a lot of allegations here.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fontAlgn="base">
              <a:lnSpc>
                <a:spcPct val="107000"/>
              </a:lnSpc>
              <a:spcBef>
                <a:spcPts val="0"/>
              </a:spcBef>
              <a:spcAft>
                <a:spcPts val="375"/>
              </a:spcAft>
              <a:buSzPts val="1000"/>
              <a:buFont typeface="Symbol" panose="05050102010706020507" pitchFamily="18" charset="2"/>
              <a:buChar char=""/>
              <a:tabLst>
                <a:tab pos="457200" algn="l"/>
              </a:tabLst>
            </a:pPr>
            <a:r>
              <a:rPr lang="en-US" sz="1200" dirty="0">
                <a:solidFill>
                  <a:srgbClr val="000000"/>
                </a:solidFill>
                <a:effectLst/>
                <a:latin typeface="inherit"/>
                <a:ea typeface="Times New Roman" panose="02020603050405020304" pitchFamily="18" charset="0"/>
                <a:cs typeface="Times New Roman" panose="02020603050405020304" pitchFamily="18" charset="0"/>
              </a:rPr>
              <a:t>We did not disclose how these incentives may differ from the interests of public shareholders  We did not information about the losses the sponsors, directors and officers could incur if the SPAC does not complete a business combination transaction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fontAlgn="base">
              <a:lnSpc>
                <a:spcPct val="107000"/>
              </a:lnSpc>
              <a:spcBef>
                <a:spcPts val="0"/>
              </a:spcBef>
              <a:spcAft>
                <a:spcPts val="375"/>
              </a:spcAft>
              <a:buSzPts val="1000"/>
              <a:buFont typeface="Symbol" panose="05050102010706020507" pitchFamily="18" charset="2"/>
              <a:buChar char=""/>
              <a:tabLst>
                <a:tab pos="457200" algn="l"/>
              </a:tabLst>
            </a:pPr>
            <a:r>
              <a:rPr lang="en-US" sz="1200" dirty="0">
                <a:solidFill>
                  <a:srgbClr val="000000"/>
                </a:solidFill>
                <a:effectLst/>
                <a:latin typeface="inherit"/>
                <a:ea typeface="Times New Roman" panose="02020603050405020304" pitchFamily="18" charset="0"/>
                <a:cs typeface="Times New Roman" panose="02020603050405020304" pitchFamily="18" charset="0"/>
              </a:rPr>
              <a:t>We did not disclose the amount of control that SPAC sponsors, directors and officers and their affiliates will have over approval of a business combination transaction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fontAlgn="base">
              <a:lnSpc>
                <a:spcPct val="107000"/>
              </a:lnSpc>
              <a:spcBef>
                <a:spcPts val="0"/>
              </a:spcBef>
              <a:spcAft>
                <a:spcPts val="375"/>
              </a:spcAft>
              <a:buSzPts val="1000"/>
              <a:buFont typeface="Symbol" panose="05050102010706020507" pitchFamily="18" charset="2"/>
              <a:buChar char=""/>
              <a:tabLst>
                <a:tab pos="457200" algn="l"/>
              </a:tabLst>
            </a:pPr>
            <a:r>
              <a:rPr lang="en-US" sz="1200" dirty="0">
                <a:solidFill>
                  <a:srgbClr val="000000"/>
                </a:solidFill>
                <a:effectLst/>
                <a:latin typeface="inherit"/>
                <a:ea typeface="Times New Roman" panose="02020603050405020304" pitchFamily="18" charset="0"/>
                <a:cs typeface="Times New Roman" panose="02020603050405020304" pitchFamily="18" charset="0"/>
              </a:rPr>
              <a:t>We did not disclose whether the SPAC may amend provisions in its governing instruments to facilitate the completion of a business combination transaction.  We did not describe how the SPAC may amend such provisions, whether shareholder approval is required, and, if so, the requisite voting standard for approval and whether the sponsors have sufficient voting power to approve it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fontAlgn="base">
              <a:lnSpc>
                <a:spcPct val="107000"/>
              </a:lnSpc>
              <a:spcBef>
                <a:spcPts val="0"/>
              </a:spcBef>
              <a:spcAft>
                <a:spcPts val="375"/>
              </a:spcAft>
              <a:buSzPts val="1000"/>
              <a:buFont typeface="Symbol" panose="05050102010706020507" pitchFamily="18" charset="2"/>
              <a:buChar char=""/>
              <a:tabLst>
                <a:tab pos="457200" algn="l"/>
              </a:tabLst>
            </a:pPr>
            <a:r>
              <a:rPr lang="en-US" sz="1200" dirty="0">
                <a:solidFill>
                  <a:srgbClr val="000000"/>
                </a:solidFill>
                <a:effectLst/>
                <a:latin typeface="inherit"/>
                <a:ea typeface="Times New Roman" panose="02020603050405020304" pitchFamily="18" charset="0"/>
                <a:cs typeface="Times New Roman" panose="02020603050405020304" pitchFamily="18" charset="0"/>
              </a:rPr>
              <a:t>We did not disclose whether, and if so how, the SPAC may extend the time it has to complete a business combination transaction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BM:</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get it, but that’s it right.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Lawyer:</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Almost.  Remember how proud you were when you got our underwriter to defer its fee until the business combination happened?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BM:</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sure do.  That save us a ton in up front legal fees.  Oh by the way, you aren’t billing for this right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Lawyer:</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lawsuit says that </a:t>
            </a:r>
            <a:r>
              <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because the underwriter provided additional services such as identifying potential targets, providing financial advisory services, we did not properly describe those services or disclose the conflict of interest the underwriter may have in providing such services given any deferred underwriting compensation.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BM:</a:t>
            </a:r>
            <a:r>
              <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What.  I don’t even understand that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Lawyer:</a:t>
            </a:r>
            <a:r>
              <a:rPr lang="en-US"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You forgot to tell your investors that the underwriters don’t get paid if there is no deal.  So they had an undisclosed incentive to find a deal.</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was one more disclosure problem  They said we failed to properly disclose the additional financing that is necessary to complete the business combination.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BM:  	What do you mean.  That was a separate financing instrument.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Lawyer:  	That is exactly their point.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BM:</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Huh?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Lawyer:</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They say we didn’t clearly disclose </a:t>
            </a:r>
            <a:r>
              <a:rPr lang="en-US" sz="1200" dirty="0">
                <a:solidFill>
                  <a:srgbClr val="000000"/>
                </a:solidFill>
                <a:effectLst/>
                <a:latin typeface="inherit"/>
                <a:ea typeface="Times New Roman" panose="02020603050405020304" pitchFamily="18" charset="0"/>
                <a:cs typeface="Times New Roman" panose="02020603050405020304" pitchFamily="18" charset="0"/>
              </a:rPr>
              <a:t>the additional financing necessary to complete the business combination transaction and how the terms of such financing may impact public shareholders.  They said they didn’t if the terms of additional financing involve were going to differ from the price and terms of those sold to the public investors (</a:t>
            </a:r>
            <a:r>
              <a:rPr lang="en-US" sz="1200" dirty="0" err="1">
                <a:solidFill>
                  <a:srgbClr val="000000"/>
                </a:solidFill>
                <a:effectLst/>
                <a:latin typeface="inherit"/>
                <a:ea typeface="Times New Roman" panose="02020603050405020304" pitchFamily="18" charset="0"/>
                <a:cs typeface="Times New Roman" panose="02020603050405020304" pitchFamily="18" charset="0"/>
              </a:rPr>
              <a:t>i.e</a:t>
            </a:r>
            <a:r>
              <a:rPr lang="en-US" sz="1200" dirty="0">
                <a:solidFill>
                  <a:srgbClr val="000000"/>
                </a:solidFill>
                <a:effectLst/>
                <a:latin typeface="inherit"/>
                <a:ea typeface="Times New Roman" panose="02020603050405020304" pitchFamily="18" charset="0"/>
                <a:cs typeface="Times New Roman" panose="02020603050405020304" pitchFamily="18" charset="0"/>
              </a:rPr>
              <a:t> at a different valuation of the company)  .  They also say they didn’t know that you and the other sponsors, directors, officers, were participating in additional financing.</a:t>
            </a:r>
          </a:p>
          <a:p>
            <a:pPr marL="0" marR="0">
              <a:lnSpc>
                <a:spcPct val="107000"/>
              </a:lnSpc>
              <a:spcBef>
                <a:spcPts val="0"/>
              </a:spcBef>
              <a:spcAft>
                <a:spcPts val="800"/>
              </a:spcAft>
            </a:pPr>
            <a:endParaRPr lang="en-US" sz="1200" dirty="0">
              <a:solidFill>
                <a:srgbClr val="000000"/>
              </a:solidFill>
              <a:effectLst/>
              <a:latin typeface="inher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u="sng" dirty="0">
                <a:effectLst/>
                <a:latin typeface="Calibri" panose="020F0502020204030204" pitchFamily="34" charset="0"/>
                <a:ea typeface="Calibri" panose="020F0502020204030204" pitchFamily="34" charset="0"/>
              </a:rPr>
              <a:t>BM:</a:t>
            </a:r>
            <a:r>
              <a:rPr lang="en-US" sz="1800" b="0" u="none"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 think we can boil down all these problems into one word.</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FD4520-96F4-4733-B0CA-F273E060F926}" type="slidenum">
              <a:rPr lang="en-US" smtClean="0"/>
              <a:t>18</a:t>
            </a:fld>
            <a:endParaRPr lang="en-US"/>
          </a:p>
        </p:txBody>
      </p:sp>
    </p:spTree>
    <p:extLst>
      <p:ext uri="{BB962C8B-B14F-4D97-AF65-F5344CB8AC3E}">
        <p14:creationId xmlns:p14="http://schemas.microsoft.com/office/powerpoint/2010/main" val="1723060549"/>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BM:</a:t>
            </a:r>
            <a:r>
              <a:rPr lang="en-US" b="0" u="none" dirty="0"/>
              <a:t>	</a:t>
            </a:r>
            <a:r>
              <a:rPr lang="en-US" sz="1800" dirty="0">
                <a:effectLst/>
                <a:latin typeface="Calibri" panose="020F0502020204030204" pitchFamily="34" charset="0"/>
                <a:ea typeface="Calibri" panose="020F0502020204030204" pitchFamily="34" charset="0"/>
              </a:rPr>
              <a:t>“</a:t>
            </a:r>
            <a:r>
              <a:rPr lang="en-US" sz="1800" dirty="0" err="1">
                <a:effectLst/>
                <a:latin typeface="Calibri" panose="020F0502020204030204" pitchFamily="34" charset="0"/>
                <a:ea typeface="Calibri" panose="020F0502020204030204" pitchFamily="34" charset="0"/>
              </a:rPr>
              <a:t>Zoinks</a:t>
            </a:r>
            <a:r>
              <a:rPr lang="en-US" sz="1800" dirty="0">
                <a:effectLst/>
                <a:latin typeface="Calibri" panose="020F0502020204030204" pitchFamily="34" charset="0"/>
                <a:ea typeface="Calibri" panose="020F0502020204030204" pitchFamily="34" charset="0"/>
              </a:rPr>
              <a:t>.”  There is a lot of risk here. I think I want counsel to attend that Board meeting.</a:t>
            </a:r>
          </a:p>
          <a:p>
            <a:endParaRPr lang="en-US" b="1" u="sng" dirty="0"/>
          </a:p>
        </p:txBody>
      </p:sp>
      <p:sp>
        <p:nvSpPr>
          <p:cNvPr id="4" name="Slide Number Placeholder 3"/>
          <p:cNvSpPr>
            <a:spLocks noGrp="1"/>
          </p:cNvSpPr>
          <p:nvPr>
            <p:ph type="sldNum" sz="quarter" idx="5"/>
          </p:nvPr>
        </p:nvSpPr>
        <p:spPr/>
        <p:txBody>
          <a:bodyPr/>
          <a:lstStyle/>
          <a:p>
            <a:fld id="{AA940205-D407-4B54-87DB-DD6A5E017DA1}" type="slidenum">
              <a:rPr lang="en-US" smtClean="0"/>
              <a:t>19</a:t>
            </a:fld>
            <a:endParaRPr lang="en-US"/>
          </a:p>
        </p:txBody>
      </p:sp>
    </p:spTree>
    <p:extLst>
      <p:ext uri="{BB962C8B-B14F-4D97-AF65-F5344CB8AC3E}">
        <p14:creationId xmlns:p14="http://schemas.microsoft.com/office/powerpoint/2010/main" val="309633089"/>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u="sng" dirty="0">
                <a:solidFill>
                  <a:srgbClr val="000000"/>
                </a:solidFill>
                <a:effectLst/>
                <a:latin typeface="inherit"/>
                <a:ea typeface="Times New Roman" panose="02020603050405020304" pitchFamily="18" charset="0"/>
                <a:cs typeface="Times New Roman" panose="02020603050405020304" pitchFamily="18" charset="0"/>
              </a:rPr>
              <a:t>BM:</a:t>
            </a:r>
            <a:r>
              <a:rPr lang="en-US" sz="1200" dirty="0">
                <a:solidFill>
                  <a:srgbClr val="000000"/>
                </a:solidFill>
                <a:effectLst/>
                <a:latin typeface="inherit"/>
                <a:ea typeface="Times New Roman" panose="02020603050405020304" pitchFamily="18" charset="0"/>
                <a:cs typeface="Times New Roman" panose="02020603050405020304" pitchFamily="18" charset="0"/>
              </a:rPr>
              <a:t>  	Wow.  I’m just glad the SEC isn’t looking into this.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A940205-D407-4B54-87DB-DD6A5E017DA1}" type="slidenum">
              <a:rPr lang="en-US" smtClean="0"/>
              <a:t>20</a:t>
            </a:fld>
            <a:endParaRPr lang="en-US"/>
          </a:p>
        </p:txBody>
      </p:sp>
    </p:spTree>
    <p:extLst>
      <p:ext uri="{BB962C8B-B14F-4D97-AF65-F5344CB8AC3E}">
        <p14:creationId xmlns:p14="http://schemas.microsoft.com/office/powerpoint/2010/main" val="2544502545"/>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PART 3 START</a:t>
            </a:r>
          </a:p>
        </p:txBody>
      </p:sp>
      <p:sp>
        <p:nvSpPr>
          <p:cNvPr id="4" name="Slide Number Placeholder 3"/>
          <p:cNvSpPr>
            <a:spLocks noGrp="1"/>
          </p:cNvSpPr>
          <p:nvPr>
            <p:ph type="sldNum" sz="quarter" idx="5"/>
          </p:nvPr>
        </p:nvSpPr>
        <p:spPr/>
        <p:txBody>
          <a:bodyPr/>
          <a:lstStyle/>
          <a:p>
            <a:fld id="{AA940205-D407-4B54-87DB-DD6A5E017DA1}" type="slidenum">
              <a:rPr lang="en-US" smtClean="0"/>
              <a:t>21</a:t>
            </a:fld>
            <a:endParaRPr lang="en-US"/>
          </a:p>
        </p:txBody>
      </p:sp>
    </p:spTree>
    <p:extLst>
      <p:ext uri="{BB962C8B-B14F-4D97-AF65-F5344CB8AC3E}">
        <p14:creationId xmlns:p14="http://schemas.microsoft.com/office/powerpoint/2010/main" val="135228831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PART 1 START</a:t>
            </a:r>
          </a:p>
        </p:txBody>
      </p:sp>
      <p:sp>
        <p:nvSpPr>
          <p:cNvPr id="4" name="Slide Number Placeholder 3"/>
          <p:cNvSpPr>
            <a:spLocks noGrp="1"/>
          </p:cNvSpPr>
          <p:nvPr>
            <p:ph type="sldNum" sz="quarter" idx="10"/>
          </p:nvPr>
        </p:nvSpPr>
        <p:spPr/>
        <p:txBody>
          <a:bodyPr/>
          <a:lstStyle/>
          <a:p>
            <a:fld id="{AA940205-D407-4B54-87DB-DD6A5E017DA1}" type="slidenum">
              <a:rPr lang="en-US" smtClean="0"/>
              <a:t>2</a:t>
            </a:fld>
            <a:endParaRPr lang="en-US"/>
          </a:p>
        </p:txBody>
      </p:sp>
    </p:spTree>
    <p:extLst>
      <p:ext uri="{BB962C8B-B14F-4D97-AF65-F5344CB8AC3E}">
        <p14:creationId xmlns:p14="http://schemas.microsoft.com/office/powerpoint/2010/main" val="55217969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Stage 1:  IPO – incorporate</a:t>
            </a:r>
            <a:r>
              <a:rPr lang="en-US" baseline="0"/>
              <a:t> SPAC in US vs. offshore; sell founder shares; file S-1 and amend SEC comments; prepare final prospectus; negotiate additional deal documents (i.e., underwriting agreement, exchange listing, FINRA filing); commence roadshow; price and close.</a:t>
            </a:r>
          </a:p>
          <a:p>
            <a:r>
              <a:rPr lang="en-US" baseline="0"/>
              <a:t>Stage 2: Preparing for the Business Combination – consider target options; choose target; conduct due diligence; negotiate merger agreement; secure additional financing; begin preparing docs for De-SPAC transaction (i.e., proxy or tender offer); maintain applicable SEC filings.</a:t>
            </a:r>
          </a:p>
          <a:p>
            <a:r>
              <a:rPr lang="en-US" baseline="0"/>
              <a:t>Stage 3: the De-SPAC Transaction – file preliminary proxy/tender offer materials; publicize merger agreement and secure shareholder support; redeem public shares at shareholder’s request; complete merger; file Super 8-K.</a:t>
            </a:r>
          </a:p>
          <a:p>
            <a:r>
              <a:rPr lang="en-US" baseline="0"/>
              <a:t>During the IPO, SPACs offer units made up of 1 share of common stock and either a whole or fractional warrant.  The warrants reward investors for agreeing to have their capital held in trust for a long period.  The warrants authorize the purchase of common stock in the future.</a:t>
            </a:r>
          </a:p>
          <a:p>
            <a:r>
              <a:rPr lang="en-US" baseline="0"/>
              <a:t>Warrants can only be exercised if the SPAC completes a merger prior to the specified date.  They generally have a strike price that is 15% higher than the IPO share price.  Investors may want to utilize warrants to purchase stock either 30 days post-merger or 1 year post-IPO.  </a:t>
            </a:r>
          </a:p>
          <a:p>
            <a:r>
              <a:rPr lang="en-US" baseline="0"/>
              <a:t>IPO revenue is kept in trust and released only if: (1) the revenue is needed to fund a merger or (2) the SPAC is being liquidated because no merger has occurred by the specific date.</a:t>
            </a:r>
          </a:p>
          <a:p>
            <a:endParaRPr lang="en-US" baseline="0"/>
          </a:p>
          <a:p>
            <a:endParaRPr lang="en-US"/>
          </a:p>
        </p:txBody>
      </p:sp>
      <p:sp>
        <p:nvSpPr>
          <p:cNvPr id="4" name="Slide Number Placeholder 3"/>
          <p:cNvSpPr>
            <a:spLocks noGrp="1"/>
          </p:cNvSpPr>
          <p:nvPr>
            <p:ph type="sldNum" sz="quarter" idx="10"/>
          </p:nvPr>
        </p:nvSpPr>
        <p:spPr/>
        <p:txBody>
          <a:bodyPr/>
          <a:lstStyle/>
          <a:p>
            <a:fld id="{AA940205-D407-4B54-87DB-DD6A5E017DA1}" type="slidenum">
              <a:rPr lang="en-US" smtClean="0"/>
              <a:t>3</a:t>
            </a:fld>
            <a:endParaRPr lang="en-US"/>
          </a:p>
        </p:txBody>
      </p:sp>
    </p:spTree>
    <p:extLst>
      <p:ext uri="{BB962C8B-B14F-4D97-AF65-F5344CB8AC3E}">
        <p14:creationId xmlns:p14="http://schemas.microsoft.com/office/powerpoint/2010/main" val="2602849676"/>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Founder Warrants: priced to cover the underwriter discount and IPO expenses; sponsors typically net-settle warrants instead of paying cash for stock upon redemption, sponsors</a:t>
            </a:r>
            <a:r>
              <a:rPr lang="en-US" baseline="0"/>
              <a:t> will receive an amount of common stock – number of shares equal to the market value of the strike price.</a:t>
            </a:r>
          </a:p>
          <a:p>
            <a:r>
              <a:rPr lang="en-US" baseline="0"/>
              <a:t>Public Warrants: only whole warrants can be exercised; typically investors are given fractional warrants; depends on SPAC size and sponsor reputation; public warrants are cash-settled; investors must pay cash to exercise their warrants and receive stock; company has right to redeem public warrants for a token amount post-merger in the event shares trade above a certain price for a specified period of time; holders of public warrants may be pressured to exercise them or watch them decline in value.</a:t>
            </a:r>
          </a:p>
          <a:p>
            <a:endParaRPr lang="en-US" baseline="0"/>
          </a:p>
          <a:p>
            <a:endParaRPr lang="en-US"/>
          </a:p>
        </p:txBody>
      </p:sp>
      <p:sp>
        <p:nvSpPr>
          <p:cNvPr id="4" name="Slide Number Placeholder 3"/>
          <p:cNvSpPr>
            <a:spLocks noGrp="1"/>
          </p:cNvSpPr>
          <p:nvPr>
            <p:ph type="sldNum" sz="quarter" idx="10"/>
          </p:nvPr>
        </p:nvSpPr>
        <p:spPr/>
        <p:txBody>
          <a:bodyPr/>
          <a:lstStyle/>
          <a:p>
            <a:fld id="{AA940205-D407-4B54-87DB-DD6A5E017DA1}" type="slidenum">
              <a:rPr lang="en-US" smtClean="0"/>
              <a:t>4</a:t>
            </a:fld>
            <a:endParaRPr lang="en-US"/>
          </a:p>
        </p:txBody>
      </p:sp>
    </p:spTree>
    <p:extLst>
      <p:ext uri="{BB962C8B-B14F-4D97-AF65-F5344CB8AC3E}">
        <p14:creationId xmlns:p14="http://schemas.microsoft.com/office/powerpoint/2010/main" val="1929741310"/>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40205-D407-4B54-87DB-DD6A5E017DA1}" type="slidenum">
              <a:rPr lang="en-US" smtClean="0"/>
              <a:t>5</a:t>
            </a:fld>
            <a:endParaRPr lang="en-US"/>
          </a:p>
        </p:txBody>
      </p:sp>
    </p:spTree>
    <p:extLst>
      <p:ext uri="{BB962C8B-B14F-4D97-AF65-F5344CB8AC3E}">
        <p14:creationId xmlns:p14="http://schemas.microsoft.com/office/powerpoint/2010/main" val="1551038060"/>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PART 2 START</a:t>
            </a:r>
          </a:p>
        </p:txBody>
      </p:sp>
      <p:sp>
        <p:nvSpPr>
          <p:cNvPr id="4" name="Slide Number Placeholder 3"/>
          <p:cNvSpPr>
            <a:spLocks noGrp="1"/>
          </p:cNvSpPr>
          <p:nvPr>
            <p:ph type="sldNum" sz="quarter" idx="5"/>
          </p:nvPr>
        </p:nvSpPr>
        <p:spPr/>
        <p:txBody>
          <a:bodyPr/>
          <a:lstStyle/>
          <a:p>
            <a:fld id="{AA940205-D407-4B54-87DB-DD6A5E017DA1}" type="slidenum">
              <a:rPr lang="en-US" smtClean="0"/>
              <a:t>6</a:t>
            </a:fld>
            <a:endParaRPr lang="en-US"/>
          </a:p>
        </p:txBody>
      </p:sp>
    </p:spTree>
    <p:extLst>
      <p:ext uri="{BB962C8B-B14F-4D97-AF65-F5344CB8AC3E}">
        <p14:creationId xmlns:p14="http://schemas.microsoft.com/office/powerpoint/2010/main" val="255760992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07819-8190-4DD7-8509-AED24A7D092E}" type="slidenum">
              <a:rPr lang="en-US" smtClean="0"/>
              <a:t>8</a:t>
            </a:fld>
            <a:endParaRPr lang="en-US" dirty="0"/>
          </a:p>
        </p:txBody>
      </p:sp>
    </p:spTree>
    <p:extLst>
      <p:ext uri="{BB962C8B-B14F-4D97-AF65-F5344CB8AC3E}">
        <p14:creationId xmlns:p14="http://schemas.microsoft.com/office/powerpoint/2010/main" val="2525450171"/>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40205-D407-4B54-87DB-DD6A5E017DA1}" type="slidenum">
              <a:rPr lang="en-US" smtClean="0"/>
              <a:t>9</a:t>
            </a:fld>
            <a:endParaRPr lang="en-US"/>
          </a:p>
        </p:txBody>
      </p:sp>
    </p:spTree>
    <p:extLst>
      <p:ext uri="{BB962C8B-B14F-4D97-AF65-F5344CB8AC3E}">
        <p14:creationId xmlns:p14="http://schemas.microsoft.com/office/powerpoint/2010/main" val="2789424109"/>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effectLst/>
              </a:rPr>
              <a:t>BM:</a:t>
            </a:r>
            <a:r>
              <a:rPr lang="en-US" sz="1200" b="1" u="none" dirty="0">
                <a:solidFill>
                  <a:schemeClr val="bg1"/>
                </a:solidFill>
                <a:effectLst/>
              </a:rPr>
              <a:t>	</a:t>
            </a:r>
            <a:r>
              <a:rPr lang="en-US" sz="1200" dirty="0">
                <a:solidFill>
                  <a:schemeClr val="bg1"/>
                </a:solidFill>
                <a:effectLst/>
              </a:rPr>
              <a:t>[</a:t>
            </a:r>
            <a:r>
              <a:rPr lang="en-US" sz="1200" dirty="0">
                <a:solidFill>
                  <a:schemeClr val="bg1"/>
                </a:solidFill>
              </a:rPr>
              <a:t>LAWYER], </a:t>
            </a:r>
            <a:r>
              <a:rPr lang="en-US" sz="1200" dirty="0">
                <a:solidFill>
                  <a:schemeClr val="bg1"/>
                </a:solidFill>
                <a:effectLst/>
              </a:rPr>
              <a:t>I asked for this meeting to help me prepare for a SNACC Board meeting and make sure it will be the usual formality that we can address with some resolution or consent in lieu of an actual meeting? Who wants a meeting these days if you can help it. No news is good news right? We acquired </a:t>
            </a:r>
            <a:r>
              <a:rPr lang="en-US" sz="1200" dirty="0" err="1">
                <a:solidFill>
                  <a:schemeClr val="bg1"/>
                </a:solidFill>
                <a:effectLst/>
              </a:rPr>
              <a:t>BarkBath</a:t>
            </a:r>
            <a:r>
              <a:rPr lang="en-US" sz="1200" dirty="0">
                <a:solidFill>
                  <a:schemeClr val="bg1"/>
                </a:solidFill>
                <a:effectLst/>
              </a:rPr>
              <a:t>, we are now public. I can add my phone to alert me when the price goes up by at least 10% and have a countdown clock before I can start cashing in on some warrants.</a:t>
            </a: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0" i="1" u="sng" dirty="0">
              <a:solidFill>
                <a:srgbClr val="C00000"/>
              </a:solidFill>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i="1" u="sng" dirty="0">
                <a:solidFill>
                  <a:srgbClr val="C00000"/>
                </a:solidFill>
                <a:effectLst/>
                <a:latin typeface="Century Schoolbook" panose="02040604050505020304" pitchFamily="18" charset="0"/>
                <a:ea typeface="Calibri" panose="020F0502020204030204" pitchFamily="34" charset="0"/>
                <a:cs typeface="Times New Roman" panose="02020603050405020304" pitchFamily="18" charset="0"/>
              </a:rPr>
              <a:t>Lawyer</a:t>
            </a:r>
            <a:r>
              <a:rPr lang="en-US" sz="1200" u="sng" dirty="0">
                <a:solidFill>
                  <a:srgbClr val="C00000"/>
                </a:solidFill>
                <a:effectLst/>
                <a:latin typeface="Century Schoolbook" panose="02040604050505020304" pitchFamily="18" charset="0"/>
                <a:ea typeface="Calibri" panose="020F0502020204030204" pitchFamily="34" charset="0"/>
                <a:cs typeface="Times New Roman" panose="02020603050405020304" pitchFamily="18" charset="0"/>
              </a:rPr>
              <a:t>:</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Not so fast. I wouldn’t start shopping for … another … boat right away.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Century Schoolbook" panose="02040604050505020304" pitchFamily="18" charset="0"/>
                <a:ea typeface="Calibri" panose="020F0502020204030204" pitchFamily="34" charset="0"/>
                <a:cs typeface="Times New Roman" panose="02020603050405020304" pitchFamily="18" charset="0"/>
              </a:rPr>
              <a:t>BM:</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What do you mean?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940205-D407-4B54-87DB-DD6A5E017DA1}" type="slidenum">
              <a:rPr lang="en-US" smtClean="0"/>
              <a:t>11</a:t>
            </a:fld>
            <a:endParaRPr lang="en-US"/>
          </a:p>
        </p:txBody>
      </p:sp>
    </p:spTree>
    <p:extLst>
      <p:ext uri="{BB962C8B-B14F-4D97-AF65-F5344CB8AC3E}">
        <p14:creationId xmlns:p14="http://schemas.microsoft.com/office/powerpoint/2010/main" val="322603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2F7D34-D528-4BE9-A7FC-28387677ACDE}"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1806051577"/>
      </p:ext>
    </p:extLst>
  </p:cSld>
  <p:clrMapOvr>
    <a:masterClrMapping/>
  </p:clrMapOvr>
  <p:transition/>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F7D34-D528-4BE9-A7FC-28387677ACDE}"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191736179"/>
      </p:ext>
    </p:extLst>
  </p:cSld>
  <p:clrMapOvr>
    <a:masterClrMapping/>
  </p:clrMapOvr>
  <p:transition/>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F7D34-D528-4BE9-A7FC-28387677ACDE}"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1476333279"/>
      </p:ext>
    </p:extLst>
  </p:cSld>
  <p:clrMapOvr>
    <a:masterClrMapping/>
  </p:clrMapOvr>
  <p:transition/>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F7D34-D528-4BE9-A7FC-28387677ACDE}"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943232838"/>
      </p:ext>
    </p:extLst>
  </p:cSld>
  <p:clrMapOvr>
    <a:masterClrMapping/>
  </p:clrMapOvr>
  <p:transition/>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2F7D34-D528-4BE9-A7FC-28387677ACDE}"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721517325"/>
      </p:ext>
    </p:extLst>
  </p:cSld>
  <p:clrMapOvr>
    <a:masterClrMapping/>
  </p:clrMapOvr>
  <p:transition/>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2F7D34-D528-4BE9-A7FC-28387677ACDE}"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785386088"/>
      </p:ext>
    </p:extLst>
  </p:cSld>
  <p:clrMapOvr>
    <a:masterClrMapping/>
  </p:clrMapOvr>
  <p:transition/>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2F7D34-D528-4BE9-A7FC-28387677ACDE}"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3967675526"/>
      </p:ext>
    </p:extLst>
  </p:cSld>
  <p:clrMapOvr>
    <a:masterClrMapping/>
  </p:clrMapOvr>
  <p:transition/>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2F7D34-D528-4BE9-A7FC-28387677ACDE}"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1955258379"/>
      </p:ext>
    </p:extLst>
  </p:cSld>
  <p:clrMapOvr>
    <a:masterClrMapping/>
  </p:clrMapOvr>
  <p:transition/>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F7D34-D528-4BE9-A7FC-28387677ACDE}"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711367678"/>
      </p:ext>
    </p:extLst>
  </p:cSld>
  <p:clrMapOvr>
    <a:masterClrMapping/>
  </p:clrMapOvr>
  <p:transition/>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2F7D34-D528-4BE9-A7FC-28387677ACDE}"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2015176876"/>
      </p:ext>
    </p:extLst>
  </p:cSld>
  <p:clrMapOvr>
    <a:masterClrMapping/>
  </p:clrMapOvr>
  <p:transition/>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2F7D34-D528-4BE9-A7FC-28387677ACDE}"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BA482-5DDD-4C3E-B180-3BBB02926910}" type="slidenum">
              <a:rPr lang="en-US" smtClean="0"/>
              <a:t>‹#›</a:t>
            </a:fld>
            <a:endParaRPr lang="en-US"/>
          </a:p>
        </p:txBody>
      </p:sp>
    </p:spTree>
    <p:extLst>
      <p:ext uri="{BB962C8B-B14F-4D97-AF65-F5344CB8AC3E}">
        <p14:creationId xmlns:p14="http://schemas.microsoft.com/office/powerpoint/2010/main" val="870825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F7D34-D528-4BE9-A7FC-28387677ACDE}" type="datetimeFigureOut">
              <a:rPr lang="en-US" smtClean="0"/>
              <a:t>9/21/2021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BA482-5DDD-4C3E-B180-3BBB02926910}" type="slidenum">
              <a:rPr lang="en-US" smtClean="0"/>
              <a:t>‹#›</a:t>
            </a:fld>
            <a:endParaRPr lang="en-US"/>
          </a:p>
        </p:txBody>
      </p:sp>
    </p:spTree>
    <p:extLst>
      <p:ext uri="{BB962C8B-B14F-4D97-AF65-F5344CB8AC3E}">
        <p14:creationId xmlns:p14="http://schemas.microsoft.com/office/powerpoint/2010/main" val="1917187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&#65279;<?xml version="1.0" encoding="utf-8"?><Relationships xmlns="http://schemas.openxmlformats.org/package/2006/relationships"><Relationship Type="http://schemas.openxmlformats.org/officeDocument/2006/relationships/notesSlide" Target="../notesSlides/notesSlide10.xml" Id="rId2" /><Relationship Type="http://schemas.openxmlformats.org/officeDocument/2006/relationships/slideLayout" Target="../slideLayouts/slideLayout7.xml" Id="rId1" /><Relationship Type="http://schemas.openxmlformats.org/officeDocument/2006/relationships/image" Target="../media/image15.wmf" Id="rId4"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ng.com/search?q=Investment+Advisers+Act+of+1940&amp;filters=sid%3a542252b0-bf61-0c3d-87c3-33c86d16d614&amp;form=ENTLN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law.cornell.edu/definitions/uscode.php?width=840&amp;height=800&amp;iframe=true&amp;def_id=15-USC-1907849355-1773320125&amp;term_occur=999&amp;term_src=" TargetMode="External"/><Relationship Id="rId4" Type="http://schemas.openxmlformats.org/officeDocument/2006/relationships/hyperlink" Target="https://www.law.cornell.edu/definitions/uscode.php?width=840&amp;height=800&amp;iframe=true&amp;def_id=15-USC-1853200803-1773320120&amp;term_occur=999&amp;term_src=title:15:chapter:2D:subchapter:II:section:80b%E2%80%93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sec.gov/corpfin/disclosure-special-purpose-acquisition-compani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p:txBody>
          <a:bodyPr>
            <a:normAutofit/>
          </a:bodyPr>
          <a:lstStyle/>
          <a:p>
            <a:r>
              <a:rPr lang="en-US">
                <a:latin typeface="Times New Roman" panose="02020603050405020304" pitchFamily="18" charset="0"/>
                <a:cs typeface="Times New Roman" panose="02020603050405020304" pitchFamily="18" charset="0"/>
              </a:rPr>
              <a:t>NY Inn of Court – SPACs</a:t>
            </a:r>
          </a:p>
        </p:txBody>
      </p:sp>
      <p:sp>
        <p:nvSpPr>
          <p:cNvPr id="3" name="Subtitle 2" descr="" title=""/>
          <p:cNvSpPr>
            <a:spLocks noGrp="1"/>
          </p:cNvSpPr>
          <p:nvPr>
            <p:ph type="subTitle" idx="1"/>
          </p:nvPr>
        </p:nvSpPr>
        <p:spPr/>
        <p:txBody>
          <a:bodyPr/>
          <a:lstStyle/>
          <a:p>
            <a:r>
              <a:rPr lang="en-US">
                <a:latin typeface="Times New Roman" panose="02020603050405020304" pitchFamily="18" charset="0"/>
                <a:cs typeface="Times New Roman" panose="02020603050405020304" pitchFamily="18" charset="0"/>
              </a:rPr>
              <a:t>September 22, 2021</a:t>
            </a:r>
          </a:p>
        </p:txBody>
      </p:sp>
    </p:spTree>
    <p:extLst>
      <p:ext uri="{BB962C8B-B14F-4D97-AF65-F5344CB8AC3E}">
        <p14:creationId xmlns:p14="http://schemas.microsoft.com/office/powerpoint/2010/main" val="3499481232"/>
      </p:ext>
    </p:extLst>
  </p:cSld>
  <p:clrMapOvr>
    <a:masterClrMapping/>
  </p:clrMapOvr>
  <p:transition/>
</p:sld>
</file>

<file path=ppt/slides/slide10.xml><?xml version="1.0" encoding="utf-8"?>
<p:sld xmlns:c="http://schemas.openxmlformats.org/drawingml/2006/chart"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914400" y="236220"/>
            <a:ext cx="7315200" cy="914400"/>
          </a:xfrm>
        </p:spPr>
        <p:txBody>
          <a:bodyPr>
            <a:normAutofit fontScale="90000"/>
          </a:bodyPr>
          <a:lstStyle/>
          <a:p>
            <a:pPr algn="ctr">
              <a:spcAft>
                <a:spcPts val="1200"/>
              </a:spcAft>
            </a:pPr>
            <a:br>
              <a:rPr lang="en-US" dirty="0">
                <a:solidFill>
                  <a:schemeClr val="accent6">
                    <a:lumMod val="75000"/>
                  </a:schemeClr>
                </a:solidFill>
                <a:effectLst>
                  <a:outerShdw blurRad="38100" dist="38100" dir="2700000" algn="tl">
                    <a:srgbClr val="000000">
                      <a:alpha val="43137"/>
                    </a:srgbClr>
                  </a:outerShdw>
                </a:effectLst>
                <a:latin typeface="HelvLight" pitchFamily="2" charset="0"/>
              </a:rPr>
            </a:br>
            <a:r>
              <a:rPr lang="en-US" cap="small" dirty="0">
                <a:solidFill>
                  <a:srgbClr val="EC7320"/>
                </a:solidFill>
                <a:effectLst>
                  <a:outerShdw blurRad="50800" dist="38100" dir="13500000" algn="br" rotWithShape="0">
                    <a:prstClr val="black">
                      <a:alpha val="40000"/>
                    </a:prstClr>
                  </a:outerShdw>
                </a:effectLst>
                <a:latin typeface="HelvLight" pitchFamily="2" charset="0"/>
              </a:rPr>
              <a:t>BarkBath</a:t>
            </a:r>
            <a:br>
              <a:rPr lang="en-US" dirty="0">
                <a:solidFill>
                  <a:schemeClr val="accent6">
                    <a:lumMod val="75000"/>
                  </a:schemeClr>
                </a:solidFill>
                <a:effectLst>
                  <a:outerShdw blurRad="38100" dist="38100" dir="2700000" algn="tl">
                    <a:srgbClr val="000000">
                      <a:alpha val="43137"/>
                    </a:srgbClr>
                  </a:outerShdw>
                </a:effectLst>
                <a:latin typeface="HelvLight" pitchFamily="2" charset="0"/>
              </a:rPr>
            </a:br>
            <a:br>
              <a:rPr lang="en-US" sz="3200" dirty="0"/>
            </a:br>
            <a:r>
              <a:rPr lang="en-US" sz="3200" dirty="0"/>
              <a:t> </a:t>
            </a:r>
          </a:p>
        </p:txBody>
      </p:sp>
      <p:graphicFrame>
        <p:nvGraphicFramePr>
          <p:cNvPr id="5" name="Chart 4" descr="" title=""/>
          <p:cNvGraphicFramePr>
            <a:graphicFrameLocks noChangeAspect="1"/>
          </p:cNvGraphicFramePr>
          <p:nvPr/>
        </p:nvGraphicFramePr>
        <p:xfrm>
          <a:off x="1143000" y="2514600"/>
          <a:ext cx="5867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descr="" title=""/>
          <p:cNvSpPr txBox="1"/>
          <p:nvPr/>
        </p:nvSpPr>
        <p:spPr>
          <a:xfrm>
            <a:off x="1287780" y="1083238"/>
            <a:ext cx="6568440" cy="584775"/>
          </a:xfrm>
          <a:prstGeom prst="rect">
            <a:avLst/>
          </a:prstGeom>
          <a:noFill/>
        </p:spPr>
        <p:txBody>
          <a:bodyPr wrap="square" rtlCol="0">
            <a:spAutoFit/>
          </a:bodyPr>
          <a:lstStyle/>
          <a:p>
            <a:r>
              <a:rPr lang="en-US" sz="1600" dirty="0">
                <a:latin typeface="HelvLight" pitchFamily="2" charset="0"/>
              </a:rPr>
              <a:t>With funding from a SPAC IPO BarkBath could scale up to all major metro areas and become profitable.</a:t>
            </a:r>
          </a:p>
        </p:txBody>
      </p:sp>
      <p:sp>
        <p:nvSpPr>
          <p:cNvPr id="7" name="TextBox 6" descr="" title=""/>
          <p:cNvSpPr txBox="1"/>
          <p:nvPr/>
        </p:nvSpPr>
        <p:spPr>
          <a:xfrm>
            <a:off x="1827248" y="1872332"/>
            <a:ext cx="5486400" cy="584775"/>
          </a:xfrm>
          <a:prstGeom prst="rect">
            <a:avLst/>
          </a:prstGeom>
          <a:noFill/>
        </p:spPr>
        <p:txBody>
          <a:bodyPr wrap="square" rtlCol="0">
            <a:spAutoFit/>
          </a:bodyPr>
          <a:lstStyle/>
          <a:p>
            <a:pPr algn="ctr"/>
            <a:r>
              <a:rPr lang="en-US" sz="1600" b="1" dirty="0">
                <a:latin typeface="HelvLight" pitchFamily="2" charset="0"/>
              </a:rPr>
              <a:t>BarkBath Financial Summary &amp; Forecast 2018-2022 </a:t>
            </a:r>
            <a:r>
              <a:rPr lang="en-US" sz="1600" dirty="0">
                <a:latin typeface="HelvLight" pitchFamily="2" charset="0"/>
              </a:rPr>
              <a:t>(millions)</a:t>
            </a:r>
          </a:p>
        </p:txBody>
      </p:sp>
    </p:spTree>
    <p:extLst>
      <p:ext uri="{BB962C8B-B14F-4D97-AF65-F5344CB8AC3E}">
        <p14:creationId xmlns:p14="http://schemas.microsoft.com/office/powerpoint/2010/main" val="3791494441"/>
      </p:ext>
    </p:extLst>
  </p:cSld>
  <p:clrMapOvr>
    <a:masterClrMapping/>
  </p:clrMapOvr>
  <p:transition/>
</p:sld>
</file>

<file path=ppt/slides/slide11.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descr="" title=""/>
        <p:cNvGrpSpPr/>
        <p:nvPr/>
      </p:nvGrpSpPr>
      <p:grpSpPr>
        <a:xfrm>
          <a:off x="0" y="0"/>
          <a:ext cx="0" cy="0"/>
          <a:chOff x="0" y="0"/>
          <a:chExt cx="0" cy="0"/>
        </a:xfrm>
      </p:grpSpPr>
      <p:sp useBgFill="1">
        <p:nvSpPr>
          <p:cNvPr id="10" name="Rectangle 9" descr="" title="">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 title="">
            <a:extLst>
              <a:ext uri="{FF2B5EF4-FFF2-40B4-BE49-F238E27FC236}">
                <a16:creationId xmlns:a16="http://schemas.microsoft.com/office/drawing/2014/main" id="{31DD6FE8-8832-41E3-82DF-84B73AE49CC0}"/>
              </a:ext>
            </a:extLst>
          </p:cNvPr>
          <p:cNvPicPr>
            <a:picLocks noChangeAspect="1"/>
          </p:cNvPicPr>
          <p:nvPr/>
        </p:nvPicPr>
        <p:blipFill rotWithShape="1">
          <a:blip r:embed="rId3"/>
          <a:srcRect r="1" b="24965"/>
          <a:stretch/>
        </p:blipFill>
        <p:spPr>
          <a:xfrm>
            <a:off x="432084" y="201873"/>
            <a:ext cx="8277545" cy="6291691"/>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
        <p:nvSpPr>
          <p:cNvPr id="7" name="TextBox 6" descr="" title="">
            <a:extLst>
              <a:ext uri="{FF2B5EF4-FFF2-40B4-BE49-F238E27FC236}">
                <a16:creationId xmlns:a16="http://schemas.microsoft.com/office/drawing/2014/main" id="{D353C094-31D4-415E-9812-463F70ACBED2}"/>
              </a:ext>
            </a:extLst>
          </p:cNvPr>
          <p:cNvSpPr txBox="1"/>
          <p:nvPr/>
        </p:nvSpPr>
        <p:spPr>
          <a:xfrm>
            <a:off x="5753669" y="786074"/>
            <a:ext cx="2746649" cy="535531"/>
          </a:xfrm>
          <a:prstGeom prst="rect">
            <a:avLst/>
          </a:prstGeom>
          <a:noFill/>
        </p:spPr>
        <p:txBody>
          <a:bodyPr wrap="none" rtlCol="0">
            <a:spAutoFit/>
          </a:bodyPr>
          <a:lstStyle/>
          <a:p>
            <a:pPr marL="0" marR="0" defTabSz="914400">
              <a:lnSpc>
                <a:spcPct val="90000"/>
              </a:lnSpc>
              <a:spcBef>
                <a:spcPct val="0"/>
              </a:spcBef>
              <a:spcAft>
                <a:spcPts val="800"/>
              </a:spcAft>
            </a:pPr>
            <a:r>
              <a:rPr lang="en-US" sz="3200" b="1" u="sng" dirty="0">
                <a:effectLst/>
                <a:latin typeface="+mj-lt"/>
                <a:ea typeface="+mj-ea"/>
                <a:cs typeface="+mj-cs"/>
              </a:rPr>
              <a:t>Board Member:</a:t>
            </a:r>
          </a:p>
        </p:txBody>
      </p:sp>
      <p:sp>
        <p:nvSpPr>
          <p:cNvPr id="6" name="TextBox 5" descr="" title="">
            <a:extLst>
              <a:ext uri="{FF2B5EF4-FFF2-40B4-BE49-F238E27FC236}">
                <a16:creationId xmlns:a16="http://schemas.microsoft.com/office/drawing/2014/main" id="{29A9486A-AFBE-4FF0-A701-DEDF48A9D1DB}"/>
              </a:ext>
            </a:extLst>
          </p:cNvPr>
          <p:cNvSpPr txBox="1"/>
          <p:nvPr/>
        </p:nvSpPr>
        <p:spPr>
          <a:xfrm>
            <a:off x="432084" y="4277373"/>
            <a:ext cx="4572000" cy="1077218"/>
          </a:xfrm>
          <a:prstGeom prst="rect">
            <a:avLst/>
          </a:prstGeom>
          <a:noFill/>
        </p:spPr>
        <p:txBody>
          <a:bodyPr wrap="square">
            <a:spAutoFit/>
          </a:bodyPr>
          <a:lstStyle/>
          <a:p>
            <a:pPr algn="ctr"/>
            <a:r>
              <a:rPr lang="en-US" sz="3200" b="1" u="sng">
                <a:latin typeface="Calibri Light" panose="020F0302020204030204" pitchFamily="34" charset="0"/>
                <a:ea typeface="Times New Roman" panose="02020603050405020304" pitchFamily="18" charset="0"/>
                <a:cs typeface="Calibri Light" panose="020F0302020204030204" pitchFamily="34" charset="0"/>
              </a:rPr>
              <a:t>Getting Ready for The Board Meeting</a:t>
            </a:r>
            <a:endParaRPr lang="en-US" sz="3200" b="1" u="sng" dirty="0">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732545572"/>
      </p:ext>
    </p:extLst>
  </p:cSld>
  <p:clrMapOvr>
    <a:masterClrMapping/>
  </p:clrMapOvr>
  <p:transition/>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descr="" title=""/>
        <p:cNvGrpSpPr/>
        <p:nvPr/>
      </p:nvGrpSpPr>
      <p:grpSpPr>
        <a:xfrm>
          <a:off x="0" y="0"/>
          <a:ext cx="0" cy="0"/>
          <a:chOff x="0" y="0"/>
          <a:chExt cx="0" cy="0"/>
        </a:xfrm>
      </p:grpSpPr>
      <p:pic>
        <p:nvPicPr>
          <p:cNvPr id="0" name="" descr="" title=""/>
          <p:cNvPicPr/>
          <p:nvPr/>
        </p:nvPicPr>
        <p:blipFill>
          <a:blip r:embed="rId4"/>
          <a:stretch>
            <a:fillRect/>
          </a:stretch>
        </p:blipFill>
        <p:spPr>
          <a:xfrm>
            <a:off x="1083174" y="1738313"/>
            <a:ext cx="7302001" cy="2859087"/>
          </a:xfrm>
          <a:prstGeom prst="rect">
            <a:avLst/>
          </a:prstGeom>
        </p:spPr>
      </p:pic>
    </p:spTree>
    <p:extLst>
      <p:ext uri="{BB962C8B-B14F-4D97-AF65-F5344CB8AC3E}">
        <p14:creationId xmlns:p14="http://schemas.microsoft.com/office/powerpoint/2010/main" val="1189287036"/>
      </p:ext>
    </p:extLst>
  </p:cSld>
  <p:clrMapOvr>
    <a:masterClrMapping/>
  </p:clrMapOvr>
  <p:transition/>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Box 1" descr="" title="">
            <a:extLst>
              <a:ext uri="{FF2B5EF4-FFF2-40B4-BE49-F238E27FC236}">
                <a16:creationId xmlns:a16="http://schemas.microsoft.com/office/drawing/2014/main" id="{BEF82AEC-0E59-4ECE-9E0B-E67D64E155BF}"/>
              </a:ext>
            </a:extLst>
          </p:cNvPr>
          <p:cNvSpPr txBox="1"/>
          <p:nvPr/>
        </p:nvSpPr>
        <p:spPr>
          <a:xfrm>
            <a:off x="565484" y="1165088"/>
            <a:ext cx="8013032" cy="3762568"/>
          </a:xfrm>
          <a:prstGeom prst="rect">
            <a:avLst/>
          </a:prstGeom>
          <a:noFill/>
        </p:spPr>
        <p:txBody>
          <a:bodyPr wrap="square" rtlCol="0">
            <a:spAutoFit/>
          </a:bodyPr>
          <a:lstStyle/>
          <a:p>
            <a:pPr algn="ctr"/>
            <a:r>
              <a:rPr lang="en-US" sz="2250" b="1" u="sng" dirty="0">
                <a:latin typeface="Calibri" panose="020F0502020204030204" pitchFamily="34" charset="0"/>
                <a:ea typeface="Times New Roman" panose="02020603050405020304" pitchFamily="18" charset="0"/>
              </a:rPr>
              <a:t>WHAT IS AN INVESTMENT COMPANY?</a:t>
            </a:r>
            <a:endParaRPr lang="en-US" sz="2250" dirty="0">
              <a:latin typeface="Calibri" panose="020F0502020204030204" pitchFamily="34" charset="0"/>
              <a:ea typeface="Times New Roman" panose="02020603050405020304" pitchFamily="18" charset="0"/>
            </a:endParaRPr>
          </a:p>
          <a:p>
            <a:pPr algn="ctr"/>
            <a:endParaRPr lang="en-US" b="1" u="sng" dirty="0">
              <a:latin typeface="Calibri" panose="020F0502020204030204" pitchFamily="34" charset="0"/>
              <a:ea typeface="Times New Roman" panose="02020603050405020304" pitchFamily="18" charset="0"/>
            </a:endParaRPr>
          </a:p>
          <a:p>
            <a:pPr algn="ctr"/>
            <a:endParaRPr lang="en-US" b="1" u="sng"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r>
              <a:rPr lang="en-US" dirty="0">
                <a:latin typeface="Calibri" panose="020F0502020204030204" pitchFamily="34" charset="0"/>
                <a:ea typeface="Times New Roman" panose="02020603050405020304" pitchFamily="18" charset="0"/>
              </a:rPr>
              <a:t>An investment company is a corporation or trust engaged in the business of investing the pooled capital of investors in financial securities. </a:t>
            </a:r>
          </a:p>
          <a:p>
            <a:pPr marL="257175" indent="-257175">
              <a:buFont typeface="Symbol" panose="05050102010706020507" pitchFamily="18" charset="2"/>
              <a:buChar char=""/>
            </a:pPr>
            <a:endParaRPr lang="en-US" dirty="0">
              <a:ea typeface="Times New Roman" panose="02020603050405020304" pitchFamily="18" charset="0"/>
            </a:endParaRPr>
          </a:p>
          <a:p>
            <a:pPr marL="257175" indent="-257175">
              <a:buFont typeface="Symbol" panose="05050102010706020507" pitchFamily="18" charset="2"/>
              <a:buChar char=""/>
            </a:pPr>
            <a:r>
              <a:rPr lang="en-US" dirty="0"/>
              <a:t>Section 3(a)(1) of the 1940 Act defines the term “investment company.” </a:t>
            </a:r>
          </a:p>
          <a:p>
            <a:pPr marL="257175" indent="-257175">
              <a:buFont typeface="Symbol" panose="05050102010706020507" pitchFamily="18" charset="2"/>
              <a:buChar char=""/>
            </a:pPr>
            <a:endParaRPr lang="en-US" dirty="0"/>
          </a:p>
          <a:p>
            <a:pPr marL="257175" indent="-257175">
              <a:buFont typeface="Symbol" panose="05050102010706020507" pitchFamily="18" charset="2"/>
              <a:buChar char=""/>
            </a:pPr>
            <a:r>
              <a:rPr lang="en-US" dirty="0"/>
              <a:t>It means “any issuer which is or holds itself out as being engaged primarily, or proposes to engage primarily, in the business of investing, reinvesting, or trading in securities.” </a:t>
            </a:r>
          </a:p>
          <a:p>
            <a:pPr marL="257175" indent="-257175">
              <a:buFont typeface="Symbol" panose="05050102010706020507" pitchFamily="18" charset="2"/>
              <a:buChar char=""/>
            </a:pPr>
            <a:endParaRPr lang="en-US" dirty="0"/>
          </a:p>
          <a:p>
            <a:pPr marL="257175" indent="-257175">
              <a:buFont typeface="Symbol" panose="05050102010706020507" pitchFamily="18" charset="2"/>
              <a:buChar char=""/>
            </a:pPr>
            <a:r>
              <a:rPr lang="en-US" dirty="0"/>
              <a:t>There are exceptions</a:t>
            </a:r>
          </a:p>
        </p:txBody>
      </p:sp>
    </p:spTree>
    <p:extLst>
      <p:ext uri="{BB962C8B-B14F-4D97-AF65-F5344CB8AC3E}">
        <p14:creationId xmlns:p14="http://schemas.microsoft.com/office/powerpoint/2010/main" val="1223076184"/>
      </p:ext>
    </p:extLst>
  </p:cSld>
  <p:clrMapOvr>
    <a:masterClrMapping/>
  </p:clrMapOvr>
  <p:transition/>
</p:sld>
</file>

<file path=ppt/slides/slide14.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Box 1" descr="" title="">
            <a:extLst>
              <a:ext uri="{FF2B5EF4-FFF2-40B4-BE49-F238E27FC236}">
                <a16:creationId xmlns:a16="http://schemas.microsoft.com/office/drawing/2014/main" id="{60C45624-CEE1-4F36-8D26-6D01A40F584C}"/>
              </a:ext>
            </a:extLst>
          </p:cNvPr>
          <p:cNvSpPr txBox="1"/>
          <p:nvPr/>
        </p:nvSpPr>
        <p:spPr>
          <a:xfrm>
            <a:off x="561109" y="390814"/>
            <a:ext cx="8021782" cy="5516895"/>
          </a:xfrm>
          <a:prstGeom prst="rect">
            <a:avLst/>
          </a:prstGeom>
          <a:noFill/>
        </p:spPr>
        <p:txBody>
          <a:bodyPr wrap="square" rtlCol="0">
            <a:spAutoFit/>
          </a:bodyPr>
          <a:lstStyle/>
          <a:p>
            <a:pPr marL="257175" indent="-257175">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sz="1500" dirty="0">
              <a:latin typeface="Calibri" panose="020F0502020204030204" pitchFamily="34" charset="0"/>
              <a:ea typeface="Times New Roman" panose="02020603050405020304" pitchFamily="18" charset="0"/>
            </a:endParaRPr>
          </a:p>
          <a:p>
            <a:pPr algn="ctr"/>
            <a:r>
              <a:rPr lang="en-US" sz="2250" b="1" u="sng" dirty="0">
                <a:latin typeface="Calibri" panose="020F0502020204030204" pitchFamily="34" charset="0"/>
                <a:ea typeface="Times New Roman" panose="02020603050405020304" pitchFamily="18" charset="0"/>
              </a:rPr>
              <a:t>WHAT IS AN </a:t>
            </a:r>
            <a:r>
              <a:rPr lang="en-US" sz="2250" b="1" u="sng">
                <a:latin typeface="Calibri" panose="020F0502020204030204" pitchFamily="34" charset="0"/>
                <a:ea typeface="Times New Roman" panose="02020603050405020304" pitchFamily="18" charset="0"/>
              </a:rPr>
              <a:t>INVESTMENT ADVISER?</a:t>
            </a:r>
            <a:endParaRPr lang="en-US" sz="2250" dirty="0">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r>
              <a:rPr lang="en-US" dirty="0">
                <a:latin typeface="Calibri" panose="020F0502020204030204" pitchFamily="34" charset="0"/>
                <a:ea typeface="Times New Roman" panose="02020603050405020304" pitchFamily="18" charset="0"/>
              </a:rPr>
              <a:t>“Investment adviser” is a legal term that appears in the </a:t>
            </a:r>
            <a:r>
              <a:rPr lang="en-US" u="sng" dirty="0">
                <a:solidFill>
                  <a:srgbClr val="0070C0"/>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Investment Advisers Act of 1940</a:t>
            </a:r>
            <a:r>
              <a:rPr lang="en-US" dirty="0">
                <a:latin typeface="Calibri" panose="020F0502020204030204" pitchFamily="34" charset="0"/>
                <a:ea typeface="Times New Roman" panose="02020603050405020304" pitchFamily="18" charset="0"/>
              </a:rPr>
              <a:t>, the federal law that governs investment advisers. </a:t>
            </a: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r>
              <a:rPr lang="en-US" dirty="0">
                <a:latin typeface="Calibri" panose="020F0502020204030204" pitchFamily="34" charset="0"/>
                <a:ea typeface="Times New Roman" panose="02020603050405020304" pitchFamily="18" charset="0"/>
              </a:rPr>
              <a:t>Generally, this law defines an investment adviser as someone who, for pay, is in the business of advising others on investing in stocks, bonds, and other securities.</a:t>
            </a: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r>
              <a:rPr lang="en-US" b="1" dirty="0"/>
              <a:t>(11)</a:t>
            </a:r>
            <a:r>
              <a:rPr lang="en-US" dirty="0">
                <a:solidFill>
                  <a:srgbClr val="333333"/>
                </a:solidFill>
              </a:rPr>
              <a:t>“</a:t>
            </a:r>
            <a:r>
              <a:rPr lang="en-US" dirty="0">
                <a:solidFill>
                  <a:srgbClr val="0068AC"/>
                </a:solidFill>
                <a:hlinkClick r:id="rId4"/>
              </a:rPr>
              <a:t>Investment adviser</a:t>
            </a:r>
            <a:r>
              <a:rPr lang="en-US" dirty="0">
                <a:solidFill>
                  <a:srgbClr val="333333"/>
                </a:solidFill>
              </a:rPr>
              <a:t>” means any</a:t>
            </a:r>
            <a:r>
              <a:rPr lang="en-US" dirty="0">
                <a:solidFill>
                  <a:srgbClr val="0068AC"/>
                </a:solidFill>
                <a:hlinkClick r:id="rId5"/>
              </a:rPr>
              <a:t> person </a:t>
            </a:r>
            <a:r>
              <a:rPr lang="en-US" dirty="0">
                <a:solidFill>
                  <a:srgbClr val="333333"/>
                </a:solidFill>
              </a:rPr>
              <a:t>who, for compensation, engages in the business of advising others, either directly or through publications or writings, as to the value of securities or as to the advisability of investing in, purchasing</a:t>
            </a:r>
            <a:r>
              <a:rPr lang="en-US" dirty="0"/>
              <a:t>, or selling securities, or who, for compensation and as part of a regular business, issues or promulgates analyses or reports concerning securities; </a:t>
            </a: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r>
              <a:rPr lang="en-US" dirty="0">
                <a:latin typeface="Calibri" panose="020F0502020204030204" pitchFamily="34" charset="0"/>
                <a:ea typeface="Times New Roman" panose="02020603050405020304" pitchFamily="18" charset="0"/>
              </a:rPr>
              <a:t>There are exceptions.</a:t>
            </a:r>
          </a:p>
          <a:p>
            <a:pPr marL="257175" indent="-257175">
              <a:buFont typeface="Symbol" panose="05050102010706020507" pitchFamily="18" charset="2"/>
              <a:buChar char=""/>
            </a:pPr>
            <a:endParaRPr lang="en-US" sz="1500"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52198893"/>
      </p:ext>
    </p:extLst>
  </p:cSld>
  <p:clrMapOvr>
    <a:masterClrMapping/>
  </p:clrMapOvr>
  <p:transition/>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extBox 2" descr="" title="">
            <a:extLst>
              <a:ext uri="{FF2B5EF4-FFF2-40B4-BE49-F238E27FC236}">
                <a16:creationId xmlns:a16="http://schemas.microsoft.com/office/drawing/2014/main" id="{74DAAD99-0265-4861-A8A8-162EFBB1D273}"/>
              </a:ext>
            </a:extLst>
          </p:cNvPr>
          <p:cNvSpPr txBox="1"/>
          <p:nvPr/>
        </p:nvSpPr>
        <p:spPr>
          <a:xfrm>
            <a:off x="539750" y="1530846"/>
            <a:ext cx="8064500" cy="4247317"/>
          </a:xfrm>
          <a:prstGeom prst="rect">
            <a:avLst/>
          </a:prstGeom>
          <a:noFill/>
        </p:spPr>
        <p:txBody>
          <a:bodyPr wrap="square">
            <a:spAutoFit/>
          </a:bodyPr>
          <a:lstStyle/>
          <a:p>
            <a:endParaRPr lang="en-US" b="0" i="0" dirty="0">
              <a:effectLst/>
              <a:latin typeface="Slack-Lato"/>
            </a:endParaRPr>
          </a:p>
          <a:p>
            <a:endParaRPr lang="en-US" b="0" i="0" dirty="0">
              <a:effectLst/>
              <a:latin typeface="Slack-Lato"/>
            </a:endParaRPr>
          </a:p>
          <a:p>
            <a:pPr marL="285750" indent="-285750">
              <a:buFontTx/>
              <a:buChar char="-"/>
            </a:pPr>
            <a:r>
              <a:rPr lang="en-US" b="1" i="0" u="sng" dirty="0">
                <a:effectLst/>
                <a:latin typeface="Slack-Lato"/>
              </a:rPr>
              <a:t>Section 205(a)(1)</a:t>
            </a:r>
            <a:r>
              <a:rPr lang="en-US" b="0" i="0" dirty="0">
                <a:effectLst/>
                <a:latin typeface="Slack-Lato"/>
              </a:rPr>
              <a:t> of the Advisers Act provides that no registered investment adviser shall enter into or renew any investment advisory contract that “…provides for compensation to the investment adviser on the basis of a share of capital gains upon or capital appreciation of the funds or any portion of the funds or the client.”</a:t>
            </a:r>
          </a:p>
          <a:p>
            <a:endParaRPr lang="en-US" b="0" i="0" dirty="0">
              <a:effectLst/>
              <a:latin typeface="Slack-Lato"/>
            </a:endParaRPr>
          </a:p>
          <a:p>
            <a:pPr marL="285750" indent="-285750">
              <a:buFontTx/>
              <a:buChar char="-"/>
            </a:pPr>
            <a:r>
              <a:rPr lang="en-US" b="1" i="0" u="sng" dirty="0">
                <a:effectLst/>
                <a:latin typeface="Slack-Lato"/>
              </a:rPr>
              <a:t> Section 205(a)(1)</a:t>
            </a:r>
            <a:r>
              <a:rPr lang="en-US" b="0" i="0" dirty="0">
                <a:effectLst/>
                <a:latin typeface="Slack-Lato"/>
              </a:rPr>
              <a:t> is designed to eliminate "profit sharing contracts [that] are nothing more than </a:t>
            </a:r>
            <a:r>
              <a:rPr lang="en-US" b="0" i="1" dirty="0">
                <a:effectLst/>
                <a:latin typeface="Slack-Lato"/>
              </a:rPr>
              <a:t>'heads I win, tails you lose</a:t>
            </a:r>
            <a:r>
              <a:rPr lang="en-US" b="0" i="0" dirty="0">
                <a:effectLst/>
                <a:latin typeface="Slack-Lato"/>
              </a:rPr>
              <a:t>' arrangement’s that "encourage advisers to take undue risks with the funds of clients</a:t>
            </a:r>
            <a:r>
              <a:rPr lang="en-US" dirty="0">
                <a:latin typeface="Slack-Lato"/>
              </a:rPr>
              <a:t>.</a:t>
            </a:r>
            <a:r>
              <a:rPr lang="en-US" b="0" i="0" dirty="0">
                <a:effectLst/>
                <a:latin typeface="Slack-Lato"/>
              </a:rPr>
              <a:t>“ </a:t>
            </a:r>
          </a:p>
          <a:p>
            <a:pPr marL="285750" indent="-285750">
              <a:buFontTx/>
              <a:buChar char="-"/>
            </a:pPr>
            <a:endParaRPr lang="en-US" dirty="0">
              <a:latin typeface="Slack-Lato"/>
            </a:endParaRPr>
          </a:p>
          <a:p>
            <a:pPr marL="742950" lvl="1" indent="-285750">
              <a:buFontTx/>
              <a:buChar char="-"/>
            </a:pPr>
            <a:r>
              <a:rPr lang="en-US" b="0" i="0" dirty="0">
                <a:effectLst/>
                <a:latin typeface="Slack-Lato"/>
              </a:rPr>
              <a:t>The section was designed to eliminate the possibility of an investment adviser entering into a contract in which he or she "does not participate in the losses, but participates only in the profits."</a:t>
            </a:r>
            <a:endParaRPr lang="en-US" dirty="0"/>
          </a:p>
        </p:txBody>
      </p:sp>
      <p:sp>
        <p:nvSpPr>
          <p:cNvPr id="4" name="TextBox 3" descr="" title="">
            <a:extLst>
              <a:ext uri="{FF2B5EF4-FFF2-40B4-BE49-F238E27FC236}">
                <a16:creationId xmlns:a16="http://schemas.microsoft.com/office/drawing/2014/main" id="{1B324CE5-D2B3-4750-B20E-DBD3E6B021D8}"/>
              </a:ext>
            </a:extLst>
          </p:cNvPr>
          <p:cNvSpPr txBox="1"/>
          <p:nvPr/>
        </p:nvSpPr>
        <p:spPr>
          <a:xfrm>
            <a:off x="2520861" y="787737"/>
            <a:ext cx="4102278" cy="523220"/>
          </a:xfrm>
          <a:prstGeom prst="rect">
            <a:avLst/>
          </a:prstGeom>
          <a:noFill/>
        </p:spPr>
        <p:txBody>
          <a:bodyPr wrap="none" rtlCol="0">
            <a:spAutoFit/>
          </a:bodyPr>
          <a:lstStyle/>
          <a:p>
            <a:pPr algn="ctr"/>
            <a:r>
              <a:rPr lang="en-US" sz="2800" b="1" u="sng" dirty="0"/>
              <a:t>What is Section 205(a)(1)?</a:t>
            </a:r>
          </a:p>
        </p:txBody>
      </p:sp>
    </p:spTree>
    <p:extLst>
      <p:ext uri="{BB962C8B-B14F-4D97-AF65-F5344CB8AC3E}">
        <p14:creationId xmlns:p14="http://schemas.microsoft.com/office/powerpoint/2010/main" val="3365837754"/>
      </p:ext>
    </p:extLst>
  </p:cSld>
  <p:clrMapOvr>
    <a:masterClrMapping/>
  </p:clrMapOvr>
  <p:transition/>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extBox 3" descr="" title="">
            <a:extLst>
              <a:ext uri="{FF2B5EF4-FFF2-40B4-BE49-F238E27FC236}">
                <a16:creationId xmlns:a16="http://schemas.microsoft.com/office/drawing/2014/main" id="{B75D101F-DFA8-401B-ACA3-F5F2F1CEE4B2}"/>
              </a:ext>
            </a:extLst>
          </p:cNvPr>
          <p:cNvSpPr txBox="1"/>
          <p:nvPr/>
        </p:nvSpPr>
        <p:spPr>
          <a:xfrm>
            <a:off x="482436" y="2430730"/>
            <a:ext cx="3134344" cy="923330"/>
          </a:xfrm>
          <a:prstGeom prst="rect">
            <a:avLst/>
          </a:prstGeom>
          <a:noFill/>
        </p:spPr>
        <p:txBody>
          <a:bodyPr wrap="square" rtlCol="0">
            <a:spAutoFit/>
          </a:bodyPr>
          <a:lstStyle/>
          <a:p>
            <a:pPr marL="257175" indent="-257175">
              <a:buFont typeface="Arial" panose="020B0604020202020204" pitchFamily="34" charset="0"/>
              <a:buChar char="•"/>
            </a:pPr>
            <a:r>
              <a:rPr lang="en-US" dirty="0">
                <a:latin typeface="Calibri" panose="020F0502020204030204" pitchFamily="34" charset="0"/>
                <a:ea typeface="Calibri" panose="020F0502020204030204" pitchFamily="34" charset="0"/>
              </a:rPr>
              <a:t>We are totally not worried about this lawsuit. </a:t>
            </a:r>
          </a:p>
          <a:p>
            <a:pPr marL="257175" indent="-257175">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endParaRPr>
          </a:p>
        </p:txBody>
      </p:sp>
      <p:pic>
        <p:nvPicPr>
          <p:cNvPr id="6" name="Picture 5" descr="" title="">
            <a:extLst>
              <a:ext uri="{FF2B5EF4-FFF2-40B4-BE49-F238E27FC236}">
                <a16:creationId xmlns:a16="http://schemas.microsoft.com/office/drawing/2014/main" id="{BD5BFCCE-B17B-4AA5-BDA1-981BFF896ABE}"/>
              </a:ext>
            </a:extLst>
          </p:cNvPr>
          <p:cNvPicPr>
            <a:picLocks noChangeAspect="1"/>
          </p:cNvPicPr>
          <p:nvPr/>
        </p:nvPicPr>
        <p:blipFill>
          <a:blip r:embed="rId3"/>
          <a:stretch>
            <a:fillRect/>
          </a:stretch>
        </p:blipFill>
        <p:spPr>
          <a:xfrm>
            <a:off x="3877701" y="964219"/>
            <a:ext cx="4898907" cy="4929563"/>
          </a:xfrm>
          <a:prstGeom prst="rect">
            <a:avLst/>
          </a:prstGeom>
        </p:spPr>
      </p:pic>
    </p:spTree>
    <p:extLst>
      <p:ext uri="{BB962C8B-B14F-4D97-AF65-F5344CB8AC3E}">
        <p14:creationId xmlns:p14="http://schemas.microsoft.com/office/powerpoint/2010/main" val="2157492437"/>
      </p:ext>
    </p:extLst>
  </p:cSld>
  <p:clrMapOvr>
    <a:masterClrMapping/>
  </p:clrMapOvr>
  <p:transition/>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5" name="Picture 4" descr="" title="">
            <a:extLst>
              <a:ext uri="{FF2B5EF4-FFF2-40B4-BE49-F238E27FC236}">
                <a16:creationId xmlns:a16="http://schemas.microsoft.com/office/drawing/2014/main" id="{80B4CC5E-54D4-4D77-B874-0ED818F96735}"/>
              </a:ext>
            </a:extLst>
          </p:cNvPr>
          <p:cNvPicPr>
            <a:picLocks noChangeAspect="1"/>
          </p:cNvPicPr>
          <p:nvPr/>
        </p:nvPicPr>
        <p:blipFill>
          <a:blip r:embed="rId3"/>
          <a:stretch>
            <a:fillRect/>
          </a:stretch>
        </p:blipFill>
        <p:spPr>
          <a:xfrm>
            <a:off x="3877701" y="964219"/>
            <a:ext cx="4898907" cy="4929563"/>
          </a:xfrm>
          <a:prstGeom prst="rect">
            <a:avLst/>
          </a:prstGeom>
        </p:spPr>
      </p:pic>
      <p:pic>
        <p:nvPicPr>
          <p:cNvPr id="8" name="Picture 7" descr="" title="">
            <a:extLst>
              <a:ext uri="{FF2B5EF4-FFF2-40B4-BE49-F238E27FC236}">
                <a16:creationId xmlns:a16="http://schemas.microsoft.com/office/drawing/2014/main" id="{B0188B71-BE29-48BF-A91F-9BA866A63650}"/>
              </a:ext>
            </a:extLst>
          </p:cNvPr>
          <p:cNvPicPr>
            <a:picLocks noChangeAspect="1"/>
          </p:cNvPicPr>
          <p:nvPr/>
        </p:nvPicPr>
        <p:blipFill>
          <a:blip r:embed="rId4"/>
          <a:stretch>
            <a:fillRect/>
          </a:stretch>
        </p:blipFill>
        <p:spPr>
          <a:xfrm>
            <a:off x="522473" y="2922443"/>
            <a:ext cx="7325926" cy="3297479"/>
          </a:xfrm>
          <a:prstGeom prst="rect">
            <a:avLst/>
          </a:prstGeom>
        </p:spPr>
      </p:pic>
      <p:pic>
        <p:nvPicPr>
          <p:cNvPr id="9" name="Picture 8" descr="" title="">
            <a:extLst>
              <a:ext uri="{FF2B5EF4-FFF2-40B4-BE49-F238E27FC236}">
                <a16:creationId xmlns:a16="http://schemas.microsoft.com/office/drawing/2014/main" id="{DE700FD5-F922-4178-BCC0-4E85A1E914B5}"/>
              </a:ext>
            </a:extLst>
          </p:cNvPr>
          <p:cNvPicPr>
            <a:picLocks noChangeAspect="1"/>
          </p:cNvPicPr>
          <p:nvPr/>
        </p:nvPicPr>
        <p:blipFill>
          <a:blip r:embed="rId5"/>
          <a:stretch>
            <a:fillRect/>
          </a:stretch>
        </p:blipFill>
        <p:spPr>
          <a:xfrm rot="415662">
            <a:off x="345729" y="714356"/>
            <a:ext cx="5119008" cy="2699751"/>
          </a:xfrm>
          <a:prstGeom prst="rect">
            <a:avLst/>
          </a:prstGeom>
          <a:effectLst>
            <a:softEdge rad="381000"/>
          </a:effectLst>
        </p:spPr>
      </p:pic>
    </p:spTree>
    <p:extLst>
      <p:ext uri="{BB962C8B-B14F-4D97-AF65-F5344CB8AC3E}">
        <p14:creationId xmlns:p14="http://schemas.microsoft.com/office/powerpoint/2010/main" val="1187506642"/>
      </p:ext>
    </p:extLst>
  </p:cSld>
  <p:clrMapOvr>
    <a:masterClrMapping/>
  </p:clrMapOvr>
  <p:transition spd="slow">
    <p:wipe/>
  </p:transition>
</p:sld>
</file>

<file path=ppt/slides/slide18.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Box 1" descr="" title="">
            <a:extLst>
              <a:ext uri="{FF2B5EF4-FFF2-40B4-BE49-F238E27FC236}">
                <a16:creationId xmlns:a16="http://schemas.microsoft.com/office/drawing/2014/main" id="{9D735E4D-3CF8-4568-8B14-32EB4F26C2DF}"/>
              </a:ext>
            </a:extLst>
          </p:cNvPr>
          <p:cNvSpPr txBox="1"/>
          <p:nvPr/>
        </p:nvSpPr>
        <p:spPr>
          <a:xfrm>
            <a:off x="436419" y="1356014"/>
            <a:ext cx="3972296" cy="3416320"/>
          </a:xfrm>
          <a:prstGeom prst="rect">
            <a:avLst/>
          </a:prstGeom>
          <a:noFill/>
        </p:spPr>
        <p:txBody>
          <a:bodyPr wrap="square" rtlCol="0">
            <a:spAutoFit/>
          </a:bodyPr>
          <a:lstStyle/>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r>
              <a:rPr lang="en-US" dirty="0">
                <a:latin typeface="Calibri" panose="020F0502020204030204" pitchFamily="34" charset="0"/>
                <a:ea typeface="Times New Roman" panose="02020603050405020304" pitchFamily="18" charset="0"/>
              </a:rPr>
              <a:t>SEC Guidance on </a:t>
            </a:r>
            <a:r>
              <a:rPr lang="en-US" dirty="0" err="1">
                <a:latin typeface="Calibri" panose="020F0502020204030204" pitchFamily="34" charset="0"/>
                <a:ea typeface="Times New Roman" panose="02020603050405020304" pitchFamily="18" charset="0"/>
              </a:rPr>
              <a:t>SPAC</a:t>
            </a:r>
            <a:r>
              <a:rPr lang="en-US" dirty="0">
                <a:latin typeface="Calibri" panose="020F0502020204030204" pitchFamily="34" charset="0"/>
                <a:ea typeface="Times New Roman" panose="02020603050405020304" pitchFamily="18" charset="0"/>
              </a:rPr>
              <a:t> Disclosures </a:t>
            </a: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r>
              <a:rPr lang="en-US" dirty="0">
                <a:latin typeface="Calibri" panose="020F0502020204030204" pitchFamily="34" charset="0"/>
                <a:ea typeface="Times New Roman" panose="02020603050405020304" pitchFamily="18" charset="0"/>
              </a:rPr>
              <a:t>(</a:t>
            </a:r>
            <a:r>
              <a:rPr lang="en-US" u="sng" dirty="0">
                <a:solidFill>
                  <a:srgbClr val="0070C0"/>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SEC.gov | Special Purpose Acquisition Companies</a:t>
            </a:r>
            <a:r>
              <a:rPr lang="en-US" dirty="0">
                <a:latin typeface="Calibri" panose="020F0502020204030204" pitchFamily="34" charset="0"/>
                <a:ea typeface="Times New Roman" panose="02020603050405020304" pitchFamily="18" charset="0"/>
              </a:rPr>
              <a:t>)</a:t>
            </a:r>
            <a:endParaRPr lang="en-US" u="sng" dirty="0">
              <a:latin typeface="Calibri" panose="020F0502020204030204" pitchFamily="34" charset="0"/>
              <a:ea typeface="Times New Roman" panose="02020603050405020304" pitchFamily="18" charset="0"/>
            </a:endParaRPr>
          </a:p>
          <a:p>
            <a:pPr marL="257175" indent="-257175">
              <a:buFont typeface="Symbol" panose="05050102010706020507" pitchFamily="18" charset="2"/>
              <a:buChar char=""/>
            </a:pPr>
            <a:endParaRPr lang="en-US" b="1" u="sng" dirty="0">
              <a:latin typeface="Calibri" panose="020F0502020204030204" pitchFamily="34" charset="0"/>
              <a:ea typeface="Calibri" panose="020F0502020204030204" pitchFamily="34" charset="0"/>
            </a:endParaRPr>
          </a:p>
        </p:txBody>
      </p:sp>
      <p:pic>
        <p:nvPicPr>
          <p:cNvPr id="4" name="Picture 3" descr="" title="">
            <a:extLst>
              <a:ext uri="{FF2B5EF4-FFF2-40B4-BE49-F238E27FC236}">
                <a16:creationId xmlns:a16="http://schemas.microsoft.com/office/drawing/2014/main" id="{9B7E7EF2-4582-47C0-9656-2CFF030AC6AA}"/>
              </a:ext>
            </a:extLst>
          </p:cNvPr>
          <p:cNvPicPr>
            <a:picLocks noChangeAspect="1"/>
          </p:cNvPicPr>
          <p:nvPr/>
        </p:nvPicPr>
        <p:blipFill>
          <a:blip r:embed="rId4"/>
          <a:stretch>
            <a:fillRect/>
          </a:stretch>
        </p:blipFill>
        <p:spPr>
          <a:xfrm>
            <a:off x="4572000" y="1432720"/>
            <a:ext cx="4289826" cy="4026014"/>
          </a:xfrm>
          <a:prstGeom prst="rect">
            <a:avLst/>
          </a:prstGeom>
        </p:spPr>
      </p:pic>
    </p:spTree>
    <p:extLst>
      <p:ext uri="{BB962C8B-B14F-4D97-AF65-F5344CB8AC3E}">
        <p14:creationId xmlns:p14="http://schemas.microsoft.com/office/powerpoint/2010/main" val="1241606829"/>
      </p:ext>
    </p:extLst>
  </p:cSld>
  <p:clrMapOvr>
    <a:masterClrMapping/>
  </p:clrMapOvr>
  <p:transition/>
</p:sld>
</file>

<file path=ppt/slides/slide1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descr="" title=""/>
        <p:cNvGrpSpPr/>
        <p:nvPr/>
      </p:nvGrpSpPr>
      <p:grpSpPr>
        <a:xfrm>
          <a:off x="0" y="0"/>
          <a:ext cx="0" cy="0"/>
          <a:chOff x="0" y="0"/>
          <a:chExt cx="0" cy="0"/>
        </a:xfrm>
      </p:grpSpPr>
      <p:pic>
        <p:nvPicPr>
          <p:cNvPr id="7" name="Picture 6" descr="" title="">
            <a:extLst>
              <a:ext uri="{FF2B5EF4-FFF2-40B4-BE49-F238E27FC236}">
                <a16:creationId xmlns:a16="http://schemas.microsoft.com/office/drawing/2014/main" id="{4B4451BD-3DD0-4B30-AB2E-7E0A35FA56DC}"/>
              </a:ext>
            </a:extLst>
          </p:cNvPr>
          <p:cNvPicPr>
            <a:picLocks noChangeAspect="1"/>
          </p:cNvPicPr>
          <p:nvPr/>
        </p:nvPicPr>
        <p:blipFill rotWithShape="1">
          <a:blip r:embed="rId3"/>
          <a:srcRect l="4524" r="17426" b="-2"/>
          <a:stretch/>
        </p:blipFill>
        <p:spPr>
          <a:xfrm>
            <a:off x="241299" y="321733"/>
            <a:ext cx="8661401" cy="6214534"/>
          </a:xfrm>
          <a:prstGeom prst="rect">
            <a:avLst/>
          </a:prstGeom>
        </p:spPr>
      </p:pic>
    </p:spTree>
    <p:extLst>
      <p:ext uri="{BB962C8B-B14F-4D97-AF65-F5344CB8AC3E}">
        <p14:creationId xmlns:p14="http://schemas.microsoft.com/office/powerpoint/2010/main" val="92353243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normAutofit fontScale="90000"/>
          </a:bodyPr>
          <a:lstStyle/>
          <a:p>
            <a:r>
              <a:rPr lang="en-US" b="1">
                <a:latin typeface="Times New Roman" panose="02020603050405020304" pitchFamily="18" charset="0"/>
                <a:cs typeface="Times New Roman" panose="02020603050405020304" pitchFamily="18" charset="0"/>
              </a:rPr>
              <a:t>Have you ever heard of a SPAC?</a:t>
            </a:r>
            <a:br>
              <a:rPr lang="en-US">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Special Purpose Acquisition Company (“SPAC”)</a:t>
            </a:r>
            <a:endParaRPr lang="en-US">
              <a:latin typeface="Times New Roman" panose="02020603050405020304" pitchFamily="18" charset="0"/>
              <a:cs typeface="Times New Roman" panose="02020603050405020304" pitchFamily="18" charset="0"/>
            </a:endParaRPr>
          </a:p>
        </p:txBody>
      </p:sp>
      <p:graphicFrame>
        <p:nvGraphicFramePr>
          <p:cNvPr id="9" name="Content Placeholder 8" descr="" title=""/>
          <p:cNvGraphicFramePr>
            <a:graphicFrameLocks noGrp="1"/>
          </p:cNvGraphicFramePr>
          <p:nvPr>
            <p:ph idx="1"/>
            <p:extLst>
              <p:ext uri="{D42A27DB-BD31-4B8C-83A1-F6EECF244321}">
                <p14:modId xmlns:p14="http://schemas.microsoft.com/office/powerpoint/2010/main" val="10037684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712775"/>
      </p:ext>
    </p:extLst>
  </p:cSld>
  <p:clrMapOvr>
    <a:masterClrMapping/>
  </p:clrMapOvr>
  <p:transition/>
</p:sld>
</file>

<file path=ppt/slides/slide20.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descr="" title=""/>
        <p:cNvGrpSpPr/>
        <p:nvPr/>
      </p:nvGrpSpPr>
      <p:grpSpPr>
        <a:xfrm>
          <a:off x="0" y="0"/>
          <a:ext cx="0" cy="0"/>
          <a:chOff x="0" y="0"/>
          <a:chExt cx="0" cy="0"/>
        </a:xfrm>
      </p:grpSpPr>
      <p:sp useBgFill="1">
        <p:nvSpPr>
          <p:cNvPr id="25" name="Rectangle 24" descr="" title="">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 title="">
            <a:extLst>
              <a:ext uri="{FF2B5EF4-FFF2-40B4-BE49-F238E27FC236}">
                <a16:creationId xmlns:a16="http://schemas.microsoft.com/office/drawing/2014/main" id="{632D9208-5A01-41B8-939E-659A7560049E}"/>
              </a:ext>
            </a:extLst>
          </p:cNvPr>
          <p:cNvPicPr>
            <a:picLocks noChangeAspect="1"/>
          </p:cNvPicPr>
          <p:nvPr/>
        </p:nvPicPr>
        <p:blipFill rotWithShape="1">
          <a:blip r:embed="rId3"/>
          <a:srcRect l="6312" r="21040"/>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 title="">
            <a:extLst>
              <a:ext uri="{FF2B5EF4-FFF2-40B4-BE49-F238E27FC236}">
                <a16:creationId xmlns:a16="http://schemas.microsoft.com/office/drawing/2014/main" id="{D88CF625-3F01-4268-9199-0EEBCF7B9149}"/>
              </a:ext>
            </a:extLst>
          </p:cNvPr>
          <p:cNvPicPr>
            <a:picLocks noChangeAspect="1"/>
          </p:cNvPicPr>
          <p:nvPr/>
        </p:nvPicPr>
        <p:blipFill>
          <a:blip r:embed="rId4"/>
          <a:stretch>
            <a:fillRect/>
          </a:stretch>
        </p:blipFill>
        <p:spPr>
          <a:xfrm>
            <a:off x="0" y="155436"/>
            <a:ext cx="4629125" cy="3806964"/>
          </a:xfrm>
          <a:prstGeom prst="rect">
            <a:avLst/>
          </a:prstGeom>
        </p:spPr>
      </p:pic>
      <p:sp>
        <p:nvSpPr>
          <p:cNvPr id="5" name="TextBox 4" descr="" title="">
            <a:extLst>
              <a:ext uri="{FF2B5EF4-FFF2-40B4-BE49-F238E27FC236}">
                <a16:creationId xmlns:a16="http://schemas.microsoft.com/office/drawing/2014/main" id="{D1403678-217F-4092-ADDC-018A74086551}"/>
              </a:ext>
            </a:extLst>
          </p:cNvPr>
          <p:cNvSpPr txBox="1"/>
          <p:nvPr/>
        </p:nvSpPr>
        <p:spPr>
          <a:xfrm>
            <a:off x="1143000" y="1130300"/>
            <a:ext cx="2438400" cy="1107996"/>
          </a:xfrm>
          <a:prstGeom prst="rect">
            <a:avLst/>
          </a:prstGeom>
          <a:noFill/>
        </p:spPr>
        <p:txBody>
          <a:bodyPr wrap="square" rtlCol="0">
            <a:spAutoFit/>
          </a:bodyPr>
          <a:lstStyle/>
          <a:p>
            <a:r>
              <a:rPr lang="en-US" sz="2200" dirty="0">
                <a:effectLst/>
                <a:latin typeface="+mj-lt"/>
                <a:ea typeface="+mj-ea"/>
                <a:cs typeface="+mj-cs"/>
              </a:rPr>
              <a:t>Wow.  I’m just glad the SEC isn’t looking into this.</a:t>
            </a:r>
            <a:endParaRPr lang="en-US" sz="2200" dirty="0"/>
          </a:p>
        </p:txBody>
      </p:sp>
    </p:spTree>
    <p:extLst>
      <p:ext uri="{BB962C8B-B14F-4D97-AF65-F5344CB8AC3E}">
        <p14:creationId xmlns:p14="http://schemas.microsoft.com/office/powerpoint/2010/main" val="7409568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txBox="1"/>
          <p:nvPr/>
        </p:nvSpPr>
        <p:spPr>
          <a:xfrm>
            <a:off x="301625" y="6654694"/>
            <a:ext cx="2542540" cy="142240"/>
          </a:xfrm>
          <a:prstGeom prst="rect">
            <a:avLst/>
          </a:prstGeom>
        </p:spPr>
        <p:txBody>
          <a:bodyPr vert="horz" wrap="square" lIns="0" tIns="0" rIns="0" bIns="0" rtlCol="0">
            <a:spAutoFit/>
          </a:bodyPr>
          <a:lstStyle/>
          <a:p>
            <a:pPr>
              <a:lnSpc>
                <a:spcPts val="1060"/>
              </a:lnSpc>
            </a:pPr>
            <a:r>
              <a:rPr sz="1100" spc="-5" dirty="0">
                <a:solidFill>
                  <a:srgbClr val="002C54"/>
                </a:solidFill>
                <a:latin typeface="Calibri"/>
                <a:cs typeface="Calibri"/>
              </a:rPr>
              <a:t>Paul,</a:t>
            </a:r>
            <a:r>
              <a:rPr sz="1100" spc="-55" dirty="0">
                <a:solidFill>
                  <a:srgbClr val="002C54"/>
                </a:solidFill>
                <a:latin typeface="Calibri"/>
                <a:cs typeface="Calibri"/>
              </a:rPr>
              <a:t> </a:t>
            </a:r>
            <a:r>
              <a:rPr sz="1100" spc="-15" dirty="0">
                <a:solidFill>
                  <a:srgbClr val="002C54"/>
                </a:solidFill>
                <a:latin typeface="Calibri"/>
                <a:cs typeface="Calibri"/>
              </a:rPr>
              <a:t>Weiss,</a:t>
            </a:r>
            <a:r>
              <a:rPr sz="1100" spc="100" dirty="0">
                <a:solidFill>
                  <a:srgbClr val="002C54"/>
                </a:solidFill>
                <a:latin typeface="Calibri"/>
                <a:cs typeface="Calibri"/>
              </a:rPr>
              <a:t> </a:t>
            </a:r>
            <a:r>
              <a:rPr sz="1100" spc="-10" dirty="0">
                <a:solidFill>
                  <a:srgbClr val="002C54"/>
                </a:solidFill>
                <a:latin typeface="Calibri"/>
                <a:cs typeface="Calibri"/>
              </a:rPr>
              <a:t>Rifkind,</a:t>
            </a:r>
            <a:r>
              <a:rPr sz="1100" spc="25" dirty="0">
                <a:solidFill>
                  <a:srgbClr val="002C54"/>
                </a:solidFill>
                <a:latin typeface="Calibri"/>
                <a:cs typeface="Calibri"/>
              </a:rPr>
              <a:t> </a:t>
            </a:r>
            <a:r>
              <a:rPr sz="1100" dirty="0">
                <a:solidFill>
                  <a:srgbClr val="002C54"/>
                </a:solidFill>
                <a:latin typeface="Calibri"/>
                <a:cs typeface="Calibri"/>
              </a:rPr>
              <a:t>Wharton</a:t>
            </a:r>
            <a:r>
              <a:rPr sz="1100" spc="-45" dirty="0">
                <a:solidFill>
                  <a:srgbClr val="002C54"/>
                </a:solidFill>
                <a:latin typeface="Calibri"/>
                <a:cs typeface="Calibri"/>
              </a:rPr>
              <a:t> </a:t>
            </a:r>
            <a:r>
              <a:rPr sz="1100" spc="10" dirty="0">
                <a:solidFill>
                  <a:srgbClr val="002C54"/>
                </a:solidFill>
                <a:latin typeface="Calibri"/>
                <a:cs typeface="Calibri"/>
              </a:rPr>
              <a:t>&amp;</a:t>
            </a:r>
            <a:r>
              <a:rPr sz="1100" spc="-55" dirty="0">
                <a:solidFill>
                  <a:srgbClr val="002C54"/>
                </a:solidFill>
                <a:latin typeface="Calibri"/>
                <a:cs typeface="Calibri"/>
              </a:rPr>
              <a:t> </a:t>
            </a:r>
            <a:r>
              <a:rPr sz="1100" dirty="0">
                <a:solidFill>
                  <a:srgbClr val="002C54"/>
                </a:solidFill>
                <a:latin typeface="Calibri"/>
                <a:cs typeface="Calibri"/>
              </a:rPr>
              <a:t>Garrison</a:t>
            </a:r>
            <a:r>
              <a:rPr sz="1100" spc="-45" dirty="0">
                <a:solidFill>
                  <a:srgbClr val="002C54"/>
                </a:solidFill>
                <a:latin typeface="Calibri"/>
                <a:cs typeface="Calibri"/>
              </a:rPr>
              <a:t> </a:t>
            </a:r>
            <a:r>
              <a:rPr sz="1100" spc="10" dirty="0">
                <a:solidFill>
                  <a:srgbClr val="002C54"/>
                </a:solidFill>
                <a:latin typeface="Calibri"/>
                <a:cs typeface="Calibri"/>
              </a:rPr>
              <a:t>LLP</a:t>
            </a:r>
            <a:endParaRPr sz="1100">
              <a:latin typeface="Calibri"/>
              <a:cs typeface="Calibri"/>
            </a:endParaRPr>
          </a:p>
        </p:txBody>
      </p:sp>
      <p:sp>
        <p:nvSpPr>
          <p:cNvPr id="3" name="object 3" descr="" title=""/>
          <p:cNvSpPr/>
          <p:nvPr/>
        </p:nvSpPr>
        <p:spPr>
          <a:xfrm>
            <a:off x="0" y="6268720"/>
            <a:ext cx="9144000" cy="589280"/>
          </a:xfrm>
          <a:custGeom>
            <a:avLst/>
            <a:gdLst/>
            <a:ahLst/>
            <a:cxnLst/>
            <a:rect l="l" t="t" r="r" b="b"/>
            <a:pathLst>
              <a:path w="9144000" h="589279">
                <a:moveTo>
                  <a:pt x="9144000" y="0"/>
                </a:moveTo>
                <a:lnTo>
                  <a:pt x="0" y="0"/>
                </a:lnTo>
                <a:lnTo>
                  <a:pt x="0" y="589279"/>
                </a:lnTo>
                <a:lnTo>
                  <a:pt x="9144000" y="589279"/>
                </a:lnTo>
                <a:lnTo>
                  <a:pt x="9144000" y="0"/>
                </a:lnTo>
                <a:close/>
              </a:path>
            </a:pathLst>
          </a:custGeom>
          <a:solidFill>
            <a:srgbClr val="002C54"/>
          </a:solidFill>
        </p:spPr>
        <p:txBody>
          <a:bodyPr wrap="square" lIns="0" tIns="0" rIns="0" bIns="0" rtlCol="0"/>
          <a:lstStyle/>
          <a:p>
            <a:endParaRPr/>
          </a:p>
        </p:txBody>
      </p:sp>
      <p:pic>
        <p:nvPicPr>
          <p:cNvPr id="4" name="object 4" descr="" title=""/>
          <p:cNvPicPr/>
          <p:nvPr/>
        </p:nvPicPr>
        <p:blipFill>
          <a:blip r:embed="rId3" cstate="print"/>
          <a:stretch>
            <a:fillRect/>
          </a:stretch>
        </p:blipFill>
        <p:spPr>
          <a:xfrm>
            <a:off x="304800" y="518159"/>
            <a:ext cx="1930399" cy="355599"/>
          </a:xfrm>
          <a:prstGeom prst="rect">
            <a:avLst/>
          </a:prstGeom>
        </p:spPr>
      </p:pic>
      <p:sp>
        <p:nvSpPr>
          <p:cNvPr id="5" name="object 5" descr="" title=""/>
          <p:cNvSpPr txBox="1"/>
          <p:nvPr/>
        </p:nvSpPr>
        <p:spPr>
          <a:xfrm>
            <a:off x="4529138" y="1694179"/>
            <a:ext cx="3745229" cy="854710"/>
          </a:xfrm>
          <a:prstGeom prst="rect">
            <a:avLst/>
          </a:prstGeom>
        </p:spPr>
        <p:txBody>
          <a:bodyPr vert="horz" wrap="square" lIns="0" tIns="26670" rIns="0" bIns="0" rtlCol="0">
            <a:spAutoFit/>
          </a:bodyPr>
          <a:lstStyle/>
          <a:p>
            <a:pPr marL="12700" marR="5080">
              <a:lnSpc>
                <a:spcPts val="2160"/>
              </a:lnSpc>
              <a:spcBef>
                <a:spcPts val="210"/>
              </a:spcBef>
            </a:pPr>
            <a:r>
              <a:rPr sz="1850" dirty="0">
                <a:solidFill>
                  <a:srgbClr val="002C54"/>
                </a:solidFill>
                <a:latin typeface="Calibri"/>
                <a:cs typeface="Calibri"/>
              </a:rPr>
              <a:t>US</a:t>
            </a:r>
            <a:r>
              <a:rPr sz="1850" spc="-65" dirty="0">
                <a:solidFill>
                  <a:srgbClr val="002C54"/>
                </a:solidFill>
                <a:latin typeface="Calibri"/>
                <a:cs typeface="Calibri"/>
              </a:rPr>
              <a:t> </a:t>
            </a:r>
            <a:r>
              <a:rPr sz="1850" spc="-15" dirty="0">
                <a:solidFill>
                  <a:srgbClr val="002C54"/>
                </a:solidFill>
                <a:latin typeface="Calibri"/>
                <a:cs typeface="Calibri"/>
              </a:rPr>
              <a:t>Securities</a:t>
            </a:r>
            <a:r>
              <a:rPr sz="1850" spc="-95" dirty="0">
                <a:solidFill>
                  <a:srgbClr val="002C54"/>
                </a:solidFill>
                <a:latin typeface="Calibri"/>
                <a:cs typeface="Calibri"/>
              </a:rPr>
              <a:t> </a:t>
            </a:r>
            <a:r>
              <a:rPr sz="1850" spc="-15" dirty="0">
                <a:solidFill>
                  <a:srgbClr val="002C54"/>
                </a:solidFill>
                <a:latin typeface="Calibri"/>
                <a:cs typeface="Calibri"/>
              </a:rPr>
              <a:t>and</a:t>
            </a:r>
            <a:r>
              <a:rPr sz="1850" spc="-100" dirty="0">
                <a:solidFill>
                  <a:srgbClr val="002C54"/>
                </a:solidFill>
                <a:latin typeface="Calibri"/>
                <a:cs typeface="Calibri"/>
              </a:rPr>
              <a:t> </a:t>
            </a:r>
            <a:r>
              <a:rPr sz="1850" spc="-20" dirty="0">
                <a:solidFill>
                  <a:srgbClr val="002C54"/>
                </a:solidFill>
                <a:latin typeface="Calibri"/>
                <a:cs typeface="Calibri"/>
              </a:rPr>
              <a:t>Exchange</a:t>
            </a:r>
            <a:r>
              <a:rPr sz="1850" spc="-130" dirty="0">
                <a:solidFill>
                  <a:srgbClr val="002C54"/>
                </a:solidFill>
                <a:latin typeface="Calibri"/>
                <a:cs typeface="Calibri"/>
              </a:rPr>
              <a:t> </a:t>
            </a:r>
            <a:r>
              <a:rPr sz="1850" spc="-25" dirty="0">
                <a:solidFill>
                  <a:srgbClr val="002C54"/>
                </a:solidFill>
                <a:latin typeface="Calibri"/>
                <a:cs typeface="Calibri"/>
              </a:rPr>
              <a:t>Commission </a:t>
            </a:r>
            <a:r>
              <a:rPr sz="1850" spc="-405" dirty="0">
                <a:solidFill>
                  <a:srgbClr val="002C54"/>
                </a:solidFill>
                <a:latin typeface="Calibri"/>
                <a:cs typeface="Calibri"/>
              </a:rPr>
              <a:t> </a:t>
            </a:r>
            <a:r>
              <a:rPr sz="1850" spc="-25" dirty="0">
                <a:solidFill>
                  <a:srgbClr val="002C54"/>
                </a:solidFill>
                <a:latin typeface="Calibri"/>
                <a:cs typeface="Calibri"/>
              </a:rPr>
              <a:t>D</a:t>
            </a:r>
            <a:r>
              <a:rPr sz="1850" spc="-30" dirty="0">
                <a:solidFill>
                  <a:srgbClr val="002C54"/>
                </a:solidFill>
                <a:latin typeface="Calibri"/>
                <a:cs typeface="Calibri"/>
              </a:rPr>
              <a:t>i</a:t>
            </a:r>
            <a:r>
              <a:rPr sz="1850" spc="-40" dirty="0">
                <a:solidFill>
                  <a:srgbClr val="002C54"/>
                </a:solidFill>
                <a:latin typeface="Calibri"/>
                <a:cs typeface="Calibri"/>
              </a:rPr>
              <a:t>v</a:t>
            </a:r>
            <a:r>
              <a:rPr sz="1850" spc="-30" dirty="0">
                <a:solidFill>
                  <a:srgbClr val="002C54"/>
                </a:solidFill>
                <a:latin typeface="Calibri"/>
                <a:cs typeface="Calibri"/>
              </a:rPr>
              <a:t>i</a:t>
            </a:r>
            <a:r>
              <a:rPr sz="1850" spc="-5" dirty="0">
                <a:solidFill>
                  <a:srgbClr val="002C54"/>
                </a:solidFill>
                <a:latin typeface="Calibri"/>
                <a:cs typeface="Calibri"/>
              </a:rPr>
              <a:t>s</a:t>
            </a:r>
            <a:r>
              <a:rPr sz="1850" spc="-30" dirty="0">
                <a:solidFill>
                  <a:srgbClr val="002C54"/>
                </a:solidFill>
                <a:latin typeface="Calibri"/>
                <a:cs typeface="Calibri"/>
              </a:rPr>
              <a:t>i</a:t>
            </a:r>
            <a:r>
              <a:rPr sz="1850" spc="-25" dirty="0">
                <a:solidFill>
                  <a:srgbClr val="002C54"/>
                </a:solidFill>
                <a:latin typeface="Calibri"/>
                <a:cs typeface="Calibri"/>
              </a:rPr>
              <a:t>o</a:t>
            </a:r>
            <a:r>
              <a:rPr sz="1850" spc="-10" dirty="0">
                <a:solidFill>
                  <a:srgbClr val="002C54"/>
                </a:solidFill>
                <a:latin typeface="Calibri"/>
                <a:cs typeface="Calibri"/>
              </a:rPr>
              <a:t>n</a:t>
            </a:r>
            <a:r>
              <a:rPr sz="1850" spc="-30" dirty="0">
                <a:solidFill>
                  <a:srgbClr val="002C54"/>
                </a:solidFill>
                <a:latin typeface="Calibri"/>
                <a:cs typeface="Calibri"/>
              </a:rPr>
              <a:t> </a:t>
            </a:r>
            <a:r>
              <a:rPr sz="1850" spc="-25" dirty="0">
                <a:solidFill>
                  <a:srgbClr val="002C54"/>
                </a:solidFill>
                <a:latin typeface="Calibri"/>
                <a:cs typeface="Calibri"/>
              </a:rPr>
              <a:t>o</a:t>
            </a:r>
            <a:r>
              <a:rPr sz="1850" spc="-5" dirty="0">
                <a:solidFill>
                  <a:srgbClr val="002C54"/>
                </a:solidFill>
                <a:latin typeface="Calibri"/>
                <a:cs typeface="Calibri"/>
              </a:rPr>
              <a:t>f</a:t>
            </a:r>
            <a:r>
              <a:rPr sz="1850" spc="-25" dirty="0">
                <a:solidFill>
                  <a:srgbClr val="002C54"/>
                </a:solidFill>
                <a:latin typeface="Calibri"/>
                <a:cs typeface="Calibri"/>
              </a:rPr>
              <a:t> E</a:t>
            </a:r>
            <a:r>
              <a:rPr sz="1850" spc="-20" dirty="0">
                <a:solidFill>
                  <a:srgbClr val="002C54"/>
                </a:solidFill>
                <a:latin typeface="Calibri"/>
                <a:cs typeface="Calibri"/>
              </a:rPr>
              <a:t>n</a:t>
            </a:r>
            <a:r>
              <a:rPr sz="1850" spc="-10" dirty="0">
                <a:solidFill>
                  <a:srgbClr val="002C54"/>
                </a:solidFill>
                <a:latin typeface="Calibri"/>
                <a:cs typeface="Calibri"/>
              </a:rPr>
              <a:t>f</a:t>
            </a:r>
            <a:r>
              <a:rPr sz="1850" spc="-25" dirty="0">
                <a:solidFill>
                  <a:srgbClr val="002C54"/>
                </a:solidFill>
                <a:latin typeface="Calibri"/>
                <a:cs typeface="Calibri"/>
              </a:rPr>
              <a:t>o</a:t>
            </a:r>
            <a:r>
              <a:rPr sz="1850" spc="-10" dirty="0">
                <a:solidFill>
                  <a:srgbClr val="002C54"/>
                </a:solidFill>
                <a:latin typeface="Calibri"/>
                <a:cs typeface="Calibri"/>
              </a:rPr>
              <a:t>r</a:t>
            </a:r>
            <a:r>
              <a:rPr sz="1850" spc="15" dirty="0">
                <a:solidFill>
                  <a:srgbClr val="002C54"/>
                </a:solidFill>
                <a:latin typeface="Calibri"/>
                <a:cs typeface="Calibri"/>
              </a:rPr>
              <a:t>c</a:t>
            </a:r>
            <a:r>
              <a:rPr sz="1850" spc="-45" dirty="0">
                <a:solidFill>
                  <a:srgbClr val="002C54"/>
                </a:solidFill>
                <a:latin typeface="Calibri"/>
                <a:cs typeface="Calibri"/>
              </a:rPr>
              <a:t>e</a:t>
            </a:r>
            <a:r>
              <a:rPr sz="1850" spc="-40" dirty="0">
                <a:solidFill>
                  <a:srgbClr val="002C54"/>
                </a:solidFill>
                <a:latin typeface="Calibri"/>
                <a:cs typeface="Calibri"/>
              </a:rPr>
              <a:t>m</a:t>
            </a:r>
            <a:r>
              <a:rPr sz="1850" spc="-45" dirty="0">
                <a:solidFill>
                  <a:srgbClr val="002C54"/>
                </a:solidFill>
                <a:latin typeface="Calibri"/>
                <a:cs typeface="Calibri"/>
              </a:rPr>
              <a:t>e</a:t>
            </a:r>
            <a:r>
              <a:rPr sz="1850" spc="-20" dirty="0">
                <a:solidFill>
                  <a:srgbClr val="002C54"/>
                </a:solidFill>
                <a:latin typeface="Calibri"/>
                <a:cs typeface="Calibri"/>
              </a:rPr>
              <a:t>n</a:t>
            </a:r>
            <a:r>
              <a:rPr sz="1850" spc="-5" dirty="0">
                <a:solidFill>
                  <a:srgbClr val="002C54"/>
                </a:solidFill>
                <a:latin typeface="Calibri"/>
                <a:cs typeface="Calibri"/>
              </a:rPr>
              <a:t>t</a:t>
            </a:r>
            <a:r>
              <a:rPr sz="1850" spc="-155" dirty="0">
                <a:solidFill>
                  <a:srgbClr val="002C54"/>
                </a:solidFill>
                <a:latin typeface="Calibri"/>
                <a:cs typeface="Calibri"/>
              </a:rPr>
              <a:t> </a:t>
            </a:r>
            <a:r>
              <a:rPr sz="1850" spc="-5" dirty="0">
                <a:solidFill>
                  <a:srgbClr val="002C54"/>
                </a:solidFill>
                <a:latin typeface="Calibri"/>
                <a:cs typeface="Calibri"/>
              </a:rPr>
              <a:t>–</a:t>
            </a:r>
            <a:endParaRPr sz="1850" dirty="0">
              <a:latin typeface="Calibri"/>
              <a:cs typeface="Calibri"/>
            </a:endParaRPr>
          </a:p>
          <a:p>
            <a:pPr marL="12700">
              <a:lnSpc>
                <a:spcPts val="2100"/>
              </a:lnSpc>
            </a:pPr>
            <a:r>
              <a:rPr sz="1850" spc="-50" dirty="0">
                <a:solidFill>
                  <a:srgbClr val="002C54"/>
                </a:solidFill>
                <a:latin typeface="Calibri"/>
                <a:cs typeface="Calibri"/>
              </a:rPr>
              <a:t>Re</a:t>
            </a:r>
            <a:r>
              <a:rPr sz="1850" spc="-10" dirty="0">
                <a:solidFill>
                  <a:srgbClr val="002C54"/>
                </a:solidFill>
                <a:latin typeface="Calibri"/>
                <a:cs typeface="Calibri"/>
              </a:rPr>
              <a:t>a</a:t>
            </a:r>
            <a:r>
              <a:rPr sz="1850" spc="15" dirty="0">
                <a:solidFill>
                  <a:srgbClr val="002C54"/>
                </a:solidFill>
                <a:latin typeface="Calibri"/>
                <a:cs typeface="Calibri"/>
              </a:rPr>
              <a:t>ct</a:t>
            </a:r>
            <a:r>
              <a:rPr sz="1850" spc="-30" dirty="0">
                <a:solidFill>
                  <a:srgbClr val="002C54"/>
                </a:solidFill>
                <a:latin typeface="Calibri"/>
                <a:cs typeface="Calibri"/>
              </a:rPr>
              <a:t>i</a:t>
            </a:r>
            <a:r>
              <a:rPr sz="1850" spc="-25" dirty="0">
                <a:solidFill>
                  <a:srgbClr val="002C54"/>
                </a:solidFill>
                <a:latin typeface="Calibri"/>
                <a:cs typeface="Calibri"/>
              </a:rPr>
              <a:t>o</a:t>
            </a:r>
            <a:r>
              <a:rPr sz="1850" spc="-10" dirty="0">
                <a:solidFill>
                  <a:srgbClr val="002C54"/>
                </a:solidFill>
                <a:latin typeface="Calibri"/>
                <a:cs typeface="Calibri"/>
              </a:rPr>
              <a:t>n</a:t>
            </a:r>
            <a:r>
              <a:rPr sz="1850" spc="-105" dirty="0">
                <a:solidFill>
                  <a:srgbClr val="002C54"/>
                </a:solidFill>
                <a:latin typeface="Calibri"/>
                <a:cs typeface="Calibri"/>
              </a:rPr>
              <a:t> </a:t>
            </a:r>
            <a:r>
              <a:rPr sz="1850" spc="15" dirty="0">
                <a:solidFill>
                  <a:srgbClr val="002C54"/>
                </a:solidFill>
                <a:latin typeface="Calibri"/>
                <a:cs typeface="Calibri"/>
              </a:rPr>
              <a:t>t</a:t>
            </a:r>
            <a:r>
              <a:rPr sz="1850" spc="-10" dirty="0">
                <a:solidFill>
                  <a:srgbClr val="002C54"/>
                </a:solidFill>
                <a:latin typeface="Calibri"/>
                <a:cs typeface="Calibri"/>
              </a:rPr>
              <a:t>o</a:t>
            </a:r>
            <a:r>
              <a:rPr sz="1850" spc="-110" dirty="0">
                <a:solidFill>
                  <a:srgbClr val="002C54"/>
                </a:solidFill>
                <a:latin typeface="Calibri"/>
                <a:cs typeface="Calibri"/>
              </a:rPr>
              <a:t> </a:t>
            </a:r>
            <a:r>
              <a:rPr sz="1850" spc="15" dirty="0">
                <a:solidFill>
                  <a:srgbClr val="002C54"/>
                </a:solidFill>
                <a:latin typeface="Calibri"/>
                <a:cs typeface="Calibri"/>
              </a:rPr>
              <a:t>t</a:t>
            </a:r>
            <a:r>
              <a:rPr sz="1850" spc="-20" dirty="0">
                <a:solidFill>
                  <a:srgbClr val="002C54"/>
                </a:solidFill>
                <a:latin typeface="Calibri"/>
                <a:cs typeface="Calibri"/>
              </a:rPr>
              <a:t>h</a:t>
            </a:r>
            <a:r>
              <a:rPr sz="1850" spc="-5" dirty="0">
                <a:solidFill>
                  <a:srgbClr val="002C54"/>
                </a:solidFill>
                <a:latin typeface="Calibri"/>
                <a:cs typeface="Calibri"/>
              </a:rPr>
              <a:t>e</a:t>
            </a:r>
            <a:r>
              <a:rPr sz="1850" spc="-55" dirty="0">
                <a:solidFill>
                  <a:srgbClr val="002C54"/>
                </a:solidFill>
                <a:latin typeface="Calibri"/>
                <a:cs typeface="Calibri"/>
              </a:rPr>
              <a:t> </a:t>
            </a:r>
            <a:r>
              <a:rPr sz="1850" spc="25" dirty="0">
                <a:solidFill>
                  <a:srgbClr val="002C54"/>
                </a:solidFill>
                <a:latin typeface="Calibri"/>
                <a:cs typeface="Calibri"/>
              </a:rPr>
              <a:t>S</a:t>
            </a:r>
            <a:r>
              <a:rPr sz="1850" spc="-165" dirty="0">
                <a:solidFill>
                  <a:srgbClr val="002C54"/>
                </a:solidFill>
                <a:latin typeface="Calibri"/>
                <a:cs typeface="Calibri"/>
              </a:rPr>
              <a:t>P</a:t>
            </a:r>
            <a:r>
              <a:rPr sz="1850" spc="-35" dirty="0">
                <a:solidFill>
                  <a:srgbClr val="002C54"/>
                </a:solidFill>
                <a:latin typeface="Calibri"/>
                <a:cs typeface="Calibri"/>
              </a:rPr>
              <a:t>A</a:t>
            </a:r>
            <a:r>
              <a:rPr sz="1850" spc="-10" dirty="0">
                <a:solidFill>
                  <a:srgbClr val="002C54"/>
                </a:solidFill>
                <a:latin typeface="Calibri"/>
                <a:cs typeface="Calibri"/>
              </a:rPr>
              <a:t>C</a:t>
            </a:r>
            <a:r>
              <a:rPr sz="1850" spc="-120" dirty="0">
                <a:solidFill>
                  <a:srgbClr val="002C54"/>
                </a:solidFill>
                <a:latin typeface="Calibri"/>
                <a:cs typeface="Calibri"/>
              </a:rPr>
              <a:t> </a:t>
            </a:r>
            <a:r>
              <a:rPr sz="1850" spc="25" dirty="0">
                <a:solidFill>
                  <a:srgbClr val="002C54"/>
                </a:solidFill>
                <a:latin typeface="Calibri"/>
                <a:cs typeface="Calibri"/>
              </a:rPr>
              <a:t>B</a:t>
            </a:r>
            <a:r>
              <a:rPr sz="1850" spc="-25" dirty="0">
                <a:solidFill>
                  <a:srgbClr val="002C54"/>
                </a:solidFill>
                <a:latin typeface="Calibri"/>
                <a:cs typeface="Calibri"/>
              </a:rPr>
              <a:t>oo</a:t>
            </a:r>
            <a:r>
              <a:rPr sz="1850" spc="-10" dirty="0">
                <a:solidFill>
                  <a:srgbClr val="002C54"/>
                </a:solidFill>
                <a:latin typeface="Calibri"/>
                <a:cs typeface="Calibri"/>
              </a:rPr>
              <a:t>m</a:t>
            </a:r>
            <a:endParaRPr sz="1850" dirty="0">
              <a:latin typeface="Calibri"/>
              <a:cs typeface="Calibri"/>
            </a:endParaRPr>
          </a:p>
        </p:txBody>
      </p:sp>
      <p:sp>
        <p:nvSpPr>
          <p:cNvPr id="6" name="object 6" descr="" title=""/>
          <p:cNvSpPr txBox="1"/>
          <p:nvPr/>
        </p:nvSpPr>
        <p:spPr>
          <a:xfrm>
            <a:off x="8152765" y="6482715"/>
            <a:ext cx="704850" cy="167640"/>
          </a:xfrm>
          <a:prstGeom prst="rect">
            <a:avLst/>
          </a:prstGeom>
        </p:spPr>
        <p:txBody>
          <a:bodyPr vert="horz" wrap="square" lIns="0" tIns="0" rIns="0" bIns="0" rtlCol="0">
            <a:spAutoFit/>
          </a:bodyPr>
          <a:lstStyle/>
          <a:p>
            <a:pPr marL="12700">
              <a:lnSpc>
                <a:spcPts val="1160"/>
              </a:lnSpc>
            </a:pPr>
            <a:r>
              <a:rPr sz="1100" spc="15" dirty="0">
                <a:solidFill>
                  <a:srgbClr val="FFFFFF"/>
                </a:solidFill>
                <a:latin typeface="Calibri"/>
                <a:cs typeface="Calibri"/>
              </a:rPr>
              <a:t>M</a:t>
            </a:r>
            <a:r>
              <a:rPr sz="1100" spc="-25" dirty="0">
                <a:solidFill>
                  <a:srgbClr val="FFFFFF"/>
                </a:solidFill>
                <a:latin typeface="Calibri"/>
                <a:cs typeface="Calibri"/>
              </a:rPr>
              <a:t>o</a:t>
            </a:r>
            <a:r>
              <a:rPr sz="1100" spc="-20" dirty="0">
                <a:solidFill>
                  <a:srgbClr val="FFFFFF"/>
                </a:solidFill>
                <a:latin typeface="Calibri"/>
                <a:cs typeface="Calibri"/>
              </a:rPr>
              <a:t>n</a:t>
            </a:r>
            <a:r>
              <a:rPr sz="1100" spc="25" dirty="0">
                <a:solidFill>
                  <a:srgbClr val="FFFFFF"/>
                </a:solidFill>
                <a:latin typeface="Calibri"/>
                <a:cs typeface="Calibri"/>
              </a:rPr>
              <a:t>t</a:t>
            </a:r>
            <a:r>
              <a:rPr sz="1100" spc="10" dirty="0">
                <a:solidFill>
                  <a:srgbClr val="FFFFFF"/>
                </a:solidFill>
                <a:latin typeface="Calibri"/>
                <a:cs typeface="Calibri"/>
              </a:rPr>
              <a:t>h</a:t>
            </a:r>
            <a:r>
              <a:rPr sz="1100" spc="-40" dirty="0">
                <a:solidFill>
                  <a:srgbClr val="FFFFFF"/>
                </a:solidFill>
                <a:latin typeface="Calibri"/>
                <a:cs typeface="Calibri"/>
              </a:rPr>
              <a:t> </a:t>
            </a:r>
            <a:r>
              <a:rPr sz="1100" spc="15" dirty="0">
                <a:solidFill>
                  <a:srgbClr val="FFFFFF"/>
                </a:solidFill>
                <a:latin typeface="Calibri"/>
                <a:cs typeface="Calibri"/>
              </a:rPr>
              <a:t>Y</a:t>
            </a:r>
            <a:r>
              <a:rPr sz="1100" spc="10" dirty="0">
                <a:solidFill>
                  <a:srgbClr val="FFFFFF"/>
                </a:solidFill>
                <a:latin typeface="Calibri"/>
                <a:cs typeface="Calibri"/>
              </a:rPr>
              <a:t>e</a:t>
            </a:r>
            <a:r>
              <a:rPr sz="1100" spc="25" dirty="0">
                <a:solidFill>
                  <a:srgbClr val="FFFFFF"/>
                </a:solidFill>
                <a:latin typeface="Calibri"/>
                <a:cs typeface="Calibri"/>
              </a:rPr>
              <a:t>a</a:t>
            </a:r>
            <a:r>
              <a:rPr sz="1100" spc="5" dirty="0">
                <a:solidFill>
                  <a:srgbClr val="FFFFFF"/>
                </a:solidFill>
                <a:latin typeface="Calibri"/>
                <a:cs typeface="Calibri"/>
              </a:rPr>
              <a:t>r</a:t>
            </a:r>
            <a:endParaRPr sz="1100">
              <a:latin typeface="Calibri"/>
              <a:cs typeface="Calibri"/>
            </a:endParaRPr>
          </a:p>
        </p:txBody>
      </p:sp>
      <p:sp>
        <p:nvSpPr>
          <p:cNvPr id="7" name="object 7" descr="" title=""/>
          <p:cNvSpPr txBox="1"/>
          <p:nvPr/>
        </p:nvSpPr>
        <p:spPr>
          <a:xfrm>
            <a:off x="288925" y="6483729"/>
            <a:ext cx="2567940" cy="167640"/>
          </a:xfrm>
          <a:prstGeom prst="rect">
            <a:avLst/>
          </a:prstGeom>
        </p:spPr>
        <p:txBody>
          <a:bodyPr vert="horz" wrap="square" lIns="0" tIns="0" rIns="0" bIns="0" rtlCol="0">
            <a:spAutoFit/>
          </a:bodyPr>
          <a:lstStyle/>
          <a:p>
            <a:pPr marL="12700">
              <a:lnSpc>
                <a:spcPts val="1160"/>
              </a:lnSpc>
            </a:pPr>
            <a:r>
              <a:rPr sz="1100" spc="-5" dirty="0">
                <a:solidFill>
                  <a:srgbClr val="FFFFFF"/>
                </a:solidFill>
                <a:latin typeface="Calibri"/>
                <a:cs typeface="Calibri"/>
              </a:rPr>
              <a:t>Paul,</a:t>
            </a:r>
            <a:r>
              <a:rPr sz="1100" spc="-55" dirty="0">
                <a:solidFill>
                  <a:srgbClr val="FFFFFF"/>
                </a:solidFill>
                <a:latin typeface="Calibri"/>
                <a:cs typeface="Calibri"/>
              </a:rPr>
              <a:t> </a:t>
            </a:r>
            <a:r>
              <a:rPr sz="1100" spc="-15" dirty="0">
                <a:solidFill>
                  <a:srgbClr val="FFFFFF"/>
                </a:solidFill>
                <a:latin typeface="Calibri"/>
                <a:cs typeface="Calibri"/>
              </a:rPr>
              <a:t>Weiss,</a:t>
            </a:r>
            <a:r>
              <a:rPr sz="1100" spc="105" dirty="0">
                <a:solidFill>
                  <a:srgbClr val="FFFFFF"/>
                </a:solidFill>
                <a:latin typeface="Calibri"/>
                <a:cs typeface="Calibri"/>
              </a:rPr>
              <a:t> </a:t>
            </a:r>
            <a:r>
              <a:rPr sz="1100" spc="-10" dirty="0">
                <a:solidFill>
                  <a:srgbClr val="FFFFFF"/>
                </a:solidFill>
                <a:latin typeface="Calibri"/>
                <a:cs typeface="Calibri"/>
              </a:rPr>
              <a:t>Rifkind,</a:t>
            </a:r>
            <a:r>
              <a:rPr sz="1100" spc="25" dirty="0">
                <a:solidFill>
                  <a:srgbClr val="FFFFFF"/>
                </a:solidFill>
                <a:latin typeface="Calibri"/>
                <a:cs typeface="Calibri"/>
              </a:rPr>
              <a:t> </a:t>
            </a:r>
            <a:r>
              <a:rPr sz="1100" dirty="0">
                <a:solidFill>
                  <a:srgbClr val="FFFFFF"/>
                </a:solidFill>
                <a:latin typeface="Calibri"/>
                <a:cs typeface="Calibri"/>
              </a:rPr>
              <a:t>Wharton</a:t>
            </a:r>
            <a:r>
              <a:rPr sz="1100" spc="-45" dirty="0">
                <a:solidFill>
                  <a:srgbClr val="FFFFFF"/>
                </a:solidFill>
                <a:latin typeface="Calibri"/>
                <a:cs typeface="Calibri"/>
              </a:rPr>
              <a:t> </a:t>
            </a:r>
            <a:r>
              <a:rPr sz="1100" spc="10" dirty="0">
                <a:solidFill>
                  <a:srgbClr val="FFFFFF"/>
                </a:solidFill>
                <a:latin typeface="Calibri"/>
                <a:cs typeface="Calibri"/>
              </a:rPr>
              <a:t>&amp;</a:t>
            </a:r>
            <a:r>
              <a:rPr sz="1100" spc="-60" dirty="0">
                <a:solidFill>
                  <a:srgbClr val="FFFFFF"/>
                </a:solidFill>
                <a:latin typeface="Calibri"/>
                <a:cs typeface="Calibri"/>
              </a:rPr>
              <a:t> </a:t>
            </a:r>
            <a:r>
              <a:rPr sz="1100" dirty="0">
                <a:solidFill>
                  <a:srgbClr val="FFFFFF"/>
                </a:solidFill>
                <a:latin typeface="Calibri"/>
                <a:cs typeface="Calibri"/>
              </a:rPr>
              <a:t>Garrison</a:t>
            </a:r>
            <a:r>
              <a:rPr sz="1100" spc="-40" dirty="0">
                <a:solidFill>
                  <a:srgbClr val="FFFFFF"/>
                </a:solidFill>
                <a:latin typeface="Calibri"/>
                <a:cs typeface="Calibri"/>
              </a:rPr>
              <a:t> </a:t>
            </a:r>
            <a:r>
              <a:rPr sz="1100" spc="10" dirty="0">
                <a:solidFill>
                  <a:srgbClr val="FFFFFF"/>
                </a:solidFill>
                <a:latin typeface="Calibri"/>
                <a:cs typeface="Calibri"/>
              </a:rPr>
              <a:t>LLP</a:t>
            </a:r>
            <a:endParaRPr sz="1100">
              <a:latin typeface="Calibri"/>
              <a:cs typeface="Calibri"/>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txBox="1"/>
          <p:nvPr/>
        </p:nvSpPr>
        <p:spPr>
          <a:xfrm>
            <a:off x="301625" y="6654694"/>
            <a:ext cx="2542540" cy="142240"/>
          </a:xfrm>
          <a:prstGeom prst="rect">
            <a:avLst/>
          </a:prstGeom>
        </p:spPr>
        <p:txBody>
          <a:bodyPr vert="horz" wrap="square" lIns="0" tIns="0" rIns="0" bIns="0" rtlCol="0">
            <a:spAutoFit/>
          </a:bodyPr>
          <a:lstStyle/>
          <a:p>
            <a:pPr>
              <a:lnSpc>
                <a:spcPts val="1060"/>
              </a:lnSpc>
            </a:pPr>
            <a:r>
              <a:rPr sz="1100" spc="-5" dirty="0">
                <a:solidFill>
                  <a:srgbClr val="002C54"/>
                </a:solidFill>
                <a:latin typeface="Calibri"/>
                <a:cs typeface="Calibri"/>
              </a:rPr>
              <a:t>Paul,</a:t>
            </a:r>
            <a:r>
              <a:rPr sz="1100" spc="-55" dirty="0">
                <a:solidFill>
                  <a:srgbClr val="002C54"/>
                </a:solidFill>
                <a:latin typeface="Calibri"/>
                <a:cs typeface="Calibri"/>
              </a:rPr>
              <a:t> </a:t>
            </a:r>
            <a:r>
              <a:rPr sz="1100" spc="-15" dirty="0">
                <a:solidFill>
                  <a:srgbClr val="002C54"/>
                </a:solidFill>
                <a:latin typeface="Calibri"/>
                <a:cs typeface="Calibri"/>
              </a:rPr>
              <a:t>Weiss,</a:t>
            </a:r>
            <a:r>
              <a:rPr sz="1100" spc="100" dirty="0">
                <a:solidFill>
                  <a:srgbClr val="002C54"/>
                </a:solidFill>
                <a:latin typeface="Calibri"/>
                <a:cs typeface="Calibri"/>
              </a:rPr>
              <a:t> </a:t>
            </a:r>
            <a:r>
              <a:rPr sz="1100" spc="-10" dirty="0">
                <a:solidFill>
                  <a:srgbClr val="002C54"/>
                </a:solidFill>
                <a:latin typeface="Calibri"/>
                <a:cs typeface="Calibri"/>
              </a:rPr>
              <a:t>Rifkind,</a:t>
            </a:r>
            <a:r>
              <a:rPr sz="1100" spc="25" dirty="0">
                <a:solidFill>
                  <a:srgbClr val="002C54"/>
                </a:solidFill>
                <a:latin typeface="Calibri"/>
                <a:cs typeface="Calibri"/>
              </a:rPr>
              <a:t> </a:t>
            </a:r>
            <a:r>
              <a:rPr sz="1100" dirty="0">
                <a:solidFill>
                  <a:srgbClr val="002C54"/>
                </a:solidFill>
                <a:latin typeface="Calibri"/>
                <a:cs typeface="Calibri"/>
              </a:rPr>
              <a:t>Wharton</a:t>
            </a:r>
            <a:r>
              <a:rPr sz="1100" spc="-45" dirty="0">
                <a:solidFill>
                  <a:srgbClr val="002C54"/>
                </a:solidFill>
                <a:latin typeface="Calibri"/>
                <a:cs typeface="Calibri"/>
              </a:rPr>
              <a:t> </a:t>
            </a:r>
            <a:r>
              <a:rPr sz="1100" spc="10" dirty="0">
                <a:solidFill>
                  <a:srgbClr val="002C54"/>
                </a:solidFill>
                <a:latin typeface="Calibri"/>
                <a:cs typeface="Calibri"/>
              </a:rPr>
              <a:t>&amp;</a:t>
            </a:r>
            <a:r>
              <a:rPr sz="1100" spc="-55" dirty="0">
                <a:solidFill>
                  <a:srgbClr val="002C54"/>
                </a:solidFill>
                <a:latin typeface="Calibri"/>
                <a:cs typeface="Calibri"/>
              </a:rPr>
              <a:t> </a:t>
            </a:r>
            <a:r>
              <a:rPr sz="1100" dirty="0">
                <a:solidFill>
                  <a:srgbClr val="002C54"/>
                </a:solidFill>
                <a:latin typeface="Calibri"/>
                <a:cs typeface="Calibri"/>
              </a:rPr>
              <a:t>Garrison</a:t>
            </a:r>
            <a:r>
              <a:rPr sz="1100" spc="-45" dirty="0">
                <a:solidFill>
                  <a:srgbClr val="002C54"/>
                </a:solidFill>
                <a:latin typeface="Calibri"/>
                <a:cs typeface="Calibri"/>
              </a:rPr>
              <a:t> </a:t>
            </a:r>
            <a:r>
              <a:rPr sz="1100" spc="10" dirty="0">
                <a:solidFill>
                  <a:srgbClr val="002C54"/>
                </a:solidFill>
                <a:latin typeface="Calibri"/>
                <a:cs typeface="Calibri"/>
              </a:rPr>
              <a:t>LLP</a:t>
            </a:r>
            <a:endParaRPr sz="1100">
              <a:latin typeface="Calibri"/>
              <a:cs typeface="Calibri"/>
            </a:endParaRPr>
          </a:p>
        </p:txBody>
      </p:sp>
      <p:sp>
        <p:nvSpPr>
          <p:cNvPr id="3" name="object 3" descr="" title=""/>
          <p:cNvSpPr/>
          <p:nvPr/>
        </p:nvSpPr>
        <p:spPr>
          <a:xfrm>
            <a:off x="0" y="6278879"/>
            <a:ext cx="9144000" cy="579120"/>
          </a:xfrm>
          <a:custGeom>
            <a:avLst/>
            <a:gdLst/>
            <a:ahLst/>
            <a:cxnLst/>
            <a:rect l="l" t="t" r="r" b="b"/>
            <a:pathLst>
              <a:path w="9144000" h="579120">
                <a:moveTo>
                  <a:pt x="9144000" y="0"/>
                </a:moveTo>
                <a:lnTo>
                  <a:pt x="0" y="0"/>
                </a:lnTo>
                <a:lnTo>
                  <a:pt x="0" y="579120"/>
                </a:lnTo>
                <a:lnTo>
                  <a:pt x="9144000" y="579120"/>
                </a:lnTo>
                <a:lnTo>
                  <a:pt x="9144000" y="0"/>
                </a:lnTo>
                <a:close/>
              </a:path>
            </a:pathLst>
          </a:custGeom>
          <a:solidFill>
            <a:srgbClr val="002C54"/>
          </a:solidFill>
        </p:spPr>
        <p:txBody>
          <a:bodyPr wrap="square" lIns="0" tIns="0" rIns="0" bIns="0" rtlCol="0"/>
          <a:lstStyle/>
          <a:p>
            <a:endParaRPr/>
          </a:p>
        </p:txBody>
      </p:sp>
      <p:sp>
        <p:nvSpPr>
          <p:cNvPr id="4" name="object 4" descr="" title=""/>
          <p:cNvSpPr txBox="1"/>
          <p:nvPr/>
        </p:nvSpPr>
        <p:spPr>
          <a:xfrm>
            <a:off x="6416563" y="498801"/>
            <a:ext cx="2442845" cy="458470"/>
          </a:xfrm>
          <a:prstGeom prst="rect">
            <a:avLst/>
          </a:prstGeom>
        </p:spPr>
        <p:txBody>
          <a:bodyPr vert="horz" wrap="square" lIns="0" tIns="24765" rIns="0" bIns="0" rtlCol="0">
            <a:spAutoFit/>
          </a:bodyPr>
          <a:lstStyle/>
          <a:p>
            <a:pPr marL="327025" marR="5080" indent="-314960">
              <a:lnSpc>
                <a:spcPts val="1680"/>
              </a:lnSpc>
              <a:spcBef>
                <a:spcPts val="195"/>
              </a:spcBef>
            </a:pPr>
            <a:r>
              <a:rPr sz="1450" b="1" spc="20" dirty="0">
                <a:latin typeface="Calibri"/>
                <a:cs typeface="Calibri"/>
              </a:rPr>
              <a:t>P</a:t>
            </a:r>
            <a:r>
              <a:rPr sz="1450" b="1" spc="-25" dirty="0">
                <a:latin typeface="Calibri"/>
                <a:cs typeface="Calibri"/>
              </a:rPr>
              <a:t>R</a:t>
            </a:r>
            <a:r>
              <a:rPr sz="1450" b="1" spc="10" dirty="0">
                <a:latin typeface="Calibri"/>
                <a:cs typeface="Calibri"/>
              </a:rPr>
              <a:t>I</a:t>
            </a:r>
            <a:r>
              <a:rPr sz="1450" b="1" spc="15" dirty="0">
                <a:latin typeface="Calibri"/>
                <a:cs typeface="Calibri"/>
              </a:rPr>
              <a:t>V</a:t>
            </a:r>
            <a:r>
              <a:rPr sz="1450" b="1" spc="10" dirty="0">
                <a:latin typeface="Calibri"/>
                <a:cs typeface="Calibri"/>
              </a:rPr>
              <a:t>I</a:t>
            </a:r>
            <a:r>
              <a:rPr sz="1450" b="1" spc="25" dirty="0">
                <a:latin typeface="Calibri"/>
                <a:cs typeface="Calibri"/>
              </a:rPr>
              <a:t>L</a:t>
            </a:r>
            <a:r>
              <a:rPr sz="1450" b="1" spc="10" dirty="0">
                <a:latin typeface="Calibri"/>
                <a:cs typeface="Calibri"/>
              </a:rPr>
              <a:t>E</a:t>
            </a:r>
            <a:r>
              <a:rPr sz="1450" b="1" spc="-50" dirty="0">
                <a:latin typeface="Calibri"/>
                <a:cs typeface="Calibri"/>
              </a:rPr>
              <a:t>G</a:t>
            </a:r>
            <a:r>
              <a:rPr sz="1450" b="1" spc="-70" dirty="0">
                <a:latin typeface="Calibri"/>
                <a:cs typeface="Calibri"/>
              </a:rPr>
              <a:t>E</a:t>
            </a:r>
            <a:r>
              <a:rPr sz="1450" b="1" spc="-10" dirty="0">
                <a:latin typeface="Calibri"/>
                <a:cs typeface="Calibri"/>
              </a:rPr>
              <a:t>D</a:t>
            </a:r>
            <a:r>
              <a:rPr sz="1450" b="1" spc="-120" dirty="0">
                <a:latin typeface="Calibri"/>
                <a:cs typeface="Calibri"/>
              </a:rPr>
              <a:t> </a:t>
            </a:r>
            <a:r>
              <a:rPr sz="1450" b="1" spc="-5" dirty="0">
                <a:latin typeface="Calibri"/>
                <a:cs typeface="Calibri"/>
              </a:rPr>
              <a:t>A</a:t>
            </a:r>
            <a:r>
              <a:rPr sz="1450" b="1" dirty="0">
                <a:latin typeface="Calibri"/>
                <a:cs typeface="Calibri"/>
              </a:rPr>
              <a:t>N</a:t>
            </a:r>
            <a:r>
              <a:rPr sz="1450" b="1" spc="-10" dirty="0">
                <a:latin typeface="Calibri"/>
                <a:cs typeface="Calibri"/>
              </a:rPr>
              <a:t>D</a:t>
            </a:r>
            <a:r>
              <a:rPr sz="1450" b="1" spc="-120" dirty="0">
                <a:latin typeface="Calibri"/>
                <a:cs typeface="Calibri"/>
              </a:rPr>
              <a:t> </a:t>
            </a:r>
            <a:r>
              <a:rPr sz="1450" b="1" spc="25" dirty="0">
                <a:latin typeface="Calibri"/>
                <a:cs typeface="Calibri"/>
              </a:rPr>
              <a:t>C</a:t>
            </a:r>
            <a:r>
              <a:rPr sz="1450" b="1" spc="-25" dirty="0">
                <a:latin typeface="Calibri"/>
                <a:cs typeface="Calibri"/>
              </a:rPr>
              <a:t>O</a:t>
            </a:r>
            <a:r>
              <a:rPr sz="1450" b="1" dirty="0">
                <a:latin typeface="Calibri"/>
                <a:cs typeface="Calibri"/>
              </a:rPr>
              <a:t>N</a:t>
            </a:r>
            <a:r>
              <a:rPr sz="1450" b="1" spc="-30" dirty="0">
                <a:latin typeface="Calibri"/>
                <a:cs typeface="Calibri"/>
              </a:rPr>
              <a:t>F</a:t>
            </a:r>
            <a:r>
              <a:rPr sz="1450" b="1" spc="10" dirty="0">
                <a:latin typeface="Calibri"/>
                <a:cs typeface="Calibri"/>
              </a:rPr>
              <a:t>I</a:t>
            </a:r>
            <a:r>
              <a:rPr sz="1450" b="1" spc="-40" dirty="0">
                <a:latin typeface="Calibri"/>
                <a:cs typeface="Calibri"/>
              </a:rPr>
              <a:t>D</a:t>
            </a:r>
            <a:r>
              <a:rPr sz="1450" b="1" spc="-70" dirty="0">
                <a:latin typeface="Calibri"/>
                <a:cs typeface="Calibri"/>
              </a:rPr>
              <a:t>E</a:t>
            </a:r>
            <a:r>
              <a:rPr sz="1450" b="1" dirty="0">
                <a:latin typeface="Calibri"/>
                <a:cs typeface="Calibri"/>
              </a:rPr>
              <a:t>N</a:t>
            </a:r>
            <a:r>
              <a:rPr sz="1450" b="1" spc="-80" dirty="0">
                <a:latin typeface="Calibri"/>
                <a:cs typeface="Calibri"/>
              </a:rPr>
              <a:t>T</a:t>
            </a:r>
            <a:r>
              <a:rPr sz="1450" b="1" spc="10" dirty="0">
                <a:latin typeface="Calibri"/>
                <a:cs typeface="Calibri"/>
              </a:rPr>
              <a:t>I</a:t>
            </a:r>
            <a:r>
              <a:rPr sz="1450" b="1" spc="-5" dirty="0">
                <a:latin typeface="Calibri"/>
                <a:cs typeface="Calibri"/>
              </a:rPr>
              <a:t>AL  </a:t>
            </a:r>
            <a:r>
              <a:rPr sz="1450" b="1" spc="-85" dirty="0">
                <a:latin typeface="Calibri"/>
                <a:cs typeface="Calibri"/>
              </a:rPr>
              <a:t>A</a:t>
            </a:r>
            <a:r>
              <a:rPr sz="1450" b="1" dirty="0">
                <a:latin typeface="Calibri"/>
                <a:cs typeface="Calibri"/>
              </a:rPr>
              <a:t>TT</a:t>
            </a:r>
            <a:r>
              <a:rPr sz="1450" b="1" spc="-25" dirty="0">
                <a:latin typeface="Calibri"/>
                <a:cs typeface="Calibri"/>
              </a:rPr>
              <a:t>OR</a:t>
            </a:r>
            <a:r>
              <a:rPr sz="1450" b="1" dirty="0">
                <a:latin typeface="Calibri"/>
                <a:cs typeface="Calibri"/>
              </a:rPr>
              <a:t>N</a:t>
            </a:r>
            <a:r>
              <a:rPr sz="1450" b="1" spc="10" dirty="0">
                <a:latin typeface="Calibri"/>
                <a:cs typeface="Calibri"/>
              </a:rPr>
              <a:t>E</a:t>
            </a:r>
            <a:r>
              <a:rPr sz="1450" b="1" spc="-10" dirty="0">
                <a:latin typeface="Calibri"/>
                <a:cs typeface="Calibri"/>
              </a:rPr>
              <a:t>Y</a:t>
            </a:r>
            <a:r>
              <a:rPr sz="1450" b="1" spc="-120" dirty="0">
                <a:latin typeface="Calibri"/>
                <a:cs typeface="Calibri"/>
              </a:rPr>
              <a:t> </a:t>
            </a:r>
            <a:r>
              <a:rPr sz="1450" b="1" spc="-40" dirty="0">
                <a:latin typeface="Calibri"/>
                <a:cs typeface="Calibri"/>
              </a:rPr>
              <a:t>W</a:t>
            </a:r>
            <a:r>
              <a:rPr sz="1450" b="1" spc="-25" dirty="0">
                <a:latin typeface="Calibri"/>
                <a:cs typeface="Calibri"/>
              </a:rPr>
              <a:t>OR</a:t>
            </a:r>
            <a:r>
              <a:rPr sz="1450" b="1" spc="-10" dirty="0">
                <a:latin typeface="Calibri"/>
                <a:cs typeface="Calibri"/>
              </a:rPr>
              <a:t>K</a:t>
            </a:r>
            <a:r>
              <a:rPr sz="1450" b="1" spc="-75" dirty="0">
                <a:latin typeface="Calibri"/>
                <a:cs typeface="Calibri"/>
              </a:rPr>
              <a:t> </a:t>
            </a:r>
            <a:r>
              <a:rPr sz="1450" b="1" spc="20" dirty="0">
                <a:latin typeface="Calibri"/>
                <a:cs typeface="Calibri"/>
              </a:rPr>
              <a:t>P</a:t>
            </a:r>
            <a:r>
              <a:rPr sz="1450" b="1" spc="-25" dirty="0">
                <a:latin typeface="Calibri"/>
                <a:cs typeface="Calibri"/>
              </a:rPr>
              <a:t>RO</a:t>
            </a:r>
            <a:r>
              <a:rPr sz="1450" b="1" spc="-40" dirty="0">
                <a:latin typeface="Calibri"/>
                <a:cs typeface="Calibri"/>
              </a:rPr>
              <a:t>D</a:t>
            </a:r>
            <a:r>
              <a:rPr sz="1450" b="1" spc="-75" dirty="0">
                <a:latin typeface="Calibri"/>
                <a:cs typeface="Calibri"/>
              </a:rPr>
              <a:t>U</a:t>
            </a:r>
            <a:r>
              <a:rPr sz="1450" b="1" spc="25" dirty="0">
                <a:latin typeface="Calibri"/>
                <a:cs typeface="Calibri"/>
              </a:rPr>
              <a:t>C</a:t>
            </a:r>
            <a:r>
              <a:rPr sz="1450" b="1" spc="-5" dirty="0">
                <a:latin typeface="Calibri"/>
                <a:cs typeface="Calibri"/>
              </a:rPr>
              <a:t>T</a:t>
            </a:r>
            <a:endParaRPr sz="1450">
              <a:latin typeface="Calibri"/>
              <a:cs typeface="Calibri"/>
            </a:endParaRPr>
          </a:p>
        </p:txBody>
      </p:sp>
      <p:pic>
        <p:nvPicPr>
          <p:cNvPr id="5" name="object 5" descr="" title=""/>
          <p:cNvPicPr/>
          <p:nvPr/>
        </p:nvPicPr>
        <p:blipFill>
          <a:blip r:embed="rId2" cstate="print"/>
          <a:stretch>
            <a:fillRect/>
          </a:stretch>
        </p:blipFill>
        <p:spPr>
          <a:xfrm>
            <a:off x="304800" y="518159"/>
            <a:ext cx="1930399" cy="355599"/>
          </a:xfrm>
          <a:prstGeom prst="rect">
            <a:avLst/>
          </a:prstGeom>
        </p:spPr>
      </p:pic>
      <p:sp>
        <p:nvSpPr>
          <p:cNvPr id="6" name="object 6" descr="" title=""/>
          <p:cNvSpPr txBox="1">
            <a:spLocks noGrp="1"/>
          </p:cNvSpPr>
          <p:nvPr>
            <p:ph type="title"/>
          </p:nvPr>
        </p:nvSpPr>
        <p:spPr>
          <a:xfrm>
            <a:off x="514350" y="1758835"/>
            <a:ext cx="7886700" cy="575799"/>
          </a:xfrm>
          <a:prstGeom prst="rect">
            <a:avLst/>
          </a:prstGeom>
        </p:spPr>
        <p:txBody>
          <a:bodyPr vert="horz" wrap="square" lIns="0" tIns="11430" rIns="0" bIns="0" rtlCol="0">
            <a:spAutoFit/>
          </a:bodyPr>
          <a:lstStyle/>
          <a:p>
            <a:pPr marL="12700">
              <a:lnSpc>
                <a:spcPts val="2190"/>
              </a:lnSpc>
              <a:spcBef>
                <a:spcPts val="90"/>
              </a:spcBef>
            </a:pPr>
            <a:r>
              <a:rPr lang="en-US" sz="1850" dirty="0"/>
              <a:t>In</a:t>
            </a:r>
            <a:r>
              <a:rPr lang="en-US" sz="1850" spc="-30" dirty="0"/>
              <a:t> </a:t>
            </a:r>
            <a:r>
              <a:rPr lang="en-US" sz="1850" spc="-15" dirty="0"/>
              <a:t>response</a:t>
            </a:r>
            <a:r>
              <a:rPr lang="en-US" sz="1850" spc="-135" dirty="0"/>
              <a:t> </a:t>
            </a:r>
            <a:r>
              <a:rPr lang="en-US" sz="1850" spc="5" dirty="0"/>
              <a:t>to</a:t>
            </a:r>
            <a:r>
              <a:rPr lang="en-US" sz="1850" spc="-110" dirty="0"/>
              <a:t> </a:t>
            </a:r>
            <a:r>
              <a:rPr lang="en-US" sz="1850" spc="-5" dirty="0"/>
              <a:t>the</a:t>
            </a:r>
            <a:r>
              <a:rPr lang="en-US" sz="1850" spc="-55" dirty="0"/>
              <a:t> </a:t>
            </a:r>
            <a:r>
              <a:rPr lang="en-US" sz="1850" spc="-45" dirty="0"/>
              <a:t>SPAC</a:t>
            </a:r>
            <a:r>
              <a:rPr lang="en-US" sz="1850" spc="-120" dirty="0"/>
              <a:t> </a:t>
            </a:r>
            <a:r>
              <a:rPr lang="en-US" sz="1850" spc="-20" dirty="0"/>
              <a:t>boom,</a:t>
            </a:r>
            <a:r>
              <a:rPr lang="en-US" sz="1850" dirty="0"/>
              <a:t> </a:t>
            </a:r>
            <a:r>
              <a:rPr lang="en-US" sz="1850" spc="-20" dirty="0"/>
              <a:t>which</a:t>
            </a:r>
            <a:r>
              <a:rPr lang="en-US" sz="1850" spc="-105" dirty="0"/>
              <a:t> </a:t>
            </a:r>
            <a:r>
              <a:rPr lang="en-US" sz="1850" spc="-10" dirty="0"/>
              <a:t>took</a:t>
            </a:r>
            <a:r>
              <a:rPr lang="en-US" sz="1850" spc="-60" dirty="0"/>
              <a:t> </a:t>
            </a:r>
            <a:r>
              <a:rPr lang="en-US" sz="1850" spc="-15" dirty="0"/>
              <a:t>off</a:t>
            </a:r>
            <a:r>
              <a:rPr lang="en-US" sz="1850" spc="-100" dirty="0"/>
              <a:t> </a:t>
            </a:r>
            <a:r>
              <a:rPr lang="en-US" sz="1850" spc="-20" dirty="0"/>
              <a:t>in</a:t>
            </a:r>
            <a:r>
              <a:rPr lang="en-US" sz="1850" spc="-30" dirty="0"/>
              <a:t> </a:t>
            </a:r>
            <a:r>
              <a:rPr lang="en-US" sz="1850" spc="-10" dirty="0"/>
              <a:t>late</a:t>
            </a:r>
            <a:r>
              <a:rPr lang="en-US" sz="1850" spc="-50" dirty="0"/>
              <a:t> </a:t>
            </a:r>
            <a:r>
              <a:rPr lang="en-US" sz="1850" spc="15" dirty="0"/>
              <a:t>2020,</a:t>
            </a:r>
          </a:p>
          <a:p>
            <a:pPr marL="12700">
              <a:lnSpc>
                <a:spcPts val="2190"/>
              </a:lnSpc>
            </a:pPr>
            <a:r>
              <a:rPr lang="en-US" sz="1850" spc="-5" dirty="0"/>
              <a:t>the</a:t>
            </a:r>
            <a:r>
              <a:rPr lang="en-US" sz="1850" spc="-50" dirty="0"/>
              <a:t> </a:t>
            </a:r>
            <a:r>
              <a:rPr lang="en-US" sz="1850" spc="-5" dirty="0"/>
              <a:t>SEC</a:t>
            </a:r>
            <a:r>
              <a:rPr lang="en-US" sz="1850" spc="-114" dirty="0"/>
              <a:t> </a:t>
            </a:r>
            <a:r>
              <a:rPr lang="en-US" sz="1850" spc="-10" dirty="0"/>
              <a:t>has </a:t>
            </a:r>
            <a:r>
              <a:rPr lang="en-US" sz="1850" spc="-20" dirty="0"/>
              <a:t>issued</a:t>
            </a:r>
            <a:r>
              <a:rPr lang="en-US" sz="1850" spc="-100" dirty="0"/>
              <a:t> </a:t>
            </a:r>
            <a:r>
              <a:rPr lang="en-US" sz="1850" spc="-5" dirty="0"/>
              <a:t>a</a:t>
            </a:r>
            <a:r>
              <a:rPr lang="en-US" sz="1850" spc="-15" dirty="0"/>
              <a:t> </a:t>
            </a:r>
            <a:r>
              <a:rPr lang="en-US" sz="1850" spc="-10" dirty="0"/>
              <a:t>string</a:t>
            </a:r>
            <a:r>
              <a:rPr lang="en-US" sz="1850" spc="-80" dirty="0"/>
              <a:t> </a:t>
            </a:r>
            <a:r>
              <a:rPr lang="en-US" sz="1850" spc="-15" dirty="0"/>
              <a:t>of </a:t>
            </a:r>
            <a:r>
              <a:rPr lang="en-US" sz="1850" spc="-20" dirty="0"/>
              <a:t>pronouncements</a:t>
            </a:r>
            <a:r>
              <a:rPr lang="en-US" sz="1850" spc="-175" dirty="0"/>
              <a:t> </a:t>
            </a:r>
            <a:r>
              <a:rPr lang="en-US" sz="1850" spc="-10" dirty="0"/>
              <a:t>acutely</a:t>
            </a:r>
            <a:r>
              <a:rPr lang="en-US" sz="1850" spc="-130" dirty="0"/>
              <a:t> </a:t>
            </a:r>
            <a:r>
              <a:rPr lang="en-US" sz="1850" spc="-15" dirty="0"/>
              <a:t>focused</a:t>
            </a:r>
            <a:r>
              <a:rPr lang="en-US" sz="1850" spc="-180" dirty="0"/>
              <a:t> </a:t>
            </a:r>
            <a:r>
              <a:rPr lang="en-US" sz="1850" spc="-15" dirty="0"/>
              <a:t>on</a:t>
            </a:r>
            <a:r>
              <a:rPr lang="en-US" sz="1850" spc="-25" dirty="0"/>
              <a:t> </a:t>
            </a:r>
            <a:r>
              <a:rPr lang="en-US" sz="1850" spc="-45" dirty="0"/>
              <a:t>SPAC</a:t>
            </a:r>
            <a:r>
              <a:rPr lang="en-US" sz="1850" spc="-30" dirty="0"/>
              <a:t> </a:t>
            </a:r>
            <a:r>
              <a:rPr lang="en-US" sz="1850" spc="-20" dirty="0"/>
              <a:t>risks:</a:t>
            </a:r>
          </a:p>
        </p:txBody>
      </p:sp>
      <p:sp>
        <p:nvSpPr>
          <p:cNvPr id="8" name="object 8" descr="" title=""/>
          <p:cNvSpPr txBox="1"/>
          <p:nvPr/>
        </p:nvSpPr>
        <p:spPr>
          <a:xfrm>
            <a:off x="8152765" y="6482715"/>
            <a:ext cx="704850" cy="167640"/>
          </a:xfrm>
          <a:prstGeom prst="rect">
            <a:avLst/>
          </a:prstGeom>
        </p:spPr>
        <p:txBody>
          <a:bodyPr vert="horz" wrap="square" lIns="0" tIns="0" rIns="0" bIns="0" rtlCol="0">
            <a:spAutoFit/>
          </a:bodyPr>
          <a:lstStyle/>
          <a:p>
            <a:pPr marL="12700">
              <a:lnSpc>
                <a:spcPts val="1160"/>
              </a:lnSpc>
            </a:pPr>
            <a:r>
              <a:rPr sz="1100" spc="15" dirty="0">
                <a:solidFill>
                  <a:srgbClr val="FFFFFF"/>
                </a:solidFill>
                <a:latin typeface="Calibri"/>
                <a:cs typeface="Calibri"/>
              </a:rPr>
              <a:t>M</a:t>
            </a:r>
            <a:r>
              <a:rPr sz="1100" spc="-25" dirty="0">
                <a:solidFill>
                  <a:srgbClr val="FFFFFF"/>
                </a:solidFill>
                <a:latin typeface="Calibri"/>
                <a:cs typeface="Calibri"/>
              </a:rPr>
              <a:t>o</a:t>
            </a:r>
            <a:r>
              <a:rPr sz="1100" spc="-20" dirty="0">
                <a:solidFill>
                  <a:srgbClr val="FFFFFF"/>
                </a:solidFill>
                <a:latin typeface="Calibri"/>
                <a:cs typeface="Calibri"/>
              </a:rPr>
              <a:t>n</a:t>
            </a:r>
            <a:r>
              <a:rPr sz="1100" spc="25" dirty="0">
                <a:solidFill>
                  <a:srgbClr val="FFFFFF"/>
                </a:solidFill>
                <a:latin typeface="Calibri"/>
                <a:cs typeface="Calibri"/>
              </a:rPr>
              <a:t>t</a:t>
            </a:r>
            <a:r>
              <a:rPr sz="1100" spc="10" dirty="0">
                <a:solidFill>
                  <a:srgbClr val="FFFFFF"/>
                </a:solidFill>
                <a:latin typeface="Calibri"/>
                <a:cs typeface="Calibri"/>
              </a:rPr>
              <a:t>h</a:t>
            </a:r>
            <a:r>
              <a:rPr sz="1100" spc="-40" dirty="0">
                <a:solidFill>
                  <a:srgbClr val="FFFFFF"/>
                </a:solidFill>
                <a:latin typeface="Calibri"/>
                <a:cs typeface="Calibri"/>
              </a:rPr>
              <a:t> </a:t>
            </a:r>
            <a:r>
              <a:rPr sz="1100" spc="15" dirty="0">
                <a:solidFill>
                  <a:srgbClr val="FFFFFF"/>
                </a:solidFill>
                <a:latin typeface="Calibri"/>
                <a:cs typeface="Calibri"/>
              </a:rPr>
              <a:t>Y</a:t>
            </a:r>
            <a:r>
              <a:rPr sz="1100" spc="10" dirty="0">
                <a:solidFill>
                  <a:srgbClr val="FFFFFF"/>
                </a:solidFill>
                <a:latin typeface="Calibri"/>
                <a:cs typeface="Calibri"/>
              </a:rPr>
              <a:t>e</a:t>
            </a:r>
            <a:r>
              <a:rPr sz="1100" spc="25" dirty="0">
                <a:solidFill>
                  <a:srgbClr val="FFFFFF"/>
                </a:solidFill>
                <a:latin typeface="Calibri"/>
                <a:cs typeface="Calibri"/>
              </a:rPr>
              <a:t>a</a:t>
            </a:r>
            <a:r>
              <a:rPr sz="1100" spc="5" dirty="0">
                <a:solidFill>
                  <a:srgbClr val="FFFFFF"/>
                </a:solidFill>
                <a:latin typeface="Calibri"/>
                <a:cs typeface="Calibri"/>
              </a:rPr>
              <a:t>r</a:t>
            </a:r>
            <a:endParaRPr sz="1100">
              <a:latin typeface="Calibri"/>
              <a:cs typeface="Calibri"/>
            </a:endParaRPr>
          </a:p>
        </p:txBody>
      </p:sp>
      <p:sp>
        <p:nvSpPr>
          <p:cNvPr id="9" name="object 9" descr="" title=""/>
          <p:cNvSpPr txBox="1"/>
          <p:nvPr/>
        </p:nvSpPr>
        <p:spPr>
          <a:xfrm>
            <a:off x="288925" y="6483729"/>
            <a:ext cx="2567940" cy="167640"/>
          </a:xfrm>
          <a:prstGeom prst="rect">
            <a:avLst/>
          </a:prstGeom>
        </p:spPr>
        <p:txBody>
          <a:bodyPr vert="horz" wrap="square" lIns="0" tIns="0" rIns="0" bIns="0" rtlCol="0">
            <a:spAutoFit/>
          </a:bodyPr>
          <a:lstStyle/>
          <a:p>
            <a:pPr marL="12700">
              <a:lnSpc>
                <a:spcPts val="1160"/>
              </a:lnSpc>
            </a:pPr>
            <a:r>
              <a:rPr sz="1100" spc="-5" dirty="0">
                <a:solidFill>
                  <a:srgbClr val="FFFFFF"/>
                </a:solidFill>
                <a:latin typeface="Calibri"/>
                <a:cs typeface="Calibri"/>
              </a:rPr>
              <a:t>Paul,</a:t>
            </a:r>
            <a:r>
              <a:rPr sz="1100" spc="-55" dirty="0">
                <a:solidFill>
                  <a:srgbClr val="FFFFFF"/>
                </a:solidFill>
                <a:latin typeface="Calibri"/>
                <a:cs typeface="Calibri"/>
              </a:rPr>
              <a:t> </a:t>
            </a:r>
            <a:r>
              <a:rPr sz="1100" spc="-15" dirty="0">
                <a:solidFill>
                  <a:srgbClr val="FFFFFF"/>
                </a:solidFill>
                <a:latin typeface="Calibri"/>
                <a:cs typeface="Calibri"/>
              </a:rPr>
              <a:t>Weiss,</a:t>
            </a:r>
            <a:r>
              <a:rPr sz="1100" spc="105" dirty="0">
                <a:solidFill>
                  <a:srgbClr val="FFFFFF"/>
                </a:solidFill>
                <a:latin typeface="Calibri"/>
                <a:cs typeface="Calibri"/>
              </a:rPr>
              <a:t> </a:t>
            </a:r>
            <a:r>
              <a:rPr sz="1100" spc="-10" dirty="0">
                <a:solidFill>
                  <a:srgbClr val="FFFFFF"/>
                </a:solidFill>
                <a:latin typeface="Calibri"/>
                <a:cs typeface="Calibri"/>
              </a:rPr>
              <a:t>Rifkind,</a:t>
            </a:r>
            <a:r>
              <a:rPr sz="1100" spc="25" dirty="0">
                <a:solidFill>
                  <a:srgbClr val="FFFFFF"/>
                </a:solidFill>
                <a:latin typeface="Calibri"/>
                <a:cs typeface="Calibri"/>
              </a:rPr>
              <a:t> </a:t>
            </a:r>
            <a:r>
              <a:rPr sz="1100" dirty="0">
                <a:solidFill>
                  <a:srgbClr val="FFFFFF"/>
                </a:solidFill>
                <a:latin typeface="Calibri"/>
                <a:cs typeface="Calibri"/>
              </a:rPr>
              <a:t>Wharton</a:t>
            </a:r>
            <a:r>
              <a:rPr sz="1100" spc="-45" dirty="0">
                <a:solidFill>
                  <a:srgbClr val="FFFFFF"/>
                </a:solidFill>
                <a:latin typeface="Calibri"/>
                <a:cs typeface="Calibri"/>
              </a:rPr>
              <a:t> </a:t>
            </a:r>
            <a:r>
              <a:rPr sz="1100" spc="10" dirty="0">
                <a:solidFill>
                  <a:srgbClr val="FFFFFF"/>
                </a:solidFill>
                <a:latin typeface="Calibri"/>
                <a:cs typeface="Calibri"/>
              </a:rPr>
              <a:t>&amp;</a:t>
            </a:r>
            <a:r>
              <a:rPr sz="1100" spc="-60" dirty="0">
                <a:solidFill>
                  <a:srgbClr val="FFFFFF"/>
                </a:solidFill>
                <a:latin typeface="Calibri"/>
                <a:cs typeface="Calibri"/>
              </a:rPr>
              <a:t> </a:t>
            </a:r>
            <a:r>
              <a:rPr sz="1100" dirty="0">
                <a:solidFill>
                  <a:srgbClr val="FFFFFF"/>
                </a:solidFill>
                <a:latin typeface="Calibri"/>
                <a:cs typeface="Calibri"/>
              </a:rPr>
              <a:t>Garrison</a:t>
            </a:r>
            <a:r>
              <a:rPr sz="1100" spc="-40" dirty="0">
                <a:solidFill>
                  <a:srgbClr val="FFFFFF"/>
                </a:solidFill>
                <a:latin typeface="Calibri"/>
                <a:cs typeface="Calibri"/>
              </a:rPr>
              <a:t> </a:t>
            </a:r>
            <a:r>
              <a:rPr sz="1100" spc="10" dirty="0">
                <a:solidFill>
                  <a:srgbClr val="FFFFFF"/>
                </a:solidFill>
                <a:latin typeface="Calibri"/>
                <a:cs typeface="Calibri"/>
              </a:rPr>
              <a:t>LLP</a:t>
            </a:r>
            <a:endParaRPr sz="1100">
              <a:latin typeface="Calibri"/>
              <a:cs typeface="Calibri"/>
            </a:endParaRPr>
          </a:p>
        </p:txBody>
      </p:sp>
      <p:sp>
        <p:nvSpPr>
          <p:cNvPr id="7" name="object 7" descr="" title=""/>
          <p:cNvSpPr txBox="1">
            <a:spLocks noGrp="1"/>
          </p:cNvSpPr>
          <p:nvPr>
            <p:ph type="body" idx="1"/>
          </p:nvPr>
        </p:nvSpPr>
        <p:spPr>
          <a:xfrm>
            <a:off x="514350" y="2334634"/>
            <a:ext cx="7886700" cy="2784095"/>
          </a:xfrm>
          <a:prstGeom prst="rect">
            <a:avLst/>
          </a:prstGeom>
        </p:spPr>
        <p:txBody>
          <a:bodyPr vert="horz" wrap="square" lIns="0" tIns="11430" rIns="0" bIns="0" rtlCol="0">
            <a:spAutoFit/>
          </a:bodyPr>
          <a:lstStyle/>
          <a:p>
            <a:pPr marL="926465">
              <a:lnSpc>
                <a:spcPts val="2190"/>
              </a:lnSpc>
              <a:spcBef>
                <a:spcPts val="90"/>
              </a:spcBef>
            </a:pPr>
            <a:r>
              <a:rPr sz="1850" spc="-10" dirty="0"/>
              <a:t>-</a:t>
            </a:r>
            <a:r>
              <a:rPr sz="1850" spc="-5" dirty="0"/>
              <a:t>-</a:t>
            </a:r>
            <a:r>
              <a:rPr sz="1850" spc="-25" dirty="0"/>
              <a:t> </a:t>
            </a:r>
            <a:r>
              <a:rPr sz="1850" spc="-30" dirty="0"/>
              <a:t>i</a:t>
            </a:r>
            <a:r>
              <a:rPr sz="1850" spc="-20" dirty="0"/>
              <a:t>n</a:t>
            </a:r>
            <a:r>
              <a:rPr sz="1850" spc="-40" dirty="0"/>
              <a:t>v</a:t>
            </a:r>
            <a:r>
              <a:rPr sz="1850" spc="-45" dirty="0"/>
              <a:t>e</a:t>
            </a:r>
            <a:r>
              <a:rPr sz="1850" spc="-5" dirty="0"/>
              <a:t>s</a:t>
            </a:r>
            <a:r>
              <a:rPr sz="1850" spc="15" dirty="0"/>
              <a:t>t</a:t>
            </a:r>
            <a:r>
              <a:rPr sz="1850" spc="-25" dirty="0"/>
              <a:t>o</a:t>
            </a:r>
            <a:r>
              <a:rPr sz="1850" spc="-5" dirty="0"/>
              <a:t>r</a:t>
            </a:r>
            <a:r>
              <a:rPr sz="1850" spc="-185" dirty="0"/>
              <a:t> </a:t>
            </a:r>
            <a:r>
              <a:rPr sz="1850" spc="-10" dirty="0"/>
              <a:t>r</a:t>
            </a:r>
            <a:r>
              <a:rPr sz="1850" spc="-45" dirty="0"/>
              <a:t>e</a:t>
            </a:r>
            <a:r>
              <a:rPr sz="1850" spc="-30" dirty="0"/>
              <a:t>l</a:t>
            </a:r>
            <a:r>
              <a:rPr sz="1850" spc="-45" dirty="0"/>
              <a:t>e</a:t>
            </a:r>
            <a:r>
              <a:rPr sz="1850" spc="-10" dirty="0"/>
              <a:t>a</a:t>
            </a:r>
            <a:r>
              <a:rPr sz="1850" spc="-5" dirty="0"/>
              <a:t>s</a:t>
            </a:r>
            <a:r>
              <a:rPr sz="1850" spc="-45" dirty="0"/>
              <a:t>e</a:t>
            </a:r>
            <a:r>
              <a:rPr sz="1850" spc="-5" dirty="0"/>
              <a:t>s;</a:t>
            </a:r>
          </a:p>
          <a:p>
            <a:pPr marL="926465">
              <a:lnSpc>
                <a:spcPts val="2160"/>
              </a:lnSpc>
            </a:pPr>
            <a:r>
              <a:rPr sz="1850" spc="-10" dirty="0"/>
              <a:t>-</a:t>
            </a:r>
            <a:r>
              <a:rPr sz="1850" spc="-5" dirty="0"/>
              <a:t>-</a:t>
            </a:r>
            <a:r>
              <a:rPr sz="1850" spc="-25" dirty="0"/>
              <a:t> </a:t>
            </a:r>
            <a:r>
              <a:rPr sz="1850" spc="-20" dirty="0"/>
              <a:t>d</a:t>
            </a:r>
            <a:r>
              <a:rPr sz="1850" spc="-30" dirty="0"/>
              <a:t>i</a:t>
            </a:r>
            <a:r>
              <a:rPr sz="1850" spc="-5" dirty="0"/>
              <a:t>s</a:t>
            </a:r>
            <a:r>
              <a:rPr sz="1850" spc="15" dirty="0"/>
              <a:t>c</a:t>
            </a:r>
            <a:r>
              <a:rPr sz="1850" spc="-30" dirty="0"/>
              <a:t>l</a:t>
            </a:r>
            <a:r>
              <a:rPr sz="1850" spc="-25" dirty="0"/>
              <a:t>o</a:t>
            </a:r>
            <a:r>
              <a:rPr sz="1850" spc="-5" dirty="0"/>
              <a:t>s</a:t>
            </a:r>
            <a:r>
              <a:rPr sz="1850" spc="-20" dirty="0"/>
              <a:t>u</a:t>
            </a:r>
            <a:r>
              <a:rPr sz="1850" spc="-10" dirty="0"/>
              <a:t>r</a:t>
            </a:r>
            <a:r>
              <a:rPr sz="1850" spc="-5" dirty="0"/>
              <a:t>e</a:t>
            </a:r>
            <a:r>
              <a:rPr sz="1850" spc="-135" dirty="0"/>
              <a:t> </a:t>
            </a:r>
            <a:r>
              <a:rPr sz="1850" spc="5" dirty="0"/>
              <a:t>g</a:t>
            </a:r>
            <a:r>
              <a:rPr sz="1850" spc="-20" dirty="0"/>
              <a:t>u</a:t>
            </a:r>
            <a:r>
              <a:rPr sz="1850" spc="-30" dirty="0"/>
              <a:t>i</a:t>
            </a:r>
            <a:r>
              <a:rPr sz="1850" spc="-20" dirty="0"/>
              <a:t>d</a:t>
            </a:r>
            <a:r>
              <a:rPr sz="1850" spc="-10" dirty="0"/>
              <a:t>a</a:t>
            </a:r>
            <a:r>
              <a:rPr sz="1850" spc="-20" dirty="0"/>
              <a:t>n</a:t>
            </a:r>
            <a:r>
              <a:rPr sz="1850" spc="15" dirty="0"/>
              <a:t>c</a:t>
            </a:r>
            <a:r>
              <a:rPr sz="1850" spc="-45" dirty="0"/>
              <a:t>e</a:t>
            </a:r>
            <a:r>
              <a:rPr sz="1850" spc="-5" dirty="0"/>
              <a:t>;</a:t>
            </a:r>
          </a:p>
          <a:p>
            <a:pPr marL="926465">
              <a:lnSpc>
                <a:spcPts val="2160"/>
              </a:lnSpc>
            </a:pPr>
            <a:r>
              <a:rPr sz="1850" spc="-10" dirty="0"/>
              <a:t>-</a:t>
            </a:r>
            <a:r>
              <a:rPr sz="1850" spc="-5" dirty="0"/>
              <a:t>-</a:t>
            </a:r>
            <a:r>
              <a:rPr sz="1850" spc="-25" dirty="0"/>
              <a:t> </a:t>
            </a:r>
            <a:r>
              <a:rPr sz="1850" spc="-10" dirty="0"/>
              <a:t>a</a:t>
            </a:r>
            <a:r>
              <a:rPr sz="1850" spc="15" dirty="0"/>
              <a:t>cc</a:t>
            </a:r>
            <a:r>
              <a:rPr sz="1850" spc="-25" dirty="0"/>
              <a:t>o</a:t>
            </a:r>
            <a:r>
              <a:rPr sz="1850" spc="-20" dirty="0"/>
              <a:t>un</a:t>
            </a:r>
            <a:r>
              <a:rPr sz="1850" spc="15" dirty="0"/>
              <a:t>t</a:t>
            </a:r>
            <a:r>
              <a:rPr sz="1850" spc="-30" dirty="0"/>
              <a:t>i</a:t>
            </a:r>
            <a:r>
              <a:rPr sz="1850" spc="-20" dirty="0"/>
              <a:t>n</a:t>
            </a:r>
            <a:r>
              <a:rPr sz="1850" spc="-5" dirty="0"/>
              <a:t>g</a:t>
            </a:r>
            <a:r>
              <a:rPr sz="1850" spc="-170" dirty="0"/>
              <a:t> </a:t>
            </a:r>
            <a:r>
              <a:rPr sz="1850" spc="5" dirty="0"/>
              <a:t>g</a:t>
            </a:r>
            <a:r>
              <a:rPr sz="1850" spc="-20" dirty="0"/>
              <a:t>u</a:t>
            </a:r>
            <a:r>
              <a:rPr sz="1850" spc="-30" dirty="0"/>
              <a:t>i</a:t>
            </a:r>
            <a:r>
              <a:rPr sz="1850" spc="-20" dirty="0"/>
              <a:t>d</a:t>
            </a:r>
            <a:r>
              <a:rPr sz="1850" spc="-10" dirty="0"/>
              <a:t>a</a:t>
            </a:r>
            <a:r>
              <a:rPr sz="1850" spc="-20" dirty="0"/>
              <a:t>n</a:t>
            </a:r>
            <a:r>
              <a:rPr sz="1850" spc="15" dirty="0"/>
              <a:t>c</a:t>
            </a:r>
            <a:r>
              <a:rPr sz="1850" spc="-45" dirty="0"/>
              <a:t>e</a:t>
            </a:r>
            <a:r>
              <a:rPr sz="1850" spc="-5" dirty="0"/>
              <a:t>;</a:t>
            </a:r>
            <a:r>
              <a:rPr sz="1850" spc="-114" dirty="0"/>
              <a:t> </a:t>
            </a:r>
            <a:r>
              <a:rPr sz="1850" spc="-10" dirty="0"/>
              <a:t>a</a:t>
            </a:r>
            <a:r>
              <a:rPr sz="1850" spc="-20" dirty="0"/>
              <a:t>nd</a:t>
            </a:r>
            <a:r>
              <a:rPr sz="1850" spc="-5" dirty="0"/>
              <a:t>,</a:t>
            </a:r>
          </a:p>
          <a:p>
            <a:pPr marL="926465">
              <a:lnSpc>
                <a:spcPts val="2190"/>
              </a:lnSpc>
            </a:pPr>
            <a:r>
              <a:rPr sz="1850" spc="-10" dirty="0"/>
              <a:t>-</a:t>
            </a:r>
            <a:r>
              <a:rPr sz="1850" spc="-5" dirty="0"/>
              <a:t>-</a:t>
            </a:r>
            <a:r>
              <a:rPr sz="1850" spc="-25" dirty="0"/>
              <a:t> </a:t>
            </a:r>
            <a:r>
              <a:rPr sz="1850" spc="-5" dirty="0"/>
              <a:t>s</a:t>
            </a:r>
            <a:r>
              <a:rPr sz="1850" spc="15" dirty="0"/>
              <a:t>t</a:t>
            </a:r>
            <a:r>
              <a:rPr sz="1850" spc="-10" dirty="0"/>
              <a:t>af</a:t>
            </a:r>
            <a:r>
              <a:rPr sz="1850" spc="-5" dirty="0"/>
              <a:t>f</a:t>
            </a:r>
            <a:r>
              <a:rPr sz="1850" spc="-185" dirty="0"/>
              <a:t> </a:t>
            </a:r>
            <a:r>
              <a:rPr sz="1850" spc="5" dirty="0"/>
              <a:t>g</a:t>
            </a:r>
            <a:r>
              <a:rPr sz="1850" spc="-20" dirty="0"/>
              <a:t>u</a:t>
            </a:r>
            <a:r>
              <a:rPr sz="1850" spc="-30" dirty="0"/>
              <a:t>i</a:t>
            </a:r>
            <a:r>
              <a:rPr sz="1850" spc="-20" dirty="0"/>
              <a:t>d</a:t>
            </a:r>
            <a:r>
              <a:rPr sz="1850" spc="-10" dirty="0"/>
              <a:t>a</a:t>
            </a:r>
            <a:r>
              <a:rPr sz="1850" spc="-20" dirty="0"/>
              <a:t>n</a:t>
            </a:r>
            <a:r>
              <a:rPr sz="1850" spc="15" dirty="0"/>
              <a:t>c</a:t>
            </a:r>
            <a:r>
              <a:rPr sz="1850" spc="-45" dirty="0"/>
              <a:t>e</a:t>
            </a:r>
            <a:r>
              <a:rPr sz="1850" spc="-5" dirty="0"/>
              <a:t>.</a:t>
            </a:r>
          </a:p>
          <a:p>
            <a:pPr>
              <a:lnSpc>
                <a:spcPct val="100000"/>
              </a:lnSpc>
              <a:spcBef>
                <a:spcPts val="25"/>
              </a:spcBef>
            </a:pPr>
            <a:endParaRPr sz="1850" dirty="0"/>
          </a:p>
          <a:p>
            <a:pPr marL="12700" marR="5080">
              <a:lnSpc>
                <a:spcPts val="2160"/>
              </a:lnSpc>
            </a:pPr>
            <a:r>
              <a:rPr sz="1850" spc="-20" dirty="0"/>
              <a:t>On </a:t>
            </a:r>
            <a:r>
              <a:rPr sz="1850" spc="-25" dirty="0"/>
              <a:t>July</a:t>
            </a:r>
            <a:r>
              <a:rPr sz="1850" spc="-50" dirty="0"/>
              <a:t> </a:t>
            </a:r>
            <a:r>
              <a:rPr sz="1850" spc="10" dirty="0"/>
              <a:t>13,</a:t>
            </a:r>
            <a:r>
              <a:rPr sz="1850" spc="-80" dirty="0"/>
              <a:t> </a:t>
            </a:r>
            <a:r>
              <a:rPr sz="1850" spc="15" dirty="0"/>
              <a:t>2021,</a:t>
            </a:r>
            <a:r>
              <a:rPr sz="1850" spc="-155" dirty="0"/>
              <a:t> </a:t>
            </a:r>
            <a:r>
              <a:rPr sz="1850" spc="-5" dirty="0"/>
              <a:t>the</a:t>
            </a:r>
            <a:r>
              <a:rPr sz="1850" spc="-130" dirty="0"/>
              <a:t> </a:t>
            </a:r>
            <a:r>
              <a:rPr sz="1850" spc="-5" dirty="0"/>
              <a:t>SEC</a:t>
            </a:r>
            <a:r>
              <a:rPr sz="1850" spc="-114" dirty="0"/>
              <a:t> </a:t>
            </a:r>
            <a:r>
              <a:rPr sz="1850" spc="-15" dirty="0"/>
              <a:t>initiated</a:t>
            </a:r>
            <a:r>
              <a:rPr sz="1850" spc="-100" dirty="0"/>
              <a:t> </a:t>
            </a:r>
            <a:r>
              <a:rPr sz="1850" spc="-5" dirty="0"/>
              <a:t>its</a:t>
            </a:r>
            <a:r>
              <a:rPr sz="1850" spc="-15" dirty="0"/>
              <a:t> first</a:t>
            </a:r>
            <a:r>
              <a:rPr sz="1850" spc="-155" dirty="0"/>
              <a:t> </a:t>
            </a:r>
            <a:r>
              <a:rPr sz="1850" spc="-20" dirty="0"/>
              <a:t>Enforcement</a:t>
            </a:r>
            <a:r>
              <a:rPr sz="1850" spc="-150" dirty="0"/>
              <a:t> </a:t>
            </a:r>
            <a:r>
              <a:rPr sz="1850" spc="-5" dirty="0"/>
              <a:t>action</a:t>
            </a:r>
            <a:r>
              <a:rPr sz="1850" spc="-100" dirty="0"/>
              <a:t> </a:t>
            </a:r>
            <a:r>
              <a:rPr sz="1850" spc="-15" dirty="0"/>
              <a:t>of </a:t>
            </a:r>
            <a:r>
              <a:rPr sz="1850" spc="-5" dirty="0"/>
              <a:t>the</a:t>
            </a:r>
            <a:r>
              <a:rPr sz="1850" spc="-50" dirty="0"/>
              <a:t> </a:t>
            </a:r>
            <a:r>
              <a:rPr sz="1850" spc="-45" dirty="0"/>
              <a:t>SPAC</a:t>
            </a:r>
            <a:r>
              <a:rPr sz="1850" spc="-114" dirty="0"/>
              <a:t> </a:t>
            </a:r>
            <a:r>
              <a:rPr sz="1850" spc="-20" dirty="0"/>
              <a:t>boom</a:t>
            </a:r>
            <a:r>
              <a:rPr sz="1850" spc="-45" dirty="0"/>
              <a:t> </a:t>
            </a:r>
            <a:r>
              <a:rPr sz="1850" spc="-10" dirty="0"/>
              <a:t>charging </a:t>
            </a:r>
            <a:r>
              <a:rPr sz="1850" spc="-405" dirty="0"/>
              <a:t> </a:t>
            </a:r>
            <a:r>
              <a:rPr sz="1850" spc="-5" dirty="0"/>
              <a:t>a</a:t>
            </a:r>
            <a:r>
              <a:rPr sz="1850" spc="-20" dirty="0"/>
              <a:t> </a:t>
            </a:r>
            <a:r>
              <a:rPr sz="1850" spc="-40" dirty="0"/>
              <a:t>SPAC,</a:t>
            </a:r>
            <a:r>
              <a:rPr sz="1850" spc="-75" dirty="0"/>
              <a:t> </a:t>
            </a:r>
            <a:r>
              <a:rPr sz="1850" spc="-5" dirty="0"/>
              <a:t>its</a:t>
            </a:r>
            <a:r>
              <a:rPr sz="1850" spc="-95" dirty="0"/>
              <a:t> </a:t>
            </a:r>
            <a:r>
              <a:rPr sz="1850" spc="-35" dirty="0"/>
              <a:t>sponsor,</a:t>
            </a:r>
            <a:r>
              <a:rPr sz="1850" spc="-75" dirty="0"/>
              <a:t> </a:t>
            </a:r>
            <a:r>
              <a:rPr sz="1850" spc="-5" dirty="0"/>
              <a:t>its</a:t>
            </a:r>
            <a:r>
              <a:rPr sz="1850" spc="-95" dirty="0"/>
              <a:t> </a:t>
            </a:r>
            <a:r>
              <a:rPr sz="1850" spc="-20" dirty="0"/>
              <a:t>proposed</a:t>
            </a:r>
            <a:r>
              <a:rPr sz="1850" spc="-105" dirty="0"/>
              <a:t> </a:t>
            </a:r>
            <a:r>
              <a:rPr sz="1850" spc="-25" dirty="0"/>
              <a:t>merger</a:t>
            </a:r>
            <a:r>
              <a:rPr sz="1850" spc="-15" dirty="0"/>
              <a:t> </a:t>
            </a:r>
            <a:r>
              <a:rPr sz="1850" spc="-5" dirty="0"/>
              <a:t>target,</a:t>
            </a:r>
            <a:r>
              <a:rPr sz="1850" spc="-155" dirty="0"/>
              <a:t> </a:t>
            </a:r>
            <a:r>
              <a:rPr sz="1850" spc="-15" dirty="0"/>
              <a:t>and</a:t>
            </a:r>
            <a:r>
              <a:rPr sz="1850" spc="-100" dirty="0"/>
              <a:t> </a:t>
            </a:r>
            <a:r>
              <a:rPr sz="1850" spc="-5" dirty="0"/>
              <a:t>the</a:t>
            </a:r>
            <a:r>
              <a:rPr sz="1850" spc="-50" dirty="0"/>
              <a:t> </a:t>
            </a:r>
            <a:r>
              <a:rPr sz="1850" spc="-25" dirty="0"/>
              <a:t>CEOs</a:t>
            </a:r>
            <a:r>
              <a:rPr sz="1850" spc="-95" dirty="0"/>
              <a:t> </a:t>
            </a:r>
            <a:r>
              <a:rPr sz="1850" spc="-15" dirty="0"/>
              <a:t>of </a:t>
            </a:r>
            <a:r>
              <a:rPr sz="1850" spc="-5" dirty="0"/>
              <a:t>the</a:t>
            </a:r>
            <a:r>
              <a:rPr sz="1850" spc="-55" dirty="0"/>
              <a:t> </a:t>
            </a:r>
            <a:r>
              <a:rPr sz="1850" spc="-45" dirty="0"/>
              <a:t>SPAC</a:t>
            </a:r>
            <a:r>
              <a:rPr sz="1850" spc="-114" dirty="0"/>
              <a:t> </a:t>
            </a:r>
            <a:r>
              <a:rPr sz="1850" spc="-15" dirty="0"/>
              <a:t>and</a:t>
            </a:r>
            <a:r>
              <a:rPr sz="1850" spc="-20" dirty="0"/>
              <a:t> </a:t>
            </a:r>
            <a:r>
              <a:rPr sz="1850" spc="-5" dirty="0"/>
              <a:t>its</a:t>
            </a:r>
            <a:r>
              <a:rPr sz="1850" spc="-95" dirty="0"/>
              <a:t> </a:t>
            </a:r>
            <a:r>
              <a:rPr sz="1850" spc="-10" dirty="0"/>
              <a:t>target</a:t>
            </a:r>
            <a:r>
              <a:rPr sz="1850" spc="-155" dirty="0"/>
              <a:t> </a:t>
            </a:r>
            <a:r>
              <a:rPr sz="1850" spc="-5" dirty="0"/>
              <a:t>– </a:t>
            </a:r>
            <a:r>
              <a:rPr sz="1850" dirty="0"/>
              <a:t> In</a:t>
            </a:r>
            <a:r>
              <a:rPr sz="1850" spc="-30" dirty="0"/>
              <a:t> </a:t>
            </a:r>
            <a:r>
              <a:rPr sz="1850" spc="-5" dirty="0"/>
              <a:t>the</a:t>
            </a:r>
            <a:r>
              <a:rPr sz="1850" spc="-135" dirty="0"/>
              <a:t> </a:t>
            </a:r>
            <a:r>
              <a:rPr sz="1850" spc="-5" dirty="0"/>
              <a:t>Matter</a:t>
            </a:r>
            <a:r>
              <a:rPr sz="1850" spc="-180" dirty="0"/>
              <a:t> </a:t>
            </a:r>
            <a:r>
              <a:rPr sz="1850" spc="-15" dirty="0"/>
              <a:t>of</a:t>
            </a:r>
            <a:r>
              <a:rPr sz="1850" spc="-25" dirty="0"/>
              <a:t> </a:t>
            </a:r>
            <a:r>
              <a:rPr sz="1850" spc="-15" dirty="0"/>
              <a:t>Momentus,</a:t>
            </a:r>
            <a:r>
              <a:rPr sz="1850" spc="-160" dirty="0"/>
              <a:t> </a:t>
            </a:r>
            <a:r>
              <a:rPr sz="1850" dirty="0"/>
              <a:t>Inc.</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p:nvPr/>
        </p:nvSpPr>
        <p:spPr>
          <a:xfrm>
            <a:off x="0" y="6441440"/>
            <a:ext cx="9144000" cy="162560"/>
          </a:xfrm>
          <a:custGeom>
            <a:avLst/>
            <a:gdLst/>
            <a:ahLst/>
            <a:cxnLst/>
            <a:rect l="l" t="t" r="r" b="b"/>
            <a:pathLst>
              <a:path w="9144000" h="162559">
                <a:moveTo>
                  <a:pt x="9144000" y="0"/>
                </a:moveTo>
                <a:lnTo>
                  <a:pt x="0" y="0"/>
                </a:lnTo>
                <a:lnTo>
                  <a:pt x="0" y="162560"/>
                </a:lnTo>
                <a:lnTo>
                  <a:pt x="9144000" y="162560"/>
                </a:lnTo>
                <a:lnTo>
                  <a:pt x="9144000" y="0"/>
                </a:lnTo>
                <a:close/>
              </a:path>
            </a:pathLst>
          </a:custGeom>
          <a:solidFill>
            <a:srgbClr val="FFFFFF"/>
          </a:solidFill>
        </p:spPr>
        <p:txBody>
          <a:bodyPr wrap="square" lIns="0" tIns="0" rIns="0" bIns="0" rtlCol="0"/>
          <a:lstStyle/>
          <a:p>
            <a:endParaRPr/>
          </a:p>
        </p:txBody>
      </p:sp>
      <p:sp>
        <p:nvSpPr>
          <p:cNvPr id="3" name="object 3" descr="" title=""/>
          <p:cNvSpPr txBox="1"/>
          <p:nvPr/>
        </p:nvSpPr>
        <p:spPr>
          <a:xfrm>
            <a:off x="1371829" y="797791"/>
            <a:ext cx="4588510" cy="4970145"/>
          </a:xfrm>
          <a:prstGeom prst="rect">
            <a:avLst/>
          </a:prstGeom>
        </p:spPr>
        <p:txBody>
          <a:bodyPr vert="horz" wrap="square" lIns="0" tIns="26670" rIns="0" bIns="0" rtlCol="0">
            <a:spAutoFit/>
          </a:bodyPr>
          <a:lstStyle/>
          <a:p>
            <a:pPr marL="12700" marR="111125" indent="-635">
              <a:lnSpc>
                <a:spcPts val="2160"/>
              </a:lnSpc>
              <a:spcBef>
                <a:spcPts val="210"/>
              </a:spcBef>
            </a:pPr>
            <a:r>
              <a:rPr sz="1850" spc="-25" dirty="0">
                <a:latin typeface="Calibri"/>
                <a:cs typeface="Calibri"/>
              </a:rPr>
              <a:t>T</a:t>
            </a:r>
            <a:r>
              <a:rPr sz="1850" spc="-20" dirty="0">
                <a:latin typeface="Calibri"/>
                <a:cs typeface="Calibri"/>
              </a:rPr>
              <a:t>h</a:t>
            </a:r>
            <a:r>
              <a:rPr sz="1850" spc="-5" dirty="0">
                <a:latin typeface="Calibri"/>
                <a:cs typeface="Calibri"/>
              </a:rPr>
              <a:t>e</a:t>
            </a:r>
            <a:r>
              <a:rPr sz="1850" spc="-55" dirty="0">
                <a:latin typeface="Calibri"/>
                <a:cs typeface="Calibri"/>
              </a:rPr>
              <a:t> </a:t>
            </a:r>
            <a:r>
              <a:rPr sz="1850" spc="25" dirty="0">
                <a:latin typeface="Calibri"/>
                <a:cs typeface="Calibri"/>
              </a:rPr>
              <a:t>S</a:t>
            </a:r>
            <a:r>
              <a:rPr sz="1850" spc="-165" dirty="0">
                <a:latin typeface="Calibri"/>
                <a:cs typeface="Calibri"/>
              </a:rPr>
              <a:t>P</a:t>
            </a:r>
            <a:r>
              <a:rPr sz="1850" spc="-35" dirty="0">
                <a:latin typeface="Calibri"/>
                <a:cs typeface="Calibri"/>
              </a:rPr>
              <a:t>A</a:t>
            </a:r>
            <a:r>
              <a:rPr sz="1850" spc="-10" dirty="0">
                <a:latin typeface="Calibri"/>
                <a:cs typeface="Calibri"/>
              </a:rPr>
              <a:t>C</a:t>
            </a:r>
            <a:r>
              <a:rPr sz="1850" spc="-120" dirty="0">
                <a:latin typeface="Calibri"/>
                <a:cs typeface="Calibri"/>
              </a:rPr>
              <a:t> </a:t>
            </a:r>
            <a:r>
              <a:rPr sz="1850" spc="-5" dirty="0">
                <a:latin typeface="Calibri"/>
                <a:cs typeface="Calibri"/>
              </a:rPr>
              <a:t>–</a:t>
            </a:r>
            <a:r>
              <a:rPr sz="1850" spc="25" dirty="0">
                <a:latin typeface="Calibri"/>
                <a:cs typeface="Calibri"/>
              </a:rPr>
              <a:t> S</a:t>
            </a:r>
            <a:r>
              <a:rPr sz="1850" spc="15" dirty="0">
                <a:latin typeface="Calibri"/>
                <a:cs typeface="Calibri"/>
              </a:rPr>
              <a:t>t</a:t>
            </a:r>
            <a:r>
              <a:rPr sz="1850" spc="-10" dirty="0">
                <a:latin typeface="Calibri"/>
                <a:cs typeface="Calibri"/>
              </a:rPr>
              <a:t>a</a:t>
            </a:r>
            <a:r>
              <a:rPr sz="1850" spc="-20" dirty="0">
                <a:latin typeface="Calibri"/>
                <a:cs typeface="Calibri"/>
              </a:rPr>
              <a:t>b</a:t>
            </a:r>
            <a:r>
              <a:rPr sz="1850" spc="-30" dirty="0">
                <a:latin typeface="Calibri"/>
                <a:cs typeface="Calibri"/>
              </a:rPr>
              <a:t>l</a:t>
            </a:r>
            <a:r>
              <a:rPr sz="1850" spc="-5" dirty="0">
                <a:latin typeface="Calibri"/>
                <a:cs typeface="Calibri"/>
              </a:rPr>
              <a:t>e</a:t>
            </a:r>
            <a:r>
              <a:rPr sz="1850" spc="-135" dirty="0">
                <a:latin typeface="Calibri"/>
                <a:cs typeface="Calibri"/>
              </a:rPr>
              <a:t> </a:t>
            </a:r>
            <a:r>
              <a:rPr sz="1850" spc="-50" dirty="0">
                <a:latin typeface="Calibri"/>
                <a:cs typeface="Calibri"/>
              </a:rPr>
              <a:t>R</a:t>
            </a:r>
            <a:r>
              <a:rPr sz="1850" spc="-25" dirty="0">
                <a:latin typeface="Calibri"/>
                <a:cs typeface="Calibri"/>
              </a:rPr>
              <a:t>o</a:t>
            </a:r>
            <a:r>
              <a:rPr sz="1850" spc="-10" dirty="0">
                <a:latin typeface="Calibri"/>
                <a:cs typeface="Calibri"/>
              </a:rPr>
              <a:t>ad</a:t>
            </a:r>
            <a:r>
              <a:rPr sz="1850" spc="-105" dirty="0">
                <a:latin typeface="Calibri"/>
                <a:cs typeface="Calibri"/>
              </a:rPr>
              <a:t> </a:t>
            </a:r>
            <a:r>
              <a:rPr sz="1850" spc="-35" dirty="0">
                <a:latin typeface="Calibri"/>
                <a:cs typeface="Calibri"/>
              </a:rPr>
              <a:t>A</a:t>
            </a:r>
            <a:r>
              <a:rPr sz="1850" spc="15" dirty="0">
                <a:latin typeface="Calibri"/>
                <a:cs typeface="Calibri"/>
              </a:rPr>
              <a:t>c</a:t>
            </a:r>
            <a:r>
              <a:rPr sz="1850" spc="-20" dirty="0">
                <a:latin typeface="Calibri"/>
                <a:cs typeface="Calibri"/>
              </a:rPr>
              <a:t>qu</a:t>
            </a:r>
            <a:r>
              <a:rPr sz="1850" spc="-30" dirty="0">
                <a:latin typeface="Calibri"/>
                <a:cs typeface="Calibri"/>
              </a:rPr>
              <a:t>i</a:t>
            </a:r>
            <a:r>
              <a:rPr sz="1850" spc="-5" dirty="0">
                <a:latin typeface="Calibri"/>
                <a:cs typeface="Calibri"/>
              </a:rPr>
              <a:t>s</a:t>
            </a:r>
            <a:r>
              <a:rPr sz="1850" spc="-30" dirty="0">
                <a:latin typeface="Calibri"/>
                <a:cs typeface="Calibri"/>
              </a:rPr>
              <a:t>i</a:t>
            </a:r>
            <a:r>
              <a:rPr sz="1850" spc="15" dirty="0">
                <a:latin typeface="Calibri"/>
                <a:cs typeface="Calibri"/>
              </a:rPr>
              <a:t>t</a:t>
            </a:r>
            <a:r>
              <a:rPr sz="1850" spc="-30" dirty="0">
                <a:latin typeface="Calibri"/>
                <a:cs typeface="Calibri"/>
              </a:rPr>
              <a:t>i</a:t>
            </a:r>
            <a:r>
              <a:rPr sz="1850" spc="-25" dirty="0">
                <a:latin typeface="Calibri"/>
                <a:cs typeface="Calibri"/>
              </a:rPr>
              <a:t>o</a:t>
            </a:r>
            <a:r>
              <a:rPr sz="1850" spc="-10" dirty="0">
                <a:latin typeface="Calibri"/>
                <a:cs typeface="Calibri"/>
              </a:rPr>
              <a:t>n</a:t>
            </a:r>
            <a:r>
              <a:rPr sz="1850" spc="-105" dirty="0">
                <a:latin typeface="Calibri"/>
                <a:cs typeface="Calibri"/>
              </a:rPr>
              <a:t> </a:t>
            </a:r>
            <a:r>
              <a:rPr sz="1850" spc="-35" dirty="0">
                <a:latin typeface="Calibri"/>
                <a:cs typeface="Calibri"/>
              </a:rPr>
              <a:t>C</a:t>
            </a:r>
            <a:r>
              <a:rPr sz="1850" spc="-25" dirty="0">
                <a:latin typeface="Calibri"/>
                <a:cs typeface="Calibri"/>
              </a:rPr>
              <a:t>o</a:t>
            </a:r>
            <a:r>
              <a:rPr sz="1850" spc="-10" dirty="0">
                <a:latin typeface="Calibri"/>
                <a:cs typeface="Calibri"/>
              </a:rPr>
              <a:t>rp</a:t>
            </a:r>
            <a:r>
              <a:rPr sz="1850" spc="-25" dirty="0">
                <a:latin typeface="Calibri"/>
                <a:cs typeface="Calibri"/>
              </a:rPr>
              <a:t> </a:t>
            </a:r>
            <a:r>
              <a:rPr sz="1850" spc="-5" dirty="0">
                <a:latin typeface="Calibri"/>
                <a:cs typeface="Calibri"/>
              </a:rPr>
              <a:t>–  </a:t>
            </a:r>
            <a:r>
              <a:rPr sz="1850" spc="-20" dirty="0">
                <a:latin typeface="Calibri"/>
                <a:cs typeface="Calibri"/>
              </a:rPr>
              <a:t>completed</a:t>
            </a:r>
            <a:r>
              <a:rPr sz="1850" spc="-110" dirty="0">
                <a:latin typeface="Calibri"/>
                <a:cs typeface="Calibri"/>
              </a:rPr>
              <a:t> </a:t>
            </a:r>
            <a:r>
              <a:rPr sz="1850" spc="-5" dirty="0">
                <a:latin typeface="Calibri"/>
                <a:cs typeface="Calibri"/>
              </a:rPr>
              <a:t>its</a:t>
            </a:r>
            <a:r>
              <a:rPr sz="1850" spc="-100" dirty="0">
                <a:latin typeface="Calibri"/>
                <a:cs typeface="Calibri"/>
              </a:rPr>
              <a:t> </a:t>
            </a:r>
            <a:r>
              <a:rPr sz="1850" spc="-20" dirty="0">
                <a:latin typeface="Calibri"/>
                <a:cs typeface="Calibri"/>
              </a:rPr>
              <a:t>public</a:t>
            </a:r>
            <a:r>
              <a:rPr sz="1850" spc="5" dirty="0">
                <a:latin typeface="Calibri"/>
                <a:cs typeface="Calibri"/>
              </a:rPr>
              <a:t> </a:t>
            </a:r>
            <a:r>
              <a:rPr sz="1850" spc="-30" dirty="0">
                <a:latin typeface="Calibri"/>
                <a:cs typeface="Calibri"/>
              </a:rPr>
              <a:t>offering</a:t>
            </a:r>
            <a:r>
              <a:rPr sz="1850" spc="-5" dirty="0">
                <a:latin typeface="Calibri"/>
                <a:cs typeface="Calibri"/>
              </a:rPr>
              <a:t> </a:t>
            </a:r>
            <a:r>
              <a:rPr sz="1850" spc="-20" dirty="0">
                <a:latin typeface="Calibri"/>
                <a:cs typeface="Calibri"/>
              </a:rPr>
              <a:t>in</a:t>
            </a:r>
            <a:r>
              <a:rPr sz="1850" spc="-25" dirty="0">
                <a:latin typeface="Calibri"/>
                <a:cs typeface="Calibri"/>
              </a:rPr>
              <a:t> </a:t>
            </a:r>
            <a:r>
              <a:rPr sz="1850" spc="-30" dirty="0">
                <a:latin typeface="Calibri"/>
                <a:cs typeface="Calibri"/>
              </a:rPr>
              <a:t>November</a:t>
            </a:r>
            <a:r>
              <a:rPr sz="1850" spc="-25" dirty="0">
                <a:latin typeface="Calibri"/>
                <a:cs typeface="Calibri"/>
              </a:rPr>
              <a:t> </a:t>
            </a:r>
            <a:r>
              <a:rPr sz="1850" spc="10" dirty="0">
                <a:latin typeface="Calibri"/>
                <a:cs typeface="Calibri"/>
              </a:rPr>
              <a:t>2019</a:t>
            </a:r>
            <a:endParaRPr sz="1850" dirty="0">
              <a:latin typeface="Calibri"/>
              <a:cs typeface="Calibri"/>
            </a:endParaRPr>
          </a:p>
          <a:p>
            <a:pPr>
              <a:lnSpc>
                <a:spcPct val="100000"/>
              </a:lnSpc>
              <a:spcBef>
                <a:spcPts val="25"/>
              </a:spcBef>
            </a:pPr>
            <a:endParaRPr sz="1750" dirty="0">
              <a:latin typeface="Calibri"/>
              <a:cs typeface="Calibri"/>
            </a:endParaRPr>
          </a:p>
          <a:p>
            <a:pPr marL="12700" marR="260350">
              <a:lnSpc>
                <a:spcPts val="2160"/>
              </a:lnSpc>
            </a:pPr>
            <a:r>
              <a:rPr sz="1850" spc="-25" dirty="0">
                <a:latin typeface="Calibri"/>
                <a:cs typeface="Calibri"/>
              </a:rPr>
              <a:t>T</a:t>
            </a:r>
            <a:r>
              <a:rPr sz="1850" spc="-20" dirty="0">
                <a:latin typeface="Calibri"/>
                <a:cs typeface="Calibri"/>
              </a:rPr>
              <a:t>h</a:t>
            </a:r>
            <a:r>
              <a:rPr sz="1850" spc="-5" dirty="0">
                <a:latin typeface="Calibri"/>
                <a:cs typeface="Calibri"/>
              </a:rPr>
              <a:t>e</a:t>
            </a:r>
            <a:r>
              <a:rPr sz="1850" spc="-55" dirty="0">
                <a:latin typeface="Calibri"/>
                <a:cs typeface="Calibri"/>
              </a:rPr>
              <a:t> </a:t>
            </a:r>
            <a:r>
              <a:rPr sz="1850" spc="25" dirty="0">
                <a:latin typeface="Calibri"/>
                <a:cs typeface="Calibri"/>
              </a:rPr>
              <a:t>S</a:t>
            </a:r>
            <a:r>
              <a:rPr sz="1850" spc="-165" dirty="0">
                <a:latin typeface="Calibri"/>
                <a:cs typeface="Calibri"/>
              </a:rPr>
              <a:t>P</a:t>
            </a:r>
            <a:r>
              <a:rPr sz="1850" spc="-35" dirty="0">
                <a:latin typeface="Calibri"/>
                <a:cs typeface="Calibri"/>
              </a:rPr>
              <a:t>A</a:t>
            </a:r>
            <a:r>
              <a:rPr sz="1850" spc="-10" dirty="0">
                <a:latin typeface="Calibri"/>
                <a:cs typeface="Calibri"/>
              </a:rPr>
              <a:t>C</a:t>
            </a:r>
            <a:r>
              <a:rPr sz="1850" spc="-120" dirty="0">
                <a:latin typeface="Calibri"/>
                <a:cs typeface="Calibri"/>
              </a:rPr>
              <a:t> </a:t>
            </a:r>
            <a:r>
              <a:rPr sz="1850" spc="-50" dirty="0">
                <a:latin typeface="Calibri"/>
                <a:cs typeface="Calibri"/>
              </a:rPr>
              <a:t>w</a:t>
            </a:r>
            <a:r>
              <a:rPr sz="1850" spc="-10" dirty="0">
                <a:latin typeface="Calibri"/>
                <a:cs typeface="Calibri"/>
              </a:rPr>
              <a:t>a</a:t>
            </a:r>
            <a:r>
              <a:rPr sz="1850" spc="-5" dirty="0">
                <a:latin typeface="Calibri"/>
                <a:cs typeface="Calibri"/>
              </a:rPr>
              <a:t>s</a:t>
            </a:r>
            <a:r>
              <a:rPr sz="1850" spc="-20" dirty="0">
                <a:latin typeface="Calibri"/>
                <a:cs typeface="Calibri"/>
              </a:rPr>
              <a:t> </a:t>
            </a:r>
            <a:r>
              <a:rPr sz="1850" spc="-10" dirty="0">
                <a:latin typeface="Calibri"/>
                <a:cs typeface="Calibri"/>
              </a:rPr>
              <a:t>r</a:t>
            </a:r>
            <a:r>
              <a:rPr sz="1850" spc="-45" dirty="0">
                <a:latin typeface="Calibri"/>
                <a:cs typeface="Calibri"/>
              </a:rPr>
              <a:t>e</a:t>
            </a:r>
            <a:r>
              <a:rPr sz="1850" spc="-20" dirty="0">
                <a:latin typeface="Calibri"/>
                <a:cs typeface="Calibri"/>
              </a:rPr>
              <a:t>qu</a:t>
            </a:r>
            <a:r>
              <a:rPr sz="1850" spc="-30" dirty="0">
                <a:latin typeface="Calibri"/>
                <a:cs typeface="Calibri"/>
              </a:rPr>
              <a:t>i</a:t>
            </a:r>
            <a:r>
              <a:rPr sz="1850" spc="-10" dirty="0">
                <a:latin typeface="Calibri"/>
                <a:cs typeface="Calibri"/>
              </a:rPr>
              <a:t>r</a:t>
            </a:r>
            <a:r>
              <a:rPr sz="1850" spc="-45" dirty="0">
                <a:latin typeface="Calibri"/>
                <a:cs typeface="Calibri"/>
              </a:rPr>
              <a:t>e</a:t>
            </a:r>
            <a:r>
              <a:rPr sz="1850" spc="-10" dirty="0">
                <a:latin typeface="Calibri"/>
                <a:cs typeface="Calibri"/>
              </a:rPr>
              <a:t>d</a:t>
            </a:r>
            <a:r>
              <a:rPr sz="1850" spc="-110" dirty="0">
                <a:latin typeface="Calibri"/>
                <a:cs typeface="Calibri"/>
              </a:rPr>
              <a:t> </a:t>
            </a:r>
            <a:r>
              <a:rPr sz="1850" spc="15" dirty="0">
                <a:latin typeface="Calibri"/>
                <a:cs typeface="Calibri"/>
              </a:rPr>
              <a:t>t</a:t>
            </a:r>
            <a:r>
              <a:rPr sz="1850" spc="-10" dirty="0">
                <a:latin typeface="Calibri"/>
                <a:cs typeface="Calibri"/>
              </a:rPr>
              <a:t>o</a:t>
            </a:r>
            <a:r>
              <a:rPr sz="1850" spc="-30" dirty="0">
                <a:latin typeface="Calibri"/>
                <a:cs typeface="Calibri"/>
              </a:rPr>
              <a:t> </a:t>
            </a:r>
            <a:r>
              <a:rPr sz="1850" spc="15" dirty="0">
                <a:latin typeface="Calibri"/>
                <a:cs typeface="Calibri"/>
              </a:rPr>
              <a:t>c</a:t>
            </a:r>
            <a:r>
              <a:rPr sz="1850" spc="-25" dirty="0">
                <a:latin typeface="Calibri"/>
                <a:cs typeface="Calibri"/>
              </a:rPr>
              <a:t>o</a:t>
            </a:r>
            <a:r>
              <a:rPr sz="1850" spc="-40" dirty="0">
                <a:latin typeface="Calibri"/>
                <a:cs typeface="Calibri"/>
              </a:rPr>
              <a:t>m</a:t>
            </a:r>
            <a:r>
              <a:rPr sz="1850" spc="-20" dirty="0">
                <a:latin typeface="Calibri"/>
                <a:cs typeface="Calibri"/>
              </a:rPr>
              <a:t>p</a:t>
            </a:r>
            <a:r>
              <a:rPr sz="1850" spc="-30" dirty="0">
                <a:latin typeface="Calibri"/>
                <a:cs typeface="Calibri"/>
              </a:rPr>
              <a:t>l</a:t>
            </a:r>
            <a:r>
              <a:rPr sz="1850" spc="-45" dirty="0">
                <a:latin typeface="Calibri"/>
                <a:cs typeface="Calibri"/>
              </a:rPr>
              <a:t>e</a:t>
            </a:r>
            <a:r>
              <a:rPr sz="1850" spc="15" dirty="0">
                <a:latin typeface="Calibri"/>
                <a:cs typeface="Calibri"/>
              </a:rPr>
              <a:t>t</a:t>
            </a:r>
            <a:r>
              <a:rPr sz="1850" spc="-5" dirty="0">
                <a:latin typeface="Calibri"/>
                <a:cs typeface="Calibri"/>
              </a:rPr>
              <a:t>e</a:t>
            </a:r>
            <a:r>
              <a:rPr sz="1850" spc="-135" dirty="0">
                <a:latin typeface="Calibri"/>
                <a:cs typeface="Calibri"/>
              </a:rPr>
              <a:t> </a:t>
            </a:r>
            <a:r>
              <a:rPr sz="1850" spc="-5" dirty="0">
                <a:latin typeface="Calibri"/>
                <a:cs typeface="Calibri"/>
              </a:rPr>
              <a:t>a</a:t>
            </a:r>
            <a:r>
              <a:rPr sz="1850" spc="-25" dirty="0">
                <a:latin typeface="Calibri"/>
                <a:cs typeface="Calibri"/>
              </a:rPr>
              <a:t> </a:t>
            </a:r>
            <a:r>
              <a:rPr sz="1850" spc="-20" dirty="0">
                <a:latin typeface="Calibri"/>
                <a:cs typeface="Calibri"/>
              </a:rPr>
              <a:t>bu</a:t>
            </a:r>
            <a:r>
              <a:rPr sz="1850" spc="-5" dirty="0">
                <a:latin typeface="Calibri"/>
                <a:cs typeface="Calibri"/>
              </a:rPr>
              <a:t>s</a:t>
            </a:r>
            <a:r>
              <a:rPr sz="1850" spc="-30" dirty="0">
                <a:latin typeface="Calibri"/>
                <a:cs typeface="Calibri"/>
              </a:rPr>
              <a:t>i</a:t>
            </a:r>
            <a:r>
              <a:rPr sz="1850" spc="-20" dirty="0">
                <a:latin typeface="Calibri"/>
                <a:cs typeface="Calibri"/>
              </a:rPr>
              <a:t>n</a:t>
            </a:r>
            <a:r>
              <a:rPr sz="1850" spc="-45" dirty="0">
                <a:latin typeface="Calibri"/>
                <a:cs typeface="Calibri"/>
              </a:rPr>
              <a:t>e</a:t>
            </a:r>
            <a:r>
              <a:rPr sz="1850" spc="-5" dirty="0">
                <a:latin typeface="Calibri"/>
                <a:cs typeface="Calibri"/>
              </a:rPr>
              <a:t>ss  </a:t>
            </a:r>
            <a:r>
              <a:rPr sz="1850" spc="15" dirty="0">
                <a:latin typeface="Calibri"/>
                <a:cs typeface="Calibri"/>
              </a:rPr>
              <a:t>c</a:t>
            </a:r>
            <a:r>
              <a:rPr sz="1850" spc="-25" dirty="0">
                <a:latin typeface="Calibri"/>
                <a:cs typeface="Calibri"/>
              </a:rPr>
              <a:t>o</a:t>
            </a:r>
            <a:r>
              <a:rPr sz="1850" spc="-40" dirty="0">
                <a:latin typeface="Calibri"/>
                <a:cs typeface="Calibri"/>
              </a:rPr>
              <a:t>m</a:t>
            </a:r>
            <a:r>
              <a:rPr sz="1850" spc="-20" dirty="0">
                <a:latin typeface="Calibri"/>
                <a:cs typeface="Calibri"/>
              </a:rPr>
              <a:t>b</a:t>
            </a:r>
            <a:r>
              <a:rPr sz="1850" spc="-30" dirty="0">
                <a:latin typeface="Calibri"/>
                <a:cs typeface="Calibri"/>
              </a:rPr>
              <a:t>i</a:t>
            </a:r>
            <a:r>
              <a:rPr sz="1850" spc="-20" dirty="0">
                <a:latin typeface="Calibri"/>
                <a:cs typeface="Calibri"/>
              </a:rPr>
              <a:t>n</a:t>
            </a:r>
            <a:r>
              <a:rPr sz="1850" spc="-10" dirty="0">
                <a:latin typeface="Calibri"/>
                <a:cs typeface="Calibri"/>
              </a:rPr>
              <a:t>a</a:t>
            </a:r>
            <a:r>
              <a:rPr sz="1850" spc="15" dirty="0">
                <a:latin typeface="Calibri"/>
                <a:cs typeface="Calibri"/>
              </a:rPr>
              <a:t>t</a:t>
            </a:r>
            <a:r>
              <a:rPr sz="1850" spc="-30" dirty="0">
                <a:latin typeface="Calibri"/>
                <a:cs typeface="Calibri"/>
              </a:rPr>
              <a:t>i</a:t>
            </a:r>
            <a:r>
              <a:rPr sz="1850" spc="-25" dirty="0">
                <a:latin typeface="Calibri"/>
                <a:cs typeface="Calibri"/>
              </a:rPr>
              <a:t>o</a:t>
            </a:r>
            <a:r>
              <a:rPr sz="1850" spc="-10" dirty="0">
                <a:latin typeface="Calibri"/>
                <a:cs typeface="Calibri"/>
              </a:rPr>
              <a:t>n</a:t>
            </a:r>
            <a:r>
              <a:rPr sz="1850" spc="-190" dirty="0">
                <a:latin typeface="Calibri"/>
                <a:cs typeface="Calibri"/>
              </a:rPr>
              <a:t> </a:t>
            </a:r>
            <a:r>
              <a:rPr sz="1850" spc="-30" dirty="0">
                <a:latin typeface="Calibri"/>
                <a:cs typeface="Calibri"/>
              </a:rPr>
              <a:t>i</a:t>
            </a:r>
            <a:r>
              <a:rPr sz="1850" spc="-10" dirty="0">
                <a:latin typeface="Calibri"/>
                <a:cs typeface="Calibri"/>
              </a:rPr>
              <a:t>n</a:t>
            </a:r>
            <a:r>
              <a:rPr sz="1850" spc="-25" dirty="0">
                <a:latin typeface="Calibri"/>
                <a:cs typeface="Calibri"/>
              </a:rPr>
              <a:t> </a:t>
            </a:r>
            <a:r>
              <a:rPr sz="1850" spc="15" dirty="0">
                <a:latin typeface="Calibri"/>
                <a:cs typeface="Calibri"/>
              </a:rPr>
              <a:t>1</a:t>
            </a:r>
            <a:r>
              <a:rPr sz="1850" spc="-10" dirty="0">
                <a:latin typeface="Calibri"/>
                <a:cs typeface="Calibri"/>
              </a:rPr>
              <a:t>8</a:t>
            </a:r>
            <a:r>
              <a:rPr sz="1850" spc="-75" dirty="0">
                <a:latin typeface="Calibri"/>
                <a:cs typeface="Calibri"/>
              </a:rPr>
              <a:t> </a:t>
            </a:r>
            <a:r>
              <a:rPr sz="1850" spc="-40" dirty="0">
                <a:latin typeface="Calibri"/>
                <a:cs typeface="Calibri"/>
              </a:rPr>
              <a:t>m</a:t>
            </a:r>
            <a:r>
              <a:rPr sz="1850" spc="-25" dirty="0">
                <a:latin typeface="Calibri"/>
                <a:cs typeface="Calibri"/>
              </a:rPr>
              <a:t>o</a:t>
            </a:r>
            <a:r>
              <a:rPr sz="1850" spc="-20" dirty="0">
                <a:latin typeface="Calibri"/>
                <a:cs typeface="Calibri"/>
              </a:rPr>
              <a:t>n</a:t>
            </a:r>
            <a:r>
              <a:rPr sz="1850" spc="15" dirty="0">
                <a:latin typeface="Calibri"/>
                <a:cs typeface="Calibri"/>
              </a:rPr>
              <a:t>t</a:t>
            </a:r>
            <a:r>
              <a:rPr sz="1850" spc="-20" dirty="0">
                <a:latin typeface="Calibri"/>
                <a:cs typeface="Calibri"/>
              </a:rPr>
              <a:t>h</a:t>
            </a:r>
            <a:r>
              <a:rPr sz="1850" spc="-5" dirty="0">
                <a:latin typeface="Calibri"/>
                <a:cs typeface="Calibri"/>
              </a:rPr>
              <a:t>s</a:t>
            </a:r>
            <a:endParaRPr sz="1850" dirty="0">
              <a:latin typeface="Calibri"/>
              <a:cs typeface="Calibri"/>
            </a:endParaRPr>
          </a:p>
          <a:p>
            <a:pPr>
              <a:lnSpc>
                <a:spcPct val="100000"/>
              </a:lnSpc>
              <a:spcBef>
                <a:spcPts val="25"/>
              </a:spcBef>
            </a:pPr>
            <a:endParaRPr sz="1750" dirty="0">
              <a:latin typeface="Calibri"/>
              <a:cs typeface="Calibri"/>
            </a:endParaRPr>
          </a:p>
          <a:p>
            <a:pPr marL="12700" marR="120014">
              <a:lnSpc>
                <a:spcPts val="2160"/>
              </a:lnSpc>
            </a:pPr>
            <a:r>
              <a:rPr sz="1850" spc="-15" dirty="0">
                <a:latin typeface="Calibri"/>
                <a:cs typeface="Calibri"/>
              </a:rPr>
              <a:t>The</a:t>
            </a:r>
            <a:r>
              <a:rPr sz="1850" spc="-55" dirty="0">
                <a:latin typeface="Calibri"/>
                <a:cs typeface="Calibri"/>
              </a:rPr>
              <a:t> </a:t>
            </a:r>
            <a:r>
              <a:rPr sz="1850" spc="-35" dirty="0">
                <a:latin typeface="Calibri"/>
                <a:cs typeface="Calibri"/>
              </a:rPr>
              <a:t>SPAC’s</a:t>
            </a:r>
            <a:r>
              <a:rPr sz="1850" spc="-180" dirty="0">
                <a:latin typeface="Calibri"/>
                <a:cs typeface="Calibri"/>
              </a:rPr>
              <a:t> </a:t>
            </a:r>
            <a:r>
              <a:rPr sz="1850" spc="-25" dirty="0">
                <a:latin typeface="Calibri"/>
                <a:cs typeface="Calibri"/>
              </a:rPr>
              <a:t>CEO</a:t>
            </a:r>
            <a:r>
              <a:rPr sz="1850" spc="-40" dirty="0">
                <a:latin typeface="Calibri"/>
                <a:cs typeface="Calibri"/>
              </a:rPr>
              <a:t> </a:t>
            </a:r>
            <a:r>
              <a:rPr sz="1850" spc="-25" dirty="0">
                <a:latin typeface="Calibri"/>
                <a:cs typeface="Calibri"/>
              </a:rPr>
              <a:t>was</a:t>
            </a:r>
            <a:r>
              <a:rPr sz="1850" spc="-20" dirty="0">
                <a:latin typeface="Calibri"/>
                <a:cs typeface="Calibri"/>
              </a:rPr>
              <a:t> </a:t>
            </a:r>
            <a:r>
              <a:rPr sz="1850" spc="-15" dirty="0">
                <a:latin typeface="Calibri"/>
                <a:cs typeface="Calibri"/>
              </a:rPr>
              <a:t>also</a:t>
            </a:r>
            <a:r>
              <a:rPr sz="1850" spc="-110" dirty="0">
                <a:latin typeface="Calibri"/>
                <a:cs typeface="Calibri"/>
              </a:rPr>
              <a:t> </a:t>
            </a:r>
            <a:r>
              <a:rPr sz="1850" spc="-15" dirty="0">
                <a:latin typeface="Calibri"/>
                <a:cs typeface="Calibri"/>
              </a:rPr>
              <a:t>one</a:t>
            </a:r>
            <a:r>
              <a:rPr sz="1850" spc="-55" dirty="0">
                <a:latin typeface="Calibri"/>
                <a:cs typeface="Calibri"/>
              </a:rPr>
              <a:t> </a:t>
            </a:r>
            <a:r>
              <a:rPr sz="1850" spc="-15" dirty="0">
                <a:latin typeface="Calibri"/>
                <a:cs typeface="Calibri"/>
              </a:rPr>
              <a:t>of</a:t>
            </a:r>
            <a:r>
              <a:rPr sz="1850" spc="-25" dirty="0">
                <a:latin typeface="Calibri"/>
                <a:cs typeface="Calibri"/>
              </a:rPr>
              <a:t> </a:t>
            </a:r>
            <a:r>
              <a:rPr sz="1850" spc="-15" dirty="0">
                <a:latin typeface="Calibri"/>
                <a:cs typeface="Calibri"/>
              </a:rPr>
              <a:t>three</a:t>
            </a:r>
            <a:r>
              <a:rPr sz="1850" spc="-55" dirty="0">
                <a:latin typeface="Calibri"/>
                <a:cs typeface="Calibri"/>
              </a:rPr>
              <a:t> </a:t>
            </a:r>
            <a:r>
              <a:rPr sz="1850" spc="-15" dirty="0">
                <a:latin typeface="Calibri"/>
                <a:cs typeface="Calibri"/>
              </a:rPr>
              <a:t>managing </a:t>
            </a:r>
            <a:r>
              <a:rPr sz="1850" spc="-405" dirty="0">
                <a:latin typeface="Calibri"/>
                <a:cs typeface="Calibri"/>
              </a:rPr>
              <a:t> </a:t>
            </a:r>
            <a:r>
              <a:rPr sz="1850" spc="-30" dirty="0">
                <a:latin typeface="Calibri"/>
                <a:cs typeface="Calibri"/>
              </a:rPr>
              <a:t>members</a:t>
            </a:r>
            <a:r>
              <a:rPr sz="1850" spc="-20" dirty="0">
                <a:latin typeface="Calibri"/>
                <a:cs typeface="Calibri"/>
              </a:rPr>
              <a:t> </a:t>
            </a:r>
            <a:r>
              <a:rPr sz="1850" spc="-15" dirty="0">
                <a:latin typeface="Calibri"/>
                <a:cs typeface="Calibri"/>
              </a:rPr>
              <a:t>of</a:t>
            </a:r>
            <a:r>
              <a:rPr sz="1850" spc="-25" dirty="0">
                <a:latin typeface="Calibri"/>
                <a:cs typeface="Calibri"/>
              </a:rPr>
              <a:t> </a:t>
            </a:r>
            <a:r>
              <a:rPr sz="1850" spc="-5" dirty="0">
                <a:latin typeface="Calibri"/>
                <a:cs typeface="Calibri"/>
              </a:rPr>
              <a:t>the</a:t>
            </a:r>
            <a:r>
              <a:rPr sz="1850" spc="-135" dirty="0">
                <a:latin typeface="Calibri"/>
                <a:cs typeface="Calibri"/>
              </a:rPr>
              <a:t> </a:t>
            </a:r>
            <a:r>
              <a:rPr sz="1850" spc="-45" dirty="0">
                <a:latin typeface="Calibri"/>
                <a:cs typeface="Calibri"/>
              </a:rPr>
              <a:t>SPAC </a:t>
            </a:r>
            <a:r>
              <a:rPr sz="1850" spc="-35" dirty="0">
                <a:latin typeface="Calibri"/>
                <a:cs typeface="Calibri"/>
              </a:rPr>
              <a:t>sponsor,</a:t>
            </a:r>
            <a:r>
              <a:rPr sz="1850" spc="-160" dirty="0">
                <a:latin typeface="Calibri"/>
                <a:cs typeface="Calibri"/>
              </a:rPr>
              <a:t> </a:t>
            </a:r>
            <a:r>
              <a:rPr sz="1850" spc="-10" dirty="0">
                <a:latin typeface="Calibri"/>
                <a:cs typeface="Calibri"/>
              </a:rPr>
              <a:t>SRC-NI</a:t>
            </a:r>
            <a:r>
              <a:rPr sz="1850" spc="-85" dirty="0">
                <a:latin typeface="Calibri"/>
                <a:cs typeface="Calibri"/>
              </a:rPr>
              <a:t> </a:t>
            </a:r>
            <a:r>
              <a:rPr sz="1850" spc="-20" dirty="0">
                <a:latin typeface="Calibri"/>
                <a:cs typeface="Calibri"/>
              </a:rPr>
              <a:t>Holdings</a:t>
            </a:r>
            <a:endParaRPr sz="1850" dirty="0">
              <a:latin typeface="Calibri"/>
              <a:cs typeface="Calibri"/>
            </a:endParaRPr>
          </a:p>
          <a:p>
            <a:pPr>
              <a:lnSpc>
                <a:spcPct val="100000"/>
              </a:lnSpc>
              <a:spcBef>
                <a:spcPts val="20"/>
              </a:spcBef>
            </a:pPr>
            <a:endParaRPr sz="1750" dirty="0">
              <a:latin typeface="Calibri"/>
              <a:cs typeface="Calibri"/>
            </a:endParaRPr>
          </a:p>
          <a:p>
            <a:pPr marL="12700" marR="356870">
              <a:lnSpc>
                <a:spcPts val="2160"/>
              </a:lnSpc>
              <a:spcBef>
                <a:spcPts val="5"/>
              </a:spcBef>
            </a:pPr>
            <a:r>
              <a:rPr sz="1850" spc="-30" dirty="0">
                <a:latin typeface="Calibri"/>
                <a:cs typeface="Calibri"/>
              </a:rPr>
              <a:t>O</a:t>
            </a:r>
            <a:r>
              <a:rPr sz="1850" spc="-10" dirty="0">
                <a:latin typeface="Calibri"/>
                <a:cs typeface="Calibri"/>
              </a:rPr>
              <a:t>n</a:t>
            </a:r>
            <a:r>
              <a:rPr sz="1850" spc="-25" dirty="0">
                <a:latin typeface="Calibri"/>
                <a:cs typeface="Calibri"/>
              </a:rPr>
              <a:t> </a:t>
            </a:r>
            <a:r>
              <a:rPr sz="1850" spc="-30" dirty="0">
                <a:latin typeface="Calibri"/>
                <a:cs typeface="Calibri"/>
              </a:rPr>
              <a:t>O</a:t>
            </a:r>
            <a:r>
              <a:rPr sz="1850" spc="15" dirty="0">
                <a:latin typeface="Calibri"/>
                <a:cs typeface="Calibri"/>
              </a:rPr>
              <a:t>ct</a:t>
            </a:r>
            <a:r>
              <a:rPr sz="1850" spc="-25" dirty="0">
                <a:latin typeface="Calibri"/>
                <a:cs typeface="Calibri"/>
              </a:rPr>
              <a:t>o</a:t>
            </a:r>
            <a:r>
              <a:rPr sz="1850" spc="-20" dirty="0">
                <a:latin typeface="Calibri"/>
                <a:cs typeface="Calibri"/>
              </a:rPr>
              <a:t>b</a:t>
            </a:r>
            <a:r>
              <a:rPr sz="1850" spc="-45" dirty="0">
                <a:latin typeface="Calibri"/>
                <a:cs typeface="Calibri"/>
              </a:rPr>
              <a:t>e</a:t>
            </a:r>
            <a:r>
              <a:rPr sz="1850" spc="-5" dirty="0">
                <a:latin typeface="Calibri"/>
                <a:cs typeface="Calibri"/>
              </a:rPr>
              <a:t>r</a:t>
            </a:r>
            <a:r>
              <a:rPr sz="1850" spc="-180" dirty="0">
                <a:latin typeface="Calibri"/>
                <a:cs typeface="Calibri"/>
              </a:rPr>
              <a:t> </a:t>
            </a:r>
            <a:r>
              <a:rPr sz="1850" spc="15" dirty="0">
                <a:latin typeface="Calibri"/>
                <a:cs typeface="Calibri"/>
              </a:rPr>
              <a:t>7</a:t>
            </a:r>
            <a:r>
              <a:rPr sz="1850" spc="-5" dirty="0">
                <a:latin typeface="Calibri"/>
                <a:cs typeface="Calibri"/>
              </a:rPr>
              <a:t>,</a:t>
            </a:r>
            <a:r>
              <a:rPr sz="1850" dirty="0">
                <a:latin typeface="Calibri"/>
                <a:cs typeface="Calibri"/>
              </a:rPr>
              <a:t> </a:t>
            </a:r>
            <a:r>
              <a:rPr sz="1850" spc="15" dirty="0">
                <a:latin typeface="Calibri"/>
                <a:cs typeface="Calibri"/>
              </a:rPr>
              <a:t>202</a:t>
            </a:r>
            <a:r>
              <a:rPr sz="1850" spc="-10" dirty="0">
                <a:latin typeface="Calibri"/>
                <a:cs typeface="Calibri"/>
              </a:rPr>
              <a:t>0</a:t>
            </a:r>
            <a:r>
              <a:rPr sz="1850" spc="-155" dirty="0">
                <a:latin typeface="Calibri"/>
                <a:cs typeface="Calibri"/>
              </a:rPr>
              <a:t> </a:t>
            </a:r>
            <a:r>
              <a:rPr sz="1850" spc="15" dirty="0">
                <a:latin typeface="Calibri"/>
                <a:cs typeface="Calibri"/>
              </a:rPr>
              <a:t>t</a:t>
            </a:r>
            <a:r>
              <a:rPr sz="1850" spc="-20" dirty="0">
                <a:latin typeface="Calibri"/>
                <a:cs typeface="Calibri"/>
              </a:rPr>
              <a:t>h</a:t>
            </a:r>
            <a:r>
              <a:rPr sz="1850" spc="-5" dirty="0">
                <a:latin typeface="Calibri"/>
                <a:cs typeface="Calibri"/>
              </a:rPr>
              <a:t>e</a:t>
            </a:r>
            <a:r>
              <a:rPr sz="1850" spc="-135" dirty="0">
                <a:latin typeface="Calibri"/>
                <a:cs typeface="Calibri"/>
              </a:rPr>
              <a:t> </a:t>
            </a:r>
            <a:r>
              <a:rPr sz="1850" spc="25" dirty="0">
                <a:latin typeface="Calibri"/>
                <a:cs typeface="Calibri"/>
              </a:rPr>
              <a:t>S</a:t>
            </a:r>
            <a:r>
              <a:rPr sz="1850" spc="-165" dirty="0">
                <a:latin typeface="Calibri"/>
                <a:cs typeface="Calibri"/>
              </a:rPr>
              <a:t>P</a:t>
            </a:r>
            <a:r>
              <a:rPr sz="1850" spc="-35" dirty="0">
                <a:latin typeface="Calibri"/>
                <a:cs typeface="Calibri"/>
              </a:rPr>
              <a:t>A</a:t>
            </a:r>
            <a:r>
              <a:rPr sz="1850" spc="-10" dirty="0">
                <a:latin typeface="Calibri"/>
                <a:cs typeface="Calibri"/>
              </a:rPr>
              <a:t>C</a:t>
            </a:r>
            <a:r>
              <a:rPr sz="1850" spc="-120" dirty="0">
                <a:latin typeface="Calibri"/>
                <a:cs typeface="Calibri"/>
              </a:rPr>
              <a:t> </a:t>
            </a:r>
            <a:r>
              <a:rPr sz="1850" spc="-10" dirty="0">
                <a:latin typeface="Calibri"/>
                <a:cs typeface="Calibri"/>
              </a:rPr>
              <a:t>a</a:t>
            </a:r>
            <a:r>
              <a:rPr sz="1850" spc="-20" dirty="0">
                <a:latin typeface="Calibri"/>
                <a:cs typeface="Calibri"/>
              </a:rPr>
              <a:t>nn</a:t>
            </a:r>
            <a:r>
              <a:rPr sz="1850" spc="-25" dirty="0">
                <a:latin typeface="Calibri"/>
                <a:cs typeface="Calibri"/>
              </a:rPr>
              <a:t>o</a:t>
            </a:r>
            <a:r>
              <a:rPr sz="1850" spc="-20" dirty="0">
                <a:latin typeface="Calibri"/>
                <a:cs typeface="Calibri"/>
              </a:rPr>
              <a:t>un</a:t>
            </a:r>
            <a:r>
              <a:rPr sz="1850" spc="15" dirty="0">
                <a:latin typeface="Calibri"/>
                <a:cs typeface="Calibri"/>
              </a:rPr>
              <a:t>c</a:t>
            </a:r>
            <a:r>
              <a:rPr sz="1850" spc="-45" dirty="0">
                <a:latin typeface="Calibri"/>
                <a:cs typeface="Calibri"/>
              </a:rPr>
              <a:t>e</a:t>
            </a:r>
            <a:r>
              <a:rPr sz="1850" spc="-10" dirty="0">
                <a:latin typeface="Calibri"/>
                <a:cs typeface="Calibri"/>
              </a:rPr>
              <a:t>d</a:t>
            </a:r>
            <a:r>
              <a:rPr sz="1850" spc="-105" dirty="0">
                <a:latin typeface="Calibri"/>
                <a:cs typeface="Calibri"/>
              </a:rPr>
              <a:t> </a:t>
            </a:r>
            <a:r>
              <a:rPr sz="1850" spc="-5" dirty="0">
                <a:latin typeface="Calibri"/>
                <a:cs typeface="Calibri"/>
              </a:rPr>
              <a:t>a  </a:t>
            </a:r>
            <a:r>
              <a:rPr sz="1850" spc="-40" dirty="0">
                <a:latin typeface="Calibri"/>
                <a:cs typeface="Calibri"/>
              </a:rPr>
              <a:t>m</a:t>
            </a:r>
            <a:r>
              <a:rPr sz="1850" spc="-45" dirty="0">
                <a:latin typeface="Calibri"/>
                <a:cs typeface="Calibri"/>
              </a:rPr>
              <a:t>e</a:t>
            </a:r>
            <a:r>
              <a:rPr sz="1850" spc="-10" dirty="0">
                <a:latin typeface="Calibri"/>
                <a:cs typeface="Calibri"/>
              </a:rPr>
              <a:t>r</a:t>
            </a:r>
            <a:r>
              <a:rPr sz="1850" spc="5" dirty="0">
                <a:latin typeface="Calibri"/>
                <a:cs typeface="Calibri"/>
              </a:rPr>
              <a:t>g</a:t>
            </a:r>
            <a:r>
              <a:rPr sz="1850" spc="-45" dirty="0">
                <a:latin typeface="Calibri"/>
                <a:cs typeface="Calibri"/>
              </a:rPr>
              <a:t>e</a:t>
            </a:r>
            <a:r>
              <a:rPr sz="1850" spc="-5" dirty="0">
                <a:latin typeface="Calibri"/>
                <a:cs typeface="Calibri"/>
              </a:rPr>
              <a:t>r</a:t>
            </a:r>
            <a:r>
              <a:rPr sz="1850" spc="-100" dirty="0">
                <a:latin typeface="Calibri"/>
                <a:cs typeface="Calibri"/>
              </a:rPr>
              <a:t> </a:t>
            </a:r>
            <a:r>
              <a:rPr sz="1850" spc="-45" dirty="0">
                <a:latin typeface="Calibri"/>
                <a:cs typeface="Calibri"/>
              </a:rPr>
              <a:t>w</a:t>
            </a:r>
            <a:r>
              <a:rPr sz="1850" spc="-30" dirty="0">
                <a:latin typeface="Calibri"/>
                <a:cs typeface="Calibri"/>
              </a:rPr>
              <a:t>i</a:t>
            </a:r>
            <a:r>
              <a:rPr sz="1850" spc="15" dirty="0">
                <a:latin typeface="Calibri"/>
                <a:cs typeface="Calibri"/>
              </a:rPr>
              <a:t>t</a:t>
            </a:r>
            <a:r>
              <a:rPr sz="1850" spc="-10" dirty="0">
                <a:latin typeface="Calibri"/>
                <a:cs typeface="Calibri"/>
              </a:rPr>
              <a:t>h</a:t>
            </a:r>
            <a:r>
              <a:rPr sz="1850" spc="-30" dirty="0">
                <a:latin typeface="Calibri"/>
                <a:cs typeface="Calibri"/>
              </a:rPr>
              <a:t> </a:t>
            </a:r>
            <a:r>
              <a:rPr sz="1850" spc="15" dirty="0">
                <a:latin typeface="Calibri"/>
                <a:cs typeface="Calibri"/>
              </a:rPr>
              <a:t>M</a:t>
            </a:r>
            <a:r>
              <a:rPr sz="1850" spc="-25" dirty="0">
                <a:latin typeface="Calibri"/>
                <a:cs typeface="Calibri"/>
              </a:rPr>
              <a:t>o</a:t>
            </a:r>
            <a:r>
              <a:rPr sz="1850" spc="-40" dirty="0">
                <a:latin typeface="Calibri"/>
                <a:cs typeface="Calibri"/>
              </a:rPr>
              <a:t>m</a:t>
            </a:r>
            <a:r>
              <a:rPr sz="1850" spc="-45" dirty="0">
                <a:latin typeface="Calibri"/>
                <a:cs typeface="Calibri"/>
              </a:rPr>
              <a:t>e</a:t>
            </a:r>
            <a:r>
              <a:rPr sz="1850" spc="-20" dirty="0">
                <a:latin typeface="Calibri"/>
                <a:cs typeface="Calibri"/>
              </a:rPr>
              <a:t>n</a:t>
            </a:r>
            <a:r>
              <a:rPr sz="1850" spc="15" dirty="0">
                <a:latin typeface="Calibri"/>
                <a:cs typeface="Calibri"/>
              </a:rPr>
              <a:t>t</a:t>
            </a:r>
            <a:r>
              <a:rPr sz="1850" spc="-20" dirty="0">
                <a:latin typeface="Calibri"/>
                <a:cs typeface="Calibri"/>
              </a:rPr>
              <a:t>u</a:t>
            </a:r>
            <a:r>
              <a:rPr sz="1850" spc="-5" dirty="0">
                <a:latin typeface="Calibri"/>
                <a:cs typeface="Calibri"/>
              </a:rPr>
              <a:t>s,</a:t>
            </a:r>
            <a:r>
              <a:rPr sz="1850" spc="-160" dirty="0">
                <a:latin typeface="Calibri"/>
                <a:cs typeface="Calibri"/>
              </a:rPr>
              <a:t> </a:t>
            </a:r>
            <a:r>
              <a:rPr sz="1850" spc="-10" dirty="0">
                <a:latin typeface="Calibri"/>
                <a:cs typeface="Calibri"/>
              </a:rPr>
              <a:t>an</a:t>
            </a:r>
            <a:r>
              <a:rPr sz="1850" spc="-25" dirty="0">
                <a:latin typeface="Calibri"/>
                <a:cs typeface="Calibri"/>
              </a:rPr>
              <a:t> </a:t>
            </a:r>
            <a:r>
              <a:rPr sz="1850" spc="-45" dirty="0">
                <a:latin typeface="Calibri"/>
                <a:cs typeface="Calibri"/>
              </a:rPr>
              <a:t>e</a:t>
            </a:r>
            <a:r>
              <a:rPr sz="1850" spc="-10" dirty="0">
                <a:latin typeface="Calibri"/>
                <a:cs typeface="Calibri"/>
              </a:rPr>
              <a:t>ar</a:t>
            </a:r>
            <a:r>
              <a:rPr sz="1850" spc="-30" dirty="0">
                <a:latin typeface="Calibri"/>
                <a:cs typeface="Calibri"/>
              </a:rPr>
              <a:t>l</a:t>
            </a:r>
            <a:r>
              <a:rPr sz="1850" spc="-40" dirty="0">
                <a:latin typeface="Calibri"/>
                <a:cs typeface="Calibri"/>
              </a:rPr>
              <a:t>y</a:t>
            </a:r>
            <a:r>
              <a:rPr sz="1850" spc="-10" dirty="0">
                <a:latin typeface="Calibri"/>
                <a:cs typeface="Calibri"/>
              </a:rPr>
              <a:t>-</a:t>
            </a:r>
            <a:r>
              <a:rPr sz="1850" spc="-5" dirty="0">
                <a:latin typeface="Calibri"/>
                <a:cs typeface="Calibri"/>
              </a:rPr>
              <a:t>s</a:t>
            </a:r>
            <a:r>
              <a:rPr sz="1850" spc="15" dirty="0">
                <a:latin typeface="Calibri"/>
                <a:cs typeface="Calibri"/>
              </a:rPr>
              <a:t>t</a:t>
            </a:r>
            <a:r>
              <a:rPr sz="1850" spc="-10" dirty="0">
                <a:latin typeface="Calibri"/>
                <a:cs typeface="Calibri"/>
              </a:rPr>
              <a:t>a</a:t>
            </a:r>
            <a:r>
              <a:rPr sz="1850" spc="5" dirty="0">
                <a:latin typeface="Calibri"/>
                <a:cs typeface="Calibri"/>
              </a:rPr>
              <a:t>g</a:t>
            </a:r>
            <a:r>
              <a:rPr sz="1850" spc="-5" dirty="0">
                <a:latin typeface="Calibri"/>
                <a:cs typeface="Calibri"/>
              </a:rPr>
              <a:t>e</a:t>
            </a:r>
            <a:r>
              <a:rPr sz="1850" spc="-215" dirty="0">
                <a:latin typeface="Calibri"/>
                <a:cs typeface="Calibri"/>
              </a:rPr>
              <a:t> </a:t>
            </a:r>
            <a:r>
              <a:rPr sz="1850" spc="-5" dirty="0">
                <a:latin typeface="Calibri"/>
                <a:cs typeface="Calibri"/>
              </a:rPr>
              <a:t>s</a:t>
            </a:r>
            <a:r>
              <a:rPr sz="1850" spc="-20" dirty="0">
                <a:latin typeface="Calibri"/>
                <a:cs typeface="Calibri"/>
              </a:rPr>
              <a:t>p</a:t>
            </a:r>
            <a:r>
              <a:rPr sz="1850" spc="-10" dirty="0">
                <a:latin typeface="Calibri"/>
                <a:cs typeface="Calibri"/>
              </a:rPr>
              <a:t>a</a:t>
            </a:r>
            <a:r>
              <a:rPr sz="1850" spc="15" dirty="0">
                <a:latin typeface="Calibri"/>
                <a:cs typeface="Calibri"/>
              </a:rPr>
              <a:t>c</a:t>
            </a:r>
            <a:r>
              <a:rPr sz="1850" spc="-5" dirty="0">
                <a:latin typeface="Calibri"/>
                <a:cs typeface="Calibri"/>
              </a:rPr>
              <a:t>e  </a:t>
            </a:r>
            <a:r>
              <a:rPr sz="1850" spc="15" dirty="0">
                <a:latin typeface="Calibri"/>
                <a:cs typeface="Calibri"/>
              </a:rPr>
              <a:t>t</a:t>
            </a:r>
            <a:r>
              <a:rPr sz="1850" spc="-10" dirty="0">
                <a:latin typeface="Calibri"/>
                <a:cs typeface="Calibri"/>
              </a:rPr>
              <a:t>ra</a:t>
            </a:r>
            <a:r>
              <a:rPr sz="1850" spc="-20" dirty="0">
                <a:latin typeface="Calibri"/>
                <a:cs typeface="Calibri"/>
              </a:rPr>
              <a:t>n</a:t>
            </a:r>
            <a:r>
              <a:rPr sz="1850" spc="-5" dirty="0">
                <a:latin typeface="Calibri"/>
                <a:cs typeface="Calibri"/>
              </a:rPr>
              <a:t>s</a:t>
            </a:r>
            <a:r>
              <a:rPr sz="1850" spc="-20" dirty="0">
                <a:latin typeface="Calibri"/>
                <a:cs typeface="Calibri"/>
              </a:rPr>
              <a:t>p</a:t>
            </a:r>
            <a:r>
              <a:rPr sz="1850" spc="-25" dirty="0">
                <a:latin typeface="Calibri"/>
                <a:cs typeface="Calibri"/>
              </a:rPr>
              <a:t>o</a:t>
            </a:r>
            <a:r>
              <a:rPr sz="1850" spc="-10" dirty="0">
                <a:latin typeface="Calibri"/>
                <a:cs typeface="Calibri"/>
              </a:rPr>
              <a:t>r</a:t>
            </a:r>
            <a:r>
              <a:rPr sz="1850" spc="15" dirty="0">
                <a:latin typeface="Calibri"/>
                <a:cs typeface="Calibri"/>
              </a:rPr>
              <a:t>t</a:t>
            </a:r>
            <a:r>
              <a:rPr sz="1850" spc="-10" dirty="0">
                <a:latin typeface="Calibri"/>
                <a:cs typeface="Calibri"/>
              </a:rPr>
              <a:t>a</a:t>
            </a:r>
            <a:r>
              <a:rPr sz="1850" spc="-65" dirty="0">
                <a:latin typeface="Calibri"/>
                <a:cs typeface="Calibri"/>
              </a:rPr>
              <a:t>t</a:t>
            </a:r>
            <a:r>
              <a:rPr sz="1850" spc="-30" dirty="0">
                <a:latin typeface="Calibri"/>
                <a:cs typeface="Calibri"/>
              </a:rPr>
              <a:t>i</a:t>
            </a:r>
            <a:r>
              <a:rPr sz="1850" spc="-25" dirty="0">
                <a:latin typeface="Calibri"/>
                <a:cs typeface="Calibri"/>
              </a:rPr>
              <a:t>o</a:t>
            </a:r>
            <a:r>
              <a:rPr sz="1850" spc="-10" dirty="0">
                <a:latin typeface="Calibri"/>
                <a:cs typeface="Calibri"/>
              </a:rPr>
              <a:t>n</a:t>
            </a:r>
            <a:r>
              <a:rPr sz="1850" spc="-190" dirty="0">
                <a:latin typeface="Calibri"/>
                <a:cs typeface="Calibri"/>
              </a:rPr>
              <a:t> </a:t>
            </a:r>
            <a:r>
              <a:rPr sz="1850" spc="15" dirty="0">
                <a:latin typeface="Calibri"/>
                <a:cs typeface="Calibri"/>
              </a:rPr>
              <a:t>c</a:t>
            </a:r>
            <a:r>
              <a:rPr sz="1850" spc="-25" dirty="0">
                <a:latin typeface="Calibri"/>
                <a:cs typeface="Calibri"/>
              </a:rPr>
              <a:t>o</a:t>
            </a:r>
            <a:r>
              <a:rPr sz="1850" spc="-40" dirty="0">
                <a:latin typeface="Calibri"/>
                <a:cs typeface="Calibri"/>
              </a:rPr>
              <a:t>m</a:t>
            </a:r>
            <a:r>
              <a:rPr sz="1850" spc="-20" dirty="0">
                <a:latin typeface="Calibri"/>
                <a:cs typeface="Calibri"/>
              </a:rPr>
              <a:t>p</a:t>
            </a:r>
            <a:r>
              <a:rPr sz="1850" spc="-10" dirty="0">
                <a:latin typeface="Calibri"/>
                <a:cs typeface="Calibri"/>
              </a:rPr>
              <a:t>a</a:t>
            </a:r>
            <a:r>
              <a:rPr sz="1850" spc="-20" dirty="0">
                <a:latin typeface="Calibri"/>
                <a:cs typeface="Calibri"/>
              </a:rPr>
              <a:t>n</a:t>
            </a:r>
            <a:r>
              <a:rPr sz="1850" spc="-5" dirty="0">
                <a:latin typeface="Calibri"/>
                <a:cs typeface="Calibri"/>
              </a:rPr>
              <a:t>y</a:t>
            </a:r>
            <a:endParaRPr sz="1850" dirty="0">
              <a:latin typeface="Calibri"/>
              <a:cs typeface="Calibri"/>
            </a:endParaRPr>
          </a:p>
          <a:p>
            <a:pPr>
              <a:lnSpc>
                <a:spcPct val="100000"/>
              </a:lnSpc>
              <a:spcBef>
                <a:spcPts val="20"/>
              </a:spcBef>
            </a:pPr>
            <a:endParaRPr sz="1750" dirty="0">
              <a:latin typeface="Calibri"/>
              <a:cs typeface="Calibri"/>
            </a:endParaRPr>
          </a:p>
          <a:p>
            <a:pPr marL="12700" marR="5080">
              <a:lnSpc>
                <a:spcPts val="2160"/>
              </a:lnSpc>
              <a:spcBef>
                <a:spcPts val="5"/>
              </a:spcBef>
            </a:pPr>
            <a:r>
              <a:rPr sz="1850" spc="-20" dirty="0">
                <a:latin typeface="Calibri"/>
                <a:cs typeface="Calibri"/>
              </a:rPr>
              <a:t>On</a:t>
            </a:r>
            <a:r>
              <a:rPr sz="1850" spc="-30" dirty="0">
                <a:latin typeface="Calibri"/>
                <a:cs typeface="Calibri"/>
              </a:rPr>
              <a:t> </a:t>
            </a:r>
            <a:r>
              <a:rPr sz="1850" spc="-5" dirty="0">
                <a:latin typeface="Calibri"/>
                <a:cs typeface="Calibri"/>
              </a:rPr>
              <a:t>the</a:t>
            </a:r>
            <a:r>
              <a:rPr sz="1850" spc="-55" dirty="0">
                <a:latin typeface="Calibri"/>
                <a:cs typeface="Calibri"/>
              </a:rPr>
              <a:t> </a:t>
            </a:r>
            <a:r>
              <a:rPr sz="1850" spc="-15" dirty="0">
                <a:latin typeface="Calibri"/>
                <a:cs typeface="Calibri"/>
              </a:rPr>
              <a:t>same</a:t>
            </a:r>
            <a:r>
              <a:rPr sz="1850" spc="-55" dirty="0">
                <a:latin typeface="Calibri"/>
                <a:cs typeface="Calibri"/>
              </a:rPr>
              <a:t> </a:t>
            </a:r>
            <a:r>
              <a:rPr sz="1850" spc="-60" dirty="0">
                <a:latin typeface="Calibri"/>
                <a:cs typeface="Calibri"/>
              </a:rPr>
              <a:t>day,</a:t>
            </a:r>
            <a:r>
              <a:rPr sz="1850" spc="-80" dirty="0">
                <a:latin typeface="Calibri"/>
                <a:cs typeface="Calibri"/>
              </a:rPr>
              <a:t> </a:t>
            </a:r>
            <a:r>
              <a:rPr sz="1850" spc="-5" dirty="0">
                <a:latin typeface="Calibri"/>
                <a:cs typeface="Calibri"/>
              </a:rPr>
              <a:t>the</a:t>
            </a:r>
            <a:r>
              <a:rPr sz="1850" spc="-55" dirty="0">
                <a:latin typeface="Calibri"/>
                <a:cs typeface="Calibri"/>
              </a:rPr>
              <a:t> </a:t>
            </a:r>
            <a:r>
              <a:rPr sz="1850" spc="-45" dirty="0">
                <a:latin typeface="Calibri"/>
                <a:cs typeface="Calibri"/>
              </a:rPr>
              <a:t>SPAC</a:t>
            </a:r>
            <a:r>
              <a:rPr sz="1850" spc="-120" dirty="0">
                <a:latin typeface="Calibri"/>
                <a:cs typeface="Calibri"/>
              </a:rPr>
              <a:t> </a:t>
            </a:r>
            <a:r>
              <a:rPr sz="1850" spc="-20" dirty="0">
                <a:latin typeface="Calibri"/>
                <a:cs typeface="Calibri"/>
              </a:rPr>
              <a:t>raised</a:t>
            </a:r>
            <a:r>
              <a:rPr sz="1850" spc="-110" dirty="0">
                <a:latin typeface="Calibri"/>
                <a:cs typeface="Calibri"/>
              </a:rPr>
              <a:t> </a:t>
            </a:r>
            <a:r>
              <a:rPr sz="1850" spc="10" dirty="0">
                <a:latin typeface="Calibri"/>
                <a:cs typeface="Calibri"/>
              </a:rPr>
              <a:t>$175</a:t>
            </a:r>
            <a:r>
              <a:rPr sz="1850" spc="-155" dirty="0">
                <a:latin typeface="Calibri"/>
                <a:cs typeface="Calibri"/>
              </a:rPr>
              <a:t> </a:t>
            </a:r>
            <a:r>
              <a:rPr sz="1850" spc="-25" dirty="0">
                <a:latin typeface="Calibri"/>
                <a:cs typeface="Calibri"/>
              </a:rPr>
              <a:t>million</a:t>
            </a:r>
            <a:r>
              <a:rPr sz="1850" spc="55" dirty="0">
                <a:latin typeface="Calibri"/>
                <a:cs typeface="Calibri"/>
              </a:rPr>
              <a:t> </a:t>
            </a:r>
            <a:r>
              <a:rPr sz="1850" spc="-15" dirty="0">
                <a:latin typeface="Calibri"/>
                <a:cs typeface="Calibri"/>
              </a:rPr>
              <a:t>of </a:t>
            </a:r>
            <a:r>
              <a:rPr sz="1850" spc="-405" dirty="0">
                <a:latin typeface="Calibri"/>
                <a:cs typeface="Calibri"/>
              </a:rPr>
              <a:t> </a:t>
            </a:r>
            <a:r>
              <a:rPr sz="1850" spc="15" dirty="0">
                <a:latin typeface="Calibri"/>
                <a:cs typeface="Calibri"/>
              </a:rPr>
              <a:t>c</a:t>
            </a:r>
            <a:r>
              <a:rPr sz="1850" spc="-10" dirty="0">
                <a:latin typeface="Calibri"/>
                <a:cs typeface="Calibri"/>
              </a:rPr>
              <a:t>a</a:t>
            </a:r>
            <a:r>
              <a:rPr sz="1850" spc="-20" dirty="0">
                <a:latin typeface="Calibri"/>
                <a:cs typeface="Calibri"/>
              </a:rPr>
              <a:t>p</a:t>
            </a:r>
            <a:r>
              <a:rPr sz="1850" spc="-30" dirty="0">
                <a:latin typeface="Calibri"/>
                <a:cs typeface="Calibri"/>
              </a:rPr>
              <a:t>i</a:t>
            </a:r>
            <a:r>
              <a:rPr sz="1850" spc="15" dirty="0">
                <a:latin typeface="Calibri"/>
                <a:cs typeface="Calibri"/>
              </a:rPr>
              <a:t>t</a:t>
            </a:r>
            <a:r>
              <a:rPr sz="1850" spc="-10" dirty="0">
                <a:latin typeface="Calibri"/>
                <a:cs typeface="Calibri"/>
              </a:rPr>
              <a:t>a</a:t>
            </a:r>
            <a:r>
              <a:rPr sz="1850" spc="-5" dirty="0">
                <a:latin typeface="Calibri"/>
                <a:cs typeface="Calibri"/>
              </a:rPr>
              <a:t>l</a:t>
            </a:r>
            <a:r>
              <a:rPr sz="1850" spc="-204" dirty="0">
                <a:latin typeface="Calibri"/>
                <a:cs typeface="Calibri"/>
              </a:rPr>
              <a:t> </a:t>
            </a:r>
            <a:r>
              <a:rPr sz="1850" spc="-20" dirty="0">
                <a:latin typeface="Calibri"/>
                <a:cs typeface="Calibri"/>
              </a:rPr>
              <a:t>b</a:t>
            </a:r>
            <a:r>
              <a:rPr sz="1850" spc="-5" dirty="0">
                <a:latin typeface="Calibri"/>
                <a:cs typeface="Calibri"/>
              </a:rPr>
              <a:t>y</a:t>
            </a:r>
            <a:r>
              <a:rPr sz="1850" spc="25" dirty="0">
                <a:latin typeface="Calibri"/>
                <a:cs typeface="Calibri"/>
              </a:rPr>
              <a:t> </a:t>
            </a:r>
            <a:r>
              <a:rPr sz="1850" spc="-45" dirty="0">
                <a:latin typeface="Calibri"/>
                <a:cs typeface="Calibri"/>
              </a:rPr>
              <a:t>e</a:t>
            </a:r>
            <a:r>
              <a:rPr sz="1850" spc="-20" dirty="0">
                <a:latin typeface="Calibri"/>
                <a:cs typeface="Calibri"/>
              </a:rPr>
              <a:t>n</a:t>
            </a:r>
            <a:r>
              <a:rPr sz="1850" spc="15" dirty="0">
                <a:latin typeface="Calibri"/>
                <a:cs typeface="Calibri"/>
              </a:rPr>
              <a:t>t</a:t>
            </a:r>
            <a:r>
              <a:rPr sz="1850" spc="-45" dirty="0">
                <a:latin typeface="Calibri"/>
                <a:cs typeface="Calibri"/>
              </a:rPr>
              <a:t>e</a:t>
            </a:r>
            <a:r>
              <a:rPr sz="1850" spc="-10" dirty="0">
                <a:latin typeface="Calibri"/>
                <a:cs typeface="Calibri"/>
              </a:rPr>
              <a:t>r</a:t>
            </a:r>
            <a:r>
              <a:rPr sz="1850" spc="-30" dirty="0">
                <a:latin typeface="Calibri"/>
                <a:cs typeface="Calibri"/>
              </a:rPr>
              <a:t>i</a:t>
            </a:r>
            <a:r>
              <a:rPr sz="1850" spc="-20" dirty="0">
                <a:latin typeface="Calibri"/>
                <a:cs typeface="Calibri"/>
              </a:rPr>
              <a:t>n</a:t>
            </a:r>
            <a:r>
              <a:rPr sz="1850" spc="-5" dirty="0">
                <a:latin typeface="Calibri"/>
                <a:cs typeface="Calibri"/>
              </a:rPr>
              <a:t>g</a:t>
            </a:r>
            <a:r>
              <a:rPr sz="1850" spc="-85" dirty="0">
                <a:latin typeface="Calibri"/>
                <a:cs typeface="Calibri"/>
              </a:rPr>
              <a:t> </a:t>
            </a:r>
            <a:r>
              <a:rPr sz="1850" spc="-30" dirty="0">
                <a:latin typeface="Calibri"/>
                <a:cs typeface="Calibri"/>
              </a:rPr>
              <a:t>i</a:t>
            </a:r>
            <a:r>
              <a:rPr sz="1850" spc="-20" dirty="0">
                <a:latin typeface="Calibri"/>
                <a:cs typeface="Calibri"/>
              </a:rPr>
              <a:t>n</a:t>
            </a:r>
            <a:r>
              <a:rPr sz="1850" spc="15" dirty="0">
                <a:latin typeface="Calibri"/>
                <a:cs typeface="Calibri"/>
              </a:rPr>
              <a:t>t</a:t>
            </a:r>
            <a:r>
              <a:rPr sz="1850" spc="-10" dirty="0">
                <a:latin typeface="Calibri"/>
                <a:cs typeface="Calibri"/>
              </a:rPr>
              <a:t>o</a:t>
            </a:r>
            <a:r>
              <a:rPr sz="1850" spc="-110" dirty="0">
                <a:latin typeface="Calibri"/>
                <a:cs typeface="Calibri"/>
              </a:rPr>
              <a:t> </a:t>
            </a:r>
            <a:r>
              <a:rPr sz="1850" spc="-5" dirty="0">
                <a:latin typeface="Calibri"/>
                <a:cs typeface="Calibri"/>
              </a:rPr>
              <a:t>s</a:t>
            </a:r>
            <a:r>
              <a:rPr sz="1850" spc="-20" dirty="0">
                <a:latin typeface="Calibri"/>
                <a:cs typeface="Calibri"/>
              </a:rPr>
              <a:t>ub</a:t>
            </a:r>
            <a:r>
              <a:rPr sz="1850" spc="-5" dirty="0">
                <a:latin typeface="Calibri"/>
                <a:cs typeface="Calibri"/>
              </a:rPr>
              <a:t>s</a:t>
            </a:r>
            <a:r>
              <a:rPr sz="1850" spc="15" dirty="0">
                <a:latin typeface="Calibri"/>
                <a:cs typeface="Calibri"/>
              </a:rPr>
              <a:t>c</a:t>
            </a:r>
            <a:r>
              <a:rPr sz="1850" spc="-10" dirty="0">
                <a:latin typeface="Calibri"/>
                <a:cs typeface="Calibri"/>
              </a:rPr>
              <a:t>r</a:t>
            </a:r>
            <a:r>
              <a:rPr sz="1850" spc="-30" dirty="0">
                <a:latin typeface="Calibri"/>
                <a:cs typeface="Calibri"/>
              </a:rPr>
              <a:t>i</a:t>
            </a:r>
            <a:r>
              <a:rPr sz="1850" spc="-20" dirty="0">
                <a:latin typeface="Calibri"/>
                <a:cs typeface="Calibri"/>
              </a:rPr>
              <a:t>p</a:t>
            </a:r>
            <a:r>
              <a:rPr sz="1850" spc="15" dirty="0">
                <a:latin typeface="Calibri"/>
                <a:cs typeface="Calibri"/>
              </a:rPr>
              <a:t>t</a:t>
            </a:r>
            <a:r>
              <a:rPr sz="1850" spc="-30" dirty="0">
                <a:latin typeface="Calibri"/>
                <a:cs typeface="Calibri"/>
              </a:rPr>
              <a:t>i</a:t>
            </a:r>
            <a:r>
              <a:rPr sz="1850" spc="-25" dirty="0">
                <a:latin typeface="Calibri"/>
                <a:cs typeface="Calibri"/>
              </a:rPr>
              <a:t>o</a:t>
            </a:r>
            <a:r>
              <a:rPr sz="1850" spc="-10" dirty="0">
                <a:latin typeface="Calibri"/>
                <a:cs typeface="Calibri"/>
              </a:rPr>
              <a:t>n</a:t>
            </a:r>
            <a:r>
              <a:rPr sz="1850" spc="-190" dirty="0">
                <a:latin typeface="Calibri"/>
                <a:cs typeface="Calibri"/>
              </a:rPr>
              <a:t> </a:t>
            </a:r>
            <a:r>
              <a:rPr sz="1850" spc="-10" dirty="0">
                <a:latin typeface="Calibri"/>
                <a:cs typeface="Calibri"/>
              </a:rPr>
              <a:t>a</a:t>
            </a:r>
            <a:r>
              <a:rPr sz="1850" spc="5" dirty="0">
                <a:latin typeface="Calibri"/>
                <a:cs typeface="Calibri"/>
              </a:rPr>
              <a:t>g</a:t>
            </a:r>
            <a:r>
              <a:rPr sz="1850" spc="-10" dirty="0">
                <a:latin typeface="Calibri"/>
                <a:cs typeface="Calibri"/>
              </a:rPr>
              <a:t>r</a:t>
            </a:r>
            <a:r>
              <a:rPr sz="1850" spc="-45" dirty="0">
                <a:latin typeface="Calibri"/>
                <a:cs typeface="Calibri"/>
              </a:rPr>
              <a:t>ee</a:t>
            </a:r>
            <a:r>
              <a:rPr sz="1850" spc="-40" dirty="0">
                <a:latin typeface="Calibri"/>
                <a:cs typeface="Calibri"/>
              </a:rPr>
              <a:t>m</a:t>
            </a:r>
            <a:r>
              <a:rPr sz="1850" spc="-45" dirty="0">
                <a:latin typeface="Calibri"/>
                <a:cs typeface="Calibri"/>
              </a:rPr>
              <a:t>e</a:t>
            </a:r>
            <a:r>
              <a:rPr sz="1850" spc="-20" dirty="0">
                <a:latin typeface="Calibri"/>
                <a:cs typeface="Calibri"/>
              </a:rPr>
              <a:t>n</a:t>
            </a:r>
            <a:r>
              <a:rPr sz="1850" spc="15" dirty="0">
                <a:latin typeface="Calibri"/>
                <a:cs typeface="Calibri"/>
              </a:rPr>
              <a:t>t</a:t>
            </a:r>
            <a:r>
              <a:rPr sz="1850" spc="-5" dirty="0">
                <a:latin typeface="Calibri"/>
                <a:cs typeface="Calibri"/>
              </a:rPr>
              <a:t>s  </a:t>
            </a:r>
            <a:r>
              <a:rPr sz="1850" spc="-20" dirty="0">
                <a:latin typeface="Calibri"/>
                <a:cs typeface="Calibri"/>
              </a:rPr>
              <a:t>with </a:t>
            </a:r>
            <a:r>
              <a:rPr sz="1850" dirty="0">
                <a:latin typeface="Calibri"/>
                <a:cs typeface="Calibri"/>
              </a:rPr>
              <a:t>PIPE </a:t>
            </a:r>
            <a:r>
              <a:rPr sz="1850" spc="-20" dirty="0">
                <a:latin typeface="Calibri"/>
                <a:cs typeface="Calibri"/>
              </a:rPr>
              <a:t>investors in exchange </a:t>
            </a:r>
            <a:r>
              <a:rPr sz="1850" spc="-15" dirty="0">
                <a:latin typeface="Calibri"/>
                <a:cs typeface="Calibri"/>
              </a:rPr>
              <a:t>for shares </a:t>
            </a:r>
            <a:r>
              <a:rPr sz="1850" spc="-20" dirty="0">
                <a:latin typeface="Calibri"/>
                <a:cs typeface="Calibri"/>
              </a:rPr>
              <a:t>in </a:t>
            </a:r>
            <a:r>
              <a:rPr sz="1850" spc="-5" dirty="0">
                <a:latin typeface="Calibri"/>
                <a:cs typeface="Calibri"/>
              </a:rPr>
              <a:t>the </a:t>
            </a:r>
            <a:r>
              <a:rPr sz="1850" spc="-405" dirty="0">
                <a:latin typeface="Calibri"/>
                <a:cs typeface="Calibri"/>
              </a:rPr>
              <a:t> </a:t>
            </a:r>
            <a:r>
              <a:rPr sz="1850" spc="-40" dirty="0">
                <a:latin typeface="Calibri"/>
                <a:cs typeface="Calibri"/>
              </a:rPr>
              <a:t>m</a:t>
            </a:r>
            <a:r>
              <a:rPr sz="1850" spc="-45" dirty="0">
                <a:latin typeface="Calibri"/>
                <a:cs typeface="Calibri"/>
              </a:rPr>
              <a:t>e</a:t>
            </a:r>
            <a:r>
              <a:rPr sz="1850" spc="-10" dirty="0">
                <a:latin typeface="Calibri"/>
                <a:cs typeface="Calibri"/>
              </a:rPr>
              <a:t>r</a:t>
            </a:r>
            <a:r>
              <a:rPr sz="1850" spc="5" dirty="0">
                <a:latin typeface="Calibri"/>
                <a:cs typeface="Calibri"/>
              </a:rPr>
              <a:t>g</a:t>
            </a:r>
            <a:r>
              <a:rPr sz="1850" spc="-45" dirty="0">
                <a:latin typeface="Calibri"/>
                <a:cs typeface="Calibri"/>
              </a:rPr>
              <a:t>e</a:t>
            </a:r>
            <a:r>
              <a:rPr sz="1850" spc="-10" dirty="0">
                <a:latin typeface="Calibri"/>
                <a:cs typeface="Calibri"/>
              </a:rPr>
              <a:t>d</a:t>
            </a:r>
            <a:r>
              <a:rPr sz="1850" spc="-105" dirty="0">
                <a:latin typeface="Calibri"/>
                <a:cs typeface="Calibri"/>
              </a:rPr>
              <a:t> </a:t>
            </a:r>
            <a:r>
              <a:rPr sz="1850" spc="15" dirty="0">
                <a:latin typeface="Calibri"/>
                <a:cs typeface="Calibri"/>
              </a:rPr>
              <a:t>c</a:t>
            </a:r>
            <a:r>
              <a:rPr sz="1850" spc="-25" dirty="0">
                <a:latin typeface="Calibri"/>
                <a:cs typeface="Calibri"/>
              </a:rPr>
              <a:t>o</a:t>
            </a:r>
            <a:r>
              <a:rPr sz="1850" spc="-40" dirty="0">
                <a:latin typeface="Calibri"/>
                <a:cs typeface="Calibri"/>
              </a:rPr>
              <a:t>m</a:t>
            </a:r>
            <a:r>
              <a:rPr sz="1850" spc="-20" dirty="0">
                <a:latin typeface="Calibri"/>
                <a:cs typeface="Calibri"/>
              </a:rPr>
              <a:t>p</a:t>
            </a:r>
            <a:r>
              <a:rPr sz="1850" spc="-10" dirty="0">
                <a:latin typeface="Calibri"/>
                <a:cs typeface="Calibri"/>
              </a:rPr>
              <a:t>a</a:t>
            </a:r>
            <a:r>
              <a:rPr sz="1850" spc="-20" dirty="0">
                <a:latin typeface="Calibri"/>
                <a:cs typeface="Calibri"/>
              </a:rPr>
              <a:t>n</a:t>
            </a:r>
            <a:r>
              <a:rPr sz="1850" spc="-5" dirty="0">
                <a:latin typeface="Calibri"/>
                <a:cs typeface="Calibri"/>
              </a:rPr>
              <a:t>y</a:t>
            </a:r>
            <a:r>
              <a:rPr sz="1850" spc="-135" dirty="0">
                <a:latin typeface="Calibri"/>
                <a:cs typeface="Calibri"/>
              </a:rPr>
              <a:t> </a:t>
            </a:r>
            <a:r>
              <a:rPr sz="1850" spc="-10" dirty="0">
                <a:latin typeface="Calibri"/>
                <a:cs typeface="Calibri"/>
              </a:rPr>
              <a:t>af</a:t>
            </a:r>
            <a:r>
              <a:rPr sz="1850" spc="15" dirty="0">
                <a:latin typeface="Calibri"/>
                <a:cs typeface="Calibri"/>
              </a:rPr>
              <a:t>t</a:t>
            </a:r>
            <a:r>
              <a:rPr sz="1850" spc="-45" dirty="0">
                <a:latin typeface="Calibri"/>
                <a:cs typeface="Calibri"/>
              </a:rPr>
              <a:t>e</a:t>
            </a:r>
            <a:r>
              <a:rPr sz="1850" spc="-5" dirty="0">
                <a:latin typeface="Calibri"/>
                <a:cs typeface="Calibri"/>
              </a:rPr>
              <a:t>r</a:t>
            </a:r>
            <a:r>
              <a:rPr sz="1850" spc="-100" dirty="0">
                <a:latin typeface="Calibri"/>
                <a:cs typeface="Calibri"/>
              </a:rPr>
              <a:t> </a:t>
            </a:r>
            <a:r>
              <a:rPr sz="1850" spc="15" dirty="0">
                <a:latin typeface="Calibri"/>
                <a:cs typeface="Calibri"/>
              </a:rPr>
              <a:t>t</a:t>
            </a:r>
            <a:r>
              <a:rPr sz="1850" spc="-20" dirty="0">
                <a:latin typeface="Calibri"/>
                <a:cs typeface="Calibri"/>
              </a:rPr>
              <a:t>h</a:t>
            </a:r>
            <a:r>
              <a:rPr sz="1850" spc="-5" dirty="0">
                <a:latin typeface="Calibri"/>
                <a:cs typeface="Calibri"/>
              </a:rPr>
              <a:t>e</a:t>
            </a:r>
            <a:r>
              <a:rPr sz="1850" spc="-55" dirty="0">
                <a:latin typeface="Calibri"/>
                <a:cs typeface="Calibri"/>
              </a:rPr>
              <a:t> </a:t>
            </a:r>
            <a:r>
              <a:rPr sz="1850" spc="-20" dirty="0">
                <a:latin typeface="Calibri"/>
                <a:cs typeface="Calibri"/>
              </a:rPr>
              <a:t>bu</a:t>
            </a:r>
            <a:r>
              <a:rPr sz="1850" spc="-5" dirty="0">
                <a:latin typeface="Calibri"/>
                <a:cs typeface="Calibri"/>
              </a:rPr>
              <a:t>s</a:t>
            </a:r>
            <a:r>
              <a:rPr sz="1850" spc="-30" dirty="0">
                <a:latin typeface="Calibri"/>
                <a:cs typeface="Calibri"/>
              </a:rPr>
              <a:t>i</a:t>
            </a:r>
            <a:r>
              <a:rPr sz="1850" spc="-20" dirty="0">
                <a:latin typeface="Calibri"/>
                <a:cs typeface="Calibri"/>
              </a:rPr>
              <a:t>n</a:t>
            </a:r>
            <a:r>
              <a:rPr sz="1850" spc="-45" dirty="0">
                <a:latin typeface="Calibri"/>
                <a:cs typeface="Calibri"/>
              </a:rPr>
              <a:t>e</a:t>
            </a:r>
            <a:r>
              <a:rPr sz="1850" spc="-5" dirty="0">
                <a:latin typeface="Calibri"/>
                <a:cs typeface="Calibri"/>
              </a:rPr>
              <a:t>ss</a:t>
            </a:r>
            <a:r>
              <a:rPr sz="1850" spc="-100" dirty="0">
                <a:latin typeface="Calibri"/>
                <a:cs typeface="Calibri"/>
              </a:rPr>
              <a:t> </a:t>
            </a:r>
            <a:r>
              <a:rPr sz="1850" spc="15" dirty="0">
                <a:latin typeface="Calibri"/>
                <a:cs typeface="Calibri"/>
              </a:rPr>
              <a:t>c</a:t>
            </a:r>
            <a:r>
              <a:rPr sz="1850" spc="-25" dirty="0">
                <a:latin typeface="Calibri"/>
                <a:cs typeface="Calibri"/>
              </a:rPr>
              <a:t>o</a:t>
            </a:r>
            <a:r>
              <a:rPr sz="1850" spc="-40" dirty="0">
                <a:latin typeface="Calibri"/>
                <a:cs typeface="Calibri"/>
              </a:rPr>
              <a:t>m</a:t>
            </a:r>
            <a:r>
              <a:rPr sz="1850" spc="-20" dirty="0">
                <a:latin typeface="Calibri"/>
                <a:cs typeface="Calibri"/>
              </a:rPr>
              <a:t>b</a:t>
            </a:r>
            <a:r>
              <a:rPr sz="1850" spc="-30" dirty="0">
                <a:latin typeface="Calibri"/>
                <a:cs typeface="Calibri"/>
              </a:rPr>
              <a:t>i</a:t>
            </a:r>
            <a:r>
              <a:rPr sz="1850" spc="-20" dirty="0">
                <a:latin typeface="Calibri"/>
                <a:cs typeface="Calibri"/>
              </a:rPr>
              <a:t>n</a:t>
            </a:r>
            <a:r>
              <a:rPr sz="1850" spc="-10" dirty="0">
                <a:latin typeface="Calibri"/>
                <a:cs typeface="Calibri"/>
              </a:rPr>
              <a:t>a</a:t>
            </a:r>
            <a:r>
              <a:rPr sz="1850" spc="15" dirty="0">
                <a:latin typeface="Calibri"/>
                <a:cs typeface="Calibri"/>
              </a:rPr>
              <a:t>t</a:t>
            </a:r>
            <a:r>
              <a:rPr sz="1850" spc="-30" dirty="0">
                <a:latin typeface="Calibri"/>
                <a:cs typeface="Calibri"/>
              </a:rPr>
              <a:t>i</a:t>
            </a:r>
            <a:r>
              <a:rPr sz="1850" spc="-25" dirty="0">
                <a:latin typeface="Calibri"/>
                <a:cs typeface="Calibri"/>
              </a:rPr>
              <a:t>o</a:t>
            </a:r>
            <a:r>
              <a:rPr sz="1850" spc="-5" dirty="0">
                <a:latin typeface="Calibri"/>
                <a:cs typeface="Calibri"/>
              </a:rPr>
              <a:t>n  </a:t>
            </a:r>
            <a:r>
              <a:rPr sz="1850" spc="-25" dirty="0">
                <a:latin typeface="Calibri"/>
                <a:cs typeface="Calibri"/>
              </a:rPr>
              <a:t>was </a:t>
            </a:r>
            <a:r>
              <a:rPr sz="1850" spc="-20" dirty="0">
                <a:latin typeface="Calibri"/>
                <a:cs typeface="Calibri"/>
              </a:rPr>
              <a:t>approved</a:t>
            </a:r>
            <a:endParaRPr sz="1850" dirty="0">
              <a:latin typeface="Calibri"/>
              <a:cs typeface="Calibri"/>
            </a:endParaRPr>
          </a:p>
        </p:txBody>
      </p:sp>
      <p:sp>
        <p:nvSpPr>
          <p:cNvPr id="4" name="object 4" descr="" title=""/>
          <p:cNvSpPr txBox="1">
            <a:spLocks noGrp="1"/>
          </p:cNvSpPr>
          <p:nvPr>
            <p:ph type="ftr" sz="quarter" idx="5"/>
          </p:nvPr>
        </p:nvSpPr>
        <p:spPr>
          <a:xfrm>
            <a:off x="288925" y="6641994"/>
            <a:ext cx="2567940" cy="167640"/>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rgbClr val="002C54"/>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160"/>
              </a:lnSpc>
            </a:pPr>
            <a:r>
              <a:rPr lang="en-US" spc="-5"/>
              <a:t>Paul,</a:t>
            </a:r>
            <a:r>
              <a:rPr lang="en-US" spc="-55"/>
              <a:t> </a:t>
            </a:r>
            <a:r>
              <a:rPr lang="en-US" spc="-15"/>
              <a:t>Weiss,</a:t>
            </a:r>
            <a:r>
              <a:rPr lang="en-US" spc="105"/>
              <a:t> </a:t>
            </a:r>
            <a:r>
              <a:rPr lang="en-US" spc="-10"/>
              <a:t>Rifkind,</a:t>
            </a:r>
            <a:r>
              <a:rPr lang="en-US" spc="25"/>
              <a:t> </a:t>
            </a:r>
            <a:r>
              <a:rPr lang="en-US"/>
              <a:t>Wharton</a:t>
            </a:r>
            <a:r>
              <a:rPr lang="en-US" spc="-45"/>
              <a:t> </a:t>
            </a:r>
            <a:r>
              <a:rPr lang="en-US" spc="10"/>
              <a:t>&amp;</a:t>
            </a:r>
            <a:r>
              <a:rPr lang="en-US" spc="-60"/>
              <a:t> </a:t>
            </a:r>
            <a:r>
              <a:rPr lang="en-US"/>
              <a:t>Garrison</a:t>
            </a:r>
            <a:r>
              <a:rPr lang="en-US" spc="-40"/>
              <a:t> </a:t>
            </a:r>
            <a:r>
              <a:rPr lang="en-US" spc="10"/>
              <a:t>LLP</a:t>
            </a:r>
            <a:endParaRPr spc="10" dirty="0"/>
          </a:p>
        </p:txBody>
      </p:sp>
      <p:sp>
        <p:nvSpPr>
          <p:cNvPr id="5" name="object 5" descr="" title=""/>
          <p:cNvSpPr txBox="1">
            <a:spLocks noGrp="1"/>
          </p:cNvSpPr>
          <p:nvPr>
            <p:ph type="sldNum" sz="quarter" idx="7"/>
          </p:nvPr>
        </p:nvSpPr>
        <p:spPr>
          <a:xfrm>
            <a:off x="8740140" y="6669401"/>
            <a:ext cx="146050" cy="137159"/>
          </a:xfrm>
          <a:prstGeom prst="rect">
            <a:avLst/>
          </a:prstGeom>
        </p:spPr>
        <p:txBody>
          <a:bodyPr vert="horz" wrap="square" lIns="0" tIns="0" rIns="0" bIns="0" rtlCol="0">
            <a:spAutoFit/>
          </a:bodyPr>
          <a:lstStyle>
            <a:defPPr>
              <a:defRPr lang="en-US"/>
            </a:defPPr>
            <a:lvl1pPr marL="0" algn="l" defTabSz="914400" rtl="0" eaLnBrk="1" latinLnBrk="0" hangingPunct="1">
              <a:defRPr sz="850" b="0" i="0" kern="1200">
                <a:solidFill>
                  <a:srgbClr val="002C54"/>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930"/>
              </a:lnSpc>
            </a:pPr>
            <a:fld id="{81D60167-4931-47E6-BA6A-407CBD079E47}" type="slidenum">
              <a:rPr lang="en-US" spc="15" smtClean="0"/>
              <a:pPr marL="38100">
                <a:lnSpc>
                  <a:spcPts val="930"/>
                </a:lnSpc>
              </a:pPr>
              <a:t>23</a:t>
            </a:fld>
            <a:endParaRPr spc="15"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p:nvPr/>
        </p:nvSpPr>
        <p:spPr>
          <a:xfrm>
            <a:off x="5080" y="1229360"/>
            <a:ext cx="9138920" cy="10160"/>
          </a:xfrm>
          <a:custGeom>
            <a:avLst/>
            <a:gdLst/>
            <a:ahLst/>
            <a:cxnLst/>
            <a:rect l="l" t="t" r="r" b="b"/>
            <a:pathLst>
              <a:path w="9138920" h="10159">
                <a:moveTo>
                  <a:pt x="0" y="10159"/>
                </a:moveTo>
                <a:lnTo>
                  <a:pt x="9138919" y="10159"/>
                </a:lnTo>
                <a:lnTo>
                  <a:pt x="9138919" y="0"/>
                </a:lnTo>
                <a:lnTo>
                  <a:pt x="0" y="0"/>
                </a:lnTo>
                <a:lnTo>
                  <a:pt x="0" y="10159"/>
                </a:lnTo>
                <a:close/>
              </a:path>
            </a:pathLst>
          </a:custGeom>
          <a:solidFill>
            <a:srgbClr val="A7A8A7"/>
          </a:solidFill>
        </p:spPr>
        <p:txBody>
          <a:bodyPr wrap="square" lIns="0" tIns="0" rIns="0" bIns="0" rtlCol="0"/>
          <a:lstStyle/>
          <a:p>
            <a:endParaRPr/>
          </a:p>
        </p:txBody>
      </p:sp>
      <p:sp>
        <p:nvSpPr>
          <p:cNvPr id="3" name="object 3" descr="" title=""/>
          <p:cNvSpPr txBox="1"/>
          <p:nvPr/>
        </p:nvSpPr>
        <p:spPr>
          <a:xfrm>
            <a:off x="568266" y="1730664"/>
            <a:ext cx="7632065" cy="3049270"/>
          </a:xfrm>
          <a:prstGeom prst="rect">
            <a:avLst/>
          </a:prstGeom>
        </p:spPr>
        <p:txBody>
          <a:bodyPr vert="horz" wrap="square" lIns="0" tIns="26670" rIns="0" bIns="0" rtlCol="0">
            <a:spAutoFit/>
          </a:bodyPr>
          <a:lstStyle/>
          <a:p>
            <a:pPr marL="12700" marR="50165">
              <a:lnSpc>
                <a:spcPts val="2160"/>
              </a:lnSpc>
              <a:spcBef>
                <a:spcPts val="210"/>
              </a:spcBef>
            </a:pPr>
            <a:r>
              <a:rPr sz="1850" spc="-15" dirty="0">
                <a:latin typeface="Calibri"/>
                <a:cs typeface="Calibri"/>
              </a:rPr>
              <a:t>The</a:t>
            </a:r>
            <a:r>
              <a:rPr sz="1850" spc="-50" dirty="0">
                <a:latin typeface="Calibri"/>
                <a:cs typeface="Calibri"/>
              </a:rPr>
              <a:t> </a:t>
            </a:r>
            <a:r>
              <a:rPr sz="1850" spc="-5" dirty="0">
                <a:latin typeface="Calibri"/>
                <a:cs typeface="Calibri"/>
              </a:rPr>
              <a:t>SEC</a:t>
            </a:r>
            <a:r>
              <a:rPr sz="1850" spc="-120" dirty="0">
                <a:latin typeface="Calibri"/>
                <a:cs typeface="Calibri"/>
              </a:rPr>
              <a:t> </a:t>
            </a:r>
            <a:r>
              <a:rPr sz="1850" spc="-10" dirty="0">
                <a:latin typeface="Calibri"/>
                <a:cs typeface="Calibri"/>
              </a:rPr>
              <a:t>charged</a:t>
            </a:r>
            <a:r>
              <a:rPr sz="1850" spc="-100" dirty="0">
                <a:latin typeface="Calibri"/>
                <a:cs typeface="Calibri"/>
              </a:rPr>
              <a:t> </a:t>
            </a:r>
            <a:r>
              <a:rPr sz="1850" spc="-5" dirty="0">
                <a:latin typeface="Calibri"/>
                <a:cs typeface="Calibri"/>
              </a:rPr>
              <a:t>that</a:t>
            </a:r>
            <a:r>
              <a:rPr sz="1850" spc="-150" dirty="0">
                <a:latin typeface="Calibri"/>
                <a:cs typeface="Calibri"/>
              </a:rPr>
              <a:t> </a:t>
            </a:r>
            <a:r>
              <a:rPr sz="1850" spc="-5" dirty="0">
                <a:latin typeface="Calibri"/>
                <a:cs typeface="Calibri"/>
              </a:rPr>
              <a:t>the</a:t>
            </a:r>
            <a:r>
              <a:rPr sz="1850" spc="-50" dirty="0">
                <a:latin typeface="Calibri"/>
                <a:cs typeface="Calibri"/>
              </a:rPr>
              <a:t> </a:t>
            </a:r>
            <a:r>
              <a:rPr sz="1850" spc="-45" dirty="0">
                <a:latin typeface="Calibri"/>
                <a:cs typeface="Calibri"/>
              </a:rPr>
              <a:t>SPAC</a:t>
            </a:r>
            <a:r>
              <a:rPr sz="1850" spc="-114" dirty="0">
                <a:latin typeface="Calibri"/>
                <a:cs typeface="Calibri"/>
              </a:rPr>
              <a:t> </a:t>
            </a:r>
            <a:r>
              <a:rPr sz="1850" spc="-20" dirty="0">
                <a:latin typeface="Calibri"/>
                <a:cs typeface="Calibri"/>
              </a:rPr>
              <a:t>issued</a:t>
            </a:r>
            <a:r>
              <a:rPr sz="1850" spc="-25" dirty="0">
                <a:latin typeface="Calibri"/>
                <a:cs typeface="Calibri"/>
              </a:rPr>
              <a:t> </a:t>
            </a:r>
            <a:r>
              <a:rPr sz="1850" spc="-15" dirty="0">
                <a:latin typeface="Calibri"/>
                <a:cs typeface="Calibri"/>
              </a:rPr>
              <a:t>false</a:t>
            </a:r>
            <a:r>
              <a:rPr sz="1850" spc="-50" dirty="0">
                <a:latin typeface="Calibri"/>
                <a:cs typeface="Calibri"/>
              </a:rPr>
              <a:t> </a:t>
            </a:r>
            <a:r>
              <a:rPr sz="1850" spc="-15" dirty="0">
                <a:latin typeface="Calibri"/>
                <a:cs typeface="Calibri"/>
              </a:rPr>
              <a:t>and</a:t>
            </a:r>
            <a:r>
              <a:rPr sz="1850" spc="-105" dirty="0">
                <a:latin typeface="Calibri"/>
                <a:cs typeface="Calibri"/>
              </a:rPr>
              <a:t> </a:t>
            </a:r>
            <a:r>
              <a:rPr sz="1850" spc="-25" dirty="0">
                <a:latin typeface="Calibri"/>
                <a:cs typeface="Calibri"/>
              </a:rPr>
              <a:t>misleading</a:t>
            </a:r>
            <a:r>
              <a:rPr sz="1850" spc="-5" dirty="0">
                <a:latin typeface="Calibri"/>
                <a:cs typeface="Calibri"/>
              </a:rPr>
              <a:t> </a:t>
            </a:r>
            <a:r>
              <a:rPr sz="1850" spc="-15" dirty="0">
                <a:latin typeface="Calibri"/>
                <a:cs typeface="Calibri"/>
              </a:rPr>
              <a:t>disclosures</a:t>
            </a:r>
            <a:r>
              <a:rPr sz="1850" spc="-95" dirty="0">
                <a:latin typeface="Calibri"/>
                <a:cs typeface="Calibri"/>
              </a:rPr>
              <a:t> </a:t>
            </a:r>
            <a:r>
              <a:rPr sz="1850" spc="-20" dirty="0">
                <a:latin typeface="Calibri"/>
                <a:cs typeface="Calibri"/>
              </a:rPr>
              <a:t>in</a:t>
            </a:r>
            <a:r>
              <a:rPr sz="1850" spc="-25" dirty="0">
                <a:latin typeface="Calibri"/>
                <a:cs typeface="Calibri"/>
              </a:rPr>
              <a:t> </a:t>
            </a:r>
            <a:r>
              <a:rPr sz="1850" spc="-5" dirty="0">
                <a:latin typeface="Calibri"/>
                <a:cs typeface="Calibri"/>
              </a:rPr>
              <a:t>its</a:t>
            </a:r>
            <a:r>
              <a:rPr sz="1850" spc="-15" dirty="0">
                <a:latin typeface="Calibri"/>
                <a:cs typeface="Calibri"/>
              </a:rPr>
              <a:t> initial </a:t>
            </a:r>
            <a:r>
              <a:rPr sz="1850" spc="-400" dirty="0">
                <a:latin typeface="Calibri"/>
                <a:cs typeface="Calibri"/>
              </a:rPr>
              <a:t> </a:t>
            </a:r>
            <a:r>
              <a:rPr sz="1850" spc="-5" dirty="0">
                <a:latin typeface="Calibri"/>
                <a:cs typeface="Calibri"/>
              </a:rPr>
              <a:t>Form </a:t>
            </a:r>
            <a:r>
              <a:rPr sz="1850" dirty="0">
                <a:latin typeface="Calibri"/>
                <a:cs typeface="Calibri"/>
              </a:rPr>
              <a:t>S-4 </a:t>
            </a:r>
            <a:r>
              <a:rPr sz="1850" spc="-15" dirty="0">
                <a:latin typeface="Calibri"/>
                <a:cs typeface="Calibri"/>
              </a:rPr>
              <a:t>and two </a:t>
            </a:r>
            <a:r>
              <a:rPr sz="1850" spc="-20" dirty="0">
                <a:latin typeface="Calibri"/>
                <a:cs typeface="Calibri"/>
              </a:rPr>
              <a:t>amendments, which </a:t>
            </a:r>
            <a:r>
              <a:rPr sz="1850" spc="-15" dirty="0">
                <a:latin typeface="Calibri"/>
                <a:cs typeface="Calibri"/>
              </a:rPr>
              <a:t>contained </a:t>
            </a:r>
            <a:r>
              <a:rPr sz="1850" spc="-5" dirty="0">
                <a:latin typeface="Calibri"/>
                <a:cs typeface="Calibri"/>
              </a:rPr>
              <a:t>a </a:t>
            </a:r>
            <a:r>
              <a:rPr sz="1850" spc="-20" dirty="0">
                <a:latin typeface="Calibri"/>
                <a:cs typeface="Calibri"/>
              </a:rPr>
              <a:t>combined </a:t>
            </a:r>
            <a:r>
              <a:rPr sz="1850" spc="-15" dirty="0">
                <a:latin typeface="Calibri"/>
                <a:cs typeface="Calibri"/>
              </a:rPr>
              <a:t>proxy </a:t>
            </a:r>
            <a:r>
              <a:rPr sz="1850" spc="-10" dirty="0">
                <a:latin typeface="Calibri"/>
                <a:cs typeface="Calibri"/>
              </a:rPr>
              <a:t> </a:t>
            </a:r>
            <a:r>
              <a:rPr sz="1850" spc="-25" dirty="0">
                <a:latin typeface="Calibri"/>
                <a:cs typeface="Calibri"/>
              </a:rPr>
              <a:t>statement/consent </a:t>
            </a:r>
            <a:r>
              <a:rPr sz="1850" spc="-10" dirty="0">
                <a:latin typeface="Calibri"/>
                <a:cs typeface="Calibri"/>
              </a:rPr>
              <a:t>solicitation </a:t>
            </a:r>
            <a:r>
              <a:rPr sz="1850" spc="-25" dirty="0">
                <a:latin typeface="Calibri"/>
                <a:cs typeface="Calibri"/>
              </a:rPr>
              <a:t>statement/prospectus, </a:t>
            </a:r>
            <a:r>
              <a:rPr sz="1850" spc="-20" dirty="0">
                <a:latin typeface="Calibri"/>
                <a:cs typeface="Calibri"/>
              </a:rPr>
              <a:t>which </a:t>
            </a:r>
            <a:r>
              <a:rPr sz="1850" spc="-30" dirty="0">
                <a:latin typeface="Calibri"/>
                <a:cs typeface="Calibri"/>
              </a:rPr>
              <a:t>were </a:t>
            </a:r>
            <a:r>
              <a:rPr sz="1850" spc="-20" dirty="0">
                <a:latin typeface="Calibri"/>
                <a:cs typeface="Calibri"/>
              </a:rPr>
              <a:t>in </a:t>
            </a:r>
            <a:r>
              <a:rPr sz="1850" spc="-25" dirty="0">
                <a:latin typeface="Calibri"/>
                <a:cs typeface="Calibri"/>
              </a:rPr>
              <a:t>preliminary </a:t>
            </a:r>
            <a:r>
              <a:rPr sz="1850" spc="-20" dirty="0">
                <a:latin typeface="Calibri"/>
                <a:cs typeface="Calibri"/>
              </a:rPr>
              <a:t> form,</a:t>
            </a:r>
            <a:r>
              <a:rPr sz="1850" spc="-80" dirty="0">
                <a:latin typeface="Calibri"/>
                <a:cs typeface="Calibri"/>
              </a:rPr>
              <a:t> </a:t>
            </a:r>
            <a:r>
              <a:rPr sz="1850" spc="-15" dirty="0">
                <a:latin typeface="Calibri"/>
                <a:cs typeface="Calibri"/>
              </a:rPr>
              <a:t>not</a:t>
            </a:r>
            <a:r>
              <a:rPr sz="1850" spc="-75" dirty="0">
                <a:latin typeface="Calibri"/>
                <a:cs typeface="Calibri"/>
              </a:rPr>
              <a:t> </a:t>
            </a:r>
            <a:r>
              <a:rPr sz="1850" spc="-30" dirty="0">
                <a:latin typeface="Calibri"/>
                <a:cs typeface="Calibri"/>
              </a:rPr>
              <a:t>yet</a:t>
            </a:r>
            <a:r>
              <a:rPr sz="1850" dirty="0">
                <a:latin typeface="Calibri"/>
                <a:cs typeface="Calibri"/>
              </a:rPr>
              <a:t> </a:t>
            </a:r>
            <a:r>
              <a:rPr sz="1850" spc="-20" dirty="0">
                <a:latin typeface="Calibri"/>
                <a:cs typeface="Calibri"/>
              </a:rPr>
              <a:t>declared</a:t>
            </a:r>
            <a:r>
              <a:rPr sz="1850" spc="-105" dirty="0">
                <a:latin typeface="Calibri"/>
                <a:cs typeface="Calibri"/>
              </a:rPr>
              <a:t> </a:t>
            </a:r>
            <a:r>
              <a:rPr sz="1850" spc="-30" dirty="0">
                <a:latin typeface="Calibri"/>
                <a:cs typeface="Calibri"/>
              </a:rPr>
              <a:t>effective</a:t>
            </a:r>
            <a:r>
              <a:rPr sz="1850" spc="-55" dirty="0">
                <a:latin typeface="Calibri"/>
                <a:cs typeface="Calibri"/>
              </a:rPr>
              <a:t> </a:t>
            </a:r>
            <a:r>
              <a:rPr sz="1850" spc="-15" dirty="0">
                <a:latin typeface="Calibri"/>
                <a:cs typeface="Calibri"/>
              </a:rPr>
              <a:t>or </a:t>
            </a:r>
            <a:r>
              <a:rPr sz="1850" spc="-30" dirty="0">
                <a:latin typeface="Calibri"/>
                <a:cs typeface="Calibri"/>
              </a:rPr>
              <a:t>mailed </a:t>
            </a:r>
            <a:r>
              <a:rPr sz="1850" spc="5" dirty="0">
                <a:latin typeface="Calibri"/>
                <a:cs typeface="Calibri"/>
              </a:rPr>
              <a:t>to</a:t>
            </a:r>
            <a:r>
              <a:rPr sz="1850" spc="-30" dirty="0">
                <a:latin typeface="Calibri"/>
                <a:cs typeface="Calibri"/>
              </a:rPr>
              <a:t> </a:t>
            </a:r>
            <a:r>
              <a:rPr sz="1850" spc="-20" dirty="0">
                <a:latin typeface="Calibri"/>
                <a:cs typeface="Calibri"/>
              </a:rPr>
              <a:t>shareholders</a:t>
            </a:r>
            <a:endParaRPr sz="1850">
              <a:latin typeface="Calibri"/>
              <a:cs typeface="Calibri"/>
            </a:endParaRPr>
          </a:p>
          <a:p>
            <a:pPr>
              <a:lnSpc>
                <a:spcPct val="100000"/>
              </a:lnSpc>
              <a:spcBef>
                <a:spcPts val="25"/>
              </a:spcBef>
            </a:pPr>
            <a:endParaRPr sz="1750">
              <a:latin typeface="Calibri"/>
              <a:cs typeface="Calibri"/>
            </a:endParaRPr>
          </a:p>
          <a:p>
            <a:pPr marL="12700" marR="31115">
              <a:lnSpc>
                <a:spcPts val="2160"/>
              </a:lnSpc>
            </a:pPr>
            <a:r>
              <a:rPr sz="1850" spc="-15" dirty="0">
                <a:latin typeface="Calibri"/>
                <a:cs typeface="Calibri"/>
              </a:rPr>
              <a:t>According</a:t>
            </a:r>
            <a:r>
              <a:rPr sz="1850" spc="-165" dirty="0">
                <a:latin typeface="Calibri"/>
                <a:cs typeface="Calibri"/>
              </a:rPr>
              <a:t> </a:t>
            </a:r>
            <a:r>
              <a:rPr sz="1850" spc="5" dirty="0">
                <a:latin typeface="Calibri"/>
                <a:cs typeface="Calibri"/>
              </a:rPr>
              <a:t>to</a:t>
            </a:r>
            <a:r>
              <a:rPr sz="1850" spc="-105" dirty="0">
                <a:latin typeface="Calibri"/>
                <a:cs typeface="Calibri"/>
              </a:rPr>
              <a:t> </a:t>
            </a:r>
            <a:r>
              <a:rPr sz="1850" spc="-5" dirty="0">
                <a:latin typeface="Calibri"/>
                <a:cs typeface="Calibri"/>
              </a:rPr>
              <a:t>the</a:t>
            </a:r>
            <a:r>
              <a:rPr sz="1850" spc="-45" dirty="0">
                <a:latin typeface="Calibri"/>
                <a:cs typeface="Calibri"/>
              </a:rPr>
              <a:t> </a:t>
            </a:r>
            <a:r>
              <a:rPr sz="1850" spc="-10" dirty="0">
                <a:latin typeface="Calibri"/>
                <a:cs typeface="Calibri"/>
              </a:rPr>
              <a:t>SEC,</a:t>
            </a:r>
            <a:r>
              <a:rPr sz="1850" spc="-70" dirty="0">
                <a:latin typeface="Calibri"/>
                <a:cs typeface="Calibri"/>
              </a:rPr>
              <a:t> </a:t>
            </a:r>
            <a:r>
              <a:rPr sz="1850" spc="-15" dirty="0">
                <a:latin typeface="Calibri"/>
                <a:cs typeface="Calibri"/>
              </a:rPr>
              <a:t>Momentus</a:t>
            </a:r>
            <a:r>
              <a:rPr sz="1850" spc="-175" dirty="0">
                <a:latin typeface="Calibri"/>
                <a:cs typeface="Calibri"/>
              </a:rPr>
              <a:t> </a:t>
            </a:r>
            <a:r>
              <a:rPr sz="1850" spc="-20" dirty="0">
                <a:latin typeface="Calibri"/>
                <a:cs typeface="Calibri"/>
              </a:rPr>
              <a:t>claimed</a:t>
            </a:r>
            <a:r>
              <a:rPr sz="1850" spc="-10" dirty="0">
                <a:latin typeface="Calibri"/>
                <a:cs typeface="Calibri"/>
              </a:rPr>
              <a:t> </a:t>
            </a:r>
            <a:r>
              <a:rPr sz="1850" spc="-5" dirty="0">
                <a:latin typeface="Calibri"/>
                <a:cs typeface="Calibri"/>
              </a:rPr>
              <a:t>that</a:t>
            </a:r>
            <a:r>
              <a:rPr sz="1850" spc="-150" dirty="0">
                <a:latin typeface="Calibri"/>
                <a:cs typeface="Calibri"/>
              </a:rPr>
              <a:t> </a:t>
            </a:r>
            <a:r>
              <a:rPr sz="1850" spc="-5" dirty="0">
                <a:latin typeface="Calibri"/>
                <a:cs typeface="Calibri"/>
              </a:rPr>
              <a:t>its</a:t>
            </a:r>
            <a:r>
              <a:rPr sz="1850" spc="-10" dirty="0">
                <a:latin typeface="Calibri"/>
                <a:cs typeface="Calibri"/>
              </a:rPr>
              <a:t> </a:t>
            </a:r>
            <a:r>
              <a:rPr sz="1850" spc="-20" dirty="0">
                <a:latin typeface="Calibri"/>
                <a:cs typeface="Calibri"/>
              </a:rPr>
              <a:t>propulsion</a:t>
            </a:r>
            <a:r>
              <a:rPr sz="1850" spc="-95" dirty="0">
                <a:latin typeface="Calibri"/>
                <a:cs typeface="Calibri"/>
              </a:rPr>
              <a:t> </a:t>
            </a:r>
            <a:r>
              <a:rPr sz="1850" spc="-15" dirty="0">
                <a:latin typeface="Calibri"/>
                <a:cs typeface="Calibri"/>
              </a:rPr>
              <a:t>technology</a:t>
            </a:r>
            <a:r>
              <a:rPr sz="1850" spc="-130" dirty="0">
                <a:latin typeface="Calibri"/>
                <a:cs typeface="Calibri"/>
              </a:rPr>
              <a:t> </a:t>
            </a:r>
            <a:r>
              <a:rPr sz="1850" spc="-15" dirty="0">
                <a:latin typeface="Calibri"/>
                <a:cs typeface="Calibri"/>
              </a:rPr>
              <a:t>had</a:t>
            </a:r>
            <a:r>
              <a:rPr sz="1850" spc="-95" dirty="0">
                <a:latin typeface="Calibri"/>
                <a:cs typeface="Calibri"/>
              </a:rPr>
              <a:t> </a:t>
            </a:r>
            <a:r>
              <a:rPr sz="1850" spc="-30" dirty="0">
                <a:latin typeface="Calibri"/>
                <a:cs typeface="Calibri"/>
              </a:rPr>
              <a:t>been </a:t>
            </a:r>
            <a:r>
              <a:rPr sz="1850" spc="-405" dirty="0">
                <a:latin typeface="Calibri"/>
                <a:cs typeface="Calibri"/>
              </a:rPr>
              <a:t> </a:t>
            </a:r>
            <a:r>
              <a:rPr sz="1850" spc="-15" dirty="0">
                <a:latin typeface="Calibri"/>
                <a:cs typeface="Calibri"/>
              </a:rPr>
              <a:t>successfully tested </a:t>
            </a:r>
            <a:r>
              <a:rPr sz="1850" spc="-20" dirty="0">
                <a:latin typeface="Calibri"/>
                <a:cs typeface="Calibri"/>
              </a:rPr>
              <a:t>in </a:t>
            </a:r>
            <a:r>
              <a:rPr sz="1850" spc="-5" dirty="0">
                <a:latin typeface="Calibri"/>
                <a:cs typeface="Calibri"/>
              </a:rPr>
              <a:t>space – </a:t>
            </a:r>
            <a:r>
              <a:rPr sz="1850" dirty="0">
                <a:latin typeface="Calibri"/>
                <a:cs typeface="Calibri"/>
              </a:rPr>
              <a:t>In fact, </a:t>
            </a:r>
            <a:r>
              <a:rPr sz="1850" spc="-5" dirty="0">
                <a:latin typeface="Calibri"/>
                <a:cs typeface="Calibri"/>
              </a:rPr>
              <a:t>the SEC </a:t>
            </a:r>
            <a:r>
              <a:rPr sz="1850" spc="-25" dirty="0">
                <a:latin typeface="Calibri"/>
                <a:cs typeface="Calibri"/>
              </a:rPr>
              <a:t>alleged, </a:t>
            </a:r>
            <a:r>
              <a:rPr sz="1850" spc="-5" dirty="0">
                <a:latin typeface="Calibri"/>
                <a:cs typeface="Calibri"/>
              </a:rPr>
              <a:t>its </a:t>
            </a:r>
            <a:r>
              <a:rPr sz="1850" spc="-15" dirty="0">
                <a:latin typeface="Calibri"/>
                <a:cs typeface="Calibri"/>
              </a:rPr>
              <a:t>sole </a:t>
            </a:r>
            <a:r>
              <a:rPr sz="1850" spc="-10" dirty="0">
                <a:latin typeface="Calibri"/>
                <a:cs typeface="Calibri"/>
              </a:rPr>
              <a:t>in-space test </a:t>
            </a:r>
            <a:r>
              <a:rPr sz="1850" spc="-5" dirty="0">
                <a:latin typeface="Calibri"/>
                <a:cs typeface="Calibri"/>
              </a:rPr>
              <a:t> </a:t>
            </a:r>
            <a:r>
              <a:rPr sz="1850" spc="-15" dirty="0">
                <a:latin typeface="Calibri"/>
                <a:cs typeface="Calibri"/>
              </a:rPr>
              <a:t>suggested</a:t>
            </a:r>
            <a:r>
              <a:rPr sz="1850" spc="-190" dirty="0">
                <a:latin typeface="Calibri"/>
                <a:cs typeface="Calibri"/>
              </a:rPr>
              <a:t> </a:t>
            </a:r>
            <a:r>
              <a:rPr sz="1850" spc="-5" dirty="0">
                <a:latin typeface="Calibri"/>
                <a:cs typeface="Calibri"/>
              </a:rPr>
              <a:t>that</a:t>
            </a:r>
            <a:r>
              <a:rPr sz="1850" spc="-75" dirty="0">
                <a:latin typeface="Calibri"/>
                <a:cs typeface="Calibri"/>
              </a:rPr>
              <a:t> </a:t>
            </a:r>
            <a:r>
              <a:rPr sz="1850" spc="-5" dirty="0">
                <a:latin typeface="Calibri"/>
                <a:cs typeface="Calibri"/>
              </a:rPr>
              <a:t>the</a:t>
            </a:r>
            <a:r>
              <a:rPr sz="1850" spc="-55" dirty="0">
                <a:latin typeface="Calibri"/>
                <a:cs typeface="Calibri"/>
              </a:rPr>
              <a:t> </a:t>
            </a:r>
            <a:r>
              <a:rPr sz="1850" spc="-15" dirty="0">
                <a:latin typeface="Calibri"/>
                <a:cs typeface="Calibri"/>
              </a:rPr>
              <a:t>technology</a:t>
            </a:r>
            <a:r>
              <a:rPr sz="1850" spc="-210" dirty="0">
                <a:latin typeface="Calibri"/>
                <a:cs typeface="Calibri"/>
              </a:rPr>
              <a:t> </a:t>
            </a:r>
            <a:r>
              <a:rPr sz="1850" spc="-35" dirty="0">
                <a:latin typeface="Calibri"/>
                <a:cs typeface="Calibri"/>
              </a:rPr>
              <a:t>lacked</a:t>
            </a:r>
            <a:r>
              <a:rPr sz="1850" spc="-25" dirty="0">
                <a:latin typeface="Calibri"/>
                <a:cs typeface="Calibri"/>
              </a:rPr>
              <a:t> </a:t>
            </a:r>
            <a:r>
              <a:rPr sz="1850" spc="-20" dirty="0">
                <a:latin typeface="Calibri"/>
                <a:cs typeface="Calibri"/>
              </a:rPr>
              <a:t>commercial</a:t>
            </a:r>
            <a:r>
              <a:rPr sz="1850" spc="-125" dirty="0">
                <a:latin typeface="Calibri"/>
                <a:cs typeface="Calibri"/>
              </a:rPr>
              <a:t> </a:t>
            </a:r>
            <a:r>
              <a:rPr sz="1850" spc="-15" dirty="0">
                <a:latin typeface="Calibri"/>
                <a:cs typeface="Calibri"/>
              </a:rPr>
              <a:t>potential</a:t>
            </a:r>
            <a:endParaRPr sz="1850">
              <a:latin typeface="Calibri"/>
              <a:cs typeface="Calibri"/>
            </a:endParaRPr>
          </a:p>
          <a:p>
            <a:pPr>
              <a:lnSpc>
                <a:spcPct val="100000"/>
              </a:lnSpc>
              <a:spcBef>
                <a:spcPts val="25"/>
              </a:spcBef>
            </a:pPr>
            <a:endParaRPr sz="1750">
              <a:latin typeface="Calibri"/>
              <a:cs typeface="Calibri"/>
            </a:endParaRPr>
          </a:p>
          <a:p>
            <a:pPr marL="12700" marR="5080" indent="50165">
              <a:lnSpc>
                <a:spcPts val="2160"/>
              </a:lnSpc>
            </a:pPr>
            <a:r>
              <a:rPr sz="1850" spc="-15" dirty="0">
                <a:latin typeface="Calibri"/>
                <a:cs typeface="Calibri"/>
              </a:rPr>
              <a:t>According</a:t>
            </a:r>
            <a:r>
              <a:rPr sz="1850" spc="-170" dirty="0">
                <a:latin typeface="Calibri"/>
                <a:cs typeface="Calibri"/>
              </a:rPr>
              <a:t> </a:t>
            </a:r>
            <a:r>
              <a:rPr sz="1850" spc="5" dirty="0">
                <a:latin typeface="Calibri"/>
                <a:cs typeface="Calibri"/>
              </a:rPr>
              <a:t>to</a:t>
            </a:r>
            <a:r>
              <a:rPr sz="1850" spc="-105" dirty="0">
                <a:latin typeface="Calibri"/>
                <a:cs typeface="Calibri"/>
              </a:rPr>
              <a:t> </a:t>
            </a:r>
            <a:r>
              <a:rPr sz="1850" spc="-5" dirty="0">
                <a:latin typeface="Calibri"/>
                <a:cs typeface="Calibri"/>
              </a:rPr>
              <a:t>the</a:t>
            </a:r>
            <a:r>
              <a:rPr sz="1850" spc="-45" dirty="0">
                <a:latin typeface="Calibri"/>
                <a:cs typeface="Calibri"/>
              </a:rPr>
              <a:t> </a:t>
            </a:r>
            <a:r>
              <a:rPr sz="1850" spc="-10" dirty="0">
                <a:latin typeface="Calibri"/>
                <a:cs typeface="Calibri"/>
              </a:rPr>
              <a:t>SEC,</a:t>
            </a:r>
            <a:r>
              <a:rPr sz="1850" spc="-75" dirty="0">
                <a:latin typeface="Calibri"/>
                <a:cs typeface="Calibri"/>
              </a:rPr>
              <a:t> </a:t>
            </a:r>
            <a:r>
              <a:rPr sz="1850" spc="-15" dirty="0">
                <a:latin typeface="Calibri"/>
                <a:cs typeface="Calibri"/>
              </a:rPr>
              <a:t>Momentus</a:t>
            </a:r>
            <a:r>
              <a:rPr sz="1850" spc="-175" dirty="0">
                <a:latin typeface="Calibri"/>
                <a:cs typeface="Calibri"/>
              </a:rPr>
              <a:t> </a:t>
            </a:r>
            <a:r>
              <a:rPr sz="1850" spc="-30" dirty="0">
                <a:latin typeface="Calibri"/>
                <a:cs typeface="Calibri"/>
              </a:rPr>
              <a:t>misled</a:t>
            </a:r>
            <a:r>
              <a:rPr sz="1850" spc="-20" dirty="0">
                <a:latin typeface="Calibri"/>
                <a:cs typeface="Calibri"/>
              </a:rPr>
              <a:t> investors</a:t>
            </a:r>
            <a:r>
              <a:rPr sz="1850" spc="-175" dirty="0">
                <a:latin typeface="Calibri"/>
                <a:cs typeface="Calibri"/>
              </a:rPr>
              <a:t> </a:t>
            </a:r>
            <a:r>
              <a:rPr sz="1850" spc="-15" dirty="0">
                <a:latin typeface="Calibri"/>
                <a:cs typeface="Calibri"/>
              </a:rPr>
              <a:t>about</a:t>
            </a:r>
            <a:r>
              <a:rPr sz="1850" spc="-70" dirty="0">
                <a:latin typeface="Calibri"/>
                <a:cs typeface="Calibri"/>
              </a:rPr>
              <a:t> </a:t>
            </a:r>
            <a:r>
              <a:rPr sz="1850" spc="-5" dirty="0">
                <a:latin typeface="Calibri"/>
                <a:cs typeface="Calibri"/>
              </a:rPr>
              <a:t>its</a:t>
            </a:r>
            <a:r>
              <a:rPr sz="1850" spc="-15" dirty="0">
                <a:latin typeface="Calibri"/>
                <a:cs typeface="Calibri"/>
              </a:rPr>
              <a:t> </a:t>
            </a:r>
            <a:r>
              <a:rPr sz="1850" spc="-30" dirty="0">
                <a:latin typeface="Calibri"/>
                <a:cs typeface="Calibri"/>
              </a:rPr>
              <a:t>CEO’s</a:t>
            </a:r>
            <a:r>
              <a:rPr sz="1850" spc="-95" dirty="0">
                <a:latin typeface="Calibri"/>
                <a:cs typeface="Calibri"/>
              </a:rPr>
              <a:t> </a:t>
            </a:r>
            <a:r>
              <a:rPr sz="1850" spc="-15" dirty="0">
                <a:latin typeface="Calibri"/>
                <a:cs typeface="Calibri"/>
              </a:rPr>
              <a:t>ability</a:t>
            </a:r>
            <a:r>
              <a:rPr sz="1850" spc="-45" dirty="0">
                <a:latin typeface="Calibri"/>
                <a:cs typeface="Calibri"/>
              </a:rPr>
              <a:t> </a:t>
            </a:r>
            <a:r>
              <a:rPr sz="1850" spc="5" dirty="0">
                <a:latin typeface="Calibri"/>
                <a:cs typeface="Calibri"/>
              </a:rPr>
              <a:t>to</a:t>
            </a:r>
            <a:r>
              <a:rPr sz="1850" spc="-105" dirty="0">
                <a:latin typeface="Calibri"/>
                <a:cs typeface="Calibri"/>
              </a:rPr>
              <a:t> </a:t>
            </a:r>
            <a:r>
              <a:rPr sz="1850" spc="-15" dirty="0">
                <a:latin typeface="Calibri"/>
                <a:cs typeface="Calibri"/>
              </a:rPr>
              <a:t>obtain </a:t>
            </a:r>
            <a:r>
              <a:rPr sz="1850" spc="-405" dirty="0">
                <a:latin typeface="Calibri"/>
                <a:cs typeface="Calibri"/>
              </a:rPr>
              <a:t> </a:t>
            </a:r>
            <a:r>
              <a:rPr sz="1850" spc="-20" dirty="0">
                <a:latin typeface="Calibri"/>
                <a:cs typeface="Calibri"/>
              </a:rPr>
              <a:t>essential</a:t>
            </a:r>
            <a:r>
              <a:rPr sz="1850" spc="-125" dirty="0">
                <a:latin typeface="Calibri"/>
                <a:cs typeface="Calibri"/>
              </a:rPr>
              <a:t> </a:t>
            </a:r>
            <a:r>
              <a:rPr sz="1850" spc="-20" dirty="0">
                <a:latin typeface="Calibri"/>
                <a:cs typeface="Calibri"/>
              </a:rPr>
              <a:t>licenses</a:t>
            </a:r>
            <a:r>
              <a:rPr sz="1850" spc="-10" dirty="0">
                <a:latin typeface="Calibri"/>
                <a:cs typeface="Calibri"/>
              </a:rPr>
              <a:t> by</a:t>
            </a:r>
            <a:r>
              <a:rPr sz="1850" spc="-50" dirty="0">
                <a:latin typeface="Calibri"/>
                <a:cs typeface="Calibri"/>
              </a:rPr>
              <a:t> </a:t>
            </a:r>
            <a:r>
              <a:rPr sz="1850" spc="-25" dirty="0">
                <a:latin typeface="Calibri"/>
                <a:cs typeface="Calibri"/>
              </a:rPr>
              <a:t>downplaying</a:t>
            </a:r>
            <a:r>
              <a:rPr sz="1850" spc="-80" dirty="0">
                <a:latin typeface="Calibri"/>
                <a:cs typeface="Calibri"/>
              </a:rPr>
              <a:t> </a:t>
            </a:r>
            <a:r>
              <a:rPr sz="1850" spc="-30" dirty="0">
                <a:latin typeface="Calibri"/>
                <a:cs typeface="Calibri"/>
              </a:rPr>
              <a:t>known</a:t>
            </a:r>
            <a:r>
              <a:rPr sz="1850" spc="-20" dirty="0">
                <a:latin typeface="Calibri"/>
                <a:cs typeface="Calibri"/>
              </a:rPr>
              <a:t> </a:t>
            </a:r>
            <a:r>
              <a:rPr sz="1850" spc="-15" dirty="0">
                <a:latin typeface="Calibri"/>
                <a:cs typeface="Calibri"/>
              </a:rPr>
              <a:t>national</a:t>
            </a:r>
            <a:r>
              <a:rPr sz="1850" spc="-120" dirty="0">
                <a:latin typeface="Calibri"/>
                <a:cs typeface="Calibri"/>
              </a:rPr>
              <a:t> </a:t>
            </a:r>
            <a:r>
              <a:rPr sz="1850" spc="-10" dirty="0">
                <a:latin typeface="Calibri"/>
                <a:cs typeface="Calibri"/>
              </a:rPr>
              <a:t>security</a:t>
            </a:r>
            <a:r>
              <a:rPr sz="1850" spc="-130" dirty="0">
                <a:latin typeface="Calibri"/>
                <a:cs typeface="Calibri"/>
              </a:rPr>
              <a:t> </a:t>
            </a:r>
            <a:r>
              <a:rPr sz="1850" spc="-10" dirty="0">
                <a:latin typeface="Calibri"/>
                <a:cs typeface="Calibri"/>
              </a:rPr>
              <a:t>concerns</a:t>
            </a:r>
            <a:r>
              <a:rPr sz="1850" spc="-95" dirty="0">
                <a:latin typeface="Calibri"/>
                <a:cs typeface="Calibri"/>
              </a:rPr>
              <a:t> </a:t>
            </a:r>
            <a:r>
              <a:rPr sz="1850" spc="-15" dirty="0">
                <a:latin typeface="Calibri"/>
                <a:cs typeface="Calibri"/>
              </a:rPr>
              <a:t>about</a:t>
            </a:r>
            <a:r>
              <a:rPr sz="1850" spc="-70" dirty="0">
                <a:latin typeface="Calibri"/>
                <a:cs typeface="Calibri"/>
              </a:rPr>
              <a:t> </a:t>
            </a:r>
            <a:r>
              <a:rPr sz="1850" spc="-25" dirty="0">
                <a:latin typeface="Calibri"/>
                <a:cs typeface="Calibri"/>
              </a:rPr>
              <a:t>him.</a:t>
            </a:r>
            <a:endParaRPr sz="1850">
              <a:latin typeface="Calibri"/>
              <a:cs typeface="Calibri"/>
            </a:endParaRPr>
          </a:p>
        </p:txBody>
      </p:sp>
      <p:sp>
        <p:nvSpPr>
          <p:cNvPr id="4" name="object 4" descr="" title=""/>
          <p:cNvSpPr txBox="1">
            <a:spLocks noGrp="1"/>
          </p:cNvSpPr>
          <p:nvPr>
            <p:ph type="ftr" sz="quarter" idx="5"/>
          </p:nvPr>
        </p:nvSpPr>
        <p:spPr>
          <a:xfrm>
            <a:off x="288925" y="6641994"/>
            <a:ext cx="2567940" cy="167640"/>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rgbClr val="002C54"/>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160"/>
              </a:lnSpc>
            </a:pPr>
            <a:r>
              <a:rPr lang="en-US" spc="-5"/>
              <a:t>Paul,</a:t>
            </a:r>
            <a:r>
              <a:rPr lang="en-US" spc="-55"/>
              <a:t> </a:t>
            </a:r>
            <a:r>
              <a:rPr lang="en-US" spc="-15"/>
              <a:t>Weiss,</a:t>
            </a:r>
            <a:r>
              <a:rPr lang="en-US" spc="105"/>
              <a:t> </a:t>
            </a:r>
            <a:r>
              <a:rPr lang="en-US" spc="-10"/>
              <a:t>Rifkind,</a:t>
            </a:r>
            <a:r>
              <a:rPr lang="en-US" spc="25"/>
              <a:t> </a:t>
            </a:r>
            <a:r>
              <a:rPr lang="en-US"/>
              <a:t>Wharton</a:t>
            </a:r>
            <a:r>
              <a:rPr lang="en-US" spc="-45"/>
              <a:t> </a:t>
            </a:r>
            <a:r>
              <a:rPr lang="en-US" spc="10"/>
              <a:t>&amp;</a:t>
            </a:r>
            <a:r>
              <a:rPr lang="en-US" spc="-60"/>
              <a:t> </a:t>
            </a:r>
            <a:r>
              <a:rPr lang="en-US"/>
              <a:t>Garrison</a:t>
            </a:r>
            <a:r>
              <a:rPr lang="en-US" spc="-40"/>
              <a:t> </a:t>
            </a:r>
            <a:r>
              <a:rPr lang="en-US" spc="10"/>
              <a:t>LLP</a:t>
            </a:r>
            <a:endParaRPr spc="10" dirty="0"/>
          </a:p>
        </p:txBody>
      </p:sp>
      <p:sp>
        <p:nvSpPr>
          <p:cNvPr id="5" name="object 5" descr="" title=""/>
          <p:cNvSpPr txBox="1">
            <a:spLocks noGrp="1"/>
          </p:cNvSpPr>
          <p:nvPr>
            <p:ph type="sldNum" sz="quarter" idx="7"/>
          </p:nvPr>
        </p:nvSpPr>
        <p:spPr>
          <a:xfrm>
            <a:off x="8740140" y="6669401"/>
            <a:ext cx="146050" cy="137159"/>
          </a:xfrm>
          <a:prstGeom prst="rect">
            <a:avLst/>
          </a:prstGeom>
        </p:spPr>
        <p:txBody>
          <a:bodyPr vert="horz" wrap="square" lIns="0" tIns="0" rIns="0" bIns="0" rtlCol="0">
            <a:spAutoFit/>
          </a:bodyPr>
          <a:lstStyle>
            <a:defPPr>
              <a:defRPr lang="en-US"/>
            </a:defPPr>
            <a:lvl1pPr marL="0" algn="l" defTabSz="914400" rtl="0" eaLnBrk="1" latinLnBrk="0" hangingPunct="1">
              <a:defRPr sz="850" b="0" i="0" kern="1200">
                <a:solidFill>
                  <a:srgbClr val="002C54"/>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930"/>
              </a:lnSpc>
            </a:pPr>
            <a:fld id="{81D60167-4931-47E6-BA6A-407CBD079E47}" type="slidenum">
              <a:rPr lang="en-US" spc="15" smtClean="0"/>
              <a:pPr marL="38100">
                <a:lnSpc>
                  <a:spcPts val="930"/>
                </a:lnSpc>
              </a:pPr>
              <a:t>24</a:t>
            </a:fld>
            <a:endParaRPr spc="15"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p:nvPr/>
        </p:nvSpPr>
        <p:spPr>
          <a:xfrm>
            <a:off x="5080" y="1229360"/>
            <a:ext cx="9138920" cy="10160"/>
          </a:xfrm>
          <a:custGeom>
            <a:avLst/>
            <a:gdLst/>
            <a:ahLst/>
            <a:cxnLst/>
            <a:rect l="l" t="t" r="r" b="b"/>
            <a:pathLst>
              <a:path w="9138920" h="10159">
                <a:moveTo>
                  <a:pt x="0" y="10159"/>
                </a:moveTo>
                <a:lnTo>
                  <a:pt x="9138919" y="10159"/>
                </a:lnTo>
                <a:lnTo>
                  <a:pt x="9138919" y="0"/>
                </a:lnTo>
                <a:lnTo>
                  <a:pt x="0" y="0"/>
                </a:lnTo>
                <a:lnTo>
                  <a:pt x="0" y="10159"/>
                </a:lnTo>
                <a:close/>
              </a:path>
            </a:pathLst>
          </a:custGeom>
          <a:solidFill>
            <a:srgbClr val="A7A8A7"/>
          </a:solidFill>
        </p:spPr>
        <p:txBody>
          <a:bodyPr wrap="square" lIns="0" tIns="0" rIns="0" bIns="0" rtlCol="0"/>
          <a:lstStyle/>
          <a:p>
            <a:endParaRPr/>
          </a:p>
        </p:txBody>
      </p:sp>
      <p:sp>
        <p:nvSpPr>
          <p:cNvPr id="3" name="object 3" descr="" title=""/>
          <p:cNvSpPr txBox="1"/>
          <p:nvPr/>
        </p:nvSpPr>
        <p:spPr>
          <a:xfrm>
            <a:off x="718820" y="1239520"/>
            <a:ext cx="7706359" cy="4695825"/>
          </a:xfrm>
          <a:prstGeom prst="rect">
            <a:avLst/>
          </a:prstGeom>
        </p:spPr>
        <p:txBody>
          <a:bodyPr vert="horz" wrap="square" lIns="0" tIns="11430" rIns="0" bIns="0" rtlCol="0">
            <a:spAutoFit/>
          </a:bodyPr>
          <a:lstStyle/>
          <a:p>
            <a:pPr marL="12700">
              <a:lnSpc>
                <a:spcPts val="2190"/>
              </a:lnSpc>
              <a:spcBef>
                <a:spcPts val="90"/>
              </a:spcBef>
            </a:pPr>
            <a:r>
              <a:rPr sz="1850" spc="15" dirty="0">
                <a:latin typeface="Calibri"/>
                <a:cs typeface="Calibri"/>
              </a:rPr>
              <a:t>M</a:t>
            </a:r>
            <a:r>
              <a:rPr sz="1850" spc="-25" dirty="0">
                <a:latin typeface="Calibri"/>
                <a:cs typeface="Calibri"/>
              </a:rPr>
              <a:t>o</a:t>
            </a:r>
            <a:r>
              <a:rPr sz="1850" spc="-40" dirty="0">
                <a:latin typeface="Calibri"/>
                <a:cs typeface="Calibri"/>
              </a:rPr>
              <a:t>m</a:t>
            </a:r>
            <a:r>
              <a:rPr sz="1850" spc="-45" dirty="0">
                <a:latin typeface="Calibri"/>
                <a:cs typeface="Calibri"/>
              </a:rPr>
              <a:t>e</a:t>
            </a:r>
            <a:r>
              <a:rPr sz="1850" spc="-20" dirty="0">
                <a:latin typeface="Calibri"/>
                <a:cs typeface="Calibri"/>
              </a:rPr>
              <a:t>n</a:t>
            </a:r>
            <a:r>
              <a:rPr sz="1850" spc="15" dirty="0">
                <a:latin typeface="Calibri"/>
                <a:cs typeface="Calibri"/>
              </a:rPr>
              <a:t>t</a:t>
            </a:r>
            <a:r>
              <a:rPr sz="1850" spc="-20" dirty="0">
                <a:latin typeface="Calibri"/>
                <a:cs typeface="Calibri"/>
              </a:rPr>
              <a:t>u</a:t>
            </a:r>
            <a:r>
              <a:rPr sz="1850" spc="-5" dirty="0">
                <a:latin typeface="Calibri"/>
                <a:cs typeface="Calibri"/>
              </a:rPr>
              <a:t>s</a:t>
            </a:r>
            <a:r>
              <a:rPr sz="1850" spc="-180" dirty="0">
                <a:latin typeface="Calibri"/>
                <a:cs typeface="Calibri"/>
              </a:rPr>
              <a:t> </a:t>
            </a:r>
            <a:r>
              <a:rPr sz="1850" spc="-10" dirty="0">
                <a:latin typeface="Calibri"/>
                <a:cs typeface="Calibri"/>
              </a:rPr>
              <a:t>a</a:t>
            </a:r>
            <a:r>
              <a:rPr sz="1850" spc="5" dirty="0">
                <a:latin typeface="Calibri"/>
                <a:cs typeface="Calibri"/>
              </a:rPr>
              <a:t>g</a:t>
            </a:r>
            <a:r>
              <a:rPr sz="1850" spc="-10" dirty="0">
                <a:latin typeface="Calibri"/>
                <a:cs typeface="Calibri"/>
              </a:rPr>
              <a:t>r</a:t>
            </a:r>
            <a:r>
              <a:rPr sz="1850" spc="-45" dirty="0">
                <a:latin typeface="Calibri"/>
                <a:cs typeface="Calibri"/>
              </a:rPr>
              <a:t>ee</a:t>
            </a:r>
            <a:r>
              <a:rPr sz="1850" spc="-10" dirty="0">
                <a:latin typeface="Calibri"/>
                <a:cs typeface="Calibri"/>
              </a:rPr>
              <a:t>d</a:t>
            </a:r>
            <a:r>
              <a:rPr sz="1850" spc="-25" dirty="0">
                <a:latin typeface="Calibri"/>
                <a:cs typeface="Calibri"/>
              </a:rPr>
              <a:t> </a:t>
            </a:r>
            <a:r>
              <a:rPr sz="1850" spc="15" dirty="0">
                <a:latin typeface="Calibri"/>
                <a:cs typeface="Calibri"/>
              </a:rPr>
              <a:t>t</a:t>
            </a:r>
            <a:r>
              <a:rPr sz="1850" spc="-10" dirty="0">
                <a:latin typeface="Calibri"/>
                <a:cs typeface="Calibri"/>
              </a:rPr>
              <a:t>o</a:t>
            </a:r>
            <a:r>
              <a:rPr sz="1850" spc="-110" dirty="0">
                <a:latin typeface="Calibri"/>
                <a:cs typeface="Calibri"/>
              </a:rPr>
              <a:t> </a:t>
            </a:r>
            <a:r>
              <a:rPr sz="1850" spc="-5" dirty="0">
                <a:latin typeface="Calibri"/>
                <a:cs typeface="Calibri"/>
              </a:rPr>
              <a:t>s</a:t>
            </a:r>
            <a:r>
              <a:rPr sz="1850" spc="-45" dirty="0">
                <a:latin typeface="Calibri"/>
                <a:cs typeface="Calibri"/>
              </a:rPr>
              <a:t>e</a:t>
            </a:r>
            <a:r>
              <a:rPr sz="1850" spc="15" dirty="0">
                <a:latin typeface="Calibri"/>
                <a:cs typeface="Calibri"/>
              </a:rPr>
              <a:t>tt</a:t>
            </a:r>
            <a:r>
              <a:rPr sz="1850" spc="-30" dirty="0">
                <a:latin typeface="Calibri"/>
                <a:cs typeface="Calibri"/>
              </a:rPr>
              <a:t>l</a:t>
            </a:r>
            <a:r>
              <a:rPr sz="1850" spc="-5" dirty="0">
                <a:latin typeface="Calibri"/>
                <a:cs typeface="Calibri"/>
              </a:rPr>
              <a:t>e</a:t>
            </a:r>
            <a:r>
              <a:rPr sz="1850" spc="-135" dirty="0">
                <a:latin typeface="Calibri"/>
                <a:cs typeface="Calibri"/>
              </a:rPr>
              <a:t> </a:t>
            </a:r>
            <a:r>
              <a:rPr sz="1850" spc="-5" dirty="0">
                <a:latin typeface="Calibri"/>
                <a:cs typeface="Calibri"/>
              </a:rPr>
              <a:t>s</a:t>
            </a:r>
            <a:r>
              <a:rPr sz="1850" spc="15" dirty="0">
                <a:latin typeface="Calibri"/>
                <a:cs typeface="Calibri"/>
              </a:rPr>
              <a:t>c</a:t>
            </a:r>
            <a:r>
              <a:rPr sz="1850" spc="-30" dirty="0">
                <a:latin typeface="Calibri"/>
                <a:cs typeface="Calibri"/>
              </a:rPr>
              <a:t>i</a:t>
            </a:r>
            <a:r>
              <a:rPr sz="1850" spc="-45" dirty="0">
                <a:latin typeface="Calibri"/>
                <a:cs typeface="Calibri"/>
              </a:rPr>
              <a:t>e</a:t>
            </a:r>
            <a:r>
              <a:rPr sz="1850" spc="-20" dirty="0">
                <a:latin typeface="Calibri"/>
                <a:cs typeface="Calibri"/>
              </a:rPr>
              <a:t>n</a:t>
            </a:r>
            <a:r>
              <a:rPr sz="1850" spc="15" dirty="0">
                <a:latin typeface="Calibri"/>
                <a:cs typeface="Calibri"/>
              </a:rPr>
              <a:t>t</a:t>
            </a:r>
            <a:r>
              <a:rPr sz="1850" spc="-45" dirty="0">
                <a:latin typeface="Calibri"/>
                <a:cs typeface="Calibri"/>
              </a:rPr>
              <a:t>e</a:t>
            </a:r>
            <a:r>
              <a:rPr sz="1850" spc="-10" dirty="0">
                <a:latin typeface="Calibri"/>
                <a:cs typeface="Calibri"/>
              </a:rPr>
              <a:t>r-</a:t>
            </a:r>
            <a:r>
              <a:rPr sz="1850" spc="-20" dirty="0">
                <a:latin typeface="Calibri"/>
                <a:cs typeface="Calibri"/>
              </a:rPr>
              <a:t>b</a:t>
            </a:r>
            <a:r>
              <a:rPr sz="1850" spc="-10" dirty="0">
                <a:latin typeface="Calibri"/>
                <a:cs typeface="Calibri"/>
              </a:rPr>
              <a:t>a</a:t>
            </a:r>
            <a:r>
              <a:rPr sz="1850" spc="-5" dirty="0">
                <a:latin typeface="Calibri"/>
                <a:cs typeface="Calibri"/>
              </a:rPr>
              <a:t>s</a:t>
            </a:r>
            <a:r>
              <a:rPr sz="1850" spc="-45" dirty="0">
                <a:latin typeface="Calibri"/>
                <a:cs typeface="Calibri"/>
              </a:rPr>
              <a:t>e</a:t>
            </a:r>
            <a:r>
              <a:rPr sz="1850" spc="-10" dirty="0">
                <a:latin typeface="Calibri"/>
                <a:cs typeface="Calibri"/>
              </a:rPr>
              <a:t>d</a:t>
            </a:r>
            <a:r>
              <a:rPr sz="1850" spc="-190" dirty="0">
                <a:latin typeface="Calibri"/>
                <a:cs typeface="Calibri"/>
              </a:rPr>
              <a:t> </a:t>
            </a:r>
            <a:r>
              <a:rPr sz="1850" spc="-5" dirty="0">
                <a:latin typeface="Calibri"/>
                <a:cs typeface="Calibri"/>
              </a:rPr>
              <a:t>s</a:t>
            </a:r>
            <a:r>
              <a:rPr sz="1850" spc="-45" dirty="0">
                <a:latin typeface="Calibri"/>
                <a:cs typeface="Calibri"/>
              </a:rPr>
              <a:t>e</a:t>
            </a:r>
            <a:r>
              <a:rPr sz="1850" spc="15" dirty="0">
                <a:latin typeface="Calibri"/>
                <a:cs typeface="Calibri"/>
              </a:rPr>
              <a:t>c</a:t>
            </a:r>
            <a:r>
              <a:rPr sz="1850" spc="-20" dirty="0">
                <a:latin typeface="Calibri"/>
                <a:cs typeface="Calibri"/>
              </a:rPr>
              <a:t>u</a:t>
            </a:r>
            <a:r>
              <a:rPr sz="1850" spc="-10" dirty="0">
                <a:latin typeface="Calibri"/>
                <a:cs typeface="Calibri"/>
              </a:rPr>
              <a:t>r</a:t>
            </a:r>
            <a:r>
              <a:rPr sz="1850" spc="-30" dirty="0">
                <a:latin typeface="Calibri"/>
                <a:cs typeface="Calibri"/>
              </a:rPr>
              <a:t>i</a:t>
            </a:r>
            <a:r>
              <a:rPr sz="1850" spc="15" dirty="0">
                <a:latin typeface="Calibri"/>
                <a:cs typeface="Calibri"/>
              </a:rPr>
              <a:t>t</a:t>
            </a:r>
            <a:r>
              <a:rPr sz="1850" spc="-30" dirty="0">
                <a:latin typeface="Calibri"/>
                <a:cs typeface="Calibri"/>
              </a:rPr>
              <a:t>i</a:t>
            </a:r>
            <a:r>
              <a:rPr sz="1850" spc="-45" dirty="0">
                <a:latin typeface="Calibri"/>
                <a:cs typeface="Calibri"/>
              </a:rPr>
              <a:t>e</a:t>
            </a:r>
            <a:r>
              <a:rPr sz="1850" spc="-5" dirty="0">
                <a:latin typeface="Calibri"/>
                <a:cs typeface="Calibri"/>
              </a:rPr>
              <a:t>s</a:t>
            </a:r>
            <a:r>
              <a:rPr sz="1850" spc="-20" dirty="0">
                <a:latin typeface="Calibri"/>
                <a:cs typeface="Calibri"/>
              </a:rPr>
              <a:t> </a:t>
            </a:r>
            <a:r>
              <a:rPr sz="1850" spc="-10" dirty="0">
                <a:latin typeface="Calibri"/>
                <a:cs typeface="Calibri"/>
              </a:rPr>
              <a:t>fra</a:t>
            </a:r>
            <a:r>
              <a:rPr sz="1850" spc="-20" dirty="0">
                <a:latin typeface="Calibri"/>
                <a:cs typeface="Calibri"/>
              </a:rPr>
              <a:t>u</a:t>
            </a:r>
            <a:r>
              <a:rPr sz="1850" spc="-10" dirty="0">
                <a:latin typeface="Calibri"/>
                <a:cs typeface="Calibri"/>
              </a:rPr>
              <a:t>d</a:t>
            </a:r>
            <a:r>
              <a:rPr sz="1850" spc="-190" dirty="0">
                <a:latin typeface="Calibri"/>
                <a:cs typeface="Calibri"/>
              </a:rPr>
              <a:t> </a:t>
            </a:r>
            <a:r>
              <a:rPr sz="1850" spc="15" dirty="0">
                <a:latin typeface="Calibri"/>
                <a:cs typeface="Calibri"/>
              </a:rPr>
              <a:t>c</a:t>
            </a:r>
            <a:r>
              <a:rPr sz="1850" spc="-20" dirty="0">
                <a:latin typeface="Calibri"/>
                <a:cs typeface="Calibri"/>
              </a:rPr>
              <a:t>h</a:t>
            </a:r>
            <a:r>
              <a:rPr sz="1850" spc="-10" dirty="0">
                <a:latin typeface="Calibri"/>
                <a:cs typeface="Calibri"/>
              </a:rPr>
              <a:t>ar</a:t>
            </a:r>
            <a:r>
              <a:rPr sz="1850" spc="5" dirty="0">
                <a:latin typeface="Calibri"/>
                <a:cs typeface="Calibri"/>
              </a:rPr>
              <a:t>g</a:t>
            </a:r>
            <a:r>
              <a:rPr sz="1850" spc="-45" dirty="0">
                <a:latin typeface="Calibri"/>
                <a:cs typeface="Calibri"/>
              </a:rPr>
              <a:t>e</a:t>
            </a:r>
            <a:r>
              <a:rPr sz="1850" spc="-5" dirty="0">
                <a:latin typeface="Calibri"/>
                <a:cs typeface="Calibri"/>
              </a:rPr>
              <a:t>s</a:t>
            </a:r>
            <a:endParaRPr sz="1850" dirty="0">
              <a:latin typeface="Calibri"/>
              <a:cs typeface="Calibri"/>
            </a:endParaRPr>
          </a:p>
          <a:p>
            <a:pPr marL="12700">
              <a:lnSpc>
                <a:spcPts val="2190"/>
              </a:lnSpc>
            </a:pPr>
            <a:r>
              <a:rPr sz="1850" spc="-10" dirty="0">
                <a:latin typeface="Calibri"/>
                <a:cs typeface="Calibri"/>
              </a:rPr>
              <a:t>(on</a:t>
            </a:r>
            <a:r>
              <a:rPr sz="1850" spc="-30" dirty="0">
                <a:latin typeface="Calibri"/>
                <a:cs typeface="Calibri"/>
              </a:rPr>
              <a:t> </a:t>
            </a:r>
            <a:r>
              <a:rPr sz="1850" spc="-5" dirty="0">
                <a:latin typeface="Calibri"/>
                <a:cs typeface="Calibri"/>
              </a:rPr>
              <a:t>a</a:t>
            </a:r>
            <a:r>
              <a:rPr sz="1850" spc="-25" dirty="0">
                <a:latin typeface="Calibri"/>
                <a:cs typeface="Calibri"/>
              </a:rPr>
              <a:t> </a:t>
            </a:r>
            <a:r>
              <a:rPr sz="1850" spc="-20" dirty="0">
                <a:latin typeface="Calibri"/>
                <a:cs typeface="Calibri"/>
              </a:rPr>
              <a:t>neither admit</a:t>
            </a:r>
            <a:r>
              <a:rPr sz="1850" spc="-75" dirty="0">
                <a:latin typeface="Calibri"/>
                <a:cs typeface="Calibri"/>
              </a:rPr>
              <a:t> </a:t>
            </a:r>
            <a:r>
              <a:rPr sz="1850" spc="-15" dirty="0">
                <a:latin typeface="Calibri"/>
                <a:cs typeface="Calibri"/>
              </a:rPr>
              <a:t>nor</a:t>
            </a:r>
            <a:r>
              <a:rPr sz="1850" spc="-25" dirty="0">
                <a:latin typeface="Calibri"/>
                <a:cs typeface="Calibri"/>
              </a:rPr>
              <a:t> </a:t>
            </a:r>
            <a:r>
              <a:rPr sz="1850" spc="-20" dirty="0">
                <a:latin typeface="Calibri"/>
                <a:cs typeface="Calibri"/>
              </a:rPr>
              <a:t>deny</a:t>
            </a:r>
            <a:r>
              <a:rPr sz="1850" spc="-50" dirty="0">
                <a:latin typeface="Calibri"/>
                <a:cs typeface="Calibri"/>
              </a:rPr>
              <a:t> </a:t>
            </a:r>
            <a:r>
              <a:rPr sz="1850" spc="-15" dirty="0">
                <a:latin typeface="Calibri"/>
                <a:cs typeface="Calibri"/>
              </a:rPr>
              <a:t>basis)</a:t>
            </a:r>
            <a:r>
              <a:rPr sz="1850" spc="-100" dirty="0">
                <a:latin typeface="Calibri"/>
                <a:cs typeface="Calibri"/>
              </a:rPr>
              <a:t> </a:t>
            </a:r>
            <a:r>
              <a:rPr sz="1850" spc="-15" dirty="0">
                <a:latin typeface="Calibri"/>
                <a:cs typeface="Calibri"/>
              </a:rPr>
              <a:t>and</a:t>
            </a:r>
            <a:r>
              <a:rPr sz="1850" spc="-30" dirty="0">
                <a:latin typeface="Calibri"/>
                <a:cs typeface="Calibri"/>
              </a:rPr>
              <a:t> </a:t>
            </a:r>
            <a:r>
              <a:rPr sz="1850" spc="-5" dirty="0">
                <a:latin typeface="Calibri"/>
                <a:cs typeface="Calibri"/>
              </a:rPr>
              <a:t>its</a:t>
            </a:r>
            <a:r>
              <a:rPr sz="1850" spc="-100" dirty="0">
                <a:latin typeface="Calibri"/>
                <a:cs typeface="Calibri"/>
              </a:rPr>
              <a:t> </a:t>
            </a:r>
            <a:r>
              <a:rPr sz="1850" spc="-25" dirty="0">
                <a:latin typeface="Calibri"/>
                <a:cs typeface="Calibri"/>
              </a:rPr>
              <a:t>CEO</a:t>
            </a:r>
            <a:r>
              <a:rPr sz="1850" spc="-35" dirty="0">
                <a:latin typeface="Calibri"/>
                <a:cs typeface="Calibri"/>
              </a:rPr>
              <a:t> </a:t>
            </a:r>
            <a:r>
              <a:rPr sz="1850" spc="-20" dirty="0">
                <a:latin typeface="Calibri"/>
                <a:cs typeface="Calibri"/>
              </a:rPr>
              <a:t>is </a:t>
            </a:r>
            <a:r>
              <a:rPr sz="1850" spc="-10" dirty="0">
                <a:latin typeface="Calibri"/>
                <a:cs typeface="Calibri"/>
              </a:rPr>
              <a:t>litigating</a:t>
            </a:r>
            <a:r>
              <a:rPr sz="1850" spc="-165" dirty="0">
                <a:latin typeface="Calibri"/>
                <a:cs typeface="Calibri"/>
              </a:rPr>
              <a:t> </a:t>
            </a:r>
            <a:r>
              <a:rPr sz="1850" spc="-15" dirty="0">
                <a:latin typeface="Calibri"/>
                <a:cs typeface="Calibri"/>
              </a:rPr>
              <a:t>scienter</a:t>
            </a:r>
            <a:r>
              <a:rPr sz="1850" spc="-95" dirty="0">
                <a:latin typeface="Calibri"/>
                <a:cs typeface="Calibri"/>
              </a:rPr>
              <a:t> </a:t>
            </a:r>
            <a:r>
              <a:rPr sz="1850" spc="-20" dirty="0">
                <a:latin typeface="Calibri"/>
                <a:cs typeface="Calibri"/>
              </a:rPr>
              <a:t>based</a:t>
            </a:r>
            <a:r>
              <a:rPr sz="1850" spc="-110" dirty="0">
                <a:latin typeface="Calibri"/>
                <a:cs typeface="Calibri"/>
              </a:rPr>
              <a:t> </a:t>
            </a:r>
            <a:r>
              <a:rPr sz="1850" spc="-10" dirty="0">
                <a:latin typeface="Calibri"/>
                <a:cs typeface="Calibri"/>
              </a:rPr>
              <a:t>charges</a:t>
            </a:r>
            <a:endParaRPr sz="1850" dirty="0">
              <a:latin typeface="Calibri"/>
              <a:cs typeface="Calibri"/>
            </a:endParaRPr>
          </a:p>
          <a:p>
            <a:pPr>
              <a:lnSpc>
                <a:spcPct val="100000"/>
              </a:lnSpc>
              <a:spcBef>
                <a:spcPts val="25"/>
              </a:spcBef>
            </a:pPr>
            <a:endParaRPr sz="1800" dirty="0">
              <a:latin typeface="Calibri"/>
              <a:cs typeface="Calibri"/>
            </a:endParaRPr>
          </a:p>
          <a:p>
            <a:pPr marL="12700" marR="5080">
              <a:lnSpc>
                <a:spcPts val="2160"/>
              </a:lnSpc>
            </a:pPr>
            <a:r>
              <a:rPr sz="1850" spc="-15" dirty="0">
                <a:latin typeface="Calibri"/>
                <a:cs typeface="Calibri"/>
              </a:rPr>
              <a:t>The </a:t>
            </a:r>
            <a:r>
              <a:rPr sz="1850" spc="-40" dirty="0">
                <a:latin typeface="Calibri"/>
                <a:cs typeface="Calibri"/>
              </a:rPr>
              <a:t>SPAC, </a:t>
            </a:r>
            <a:r>
              <a:rPr sz="1850" spc="-5" dirty="0">
                <a:latin typeface="Calibri"/>
                <a:cs typeface="Calibri"/>
              </a:rPr>
              <a:t>its </a:t>
            </a:r>
            <a:r>
              <a:rPr sz="1850" spc="-15" dirty="0">
                <a:latin typeface="Calibri"/>
                <a:cs typeface="Calibri"/>
              </a:rPr>
              <a:t>sponsor and </a:t>
            </a:r>
            <a:r>
              <a:rPr sz="1850" spc="-5" dirty="0">
                <a:latin typeface="Calibri"/>
                <a:cs typeface="Calibri"/>
              </a:rPr>
              <a:t>its </a:t>
            </a:r>
            <a:r>
              <a:rPr sz="1850" spc="-25" dirty="0">
                <a:latin typeface="Calibri"/>
                <a:cs typeface="Calibri"/>
              </a:rPr>
              <a:t>CEO </a:t>
            </a:r>
            <a:r>
              <a:rPr sz="1850" spc="-15" dirty="0">
                <a:latin typeface="Calibri"/>
                <a:cs typeface="Calibri"/>
              </a:rPr>
              <a:t>settled </a:t>
            </a:r>
            <a:r>
              <a:rPr sz="1850" spc="-20" dirty="0">
                <a:latin typeface="Calibri"/>
                <a:cs typeface="Calibri"/>
              </a:rPr>
              <a:t>negligence-based </a:t>
            </a:r>
            <a:r>
              <a:rPr sz="1850" spc="-10" dirty="0">
                <a:latin typeface="Calibri"/>
                <a:cs typeface="Calibri"/>
              </a:rPr>
              <a:t>charges for </a:t>
            </a:r>
            <a:r>
              <a:rPr sz="1850" spc="-20" dirty="0">
                <a:latin typeface="Calibri"/>
                <a:cs typeface="Calibri"/>
              </a:rPr>
              <a:t>failing </a:t>
            </a:r>
            <a:r>
              <a:rPr sz="1850" spc="5" dirty="0">
                <a:latin typeface="Calibri"/>
                <a:cs typeface="Calibri"/>
              </a:rPr>
              <a:t>to </a:t>
            </a:r>
            <a:r>
              <a:rPr sz="1850" spc="10" dirty="0">
                <a:latin typeface="Calibri"/>
                <a:cs typeface="Calibri"/>
              </a:rPr>
              <a:t> </a:t>
            </a:r>
            <a:r>
              <a:rPr sz="1850" spc="-20" dirty="0">
                <a:latin typeface="Calibri"/>
                <a:cs typeface="Calibri"/>
              </a:rPr>
              <a:t>perform</a:t>
            </a:r>
            <a:r>
              <a:rPr sz="1850" spc="-125" dirty="0">
                <a:latin typeface="Calibri"/>
                <a:cs typeface="Calibri"/>
              </a:rPr>
              <a:t> </a:t>
            </a:r>
            <a:r>
              <a:rPr sz="1850" spc="-20" dirty="0">
                <a:latin typeface="Calibri"/>
                <a:cs typeface="Calibri"/>
              </a:rPr>
              <a:t>reasonable</a:t>
            </a:r>
            <a:r>
              <a:rPr sz="1850" spc="-125" dirty="0">
                <a:latin typeface="Calibri"/>
                <a:cs typeface="Calibri"/>
              </a:rPr>
              <a:t> </a:t>
            </a:r>
            <a:r>
              <a:rPr sz="1850" spc="-15" dirty="0">
                <a:latin typeface="Calibri"/>
                <a:cs typeface="Calibri"/>
              </a:rPr>
              <a:t>due</a:t>
            </a:r>
            <a:r>
              <a:rPr sz="1850" spc="35" dirty="0">
                <a:latin typeface="Calibri"/>
                <a:cs typeface="Calibri"/>
              </a:rPr>
              <a:t> </a:t>
            </a:r>
            <a:r>
              <a:rPr sz="1850" spc="-20" dirty="0">
                <a:latin typeface="Calibri"/>
                <a:cs typeface="Calibri"/>
              </a:rPr>
              <a:t>diligence</a:t>
            </a:r>
            <a:r>
              <a:rPr sz="1850" spc="-130" dirty="0">
                <a:latin typeface="Calibri"/>
                <a:cs typeface="Calibri"/>
              </a:rPr>
              <a:t> </a:t>
            </a:r>
            <a:r>
              <a:rPr sz="1850" spc="-10" dirty="0">
                <a:latin typeface="Calibri"/>
                <a:cs typeface="Calibri"/>
              </a:rPr>
              <a:t>(also</a:t>
            </a:r>
            <a:r>
              <a:rPr sz="1850" spc="-20" dirty="0">
                <a:latin typeface="Calibri"/>
                <a:cs typeface="Calibri"/>
              </a:rPr>
              <a:t> neither</a:t>
            </a:r>
            <a:r>
              <a:rPr sz="1850" spc="-5" dirty="0">
                <a:latin typeface="Calibri"/>
                <a:cs typeface="Calibri"/>
              </a:rPr>
              <a:t> </a:t>
            </a:r>
            <a:r>
              <a:rPr sz="1850" spc="-15" dirty="0">
                <a:latin typeface="Calibri"/>
                <a:cs typeface="Calibri"/>
              </a:rPr>
              <a:t>admitting</a:t>
            </a:r>
            <a:r>
              <a:rPr sz="1850" spc="-160" dirty="0">
                <a:latin typeface="Calibri"/>
                <a:cs typeface="Calibri"/>
              </a:rPr>
              <a:t> </a:t>
            </a:r>
            <a:r>
              <a:rPr sz="1850" spc="-15" dirty="0">
                <a:latin typeface="Calibri"/>
                <a:cs typeface="Calibri"/>
              </a:rPr>
              <a:t>nor</a:t>
            </a:r>
            <a:r>
              <a:rPr sz="1850" spc="-10" dirty="0">
                <a:latin typeface="Calibri"/>
                <a:cs typeface="Calibri"/>
              </a:rPr>
              <a:t> </a:t>
            </a:r>
            <a:r>
              <a:rPr sz="1850" spc="-25" dirty="0">
                <a:latin typeface="Calibri"/>
                <a:cs typeface="Calibri"/>
              </a:rPr>
              <a:t>denying</a:t>
            </a:r>
            <a:r>
              <a:rPr sz="1850" spc="-75" dirty="0">
                <a:latin typeface="Calibri"/>
                <a:cs typeface="Calibri"/>
              </a:rPr>
              <a:t> </a:t>
            </a:r>
            <a:r>
              <a:rPr sz="1850" spc="-5" dirty="0">
                <a:latin typeface="Calibri"/>
                <a:cs typeface="Calibri"/>
              </a:rPr>
              <a:t>the</a:t>
            </a:r>
            <a:r>
              <a:rPr sz="1850" spc="-45" dirty="0">
                <a:latin typeface="Calibri"/>
                <a:cs typeface="Calibri"/>
              </a:rPr>
              <a:t> </a:t>
            </a:r>
            <a:r>
              <a:rPr sz="1850" spc="-10" dirty="0">
                <a:latin typeface="Calibri"/>
                <a:cs typeface="Calibri"/>
              </a:rPr>
              <a:t>charges)</a:t>
            </a:r>
            <a:endParaRPr sz="1850" dirty="0">
              <a:latin typeface="Calibri"/>
              <a:cs typeface="Calibri"/>
            </a:endParaRPr>
          </a:p>
          <a:p>
            <a:pPr>
              <a:lnSpc>
                <a:spcPct val="100000"/>
              </a:lnSpc>
              <a:spcBef>
                <a:spcPts val="20"/>
              </a:spcBef>
            </a:pPr>
            <a:endParaRPr sz="1750" dirty="0">
              <a:latin typeface="Calibri"/>
              <a:cs typeface="Calibri"/>
            </a:endParaRPr>
          </a:p>
          <a:p>
            <a:pPr marL="12700" marR="9525">
              <a:lnSpc>
                <a:spcPts val="2160"/>
              </a:lnSpc>
              <a:spcBef>
                <a:spcPts val="5"/>
              </a:spcBef>
            </a:pPr>
            <a:r>
              <a:rPr sz="1850" spc="-15" dirty="0">
                <a:latin typeface="Calibri"/>
                <a:cs typeface="Calibri"/>
              </a:rPr>
              <a:t>The</a:t>
            </a:r>
            <a:r>
              <a:rPr sz="1850" spc="-55" dirty="0">
                <a:latin typeface="Calibri"/>
                <a:cs typeface="Calibri"/>
              </a:rPr>
              <a:t> </a:t>
            </a:r>
            <a:r>
              <a:rPr sz="1850" spc="-45" dirty="0">
                <a:latin typeface="Calibri"/>
                <a:cs typeface="Calibri"/>
              </a:rPr>
              <a:t>SPAC</a:t>
            </a:r>
            <a:r>
              <a:rPr sz="1850" spc="-120" dirty="0">
                <a:latin typeface="Calibri"/>
                <a:cs typeface="Calibri"/>
              </a:rPr>
              <a:t> </a:t>
            </a:r>
            <a:r>
              <a:rPr sz="1850" spc="-15" dirty="0">
                <a:latin typeface="Calibri"/>
                <a:cs typeface="Calibri"/>
              </a:rPr>
              <a:t>and</a:t>
            </a:r>
            <a:r>
              <a:rPr sz="1850" spc="-20" dirty="0">
                <a:latin typeface="Calibri"/>
                <a:cs typeface="Calibri"/>
              </a:rPr>
              <a:t> </a:t>
            </a:r>
            <a:r>
              <a:rPr sz="1850" spc="-15" dirty="0">
                <a:latin typeface="Calibri"/>
                <a:cs typeface="Calibri"/>
              </a:rPr>
              <a:t>Momentus</a:t>
            </a:r>
            <a:r>
              <a:rPr sz="1850" spc="-180" dirty="0">
                <a:latin typeface="Calibri"/>
                <a:cs typeface="Calibri"/>
              </a:rPr>
              <a:t> </a:t>
            </a:r>
            <a:r>
              <a:rPr sz="1850" spc="-20" dirty="0">
                <a:latin typeface="Calibri"/>
                <a:cs typeface="Calibri"/>
              </a:rPr>
              <a:t>agreed </a:t>
            </a:r>
            <a:r>
              <a:rPr sz="1850" spc="5" dirty="0">
                <a:latin typeface="Calibri"/>
                <a:cs typeface="Calibri"/>
              </a:rPr>
              <a:t>to</a:t>
            </a:r>
            <a:r>
              <a:rPr sz="1850" spc="-110" dirty="0">
                <a:latin typeface="Calibri"/>
                <a:cs typeface="Calibri"/>
              </a:rPr>
              <a:t> </a:t>
            </a:r>
            <a:r>
              <a:rPr sz="1850" spc="-35" dirty="0">
                <a:latin typeface="Calibri"/>
                <a:cs typeface="Calibri"/>
              </a:rPr>
              <a:t>offer</a:t>
            </a:r>
            <a:r>
              <a:rPr sz="1850" spc="-15" dirty="0">
                <a:latin typeface="Calibri"/>
                <a:cs typeface="Calibri"/>
              </a:rPr>
              <a:t> </a:t>
            </a:r>
            <a:r>
              <a:rPr sz="1850" spc="-30" dirty="0">
                <a:latin typeface="Calibri"/>
                <a:cs typeface="Calibri"/>
              </a:rPr>
              <a:t>every</a:t>
            </a:r>
            <a:r>
              <a:rPr sz="1850" spc="25" dirty="0">
                <a:latin typeface="Calibri"/>
                <a:cs typeface="Calibri"/>
              </a:rPr>
              <a:t> </a:t>
            </a:r>
            <a:r>
              <a:rPr sz="1850" dirty="0">
                <a:latin typeface="Calibri"/>
                <a:cs typeface="Calibri"/>
              </a:rPr>
              <a:t>PIPE</a:t>
            </a:r>
            <a:r>
              <a:rPr sz="1850" spc="-114" dirty="0">
                <a:latin typeface="Calibri"/>
                <a:cs typeface="Calibri"/>
              </a:rPr>
              <a:t> </a:t>
            </a:r>
            <a:r>
              <a:rPr sz="1850" spc="-20" dirty="0">
                <a:latin typeface="Calibri"/>
                <a:cs typeface="Calibri"/>
              </a:rPr>
              <a:t>investor</a:t>
            </a:r>
            <a:r>
              <a:rPr sz="1850" spc="-180" dirty="0">
                <a:latin typeface="Calibri"/>
                <a:cs typeface="Calibri"/>
              </a:rPr>
              <a:t> </a:t>
            </a:r>
            <a:r>
              <a:rPr sz="1850" spc="-5" dirty="0">
                <a:latin typeface="Calibri"/>
                <a:cs typeface="Calibri"/>
              </a:rPr>
              <a:t>the</a:t>
            </a:r>
            <a:r>
              <a:rPr sz="1850" spc="-50" dirty="0">
                <a:latin typeface="Calibri"/>
                <a:cs typeface="Calibri"/>
              </a:rPr>
              <a:t> </a:t>
            </a:r>
            <a:r>
              <a:rPr sz="1850" spc="-10" dirty="0">
                <a:latin typeface="Calibri"/>
                <a:cs typeface="Calibri"/>
              </a:rPr>
              <a:t>right</a:t>
            </a:r>
            <a:r>
              <a:rPr sz="1850" spc="-75" dirty="0">
                <a:latin typeface="Calibri"/>
                <a:cs typeface="Calibri"/>
              </a:rPr>
              <a:t> </a:t>
            </a:r>
            <a:r>
              <a:rPr sz="1850" spc="5" dirty="0">
                <a:latin typeface="Calibri"/>
                <a:cs typeface="Calibri"/>
              </a:rPr>
              <a:t>to</a:t>
            </a:r>
            <a:r>
              <a:rPr sz="1850" spc="-105" dirty="0">
                <a:latin typeface="Calibri"/>
                <a:cs typeface="Calibri"/>
              </a:rPr>
              <a:t> </a:t>
            </a:r>
            <a:r>
              <a:rPr sz="1850" spc="-15" dirty="0">
                <a:latin typeface="Calibri"/>
                <a:cs typeface="Calibri"/>
              </a:rPr>
              <a:t>terminate </a:t>
            </a:r>
            <a:r>
              <a:rPr sz="1850" spc="-405" dirty="0">
                <a:latin typeface="Calibri"/>
                <a:cs typeface="Calibri"/>
              </a:rPr>
              <a:t> </a:t>
            </a:r>
            <a:r>
              <a:rPr sz="1850" spc="5" dirty="0">
                <a:latin typeface="Calibri"/>
                <a:cs typeface="Calibri"/>
              </a:rPr>
              <a:t>Its</a:t>
            </a:r>
            <a:r>
              <a:rPr sz="1850" spc="-105" dirty="0">
                <a:latin typeface="Calibri"/>
                <a:cs typeface="Calibri"/>
              </a:rPr>
              <a:t> </a:t>
            </a:r>
            <a:r>
              <a:rPr sz="1850" spc="-10" dirty="0">
                <a:latin typeface="Calibri"/>
                <a:cs typeface="Calibri"/>
              </a:rPr>
              <a:t>subscription</a:t>
            </a:r>
            <a:r>
              <a:rPr sz="1850" spc="-190" dirty="0">
                <a:latin typeface="Calibri"/>
                <a:cs typeface="Calibri"/>
              </a:rPr>
              <a:t> </a:t>
            </a:r>
            <a:r>
              <a:rPr sz="1850" spc="-25" dirty="0">
                <a:latin typeface="Calibri"/>
                <a:cs typeface="Calibri"/>
              </a:rPr>
              <a:t>agreement</a:t>
            </a:r>
            <a:endParaRPr sz="1850" dirty="0">
              <a:latin typeface="Calibri"/>
              <a:cs typeface="Calibri"/>
            </a:endParaRPr>
          </a:p>
          <a:p>
            <a:pPr>
              <a:lnSpc>
                <a:spcPct val="100000"/>
              </a:lnSpc>
              <a:spcBef>
                <a:spcPts val="20"/>
              </a:spcBef>
            </a:pPr>
            <a:endParaRPr sz="1750" dirty="0">
              <a:latin typeface="Calibri"/>
              <a:cs typeface="Calibri"/>
            </a:endParaRPr>
          </a:p>
          <a:p>
            <a:pPr marL="12700" marR="355600">
              <a:lnSpc>
                <a:spcPts val="2160"/>
              </a:lnSpc>
            </a:pPr>
            <a:r>
              <a:rPr sz="1850" spc="-15" dirty="0">
                <a:latin typeface="Calibri"/>
                <a:cs typeface="Calibri"/>
              </a:rPr>
              <a:t>The</a:t>
            </a:r>
            <a:r>
              <a:rPr sz="1850" spc="-55" dirty="0">
                <a:latin typeface="Calibri"/>
                <a:cs typeface="Calibri"/>
              </a:rPr>
              <a:t> </a:t>
            </a:r>
            <a:r>
              <a:rPr sz="1850" spc="-45" dirty="0">
                <a:latin typeface="Calibri"/>
                <a:cs typeface="Calibri"/>
              </a:rPr>
              <a:t>SPAC</a:t>
            </a:r>
            <a:r>
              <a:rPr sz="1850" spc="-114" dirty="0">
                <a:latin typeface="Calibri"/>
                <a:cs typeface="Calibri"/>
              </a:rPr>
              <a:t> </a:t>
            </a:r>
            <a:r>
              <a:rPr sz="1850" spc="-15" dirty="0">
                <a:latin typeface="Calibri"/>
                <a:cs typeface="Calibri"/>
              </a:rPr>
              <a:t>sponsor</a:t>
            </a:r>
            <a:r>
              <a:rPr sz="1850" spc="-95" dirty="0">
                <a:latin typeface="Calibri"/>
                <a:cs typeface="Calibri"/>
              </a:rPr>
              <a:t> </a:t>
            </a:r>
            <a:r>
              <a:rPr sz="1850" spc="-20" dirty="0">
                <a:latin typeface="Calibri"/>
                <a:cs typeface="Calibri"/>
              </a:rPr>
              <a:t>agreed </a:t>
            </a:r>
            <a:r>
              <a:rPr sz="1850" spc="5" dirty="0">
                <a:latin typeface="Calibri"/>
                <a:cs typeface="Calibri"/>
              </a:rPr>
              <a:t>to</a:t>
            </a:r>
            <a:r>
              <a:rPr sz="1850" spc="-105" dirty="0">
                <a:latin typeface="Calibri"/>
                <a:cs typeface="Calibri"/>
              </a:rPr>
              <a:t> </a:t>
            </a:r>
            <a:r>
              <a:rPr sz="1850" spc="-15" dirty="0">
                <a:latin typeface="Calibri"/>
                <a:cs typeface="Calibri"/>
              </a:rPr>
              <a:t>forego</a:t>
            </a:r>
            <a:r>
              <a:rPr sz="1850" spc="-105" dirty="0">
                <a:latin typeface="Calibri"/>
                <a:cs typeface="Calibri"/>
              </a:rPr>
              <a:t> </a:t>
            </a:r>
            <a:r>
              <a:rPr sz="1850" dirty="0">
                <a:latin typeface="Calibri"/>
                <a:cs typeface="Calibri"/>
              </a:rPr>
              <a:t>250,000</a:t>
            </a:r>
            <a:r>
              <a:rPr sz="1850" spc="-150" dirty="0">
                <a:latin typeface="Calibri"/>
                <a:cs typeface="Calibri"/>
              </a:rPr>
              <a:t> </a:t>
            </a:r>
            <a:r>
              <a:rPr sz="1850" spc="-20" dirty="0">
                <a:latin typeface="Calibri"/>
                <a:cs typeface="Calibri"/>
              </a:rPr>
              <a:t>founders</a:t>
            </a:r>
            <a:r>
              <a:rPr sz="1850" spc="-180" dirty="0">
                <a:latin typeface="Calibri"/>
                <a:cs typeface="Calibri"/>
              </a:rPr>
              <a:t> </a:t>
            </a:r>
            <a:r>
              <a:rPr sz="1850" spc="-15" dirty="0">
                <a:latin typeface="Calibri"/>
                <a:cs typeface="Calibri"/>
              </a:rPr>
              <a:t>shares</a:t>
            </a:r>
            <a:r>
              <a:rPr sz="1850" spc="-175" dirty="0">
                <a:latin typeface="Calibri"/>
                <a:cs typeface="Calibri"/>
              </a:rPr>
              <a:t> </a:t>
            </a:r>
            <a:r>
              <a:rPr sz="1850" spc="-5" dirty="0">
                <a:latin typeface="Calibri"/>
                <a:cs typeface="Calibri"/>
              </a:rPr>
              <a:t>that</a:t>
            </a:r>
            <a:r>
              <a:rPr sz="1850" spc="-70" dirty="0">
                <a:latin typeface="Calibri"/>
                <a:cs typeface="Calibri"/>
              </a:rPr>
              <a:t> </a:t>
            </a:r>
            <a:r>
              <a:rPr sz="1850" spc="-20" dirty="0">
                <a:latin typeface="Calibri"/>
                <a:cs typeface="Calibri"/>
              </a:rPr>
              <a:t>it</a:t>
            </a:r>
            <a:r>
              <a:rPr sz="1850" spc="10" dirty="0">
                <a:latin typeface="Calibri"/>
                <a:cs typeface="Calibri"/>
              </a:rPr>
              <a:t> </a:t>
            </a:r>
            <a:r>
              <a:rPr sz="1850" spc="-25" dirty="0">
                <a:latin typeface="Calibri"/>
                <a:cs typeface="Calibri"/>
              </a:rPr>
              <a:t>would</a:t>
            </a:r>
            <a:r>
              <a:rPr sz="1850" spc="-20" dirty="0">
                <a:latin typeface="Calibri"/>
                <a:cs typeface="Calibri"/>
              </a:rPr>
              <a:t> have </a:t>
            </a:r>
            <a:r>
              <a:rPr sz="1850" spc="-405" dirty="0">
                <a:latin typeface="Calibri"/>
                <a:cs typeface="Calibri"/>
              </a:rPr>
              <a:t> </a:t>
            </a:r>
            <a:r>
              <a:rPr sz="1850" spc="-30" dirty="0">
                <a:latin typeface="Calibri"/>
                <a:cs typeface="Calibri"/>
              </a:rPr>
              <a:t>been </a:t>
            </a:r>
            <a:r>
              <a:rPr sz="1850" spc="-20" dirty="0">
                <a:latin typeface="Calibri"/>
                <a:cs typeface="Calibri"/>
              </a:rPr>
              <a:t>entitled</a:t>
            </a:r>
            <a:r>
              <a:rPr sz="1850" spc="-25" dirty="0">
                <a:latin typeface="Calibri"/>
                <a:cs typeface="Calibri"/>
              </a:rPr>
              <a:t> </a:t>
            </a:r>
            <a:r>
              <a:rPr sz="1850" spc="5" dirty="0">
                <a:latin typeface="Calibri"/>
                <a:cs typeface="Calibri"/>
              </a:rPr>
              <a:t>to</a:t>
            </a:r>
            <a:r>
              <a:rPr sz="1850" spc="-110" dirty="0">
                <a:latin typeface="Calibri"/>
                <a:cs typeface="Calibri"/>
              </a:rPr>
              <a:t> </a:t>
            </a:r>
            <a:r>
              <a:rPr sz="1850" spc="-15" dirty="0">
                <a:latin typeface="Calibri"/>
                <a:cs typeface="Calibri"/>
              </a:rPr>
              <a:t>upon</a:t>
            </a:r>
            <a:r>
              <a:rPr sz="1850" spc="-25" dirty="0">
                <a:latin typeface="Calibri"/>
                <a:cs typeface="Calibri"/>
              </a:rPr>
              <a:t> </a:t>
            </a:r>
            <a:r>
              <a:rPr sz="1850" spc="-20" dirty="0">
                <a:latin typeface="Calibri"/>
                <a:cs typeface="Calibri"/>
              </a:rPr>
              <a:t>shareholder</a:t>
            </a:r>
            <a:r>
              <a:rPr sz="1850" spc="-100" dirty="0">
                <a:latin typeface="Calibri"/>
                <a:cs typeface="Calibri"/>
              </a:rPr>
              <a:t> </a:t>
            </a:r>
            <a:r>
              <a:rPr sz="1850" spc="-20" dirty="0">
                <a:latin typeface="Calibri"/>
                <a:cs typeface="Calibri"/>
              </a:rPr>
              <a:t>approval</a:t>
            </a:r>
            <a:r>
              <a:rPr sz="1850" spc="-120" dirty="0">
                <a:latin typeface="Calibri"/>
                <a:cs typeface="Calibri"/>
              </a:rPr>
              <a:t> </a:t>
            </a:r>
            <a:r>
              <a:rPr sz="1850" spc="-15" dirty="0">
                <a:latin typeface="Calibri"/>
                <a:cs typeface="Calibri"/>
              </a:rPr>
              <a:t>of</a:t>
            </a:r>
            <a:r>
              <a:rPr sz="1850" spc="-25" dirty="0">
                <a:latin typeface="Calibri"/>
                <a:cs typeface="Calibri"/>
              </a:rPr>
              <a:t> </a:t>
            </a:r>
            <a:r>
              <a:rPr sz="1850" spc="-5" dirty="0">
                <a:latin typeface="Calibri"/>
                <a:cs typeface="Calibri"/>
              </a:rPr>
              <a:t>the</a:t>
            </a:r>
            <a:r>
              <a:rPr sz="1850" spc="-130" dirty="0">
                <a:latin typeface="Calibri"/>
                <a:cs typeface="Calibri"/>
              </a:rPr>
              <a:t> </a:t>
            </a:r>
            <a:r>
              <a:rPr sz="1850" spc="-20" dirty="0">
                <a:latin typeface="Calibri"/>
                <a:cs typeface="Calibri"/>
              </a:rPr>
              <a:t>business </a:t>
            </a:r>
            <a:r>
              <a:rPr sz="1850" spc="-15" dirty="0">
                <a:latin typeface="Calibri"/>
                <a:cs typeface="Calibri"/>
              </a:rPr>
              <a:t>combination</a:t>
            </a:r>
            <a:endParaRPr sz="1850" dirty="0">
              <a:latin typeface="Calibri"/>
              <a:cs typeface="Calibri"/>
            </a:endParaRPr>
          </a:p>
          <a:p>
            <a:pPr>
              <a:lnSpc>
                <a:spcPct val="100000"/>
              </a:lnSpc>
              <a:spcBef>
                <a:spcPts val="25"/>
              </a:spcBef>
            </a:pPr>
            <a:endParaRPr sz="1750" dirty="0">
              <a:latin typeface="Calibri"/>
              <a:cs typeface="Calibri"/>
            </a:endParaRPr>
          </a:p>
          <a:p>
            <a:pPr marL="12700" marR="111760">
              <a:lnSpc>
                <a:spcPts val="2160"/>
              </a:lnSpc>
            </a:pPr>
            <a:r>
              <a:rPr sz="1850" spc="-15" dirty="0">
                <a:latin typeface="Calibri"/>
                <a:cs typeface="Calibri"/>
              </a:rPr>
              <a:t>Momentus</a:t>
            </a:r>
            <a:r>
              <a:rPr sz="1850" spc="-180" dirty="0">
                <a:latin typeface="Calibri"/>
                <a:cs typeface="Calibri"/>
              </a:rPr>
              <a:t> </a:t>
            </a:r>
            <a:r>
              <a:rPr sz="1850" spc="-15" dirty="0">
                <a:latin typeface="Calibri"/>
                <a:cs typeface="Calibri"/>
              </a:rPr>
              <a:t>also</a:t>
            </a:r>
            <a:r>
              <a:rPr sz="1850" spc="-25" dirty="0">
                <a:latin typeface="Calibri"/>
                <a:cs typeface="Calibri"/>
              </a:rPr>
              <a:t> </a:t>
            </a:r>
            <a:r>
              <a:rPr sz="1850" spc="-20" dirty="0">
                <a:latin typeface="Calibri"/>
                <a:cs typeface="Calibri"/>
              </a:rPr>
              <a:t>agreed</a:t>
            </a:r>
            <a:r>
              <a:rPr sz="1850" spc="-105" dirty="0">
                <a:latin typeface="Calibri"/>
                <a:cs typeface="Calibri"/>
              </a:rPr>
              <a:t> </a:t>
            </a:r>
            <a:r>
              <a:rPr sz="1850" spc="5" dirty="0">
                <a:latin typeface="Calibri"/>
                <a:cs typeface="Calibri"/>
              </a:rPr>
              <a:t>to</a:t>
            </a:r>
            <a:r>
              <a:rPr sz="1850" spc="-25" dirty="0">
                <a:latin typeface="Calibri"/>
                <a:cs typeface="Calibri"/>
              </a:rPr>
              <a:t> </a:t>
            </a:r>
            <a:r>
              <a:rPr sz="1850" spc="-15" dirty="0">
                <a:latin typeface="Calibri"/>
                <a:cs typeface="Calibri"/>
              </a:rPr>
              <a:t>retain</a:t>
            </a:r>
            <a:r>
              <a:rPr sz="1850" spc="-105" dirty="0">
                <a:latin typeface="Calibri"/>
                <a:cs typeface="Calibri"/>
              </a:rPr>
              <a:t> </a:t>
            </a:r>
            <a:r>
              <a:rPr sz="1850" spc="-10" dirty="0">
                <a:latin typeface="Calibri"/>
                <a:cs typeface="Calibri"/>
              </a:rPr>
              <a:t>an</a:t>
            </a:r>
            <a:r>
              <a:rPr sz="1850" spc="-100" dirty="0">
                <a:latin typeface="Calibri"/>
                <a:cs typeface="Calibri"/>
              </a:rPr>
              <a:t> </a:t>
            </a:r>
            <a:r>
              <a:rPr sz="1850" spc="-25" dirty="0">
                <a:latin typeface="Calibri"/>
                <a:cs typeface="Calibri"/>
              </a:rPr>
              <a:t>independent</a:t>
            </a:r>
            <a:r>
              <a:rPr sz="1850" spc="10" dirty="0">
                <a:latin typeface="Calibri"/>
                <a:cs typeface="Calibri"/>
              </a:rPr>
              <a:t> </a:t>
            </a:r>
            <a:r>
              <a:rPr sz="1850" spc="-15" dirty="0">
                <a:latin typeface="Calibri"/>
                <a:cs typeface="Calibri"/>
              </a:rPr>
              <a:t>compliance</a:t>
            </a:r>
            <a:r>
              <a:rPr sz="1850" spc="-135" dirty="0">
                <a:latin typeface="Calibri"/>
                <a:cs typeface="Calibri"/>
              </a:rPr>
              <a:t> </a:t>
            </a:r>
            <a:r>
              <a:rPr sz="1850" spc="-10" dirty="0">
                <a:latin typeface="Calibri"/>
                <a:cs typeface="Calibri"/>
              </a:rPr>
              <a:t>consultant</a:t>
            </a:r>
            <a:r>
              <a:rPr sz="1850" spc="-150" dirty="0">
                <a:latin typeface="Calibri"/>
                <a:cs typeface="Calibri"/>
              </a:rPr>
              <a:t> </a:t>
            </a:r>
            <a:r>
              <a:rPr sz="1850" spc="5" dirty="0">
                <a:latin typeface="Calibri"/>
                <a:cs typeface="Calibri"/>
              </a:rPr>
              <a:t>to</a:t>
            </a:r>
            <a:r>
              <a:rPr sz="1850" spc="-190" dirty="0">
                <a:latin typeface="Calibri"/>
                <a:cs typeface="Calibri"/>
              </a:rPr>
              <a:t> </a:t>
            </a:r>
            <a:r>
              <a:rPr sz="1850" spc="-30" dirty="0">
                <a:latin typeface="Calibri"/>
                <a:cs typeface="Calibri"/>
              </a:rPr>
              <a:t>review </a:t>
            </a:r>
            <a:r>
              <a:rPr sz="1850" spc="-400" dirty="0">
                <a:latin typeface="Calibri"/>
                <a:cs typeface="Calibri"/>
              </a:rPr>
              <a:t> </a:t>
            </a:r>
            <a:r>
              <a:rPr sz="1850" spc="5" dirty="0">
                <a:latin typeface="Calibri"/>
                <a:cs typeface="Calibri"/>
              </a:rPr>
              <a:t>Its </a:t>
            </a:r>
            <a:r>
              <a:rPr sz="1850" spc="-10" dirty="0">
                <a:latin typeface="Calibri"/>
                <a:cs typeface="Calibri"/>
              </a:rPr>
              <a:t>ethics </a:t>
            </a:r>
            <a:r>
              <a:rPr sz="1850" spc="-15" dirty="0">
                <a:latin typeface="Calibri"/>
                <a:cs typeface="Calibri"/>
              </a:rPr>
              <a:t>and compliance programs and issue </a:t>
            </a:r>
            <a:r>
              <a:rPr sz="1850" spc="-5" dirty="0">
                <a:latin typeface="Calibri"/>
                <a:cs typeface="Calibri"/>
              </a:rPr>
              <a:t>a </a:t>
            </a:r>
            <a:r>
              <a:rPr sz="1850" spc="-15" dirty="0">
                <a:latin typeface="Calibri"/>
                <a:cs typeface="Calibri"/>
              </a:rPr>
              <a:t>written </a:t>
            </a:r>
            <a:r>
              <a:rPr sz="1850" spc="-20" dirty="0">
                <a:latin typeface="Calibri"/>
                <a:cs typeface="Calibri"/>
              </a:rPr>
              <a:t>report </a:t>
            </a:r>
            <a:r>
              <a:rPr sz="1850" spc="5" dirty="0">
                <a:latin typeface="Calibri"/>
                <a:cs typeface="Calibri"/>
              </a:rPr>
              <a:t>to </a:t>
            </a:r>
            <a:r>
              <a:rPr sz="1850" spc="-5" dirty="0">
                <a:latin typeface="Calibri"/>
                <a:cs typeface="Calibri"/>
              </a:rPr>
              <a:t>the SEC </a:t>
            </a:r>
            <a:r>
              <a:rPr sz="1850" spc="-20" dirty="0">
                <a:latin typeface="Calibri"/>
                <a:cs typeface="Calibri"/>
              </a:rPr>
              <a:t>with </a:t>
            </a:r>
            <a:r>
              <a:rPr sz="1850" spc="-15" dirty="0">
                <a:latin typeface="Calibri"/>
                <a:cs typeface="Calibri"/>
              </a:rPr>
              <a:t> findings</a:t>
            </a:r>
            <a:r>
              <a:rPr sz="1850" spc="-105" dirty="0">
                <a:latin typeface="Calibri"/>
                <a:cs typeface="Calibri"/>
              </a:rPr>
              <a:t> </a:t>
            </a:r>
            <a:r>
              <a:rPr sz="1850" spc="-15" dirty="0">
                <a:latin typeface="Calibri"/>
                <a:cs typeface="Calibri"/>
              </a:rPr>
              <a:t>and</a:t>
            </a:r>
            <a:r>
              <a:rPr sz="1850" spc="-25" dirty="0">
                <a:latin typeface="Calibri"/>
                <a:cs typeface="Calibri"/>
              </a:rPr>
              <a:t> </a:t>
            </a:r>
            <a:r>
              <a:rPr sz="1850" spc="-20" dirty="0">
                <a:latin typeface="Calibri"/>
                <a:cs typeface="Calibri"/>
              </a:rPr>
              <a:t>recommations</a:t>
            </a:r>
            <a:endParaRPr sz="1850" dirty="0">
              <a:latin typeface="Calibri"/>
              <a:cs typeface="Calibri"/>
            </a:endParaRPr>
          </a:p>
          <a:p>
            <a:pPr>
              <a:lnSpc>
                <a:spcPct val="100000"/>
              </a:lnSpc>
              <a:spcBef>
                <a:spcPts val="25"/>
              </a:spcBef>
            </a:pPr>
            <a:endParaRPr sz="1650" dirty="0">
              <a:latin typeface="Calibri"/>
              <a:cs typeface="Calibri"/>
            </a:endParaRPr>
          </a:p>
          <a:p>
            <a:pPr marL="12700">
              <a:lnSpc>
                <a:spcPct val="100000"/>
              </a:lnSpc>
            </a:pPr>
            <a:r>
              <a:rPr sz="1850" spc="-15" dirty="0">
                <a:latin typeface="Calibri"/>
                <a:cs typeface="Calibri"/>
              </a:rPr>
              <a:t>The</a:t>
            </a:r>
            <a:r>
              <a:rPr sz="1850" spc="-55" dirty="0">
                <a:latin typeface="Calibri"/>
                <a:cs typeface="Calibri"/>
              </a:rPr>
              <a:t> </a:t>
            </a:r>
            <a:r>
              <a:rPr sz="1850" spc="-45" dirty="0">
                <a:latin typeface="Calibri"/>
                <a:cs typeface="Calibri"/>
              </a:rPr>
              <a:t>SPAC</a:t>
            </a:r>
            <a:r>
              <a:rPr sz="1850" spc="-120" dirty="0">
                <a:latin typeface="Calibri"/>
                <a:cs typeface="Calibri"/>
              </a:rPr>
              <a:t> </a:t>
            </a:r>
            <a:r>
              <a:rPr sz="1850" spc="-15" dirty="0">
                <a:latin typeface="Calibri"/>
                <a:cs typeface="Calibri"/>
              </a:rPr>
              <a:t>and</a:t>
            </a:r>
            <a:r>
              <a:rPr sz="1850" spc="-25" dirty="0">
                <a:latin typeface="Calibri"/>
                <a:cs typeface="Calibri"/>
              </a:rPr>
              <a:t> CEO</a:t>
            </a:r>
            <a:r>
              <a:rPr sz="1850" spc="-40" dirty="0">
                <a:latin typeface="Calibri"/>
                <a:cs typeface="Calibri"/>
              </a:rPr>
              <a:t> </a:t>
            </a:r>
            <a:r>
              <a:rPr sz="1850" spc="-15" dirty="0">
                <a:latin typeface="Calibri"/>
                <a:cs typeface="Calibri"/>
              </a:rPr>
              <a:t>also</a:t>
            </a:r>
            <a:r>
              <a:rPr sz="1850" spc="-105" dirty="0">
                <a:latin typeface="Calibri"/>
                <a:cs typeface="Calibri"/>
              </a:rPr>
              <a:t> </a:t>
            </a:r>
            <a:r>
              <a:rPr sz="1850" spc="-20" dirty="0">
                <a:latin typeface="Calibri"/>
                <a:cs typeface="Calibri"/>
              </a:rPr>
              <a:t>agreed</a:t>
            </a:r>
            <a:r>
              <a:rPr sz="1850" spc="-30" dirty="0">
                <a:latin typeface="Calibri"/>
                <a:cs typeface="Calibri"/>
              </a:rPr>
              <a:t> </a:t>
            </a:r>
            <a:r>
              <a:rPr sz="1850" spc="5" dirty="0">
                <a:latin typeface="Calibri"/>
                <a:cs typeface="Calibri"/>
              </a:rPr>
              <a:t>to</a:t>
            </a:r>
            <a:r>
              <a:rPr sz="1850" spc="-110" dirty="0">
                <a:latin typeface="Calibri"/>
                <a:cs typeface="Calibri"/>
              </a:rPr>
              <a:t> </a:t>
            </a:r>
            <a:r>
              <a:rPr sz="1850" spc="-10" dirty="0">
                <a:latin typeface="Calibri"/>
                <a:cs typeface="Calibri"/>
              </a:rPr>
              <a:t>pay</a:t>
            </a:r>
            <a:r>
              <a:rPr sz="1850" spc="-50" dirty="0">
                <a:latin typeface="Calibri"/>
                <a:cs typeface="Calibri"/>
              </a:rPr>
              <a:t> </a:t>
            </a:r>
            <a:r>
              <a:rPr sz="1850" spc="-20" dirty="0">
                <a:latin typeface="Calibri"/>
                <a:cs typeface="Calibri"/>
              </a:rPr>
              <a:t>penalties </a:t>
            </a:r>
            <a:r>
              <a:rPr sz="1850" spc="-15" dirty="0">
                <a:latin typeface="Calibri"/>
                <a:cs typeface="Calibri"/>
              </a:rPr>
              <a:t>of</a:t>
            </a:r>
            <a:r>
              <a:rPr sz="1850" spc="-95" dirty="0">
                <a:latin typeface="Calibri"/>
                <a:cs typeface="Calibri"/>
              </a:rPr>
              <a:t> </a:t>
            </a:r>
            <a:r>
              <a:rPr sz="1850" spc="5" dirty="0">
                <a:latin typeface="Calibri"/>
                <a:cs typeface="Calibri"/>
              </a:rPr>
              <a:t>$1</a:t>
            </a:r>
            <a:r>
              <a:rPr sz="1850" spc="-75" dirty="0">
                <a:latin typeface="Calibri"/>
                <a:cs typeface="Calibri"/>
              </a:rPr>
              <a:t> </a:t>
            </a:r>
            <a:r>
              <a:rPr sz="1850" spc="-25" dirty="0">
                <a:latin typeface="Calibri"/>
                <a:cs typeface="Calibri"/>
              </a:rPr>
              <a:t>million</a:t>
            </a:r>
            <a:r>
              <a:rPr sz="1850" spc="60" dirty="0">
                <a:latin typeface="Calibri"/>
                <a:cs typeface="Calibri"/>
              </a:rPr>
              <a:t> </a:t>
            </a:r>
            <a:r>
              <a:rPr sz="1850" spc="-15" dirty="0">
                <a:latin typeface="Calibri"/>
                <a:cs typeface="Calibri"/>
              </a:rPr>
              <a:t>and</a:t>
            </a:r>
            <a:r>
              <a:rPr sz="1850" spc="-30" dirty="0">
                <a:latin typeface="Calibri"/>
                <a:cs typeface="Calibri"/>
              </a:rPr>
              <a:t> </a:t>
            </a:r>
            <a:r>
              <a:rPr sz="1850" dirty="0">
                <a:latin typeface="Calibri"/>
                <a:cs typeface="Calibri"/>
              </a:rPr>
              <a:t>$40,000</a:t>
            </a:r>
          </a:p>
        </p:txBody>
      </p:sp>
      <p:sp>
        <p:nvSpPr>
          <p:cNvPr id="4" name="object 4" descr="" title=""/>
          <p:cNvSpPr txBox="1">
            <a:spLocks noGrp="1"/>
          </p:cNvSpPr>
          <p:nvPr>
            <p:ph type="ftr" sz="quarter" idx="5"/>
          </p:nvPr>
        </p:nvSpPr>
        <p:spPr>
          <a:xfrm>
            <a:off x="288925" y="6641994"/>
            <a:ext cx="2567940" cy="167640"/>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rgbClr val="002C54"/>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160"/>
              </a:lnSpc>
            </a:pPr>
            <a:r>
              <a:rPr lang="en-US" spc="-5"/>
              <a:t>Paul,</a:t>
            </a:r>
            <a:r>
              <a:rPr lang="en-US" spc="-55"/>
              <a:t> </a:t>
            </a:r>
            <a:r>
              <a:rPr lang="en-US" spc="-15"/>
              <a:t>Weiss,</a:t>
            </a:r>
            <a:r>
              <a:rPr lang="en-US" spc="105"/>
              <a:t> </a:t>
            </a:r>
            <a:r>
              <a:rPr lang="en-US" spc="-10"/>
              <a:t>Rifkind,</a:t>
            </a:r>
            <a:r>
              <a:rPr lang="en-US" spc="25"/>
              <a:t> </a:t>
            </a:r>
            <a:r>
              <a:rPr lang="en-US"/>
              <a:t>Wharton</a:t>
            </a:r>
            <a:r>
              <a:rPr lang="en-US" spc="-45"/>
              <a:t> </a:t>
            </a:r>
            <a:r>
              <a:rPr lang="en-US" spc="10"/>
              <a:t>&amp;</a:t>
            </a:r>
            <a:r>
              <a:rPr lang="en-US" spc="-60"/>
              <a:t> </a:t>
            </a:r>
            <a:r>
              <a:rPr lang="en-US"/>
              <a:t>Garrison</a:t>
            </a:r>
            <a:r>
              <a:rPr lang="en-US" spc="-40"/>
              <a:t> </a:t>
            </a:r>
            <a:r>
              <a:rPr lang="en-US" spc="10"/>
              <a:t>LLP</a:t>
            </a:r>
            <a:endParaRPr spc="10" dirty="0"/>
          </a:p>
        </p:txBody>
      </p:sp>
      <p:sp>
        <p:nvSpPr>
          <p:cNvPr id="5" name="object 5" descr="" title=""/>
          <p:cNvSpPr txBox="1">
            <a:spLocks noGrp="1"/>
          </p:cNvSpPr>
          <p:nvPr>
            <p:ph type="sldNum" sz="quarter" idx="7"/>
          </p:nvPr>
        </p:nvSpPr>
        <p:spPr>
          <a:xfrm>
            <a:off x="8740140" y="6669401"/>
            <a:ext cx="146050" cy="137159"/>
          </a:xfrm>
          <a:prstGeom prst="rect">
            <a:avLst/>
          </a:prstGeom>
        </p:spPr>
        <p:txBody>
          <a:bodyPr vert="horz" wrap="square" lIns="0" tIns="0" rIns="0" bIns="0" rtlCol="0">
            <a:spAutoFit/>
          </a:bodyPr>
          <a:lstStyle>
            <a:defPPr>
              <a:defRPr lang="en-US"/>
            </a:defPPr>
            <a:lvl1pPr marL="0" algn="l" defTabSz="914400" rtl="0" eaLnBrk="1" latinLnBrk="0" hangingPunct="1">
              <a:defRPr sz="850" b="0" i="0" kern="1200">
                <a:solidFill>
                  <a:srgbClr val="002C54"/>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930"/>
              </a:lnSpc>
            </a:pPr>
            <a:fld id="{81D60167-4931-47E6-BA6A-407CBD079E47}" type="slidenum">
              <a:rPr lang="en-US" spc="15" smtClean="0"/>
              <a:pPr marL="38100">
                <a:lnSpc>
                  <a:spcPts val="930"/>
                </a:lnSpc>
              </a:pPr>
              <a:t>25</a:t>
            </a:fld>
            <a:endParaRPr spc="15"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object 2" descr="" title=""/>
          <p:cNvSpPr/>
          <p:nvPr/>
        </p:nvSpPr>
        <p:spPr>
          <a:xfrm>
            <a:off x="5080" y="1229360"/>
            <a:ext cx="9138920" cy="10160"/>
          </a:xfrm>
          <a:custGeom>
            <a:avLst/>
            <a:gdLst/>
            <a:ahLst/>
            <a:cxnLst/>
            <a:rect l="l" t="t" r="r" b="b"/>
            <a:pathLst>
              <a:path w="9138920" h="10159">
                <a:moveTo>
                  <a:pt x="0" y="10159"/>
                </a:moveTo>
                <a:lnTo>
                  <a:pt x="9138919" y="10159"/>
                </a:lnTo>
                <a:lnTo>
                  <a:pt x="9138919" y="0"/>
                </a:lnTo>
                <a:lnTo>
                  <a:pt x="0" y="0"/>
                </a:lnTo>
                <a:lnTo>
                  <a:pt x="0" y="10159"/>
                </a:lnTo>
                <a:close/>
              </a:path>
            </a:pathLst>
          </a:custGeom>
          <a:solidFill>
            <a:srgbClr val="A7A8A7"/>
          </a:solidFill>
        </p:spPr>
        <p:txBody>
          <a:bodyPr wrap="square" lIns="0" tIns="0" rIns="0" bIns="0" rtlCol="0"/>
          <a:lstStyle/>
          <a:p>
            <a:endParaRPr/>
          </a:p>
        </p:txBody>
      </p:sp>
      <p:sp>
        <p:nvSpPr>
          <p:cNvPr id="3" name="object 3" descr="" title=""/>
          <p:cNvSpPr txBox="1"/>
          <p:nvPr/>
        </p:nvSpPr>
        <p:spPr>
          <a:xfrm>
            <a:off x="931862" y="2178685"/>
            <a:ext cx="7280275" cy="2500630"/>
          </a:xfrm>
          <a:prstGeom prst="rect">
            <a:avLst/>
          </a:prstGeom>
        </p:spPr>
        <p:txBody>
          <a:bodyPr vert="horz" wrap="square" lIns="0" tIns="26670" rIns="0" bIns="0" rtlCol="0">
            <a:spAutoFit/>
          </a:bodyPr>
          <a:lstStyle/>
          <a:p>
            <a:pPr marL="12700" marR="887730">
              <a:lnSpc>
                <a:spcPts val="2160"/>
              </a:lnSpc>
              <a:spcBef>
                <a:spcPts val="210"/>
              </a:spcBef>
            </a:pPr>
            <a:r>
              <a:rPr sz="1850" spc="-5" dirty="0">
                <a:latin typeface="Calibri"/>
                <a:cs typeface="Calibri"/>
              </a:rPr>
              <a:t>SEC</a:t>
            </a:r>
            <a:r>
              <a:rPr sz="1850" spc="-120" dirty="0">
                <a:latin typeface="Calibri"/>
                <a:cs typeface="Calibri"/>
              </a:rPr>
              <a:t> </a:t>
            </a:r>
            <a:r>
              <a:rPr sz="1850" spc="-20" dirty="0">
                <a:latin typeface="Calibri"/>
                <a:cs typeface="Calibri"/>
              </a:rPr>
              <a:t>Chairman</a:t>
            </a:r>
            <a:r>
              <a:rPr sz="1850" spc="-15" dirty="0">
                <a:latin typeface="Calibri"/>
                <a:cs typeface="Calibri"/>
              </a:rPr>
              <a:t> </a:t>
            </a:r>
            <a:r>
              <a:rPr sz="1850" dirty="0">
                <a:latin typeface="Calibri"/>
                <a:cs typeface="Calibri"/>
              </a:rPr>
              <a:t>Gary</a:t>
            </a:r>
            <a:r>
              <a:rPr sz="1850" spc="-130" dirty="0">
                <a:latin typeface="Calibri"/>
                <a:cs typeface="Calibri"/>
              </a:rPr>
              <a:t> </a:t>
            </a:r>
            <a:r>
              <a:rPr sz="1850" spc="-20" dirty="0">
                <a:latin typeface="Calibri"/>
                <a:cs typeface="Calibri"/>
              </a:rPr>
              <a:t>Gensler</a:t>
            </a:r>
            <a:r>
              <a:rPr sz="1850" spc="-95" dirty="0">
                <a:latin typeface="Calibri"/>
                <a:cs typeface="Calibri"/>
              </a:rPr>
              <a:t> </a:t>
            </a:r>
            <a:r>
              <a:rPr sz="1850" spc="-10" dirty="0">
                <a:latin typeface="Calibri"/>
                <a:cs typeface="Calibri"/>
              </a:rPr>
              <a:t>took</a:t>
            </a:r>
            <a:r>
              <a:rPr sz="1850" spc="-50" dirty="0">
                <a:latin typeface="Calibri"/>
                <a:cs typeface="Calibri"/>
              </a:rPr>
              <a:t> </a:t>
            </a:r>
            <a:r>
              <a:rPr sz="1850" spc="-5" dirty="0">
                <a:latin typeface="Calibri"/>
                <a:cs typeface="Calibri"/>
              </a:rPr>
              <a:t>the</a:t>
            </a:r>
            <a:r>
              <a:rPr sz="1850" spc="-130" dirty="0">
                <a:latin typeface="Calibri"/>
                <a:cs typeface="Calibri"/>
              </a:rPr>
              <a:t> </a:t>
            </a:r>
            <a:r>
              <a:rPr sz="1850" spc="-15" dirty="0">
                <a:latin typeface="Calibri"/>
                <a:cs typeface="Calibri"/>
              </a:rPr>
              <a:t>unusual</a:t>
            </a:r>
            <a:r>
              <a:rPr sz="1850" spc="-40" dirty="0">
                <a:latin typeface="Calibri"/>
                <a:cs typeface="Calibri"/>
              </a:rPr>
              <a:t> </a:t>
            </a:r>
            <a:r>
              <a:rPr sz="1850" spc="-10" dirty="0">
                <a:latin typeface="Calibri"/>
                <a:cs typeface="Calibri"/>
              </a:rPr>
              <a:t>step</a:t>
            </a:r>
            <a:r>
              <a:rPr sz="1850" spc="-100" dirty="0">
                <a:latin typeface="Calibri"/>
                <a:cs typeface="Calibri"/>
              </a:rPr>
              <a:t> </a:t>
            </a:r>
            <a:r>
              <a:rPr sz="1850" spc="-15" dirty="0">
                <a:latin typeface="Calibri"/>
                <a:cs typeface="Calibri"/>
              </a:rPr>
              <a:t>of </a:t>
            </a:r>
            <a:r>
              <a:rPr sz="1850" spc="-20" dirty="0">
                <a:latin typeface="Calibri"/>
                <a:cs typeface="Calibri"/>
              </a:rPr>
              <a:t>commenting</a:t>
            </a:r>
            <a:r>
              <a:rPr sz="1850" spc="-160" dirty="0">
                <a:latin typeface="Calibri"/>
                <a:cs typeface="Calibri"/>
              </a:rPr>
              <a:t> </a:t>
            </a:r>
            <a:r>
              <a:rPr sz="1850" spc="-15" dirty="0">
                <a:latin typeface="Calibri"/>
                <a:cs typeface="Calibri"/>
              </a:rPr>
              <a:t>on </a:t>
            </a:r>
            <a:r>
              <a:rPr sz="1850" spc="-405" dirty="0">
                <a:latin typeface="Calibri"/>
                <a:cs typeface="Calibri"/>
              </a:rPr>
              <a:t> </a:t>
            </a:r>
            <a:r>
              <a:rPr sz="1850" spc="15" dirty="0">
                <a:latin typeface="Calibri"/>
                <a:cs typeface="Calibri"/>
              </a:rPr>
              <a:t>t</a:t>
            </a:r>
            <a:r>
              <a:rPr sz="1850" spc="-20" dirty="0">
                <a:latin typeface="Calibri"/>
                <a:cs typeface="Calibri"/>
              </a:rPr>
              <a:t>h</a:t>
            </a:r>
            <a:r>
              <a:rPr sz="1850" spc="-5" dirty="0">
                <a:latin typeface="Calibri"/>
                <a:cs typeface="Calibri"/>
              </a:rPr>
              <a:t>e</a:t>
            </a:r>
            <a:r>
              <a:rPr sz="1850" spc="-55" dirty="0">
                <a:latin typeface="Calibri"/>
                <a:cs typeface="Calibri"/>
              </a:rPr>
              <a:t> </a:t>
            </a:r>
            <a:r>
              <a:rPr sz="1850" spc="-25" dirty="0">
                <a:latin typeface="Calibri"/>
                <a:cs typeface="Calibri"/>
              </a:rPr>
              <a:t>E</a:t>
            </a:r>
            <a:r>
              <a:rPr sz="1850" spc="-20" dirty="0">
                <a:latin typeface="Calibri"/>
                <a:cs typeface="Calibri"/>
              </a:rPr>
              <a:t>n</a:t>
            </a:r>
            <a:r>
              <a:rPr sz="1850" spc="-10" dirty="0">
                <a:latin typeface="Calibri"/>
                <a:cs typeface="Calibri"/>
              </a:rPr>
              <a:t>f</a:t>
            </a:r>
            <a:r>
              <a:rPr sz="1850" spc="-25" dirty="0">
                <a:latin typeface="Calibri"/>
                <a:cs typeface="Calibri"/>
              </a:rPr>
              <a:t>o</a:t>
            </a:r>
            <a:r>
              <a:rPr sz="1850" spc="-10" dirty="0">
                <a:latin typeface="Calibri"/>
                <a:cs typeface="Calibri"/>
              </a:rPr>
              <a:t>r</a:t>
            </a:r>
            <a:r>
              <a:rPr sz="1850" spc="15" dirty="0">
                <a:latin typeface="Calibri"/>
                <a:cs typeface="Calibri"/>
              </a:rPr>
              <a:t>c</a:t>
            </a:r>
            <a:r>
              <a:rPr sz="1850" spc="-45" dirty="0">
                <a:latin typeface="Calibri"/>
                <a:cs typeface="Calibri"/>
              </a:rPr>
              <a:t>e</a:t>
            </a:r>
            <a:r>
              <a:rPr sz="1850" spc="-40" dirty="0">
                <a:latin typeface="Calibri"/>
                <a:cs typeface="Calibri"/>
              </a:rPr>
              <a:t>m</a:t>
            </a:r>
            <a:r>
              <a:rPr sz="1850" spc="-45" dirty="0">
                <a:latin typeface="Calibri"/>
                <a:cs typeface="Calibri"/>
              </a:rPr>
              <a:t>e</a:t>
            </a:r>
            <a:r>
              <a:rPr sz="1850" spc="-20" dirty="0">
                <a:latin typeface="Calibri"/>
                <a:cs typeface="Calibri"/>
              </a:rPr>
              <a:t>n</a:t>
            </a:r>
            <a:r>
              <a:rPr sz="1850" spc="-5" dirty="0">
                <a:latin typeface="Calibri"/>
                <a:cs typeface="Calibri"/>
              </a:rPr>
              <a:t>t</a:t>
            </a:r>
            <a:r>
              <a:rPr sz="1850" spc="-155" dirty="0">
                <a:latin typeface="Calibri"/>
                <a:cs typeface="Calibri"/>
              </a:rPr>
              <a:t> </a:t>
            </a:r>
            <a:r>
              <a:rPr sz="1850" spc="-10" dirty="0">
                <a:latin typeface="Calibri"/>
                <a:cs typeface="Calibri"/>
              </a:rPr>
              <a:t>a</a:t>
            </a:r>
            <a:r>
              <a:rPr sz="1850" spc="15" dirty="0">
                <a:latin typeface="Calibri"/>
                <a:cs typeface="Calibri"/>
              </a:rPr>
              <a:t>ct</a:t>
            </a:r>
            <a:r>
              <a:rPr sz="1850" spc="-30" dirty="0">
                <a:latin typeface="Calibri"/>
                <a:cs typeface="Calibri"/>
              </a:rPr>
              <a:t>i</a:t>
            </a:r>
            <a:r>
              <a:rPr sz="1850" spc="-25" dirty="0">
                <a:latin typeface="Calibri"/>
                <a:cs typeface="Calibri"/>
              </a:rPr>
              <a:t>o</a:t>
            </a:r>
            <a:r>
              <a:rPr sz="1850" spc="-10" dirty="0">
                <a:latin typeface="Calibri"/>
                <a:cs typeface="Calibri"/>
              </a:rPr>
              <a:t>n</a:t>
            </a:r>
            <a:r>
              <a:rPr sz="1850" spc="-185" dirty="0">
                <a:latin typeface="Calibri"/>
                <a:cs typeface="Calibri"/>
              </a:rPr>
              <a:t> </a:t>
            </a:r>
            <a:r>
              <a:rPr sz="1850" spc="-30" dirty="0">
                <a:latin typeface="Calibri"/>
                <a:cs typeface="Calibri"/>
              </a:rPr>
              <a:t>i</a:t>
            </a:r>
            <a:r>
              <a:rPr sz="1850" spc="-10" dirty="0">
                <a:latin typeface="Calibri"/>
                <a:cs typeface="Calibri"/>
              </a:rPr>
              <a:t>n</a:t>
            </a:r>
            <a:r>
              <a:rPr sz="1850" spc="55" dirty="0">
                <a:latin typeface="Calibri"/>
                <a:cs typeface="Calibri"/>
              </a:rPr>
              <a:t> </a:t>
            </a:r>
            <a:r>
              <a:rPr sz="1850" spc="15" dirty="0">
                <a:latin typeface="Calibri"/>
                <a:cs typeface="Calibri"/>
              </a:rPr>
              <a:t>t</a:t>
            </a:r>
            <a:r>
              <a:rPr sz="1850" spc="-20" dirty="0">
                <a:latin typeface="Calibri"/>
                <a:cs typeface="Calibri"/>
              </a:rPr>
              <a:t>h</a:t>
            </a:r>
            <a:r>
              <a:rPr sz="1850" spc="-5" dirty="0">
                <a:latin typeface="Calibri"/>
                <a:cs typeface="Calibri"/>
              </a:rPr>
              <a:t>e</a:t>
            </a:r>
            <a:r>
              <a:rPr sz="1850" spc="-135" dirty="0">
                <a:latin typeface="Calibri"/>
                <a:cs typeface="Calibri"/>
              </a:rPr>
              <a:t> </a:t>
            </a:r>
            <a:r>
              <a:rPr sz="1850" spc="25" dirty="0">
                <a:latin typeface="Calibri"/>
                <a:cs typeface="Calibri"/>
              </a:rPr>
              <a:t>S</a:t>
            </a:r>
            <a:r>
              <a:rPr sz="1850" spc="-25" dirty="0">
                <a:latin typeface="Calibri"/>
                <a:cs typeface="Calibri"/>
              </a:rPr>
              <a:t>E</a:t>
            </a:r>
            <a:r>
              <a:rPr sz="1850" spc="45" dirty="0">
                <a:latin typeface="Calibri"/>
                <a:cs typeface="Calibri"/>
              </a:rPr>
              <a:t>C</a:t>
            </a:r>
            <a:r>
              <a:rPr sz="1850" spc="-65" dirty="0">
                <a:latin typeface="Calibri"/>
                <a:cs typeface="Calibri"/>
              </a:rPr>
              <a:t>’</a:t>
            </a:r>
            <a:r>
              <a:rPr sz="1850" spc="-5" dirty="0">
                <a:latin typeface="Calibri"/>
                <a:cs typeface="Calibri"/>
              </a:rPr>
              <a:t>s</a:t>
            </a:r>
            <a:r>
              <a:rPr sz="1850" spc="-100" dirty="0">
                <a:latin typeface="Calibri"/>
                <a:cs typeface="Calibri"/>
              </a:rPr>
              <a:t> </a:t>
            </a:r>
            <a:r>
              <a:rPr sz="1850" spc="-20" dirty="0">
                <a:latin typeface="Calibri"/>
                <a:cs typeface="Calibri"/>
              </a:rPr>
              <a:t>p</a:t>
            </a:r>
            <a:r>
              <a:rPr sz="1850" spc="-10" dirty="0">
                <a:latin typeface="Calibri"/>
                <a:cs typeface="Calibri"/>
              </a:rPr>
              <a:t>r</a:t>
            </a:r>
            <a:r>
              <a:rPr sz="1850" spc="-45" dirty="0">
                <a:latin typeface="Calibri"/>
                <a:cs typeface="Calibri"/>
              </a:rPr>
              <a:t>e</a:t>
            </a:r>
            <a:r>
              <a:rPr sz="1850" spc="-5" dirty="0">
                <a:latin typeface="Calibri"/>
                <a:cs typeface="Calibri"/>
              </a:rPr>
              <a:t>ss</a:t>
            </a:r>
            <a:r>
              <a:rPr sz="1850" spc="-100" dirty="0">
                <a:latin typeface="Calibri"/>
                <a:cs typeface="Calibri"/>
              </a:rPr>
              <a:t> </a:t>
            </a:r>
            <a:r>
              <a:rPr sz="1850" spc="-10" dirty="0">
                <a:latin typeface="Calibri"/>
                <a:cs typeface="Calibri"/>
              </a:rPr>
              <a:t>r</a:t>
            </a:r>
            <a:r>
              <a:rPr sz="1850" spc="-45" dirty="0">
                <a:latin typeface="Calibri"/>
                <a:cs typeface="Calibri"/>
              </a:rPr>
              <a:t>e</a:t>
            </a:r>
            <a:r>
              <a:rPr sz="1850" spc="-30" dirty="0">
                <a:latin typeface="Calibri"/>
                <a:cs typeface="Calibri"/>
              </a:rPr>
              <a:t>l</a:t>
            </a:r>
            <a:r>
              <a:rPr sz="1850" spc="-45" dirty="0">
                <a:latin typeface="Calibri"/>
                <a:cs typeface="Calibri"/>
              </a:rPr>
              <a:t>e</a:t>
            </a:r>
            <a:r>
              <a:rPr sz="1850" spc="-10" dirty="0">
                <a:latin typeface="Calibri"/>
                <a:cs typeface="Calibri"/>
              </a:rPr>
              <a:t>a</a:t>
            </a:r>
            <a:r>
              <a:rPr sz="1850" spc="-5" dirty="0">
                <a:latin typeface="Calibri"/>
                <a:cs typeface="Calibri"/>
              </a:rPr>
              <a:t>s</a:t>
            </a:r>
            <a:r>
              <a:rPr sz="1850" spc="-45" dirty="0">
                <a:latin typeface="Calibri"/>
                <a:cs typeface="Calibri"/>
              </a:rPr>
              <a:t>e</a:t>
            </a:r>
            <a:r>
              <a:rPr sz="1850" spc="-5" dirty="0">
                <a:latin typeface="Calibri"/>
                <a:cs typeface="Calibri"/>
              </a:rPr>
              <a:t>:</a:t>
            </a:r>
            <a:endParaRPr sz="1850" dirty="0">
              <a:latin typeface="Calibri"/>
              <a:cs typeface="Calibri"/>
            </a:endParaRPr>
          </a:p>
          <a:p>
            <a:pPr>
              <a:lnSpc>
                <a:spcPct val="100000"/>
              </a:lnSpc>
              <a:spcBef>
                <a:spcPts val="25"/>
              </a:spcBef>
            </a:pPr>
            <a:endParaRPr sz="1750" dirty="0">
              <a:latin typeface="Calibri"/>
              <a:cs typeface="Calibri"/>
            </a:endParaRPr>
          </a:p>
          <a:p>
            <a:pPr marL="12700" marR="196850">
              <a:lnSpc>
                <a:spcPts val="2160"/>
              </a:lnSpc>
            </a:pPr>
            <a:r>
              <a:rPr sz="1850" spc="5" dirty="0">
                <a:latin typeface="Calibri"/>
                <a:cs typeface="Calibri"/>
              </a:rPr>
              <a:t>“This</a:t>
            </a:r>
            <a:r>
              <a:rPr sz="1850" spc="-95" dirty="0">
                <a:latin typeface="Calibri"/>
                <a:cs typeface="Calibri"/>
              </a:rPr>
              <a:t> </a:t>
            </a:r>
            <a:r>
              <a:rPr sz="1850" spc="-5" dirty="0">
                <a:latin typeface="Calibri"/>
                <a:cs typeface="Calibri"/>
              </a:rPr>
              <a:t>case</a:t>
            </a:r>
            <a:r>
              <a:rPr sz="1850" spc="-45" dirty="0">
                <a:latin typeface="Calibri"/>
                <a:cs typeface="Calibri"/>
              </a:rPr>
              <a:t> </a:t>
            </a:r>
            <a:r>
              <a:rPr sz="1850" spc="-15" dirty="0">
                <a:latin typeface="Calibri"/>
                <a:cs typeface="Calibri"/>
              </a:rPr>
              <a:t>illustrates</a:t>
            </a:r>
            <a:r>
              <a:rPr sz="1850" spc="-175" dirty="0">
                <a:latin typeface="Calibri"/>
                <a:cs typeface="Calibri"/>
              </a:rPr>
              <a:t> </a:t>
            </a:r>
            <a:r>
              <a:rPr sz="1850" spc="-20" dirty="0">
                <a:latin typeface="Calibri"/>
                <a:cs typeface="Calibri"/>
              </a:rPr>
              <a:t>risks</a:t>
            </a:r>
            <a:r>
              <a:rPr sz="1850" spc="-90" dirty="0">
                <a:latin typeface="Calibri"/>
                <a:cs typeface="Calibri"/>
              </a:rPr>
              <a:t> </a:t>
            </a:r>
            <a:r>
              <a:rPr sz="1850" spc="-25" dirty="0">
                <a:latin typeface="Calibri"/>
                <a:cs typeface="Calibri"/>
              </a:rPr>
              <a:t>inherent</a:t>
            </a:r>
            <a:r>
              <a:rPr sz="1850" spc="-65" dirty="0">
                <a:latin typeface="Calibri"/>
                <a:cs typeface="Calibri"/>
              </a:rPr>
              <a:t> </a:t>
            </a:r>
            <a:r>
              <a:rPr sz="1850" spc="5" dirty="0">
                <a:latin typeface="Calibri"/>
                <a:cs typeface="Calibri"/>
              </a:rPr>
              <a:t>to</a:t>
            </a:r>
            <a:r>
              <a:rPr sz="1850" spc="-105" dirty="0">
                <a:latin typeface="Calibri"/>
                <a:cs typeface="Calibri"/>
              </a:rPr>
              <a:t> </a:t>
            </a:r>
            <a:r>
              <a:rPr sz="1850" spc="-45" dirty="0">
                <a:latin typeface="Calibri"/>
                <a:cs typeface="Calibri"/>
              </a:rPr>
              <a:t>SPAC</a:t>
            </a:r>
            <a:r>
              <a:rPr sz="1850" spc="-30" dirty="0">
                <a:latin typeface="Calibri"/>
                <a:cs typeface="Calibri"/>
              </a:rPr>
              <a:t> </a:t>
            </a:r>
            <a:r>
              <a:rPr sz="1850" spc="-15" dirty="0">
                <a:latin typeface="Calibri"/>
                <a:cs typeface="Calibri"/>
              </a:rPr>
              <a:t>transactions,</a:t>
            </a:r>
            <a:r>
              <a:rPr sz="1850" spc="-155" dirty="0">
                <a:latin typeface="Calibri"/>
                <a:cs typeface="Calibri"/>
              </a:rPr>
              <a:t> </a:t>
            </a:r>
            <a:r>
              <a:rPr sz="1850" spc="-10" dirty="0">
                <a:latin typeface="Calibri"/>
                <a:cs typeface="Calibri"/>
              </a:rPr>
              <a:t>as</a:t>
            </a:r>
            <a:r>
              <a:rPr sz="1850" spc="-90" dirty="0">
                <a:latin typeface="Calibri"/>
                <a:cs typeface="Calibri"/>
              </a:rPr>
              <a:t> </a:t>
            </a:r>
            <a:r>
              <a:rPr sz="1850" spc="-10" dirty="0">
                <a:latin typeface="Calibri"/>
                <a:cs typeface="Calibri"/>
              </a:rPr>
              <a:t>those</a:t>
            </a:r>
            <a:r>
              <a:rPr sz="1850" spc="-130" dirty="0">
                <a:latin typeface="Calibri"/>
                <a:cs typeface="Calibri"/>
              </a:rPr>
              <a:t> </a:t>
            </a:r>
            <a:r>
              <a:rPr sz="1850" spc="-25" dirty="0">
                <a:latin typeface="Calibri"/>
                <a:cs typeface="Calibri"/>
              </a:rPr>
              <a:t>who</a:t>
            </a:r>
            <a:r>
              <a:rPr sz="1850" spc="-20" dirty="0">
                <a:latin typeface="Calibri"/>
                <a:cs typeface="Calibri"/>
              </a:rPr>
              <a:t> </a:t>
            </a:r>
            <a:r>
              <a:rPr sz="1850" spc="-5" dirty="0">
                <a:latin typeface="Calibri"/>
                <a:cs typeface="Calibri"/>
              </a:rPr>
              <a:t>stand </a:t>
            </a:r>
            <a:r>
              <a:rPr sz="1850" spc="-400" dirty="0">
                <a:latin typeface="Calibri"/>
                <a:cs typeface="Calibri"/>
              </a:rPr>
              <a:t> </a:t>
            </a:r>
            <a:r>
              <a:rPr sz="1850" spc="5" dirty="0">
                <a:latin typeface="Calibri"/>
                <a:cs typeface="Calibri"/>
              </a:rPr>
              <a:t>to</a:t>
            </a:r>
            <a:r>
              <a:rPr sz="1850" spc="-110" dirty="0">
                <a:latin typeface="Calibri"/>
                <a:cs typeface="Calibri"/>
              </a:rPr>
              <a:t> </a:t>
            </a:r>
            <a:r>
              <a:rPr sz="1850" spc="-20" dirty="0">
                <a:latin typeface="Calibri"/>
                <a:cs typeface="Calibri"/>
              </a:rPr>
              <a:t>earn</a:t>
            </a:r>
            <a:r>
              <a:rPr sz="1850" spc="-25" dirty="0">
                <a:latin typeface="Calibri"/>
                <a:cs typeface="Calibri"/>
              </a:rPr>
              <a:t> </a:t>
            </a:r>
            <a:r>
              <a:rPr sz="1850" spc="-15" dirty="0">
                <a:latin typeface="Calibri"/>
                <a:cs typeface="Calibri"/>
              </a:rPr>
              <a:t>significant</a:t>
            </a:r>
            <a:r>
              <a:rPr sz="1850" spc="-150" dirty="0">
                <a:latin typeface="Calibri"/>
                <a:cs typeface="Calibri"/>
              </a:rPr>
              <a:t> </a:t>
            </a:r>
            <a:r>
              <a:rPr sz="1850" spc="-10" dirty="0">
                <a:latin typeface="Calibri"/>
                <a:cs typeface="Calibri"/>
              </a:rPr>
              <a:t>profits</a:t>
            </a:r>
            <a:r>
              <a:rPr sz="1850" spc="-100" dirty="0">
                <a:latin typeface="Calibri"/>
                <a:cs typeface="Calibri"/>
              </a:rPr>
              <a:t> </a:t>
            </a:r>
            <a:r>
              <a:rPr sz="1850" spc="-10" dirty="0">
                <a:latin typeface="Calibri"/>
                <a:cs typeface="Calibri"/>
              </a:rPr>
              <a:t>from</a:t>
            </a:r>
            <a:r>
              <a:rPr sz="1850" spc="-130" dirty="0">
                <a:latin typeface="Calibri"/>
                <a:cs typeface="Calibri"/>
              </a:rPr>
              <a:t> </a:t>
            </a:r>
            <a:r>
              <a:rPr sz="1850" spc="-5" dirty="0">
                <a:latin typeface="Calibri"/>
                <a:cs typeface="Calibri"/>
              </a:rPr>
              <a:t>a</a:t>
            </a:r>
            <a:r>
              <a:rPr sz="1850" spc="-20" dirty="0">
                <a:latin typeface="Calibri"/>
                <a:cs typeface="Calibri"/>
              </a:rPr>
              <a:t> </a:t>
            </a:r>
            <a:r>
              <a:rPr sz="1850" spc="-45" dirty="0">
                <a:latin typeface="Calibri"/>
                <a:cs typeface="Calibri"/>
              </a:rPr>
              <a:t>SPAC</a:t>
            </a:r>
            <a:r>
              <a:rPr sz="1850" spc="-120" dirty="0">
                <a:latin typeface="Calibri"/>
                <a:cs typeface="Calibri"/>
              </a:rPr>
              <a:t> </a:t>
            </a:r>
            <a:r>
              <a:rPr sz="1850" spc="-25" dirty="0">
                <a:latin typeface="Calibri"/>
                <a:cs typeface="Calibri"/>
              </a:rPr>
              <a:t>merger</a:t>
            </a:r>
            <a:r>
              <a:rPr sz="1850" spc="-15" dirty="0">
                <a:latin typeface="Calibri"/>
                <a:cs typeface="Calibri"/>
              </a:rPr>
              <a:t> </a:t>
            </a:r>
            <a:r>
              <a:rPr sz="1850" spc="-20" dirty="0">
                <a:latin typeface="Calibri"/>
                <a:cs typeface="Calibri"/>
              </a:rPr>
              <a:t>may</a:t>
            </a:r>
            <a:r>
              <a:rPr sz="1850" spc="-135" dirty="0">
                <a:latin typeface="Calibri"/>
                <a:cs typeface="Calibri"/>
              </a:rPr>
              <a:t> </a:t>
            </a:r>
            <a:r>
              <a:rPr sz="1850" spc="-10" dirty="0">
                <a:latin typeface="Calibri"/>
                <a:cs typeface="Calibri"/>
              </a:rPr>
              <a:t>conduct</a:t>
            </a:r>
            <a:r>
              <a:rPr sz="1850" spc="-155" dirty="0">
                <a:latin typeface="Calibri"/>
                <a:cs typeface="Calibri"/>
              </a:rPr>
              <a:t> </a:t>
            </a:r>
            <a:r>
              <a:rPr sz="1850" spc="-15" dirty="0">
                <a:latin typeface="Calibri"/>
                <a:cs typeface="Calibri"/>
              </a:rPr>
              <a:t>inadequate</a:t>
            </a:r>
            <a:endParaRPr sz="1850" dirty="0">
              <a:latin typeface="Calibri"/>
              <a:cs typeface="Calibri"/>
            </a:endParaRPr>
          </a:p>
          <a:p>
            <a:pPr marL="12700" marR="5080">
              <a:lnSpc>
                <a:spcPts val="2160"/>
              </a:lnSpc>
            </a:pPr>
            <a:r>
              <a:rPr sz="1850" spc="-15" dirty="0">
                <a:latin typeface="Calibri"/>
                <a:cs typeface="Calibri"/>
              </a:rPr>
              <a:t>due </a:t>
            </a:r>
            <a:r>
              <a:rPr sz="1850" spc="-20" dirty="0">
                <a:latin typeface="Calibri"/>
                <a:cs typeface="Calibri"/>
              </a:rPr>
              <a:t>diligence </a:t>
            </a:r>
            <a:r>
              <a:rPr sz="1850" spc="-15" dirty="0">
                <a:latin typeface="Calibri"/>
                <a:cs typeface="Calibri"/>
              </a:rPr>
              <a:t>and </a:t>
            </a:r>
            <a:r>
              <a:rPr sz="1850" spc="-25" dirty="0">
                <a:latin typeface="Calibri"/>
                <a:cs typeface="Calibri"/>
              </a:rPr>
              <a:t>mislead </a:t>
            </a:r>
            <a:r>
              <a:rPr sz="1850" spc="-15" dirty="0">
                <a:latin typeface="Calibri"/>
                <a:cs typeface="Calibri"/>
              </a:rPr>
              <a:t>investors. </a:t>
            </a:r>
            <a:r>
              <a:rPr sz="1850" spc="-5" dirty="0">
                <a:latin typeface="Calibri"/>
                <a:cs typeface="Calibri"/>
              </a:rPr>
              <a:t>. . . Stable </a:t>
            </a:r>
            <a:r>
              <a:rPr sz="1850" spc="-20" dirty="0">
                <a:latin typeface="Calibri"/>
                <a:cs typeface="Calibri"/>
              </a:rPr>
              <a:t>Road, </a:t>
            </a:r>
            <a:r>
              <a:rPr sz="1850" spc="-5" dirty="0">
                <a:latin typeface="Calibri"/>
                <a:cs typeface="Calibri"/>
              </a:rPr>
              <a:t>a </a:t>
            </a:r>
            <a:r>
              <a:rPr sz="1850" spc="-40" dirty="0">
                <a:latin typeface="Calibri"/>
                <a:cs typeface="Calibri"/>
              </a:rPr>
              <a:t>SPAC, </a:t>
            </a:r>
            <a:r>
              <a:rPr sz="1850" spc="-15" dirty="0">
                <a:latin typeface="Calibri"/>
                <a:cs typeface="Calibri"/>
              </a:rPr>
              <a:t>and </a:t>
            </a:r>
            <a:r>
              <a:rPr sz="1850" spc="-5" dirty="0">
                <a:latin typeface="Calibri"/>
                <a:cs typeface="Calibri"/>
              </a:rPr>
              <a:t>its </a:t>
            </a:r>
            <a:r>
              <a:rPr sz="1850" spc="-25" dirty="0">
                <a:latin typeface="Calibri"/>
                <a:cs typeface="Calibri"/>
              </a:rPr>
              <a:t>merger </a:t>
            </a:r>
            <a:r>
              <a:rPr sz="1850" spc="-20" dirty="0">
                <a:latin typeface="Calibri"/>
                <a:cs typeface="Calibri"/>
              </a:rPr>
              <a:t> </a:t>
            </a:r>
            <a:r>
              <a:rPr sz="1850" spc="-35" dirty="0">
                <a:latin typeface="Calibri"/>
                <a:cs typeface="Calibri"/>
              </a:rPr>
              <a:t>Target,</a:t>
            </a:r>
            <a:r>
              <a:rPr sz="1850" spc="-160" dirty="0">
                <a:latin typeface="Calibri"/>
                <a:cs typeface="Calibri"/>
              </a:rPr>
              <a:t> </a:t>
            </a:r>
            <a:r>
              <a:rPr sz="1850" spc="-15" dirty="0">
                <a:latin typeface="Calibri"/>
                <a:cs typeface="Calibri"/>
              </a:rPr>
              <a:t>Momentus,</a:t>
            </a:r>
            <a:r>
              <a:rPr sz="1850" spc="-155" dirty="0">
                <a:latin typeface="Calibri"/>
                <a:cs typeface="Calibri"/>
              </a:rPr>
              <a:t> </a:t>
            </a:r>
            <a:r>
              <a:rPr sz="1850" spc="-10" dirty="0">
                <a:latin typeface="Calibri"/>
                <a:cs typeface="Calibri"/>
              </a:rPr>
              <a:t>both</a:t>
            </a:r>
            <a:r>
              <a:rPr sz="1850" spc="-95" dirty="0">
                <a:latin typeface="Calibri"/>
                <a:cs typeface="Calibri"/>
              </a:rPr>
              <a:t> </a:t>
            </a:r>
            <a:r>
              <a:rPr sz="1850" spc="-25" dirty="0">
                <a:latin typeface="Calibri"/>
                <a:cs typeface="Calibri"/>
              </a:rPr>
              <a:t>mislead</a:t>
            </a:r>
            <a:r>
              <a:rPr sz="1850" spc="60" dirty="0">
                <a:latin typeface="Calibri"/>
                <a:cs typeface="Calibri"/>
              </a:rPr>
              <a:t> </a:t>
            </a:r>
            <a:r>
              <a:rPr sz="1850" spc="-5" dirty="0">
                <a:latin typeface="Calibri"/>
                <a:cs typeface="Calibri"/>
              </a:rPr>
              <a:t>the</a:t>
            </a:r>
            <a:r>
              <a:rPr sz="1850" spc="-130" dirty="0">
                <a:latin typeface="Calibri"/>
                <a:cs typeface="Calibri"/>
              </a:rPr>
              <a:t> </a:t>
            </a:r>
            <a:r>
              <a:rPr sz="1850" spc="-20" dirty="0">
                <a:latin typeface="Calibri"/>
                <a:cs typeface="Calibri"/>
              </a:rPr>
              <a:t>investing</a:t>
            </a:r>
            <a:r>
              <a:rPr sz="1850" spc="-75" dirty="0">
                <a:latin typeface="Calibri"/>
                <a:cs typeface="Calibri"/>
              </a:rPr>
              <a:t> </a:t>
            </a:r>
            <a:r>
              <a:rPr sz="1850" spc="-15" dirty="0">
                <a:latin typeface="Calibri"/>
                <a:cs typeface="Calibri"/>
              </a:rPr>
              <a:t>public.</a:t>
            </a:r>
            <a:r>
              <a:rPr sz="1850" spc="-80" dirty="0">
                <a:latin typeface="Calibri"/>
                <a:cs typeface="Calibri"/>
              </a:rPr>
              <a:t> </a:t>
            </a:r>
            <a:r>
              <a:rPr sz="1850" spc="-15" dirty="0">
                <a:latin typeface="Calibri"/>
                <a:cs typeface="Calibri"/>
              </a:rPr>
              <a:t>The</a:t>
            </a:r>
            <a:r>
              <a:rPr sz="1850" spc="-50" dirty="0">
                <a:latin typeface="Calibri"/>
                <a:cs typeface="Calibri"/>
              </a:rPr>
              <a:t> </a:t>
            </a:r>
            <a:r>
              <a:rPr sz="1850" spc="-5" dirty="0">
                <a:latin typeface="Calibri"/>
                <a:cs typeface="Calibri"/>
              </a:rPr>
              <a:t>fact</a:t>
            </a:r>
            <a:r>
              <a:rPr sz="1850" spc="-65" dirty="0">
                <a:latin typeface="Calibri"/>
                <a:cs typeface="Calibri"/>
              </a:rPr>
              <a:t> </a:t>
            </a:r>
            <a:r>
              <a:rPr sz="1850" spc="-5" dirty="0">
                <a:latin typeface="Calibri"/>
                <a:cs typeface="Calibri"/>
              </a:rPr>
              <a:t>that</a:t>
            </a:r>
            <a:r>
              <a:rPr sz="1850" spc="-150" dirty="0">
                <a:latin typeface="Calibri"/>
                <a:cs typeface="Calibri"/>
              </a:rPr>
              <a:t> </a:t>
            </a:r>
            <a:r>
              <a:rPr sz="1850" spc="-15" dirty="0">
                <a:latin typeface="Calibri"/>
                <a:cs typeface="Calibri"/>
              </a:rPr>
              <a:t>Momentus </a:t>
            </a:r>
            <a:r>
              <a:rPr sz="1850" spc="-405" dirty="0">
                <a:latin typeface="Calibri"/>
                <a:cs typeface="Calibri"/>
              </a:rPr>
              <a:t> </a:t>
            </a:r>
            <a:r>
              <a:rPr sz="1850" spc="-30" dirty="0">
                <a:latin typeface="Calibri"/>
                <a:cs typeface="Calibri"/>
              </a:rPr>
              <a:t>lied </a:t>
            </a:r>
            <a:r>
              <a:rPr sz="1850" spc="5" dirty="0">
                <a:latin typeface="Calibri"/>
                <a:cs typeface="Calibri"/>
              </a:rPr>
              <a:t>to </a:t>
            </a:r>
            <a:r>
              <a:rPr sz="1850" spc="-5" dirty="0">
                <a:latin typeface="Calibri"/>
                <a:cs typeface="Calibri"/>
              </a:rPr>
              <a:t>Stable </a:t>
            </a:r>
            <a:r>
              <a:rPr sz="1850" spc="-25" dirty="0">
                <a:latin typeface="Calibri"/>
                <a:cs typeface="Calibri"/>
              </a:rPr>
              <a:t>Road does </a:t>
            </a:r>
            <a:r>
              <a:rPr sz="1850" spc="-15" dirty="0">
                <a:latin typeface="Calibri"/>
                <a:cs typeface="Calibri"/>
              </a:rPr>
              <a:t>not </a:t>
            </a:r>
            <a:r>
              <a:rPr sz="1850" spc="-20" dirty="0">
                <a:latin typeface="Calibri"/>
                <a:cs typeface="Calibri"/>
              </a:rPr>
              <a:t>absolve </a:t>
            </a:r>
            <a:r>
              <a:rPr sz="1850" spc="-5" dirty="0">
                <a:latin typeface="Calibri"/>
                <a:cs typeface="Calibri"/>
              </a:rPr>
              <a:t>Stable </a:t>
            </a:r>
            <a:r>
              <a:rPr sz="1850" spc="-25" dirty="0">
                <a:latin typeface="Calibri"/>
                <a:cs typeface="Calibri"/>
              </a:rPr>
              <a:t>Road </a:t>
            </a:r>
            <a:r>
              <a:rPr sz="1850" spc="-15" dirty="0">
                <a:latin typeface="Calibri"/>
                <a:cs typeface="Calibri"/>
              </a:rPr>
              <a:t>of </a:t>
            </a:r>
            <a:r>
              <a:rPr sz="1850" spc="-5" dirty="0">
                <a:latin typeface="Calibri"/>
                <a:cs typeface="Calibri"/>
              </a:rPr>
              <a:t>its </a:t>
            </a:r>
            <a:r>
              <a:rPr sz="1850" spc="-15" dirty="0">
                <a:latin typeface="Calibri"/>
                <a:cs typeface="Calibri"/>
              </a:rPr>
              <a:t>failure </a:t>
            </a:r>
            <a:r>
              <a:rPr sz="1850" spc="5" dirty="0">
                <a:latin typeface="Calibri"/>
                <a:cs typeface="Calibri"/>
              </a:rPr>
              <a:t>to </a:t>
            </a:r>
            <a:r>
              <a:rPr sz="1850" spc="-25" dirty="0">
                <a:latin typeface="Calibri"/>
                <a:cs typeface="Calibri"/>
              </a:rPr>
              <a:t>undertake </a:t>
            </a:r>
            <a:r>
              <a:rPr sz="1850" spc="-20" dirty="0">
                <a:latin typeface="Calibri"/>
                <a:cs typeface="Calibri"/>
              </a:rPr>
              <a:t> </a:t>
            </a:r>
            <a:r>
              <a:rPr sz="1850" spc="-15" dirty="0">
                <a:latin typeface="Calibri"/>
                <a:cs typeface="Calibri"/>
              </a:rPr>
              <a:t>adequate</a:t>
            </a:r>
            <a:r>
              <a:rPr sz="1850" spc="-135" dirty="0">
                <a:latin typeface="Calibri"/>
                <a:cs typeface="Calibri"/>
              </a:rPr>
              <a:t> </a:t>
            </a:r>
            <a:r>
              <a:rPr sz="1850" spc="-15" dirty="0">
                <a:latin typeface="Calibri"/>
                <a:cs typeface="Calibri"/>
              </a:rPr>
              <a:t>due</a:t>
            </a:r>
            <a:r>
              <a:rPr sz="1850" spc="-55" dirty="0">
                <a:latin typeface="Calibri"/>
                <a:cs typeface="Calibri"/>
              </a:rPr>
              <a:t> </a:t>
            </a:r>
            <a:r>
              <a:rPr sz="1850" spc="-20" dirty="0">
                <a:latin typeface="Calibri"/>
                <a:cs typeface="Calibri"/>
              </a:rPr>
              <a:t>diligence</a:t>
            </a:r>
            <a:r>
              <a:rPr sz="1850" spc="-55" dirty="0">
                <a:latin typeface="Calibri"/>
                <a:cs typeface="Calibri"/>
              </a:rPr>
              <a:t> </a:t>
            </a:r>
            <a:r>
              <a:rPr sz="1850" spc="5" dirty="0">
                <a:latin typeface="Calibri"/>
                <a:cs typeface="Calibri"/>
              </a:rPr>
              <a:t>to</a:t>
            </a:r>
            <a:r>
              <a:rPr sz="1850" spc="-110" dirty="0">
                <a:latin typeface="Calibri"/>
                <a:cs typeface="Calibri"/>
              </a:rPr>
              <a:t> </a:t>
            </a:r>
            <a:r>
              <a:rPr sz="1850" spc="-10" dirty="0">
                <a:latin typeface="Calibri"/>
                <a:cs typeface="Calibri"/>
              </a:rPr>
              <a:t>protect</a:t>
            </a:r>
            <a:r>
              <a:rPr sz="1850" spc="-155" dirty="0">
                <a:latin typeface="Calibri"/>
                <a:cs typeface="Calibri"/>
              </a:rPr>
              <a:t> </a:t>
            </a:r>
            <a:r>
              <a:rPr sz="1850" spc="-30" dirty="0">
                <a:latin typeface="Calibri"/>
                <a:cs typeface="Calibri"/>
              </a:rPr>
              <a:t>investors.”</a:t>
            </a:r>
            <a:endParaRPr sz="1850" dirty="0">
              <a:latin typeface="Calibri"/>
              <a:cs typeface="Calibri"/>
            </a:endParaRPr>
          </a:p>
        </p:txBody>
      </p:sp>
      <p:sp>
        <p:nvSpPr>
          <p:cNvPr id="4" name="object 4" descr="" title=""/>
          <p:cNvSpPr txBox="1">
            <a:spLocks noGrp="1"/>
          </p:cNvSpPr>
          <p:nvPr>
            <p:ph type="ftr" sz="quarter" idx="5"/>
          </p:nvPr>
        </p:nvSpPr>
        <p:spPr>
          <a:xfrm>
            <a:off x="288925" y="6641994"/>
            <a:ext cx="2567940" cy="167640"/>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rgbClr val="002C54"/>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160"/>
              </a:lnSpc>
            </a:pPr>
            <a:r>
              <a:rPr lang="en-US" spc="-5"/>
              <a:t>Paul,</a:t>
            </a:r>
            <a:r>
              <a:rPr lang="en-US" spc="-55"/>
              <a:t> </a:t>
            </a:r>
            <a:r>
              <a:rPr lang="en-US" spc="-15"/>
              <a:t>Weiss,</a:t>
            </a:r>
            <a:r>
              <a:rPr lang="en-US" spc="105"/>
              <a:t> </a:t>
            </a:r>
            <a:r>
              <a:rPr lang="en-US" spc="-10"/>
              <a:t>Rifkind,</a:t>
            </a:r>
            <a:r>
              <a:rPr lang="en-US" spc="25"/>
              <a:t> </a:t>
            </a:r>
            <a:r>
              <a:rPr lang="en-US"/>
              <a:t>Wharton</a:t>
            </a:r>
            <a:r>
              <a:rPr lang="en-US" spc="-45"/>
              <a:t> </a:t>
            </a:r>
            <a:r>
              <a:rPr lang="en-US" spc="10"/>
              <a:t>&amp;</a:t>
            </a:r>
            <a:r>
              <a:rPr lang="en-US" spc="-60"/>
              <a:t> </a:t>
            </a:r>
            <a:r>
              <a:rPr lang="en-US"/>
              <a:t>Garrison</a:t>
            </a:r>
            <a:r>
              <a:rPr lang="en-US" spc="-40"/>
              <a:t> </a:t>
            </a:r>
            <a:r>
              <a:rPr lang="en-US" spc="10"/>
              <a:t>LLP</a:t>
            </a:r>
            <a:endParaRPr spc="10" dirty="0"/>
          </a:p>
        </p:txBody>
      </p:sp>
      <p:sp>
        <p:nvSpPr>
          <p:cNvPr id="5" name="object 5" descr="" title=""/>
          <p:cNvSpPr txBox="1">
            <a:spLocks noGrp="1"/>
          </p:cNvSpPr>
          <p:nvPr>
            <p:ph type="sldNum" sz="quarter" idx="7"/>
          </p:nvPr>
        </p:nvSpPr>
        <p:spPr>
          <a:xfrm>
            <a:off x="8740140" y="6669401"/>
            <a:ext cx="146050" cy="137159"/>
          </a:xfrm>
          <a:prstGeom prst="rect">
            <a:avLst/>
          </a:prstGeom>
        </p:spPr>
        <p:txBody>
          <a:bodyPr vert="horz" wrap="square" lIns="0" tIns="0" rIns="0" bIns="0" rtlCol="0">
            <a:spAutoFit/>
          </a:bodyPr>
          <a:lstStyle>
            <a:defPPr>
              <a:defRPr lang="en-US"/>
            </a:defPPr>
            <a:lvl1pPr marL="0" algn="l" defTabSz="914400" rtl="0" eaLnBrk="1" latinLnBrk="0" hangingPunct="1">
              <a:defRPr sz="850" b="0" i="0" kern="1200">
                <a:solidFill>
                  <a:srgbClr val="002C54"/>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930"/>
              </a:lnSpc>
            </a:pPr>
            <a:fld id="{81D60167-4931-47E6-BA6A-407CBD079E47}" type="slidenum">
              <a:rPr lang="en-US" spc="15" smtClean="0"/>
              <a:pPr marL="38100">
                <a:lnSpc>
                  <a:spcPts val="930"/>
                </a:lnSpc>
              </a:pPr>
              <a:t>26</a:t>
            </a:fld>
            <a:endParaRPr spc="15" dirty="0"/>
          </a:p>
        </p:txBody>
      </p:sp>
    </p:spTree>
  </p:cSld>
  <p:clrMapOvr>
    <a:masterClrMapping/>
  </p:clrMapOvr>
  <p:transition/>
</p:sld>
</file>

<file path=ppt/slides/slide3.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SPAC Lifecycle and Structure</a:t>
            </a:r>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391991328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descr="" title=""/>
          <p:cNvSpPr txBox="1"/>
          <p:nvPr/>
        </p:nvSpPr>
        <p:spPr>
          <a:xfrm>
            <a:off x="987229" y="2233402"/>
            <a:ext cx="825387" cy="846386"/>
          </a:xfrm>
          <a:prstGeom prst="rect">
            <a:avLst/>
          </a:prstGeom>
          <a:noFill/>
        </p:spPr>
        <p:txBody>
          <a:bodyPr wrap="square" rtlCol="0">
            <a:spAutoFit/>
          </a:bodyPr>
          <a:lstStyle/>
          <a:p>
            <a:r>
              <a:rPr lang="en-US" sz="4700">
                <a:latin typeface="Times New Roman" panose="02020603050405020304" pitchFamily="18" charset="0"/>
                <a:cs typeface="Times New Roman" panose="02020603050405020304" pitchFamily="18" charset="0"/>
              </a:rPr>
              <a:t>1</a:t>
            </a:r>
          </a:p>
        </p:txBody>
      </p:sp>
      <p:sp>
        <p:nvSpPr>
          <p:cNvPr id="6" name="TextBox 5" descr="" title=""/>
          <p:cNvSpPr txBox="1"/>
          <p:nvPr/>
        </p:nvSpPr>
        <p:spPr>
          <a:xfrm>
            <a:off x="1309562" y="3578101"/>
            <a:ext cx="825387" cy="846386"/>
          </a:xfrm>
          <a:prstGeom prst="rect">
            <a:avLst/>
          </a:prstGeom>
          <a:noFill/>
        </p:spPr>
        <p:txBody>
          <a:bodyPr wrap="square" rtlCol="0">
            <a:spAutoFit/>
          </a:bodyPr>
          <a:lstStyle/>
          <a:p>
            <a:r>
              <a:rPr lang="en-US" sz="4700">
                <a:latin typeface="Times New Roman" panose="02020603050405020304" pitchFamily="18" charset="0"/>
                <a:cs typeface="Times New Roman" panose="02020603050405020304" pitchFamily="18" charset="0"/>
              </a:rPr>
              <a:t>2</a:t>
            </a:r>
          </a:p>
        </p:txBody>
      </p:sp>
      <p:sp>
        <p:nvSpPr>
          <p:cNvPr id="7" name="TextBox 6" descr="" title=""/>
          <p:cNvSpPr txBox="1"/>
          <p:nvPr/>
        </p:nvSpPr>
        <p:spPr>
          <a:xfrm>
            <a:off x="987228" y="4877532"/>
            <a:ext cx="825387" cy="846386"/>
          </a:xfrm>
          <a:prstGeom prst="rect">
            <a:avLst/>
          </a:prstGeom>
          <a:noFill/>
        </p:spPr>
        <p:txBody>
          <a:bodyPr wrap="square" rtlCol="0">
            <a:spAutoFit/>
          </a:bodyPr>
          <a:lstStyle/>
          <a:p>
            <a:r>
              <a:rPr lang="en-US" sz="470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067212774"/>
      </p:ext>
    </p:extLst>
  </p:cSld>
  <p:clrMapOvr>
    <a:masterClrMapping/>
  </p:clrMapOvr>
  <p:transition/>
</p:sld>
</file>

<file path=ppt/slides/slide4.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6" descr="" title=""/>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Traps for the Unwary</a:t>
            </a:r>
          </a:p>
        </p:txBody>
      </p:sp>
      <p:sp>
        <p:nvSpPr>
          <p:cNvPr id="9" name="Content Placeholder 8" descr="" title=""/>
          <p:cNvSpPr>
            <a:spLocks noGrp="1"/>
          </p:cNvSpPr>
          <p:nvPr>
            <p:ph sz="half" idx="2"/>
          </p:nvPr>
        </p:nvSpPr>
        <p:spPr>
          <a:xfrm>
            <a:off x="629842" y="1681163"/>
            <a:ext cx="3868340" cy="4508500"/>
          </a:xfrm>
        </p:spPr>
        <p:txBody>
          <a:bodyPr>
            <a:normAutofit fontScale="62500" lnSpcReduction="20000"/>
          </a:bodyPr>
          <a:lstStyle/>
          <a:p>
            <a:pPr marL="0" indent="0">
              <a:buNone/>
            </a:pPr>
            <a:r>
              <a:rPr lang="en-US" b="1">
                <a:latin typeface="Times New Roman" panose="02020603050405020304" pitchFamily="18" charset="0"/>
                <a:cs typeface="Times New Roman" panose="02020603050405020304" pitchFamily="18" charset="0"/>
              </a:rPr>
              <a:t>Warrants</a:t>
            </a:r>
          </a:p>
          <a:p>
            <a:r>
              <a:rPr lang="en-US">
                <a:latin typeface="Times New Roman" panose="02020603050405020304" pitchFamily="18" charset="0"/>
                <a:cs typeface="Times New Roman" panose="02020603050405020304" pitchFamily="18" charset="0"/>
              </a:rPr>
              <a:t>Founder Warrants</a:t>
            </a:r>
          </a:p>
          <a:p>
            <a:r>
              <a:rPr lang="en-US">
                <a:latin typeface="Times New Roman" panose="02020603050405020304" pitchFamily="18" charset="0"/>
                <a:cs typeface="Times New Roman" panose="02020603050405020304" pitchFamily="18" charset="0"/>
              </a:rPr>
              <a:t>Public Warrants</a:t>
            </a:r>
          </a:p>
          <a:p>
            <a:pPr marL="0" indent="0">
              <a:buNone/>
            </a:pPr>
            <a:r>
              <a:rPr lang="en-US" b="1">
                <a:latin typeface="Times New Roman" panose="02020603050405020304" pitchFamily="18" charset="0"/>
                <a:cs typeface="Times New Roman" panose="02020603050405020304" pitchFamily="18" charset="0"/>
              </a:rPr>
              <a:t>Minimizing Risks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SPAC must redeem shares of </a:t>
            </a:r>
            <a:r>
              <a:rPr lang="en-US" u="sng">
                <a:latin typeface="Times New Roman" panose="02020603050405020304" pitchFamily="18" charset="0"/>
                <a:cs typeface="Times New Roman" panose="02020603050405020304" pitchFamily="18" charset="0"/>
              </a:rPr>
              <a:t>all</a:t>
            </a:r>
            <a:r>
              <a:rPr lang="en-US">
                <a:latin typeface="Times New Roman" panose="02020603050405020304" pitchFamily="18" charset="0"/>
                <a:cs typeface="Times New Roman" panose="02020603050405020304" pitchFamily="18" charset="0"/>
              </a:rPr>
              <a:t> electing shareholders.  So, shareholder support is essential.</a:t>
            </a:r>
          </a:p>
          <a:p>
            <a:r>
              <a:rPr lang="en-US">
                <a:latin typeface="Times New Roman" panose="02020603050405020304" pitchFamily="18" charset="0"/>
                <a:cs typeface="Times New Roman" panose="02020603050405020304" pitchFamily="18" charset="0"/>
              </a:rPr>
              <a:t>Redemption risk can be lessened by using a forward purchase agreement (i.e., sponsor/investor agrees to purchase additional equity equal to a portion of redemptions.</a:t>
            </a:r>
          </a:p>
          <a:p>
            <a:r>
              <a:rPr lang="en-US">
                <a:latin typeface="Times New Roman" panose="02020603050405020304" pitchFamily="18" charset="0"/>
                <a:cs typeface="Times New Roman" panose="02020603050405020304" pitchFamily="18" charset="0"/>
              </a:rPr>
              <a:t>Many can require holders of founder shares to commit to vote on shares in favor of the De-SPAC transaction (and any public shares purchased during/after IPO) to help minimize risk.</a:t>
            </a:r>
          </a:p>
          <a:p>
            <a:endParaRPr lang="en-US">
              <a:latin typeface="Times New Roman" panose="02020603050405020304" pitchFamily="18" charset="0"/>
              <a:cs typeface="Times New Roman" panose="02020603050405020304" pitchFamily="18" charset="0"/>
            </a:endParaRPr>
          </a:p>
        </p:txBody>
      </p:sp>
      <p:sp>
        <p:nvSpPr>
          <p:cNvPr id="10" name="Text Placeholder 9" descr="" title=""/>
          <p:cNvSpPr>
            <a:spLocks noGrp="1"/>
          </p:cNvSpPr>
          <p:nvPr>
            <p:ph type="body" sz="quarter" idx="3"/>
          </p:nvPr>
        </p:nvSpPr>
        <p:spPr/>
        <p:txBody>
          <a:bodyPr/>
          <a:lstStyle/>
          <a:p>
            <a:pPr algn="ctr"/>
            <a:r>
              <a:rPr lang="en-US">
                <a:latin typeface="Times New Roman" panose="02020603050405020304" pitchFamily="18" charset="0"/>
                <a:cs typeface="Times New Roman" panose="02020603050405020304" pitchFamily="18" charset="0"/>
              </a:rPr>
              <a:t>Comparing Typical IPO</a:t>
            </a:r>
          </a:p>
        </p:txBody>
      </p:sp>
      <p:graphicFrame>
        <p:nvGraphicFramePr>
          <p:cNvPr id="14" name="Content Placeholder 13" descr="" title=""/>
          <p:cNvGraphicFramePr>
            <a:graphicFrameLocks noGrp="1"/>
          </p:cNvGraphicFramePr>
          <p:nvPr>
            <p:ph sz="quarter" idx="4"/>
            <p:extLst>
              <p:ext uri="{D42A27DB-BD31-4B8C-83A1-F6EECF244321}">
                <p14:modId xmlns:p14="http://schemas.microsoft.com/office/powerpoint/2010/main" val="2710327981"/>
              </p:ext>
            </p:extLst>
          </p:nvPr>
        </p:nvGraphicFramePr>
        <p:xfrm>
          <a:off x="4629150" y="2505075"/>
          <a:ext cx="38877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5495601"/>
      </p:ext>
    </p:extLst>
  </p:cSld>
  <p:clrMapOvr>
    <a:masterClrMapping/>
  </p:clrMapOvr>
  <p:transition/>
</p:sld>
</file>

<file path=ppt/slides/slide5.xml><?xml version="1.0" encoding="utf-8"?>
<p:sld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Why are SPACs so popular?</a:t>
            </a:r>
          </a:p>
        </p:txBody>
      </p:sp>
      <p:graphicFrame>
        <p:nvGraphicFramePr>
          <p:cNvPr id="4" name="Content Placeholder 3" descr="" title=""/>
          <p:cNvGraphicFramePr>
            <a:graphicFrameLocks noGrp="1"/>
          </p:cNvGraphicFramePr>
          <p:nvPr>
            <p:ph idx="1"/>
            <p:extLst>
              <p:ext uri="{D42A27DB-BD31-4B8C-83A1-F6EECF244321}">
                <p14:modId xmlns:p14="http://schemas.microsoft.com/office/powerpoint/2010/main" val="847415973"/>
              </p:ext>
            </p:extLst>
          </p:nvPr>
        </p:nvGraphicFramePr>
        <p:xfrm>
          <a:off x="628650" y="1376413"/>
          <a:ext cx="7886700" cy="504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966587"/>
      </p:ext>
    </p:extLst>
  </p:cSld>
  <p:clrMapOvr>
    <a:masterClrMapping/>
  </p:clrMapOvr>
  <p:transition/>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274638"/>
            <a:ext cx="8229600" cy="2011362"/>
          </a:xfrm>
        </p:spPr>
        <p:txBody>
          <a:bodyPr>
            <a:normAutofit fontScale="90000"/>
          </a:bodyPr>
          <a:lstStyle/>
          <a:p>
            <a:pPr algn="ctr">
              <a:lnSpc>
                <a:spcPct val="150000"/>
              </a:lnSpc>
            </a:pPr>
            <a:r>
              <a:rPr lang="en-US" sz="4000" cap="small" dirty="0">
                <a:latin typeface="Times New Roman" panose="02020603050405020304" pitchFamily="18" charset="0"/>
                <a:cs typeface="Times New Roman" panose="02020603050405020304" pitchFamily="18" charset="0"/>
              </a:rPr>
              <a:t>SPACS UNLIMITED</a:t>
            </a:r>
            <a:br>
              <a:rPr lang="en-US" sz="4000" cap="small" dirty="0">
                <a:latin typeface="Times New Roman" panose="02020603050405020304" pitchFamily="18" charset="0"/>
                <a:cs typeface="Times New Roman" panose="02020603050405020304" pitchFamily="18" charset="0"/>
              </a:rPr>
            </a:br>
            <a:r>
              <a:rPr lang="en-US" sz="2200" i="1" cap="small" dirty="0">
                <a:latin typeface="Times New Roman" panose="02020603050405020304" pitchFamily="18" charset="0"/>
                <a:cs typeface="Times New Roman" panose="02020603050405020304" pitchFamily="18" charset="0"/>
              </a:rPr>
              <a:t>Presents</a:t>
            </a:r>
            <a:br>
              <a:rPr lang="en-US" sz="2000" i="1" cap="small" dirty="0">
                <a:latin typeface="Times New Roman" panose="02020603050405020304" pitchFamily="18" charset="0"/>
                <a:cs typeface="Times New Roman" panose="02020603050405020304" pitchFamily="18" charset="0"/>
              </a:rPr>
            </a:br>
            <a:r>
              <a:rPr lang="en-US" sz="3600" b="1" cap="small" dirty="0">
                <a:latin typeface="Times New Roman" panose="02020603050405020304" pitchFamily="18" charset="0"/>
                <a:cs typeface="Times New Roman" panose="02020603050405020304" pitchFamily="18" charset="0"/>
              </a:rPr>
              <a:t>SNACC</a:t>
            </a:r>
            <a:endParaRPr lang="en-US" sz="3200" b="1" cap="small" dirty="0">
              <a:latin typeface="Times New Roman" panose="02020603050405020304" pitchFamily="18" charset="0"/>
              <a:cs typeface="Times New Roman" panose="02020603050405020304" pitchFamily="18" charset="0"/>
            </a:endParaRPr>
          </a:p>
        </p:txBody>
      </p:sp>
      <p:pic>
        <p:nvPicPr>
          <p:cNvPr id="4" name="Content Placeholder 3" descr="" titl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25419" y="2518116"/>
            <a:ext cx="3280995" cy="2205820"/>
          </a:xfrm>
        </p:spPr>
      </p:pic>
      <p:sp>
        <p:nvSpPr>
          <p:cNvPr id="6" name="TextBox 5" descr="" title=""/>
          <p:cNvSpPr txBox="1"/>
          <p:nvPr/>
        </p:nvSpPr>
        <p:spPr>
          <a:xfrm>
            <a:off x="533400" y="5074749"/>
            <a:ext cx="8077200" cy="1231106"/>
          </a:xfrm>
          <a:prstGeom prst="rect">
            <a:avLst/>
          </a:prstGeom>
          <a:noFill/>
        </p:spPr>
        <p:txBody>
          <a:bodyPr wrap="square" rtlCol="0">
            <a:spAutoFit/>
          </a:bodyPr>
          <a:lstStyle/>
          <a:p>
            <a:pPr algn="ctr"/>
            <a:r>
              <a:rPr lang="en-US" sz="2800" b="1" i="1" cap="small" dirty="0">
                <a:latin typeface="Times New Roman" panose="02020603050405020304" pitchFamily="18" charset="0"/>
              </a:rPr>
              <a:t>STRATEGIC NEO ACQUISITION OF</a:t>
            </a:r>
          </a:p>
          <a:p>
            <a:pPr algn="ctr"/>
            <a:r>
              <a:rPr lang="en-US" sz="2800" b="1" i="1" cap="small" dirty="0">
                <a:latin typeface="Times New Roman" panose="02020603050405020304" pitchFamily="18" charset="0"/>
              </a:rPr>
              <a:t>CANINE-FRIENDLY COMPANIES</a:t>
            </a:r>
          </a:p>
          <a:p>
            <a:endParaRPr lang="en-US" dirty="0"/>
          </a:p>
        </p:txBody>
      </p:sp>
    </p:spTree>
    <p:extLst>
      <p:ext uri="{BB962C8B-B14F-4D97-AF65-F5344CB8AC3E}">
        <p14:creationId xmlns:p14="http://schemas.microsoft.com/office/powerpoint/2010/main" val="1854364063"/>
      </p:ext>
    </p:extLst>
  </p:cSld>
  <p:clrMapOvr>
    <a:masterClrMapping/>
  </p:clrMapOvr>
  <p:transition/>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57200" y="152400"/>
            <a:ext cx="8229600" cy="990600"/>
          </a:xfrm>
        </p:spPr>
        <p:txBody>
          <a:bodyPr/>
          <a:lstStyle/>
          <a:p>
            <a:pPr algn="ctr"/>
            <a:r>
              <a:rPr lang="en-US" cap="small" dirty="0">
                <a:solidFill>
                  <a:srgbClr val="EC7320"/>
                </a:solidFill>
                <a:effectLst>
                  <a:outerShdw blurRad="50800" dist="38100" dir="13500000" algn="br" rotWithShape="0">
                    <a:prstClr val="black">
                      <a:alpha val="40000"/>
                    </a:prstClr>
                  </a:outerShdw>
                </a:effectLst>
                <a:latin typeface="HelvLight" pitchFamily="2" charset="0"/>
              </a:rPr>
              <a:t>BarkBath</a:t>
            </a:r>
            <a:endParaRPr lang="en-US" dirty="0">
              <a:solidFill>
                <a:srgbClr val="EC7320"/>
              </a:solidFill>
            </a:endParaRPr>
          </a:p>
        </p:txBody>
      </p:sp>
      <p:sp>
        <p:nvSpPr>
          <p:cNvPr id="3" name="TextBox 2" descr="" title=""/>
          <p:cNvSpPr txBox="1"/>
          <p:nvPr/>
        </p:nvSpPr>
        <p:spPr>
          <a:xfrm>
            <a:off x="1217648" y="1273111"/>
            <a:ext cx="6629400"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HelvLight" pitchFamily="2" charset="0"/>
              </a:rPr>
              <a:t>Business model resembles Rover. BarkBath provides a marketplace for mobile groomers and dog owners to connect online. </a:t>
            </a:r>
          </a:p>
          <a:p>
            <a:pPr marL="285750" indent="-285750">
              <a:buFont typeface="Arial" panose="020B0604020202020204" pitchFamily="34" charset="0"/>
              <a:buChar char="•"/>
            </a:pPr>
            <a:endParaRPr lang="en-US" sz="1600" dirty="0">
              <a:latin typeface="HelvLight" pitchFamily="2" charset="0"/>
            </a:endParaRPr>
          </a:p>
          <a:p>
            <a:pPr marL="285750" indent="-285750">
              <a:buFont typeface="Arial" panose="020B0604020202020204" pitchFamily="34" charset="0"/>
              <a:buChar char="•"/>
            </a:pPr>
            <a:r>
              <a:rPr lang="en-US" sz="1600" dirty="0">
                <a:latin typeface="HelvLight" pitchFamily="2" charset="0"/>
              </a:rPr>
              <a:t>BarkBath charges fees to the groomers and dog owners. BarkBath’s cut is approximately 25% of the dog owner’s cost for mobile grooming.</a:t>
            </a:r>
          </a:p>
          <a:p>
            <a:endParaRPr lang="en-US" sz="1600" dirty="0">
              <a:latin typeface="HelvLight" pitchFamily="2" charset="0"/>
            </a:endParaRPr>
          </a:p>
          <a:p>
            <a:pPr marL="285750" indent="-285750">
              <a:buFont typeface="Arial" panose="020B0604020202020204" pitchFamily="34" charset="0"/>
              <a:buChar char="•"/>
            </a:pPr>
            <a:r>
              <a:rPr lang="en-US" sz="1600" dirty="0">
                <a:latin typeface="HelvLight" pitchFamily="2" charset="0"/>
              </a:rPr>
              <a:t>Dog owners use BarkBath for convenience and the peace of mind provided by its groomer screening service. Using our app, dog owners can “shop” for a mobile groomer who is available when needed. No need to make two round trips to the groomer.</a:t>
            </a:r>
          </a:p>
          <a:p>
            <a:pPr marL="285750" indent="-285750">
              <a:buFont typeface="Arial" panose="020B0604020202020204" pitchFamily="34" charset="0"/>
              <a:buChar char="•"/>
            </a:pPr>
            <a:endParaRPr lang="en-US" sz="1600" dirty="0">
              <a:latin typeface="HelvLight" pitchFamily="2" charset="0"/>
            </a:endParaRPr>
          </a:p>
          <a:p>
            <a:pPr marL="285750" indent="-285750">
              <a:buFont typeface="Arial" panose="020B0604020202020204" pitchFamily="34" charset="0"/>
              <a:buChar char="•"/>
            </a:pPr>
            <a:r>
              <a:rPr lang="en-US" sz="1600" dirty="0">
                <a:latin typeface="HelvLight" pitchFamily="2" charset="0"/>
              </a:rPr>
              <a:t>Mobile dog groomers use BarkBath as a turnkey solution for marketing, scheduling, payment systems and customer service. BarkBath’s systems and support allow mobile groomers to operate with minimal staff and systems.</a:t>
            </a:r>
          </a:p>
          <a:p>
            <a:pPr marL="285750" indent="-285750">
              <a:buFont typeface="Arial" panose="020B0604020202020204" pitchFamily="34" charset="0"/>
              <a:buChar char="•"/>
            </a:pPr>
            <a:endParaRPr lang="en-US" sz="1600" dirty="0">
              <a:latin typeface="HelvLight" pitchFamily="2" charset="0"/>
            </a:endParaRPr>
          </a:p>
          <a:p>
            <a:pPr marL="285750" indent="-285750">
              <a:buFont typeface="Arial" panose="020B0604020202020204" pitchFamily="34" charset="0"/>
              <a:buChar char="•"/>
            </a:pPr>
            <a:r>
              <a:rPr lang="en-US" sz="1600" dirty="0">
                <a:latin typeface="HelvLight" pitchFamily="2" charset="0"/>
              </a:rPr>
              <a:t>Website screenshots</a:t>
            </a:r>
          </a:p>
          <a:p>
            <a:endParaRPr lang="en-US" sz="1600" dirty="0">
              <a:latin typeface="HelvLight" pitchFamily="2" charset="0"/>
            </a:endParaRPr>
          </a:p>
        </p:txBody>
      </p:sp>
    </p:spTree>
    <p:extLst>
      <p:ext uri="{BB962C8B-B14F-4D97-AF65-F5344CB8AC3E}">
        <p14:creationId xmlns:p14="http://schemas.microsoft.com/office/powerpoint/2010/main" val="3179648380"/>
      </p:ext>
    </p:extLst>
  </p:cSld>
  <p:clrMapOvr>
    <a:masterClrMapping/>
  </p:clrMapOvr>
  <p:transition/>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rgbClr val="819775"/>
        </a:solid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3200400" y="145076"/>
            <a:ext cx="2743200" cy="921724"/>
          </a:xfrm>
        </p:spPr>
        <p:txBody>
          <a:bodyPr>
            <a:normAutofit/>
          </a:bodyPr>
          <a:lstStyle/>
          <a:p>
            <a:r>
              <a:rPr lang="en-US" cap="small" dirty="0">
                <a:solidFill>
                  <a:srgbClr val="EC7320"/>
                </a:solidFill>
                <a:effectLst>
                  <a:outerShdw blurRad="50800" dist="38100" dir="13500000" algn="br" rotWithShape="0">
                    <a:prstClr val="black">
                      <a:alpha val="40000"/>
                    </a:prstClr>
                  </a:outerShdw>
                </a:effectLst>
                <a:latin typeface="HelvLight" pitchFamily="2" charset="0"/>
              </a:rPr>
              <a:t>BarkBath</a:t>
            </a:r>
          </a:p>
        </p:txBody>
      </p:sp>
      <p:pic>
        <p:nvPicPr>
          <p:cNvPr id="9" name="Content Placeholder 8" descr="" titl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5965" y="2186701"/>
            <a:ext cx="1916091" cy="2576963"/>
          </a:xfrm>
          <a:prstGeom prst="rect">
            <a:avLst/>
          </a:prstGeom>
          <a:ln>
            <a:noFill/>
          </a:ln>
          <a:effectLst>
            <a:softEdge rad="112500"/>
          </a:effectLst>
        </p:spPr>
      </p:pic>
      <p:sp>
        <p:nvSpPr>
          <p:cNvPr id="11" name="TextBox 10" descr="" title=""/>
          <p:cNvSpPr txBox="1"/>
          <p:nvPr/>
        </p:nvSpPr>
        <p:spPr>
          <a:xfrm>
            <a:off x="942975" y="3673342"/>
            <a:ext cx="1143000"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HelvLight" pitchFamily="2" charset="0"/>
                <a:cs typeface="Arial" panose="020B0604020202020204" pitchFamily="34" charset="0"/>
              </a:rPr>
              <a:t>Before</a:t>
            </a:r>
          </a:p>
        </p:txBody>
      </p:sp>
      <p:pic>
        <p:nvPicPr>
          <p:cNvPr id="12" name="Picture 11" descr="" ti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027822" y="2502472"/>
            <a:ext cx="2580776" cy="1935582"/>
          </a:xfrm>
          <a:prstGeom prst="rect">
            <a:avLst/>
          </a:prstGeom>
          <a:ln>
            <a:noFill/>
          </a:ln>
          <a:effectLst>
            <a:softEdge rad="112500"/>
          </a:effectLst>
        </p:spPr>
      </p:pic>
      <p:sp>
        <p:nvSpPr>
          <p:cNvPr id="13" name="TextBox 12" descr="" title=""/>
          <p:cNvSpPr txBox="1"/>
          <p:nvPr/>
        </p:nvSpPr>
        <p:spPr>
          <a:xfrm>
            <a:off x="473825" y="456505"/>
            <a:ext cx="2240372" cy="738664"/>
          </a:xfrm>
          <a:prstGeom prst="rect">
            <a:avLst/>
          </a:prstGeom>
          <a:noFill/>
        </p:spPr>
        <p:txBody>
          <a:bodyPr wrap="square" rtlCol="0">
            <a:spAutoFit/>
          </a:bodyPr>
          <a:lstStyle/>
          <a:p>
            <a:r>
              <a:rPr lang="en-US" sz="1400" b="1" i="1" dirty="0">
                <a:solidFill>
                  <a:srgbClr val="00B0F0"/>
                </a:solidFill>
                <a:effectLst>
                  <a:outerShdw blurRad="38100" dist="38100" dir="2700000" algn="tl">
                    <a:srgbClr val="000000">
                      <a:alpha val="43137"/>
                    </a:srgbClr>
                  </a:outerShdw>
                </a:effectLst>
                <a:latin typeface="HelvLight" pitchFamily="2" charset="0"/>
              </a:rPr>
              <a:t>log in</a:t>
            </a:r>
            <a:r>
              <a:rPr lang="en-US" sz="1400" b="1" dirty="0">
                <a:solidFill>
                  <a:srgbClr val="00B0F0"/>
                </a:solidFill>
                <a:effectLst>
                  <a:outerShdw blurRad="38100" dist="38100" dir="2700000" algn="tl">
                    <a:srgbClr val="000000">
                      <a:alpha val="43137"/>
                    </a:srgbClr>
                  </a:outerShdw>
                </a:effectLst>
                <a:latin typeface="HelvLight" pitchFamily="2" charset="0"/>
              </a:rPr>
              <a:t> </a:t>
            </a:r>
          </a:p>
          <a:p/>
          <a:p>
            <a:r>
              <a:rPr lang="en-US" sz="1400" dirty="0">
                <a:latin typeface="HelvLight" pitchFamily="2" charset="0"/>
              </a:rPr>
              <a:t>t</a:t>
            </a:r>
            <a:endParaRPr lang="en-US" sz="1400" b="1" i="1" dirty="0">
              <a:latin typeface="HelvLight" pitchFamily="2" charset="0"/>
            </a:endParaRPr>
          </a:p>
        </p:txBody>
      </p:sp>
      <p:pic>
        <p:nvPicPr>
          <p:cNvPr id="2054" name="Picture 6" descr="" 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241" y="457200"/>
            <a:ext cx="1322479" cy="725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9" name="TextBox 18" descr="" title=""/>
          <p:cNvSpPr txBox="1"/>
          <p:nvPr/>
        </p:nvSpPr>
        <p:spPr>
          <a:xfrm>
            <a:off x="2065019" y="1294823"/>
            <a:ext cx="5029201" cy="584775"/>
          </a:xfrm>
          <a:prstGeom prst="rect">
            <a:avLst/>
          </a:prstGeom>
          <a:noFill/>
        </p:spPr>
        <p:txBody>
          <a:bodyPr wrap="square" rtlCol="0">
            <a:spAutoFit/>
          </a:bodyPr>
          <a:lstStyle/>
          <a:p/>
        </p:txBody>
      </p:sp>
      <p:sp>
        <p:nvSpPr>
          <p:cNvPr id="21" name="TextBox 20" descr="" title=""/>
          <p:cNvSpPr txBox="1"/>
          <p:nvPr/>
        </p:nvSpPr>
        <p:spPr>
          <a:xfrm>
            <a:off x="2770919" y="3702314"/>
            <a:ext cx="838200"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HelvLight" pitchFamily="2" charset="0"/>
              </a:rPr>
              <a:t>After</a:t>
            </a:r>
          </a:p>
        </p:txBody>
      </p:sp>
      <p:sp>
        <p:nvSpPr>
          <p:cNvPr id="3" name="TextBox 2" descr="" title=""/>
          <p:cNvSpPr txBox="1"/>
          <p:nvPr/>
        </p:nvSpPr>
        <p:spPr>
          <a:xfrm>
            <a:off x="619125" y="5101191"/>
            <a:ext cx="3962400" cy="1077218"/>
          </a:xfrm>
          <a:prstGeom prst="rect">
            <a:avLst/>
          </a:prstGeom>
          <a:noFill/>
        </p:spPr>
        <p:txBody>
          <a:bodyPr wrap="square" rtlCol="0">
            <a:spAutoFit/>
          </a:bodyPr>
          <a:lstStyle/>
          <a:p/>
          <a:p/>
          <a:p/>
          <a:p/>
        </p:txBody>
      </p:sp>
      <p:pic>
        <p:nvPicPr>
          <p:cNvPr id="4099" name="Picture 3" descr="" 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4036" y="5987460"/>
            <a:ext cx="1660255" cy="307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descr="" title=""/>
          <p:cNvSpPr txBox="1"/>
          <p:nvPr/>
        </p:nvSpPr>
        <p:spPr>
          <a:xfrm>
            <a:off x="6826887" y="5101191"/>
            <a:ext cx="1157096" cy="830997"/>
          </a:xfrm>
          <a:prstGeom prst="rect">
            <a:avLst/>
          </a:prstGeom>
          <a:noFill/>
        </p:spPr>
        <p:txBody>
          <a:bodyPr wrap="square" rtlCol="0">
            <a:spAutoFit/>
          </a:bodyPr>
          <a:lstStyle/>
          <a:p/>
          <a:p/>
          <a:p/>
        </p:txBody>
      </p:sp>
      <p:pic>
        <p:nvPicPr>
          <p:cNvPr id="8" name="Picture 7" descr="" title=""/>
          <p:cNvPicPr>
            <a:picLocks noChangeAspect="1"/>
          </p:cNvPicPr>
          <p:nvPr/>
        </p:nvPicPr>
        <p:blipFill rotWithShape="1">
          <a:blip r:embed="rId7" cstate="print">
            <a:extLst>
              <a:ext uri="{28A0092B-C50C-407E-A947-70E740481C1C}">
                <a14:useLocalDpi xmlns:a14="http://schemas.microsoft.com/office/drawing/2010/main" val="0"/>
              </a:ext>
            </a:extLst>
          </a:blip>
          <a:srcRect r="9091"/>
          <a:stretch/>
        </p:blipFill>
        <p:spPr>
          <a:xfrm>
            <a:off x="4492335" y="2193563"/>
            <a:ext cx="1920240" cy="2609747"/>
          </a:xfrm>
          <a:prstGeom prst="rect">
            <a:avLst/>
          </a:prstGeom>
          <a:ln>
            <a:noFill/>
          </a:ln>
          <a:effectLst>
            <a:softEdge rad="112500"/>
          </a:effectLst>
        </p:spPr>
      </p:pic>
      <p:pic>
        <p:nvPicPr>
          <p:cNvPr id="10" name="Picture 9" descr="" title=""/>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l="6347" r="-4222"/>
          <a:stretch/>
        </p:blipFill>
        <p:spPr>
          <a:xfrm>
            <a:off x="6276975" y="2357760"/>
            <a:ext cx="2651760" cy="1921934"/>
          </a:xfrm>
          <a:prstGeom prst="rect">
            <a:avLst/>
          </a:prstGeom>
          <a:ln>
            <a:noFill/>
          </a:ln>
          <a:effectLst>
            <a:softEdge rad="112500"/>
          </a:effectLst>
        </p:spPr>
      </p:pic>
      <p:sp>
        <p:nvSpPr>
          <p:cNvPr id="20" name="TextBox 19" descr="" title=""/>
          <p:cNvSpPr txBox="1"/>
          <p:nvPr/>
        </p:nvSpPr>
        <p:spPr>
          <a:xfrm>
            <a:off x="6495680" y="3718795"/>
            <a:ext cx="859525" cy="461665"/>
          </a:xfrm>
          <a:prstGeom prst="rect">
            <a:avLst/>
          </a:prstGeom>
          <a:noFill/>
        </p:spPr>
        <p:txBody>
          <a:bodyPr wrap="square" rtlCol="0">
            <a:spAutoFit/>
          </a:bodyPr>
          <a:lstStyle/>
          <a:p>
            <a:r>
              <a:rPr lang="en-US" sz="2400" i="1" dirty="0">
                <a:solidFill>
                  <a:schemeClr val="bg1"/>
                </a:solidFill>
                <a:effectLst>
                  <a:outerShdw blurRad="38100" dist="38100" dir="2700000" algn="tl">
                    <a:srgbClr val="000000">
                      <a:alpha val="43137"/>
                    </a:srgbClr>
                  </a:outerShdw>
                </a:effectLst>
                <a:latin typeface="HelvLight" pitchFamily="2" charset="0"/>
              </a:rPr>
              <a:t>After</a:t>
            </a:r>
            <a:endParaRPr lang="en-US" sz="2400" i="1" dirty="0">
              <a:solidFill>
                <a:schemeClr val="bg1"/>
              </a:solidFill>
              <a:latin typeface="Lucida Sans" panose="020B0602030504020204" pitchFamily="34" charset="0"/>
            </a:endParaRPr>
          </a:p>
        </p:txBody>
      </p:sp>
      <p:sp>
        <p:nvSpPr>
          <p:cNvPr id="4" name="Rectangle 3" descr="" title=""/>
          <p:cNvSpPr/>
          <p:nvPr/>
        </p:nvSpPr>
        <p:spPr>
          <a:xfrm>
            <a:off x="4825410" y="3679558"/>
            <a:ext cx="1086451" cy="461665"/>
          </a:xfrm>
          <a:prstGeom prst="rect">
            <a:avLst/>
          </a:prstGeom>
        </p:spPr>
        <p:txBody>
          <a:bodyPr wrap="none">
            <a:spAutoFit/>
          </a:bodyPr>
          <a:lstStyle/>
          <a:p>
            <a:pPr lvl="0"/>
            <a:r>
              <a:rPr lang="en-US" sz="2400" i="1" dirty="0">
                <a:solidFill>
                  <a:prstClr val="white"/>
                </a:solidFill>
                <a:effectLst>
                  <a:outerShdw blurRad="38100" dist="38100" dir="2700000" algn="tl">
                    <a:srgbClr val="000000">
                      <a:alpha val="43137"/>
                    </a:srgbClr>
                  </a:outerShdw>
                </a:effectLst>
                <a:latin typeface="HelvLight" pitchFamily="2" charset="0"/>
                <a:cs typeface="Arial" panose="020B0604020202020204" pitchFamily="34" charset="0"/>
              </a:rPr>
              <a:t>Before</a:t>
            </a:r>
          </a:p>
        </p:txBody>
      </p:sp>
    </p:spTree>
    <p:extLst>
      <p:ext uri="{BB962C8B-B14F-4D97-AF65-F5344CB8AC3E}">
        <p14:creationId xmlns:p14="http://schemas.microsoft.com/office/powerpoint/2010/main" val="1583495608"/>
      </p:ext>
    </p:extLst>
  </p:cSld>
  <p:clrMapOvr>
    <a:masterClrMapping/>
  </p:clrMapOvr>
  <p:transition/>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rgbClr val="819775"/>
        </a:solidFill>
        <a:effectLst/>
      </p:bgPr>
    </p:bg>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394062" y="228600"/>
            <a:ext cx="8229600" cy="478687"/>
          </a:xfrm>
        </p:spPr>
        <p:txBody>
          <a:bodyPr>
            <a:normAutofit fontScale="90000"/>
          </a:bodyPr>
          <a:lstStyle/>
          <a:p>
            <a:br>
              <a:rPr lang="en-US" dirty="0"/>
            </a:br>
            <a:endParaRPr lang="en-US" dirty="0"/>
          </a:p>
        </p:txBody>
      </p:sp>
      <p:pic>
        <p:nvPicPr>
          <p:cNvPr id="5" name="Content Placeholder 4" descr="" title=""/>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6009" y="1420292"/>
            <a:ext cx="2758419" cy="2758419"/>
          </a:xfrm>
          <a:prstGeom prst="rect">
            <a:avLst/>
          </a:prstGeom>
          <a:ln>
            <a:noFill/>
          </a:ln>
          <a:effectLst>
            <a:softEdge rad="112500"/>
          </a:effectLst>
        </p:spPr>
      </p:pic>
      <p:pic>
        <p:nvPicPr>
          <p:cNvPr id="7" name="Content Placeholder 6" descr="" title=""/>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475231" y="732962"/>
            <a:ext cx="2758419" cy="2960009"/>
          </a:xfrm>
          <a:prstGeom prst="rect">
            <a:avLst/>
          </a:prstGeom>
          <a:ln>
            <a:noFill/>
          </a:ln>
          <a:effectLst>
            <a:softEdge rad="112500"/>
          </a:effectLst>
        </p:spPr>
      </p:pic>
      <p:sp>
        <p:nvSpPr>
          <p:cNvPr id="6" name="TextBox 5" descr="" title=""/>
          <p:cNvSpPr txBox="1"/>
          <p:nvPr/>
        </p:nvSpPr>
        <p:spPr>
          <a:xfrm>
            <a:off x="1489227" y="2992092"/>
            <a:ext cx="1546860" cy="369332"/>
          </a:xfrm>
          <a:prstGeom prst="rect">
            <a:avLst/>
          </a:prstGeom>
          <a:solidFill>
            <a:schemeClr val="bg1"/>
          </a:solidFill>
        </p:spPr>
        <p:txBody>
          <a:bodyPr wrap="square" rtlCol="0">
            <a:spAutoFit/>
          </a:bodyPr>
          <a:lstStyle/>
          <a:p>
            <a:r>
              <a:rPr lang="en-US" i="1" dirty="0">
                <a:latin typeface="HelvLight" pitchFamily="2" charset="0"/>
              </a:rPr>
              <a:t>5 stars. Fast!</a:t>
            </a:r>
          </a:p>
        </p:txBody>
      </p:sp>
      <p:sp>
        <p:nvSpPr>
          <p:cNvPr id="9" name="TextBox 8" descr="" title=""/>
          <p:cNvSpPr txBox="1"/>
          <p:nvPr/>
        </p:nvSpPr>
        <p:spPr>
          <a:xfrm>
            <a:off x="3192086" y="677862"/>
            <a:ext cx="1411605" cy="646331"/>
          </a:xfrm>
          <a:prstGeom prst="rect">
            <a:avLst/>
          </a:prstGeom>
          <a:solidFill>
            <a:schemeClr val="bg1"/>
          </a:solidFill>
        </p:spPr>
        <p:txBody>
          <a:bodyPr wrap="none" rtlCol="0">
            <a:spAutoFit/>
          </a:bodyPr>
          <a:lstStyle/>
          <a:p>
            <a:r>
              <a:rPr lang="en-US" i="1" dirty="0">
                <a:latin typeface="HelvLight" pitchFamily="2" charset="0"/>
              </a:rPr>
              <a:t>I look like</a:t>
            </a:r>
          </a:p>
          <a:p>
            <a:r>
              <a:rPr lang="en-US" i="1" dirty="0">
                <a:latin typeface="HelvLight" pitchFamily="2" charset="0"/>
              </a:rPr>
              <a:t> a rock star!</a:t>
            </a:r>
          </a:p>
        </p:txBody>
      </p:sp>
      <p:pic>
        <p:nvPicPr>
          <p:cNvPr id="10" name="Picture 9" descr="" tit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4598" y="1068998"/>
            <a:ext cx="2201093" cy="2644055"/>
          </a:xfrm>
          <a:prstGeom prst="rect">
            <a:avLst/>
          </a:prstGeom>
          <a:ln>
            <a:noFill/>
          </a:ln>
          <a:effectLst>
            <a:softEdge rad="112500"/>
          </a:effectLst>
        </p:spPr>
      </p:pic>
      <p:sp>
        <p:nvSpPr>
          <p:cNvPr id="11" name="TextBox 10" descr="" title=""/>
          <p:cNvSpPr txBox="1"/>
          <p:nvPr/>
        </p:nvSpPr>
        <p:spPr>
          <a:xfrm>
            <a:off x="6220637" y="2946034"/>
            <a:ext cx="2794355" cy="369332"/>
          </a:xfrm>
          <a:prstGeom prst="rect">
            <a:avLst/>
          </a:prstGeom>
          <a:solidFill>
            <a:schemeClr val="bg1"/>
          </a:solidFill>
        </p:spPr>
        <p:txBody>
          <a:bodyPr wrap="none" rtlCol="0">
            <a:spAutoFit/>
          </a:bodyPr>
          <a:lstStyle/>
          <a:p>
            <a:pPr algn="ctr"/>
            <a:r>
              <a:rPr lang="en-US" i="1" dirty="0">
                <a:latin typeface="HelvLight" pitchFamily="2" charset="0"/>
              </a:rPr>
              <a:t>No crate! No barky dogs</a:t>
            </a:r>
          </a:p>
        </p:txBody>
      </p:sp>
      <p:pic>
        <p:nvPicPr>
          <p:cNvPr id="12" name="Picture 11" descr="" tit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729" y="4040994"/>
            <a:ext cx="2913631" cy="2644055"/>
          </a:xfrm>
          <a:prstGeom prst="rect">
            <a:avLst/>
          </a:prstGeom>
          <a:ln>
            <a:noFill/>
          </a:ln>
          <a:effectLst>
            <a:softEdge rad="112500"/>
          </a:effectLst>
        </p:spPr>
      </p:pic>
      <p:sp>
        <p:nvSpPr>
          <p:cNvPr id="13" name="TextBox 12" descr="" title=""/>
          <p:cNvSpPr txBox="1"/>
          <p:nvPr/>
        </p:nvSpPr>
        <p:spPr>
          <a:xfrm>
            <a:off x="1059717" y="5926958"/>
            <a:ext cx="877163" cy="646331"/>
          </a:xfrm>
          <a:prstGeom prst="rect">
            <a:avLst/>
          </a:prstGeom>
          <a:solidFill>
            <a:schemeClr val="bg1"/>
          </a:solidFill>
        </p:spPr>
        <p:txBody>
          <a:bodyPr wrap="none" rtlCol="0">
            <a:spAutoFit/>
          </a:bodyPr>
          <a:lstStyle/>
          <a:p>
            <a:pPr algn="ctr"/>
            <a:r>
              <a:rPr lang="en-US" dirty="0"/>
              <a:t>******</a:t>
            </a:r>
          </a:p>
          <a:p>
            <a:pPr algn="ctr"/>
            <a:r>
              <a:rPr lang="en-US" i="1" dirty="0">
                <a:latin typeface="HelvLight" pitchFamily="2" charset="0"/>
              </a:rPr>
              <a:t>Floofy!</a:t>
            </a:r>
            <a:endParaRPr lang="en-US" dirty="0">
              <a:latin typeface="HelvLight" pitchFamily="2" charset="0"/>
            </a:endParaRPr>
          </a:p>
        </p:txBody>
      </p:sp>
      <p:pic>
        <p:nvPicPr>
          <p:cNvPr id="16" name="Picture 15" descr="" titl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3800" y="3583997"/>
            <a:ext cx="4274683" cy="3101052"/>
          </a:xfrm>
          <a:prstGeom prst="rect">
            <a:avLst/>
          </a:prstGeom>
          <a:ln>
            <a:noFill/>
          </a:ln>
          <a:effectLst>
            <a:softEdge rad="112500"/>
          </a:effectLst>
        </p:spPr>
      </p:pic>
      <p:sp>
        <p:nvSpPr>
          <p:cNvPr id="17" name="TextBox 16" descr="" title=""/>
          <p:cNvSpPr txBox="1"/>
          <p:nvPr/>
        </p:nvSpPr>
        <p:spPr>
          <a:xfrm>
            <a:off x="3723640" y="5537235"/>
            <a:ext cx="3657600" cy="369332"/>
          </a:xfrm>
          <a:prstGeom prst="rect">
            <a:avLst/>
          </a:prstGeom>
          <a:solidFill>
            <a:schemeClr val="bg1"/>
          </a:solidFill>
        </p:spPr>
        <p:txBody>
          <a:bodyPr wrap="square" rtlCol="0">
            <a:spAutoFit/>
          </a:bodyPr>
          <a:lstStyle/>
          <a:p>
            <a:pPr algn="ctr"/>
            <a:r>
              <a:rPr lang="en-US" i="1" dirty="0">
                <a:latin typeface="HelvLight" pitchFamily="2" charset="0"/>
              </a:rPr>
              <a:t>Like going to a spa, tasty snaccs</a:t>
            </a:r>
          </a:p>
        </p:txBody>
      </p:sp>
      <p:sp>
        <p:nvSpPr>
          <p:cNvPr id="4" name="TextBox 3" descr="" title=""/>
          <p:cNvSpPr txBox="1"/>
          <p:nvPr/>
        </p:nvSpPr>
        <p:spPr>
          <a:xfrm>
            <a:off x="465819" y="214125"/>
            <a:ext cx="4106181" cy="523220"/>
          </a:xfrm>
          <a:prstGeom prst="rect">
            <a:avLst/>
          </a:prstGeom>
          <a:noFill/>
        </p:spPr>
        <p:txBody>
          <a:bodyPr wrap="square" rtlCol="0">
            <a:spAutoFit/>
          </a:bodyPr>
          <a:lstStyle/>
          <a:p/>
        </p:txBody>
      </p:sp>
    </p:spTree>
    <p:extLst>
      <p:ext uri="{BB962C8B-B14F-4D97-AF65-F5344CB8AC3E}">
        <p14:creationId xmlns:p14="http://schemas.microsoft.com/office/powerpoint/2010/main" val="1773941685"/>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