
<file path=[Content_Types].xml><?xml version="1.0" encoding="utf-8"?>
<Types xmlns="http://schemas.openxmlformats.org/package/2006/content-types">
  <Default Extension="fntdata" ContentType="application/x-fontdata"/>
  <Default Extension="emf" ContentType="image/x-emf"/>
  <Default Extension="jpeg" ContentType="image/jpeg"/>
  <Default Extension="rels" ContentType="application/vnd.openxmlformats-package.relationships+xml"/>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ink/ink1.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embedTrueTypeFonts="1" saveSubsetFonts="1">
  <p:sldMasterIdLst>
    <p:sldMasterId r:id="rId1" id="2147483890"/>
  </p:sldMasterIdLst>
  <p:notesMasterIdLst>
    <p:notesMasterId r:id="rId61"/>
  </p:notesMasterIdLst>
  <p:handoutMasterIdLst>
    <p:handoutMasterId r:id="rId62"/>
  </p:handoutMasterIdLst>
  <p:sldIdLst>
    <p:sldId r:id="rId2" id="823"/>
    <p:sldId r:id="rId3" id="816"/>
    <p:sldId r:id="rId4" id="827"/>
    <p:sldId r:id="rId5" id="828"/>
    <p:sldId r:id="rId6" id="829"/>
    <p:sldId r:id="rId7" id="830"/>
    <p:sldId r:id="rId8" id="831"/>
    <p:sldId r:id="rId9" id="832"/>
    <p:sldId r:id="rId10" id="833"/>
    <p:sldId r:id="rId11" id="834"/>
    <p:sldId r:id="rId12" id="835"/>
    <p:sldId r:id="rId13" id="874"/>
    <p:sldId r:id="rId14" id="875"/>
    <p:sldId r:id="rId15" id="876"/>
    <p:sldId r:id="rId16" id="877"/>
    <p:sldId r:id="rId17" id="878"/>
    <p:sldId r:id="rId18" id="836"/>
    <p:sldId r:id="rId19" id="837"/>
    <p:sldId r:id="rId20" id="865"/>
    <p:sldId r:id="rId21" id="866"/>
    <p:sldId r:id="rId22" id="867"/>
    <p:sldId r:id="rId23" id="868"/>
    <p:sldId r:id="rId24" id="869"/>
    <p:sldId r:id="rId25" id="870"/>
    <p:sldId r:id="rId26" id="838"/>
    <p:sldId r:id="rId27" id="839"/>
    <p:sldId r:id="rId28" id="871"/>
    <p:sldId r:id="rId29" id="872"/>
    <p:sldId r:id="rId30" id="873"/>
    <p:sldId r:id="rId31" id="825"/>
    <p:sldId r:id="rId32" id="851"/>
    <p:sldId r:id="rId33" id="852"/>
    <p:sldId r:id="rId34" id="853"/>
    <p:sldId r:id="rId35" id="854"/>
    <p:sldId r:id="rId36" id="855"/>
    <p:sldId r:id="rId37" id="856"/>
    <p:sldId r:id="rId38" id="857"/>
    <p:sldId r:id="rId39" id="858"/>
    <p:sldId r:id="rId40" id="859"/>
    <p:sldId r:id="rId41" id="860"/>
    <p:sldId r:id="rId42" id="862"/>
    <p:sldId r:id="rId43" id="863"/>
    <p:sldId r:id="rId44" id="864"/>
    <p:sldId r:id="rId45" id="879"/>
    <p:sldId r:id="rId46" id="880"/>
    <p:sldId r:id="rId47" id="881"/>
    <p:sldId r:id="rId48" id="882"/>
    <p:sldId r:id="rId49" id="883"/>
    <p:sldId r:id="rId50" id="842"/>
    <p:sldId r:id="rId51" id="841"/>
    <p:sldId r:id="rId52" id="844"/>
    <p:sldId r:id="rId53" id="840"/>
    <p:sldId r:id="rId54" id="845"/>
    <p:sldId r:id="rId55" id="846"/>
    <p:sldId r:id="rId56" id="847"/>
    <p:sldId r:id="rId57" id="848"/>
    <p:sldId r:id="rId58" id="849"/>
    <p:sldId r:id="rId59" id="884"/>
    <p:sldId r:id="rId60" id="850"/>
  </p:sldIdLst>
  <p:sldSz cx="12192000" cy="6858000"/>
  <p:notesSz cx="7010400" cy="9296400"/>
  <p:embeddedFontLst>
    <p:embeddedFont>
      <p:font typeface="Abadi MT Condensed Extra Bold" panose="020B0604020202020204" charset="0"/>
      <p:bold r:id="rId63"/>
    </p:embeddedFont>
    <p:embeddedFont>
      <p:font typeface="Arial Narrow" panose="020B0606020202030204" pitchFamily="34" charset="0"/>
      <p:regular r:id="rId64"/>
      <p:bold r:id="rId65"/>
      <p:italic r:id="rId66"/>
      <p:boldItalic r:id="rId67"/>
    </p:embeddedFont>
    <p:embeddedFont>
      <p:font typeface="Calibri" panose="020F0502020204030204" pitchFamily="34" charset="0"/>
      <p:regular r:id="rId68"/>
      <p:bold r:id="rId69"/>
      <p:italic r:id="rId70"/>
      <p:boldItalic r:id="rId71"/>
    </p:embeddedFont>
    <p:embeddedFont>
      <p:font typeface="Century Gothic" panose="020B0502020202020204" pitchFamily="34" charset="0"/>
      <p:regular r:id="rId72"/>
      <p:bold r:id="rId73"/>
      <p:italic r:id="rId74"/>
      <p:boldItalic r:id="rId75"/>
    </p:embeddedFont>
    <p:embeddedFont>
      <p:font typeface="Swis721 Cn BT" panose="020B0506020202030204"/>
      <p:regular r:id="rId76"/>
      <p:bold r:id="rId77"/>
      <p:italic r:id="rId78"/>
      <p:boldItalic r:id="rId79"/>
    </p:embeddedFont>
    <p:embeddedFont>
      <p:font typeface="Swiss921 BT" panose="020B0806030502050204"/>
      <p:regular r:id="rId80"/>
    </p:embeddedFont>
    <p:embeddedFont>
      <p:font typeface="Trebuchet MS" panose="020B0603020202020204" pitchFamily="34" charset="0"/>
      <p:regular r:id="rId81"/>
      <p:bold r:id="rId82"/>
      <p:italic r:id="rId83"/>
      <p:boldItalic r:id="rId84"/>
    </p:embeddedFont>
    <p:embeddedFont>
      <p:font typeface="Verdana" panose="020B0604030504040204" pitchFamily="34" charset="0"/>
      <p:regular r:id="rId85"/>
      <p:bold r:id="rId86"/>
      <p:italic r:id="rId87"/>
      <p:boldItalic r:id="rId88"/>
    </p:embeddedFont>
  </p:embeddedFontLst>
  <p:defaultTextStyle>
    <a:defPPr>
      <a:defRPr lang="en-US"/>
    </a:defPPr>
    <a:lvl1pPr algn="ctr" fontAlgn="base" rtl="0">
      <a:spcBef>
        <a:spcPct val="0"/>
      </a:spcBef>
      <a:spcAft>
        <a:spcPct val="0"/>
      </a:spcAft>
      <a:defRPr b="1" kern="1200">
        <a:solidFill>
          <a:schemeClr val="tx1"/>
        </a:solidFill>
        <a:latin typeface="Arial" pitchFamily="34" charset="0"/>
        <a:ea typeface="ヒラギノ角ゴ Pro W3"/>
        <a:cs typeface="ヒラギノ角ゴ Pro W3"/>
      </a:defRPr>
    </a:lvl1pPr>
    <a:lvl2pPr marL="457200" algn="ctr" fontAlgn="base" rtl="0">
      <a:spcBef>
        <a:spcPct val="0"/>
      </a:spcBef>
      <a:spcAft>
        <a:spcPct val="0"/>
      </a:spcAft>
      <a:defRPr b="1" kern="1200">
        <a:solidFill>
          <a:schemeClr val="tx1"/>
        </a:solidFill>
        <a:latin typeface="Arial" pitchFamily="34" charset="0"/>
        <a:ea typeface="ヒラギノ角ゴ Pro W3"/>
        <a:cs typeface="ヒラギノ角ゴ Pro W3"/>
      </a:defRPr>
    </a:lvl2pPr>
    <a:lvl3pPr marL="914400" algn="ctr" fontAlgn="base" rtl="0">
      <a:spcBef>
        <a:spcPct val="0"/>
      </a:spcBef>
      <a:spcAft>
        <a:spcPct val="0"/>
      </a:spcAft>
      <a:defRPr b="1" kern="1200">
        <a:solidFill>
          <a:schemeClr val="tx1"/>
        </a:solidFill>
        <a:latin typeface="Arial" pitchFamily="34" charset="0"/>
        <a:ea typeface="ヒラギノ角ゴ Pro W3"/>
        <a:cs typeface="ヒラギノ角ゴ Pro W3"/>
      </a:defRPr>
    </a:lvl3pPr>
    <a:lvl4pPr marL="1371600" algn="ctr" fontAlgn="base" rtl="0">
      <a:spcBef>
        <a:spcPct val="0"/>
      </a:spcBef>
      <a:spcAft>
        <a:spcPct val="0"/>
      </a:spcAft>
      <a:defRPr b="1" kern="1200">
        <a:solidFill>
          <a:schemeClr val="tx1"/>
        </a:solidFill>
        <a:latin typeface="Arial" pitchFamily="34" charset="0"/>
        <a:ea typeface="ヒラギノ角ゴ Pro W3"/>
        <a:cs typeface="ヒラギノ角ゴ Pro W3"/>
      </a:defRPr>
    </a:lvl4pPr>
    <a:lvl5pPr marL="1828800" algn="ctr" fontAlgn="base" rtl="0">
      <a:spcBef>
        <a:spcPct val="0"/>
      </a:spcBef>
      <a:spcAft>
        <a:spcPct val="0"/>
      </a:spcAft>
      <a:defRPr b="1" kern="1200">
        <a:solidFill>
          <a:schemeClr val="tx1"/>
        </a:solidFill>
        <a:latin typeface="Arial" pitchFamily="34" charset="0"/>
        <a:ea typeface="ヒラギノ角ゴ Pro W3"/>
        <a:cs typeface="ヒラギノ角ゴ Pro W3"/>
      </a:defRPr>
    </a:lvl5pPr>
    <a:lvl6pPr marL="2286000" algn="l" defTabSz="914400" rtl="0" eaLnBrk="1" latinLnBrk="0" hangingPunct="1">
      <a:defRPr b="1" kern="1200">
        <a:solidFill>
          <a:schemeClr val="tx1"/>
        </a:solidFill>
        <a:latin typeface="Arial" pitchFamily="34" charset="0"/>
        <a:ea typeface="ヒラギノ角ゴ Pro W3"/>
        <a:cs typeface="ヒラギノ角ゴ Pro W3"/>
      </a:defRPr>
    </a:lvl6pPr>
    <a:lvl7pPr marL="2743200" algn="l" defTabSz="914400" rtl="0" eaLnBrk="1" latinLnBrk="0" hangingPunct="1">
      <a:defRPr b="1" kern="1200">
        <a:solidFill>
          <a:schemeClr val="tx1"/>
        </a:solidFill>
        <a:latin typeface="Arial" pitchFamily="34" charset="0"/>
        <a:ea typeface="ヒラギノ角ゴ Pro W3"/>
        <a:cs typeface="ヒラギノ角ゴ Pro W3"/>
      </a:defRPr>
    </a:lvl7pPr>
    <a:lvl8pPr marL="3200400" algn="l" defTabSz="914400" rtl="0" eaLnBrk="1" latinLnBrk="0" hangingPunct="1">
      <a:defRPr b="1" kern="1200">
        <a:solidFill>
          <a:schemeClr val="tx1"/>
        </a:solidFill>
        <a:latin typeface="Arial" pitchFamily="34" charset="0"/>
        <a:ea typeface="ヒラギノ角ゴ Pro W3"/>
        <a:cs typeface="ヒラギノ角ゴ Pro W3"/>
      </a:defRPr>
    </a:lvl8pPr>
    <a:lvl9pPr marL="3657600" algn="l" defTabSz="914400" rtl="0" eaLnBrk="1" latinLnBrk="0" hangingPunct="1">
      <a:defRPr b="1"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624" userDrawn="1">
          <p15:clr>
            <a:srgbClr val="A4A3A4"/>
          </p15:clr>
        </p15:guide>
        <p15:guide id="2" pos="6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F1C"/>
    <a:srgbClr val="E31937"/>
    <a:srgbClr val="F15F7C"/>
    <a:srgbClr val="004570"/>
    <a:srgbClr val="005082"/>
    <a:srgbClr val="000000"/>
    <a:srgbClr val="794400"/>
    <a:srgbClr val="5429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fill>
          <a:solidFill>
            <a:schemeClr val="accent4">
              <a:tint val="40000"/>
            </a:schemeClr>
          </a:solidFill>
        </a:fill>
      </a:tcStyle>
    </a:band1H>
    <a:band1V>
      <a:tcStyle>
        <a:fill>
          <a:solidFill>
            <a:schemeClr val="accent4">
              <a:tint val="40000"/>
            </a:schemeClr>
          </a:solidFill>
        </a:fill>
      </a:tcStyle>
    </a:band1V>
    <a:lastCol>
      <a:tcTxStyle b="on">
        <a:fontRef idx="minor">
          <a:prstClr val="black"/>
        </a:fontRef>
        <a:schemeClr val="lt1"/>
      </a:tcTxStyle>
      <a:tcStyle>
        <a:fill>
          <a:solidFill>
            <a:schemeClr val="accent4"/>
          </a:solidFill>
        </a:fill>
      </a:tcStyle>
    </a:lastCol>
    <a:firstCol>
      <a:tcTxStyle b="on">
        <a:fontRef idx="minor">
          <a:prstClr val="black"/>
        </a:fontRef>
        <a:schemeClr val="lt1"/>
      </a:tcTxStyle>
      <a:tcStyle>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3" autoAdjust="0"/>
    <p:restoredTop sz="92925" autoAdjust="0"/>
  </p:normalViewPr>
  <p:slideViewPr>
    <p:cSldViewPr>
      <p:cViewPr varScale="1">
        <p:scale>
          <a:sx n="56" d="100"/>
          <a:sy n="56" d="100"/>
        </p:scale>
        <p:origin x="84" y="924"/>
      </p:cViewPr>
      <p:guideLst>
        <p:guide orient="horz" pos="624"/>
        <p:guide pos="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120" d="100"/>
          <a:sy n="120" d="100"/>
        </p:scale>
        <p:origin x="-2896" y="-104"/>
      </p:cViewPr>
      <p:guideLst>
        <p:guide orient="horz" pos="2928"/>
        <p:guide pos="2208"/>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 Type="http://schemas.openxmlformats.org/officeDocument/2006/relationships/slide" Target="slides/slide4.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slide" Target="slides/slide54.xml" /><Relationship Id="rId56" Type="http://schemas.openxmlformats.org/officeDocument/2006/relationships/slide" Target="slides/slide55.xml" /><Relationship Id="rId57" Type="http://schemas.openxmlformats.org/officeDocument/2006/relationships/slide" Target="slides/slide56.xml" /><Relationship Id="rId58" Type="http://schemas.openxmlformats.org/officeDocument/2006/relationships/slide" Target="slides/slide57.xml" /><Relationship Id="rId59" Type="http://schemas.openxmlformats.org/officeDocument/2006/relationships/slide" Target="slides/slide58.xml" /><Relationship Id="rId6" Type="http://schemas.openxmlformats.org/officeDocument/2006/relationships/slide" Target="slides/slide5.xml" /><Relationship Id="rId60" Type="http://schemas.openxmlformats.org/officeDocument/2006/relationships/slide" Target="slides/slide59.xml" /><Relationship Id="rId61" Type="http://schemas.openxmlformats.org/officeDocument/2006/relationships/notesMaster" Target="notesMasters/notesMaster1.xml" /><Relationship Id="rId62" Type="http://schemas.openxmlformats.org/officeDocument/2006/relationships/handoutMaster" Target="handoutMasters/handoutMaster1.xml" /><Relationship Id="rId63" Type="http://schemas.openxmlformats.org/officeDocument/2006/relationships/font" Target="fonts/font1.fntdata" /><Relationship Id="rId64" Type="http://schemas.openxmlformats.org/officeDocument/2006/relationships/font" Target="fonts/font2.fntdata" /><Relationship Id="rId65" Type="http://schemas.openxmlformats.org/officeDocument/2006/relationships/font" Target="fonts/font3.fntdata" /><Relationship Id="rId66" Type="http://schemas.openxmlformats.org/officeDocument/2006/relationships/font" Target="fonts/font4.fntdata" /><Relationship Id="rId67" Type="http://schemas.openxmlformats.org/officeDocument/2006/relationships/font" Target="fonts/font5.fntdata" /><Relationship Id="rId68" Type="http://schemas.openxmlformats.org/officeDocument/2006/relationships/font" Target="fonts/font6.fntdata" /><Relationship Id="rId69" Type="http://schemas.openxmlformats.org/officeDocument/2006/relationships/font" Target="fonts/font7.fntdata" /><Relationship Id="rId7" Type="http://schemas.openxmlformats.org/officeDocument/2006/relationships/slide" Target="slides/slide6.xml" /><Relationship Id="rId70" Type="http://schemas.openxmlformats.org/officeDocument/2006/relationships/font" Target="fonts/font8.fntdata" /><Relationship Id="rId71" Type="http://schemas.openxmlformats.org/officeDocument/2006/relationships/font" Target="fonts/font9.fntdata" /><Relationship Id="rId72" Type="http://schemas.openxmlformats.org/officeDocument/2006/relationships/font" Target="fonts/font10.fntdata" /><Relationship Id="rId73" Type="http://schemas.openxmlformats.org/officeDocument/2006/relationships/font" Target="fonts/font11.fntdata" /><Relationship Id="rId74" Type="http://schemas.openxmlformats.org/officeDocument/2006/relationships/font" Target="fonts/font12.fntdata" /><Relationship Id="rId75" Type="http://schemas.openxmlformats.org/officeDocument/2006/relationships/font" Target="fonts/font13.fntdata" /><Relationship Id="rId76" Type="http://schemas.openxmlformats.org/officeDocument/2006/relationships/font" Target="fonts/font14.fntdata" /><Relationship Id="rId77" Type="http://schemas.openxmlformats.org/officeDocument/2006/relationships/font" Target="fonts/font15.fntdata" /><Relationship Id="rId78" Type="http://schemas.openxmlformats.org/officeDocument/2006/relationships/font" Target="fonts/font16.fntdata" /><Relationship Id="rId79" Type="http://schemas.openxmlformats.org/officeDocument/2006/relationships/font" Target="fonts/font17.fntdata" /><Relationship Id="rId8" Type="http://schemas.openxmlformats.org/officeDocument/2006/relationships/slide" Target="slides/slide7.xml" /><Relationship Id="rId80" Type="http://schemas.openxmlformats.org/officeDocument/2006/relationships/font" Target="fonts/font18.fntdata" /><Relationship Id="rId81" Type="http://schemas.openxmlformats.org/officeDocument/2006/relationships/font" Target="fonts/font19.fntdata" /><Relationship Id="rId82" Type="http://schemas.openxmlformats.org/officeDocument/2006/relationships/font" Target="fonts/font20.fntdata" /><Relationship Id="rId83" Type="http://schemas.openxmlformats.org/officeDocument/2006/relationships/font" Target="fonts/font21.fntdata" /><Relationship Id="rId84" Type="http://schemas.openxmlformats.org/officeDocument/2006/relationships/font" Target="fonts/font22.fntdata" /><Relationship Id="rId85" Type="http://schemas.openxmlformats.org/officeDocument/2006/relationships/font" Target="fonts/font23.fntdata" /><Relationship Id="rId86" Type="http://schemas.openxmlformats.org/officeDocument/2006/relationships/font" Target="fonts/font24.fntdata" /><Relationship Id="rId87" Type="http://schemas.openxmlformats.org/officeDocument/2006/relationships/font" Target="fonts/font25.fntdata" /><Relationship Id="rId88" Type="http://schemas.openxmlformats.org/officeDocument/2006/relationships/font" Target="fonts/font26.fntdata" /><Relationship Id="rId89" Type="http://schemas.openxmlformats.org/officeDocument/2006/relationships/presProps" Target="presProps.xml" /><Relationship Id="rId9" Type="http://schemas.openxmlformats.org/officeDocument/2006/relationships/slide" Target="slides/slide8.xml" /><Relationship Id="rId90" Type="http://schemas.openxmlformats.org/officeDocument/2006/relationships/viewProps" Target="viewProps.xml" /><Relationship Id="rId91" Type="http://schemas.openxmlformats.org/officeDocument/2006/relationships/theme" Target="theme/theme1.xml" /><Relationship Id="rId92" Type="http://schemas.openxmlformats.org/officeDocument/2006/relationships/tableStyles" Target="tableStyle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2.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627" cy="4649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79" tIns="47739" rIns="95479" bIns="47739" numCol="1" anchor="t" anchorCtr="0" compatLnSpc="1">
            <a:prstTxWarp prst="textNoShape"/>
          </a:bodyPr>
          <a:lstStyle>
            <a:lvl1pPr algn="l" defTabSz="954751">
              <a:defRPr sz="1200" b="0">
                <a:latin typeface="Abadi MT Condensed Extra Bold" pitchFamily="34" charset="0"/>
              </a:defRPr>
            </a:lvl1pPr>
          </a:lstStyle>
          <a:p>
            <a:pPr>
              <a:defRPr/>
            </a:pPr>
            <a:endParaRPr lang="en-US" altLang="en-US"/>
          </a:p>
        </p:txBody>
      </p:sp>
      <p:sp>
        <p:nvSpPr>
          <p:cNvPr id="3" name="Date Placeholder 2"/>
          <p:cNvSpPr>
            <a:spLocks noGrp="1"/>
          </p:cNvSpPr>
          <p:nvPr>
            <p:ph type="dt" sz="quarter" idx="1"/>
          </p:nvPr>
        </p:nvSpPr>
        <p:spPr>
          <a:xfrm>
            <a:off x="3971172" y="1"/>
            <a:ext cx="3037627" cy="4649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79" tIns="47739" rIns="95479" bIns="47739" numCol="1" anchor="t" anchorCtr="0" compatLnSpc="1">
            <a:prstTxWarp prst="textNoShape"/>
          </a:bodyPr>
          <a:lstStyle>
            <a:lvl1pPr algn="r" defTabSz="954751">
              <a:defRPr sz="1200" b="0">
                <a:latin typeface="Abadi MT Condensed Extra Bold" pitchFamily="34" charset="0"/>
              </a:defRPr>
            </a:lvl1pPr>
          </a:lstStyle>
          <a:p>
            <a:pPr>
              <a:defRPr/>
            </a:pPr>
            <a:fld id="{E2133A6A-5082-41A0-BFC3-77AECE1205C1}" type="datetimeFigureOut">
              <a:rPr lang="en-US" altLang="en-US"/>
              <a:t>2/19/2021</a:t>
            </a:fld>
          </a:p>
        </p:txBody>
      </p:sp>
      <p:sp>
        <p:nvSpPr>
          <p:cNvPr id="4" name="Footer Placeholder 3"/>
          <p:cNvSpPr>
            <a:spLocks noGrp="1"/>
          </p:cNvSpPr>
          <p:nvPr>
            <p:ph type="ftr" sz="quarter" idx="2"/>
          </p:nvPr>
        </p:nvSpPr>
        <p:spPr>
          <a:xfrm>
            <a:off x="0" y="8831421"/>
            <a:ext cx="3037627" cy="46338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79" tIns="47739" rIns="95479" bIns="47739" numCol="1" anchor="b" anchorCtr="0" compatLnSpc="1">
            <a:prstTxWarp prst="textNoShape"/>
          </a:bodyPr>
          <a:lstStyle>
            <a:lvl1pPr algn="l" defTabSz="954751">
              <a:defRPr sz="1200" b="0">
                <a:latin typeface="Abadi MT Condensed Extra Bold" pitchFamily="34" charset="0"/>
              </a:defRPr>
            </a:lvl1pPr>
          </a:lstStyle>
          <a:p>
            <a:pPr>
              <a:defRPr/>
            </a:pPr>
            <a:endParaRPr lang="en-US" altLang="en-US"/>
          </a:p>
        </p:txBody>
      </p:sp>
      <p:sp>
        <p:nvSpPr>
          <p:cNvPr id="5" name="Slide Number Placeholder 4"/>
          <p:cNvSpPr>
            <a:spLocks noGrp="1"/>
          </p:cNvSpPr>
          <p:nvPr>
            <p:ph type="sldNum" sz="quarter" idx="3"/>
          </p:nvPr>
        </p:nvSpPr>
        <p:spPr>
          <a:xfrm>
            <a:off x="3971172" y="8831421"/>
            <a:ext cx="3037627" cy="46338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79" tIns="47739" rIns="95479" bIns="47739" numCol="1" anchor="b" anchorCtr="0" compatLnSpc="1">
            <a:prstTxWarp prst="textNoShape"/>
          </a:bodyPr>
          <a:lstStyle>
            <a:lvl1pPr algn="r" defTabSz="954751">
              <a:defRPr sz="1200" b="0">
                <a:latin typeface="Abadi MT Condensed Extra Bold" pitchFamily="34" charset="0"/>
              </a:defRPr>
            </a:lvl1pPr>
          </a:lstStyle>
          <a:p>
            <a:pPr>
              <a:defRPr/>
            </a:pPr>
            <a:fld id="{5FA9D393-708E-485B-BF8B-800AA3EE2D41}" type="slidenum">
              <a:rPr lang="en-US" altLang="en-US"/>
              <a:t>‹#›</a:t>
            </a:fld>
          </a:p>
        </p:txBody>
      </p:sp>
    </p:spTree>
    <p:extLst>
      <p:ext uri="{BB962C8B-B14F-4D97-AF65-F5344CB8AC3E}">
        <p14:creationId xmlns:p14="http://schemas.microsoft.com/office/powerpoint/2010/main" val="421073626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3T16:22:22.902"/>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12123 180000 90000,'0'0'0'0'0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3T16:22:22.902"/>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12123 180000 90000,'0'0'0'0'0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3T16:22:22.902"/>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12123 180000 90000,'0'0'0'0'0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3T16:22:22.902"/>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12123 180000 90000,'0'0'0'0'0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3T16:22:22.902"/>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12123 180000 90000,'0'0'0'0'0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3T16:22:22.902"/>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12123 180000 90000,'0'0'0'0'0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3T16:22:22.902"/>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12123 180000 90000,'0'0'0'0'0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3T16:22:22.902"/>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12123 180000 90000,'0'0'0'0'0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3T16:22:22.902"/>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12123 180000 90000,'0'0'0'0'0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3T16:22:22.902"/>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12123 180000 90000,'0'0'0'0'0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3T16:22:22.902"/>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12123 180000 90000,'0'0'0'0'0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3T16:22:22.902"/>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12123 180000 90000,'0'0'0'0'0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3T16:22:22.902"/>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12123 180000 90000,'0'0'0'0'0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2-13T16:22:22.902"/>
    </inkml:context>
    <inkml:brush xml:id="br0">
      <inkml:brushProperty name="width" value="0.1" units="cm"/>
      <inkml:brushProperty name="height" value="0.6" units="cm"/>
      <inkml:brushProperty name="color" value="#849398"/>
      <inkml:brushProperty name="inkEffects" value="pencil"/>
    </inkml:brush>
  </inkml:definitions>
  <inkml:trace contextRef="#ctx0" brushRef="#br0">1 0 12123 180000 90000,'0'0'0'0'0</inkml:trace>
</inkml:ink>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627" cy="4649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79" tIns="47739" rIns="95479" bIns="47739" numCol="1" anchor="t" anchorCtr="0" compatLnSpc="1">
            <a:prstTxWarp prst="textNoShape"/>
          </a:bodyPr>
          <a:lstStyle>
            <a:lvl1pPr algn="l" defTabSz="954751">
              <a:defRPr sz="1200" b="0">
                <a:latin typeface="Abadi MT Condensed Extra Bold" pitchFamily="34" charset="0"/>
              </a:defRPr>
            </a:lvl1pPr>
          </a:lstStyle>
          <a:p>
            <a:pPr>
              <a:defRPr/>
            </a:pPr>
            <a:endParaRPr lang="en-US" altLang="en-US"/>
          </a:p>
        </p:txBody>
      </p:sp>
      <p:sp>
        <p:nvSpPr>
          <p:cNvPr id="3" name="Date Placeholder 2"/>
          <p:cNvSpPr>
            <a:spLocks noGrp="1"/>
          </p:cNvSpPr>
          <p:nvPr>
            <p:ph type="dt" idx="1"/>
          </p:nvPr>
        </p:nvSpPr>
        <p:spPr>
          <a:xfrm>
            <a:off x="3971172" y="1"/>
            <a:ext cx="3037627" cy="46498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79" tIns="47739" rIns="95479" bIns="47739" numCol="1" anchor="t" anchorCtr="0" compatLnSpc="1">
            <a:prstTxWarp prst="textNoShape"/>
          </a:bodyPr>
          <a:lstStyle>
            <a:lvl1pPr algn="r" defTabSz="954751">
              <a:defRPr sz="1200" b="0">
                <a:latin typeface="Abadi MT Condensed Extra Bold" pitchFamily="34" charset="0"/>
              </a:defRPr>
            </a:lvl1pPr>
          </a:lstStyle>
          <a:p>
            <a:pPr>
              <a:defRPr/>
            </a:pPr>
            <a:fld id="{C1D483DC-D16A-4F07-B6D8-379BEBC766E8}" type="datetimeFigureOut">
              <a:rPr lang="en-US" altLang="en-US"/>
              <a:t>2/19/2021</a:t>
            </a:fld>
          </a:p>
        </p:txBody>
      </p:sp>
      <p:sp>
        <p:nvSpPr>
          <p:cNvPr id="4" name="Slide Image Placeholder 3"/>
          <p:cNvSpPr>
            <a:spLocks noGrp="1" noRot="1" noChangeAspect="1"/>
          </p:cNvSpPr>
          <p:nvPr>
            <p:ph type="sldImg" idx="2"/>
          </p:nvPr>
        </p:nvSpPr>
        <p:spPr>
          <a:xfrm>
            <a:off x="407988" y="696913"/>
            <a:ext cx="6196012" cy="3486150"/>
          </a:xfrm>
          <a:prstGeom prst="rect"/>
          <a:noFill/>
          <a:ln w="12700">
            <a:solidFill>
              <a:prstClr val="black"/>
            </a:solidFill>
          </a:ln>
        </p:spPr>
        <p:txBody>
          <a:bodyPr vert="horz" lIns="92117" tIns="46058" rIns="92117" bIns="46058" rtlCol="0" anchor="ctr"/>
          <a:lstStyle/>
          <a:p>
            <a:pPr lvl="0"/>
            <a:endParaRPr lang="en-US" noProof="0"/>
          </a:p>
        </p:txBody>
      </p:sp>
      <p:sp>
        <p:nvSpPr>
          <p:cNvPr id="5" name="Notes Placeholder 4"/>
          <p:cNvSpPr>
            <a:spLocks noGrp="1"/>
          </p:cNvSpPr>
          <p:nvPr>
            <p:ph type="body" sz="quarter" idx="3"/>
          </p:nvPr>
        </p:nvSpPr>
        <p:spPr>
          <a:xfrm>
            <a:off x="699760" y="4416510"/>
            <a:ext cx="5610882" cy="418322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79" tIns="47739" rIns="95479" bIns="47739" numCol="1" anchor="t" anchorCtr="0" compatLnSpc="1">
            <a:prstTxWarp prst="textNoShape"/>
          </a:bodyPr>
          <a:lstStyle/>
          <a:p>
            <a:pPr lvl="0"/>
            <a:r>
              <a:rPr lang="en-US" noProof="0" dirty="1"/>
              <a:t>Click to edit Master text styles</a:t>
            </a:r>
          </a:p>
          <a:p>
            <a:pPr lvl="0"/>
            <a:r>
              <a:rPr lang="en-US" noProof="0" dirty="1"/>
              <a:t>Second level</a:t>
            </a:r>
          </a:p>
          <a:p>
            <a:pPr lvl="0"/>
            <a:r>
              <a:rPr lang="en-US" noProof="0" dirty="1"/>
              <a:t>Third level</a:t>
            </a:r>
          </a:p>
          <a:p>
            <a:pPr lvl="0"/>
            <a:r>
              <a:rPr lang="en-US" noProof="0" dirty="1"/>
              <a:t>Fourth level</a:t>
            </a:r>
          </a:p>
          <a:p>
            <a:pPr lvl="0"/>
            <a:r>
              <a:rPr lang="en-US" noProof="0" dirty="1"/>
              <a:t>Fifth level</a:t>
            </a:r>
          </a:p>
        </p:txBody>
      </p:sp>
      <p:sp>
        <p:nvSpPr>
          <p:cNvPr id="6" name="Footer Placeholder 5"/>
          <p:cNvSpPr>
            <a:spLocks noGrp="1"/>
          </p:cNvSpPr>
          <p:nvPr>
            <p:ph type="ftr" sz="quarter" idx="4"/>
          </p:nvPr>
        </p:nvSpPr>
        <p:spPr>
          <a:xfrm>
            <a:off x="0" y="8831421"/>
            <a:ext cx="3037627" cy="46338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79" tIns="47739" rIns="95479" bIns="47739" numCol="1" anchor="b" anchorCtr="0" compatLnSpc="1">
            <a:prstTxWarp prst="textNoShape"/>
          </a:bodyPr>
          <a:lstStyle>
            <a:lvl1pPr algn="l" defTabSz="954751">
              <a:defRPr sz="1200" b="0">
                <a:latin typeface="Abadi MT Condensed Extra Bold" pitchFamily="34" charset="0"/>
              </a:defRPr>
            </a:lvl1pPr>
          </a:lstStyle>
          <a:p>
            <a:pPr>
              <a:defRPr/>
            </a:pPr>
            <a:endParaRPr lang="en-US" altLang="en-US"/>
          </a:p>
        </p:txBody>
      </p:sp>
      <p:sp>
        <p:nvSpPr>
          <p:cNvPr id="7" name="Slide Number Placeholder 6"/>
          <p:cNvSpPr>
            <a:spLocks noGrp="1"/>
          </p:cNvSpPr>
          <p:nvPr>
            <p:ph type="sldNum" sz="quarter" idx="5"/>
          </p:nvPr>
        </p:nvSpPr>
        <p:spPr>
          <a:xfrm>
            <a:off x="3971172" y="8831421"/>
            <a:ext cx="3037627" cy="46338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79" tIns="47739" rIns="95479" bIns="47739" numCol="1" anchor="b" anchorCtr="0" compatLnSpc="1">
            <a:prstTxWarp prst="textNoShape"/>
          </a:bodyPr>
          <a:lstStyle>
            <a:lvl1pPr algn="r" defTabSz="954751">
              <a:defRPr sz="1200" b="0">
                <a:latin typeface="Abadi MT Condensed Extra Bold" pitchFamily="34" charset="0"/>
              </a:defRPr>
            </a:lvl1pPr>
          </a:lstStyle>
          <a:p>
            <a:pPr>
              <a:defRPr/>
            </a:pPr>
            <a:fld id="{791FA0AF-8149-446B-B891-1B220EE0915E}" type="slidenum">
              <a:rPr lang="en-US" altLang="en-US"/>
              <a:t>‹#›</a:t>
            </a:fld>
          </a:p>
        </p:txBody>
      </p:sp>
    </p:spTree>
    <p:extLst>
      <p:ext uri="{BB962C8B-B14F-4D97-AF65-F5344CB8AC3E}">
        <p14:creationId xmlns:p14="http://schemas.microsoft.com/office/powerpoint/2010/main" val="38875653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badi MT Condensed Extra Bold"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badi MT Condensed Extra Bold" pitchFamily="34"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badi MT Condensed Extra Bold"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badi MT Condensed Extra Bold"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badi MT Condensed Extra Bold"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1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1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1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1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1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1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1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1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1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1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2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2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6.xml" /></Relationships>
</file>

<file path=ppt/notesSlides/_rels/notesSlide2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7.xml" /></Relationships>
</file>

<file path=ppt/notesSlides/_rels/notesSlide2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8.xml" /></Relationships>
</file>

<file path=ppt/notesSlides/_rels/notesSlide2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9.xml" /></Relationships>
</file>

<file path=ppt/notesSlides/_rels/notesSlide2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0.xml" /></Relationships>
</file>

<file path=ppt/notesSlides/_rels/notesSlide2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1.xml" /></Relationships>
</file>

<file path=ppt/notesSlides/_rels/notesSlide2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2.xml" /></Relationships>
</file>

<file path=ppt/notesSlides/_rels/notesSlide2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3.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3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4.xml" /></Relationships>
</file>

<file path=ppt/notesSlides/_rels/notesSlide3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5.xml" /></Relationships>
</file>

<file path=ppt/notesSlides/_rels/notesSlide3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6.xml" /></Relationships>
</file>

<file path=ppt/notesSlides/_rels/notesSlide3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7.xml" /></Relationships>
</file>

<file path=ppt/notesSlides/_rels/notesSlide3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8.xml" /></Relationships>
</file>

<file path=ppt/notesSlides/_rels/notesSlide3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9.xml" /></Relationships>
</file>

<file path=ppt/notesSlides/_rels/notesSlide3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0.xml" /></Relationships>
</file>

<file path=ppt/notesSlides/_rels/notesSlide3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1.xml" /></Relationships>
</file>

<file path=ppt/notesSlides/_rels/notesSlide3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2.xml" /></Relationships>
</file>

<file path=ppt/notesSlides/_rels/notesSlide3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3.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4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4.xml" /></Relationships>
</file>

<file path=ppt/notesSlides/_rels/notesSlide4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5.xml" /></Relationships>
</file>

<file path=ppt/notesSlides/_rels/notesSlide4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6.xml" /></Relationships>
</file>

<file path=ppt/notesSlides/_rels/notesSlide4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7.xml" /></Relationships>
</file>

<file path=ppt/notesSlides/_rels/notesSlide4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8.xml" /></Relationships>
</file>

<file path=ppt/notesSlides/_rels/notesSlide4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9.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3008587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175513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547163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132401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3862152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1533454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3789055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4147815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254580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1850896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111205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3319977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183241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19224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4168028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1277223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274614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4149237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2338061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3701408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3135532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2041043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1018670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3521698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2913131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216256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1504985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4285387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1064096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2134367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1906679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14300854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4147815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26905115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2632066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33687711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1487464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33865525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27487407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154803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6463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2527032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4147815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2965809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10"/>
          </p:nvPr>
        </p:nvSpPr>
        <p:spPr/>
        <p:txBody>
          <a:bodyPr/>
          <a:lstStyle/>
          <a:p/>
        </p:txBody>
      </p:sp>
    </p:spTree>
    <p:extLst>
      <p:ext uri="{BB962C8B-B14F-4D97-AF65-F5344CB8AC3E}">
        <p14:creationId xmlns:p14="http://schemas.microsoft.com/office/powerpoint/2010/main" val="429429010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 Id="rId3" Type="http://schemas.openxmlformats.org/officeDocument/2006/relationships/image" Target="../media/image2.png"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jpeg"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4.jpeg"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srcRect/>
          <a:stretch>
            <a:fillRect/>
          </a:stretch>
        </p:blipFill>
        <p:spPr>
          <a:xfrm>
            <a:off x="141817" y="1182688"/>
            <a:ext cx="11887200" cy="1460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7052" y="152403"/>
            <a:ext cx="11360149" cy="989901"/>
          </a:xfrm>
          <a:prstGeom prst="rect"/>
          <a:effectLst/>
        </p:spPr>
        <p:txBody>
          <a:bodyPr anchor="b">
            <a:normAutofit/>
          </a:bodyPr>
          <a:lstStyle>
            <a:lvl1pPr>
              <a:defRPr lang="en-US" sz="3600">
                <a:ln w="3175">
                  <a:solidFill>
                    <a:schemeClr val="tx1"/>
                  </a:solidFill>
                </a:ln>
                <a:solidFill>
                  <a:schemeClr val="tx1">
                    <a:lumMod val="65000"/>
                    <a:lumOff val="35000"/>
                  </a:schemeClr>
                </a:solidFill>
                <a:effectLst>
                  <a:outerShdw blurRad="50800" dir="2700000" dist="38100" algn="tl" rotWithShape="0">
                    <a:prstClr val="black">
                      <a:alpha val="40000"/>
                    </a:prstClr>
                  </a:outerShdw>
                </a:effectLst>
              </a:defRPr>
            </a:lvl1pPr>
          </a:lstStyle>
          <a:p>
            <a:pPr lvl="0"/>
            <a:r>
              <a:rPr lang="en-US" dirty="1"/>
              <a:t>Click to edit Master title style</a:t>
            </a:r>
          </a:p>
        </p:txBody>
      </p:sp>
      <p:sp>
        <p:nvSpPr>
          <p:cNvPr id="8" name="Content Placeholder 7"/>
          <p:cNvSpPr>
            <a:spLocks noGrp="1"/>
          </p:cNvSpPr>
          <p:nvPr>
            <p:ph sz="quarter" idx="10"/>
          </p:nvPr>
        </p:nvSpPr>
        <p:spPr>
          <a:xfrm>
            <a:off x="527052" y="1371600"/>
            <a:ext cx="11360149" cy="5114925"/>
          </a:xfrm>
          <a:prstGeom prst="rect"/>
        </p:spPr>
        <p:txBody>
          <a:bodyPr>
            <a:normAutofit/>
          </a:bodyPr>
          <a:lstStyle>
            <a:lvl1pPr marL="227013" indent="-227013">
              <a:lnSpc>
                <a:spcPct val="100000"/>
              </a:lnSpc>
              <a:spcBef>
                <a:spcPts val="600"/>
              </a:spcBef>
              <a:buClr>
                <a:schemeClr val="tx2"/>
              </a:buClr>
              <a:buFont typeface="Wingdings" pitchFamily="2" charset="2"/>
              <a:buChar char="§"/>
              <a:defRPr sz="2800" b="1"/>
            </a:lvl1pPr>
            <a:lvl2pPr marL="569913" indent="-220663">
              <a:lnSpc>
                <a:spcPct val="100000"/>
              </a:lnSpc>
              <a:spcBef>
                <a:spcPts val="600"/>
              </a:spcBef>
              <a:buClrTx/>
              <a:buSzPct val="80000"/>
              <a:buFont typeface="Wingdings" pitchFamily="2" charset="2"/>
              <a:buChar char="Ø"/>
              <a:defRPr sz="2400" b="1" i="1" baseline="0">
                <a:solidFill>
                  <a:srgbClr val="002060"/>
                </a:solidFill>
              </a:defRPr>
            </a:lvl2pPr>
            <a:lvl3pPr marL="855663" indent="-168275">
              <a:lnSpc>
                <a:spcPct val="100000"/>
              </a:lnSpc>
              <a:spcBef>
                <a:spcPts val="600"/>
              </a:spcBef>
              <a:buClr>
                <a:schemeClr val="tx2">
                  <a:lumMod val="75000"/>
                  <a:lumOff val="25000"/>
                </a:schemeClr>
              </a:buClr>
              <a:defRPr sz="1800" b="1"/>
            </a:lvl3pPr>
            <a:lvl4pPr marL="1081088" indent="-176213">
              <a:lnSpc>
                <a:spcPct val="100000"/>
              </a:lnSpc>
              <a:spcBef>
                <a:spcPts val="600"/>
              </a:spcBef>
              <a:defRPr sz="1600" b="1" i="1">
                <a:solidFill>
                  <a:schemeClr val="tx1">
                    <a:lumMod val="75000"/>
                    <a:lumOff val="25000"/>
                  </a:schemeClr>
                </a:solidFill>
                <a:latin typeface="+mn-lt"/>
              </a:defRPr>
            </a:lvl4pPr>
            <a:lvl5pPr marL="1423988" indent="-176213">
              <a:lnSpc>
                <a:spcPct val="100000"/>
              </a:lnSpc>
              <a:spcBef>
                <a:spcPts val="600"/>
              </a:spcBef>
              <a:defRPr sz="1600" b="1" i="1">
                <a:latin typeface="+mn-lt"/>
              </a:defRPr>
            </a:lvl5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pic>
        <p:nvPicPr>
          <p:cNvPr id="5" name="Picture 4">
            <a:extLst>
              <a:ext uri="{FF2B5EF4-FFF2-40B4-BE49-F238E27FC236}">
                <a16:creationId xmlns:a16="http://schemas.microsoft.com/office/drawing/2014/main" id="{45CF5C28-9BB7-4700-A0EE-DFA2B440BAE8}"/>
              </a:ext>
            </a:extLst>
          </p:cNvPr>
          <p:cNvPicPr>
            <a:picLocks noChangeAspect="1"/>
          </p:cNvPicPr>
          <p:nvPr userDrawn="1"/>
        </p:nvPicPr>
        <p:blipFill>
          <a:blip r:embed="rId3"/>
          <a:srcRect/>
          <a:stretch>
            <a:fillRect/>
          </a:stretch>
        </p:blipFill>
        <p:spPr>
          <a:xfrm>
            <a:off x="9601200" y="6506067"/>
            <a:ext cx="2133600" cy="325041"/>
          </a:xfrm>
          <a:prstGeom prst="rect"/>
        </p:spPr>
      </p:pic>
    </p:spTree>
    <p:extLst>
      <p:ext uri="{BB962C8B-B14F-4D97-AF65-F5344CB8AC3E}">
        <p14:creationId xmlns:p14="http://schemas.microsoft.com/office/powerpoint/2010/main" val="1764324983"/>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9"/>
          <p:cNvPicPr>
            <a:picLocks noChangeAspect="1"/>
          </p:cNvPicPr>
          <p:nvPr userDrawn="1"/>
        </p:nvPicPr>
        <p:blipFill>
          <a:blip r:embed="rId2"/>
          <a:srcRect/>
          <a:stretch>
            <a:fillRect/>
          </a:stretch>
        </p:blipFill>
        <p:spPr>
          <a:xfrm>
            <a:off x="0" y="0"/>
            <a:ext cx="12192000" cy="68580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quarter" idx="10"/>
          </p:nvPr>
        </p:nvSpPr>
        <p:spPr>
          <a:xfrm>
            <a:off x="1879600" y="2138365"/>
            <a:ext cx="8432800" cy="2581275"/>
          </a:xfrm>
          <a:prstGeom prst="rect"/>
        </p:spPr>
        <p:txBody>
          <a:bodyPr anchor="ctr" anchorCtr="0">
            <a:normAutofit/>
          </a:bodyPr>
          <a:lstStyle>
            <a:lvl1pPr marL="0" indent="0" algn="ctr">
              <a:buNone/>
              <a:defRPr sz="3200" b="1">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1"/>
              <a:t>Click to edit Master text styles</a:t>
            </a:r>
          </a:p>
        </p:txBody>
      </p:sp>
    </p:spTree>
    <p:extLst>
      <p:ext uri="{BB962C8B-B14F-4D97-AF65-F5344CB8AC3E}">
        <p14:creationId xmlns:p14="http://schemas.microsoft.com/office/powerpoint/2010/main" val="1738724199"/>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srcRect/>
          <a:stretch>
            <a:fillRect/>
          </a:stretch>
        </p:blipFill>
        <p:spPr>
          <a:xfrm>
            <a:off x="1" y="228603"/>
            <a:ext cx="11299291" cy="6355851"/>
          </a:xfrm>
          <a:prstGeom prst="rect"/>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userDrawn="1"/>
        </p:nvSpPr>
        <p:spPr>
          <a:xfrm>
            <a:off x="850625" y="6456403"/>
            <a:ext cx="8229600" cy="261937"/>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91440" anchor="ctr"/>
          <a:lstStyle/>
          <a:p>
            <a:pPr fontAlgn="base">
              <a:spcBef>
                <a:spcPct val="0"/>
              </a:spcBef>
              <a:spcAft>
                <a:spcPct val="0"/>
              </a:spcAft>
            </a:pPr>
            <a:endParaRPr lang="en-US" sz="1000">
              <a:solidFill>
                <a:srgbClr val="616265"/>
              </a:solidFill>
              <a:latin typeface="Century Gothic" pitchFamily="34" charset="0"/>
              <a:cs typeface="Arial" charset="0"/>
            </a:endParaRPr>
          </a:p>
        </p:txBody>
      </p:sp>
      <p:sp>
        <p:nvSpPr>
          <p:cNvPr id="38922" name="Rectangle 10"/>
          <p:cNvSpPr>
            <a:spLocks noGrp="1" noChangeArrowheads="1"/>
          </p:cNvSpPr>
          <p:nvPr>
            <p:ph type="ctrTitle"/>
          </p:nvPr>
        </p:nvSpPr>
        <p:spPr>
          <a:xfrm>
            <a:off x="1689100" y="2452898"/>
            <a:ext cx="9347200" cy="1061829"/>
          </a:xfrm>
          <a:prstGeom prst="rect"/>
        </p:spPr>
        <p:txBody>
          <a:bodyPr anchor="b">
            <a:spAutoFit/>
          </a:bodyPr>
          <a:lstStyle>
            <a:lvl1pPr>
              <a:defRPr sz="3500"/>
            </a:lvl1pPr>
          </a:lstStyle>
          <a:p>
            <a:pPr lvl="0"/>
            <a:r>
              <a:rPr lang="en-US" noProof="0" dirty="1"/>
              <a:t>Click to edit </a:t>
            </a:r>
            <a:br>
              <a:rPr lang="en-US" noProof="0" dirty="1"/>
            </a:br>
            <a:r>
              <a:rPr lang="en-US" noProof="0" dirty="1"/>
              <a:t>Master title style</a:t>
            </a:r>
          </a:p>
        </p:txBody>
      </p:sp>
      <p:sp>
        <p:nvSpPr>
          <p:cNvPr id="38923" name="Rectangle 11"/>
          <p:cNvSpPr>
            <a:spLocks noGrp="1" noChangeArrowheads="1"/>
          </p:cNvSpPr>
          <p:nvPr>
            <p:ph type="subTitle" idx="1"/>
          </p:nvPr>
        </p:nvSpPr>
        <p:spPr>
          <a:xfrm>
            <a:off x="1676402" y="3638550"/>
            <a:ext cx="8851900" cy="1371600"/>
          </a:xfrm>
          <a:prstGeom prst="rect"/>
        </p:spPr>
        <p:txBody>
          <a:bodyPr/>
          <a:lstStyle>
            <a:lvl1pPr marL="0" indent="0">
              <a:buFont typeface="Arial Narrow" pitchFamily="34" charset="0"/>
              <a:buNone/>
              <a:defRPr/>
            </a:lvl1pPr>
          </a:lstStyle>
          <a:p>
            <a:pPr lvl="0"/>
            <a:r>
              <a:rPr lang="en-US" noProof="0" dirty="1"/>
              <a:t>The subtitle should usually be on one line, </a:t>
            </a:r>
            <a:br>
              <a:rPr lang="en-US" noProof="0" dirty="1"/>
            </a:br>
            <a:r>
              <a:rPr lang="en-US" noProof="0" dirty="1"/>
              <a:t>but there is room for two lines</a:t>
            </a:r>
          </a:p>
        </p:txBody>
      </p:sp>
      <p:sp>
        <p:nvSpPr>
          <p:cNvPr id="7" name="Rectangle 19"/>
          <p:cNvSpPr>
            <a:spLocks noGrp="1" noChangeArrowheads="1"/>
          </p:cNvSpPr>
          <p:nvPr>
            <p:ph type="dt" sz="half" idx="11"/>
          </p:nvPr>
        </p:nvSpPr>
        <p:spPr>
          <a:xfrm>
            <a:off x="1816102" y="5934075"/>
            <a:ext cx="4265084" cy="292100"/>
          </a:xfrm>
          <a:prstGeom prst="rect"/>
        </p:spPr>
        <p:txBody>
          <a:bodyPr vert="horz" wrap="square" lIns="0" tIns="0" rIns="0" bIns="0" numCol="1" anchor="t" anchorCtr="0" compatLnSpc="1">
            <a:prstTxWarp prst="textNoShape"/>
          </a:bodyPr>
          <a:lstStyle>
            <a:lvl1pPr>
              <a:defRPr>
                <a:latin typeface="+mj-lt"/>
              </a:defRPr>
            </a:lvl1pPr>
          </a:lstStyle>
          <a:p>
            <a:pPr fontAlgn="base">
              <a:spcBef>
                <a:spcPct val="0"/>
              </a:spcBef>
              <a:spcAft>
                <a:spcPct val="0"/>
              </a:spcAft>
              <a:defRPr/>
            </a:pPr>
            <a:r>
              <a:rPr lang="en-US" dirty="1">
                <a:solidFill>
                  <a:srgbClr val="000000"/>
                </a:solidFill>
              </a:rPr>
              <a:t>January 9, 2012</a:t>
            </a:r>
          </a:p>
        </p:txBody>
      </p:sp>
      <p:sp>
        <p:nvSpPr>
          <p:cNvPr id="6" name="TextBox 5"/>
          <p:cNvSpPr txBox="1"/>
          <p:nvPr userDrawn="1"/>
        </p:nvSpPr>
        <p:spPr>
          <a:xfrm>
            <a:off x="11729774" y="6566370"/>
            <a:ext cx="308098" cy="23083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eaLnBrk="1" hangingPunct="1">
              <a:defRPr sz="900">
                <a:solidFill>
                  <a:srgbClr val="616265"/>
                </a:solidFill>
                <a:latin typeface="Century Gothic"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fontAlgn="base" eaLnBrk="0" hangingPunct="0">
              <a:spcBef>
                <a:spcPct val="0"/>
              </a:spcBef>
              <a:spcAft>
                <a:spcPct val="0"/>
              </a:spcAft>
            </a:lvl6pPr>
            <a:lvl7pPr marL="2971800" indent="-228600" fontAlgn="base" eaLnBrk="0" hangingPunct="0">
              <a:spcBef>
                <a:spcPct val="0"/>
              </a:spcBef>
              <a:spcAft>
                <a:spcPct val="0"/>
              </a:spcAft>
            </a:lvl7pPr>
            <a:lvl8pPr marL="3429000" indent="-228600" fontAlgn="base" eaLnBrk="0" hangingPunct="0">
              <a:spcBef>
                <a:spcPct val="0"/>
              </a:spcBef>
              <a:spcAft>
                <a:spcPct val="0"/>
              </a:spcAft>
            </a:lvl8pPr>
            <a:lvl9pPr marL="3886200" indent="-228600" fontAlgn="base" eaLnBrk="0" hangingPunct="0">
              <a:spcBef>
                <a:spcPct val="0"/>
              </a:spcBef>
              <a:spcAft>
                <a:spcPct val="0"/>
              </a:spcAft>
            </a:lvl9pPr>
          </a:lstStyle>
          <a:p>
            <a:pPr algn="r" fontAlgn="base">
              <a:spcBef>
                <a:spcPct val="0"/>
              </a:spcBef>
              <a:spcAft>
                <a:spcPct val="0"/>
              </a:spcAft>
            </a:pPr>
            <a:fld id="{03544A78-E8E3-4982-8E50-7EFA33E75EAE}" type="slidenum">
              <a:rPr lang="en-US" sz="900" smtClean="0">
                <a:solidFill>
                  <a:schemeClr val="bg1"/>
                </a:solidFill>
              </a:rPr>
              <a:t>‹#›</a:t>
            </a:fld>
            <a:endParaRPr lang="en-US" sz="900">
              <a:solidFill>
                <a:schemeClr val="bg1"/>
              </a:solidFill>
            </a:endParaRPr>
          </a:p>
        </p:txBody>
      </p:sp>
      <p:sp>
        <p:nvSpPr>
          <p:cNvPr id="8" name="Rectangle 7"/>
          <p:cNvSpPr/>
          <p:nvPr userDrawn="1"/>
        </p:nvSpPr>
        <p:spPr>
          <a:xfrm>
            <a:off x="6097480" y="17440"/>
            <a:ext cx="6096000" cy="215444"/>
          </a:xfrm>
          <a:prstGeom prst="rect"/>
        </p:spPr>
        <p:txBody>
          <a:bodyPr>
            <a:spAutoFit/>
          </a:bodyPr>
          <a:lstStyle/>
          <a:p>
            <a:pPr algn="r" fontAlgn="base">
              <a:spcBef>
                <a:spcPct val="0"/>
              </a:spcBef>
              <a:spcAft>
                <a:spcPct val="0"/>
              </a:spcAft>
              <a:defRPr/>
            </a:pPr>
            <a:r>
              <a:rPr lang="en-US" sz="800" b="1" dirty="1">
                <a:solidFill>
                  <a:schemeClr val="bg1"/>
                </a:solidFill>
                <a:effectLst/>
                <a:latin typeface="Century Gothic" pitchFamily="34" charset="0"/>
                <a:cs typeface="Arial" charset="0"/>
              </a:rPr>
              <a:t>Privileged and Confidential |Attorney-Client Communication | Attorney Work Product</a:t>
            </a:r>
          </a:p>
        </p:txBody>
      </p:sp>
    </p:spTree>
    <p:extLst>
      <p:ext uri="{BB962C8B-B14F-4D97-AF65-F5344CB8AC3E}">
        <p14:creationId xmlns:p14="http://schemas.microsoft.com/office/powerpoint/2010/main" val="34449029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p:spPr>
        <p:txBody>
          <a:bodyPr/>
          <a:lstStyle>
            <a:lvl1pPr>
              <a:defRPr/>
            </a:lvl1pPr>
          </a:lstStyle>
          <a:p>
            <a:r>
              <a:rPr lang="en-US" dirty="1"/>
              <a:t>Click to edit Master title style</a:t>
            </a:r>
          </a:p>
        </p:txBody>
      </p:sp>
      <p:sp>
        <p:nvSpPr>
          <p:cNvPr id="3" name="Text Placeholder 2"/>
          <p:cNvSpPr>
            <a:spLocks noGrp="1"/>
          </p:cNvSpPr>
          <p:nvPr>
            <p:ph type="body" idx="1"/>
          </p:nvPr>
        </p:nvSpPr>
        <p:spPr>
          <a:xfrm>
            <a:off x="609600" y="1535113"/>
            <a:ext cx="5386917" cy="639762"/>
          </a:xfrm>
          <a:prstGeom prst="rect"/>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4" name="Content Placeholder 3"/>
          <p:cNvSpPr>
            <a:spLocks noGrp="1"/>
          </p:cNvSpPr>
          <p:nvPr>
            <p:ph sz="half" idx="2"/>
          </p:nvPr>
        </p:nvSpPr>
        <p:spPr>
          <a:xfrm>
            <a:off x="609600" y="2174875"/>
            <a:ext cx="5386917" cy="3951288"/>
          </a:xfrm>
          <a:prstGeom prst="rect"/>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5" name="Text Placeholder 4"/>
          <p:cNvSpPr>
            <a:spLocks noGrp="1"/>
          </p:cNvSpPr>
          <p:nvPr>
            <p:ph type="body" sz="quarter" idx="3"/>
          </p:nvPr>
        </p:nvSpPr>
        <p:spPr>
          <a:xfrm>
            <a:off x="6193369" y="1535113"/>
            <a:ext cx="5389033" cy="639762"/>
          </a:xfrm>
          <a:prstGeom prst="rect"/>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1"/>
              <a:t>Click to edit Master text styles</a:t>
            </a:r>
          </a:p>
        </p:txBody>
      </p:sp>
      <p:sp>
        <p:nvSpPr>
          <p:cNvPr id="6" name="Content Placeholder 5"/>
          <p:cNvSpPr>
            <a:spLocks noGrp="1"/>
          </p:cNvSpPr>
          <p:nvPr>
            <p:ph sz="quarter" idx="4"/>
          </p:nvPr>
        </p:nvSpPr>
        <p:spPr>
          <a:xfrm>
            <a:off x="6193369" y="2174875"/>
            <a:ext cx="5389033" cy="3951288"/>
          </a:xfrm>
          <a:prstGeom prst="rect"/>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7" name="Rectangle 11"/>
          <p:cNvSpPr>
            <a:spLocks noGrp="1" noChangeArrowheads="1"/>
          </p:cNvSpPr>
          <p:nvPr>
            <p:ph type="sldNum" sz="quarter" idx="10"/>
          </p:nvPr>
        </p:nvSpPr>
        <p:spPr>
          <a:xfrm>
            <a:off x="11296651" y="6486525"/>
            <a:ext cx="508000" cy="304800"/>
          </a:xfrm>
          <a:prstGeom prst="rect"/>
        </p:spPr>
        <p:txBody>
          <a:bodyPr/>
          <a:lstStyle>
            <a:lvl1pPr algn="l">
              <a:defRPr b="0">
                <a:solidFill>
                  <a:srgbClr val="000000"/>
                </a:solidFill>
                <a:latin typeface="Arial" charset="0"/>
                <a:ea typeface="+mn-ea"/>
                <a:cs typeface="+mn-cs"/>
              </a:defRPr>
            </a:lvl1pPr>
          </a:lstStyle>
          <a:p>
            <a:pPr>
              <a:defRPr/>
            </a:pPr>
            <a:fld id="{48D74E8A-16D9-4302-8C6F-82194CCCC116}" type="slidenum">
              <a:rPr lang="en-US"/>
              <a:t>‹#›</a:t>
            </a:fld>
          </a:p>
        </p:txBody>
      </p:sp>
      <p:sp>
        <p:nvSpPr>
          <p:cNvPr id="8" name="Rectangle 12"/>
          <p:cNvSpPr>
            <a:spLocks noGrp="1" noChangeArrowheads="1"/>
          </p:cNvSpPr>
          <p:nvPr>
            <p:ph type="ftr" sz="quarter" idx="11"/>
          </p:nvPr>
        </p:nvSpPr>
        <p:spPr>
          <a:xfrm>
            <a:off x="787400" y="6489700"/>
            <a:ext cx="3860800" cy="304800"/>
          </a:xfrm>
          <a:prstGeom prst="rect"/>
        </p:spPr>
        <p:txBody>
          <a:bodyPr/>
          <a:lstStyle>
            <a:lvl1pPr algn="l">
              <a:defRPr b="0">
                <a:solidFill>
                  <a:srgbClr val="000000"/>
                </a:solidFill>
                <a:latin typeface="Arial" charset="0"/>
                <a:ea typeface="+mn-ea"/>
                <a:cs typeface="+mn-cs"/>
              </a:defRPr>
            </a:lvl1pPr>
          </a:lstStyle>
          <a:p>
            <a:pPr>
              <a:defRPr/>
            </a:pPr>
            <a:r>
              <a:rPr lang="en-US" dirty="1"/>
              <a:t>Greenberg Traurig, LLP </a:t>
            </a:r>
            <a:r>
              <a:rPr lang="en-US" dirty="1">
                <a:cs typeface="Arial" charset="0"/>
              </a:rPr>
              <a:t>│ gtlaw.com</a:t>
            </a:r>
          </a:p>
        </p:txBody>
      </p:sp>
    </p:spTree>
    <p:extLst>
      <p:ext uri="{BB962C8B-B14F-4D97-AF65-F5344CB8AC3E}">
        <p14:creationId xmlns:p14="http://schemas.microsoft.com/office/powerpoint/2010/main" val="1157407745"/>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7052" y="771528"/>
            <a:ext cx="10191749" cy="925513"/>
          </a:xfrm>
          <a:prstGeom prst="rect"/>
        </p:spPr>
        <p:txBody>
          <a:bodyPr/>
          <a:lstStyle/>
          <a:p>
            <a:r>
              <a:rPr lang="en-US" dirty="1"/>
              <a:t>Click to edit Master title style</a:t>
            </a:r>
          </a:p>
        </p:txBody>
      </p:sp>
      <p:sp>
        <p:nvSpPr>
          <p:cNvPr id="3" name="Rectangle 11"/>
          <p:cNvSpPr>
            <a:spLocks noGrp="1" noChangeArrowheads="1"/>
          </p:cNvSpPr>
          <p:nvPr>
            <p:ph type="sldNum" sz="quarter" idx="10"/>
          </p:nvPr>
        </p:nvSpPr>
        <p:spPr>
          <a:xfrm>
            <a:off x="11296651" y="6486525"/>
            <a:ext cx="508000" cy="304800"/>
          </a:xfrm>
          <a:prstGeom prst="rect"/>
        </p:spPr>
        <p:txBody>
          <a:bodyPr/>
          <a:lstStyle>
            <a:lvl1pPr algn="l">
              <a:defRPr b="0">
                <a:solidFill>
                  <a:srgbClr val="000000"/>
                </a:solidFill>
                <a:latin typeface="Arial" charset="0"/>
                <a:ea typeface="+mn-ea"/>
                <a:cs typeface="+mn-cs"/>
              </a:defRPr>
            </a:lvl1pPr>
          </a:lstStyle>
          <a:p>
            <a:pPr>
              <a:defRPr/>
            </a:pPr>
            <a:fld id="{30F60C1A-1082-4873-BBF5-53AA1FC4A0E4}" type="slidenum">
              <a:rPr lang="en-US"/>
              <a:t>‹#›</a:t>
            </a:fld>
          </a:p>
        </p:txBody>
      </p:sp>
      <p:sp>
        <p:nvSpPr>
          <p:cNvPr id="4" name="Rectangle 12"/>
          <p:cNvSpPr>
            <a:spLocks noGrp="1" noChangeArrowheads="1"/>
          </p:cNvSpPr>
          <p:nvPr>
            <p:ph type="ftr" sz="quarter" idx="11"/>
          </p:nvPr>
        </p:nvSpPr>
        <p:spPr>
          <a:xfrm>
            <a:off x="787400" y="6489700"/>
            <a:ext cx="3860800" cy="304800"/>
          </a:xfrm>
          <a:prstGeom prst="rect"/>
        </p:spPr>
        <p:txBody>
          <a:bodyPr/>
          <a:lstStyle>
            <a:lvl1pPr algn="l">
              <a:defRPr b="0">
                <a:solidFill>
                  <a:srgbClr val="000000"/>
                </a:solidFill>
                <a:latin typeface="Arial" charset="0"/>
                <a:ea typeface="+mn-ea"/>
                <a:cs typeface="+mn-cs"/>
              </a:defRPr>
            </a:lvl1pPr>
          </a:lstStyle>
          <a:p>
            <a:pPr>
              <a:defRPr/>
            </a:pPr>
            <a:r>
              <a:rPr lang="en-US" dirty="1"/>
              <a:t>Greenberg Traurig, LLP </a:t>
            </a:r>
            <a:r>
              <a:rPr lang="en-US" dirty="1">
                <a:cs typeface="Arial" charset="0"/>
              </a:rPr>
              <a:t>│ gtlaw.com</a:t>
            </a:r>
          </a:p>
        </p:txBody>
      </p:sp>
    </p:spTree>
    <p:extLst>
      <p:ext uri="{BB962C8B-B14F-4D97-AF65-F5344CB8AC3E}">
        <p14:creationId xmlns:p14="http://schemas.microsoft.com/office/powerpoint/2010/main" val="839144454"/>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xfrm>
            <a:off x="11296651" y="6486525"/>
            <a:ext cx="508000" cy="304800"/>
          </a:xfrm>
          <a:prstGeom prst="rect"/>
        </p:spPr>
        <p:txBody>
          <a:bodyPr/>
          <a:lstStyle>
            <a:lvl1pPr algn="l">
              <a:defRPr b="0">
                <a:solidFill>
                  <a:srgbClr val="000000"/>
                </a:solidFill>
                <a:latin typeface="Arial" charset="0"/>
                <a:ea typeface="+mn-ea"/>
                <a:cs typeface="+mn-cs"/>
              </a:defRPr>
            </a:lvl1pPr>
          </a:lstStyle>
          <a:p>
            <a:pPr>
              <a:defRPr/>
            </a:pPr>
            <a:fld id="{652FD407-DFB0-441F-B553-DCA4F34E7A06}" type="slidenum">
              <a:rPr lang="en-US"/>
              <a:t>‹#›</a:t>
            </a:fld>
          </a:p>
        </p:txBody>
      </p:sp>
      <p:sp>
        <p:nvSpPr>
          <p:cNvPr id="3" name="Rectangle 12"/>
          <p:cNvSpPr>
            <a:spLocks noGrp="1" noChangeArrowheads="1"/>
          </p:cNvSpPr>
          <p:nvPr>
            <p:ph type="ftr" sz="quarter" idx="11"/>
          </p:nvPr>
        </p:nvSpPr>
        <p:spPr>
          <a:xfrm>
            <a:off x="787400" y="6489700"/>
            <a:ext cx="3860800" cy="304800"/>
          </a:xfrm>
          <a:prstGeom prst="rect"/>
        </p:spPr>
        <p:txBody>
          <a:bodyPr/>
          <a:lstStyle>
            <a:lvl1pPr algn="l">
              <a:defRPr b="0">
                <a:solidFill>
                  <a:srgbClr val="000000"/>
                </a:solidFill>
                <a:latin typeface="Arial" charset="0"/>
                <a:ea typeface="+mn-ea"/>
                <a:cs typeface="+mn-cs"/>
              </a:defRPr>
            </a:lvl1pPr>
          </a:lstStyle>
          <a:p>
            <a:pPr>
              <a:defRPr/>
            </a:pPr>
            <a:r>
              <a:rPr lang="en-US" dirty="1"/>
              <a:t>Greenberg Traurig, LLP </a:t>
            </a:r>
            <a:r>
              <a:rPr lang="en-US" dirty="1">
                <a:cs typeface="Arial" charset="0"/>
              </a:rPr>
              <a:t>│ gtlaw.com</a:t>
            </a:r>
          </a:p>
        </p:txBody>
      </p:sp>
    </p:spTree>
    <p:extLst>
      <p:ext uri="{BB962C8B-B14F-4D97-AF65-F5344CB8AC3E}">
        <p14:creationId xmlns:p14="http://schemas.microsoft.com/office/powerpoint/2010/main" val="194039856"/>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p:spPr>
        <p:txBody>
          <a:bodyPr anchor="b"/>
          <a:lstStyle>
            <a:lvl1pPr algn="l">
              <a:defRPr sz="2000" b="1"/>
            </a:lvl1pPr>
          </a:lstStyle>
          <a:p>
            <a:r>
              <a:rPr lang="en-US" dirty="1"/>
              <a:t>Click to edit Master title style</a:t>
            </a:r>
          </a:p>
        </p:txBody>
      </p:sp>
      <p:sp>
        <p:nvSpPr>
          <p:cNvPr id="3" name="Content Placeholder 2"/>
          <p:cNvSpPr>
            <a:spLocks noGrp="1"/>
          </p:cNvSpPr>
          <p:nvPr>
            <p:ph idx="1"/>
          </p:nvPr>
        </p:nvSpPr>
        <p:spPr>
          <a:xfrm>
            <a:off x="4766733" y="273053"/>
            <a:ext cx="6815667" cy="5853113"/>
          </a:xfrm>
          <a:prstGeom prst="rect"/>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Text Placeholder 3"/>
          <p:cNvSpPr>
            <a:spLocks noGrp="1"/>
          </p:cNvSpPr>
          <p:nvPr>
            <p:ph type="body" sz="half" idx="2"/>
          </p:nvPr>
        </p:nvSpPr>
        <p:spPr>
          <a:xfrm>
            <a:off x="609602" y="1435103"/>
            <a:ext cx="4011084" cy="4691063"/>
          </a:xfrm>
          <a:prstGeom prst="rect"/>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
        <p:nvSpPr>
          <p:cNvPr id="5" name="Rectangle 11"/>
          <p:cNvSpPr>
            <a:spLocks noGrp="1" noChangeArrowheads="1"/>
          </p:cNvSpPr>
          <p:nvPr>
            <p:ph type="sldNum" sz="quarter" idx="10"/>
          </p:nvPr>
        </p:nvSpPr>
        <p:spPr>
          <a:xfrm>
            <a:off x="11296651" y="6486525"/>
            <a:ext cx="508000" cy="304800"/>
          </a:xfrm>
          <a:prstGeom prst="rect"/>
        </p:spPr>
        <p:txBody>
          <a:bodyPr/>
          <a:lstStyle>
            <a:lvl1pPr algn="l">
              <a:defRPr b="0">
                <a:solidFill>
                  <a:srgbClr val="000000"/>
                </a:solidFill>
                <a:latin typeface="Arial" charset="0"/>
                <a:ea typeface="+mn-ea"/>
                <a:cs typeface="+mn-cs"/>
              </a:defRPr>
            </a:lvl1pPr>
          </a:lstStyle>
          <a:p>
            <a:pPr>
              <a:defRPr/>
            </a:pPr>
            <a:fld id="{CE558E0D-51BA-4514-BD71-8223B6379AF4}" type="slidenum">
              <a:rPr lang="en-US"/>
              <a:t>‹#›</a:t>
            </a:fld>
          </a:p>
        </p:txBody>
      </p:sp>
      <p:sp>
        <p:nvSpPr>
          <p:cNvPr id="6" name="Rectangle 12"/>
          <p:cNvSpPr>
            <a:spLocks noGrp="1" noChangeArrowheads="1"/>
          </p:cNvSpPr>
          <p:nvPr>
            <p:ph type="ftr" sz="quarter" idx="11"/>
          </p:nvPr>
        </p:nvSpPr>
        <p:spPr>
          <a:xfrm>
            <a:off x="787400" y="6489700"/>
            <a:ext cx="3860800" cy="304800"/>
          </a:xfrm>
          <a:prstGeom prst="rect"/>
        </p:spPr>
        <p:txBody>
          <a:bodyPr/>
          <a:lstStyle>
            <a:lvl1pPr algn="l">
              <a:defRPr b="0">
                <a:solidFill>
                  <a:srgbClr val="000000"/>
                </a:solidFill>
                <a:latin typeface="Arial" charset="0"/>
                <a:ea typeface="+mn-ea"/>
                <a:cs typeface="+mn-cs"/>
              </a:defRPr>
            </a:lvl1pPr>
          </a:lstStyle>
          <a:p>
            <a:pPr>
              <a:defRPr/>
            </a:pPr>
            <a:r>
              <a:rPr lang="en-US" dirty="1"/>
              <a:t>Greenberg Traurig, LLP </a:t>
            </a:r>
            <a:r>
              <a:rPr lang="en-US" dirty="1">
                <a:cs typeface="Arial" charset="0"/>
              </a:rPr>
              <a:t>│ gtlaw.com</a:t>
            </a:r>
          </a:p>
        </p:txBody>
      </p:sp>
    </p:spTree>
    <p:extLst>
      <p:ext uri="{BB962C8B-B14F-4D97-AF65-F5344CB8AC3E}">
        <p14:creationId xmlns:p14="http://schemas.microsoft.com/office/powerpoint/2010/main" val="659794871"/>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p:spPr>
        <p:txBody>
          <a:bodyPr anchor="b"/>
          <a:lstStyle>
            <a:lvl1pPr algn="l">
              <a:defRPr sz="2000" b="1"/>
            </a:lvl1pPr>
          </a:lstStyle>
          <a:p>
            <a:r>
              <a:rPr lang="en-US" dirty="1"/>
              <a:t>Click to edit Master title style</a:t>
            </a:r>
          </a:p>
        </p:txBody>
      </p:sp>
      <p:sp>
        <p:nvSpPr>
          <p:cNvPr id="3" name="Picture Placeholder 2"/>
          <p:cNvSpPr>
            <a:spLocks noGrp="1"/>
          </p:cNvSpPr>
          <p:nvPr>
            <p:ph type="pic" idx="1"/>
          </p:nvPr>
        </p:nvSpPr>
        <p:spPr>
          <a:xfrm>
            <a:off x="2389717" y="612775"/>
            <a:ext cx="7315200" cy="4114800"/>
          </a:xfrm>
          <a:prstGeom prst="rec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1"/>
              <a:t>Click to edit Master text styles</a:t>
            </a:r>
          </a:p>
        </p:txBody>
      </p:sp>
      <p:sp>
        <p:nvSpPr>
          <p:cNvPr id="5" name="Rectangle 11"/>
          <p:cNvSpPr>
            <a:spLocks noGrp="1" noChangeArrowheads="1"/>
          </p:cNvSpPr>
          <p:nvPr>
            <p:ph type="sldNum" sz="quarter" idx="10"/>
          </p:nvPr>
        </p:nvSpPr>
        <p:spPr>
          <a:xfrm>
            <a:off x="11296651" y="6486525"/>
            <a:ext cx="508000" cy="304800"/>
          </a:xfrm>
          <a:prstGeom prst="rect"/>
        </p:spPr>
        <p:txBody>
          <a:bodyPr/>
          <a:lstStyle>
            <a:lvl1pPr algn="l">
              <a:defRPr b="0">
                <a:solidFill>
                  <a:srgbClr val="000000"/>
                </a:solidFill>
                <a:latin typeface="Arial" charset="0"/>
                <a:ea typeface="+mn-ea"/>
                <a:cs typeface="+mn-cs"/>
              </a:defRPr>
            </a:lvl1pPr>
          </a:lstStyle>
          <a:p>
            <a:pPr>
              <a:defRPr/>
            </a:pPr>
            <a:fld id="{D3B3EC1C-8571-40B9-B9B9-B6B079CB78AA}" type="slidenum">
              <a:rPr lang="en-US"/>
              <a:t>‹#›</a:t>
            </a:fld>
          </a:p>
        </p:txBody>
      </p:sp>
      <p:sp>
        <p:nvSpPr>
          <p:cNvPr id="6" name="Rectangle 12"/>
          <p:cNvSpPr>
            <a:spLocks noGrp="1" noChangeArrowheads="1"/>
          </p:cNvSpPr>
          <p:nvPr>
            <p:ph type="ftr" sz="quarter" idx="11"/>
          </p:nvPr>
        </p:nvSpPr>
        <p:spPr>
          <a:xfrm>
            <a:off x="787400" y="6489700"/>
            <a:ext cx="3860800" cy="304800"/>
          </a:xfrm>
          <a:prstGeom prst="rect"/>
        </p:spPr>
        <p:txBody>
          <a:bodyPr/>
          <a:lstStyle>
            <a:lvl1pPr algn="l">
              <a:defRPr b="0">
                <a:solidFill>
                  <a:srgbClr val="000000"/>
                </a:solidFill>
                <a:latin typeface="Arial" charset="0"/>
                <a:ea typeface="+mn-ea"/>
                <a:cs typeface="+mn-cs"/>
              </a:defRPr>
            </a:lvl1pPr>
          </a:lstStyle>
          <a:p>
            <a:pPr>
              <a:defRPr/>
            </a:pPr>
            <a:r>
              <a:rPr lang="en-US" dirty="1"/>
              <a:t>Greenberg Traurig, LLP </a:t>
            </a:r>
            <a:r>
              <a:rPr lang="en-US" dirty="1">
                <a:cs typeface="Arial" charset="0"/>
              </a:rPr>
              <a:t>│ gtlaw.com</a:t>
            </a:r>
          </a:p>
        </p:txBody>
      </p:sp>
    </p:spTree>
    <p:extLst>
      <p:ext uri="{BB962C8B-B14F-4D97-AF65-F5344CB8AC3E}">
        <p14:creationId xmlns:p14="http://schemas.microsoft.com/office/powerpoint/2010/main" val="2045947316"/>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27052" y="771528"/>
            <a:ext cx="10191749" cy="925513"/>
          </a:xfrm>
          <a:prstGeom prst="rect"/>
        </p:spPr>
        <p:txBody>
          <a:bodyPr/>
          <a:lstStyle/>
          <a:p>
            <a:r>
              <a:rPr lang="en-US" dirty="1"/>
              <a:t>Click to edit Master title style</a:t>
            </a:r>
          </a:p>
        </p:txBody>
      </p:sp>
      <p:sp>
        <p:nvSpPr>
          <p:cNvPr id="3" name="Vertical Text Placeholder 2"/>
          <p:cNvSpPr>
            <a:spLocks noGrp="1"/>
          </p:cNvSpPr>
          <p:nvPr>
            <p:ph type="body" orient="vert" idx="1"/>
          </p:nvPr>
        </p:nvSpPr>
        <p:spPr>
          <a:xfrm>
            <a:off x="592667" y="1658941"/>
            <a:ext cx="10160000" cy="3292475"/>
          </a:xfrm>
          <a:prstGeom prst="rect"/>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Rectangle 11"/>
          <p:cNvSpPr>
            <a:spLocks noGrp="1" noChangeArrowheads="1"/>
          </p:cNvSpPr>
          <p:nvPr>
            <p:ph type="sldNum" sz="quarter" idx="10"/>
          </p:nvPr>
        </p:nvSpPr>
        <p:spPr>
          <a:xfrm>
            <a:off x="11296651" y="6486525"/>
            <a:ext cx="508000" cy="304800"/>
          </a:xfrm>
          <a:prstGeom prst="rect"/>
        </p:spPr>
        <p:txBody>
          <a:bodyPr/>
          <a:lstStyle>
            <a:lvl1pPr algn="l">
              <a:defRPr b="0">
                <a:solidFill>
                  <a:srgbClr val="000000"/>
                </a:solidFill>
                <a:latin typeface="Arial" charset="0"/>
                <a:ea typeface="+mn-ea"/>
                <a:cs typeface="+mn-cs"/>
              </a:defRPr>
            </a:lvl1pPr>
          </a:lstStyle>
          <a:p>
            <a:pPr>
              <a:defRPr/>
            </a:pPr>
            <a:fld id="{FCBFE8E9-AE6B-4DF0-A347-E42239DCA537}" type="slidenum">
              <a:rPr lang="en-US"/>
              <a:t>‹#›</a:t>
            </a:fld>
          </a:p>
        </p:txBody>
      </p:sp>
      <p:sp>
        <p:nvSpPr>
          <p:cNvPr id="5" name="Rectangle 12"/>
          <p:cNvSpPr>
            <a:spLocks noGrp="1" noChangeArrowheads="1"/>
          </p:cNvSpPr>
          <p:nvPr>
            <p:ph type="ftr" sz="quarter" idx="11"/>
          </p:nvPr>
        </p:nvSpPr>
        <p:spPr>
          <a:xfrm>
            <a:off x="787400" y="6489700"/>
            <a:ext cx="3860800" cy="304800"/>
          </a:xfrm>
          <a:prstGeom prst="rect"/>
        </p:spPr>
        <p:txBody>
          <a:bodyPr/>
          <a:lstStyle>
            <a:lvl1pPr algn="l">
              <a:defRPr b="0">
                <a:solidFill>
                  <a:srgbClr val="000000"/>
                </a:solidFill>
                <a:latin typeface="Arial" charset="0"/>
                <a:ea typeface="+mn-ea"/>
                <a:cs typeface="+mn-cs"/>
              </a:defRPr>
            </a:lvl1pPr>
          </a:lstStyle>
          <a:p>
            <a:pPr>
              <a:defRPr/>
            </a:pPr>
            <a:r>
              <a:rPr lang="en-US" dirty="1"/>
              <a:t>Greenberg Traurig, LLP </a:t>
            </a:r>
            <a:r>
              <a:rPr lang="en-US" dirty="1">
                <a:cs typeface="Arial" charset="0"/>
              </a:rPr>
              <a:t>│ gtlaw.com</a:t>
            </a:r>
          </a:p>
        </p:txBody>
      </p:sp>
    </p:spTree>
    <p:extLst>
      <p:ext uri="{BB962C8B-B14F-4D97-AF65-F5344CB8AC3E}">
        <p14:creationId xmlns:p14="http://schemas.microsoft.com/office/powerpoint/2010/main" val="341409482"/>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97851" y="771525"/>
            <a:ext cx="2554816" cy="4179888"/>
          </a:xfrm>
          <a:prstGeom prst="rect"/>
        </p:spPr>
        <p:txBody>
          <a:bodyPr vert="eaVert"/>
          <a:lstStyle/>
          <a:p>
            <a:r>
              <a:rPr lang="en-US" dirty="1"/>
              <a:t>Click to edit Master title style</a:t>
            </a:r>
          </a:p>
        </p:txBody>
      </p:sp>
      <p:sp>
        <p:nvSpPr>
          <p:cNvPr id="3" name="Vertical Text Placeholder 2"/>
          <p:cNvSpPr>
            <a:spLocks noGrp="1"/>
          </p:cNvSpPr>
          <p:nvPr>
            <p:ph type="body" orient="vert" idx="1"/>
          </p:nvPr>
        </p:nvSpPr>
        <p:spPr>
          <a:xfrm>
            <a:off x="527051" y="771525"/>
            <a:ext cx="7467600" cy="4179888"/>
          </a:xfrm>
          <a:prstGeom prst="rect"/>
        </p:spPr>
        <p:txBody>
          <a:bodyPr vert="eaVert"/>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4" name="Rectangle 11"/>
          <p:cNvSpPr>
            <a:spLocks noGrp="1" noChangeArrowheads="1"/>
          </p:cNvSpPr>
          <p:nvPr>
            <p:ph type="sldNum" sz="quarter" idx="10"/>
          </p:nvPr>
        </p:nvSpPr>
        <p:spPr>
          <a:xfrm>
            <a:off x="11296651" y="6486525"/>
            <a:ext cx="508000" cy="304800"/>
          </a:xfrm>
          <a:prstGeom prst="rect"/>
        </p:spPr>
        <p:txBody>
          <a:bodyPr/>
          <a:lstStyle>
            <a:lvl1pPr algn="l">
              <a:defRPr b="0">
                <a:solidFill>
                  <a:srgbClr val="000000"/>
                </a:solidFill>
                <a:latin typeface="Arial" charset="0"/>
                <a:ea typeface="+mn-ea"/>
                <a:cs typeface="+mn-cs"/>
              </a:defRPr>
            </a:lvl1pPr>
          </a:lstStyle>
          <a:p>
            <a:pPr>
              <a:defRPr/>
            </a:pPr>
            <a:fld id="{CF927EFC-3524-4F44-B4B0-DF3B96188503}" type="slidenum">
              <a:rPr lang="en-US"/>
              <a:t>‹#›</a:t>
            </a:fld>
          </a:p>
        </p:txBody>
      </p:sp>
      <p:sp>
        <p:nvSpPr>
          <p:cNvPr id="5" name="Rectangle 12"/>
          <p:cNvSpPr>
            <a:spLocks noGrp="1" noChangeArrowheads="1"/>
          </p:cNvSpPr>
          <p:nvPr>
            <p:ph type="ftr" sz="quarter" idx="11"/>
          </p:nvPr>
        </p:nvSpPr>
        <p:spPr>
          <a:xfrm>
            <a:off x="787400" y="6489700"/>
            <a:ext cx="3860800" cy="304800"/>
          </a:xfrm>
          <a:prstGeom prst="rect"/>
        </p:spPr>
        <p:txBody>
          <a:bodyPr/>
          <a:lstStyle>
            <a:lvl1pPr algn="l">
              <a:defRPr b="0">
                <a:solidFill>
                  <a:srgbClr val="000000"/>
                </a:solidFill>
                <a:latin typeface="Arial" charset="0"/>
                <a:ea typeface="+mn-ea"/>
                <a:cs typeface="+mn-cs"/>
              </a:defRPr>
            </a:lvl1pPr>
          </a:lstStyle>
          <a:p>
            <a:pPr>
              <a:defRPr/>
            </a:pPr>
            <a:r>
              <a:rPr lang="en-US" dirty="1"/>
              <a:t>Greenberg Traurig, LLP </a:t>
            </a:r>
            <a:r>
              <a:rPr lang="en-US" dirty="1">
                <a:cs typeface="Arial" charset="0"/>
              </a:rPr>
              <a:t>│ gtlaw.com</a:t>
            </a:r>
          </a:p>
        </p:txBody>
      </p:sp>
    </p:spTree>
    <p:extLst>
      <p:ext uri="{BB962C8B-B14F-4D97-AF65-F5344CB8AC3E}">
        <p14:creationId xmlns:p14="http://schemas.microsoft.com/office/powerpoint/2010/main" val="1097589559"/>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cxnSp>
        <p:nvCxnSpPr>
          <p:cNvPr id="4" name="Straight Connector 5"/>
          <p:cNvCxnSpPr/>
          <p:nvPr userDrawn="1"/>
        </p:nvCxnSpPr>
        <p:spPr>
          <a:xfrm>
            <a:off x="425451" y="6486525"/>
            <a:ext cx="11508316" cy="0"/>
          </a:xfrm>
          <a:prstGeom prst="line"/>
        </p:spPr>
        <p:style>
          <a:lnRef idx="1">
            <a:schemeClr val="accent1"/>
          </a:lnRef>
          <a:fillRef idx="0">
            <a:schemeClr val="accent1"/>
          </a:fillRef>
          <a:effectRef idx="0">
            <a:schemeClr val="accent1"/>
          </a:effectRef>
          <a:fontRef idx="minor">
            <a:schemeClr val="tx1"/>
          </a:fontRef>
        </p:style>
      </p:cxnSp>
      <p:sp>
        <p:nvSpPr>
          <p:cNvPr id="5" name="TextBox 6"/>
          <p:cNvSpPr txBox="1">
            <a:spLocks noChangeArrowheads="1"/>
          </p:cNvSpPr>
          <p:nvPr userDrawn="1"/>
        </p:nvSpPr>
        <p:spPr>
          <a:xfrm>
            <a:off x="414867" y="6516689"/>
            <a:ext cx="2198038" cy="23083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fontAlgn="base" eaLnBrk="0" hangingPunct="0">
              <a:spcBef>
                <a:spcPct val="0"/>
              </a:spcBef>
              <a:spcAft>
                <a:spcPct val="0"/>
              </a:spcAft>
              <a:defRPr>
                <a:solidFill>
                  <a:schemeClr val="tx1"/>
                </a:solidFill>
                <a:latin typeface="Arial" charset="0"/>
              </a:defRPr>
            </a:lvl6pPr>
            <a:lvl7pPr marL="2971800" indent="-228600" fontAlgn="base" eaLnBrk="0" hangingPunct="0">
              <a:spcBef>
                <a:spcPct val="0"/>
              </a:spcBef>
              <a:spcAft>
                <a:spcPct val="0"/>
              </a:spcAft>
              <a:defRPr>
                <a:solidFill>
                  <a:schemeClr val="tx1"/>
                </a:solidFill>
                <a:latin typeface="Arial" charset="0"/>
              </a:defRPr>
            </a:lvl7pPr>
            <a:lvl8pPr marL="3429000" indent="-228600" fontAlgn="base" eaLnBrk="0" hangingPunct="0">
              <a:spcBef>
                <a:spcPct val="0"/>
              </a:spcBef>
              <a:spcAft>
                <a:spcPct val="0"/>
              </a:spcAft>
              <a:defRPr>
                <a:solidFill>
                  <a:schemeClr val="tx1"/>
                </a:solidFill>
                <a:latin typeface="Arial" charset="0"/>
              </a:defRPr>
            </a:lvl8pPr>
            <a:lvl9pPr marL="3886200" indent="-228600" fontAlgn="base" eaLnBrk="0" hangingPunct="0">
              <a:spcBef>
                <a:spcPct val="0"/>
              </a:spcBef>
              <a:spcAft>
                <a:spcPct val="0"/>
              </a:spcAft>
              <a:defRPr>
                <a:solidFill>
                  <a:schemeClr val="tx1"/>
                </a:solidFill>
                <a:latin typeface="Arial" charset="0"/>
              </a:defRPr>
            </a:lvl9pPr>
          </a:lstStyle>
          <a:p>
            <a:pPr algn="l" eaLnBrk="1" hangingPunct="1">
              <a:defRPr/>
            </a:pPr>
            <a:r>
              <a:rPr lang="en-US" sz="900" b="0" dirty="1">
                <a:solidFill>
                  <a:srgbClr val="616265"/>
                </a:solidFill>
                <a:latin typeface="Century Gothic" pitchFamily="34" charset="0"/>
                <a:ea typeface="+mn-ea"/>
                <a:cs typeface="+mn-cs"/>
              </a:rPr>
              <a:t>Greenberg Traurig, LLP </a:t>
            </a:r>
            <a:r>
              <a:rPr lang="en-US" sz="900" b="0" dirty="1">
                <a:solidFill>
                  <a:srgbClr val="616265"/>
                </a:solidFill>
                <a:latin typeface="Century Gothic" pitchFamily="34" charset="0"/>
                <a:ea typeface="+mn-ea"/>
                <a:cs typeface="Arial" charset="0"/>
              </a:rPr>
              <a:t>│ gtlaw.com</a:t>
            </a:r>
          </a:p>
        </p:txBody>
      </p:sp>
      <p:sp>
        <p:nvSpPr>
          <p:cNvPr id="2" name="Title 1"/>
          <p:cNvSpPr>
            <a:spLocks noGrp="1"/>
          </p:cNvSpPr>
          <p:nvPr>
            <p:ph type="title"/>
          </p:nvPr>
        </p:nvSpPr>
        <p:spPr>
          <a:xfrm>
            <a:off x="527052" y="771528"/>
            <a:ext cx="10191749" cy="925513"/>
          </a:xfrm>
          <a:prstGeom prst="rect"/>
        </p:spPr>
        <p:txBody>
          <a:bodyPr/>
          <a:lstStyle>
            <a:lvl1pPr>
              <a:defRPr sz="3200">
                <a:latin typeface="Swiss921 BT" pitchFamily="34" charset="0"/>
              </a:defRPr>
            </a:lvl1pPr>
          </a:lstStyle>
          <a:p>
            <a:r>
              <a:rPr lang="en-US" dirty="1"/>
              <a:t>Click to edit Master title style</a:t>
            </a:r>
          </a:p>
        </p:txBody>
      </p:sp>
      <p:sp>
        <p:nvSpPr>
          <p:cNvPr id="3" name="Table Placeholder 2"/>
          <p:cNvSpPr>
            <a:spLocks noGrp="1"/>
          </p:cNvSpPr>
          <p:nvPr>
            <p:ph type="tbl" idx="1"/>
          </p:nvPr>
        </p:nvSpPr>
        <p:spPr>
          <a:xfrm>
            <a:off x="592667" y="1658941"/>
            <a:ext cx="10160000" cy="3292475"/>
          </a:xfrm>
          <a:prstGeom prst="rect"/>
        </p:spPr>
        <p:txBody>
          <a:bodyPr/>
          <a:lstStyle/>
          <a:p>
            <a:pPr lvl="0"/>
            <a:endParaRPr lang="en-US" noProof="0"/>
          </a:p>
        </p:txBody>
      </p:sp>
      <p:sp>
        <p:nvSpPr>
          <p:cNvPr id="6" name="Slide Number Placeholder 5"/>
          <p:cNvSpPr>
            <a:spLocks noGrp="1" noChangeArrowheads="1"/>
          </p:cNvSpPr>
          <p:nvPr>
            <p:ph type="sldNum" sz="quarter" idx="10"/>
          </p:nvPr>
        </p:nvSpPr>
        <p:spPr>
          <a:xfrm>
            <a:off x="11296651" y="6486525"/>
            <a:ext cx="508000" cy="304800"/>
          </a:xfrm>
          <a:prstGeom prst="rect"/>
        </p:spPr>
        <p:txBody>
          <a:bodyPr/>
          <a:lstStyle>
            <a:lvl1pPr algn="l">
              <a:defRPr b="0">
                <a:solidFill>
                  <a:srgbClr val="000000"/>
                </a:solidFill>
                <a:latin typeface="Arial" charset="0"/>
                <a:ea typeface="+mn-ea"/>
                <a:cs typeface="+mn-cs"/>
              </a:defRPr>
            </a:lvl1pPr>
          </a:lstStyle>
          <a:p>
            <a:pPr>
              <a:defRPr/>
            </a:pPr>
            <a:fld id="{8519C59F-B309-4571-B8F8-2EF38C15A837}" type="slidenum">
              <a:rPr lang="en-US"/>
              <a:t>‹#›</a:t>
            </a:fld>
          </a:p>
        </p:txBody>
      </p:sp>
    </p:spTree>
    <p:extLst>
      <p:ext uri="{BB962C8B-B14F-4D97-AF65-F5344CB8AC3E}">
        <p14:creationId xmlns:p14="http://schemas.microsoft.com/office/powerpoint/2010/main" val="1783760034"/>
      </p:ext>
    </p:extLst>
  </p:cSld>
  <p:clrMapOvr>
    <a:masterClrMapping/>
  </p:clrMapOvr>
  <p:transition spd="med">
    <p:fade/>
  </p:transition>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13" Type="http://schemas.openxmlformats.org/officeDocument/2006/relationships/image" Target="../media/image5.emf"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
    <p:bg>
      <p:bgPr>
        <a:solidFill>
          <a:schemeClr val="bg1"/>
        </a:solidFill>
        <a:effectLst/>
      </p:bgPr>
    </p:bg>
    <p:spTree>
      <p:nvGrpSpPr>
        <p:cNvPr id="1" name=""/>
        <p:cNvGrpSpPr/>
        <p:nvPr/>
      </p:nvGrpSpPr>
      <p:grpSpPr>
        <a:xfrm>
          <a:off x="0" y="0"/>
          <a:ext cx="0" cy="0"/>
          <a:chOff x="0" y="0"/>
          <a:chExt cx="0" cy="0"/>
        </a:xfrm>
      </p:grpSpPr>
      <p:cxnSp>
        <p:nvCxnSpPr>
          <p:cNvPr id="6" name="Straight Connector 6"/>
          <p:cNvCxnSpPr/>
          <p:nvPr/>
        </p:nvCxnSpPr>
        <p:spPr>
          <a:xfrm>
            <a:off x="425452" y="6486525"/>
            <a:ext cx="11233149" cy="0"/>
          </a:xfrm>
          <a:prstGeom prst="line"/>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2052" name="Picture 5" descr="GTLogo_540-XL"/>
          <p:cNvPicPr>
            <a:picLocks noChangeAspect="1" noChangeArrowheads="1"/>
          </p:cNvPicPr>
          <p:nvPr userDrawn="1"/>
        </p:nvPicPr>
        <p:blipFill>
          <a:blip r:embed="rId13"/>
          <a:srcRect/>
          <a:stretch>
            <a:fillRect/>
          </a:stretch>
        </p:blipFill>
        <p:spPr>
          <a:xfrm>
            <a:off x="457197" y="6530663"/>
            <a:ext cx="1752603" cy="281461"/>
          </a:xfrm>
          <a:prstGeom prst="rec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053" name="Rectangle 8"/>
          <p:cNvSpPr>
            <a:spLocks noChangeArrowheads="1"/>
          </p:cNvSpPr>
          <p:nvPr userDrawn="1"/>
        </p:nvSpPr>
        <p:spPr>
          <a:xfrm>
            <a:off x="6098117" y="17463"/>
            <a:ext cx="6096000" cy="21590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ea typeface="ヒラギノ角ゴ Pro W3"/>
                <a:cs typeface="ヒラギノ角ゴ Pro W3"/>
              </a:defRPr>
            </a:lvl1pPr>
            <a:lvl2pPr marL="742950" indent="-285750" eaLnBrk="0" hangingPunct="0">
              <a:defRPr b="1">
                <a:solidFill>
                  <a:schemeClr val="tx1"/>
                </a:solidFill>
                <a:latin typeface="Arial" pitchFamily="34" charset="0"/>
                <a:ea typeface="ヒラギノ角ゴ Pro W3"/>
                <a:cs typeface="ヒラギノ角ゴ Pro W3"/>
              </a:defRPr>
            </a:lvl2pPr>
            <a:lvl3pPr marL="1143000" indent="-228600" eaLnBrk="0" hangingPunct="0">
              <a:defRPr b="1">
                <a:solidFill>
                  <a:schemeClr val="tx1"/>
                </a:solidFill>
                <a:latin typeface="Arial" pitchFamily="34" charset="0"/>
                <a:ea typeface="ヒラギノ角ゴ Pro W3"/>
                <a:cs typeface="ヒラギノ角ゴ Pro W3"/>
              </a:defRPr>
            </a:lvl3pPr>
            <a:lvl4pPr marL="1600200" indent="-228600" eaLnBrk="0" hangingPunct="0">
              <a:defRPr b="1">
                <a:solidFill>
                  <a:schemeClr val="tx1"/>
                </a:solidFill>
                <a:latin typeface="Arial" pitchFamily="34" charset="0"/>
                <a:ea typeface="ヒラギノ角ゴ Pro W3"/>
                <a:cs typeface="ヒラギノ角ゴ Pro W3"/>
              </a:defRPr>
            </a:lvl4pPr>
            <a:lvl5pPr marL="2057400" indent="-228600" eaLnBrk="0" hangingPunct="0">
              <a:defRPr b="1">
                <a:solidFill>
                  <a:schemeClr val="tx1"/>
                </a:solidFill>
                <a:latin typeface="Arial" pitchFamily="34" charset="0"/>
                <a:ea typeface="ヒラギノ角ゴ Pro W3"/>
                <a:cs typeface="ヒラギノ角ゴ Pro W3"/>
              </a:defRPr>
            </a:lvl5pPr>
            <a:lvl6pPr marL="2514600" indent="-228600" algn="ctr" fontAlgn="base" eaLnBrk="0" hangingPunct="0">
              <a:spcBef>
                <a:spcPct val="0"/>
              </a:spcBef>
              <a:spcAft>
                <a:spcPct val="0"/>
              </a:spcAft>
              <a:defRPr b="1">
                <a:solidFill>
                  <a:schemeClr val="tx1"/>
                </a:solidFill>
                <a:latin typeface="Arial" pitchFamily="34" charset="0"/>
                <a:ea typeface="ヒラギノ角ゴ Pro W3"/>
                <a:cs typeface="ヒラギノ角ゴ Pro W3"/>
              </a:defRPr>
            </a:lvl6pPr>
            <a:lvl7pPr marL="2971800" indent="-228600" algn="ctr" fontAlgn="base" eaLnBrk="0" hangingPunct="0">
              <a:spcBef>
                <a:spcPct val="0"/>
              </a:spcBef>
              <a:spcAft>
                <a:spcPct val="0"/>
              </a:spcAft>
              <a:defRPr b="1">
                <a:solidFill>
                  <a:schemeClr val="tx1"/>
                </a:solidFill>
                <a:latin typeface="Arial" pitchFamily="34" charset="0"/>
                <a:ea typeface="ヒラギノ角ゴ Pro W3"/>
                <a:cs typeface="ヒラギノ角ゴ Pro W3"/>
              </a:defRPr>
            </a:lvl7pPr>
            <a:lvl8pPr marL="3429000" indent="-228600" algn="ctr" fontAlgn="base" eaLnBrk="0" hangingPunct="0">
              <a:spcBef>
                <a:spcPct val="0"/>
              </a:spcBef>
              <a:spcAft>
                <a:spcPct val="0"/>
              </a:spcAft>
              <a:defRPr b="1">
                <a:solidFill>
                  <a:schemeClr val="tx1"/>
                </a:solidFill>
                <a:latin typeface="Arial" pitchFamily="34" charset="0"/>
                <a:ea typeface="ヒラギノ角ゴ Pro W3"/>
                <a:cs typeface="ヒラギノ角ゴ Pro W3"/>
              </a:defRPr>
            </a:lvl8pPr>
            <a:lvl9pPr marL="3886200" indent="-228600" algn="ctr" fontAlgn="base" eaLnBrk="0" hangingPunct="0">
              <a:spcBef>
                <a:spcPct val="0"/>
              </a:spcBef>
              <a:spcAft>
                <a:spcPct val="0"/>
              </a:spcAft>
              <a:defRPr b="1">
                <a:solidFill>
                  <a:schemeClr val="tx1"/>
                </a:solidFill>
                <a:latin typeface="Arial" pitchFamily="34" charset="0"/>
                <a:ea typeface="ヒラギノ角ゴ Pro W3"/>
                <a:cs typeface="ヒラギノ角ゴ Pro W3"/>
              </a:defRPr>
            </a:lvl9pPr>
          </a:lstStyle>
          <a:p>
            <a:pPr algn="r" eaLnBrk="1" hangingPunct="1"/>
            <a:r>
              <a:rPr lang="en-US" altLang="en-US" sz="800" dirty="1">
                <a:solidFill>
                  <a:srgbClr val="595959"/>
                </a:solidFill>
                <a:latin typeface="Swis721 Cn BT" pitchFamily="34" charset="0"/>
                <a:cs typeface="Arial" pitchFamily="34" charset="0"/>
              </a:rPr>
              <a:t>Privileged and Confidential |Attorney-Client Communication | Attorney Work Product</a:t>
            </a:r>
          </a:p>
        </p:txBody>
      </p:sp>
      <p:sp>
        <p:nvSpPr>
          <p:cNvPr id="11" name="TextBox 10">
            <a:extLst>
              <a:ext uri="{FF2B5EF4-FFF2-40B4-BE49-F238E27FC236}">
                <a16:creationId xmlns:a16="http://schemas.microsoft.com/office/drawing/2014/main" id="{47E43FD5-AD96-4617-AD3B-7375FDFDBF59}"/>
              </a:ext>
            </a:extLst>
          </p:cNvPr>
          <p:cNvSpPr txBox="1"/>
          <p:nvPr userDrawn="1"/>
        </p:nvSpPr>
        <p:spPr>
          <a:xfrm>
            <a:off x="10868964" y="6542313"/>
            <a:ext cx="1219200" cy="261610"/>
          </a:xfrm>
          <a:prstGeom prst="rect"/>
          <a:noFill/>
        </p:spPr>
        <p:txBody>
          <a:bodyPr wrap="square" rtlCol="0">
            <a:spAutoFit/>
          </a:bodyPr>
          <a:lstStyle/>
          <a:p>
            <a:pPr algn="r"/>
            <a:fld id="{19C02AE0-5F24-46F4-91A5-D6C98A59CE81}" type="slidenum">
              <a:rPr lang="en-US" sz="1100" b="1">
                <a:solidFill>
                  <a:srgbClr val="072A5E"/>
                </a:solidFill>
              </a:rPr>
              <a:t>1</a:t>
            </a:fld>
          </a:p>
        </p:txBody>
      </p:sp>
    </p:spTree>
    <p:extLst>
      <p:ext uri="{BB962C8B-B14F-4D97-AF65-F5344CB8AC3E}">
        <p14:creationId xmlns:p14="http://schemas.microsoft.com/office/powerpoint/2010/main" val="3224748482"/>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1" r:id="rId10"/>
    <p:sldLayoutId id="2147483902" r:id="rId11"/>
  </p:sldLayoutIdLst>
  <p:transition spd="med">
    <p:fade/>
  </p:transition>
  <p:timing>
    <p:tnLst>
      <p:par>
        <p:cTn id="1" dur="indefinite" restart="never" nodeType="tmRoot"/>
      </p:par>
    </p:tnLst>
  </p:timing>
  <p:hf hdr="0" dt="0"/>
  <p:txStyles>
    <p:titleStyle>
      <a:lvl1pPr algn="l" fontAlgn="base" rtl="0" eaLnBrk="0" hangingPunct="0">
        <a:lnSpc>
          <a:spcPct val="90000"/>
        </a:lnSpc>
        <a:spcBef>
          <a:spcPct val="0"/>
        </a:spcBef>
        <a:spcAft>
          <a:spcPct val="0"/>
        </a:spcAft>
        <a:defRPr sz="2200">
          <a:solidFill>
            <a:srgbClr val="4891DC"/>
          </a:solidFill>
          <a:latin typeface="+mj-lt"/>
          <a:ea typeface="+mj-ea"/>
          <a:cs typeface="+mj-cs"/>
        </a:defRPr>
      </a:lvl1pPr>
      <a:lvl2pPr algn="l" fontAlgn="base" rtl="0" eaLnBrk="0" hangingPunct="0">
        <a:lnSpc>
          <a:spcPct val="90000"/>
        </a:lnSpc>
        <a:spcBef>
          <a:spcPct val="0"/>
        </a:spcBef>
        <a:spcAft>
          <a:spcPct val="0"/>
        </a:spcAft>
        <a:defRPr sz="2200">
          <a:solidFill>
            <a:srgbClr val="4891DC"/>
          </a:solidFill>
          <a:latin typeface="Swiss921 BT" pitchFamily="34" charset="0"/>
        </a:defRPr>
      </a:lvl2pPr>
      <a:lvl3pPr algn="l" fontAlgn="base" rtl="0" eaLnBrk="0" hangingPunct="0">
        <a:lnSpc>
          <a:spcPct val="90000"/>
        </a:lnSpc>
        <a:spcBef>
          <a:spcPct val="0"/>
        </a:spcBef>
        <a:spcAft>
          <a:spcPct val="0"/>
        </a:spcAft>
        <a:defRPr sz="2200">
          <a:solidFill>
            <a:srgbClr val="4891DC"/>
          </a:solidFill>
          <a:latin typeface="Swiss921 BT" pitchFamily="34" charset="0"/>
        </a:defRPr>
      </a:lvl3pPr>
      <a:lvl4pPr algn="l" fontAlgn="base" rtl="0" eaLnBrk="0" hangingPunct="0">
        <a:lnSpc>
          <a:spcPct val="90000"/>
        </a:lnSpc>
        <a:spcBef>
          <a:spcPct val="0"/>
        </a:spcBef>
        <a:spcAft>
          <a:spcPct val="0"/>
        </a:spcAft>
        <a:defRPr sz="2200">
          <a:solidFill>
            <a:srgbClr val="4891DC"/>
          </a:solidFill>
          <a:latin typeface="Swiss921 BT" pitchFamily="34" charset="0"/>
        </a:defRPr>
      </a:lvl4pPr>
      <a:lvl5pPr algn="l" fontAlgn="base" rtl="0" eaLnBrk="0" hangingPunct="0">
        <a:lnSpc>
          <a:spcPct val="90000"/>
        </a:lnSpc>
        <a:spcBef>
          <a:spcPct val="0"/>
        </a:spcBef>
        <a:spcAft>
          <a:spcPct val="0"/>
        </a:spcAft>
        <a:defRPr sz="2200">
          <a:solidFill>
            <a:srgbClr val="4891DC"/>
          </a:solidFill>
          <a:latin typeface="Swiss921 BT" pitchFamily="34" charset="0"/>
        </a:defRPr>
      </a:lvl5pPr>
      <a:lvl6pPr marL="457200" algn="l" fontAlgn="base" rtl="0">
        <a:lnSpc>
          <a:spcPct val="90000"/>
        </a:lnSpc>
        <a:spcBef>
          <a:spcPct val="0"/>
        </a:spcBef>
        <a:spcAft>
          <a:spcPct val="0"/>
        </a:spcAft>
        <a:defRPr sz="2200">
          <a:solidFill>
            <a:srgbClr val="4891DC"/>
          </a:solidFill>
          <a:latin typeface="Arial Narrow" pitchFamily="34" charset="0"/>
        </a:defRPr>
      </a:lvl6pPr>
      <a:lvl7pPr marL="914400" algn="l" fontAlgn="base" rtl="0">
        <a:lnSpc>
          <a:spcPct val="90000"/>
        </a:lnSpc>
        <a:spcBef>
          <a:spcPct val="0"/>
        </a:spcBef>
        <a:spcAft>
          <a:spcPct val="0"/>
        </a:spcAft>
        <a:defRPr sz="2200">
          <a:solidFill>
            <a:srgbClr val="4891DC"/>
          </a:solidFill>
          <a:latin typeface="Arial Narrow" pitchFamily="34" charset="0"/>
        </a:defRPr>
      </a:lvl7pPr>
      <a:lvl8pPr marL="1371600" algn="l" fontAlgn="base" rtl="0">
        <a:lnSpc>
          <a:spcPct val="90000"/>
        </a:lnSpc>
        <a:spcBef>
          <a:spcPct val="0"/>
        </a:spcBef>
        <a:spcAft>
          <a:spcPct val="0"/>
        </a:spcAft>
        <a:defRPr sz="2200">
          <a:solidFill>
            <a:srgbClr val="4891DC"/>
          </a:solidFill>
          <a:latin typeface="Arial Narrow" pitchFamily="34" charset="0"/>
        </a:defRPr>
      </a:lvl8pPr>
      <a:lvl9pPr marL="1828800" algn="l" fontAlgn="base" rtl="0">
        <a:lnSpc>
          <a:spcPct val="90000"/>
        </a:lnSpc>
        <a:spcBef>
          <a:spcPct val="0"/>
        </a:spcBef>
        <a:spcAft>
          <a:spcPct val="0"/>
        </a:spcAft>
        <a:defRPr sz="2200">
          <a:solidFill>
            <a:srgbClr val="4891DC"/>
          </a:solidFill>
          <a:latin typeface="Arial Narrow" pitchFamily="34" charset="0"/>
        </a:defRPr>
      </a:lvl9pPr>
    </p:titleStyle>
    <p:bodyStyle>
      <a:lvl1pPr marL="347663" indent="-347663" algn="l" fontAlgn="base" rtl="0" eaLnBrk="0" hangingPunct="0">
        <a:spcBef>
          <a:spcPts val="1200"/>
        </a:spcBef>
        <a:spcAft>
          <a:spcPct val="0"/>
        </a:spcAft>
        <a:buClr>
          <a:srgbClr val="8FD400"/>
        </a:buClr>
        <a:buFont typeface="Arial Narrow" pitchFamily="34" charset="0"/>
        <a:buChar char="&gt;"/>
        <a:defRPr sz="1600">
          <a:solidFill>
            <a:srgbClr val="000000"/>
          </a:solidFill>
          <a:latin typeface="+mn-lt"/>
          <a:ea typeface="+mn-ea"/>
          <a:cs typeface="+mn-cs"/>
        </a:defRPr>
      </a:lvl1pPr>
      <a:lvl2pPr marL="685800" indent="-336550" algn="l" fontAlgn="base" rtl="0" eaLnBrk="0" hangingPunct="0">
        <a:spcBef>
          <a:spcPts val="1200"/>
        </a:spcBef>
        <a:spcAft>
          <a:spcPct val="0"/>
        </a:spcAft>
        <a:buClr>
          <a:srgbClr val="8FD400"/>
        </a:buClr>
        <a:buFont typeface="Verdana" pitchFamily="34" charset="0"/>
        <a:buChar char="□"/>
        <a:defRPr sz="1600">
          <a:solidFill>
            <a:srgbClr val="000000"/>
          </a:solidFill>
          <a:latin typeface="+mn-lt"/>
        </a:defRPr>
      </a:lvl2pPr>
      <a:lvl3pPr marL="917575" indent="-230188" algn="l" fontAlgn="base" rtl="0" eaLnBrk="0" hangingPunct="0">
        <a:spcBef>
          <a:spcPts val="1200"/>
        </a:spcBef>
        <a:spcAft>
          <a:spcPct val="0"/>
        </a:spcAft>
        <a:buClr>
          <a:srgbClr val="8FD400"/>
        </a:buClr>
        <a:buFont typeface="Wingdings" pitchFamily="2" charset="2"/>
        <a:buChar char="§"/>
        <a:defRPr sz="1400">
          <a:solidFill>
            <a:srgbClr val="000000"/>
          </a:solidFill>
          <a:latin typeface="+mn-lt"/>
        </a:defRPr>
      </a:lvl3pPr>
      <a:lvl4pPr marL="1547813" indent="-176213" algn="l" fontAlgn="base" rtl="0" eaLnBrk="0" hangingPunct="0">
        <a:lnSpc>
          <a:spcPct val="125000"/>
        </a:lnSpc>
        <a:spcBef>
          <a:spcPct val="35000"/>
        </a:spcBef>
        <a:spcAft>
          <a:spcPct val="0"/>
        </a:spcAft>
        <a:buClr>
          <a:srgbClr val="072A5E"/>
        </a:buClr>
        <a:buFont typeface="Trebuchet MS" pitchFamily="34" charset="0"/>
        <a:buChar char="–"/>
        <a:defRPr sz="1000">
          <a:solidFill>
            <a:schemeClr val="tx1"/>
          </a:solidFill>
          <a:latin typeface="Trebuchet MS" pitchFamily="34" charset="0"/>
        </a:defRPr>
      </a:lvl4pPr>
      <a:lvl5pPr marL="2005013" indent="-176213" algn="l" fontAlgn="base" rtl="0" eaLnBrk="0" hangingPunct="0">
        <a:lnSpc>
          <a:spcPct val="125000"/>
        </a:lnSpc>
        <a:spcBef>
          <a:spcPct val="35000"/>
        </a:spcBef>
        <a:spcAft>
          <a:spcPct val="0"/>
        </a:spcAft>
        <a:buClr>
          <a:srgbClr val="072A5E"/>
        </a:buClr>
        <a:buFont typeface="Trebuchet MS" pitchFamily="34" charset="0"/>
        <a:buChar char="»"/>
        <a:defRPr sz="1000">
          <a:solidFill>
            <a:schemeClr val="tx1"/>
          </a:solidFill>
          <a:latin typeface="Trebuchet MS" pitchFamily="34" charset="0"/>
        </a:defRPr>
      </a:lvl5pPr>
      <a:lvl6pPr marL="2462213" indent="-176213" algn="l" fontAlgn="base" rtl="0">
        <a:lnSpc>
          <a:spcPct val="125000"/>
        </a:lnSpc>
        <a:spcBef>
          <a:spcPct val="35000"/>
        </a:spcBef>
        <a:spcAft>
          <a:spcPct val="0"/>
        </a:spcAft>
        <a:buClr>
          <a:srgbClr val="072A5E"/>
        </a:buClr>
        <a:buFont typeface="Trebuchet MS" pitchFamily="34" charset="0"/>
        <a:buChar char="»"/>
        <a:defRPr sz="1000">
          <a:solidFill>
            <a:schemeClr val="tx1"/>
          </a:solidFill>
          <a:latin typeface="Trebuchet MS" pitchFamily="34" charset="0"/>
        </a:defRPr>
      </a:lvl6pPr>
      <a:lvl7pPr marL="2919413" indent="-176213" algn="l" fontAlgn="base" rtl="0">
        <a:lnSpc>
          <a:spcPct val="125000"/>
        </a:lnSpc>
        <a:spcBef>
          <a:spcPct val="35000"/>
        </a:spcBef>
        <a:spcAft>
          <a:spcPct val="0"/>
        </a:spcAft>
        <a:buClr>
          <a:srgbClr val="072A5E"/>
        </a:buClr>
        <a:buFont typeface="Trebuchet MS" pitchFamily="34" charset="0"/>
        <a:buChar char="»"/>
        <a:defRPr sz="1000">
          <a:solidFill>
            <a:schemeClr val="tx1"/>
          </a:solidFill>
          <a:latin typeface="Trebuchet MS" pitchFamily="34" charset="0"/>
        </a:defRPr>
      </a:lvl7pPr>
      <a:lvl8pPr marL="3376613" indent="-176213" algn="l" fontAlgn="base" rtl="0">
        <a:lnSpc>
          <a:spcPct val="125000"/>
        </a:lnSpc>
        <a:spcBef>
          <a:spcPct val="35000"/>
        </a:spcBef>
        <a:spcAft>
          <a:spcPct val="0"/>
        </a:spcAft>
        <a:buClr>
          <a:srgbClr val="072A5E"/>
        </a:buClr>
        <a:buFont typeface="Trebuchet MS" pitchFamily="34" charset="0"/>
        <a:buChar char="»"/>
        <a:defRPr sz="1000">
          <a:solidFill>
            <a:schemeClr val="tx1"/>
          </a:solidFill>
          <a:latin typeface="Trebuchet MS" pitchFamily="34" charset="0"/>
        </a:defRPr>
      </a:lvl8pPr>
      <a:lvl9pPr marL="3833813" indent="-176213" algn="l" fontAlgn="base" rtl="0">
        <a:lnSpc>
          <a:spcPct val="125000"/>
        </a:lnSpc>
        <a:spcBef>
          <a:spcPct val="35000"/>
        </a:spcBef>
        <a:spcAft>
          <a:spcPct val="0"/>
        </a:spcAft>
        <a:buClr>
          <a:srgbClr val="072A5E"/>
        </a:buClr>
        <a:buFont typeface="Trebuchet MS" pitchFamily="34" charset="0"/>
        <a:buChar char="»"/>
        <a:defRPr sz="1000">
          <a:solidFill>
            <a:schemeClr val="tx1"/>
          </a:solidFill>
          <a:latin typeface="Trebuchet M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6.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7.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8.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9.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0.xml" /><Relationship Id="rId3" Type="http://schemas.openxmlformats.org/officeDocument/2006/relationships/customXml" Target="../ink/ink1.xml" /><Relationship Id="rId6" Type="http://schemas.openxmlformats.org/officeDocument/2006/relationships/image" Target="../media/image8.pn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1.xml" /><Relationship Id="rId3" Type="http://schemas.openxmlformats.org/officeDocument/2006/relationships/customXml" Target="../ink/ink2.xml" /><Relationship Id="rId6" Type="http://schemas.openxmlformats.org/officeDocument/2006/relationships/image" Target="../media/image8.pn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2.xml" /><Relationship Id="rId3" Type="http://schemas.openxmlformats.org/officeDocument/2006/relationships/customXml" Target="../ink/ink3.xml" /><Relationship Id="rId6" Type="http://schemas.openxmlformats.org/officeDocument/2006/relationships/image" Target="../media/image8.pn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3.xml" /><Relationship Id="rId3" Type="http://schemas.openxmlformats.org/officeDocument/2006/relationships/hyperlink" Target="https://www.americanbar.org/groups/litigation/committees/commercial-business/practice/2019/seven-common-attorney-malpractice-traps/" TargetMode="External" /><Relationship Id="rId4" Type="http://schemas.openxmlformats.org/officeDocument/2006/relationships/hyperlink" Target="https://www.alpsinsurance.com/resources/practice-management-tips" TargetMode="External" /><Relationship Id="rId5" Type="http://schemas.openxmlformats.org/officeDocument/2006/relationships/customXml" Target="../ink/ink4.xml" /><Relationship Id="rId6" Type="http://schemas.openxmlformats.org/officeDocument/2006/relationships/image" Target="../media/image8.pn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4.xml" /><Relationship Id="rId3" Type="http://schemas.openxmlformats.org/officeDocument/2006/relationships/hyperlink" Target="https://www.americanbar.org/groups/litigation/committees/commercial-business/practice/2019/seven-common-attorney-malpractice-traps/" TargetMode="External" /><Relationship Id="rId4" Type="http://schemas.openxmlformats.org/officeDocument/2006/relationships/hyperlink" Target="https://www.alpsinsurance.com/resources/practice-management-tips" TargetMode="External" /><Relationship Id="rId5" Type="http://schemas.openxmlformats.org/officeDocument/2006/relationships/customXml" Target="../ink/ink5.xml" /><Relationship Id="rId6" Type="http://schemas.openxmlformats.org/officeDocument/2006/relationships/image" Target="../media/image8.pn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5.xml" /><Relationship Id="rId3" Type="http://schemas.openxmlformats.org/officeDocument/2006/relationships/hyperlink" Target="https://www.jdsupra.com/legalnews/top-tips-for-avoiding-legal-malpractice-54492/" TargetMode="External" /><Relationship Id="rId4" Type="http://schemas.openxmlformats.org/officeDocument/2006/relationships/hyperlink" Target="https://blog.alpsinsurance.com/watch-out-for-these-common-conflict-of-interest-traps" TargetMode="External" /><Relationship Id="rId5" Type="http://schemas.openxmlformats.org/officeDocument/2006/relationships/customXml" Target="../ink/ink6.xml" /><Relationship Id="rId6" Type="http://schemas.openxmlformats.org/officeDocument/2006/relationships/image" Target="../media/image8.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6.xml" /><Relationship Id="rId3" Type="http://schemas.openxmlformats.org/officeDocument/2006/relationships/hyperlink" Target="https://www.americanbar.org/groups/litigation/committees/commercial-business/practice/2019/seven-common-attorney-malpractice-traps/" TargetMode="External" /><Relationship Id="rId4" Type="http://schemas.openxmlformats.org/officeDocument/2006/relationships/hyperlink" Target="https://www.jdsupra.com/legalnews/top-tips-for-avoiding-legal-malpractice-54492/" TargetMode="External" /><Relationship Id="rId5" Type="http://schemas.openxmlformats.org/officeDocument/2006/relationships/hyperlink" Target="https://blog.alpsinsurance.com/most-dangerous-areas-of-practice-for-dabbling" TargetMode="External" /><Relationship Id="rId6" Type="http://schemas.openxmlformats.org/officeDocument/2006/relationships/customXml" Target="../ink/ink7.xml" /><Relationship Id="rId7" Type="http://schemas.openxmlformats.org/officeDocument/2006/relationships/image" Target="../media/image8.pn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7.xml" /><Relationship Id="rId3" Type="http://schemas.openxmlformats.org/officeDocument/2006/relationships/hyperlink" Target="https://www.attorneyatwork.com/10-ways-to-avoid-legal-malpractice/" TargetMode="External" /><Relationship Id="rId4" Type="http://schemas.openxmlformats.org/officeDocument/2006/relationships/hyperlink" Target="https://www.johnstontobey.com/top-10-ways-to-avoid-legal-malpractice/" TargetMode="External" /><Relationship Id="rId5" Type="http://schemas.openxmlformats.org/officeDocument/2006/relationships/customXml" Target="../ink/ink8.xml" /><Relationship Id="rId6" Type="http://schemas.openxmlformats.org/officeDocument/2006/relationships/image" Target="../media/image8.pn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8.xml" /><Relationship Id="rId3" Type="http://schemas.openxmlformats.org/officeDocument/2006/relationships/hyperlink" Target="https://www.americanbar.org/groups/litigation/committees/commercial-business/practice/2019/seven-common-attorney-malpractice-traps/" TargetMode="Externa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9.xml" /><Relationship Id="rId3" Type="http://schemas.openxmlformats.org/officeDocument/2006/relationships/hyperlink" Target="https://plus.lexis.com/api/permalink/0b0f7bdc-264f-4d2d-9b7f-b6e9c7ae10cd/?context=1530671" TargetMode="Externa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0.xml" /><Relationship Id="rId3" Type="http://schemas.openxmlformats.org/officeDocument/2006/relationships/hyperlink" Target="https://plus.lexis.com/api/permalink/e9be51f2-c04d-4879-b1d7-d4fa2ce653e7/?context=1530671" TargetMode="External" /><Relationship Id="rId4" Type="http://schemas.openxmlformats.org/officeDocument/2006/relationships/customXml" Target="../ink/ink9.xml" /><Relationship Id="rId5" Type="http://schemas.openxmlformats.org/officeDocument/2006/relationships/image" Target="../media/image8.pn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1.xml" /><Relationship Id="rId3" Type="http://schemas.openxmlformats.org/officeDocument/2006/relationships/hyperlink" Target="https://plus.lexis.com/api/permalink/e9be51f2-c04d-4879-b1d7-d4fa2ce653e7/?context=1530671" TargetMode="External" /><Relationship Id="rId4" Type="http://schemas.openxmlformats.org/officeDocument/2006/relationships/customXml" Target="../ink/ink10.xml" /><Relationship Id="rId5" Type="http://schemas.openxmlformats.org/officeDocument/2006/relationships/image" Target="../media/image8.pn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2.xml" /><Relationship Id="rId3" Type="http://schemas.openxmlformats.org/officeDocument/2006/relationships/customXml" Target="../ink/ink11.xml" /><Relationship Id="rId4" Type="http://schemas.openxmlformats.org/officeDocument/2006/relationships/image" Target="../media/image8.pn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3.xml" /><Relationship Id="rId3" Type="http://schemas.openxmlformats.org/officeDocument/2006/relationships/hyperlink" Target="https://plus.lexis.com/api/permalink/c9ef54c0-f3e5-4089-bfe7-0dbdee163515/?context=1530671" TargetMode="External" /><Relationship Id="rId4" Type="http://schemas.openxmlformats.org/officeDocument/2006/relationships/customXml" Target="../ink/ink12.xml" /><Relationship Id="rId5" Type="http://schemas.openxmlformats.org/officeDocument/2006/relationships/image" Target="../media/image8.pn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4.xml" /><Relationship Id="rId3" Type="http://schemas.openxmlformats.org/officeDocument/2006/relationships/customXml" Target="../ink/ink13.xml" /><Relationship Id="rId5" Type="http://schemas.openxmlformats.org/officeDocument/2006/relationships/image" Target="../media/image8.png" /><Relationship Id="rId6" Type="http://schemas.openxmlformats.org/officeDocument/2006/relationships/image" Target="../media/image9.jpeg" /><Relationship Id="rId7" Type="http://schemas.openxmlformats.org/officeDocument/2006/relationships/image" Target="../media/image10.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5.xml" /><Relationship Id="rId3" Type="http://schemas.openxmlformats.org/officeDocument/2006/relationships/customXml" Target="../ink/ink14.xml" /><Relationship Id="rId4" Type="http://schemas.openxmlformats.org/officeDocument/2006/relationships/image" Target="../media/image8.png" /><Relationship Id="rId5" Type="http://schemas.openxmlformats.org/officeDocument/2006/relationships/image" Target="../media/image11.jpeg" /><Relationship Id="rId6" Type="http://schemas.openxmlformats.org/officeDocument/2006/relationships/hyperlink" Target="https://www.flickr.com/photos/141290938@N03/27219819771" TargetMode="External" /><Relationship Id="rId7" Type="http://schemas.openxmlformats.org/officeDocument/2006/relationships/hyperlink" Target="https://www.flickr.com/photos/141290938@N03" TargetMode="External" /><Relationship Id="rId8" Type="http://schemas.openxmlformats.org/officeDocument/2006/relationships/hyperlink" Target="https://creativecommons.org/licenses/by-sa/2.0/?ref=ccsearch&amp;atype=rich" TargetMode="External" /><Relationship Id="rId9" Type="http://schemas.openxmlformats.org/officeDocument/2006/relationships/image" Target="../media/image12.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6" name="Rectangle 5"/>
          <p:cNvSpPr/>
          <p:nvPr/>
        </p:nvSpPr>
        <p:spPr>
          <a:xfrm>
            <a:off x="2252424" y="3401568"/>
            <a:ext cx="7835869" cy="27432"/>
          </a:xfrm>
          <a:prstGeom prst="rect"/>
          <a:gradFill flip="none" rotWithShape="1">
            <a:gsLst>
              <a:gs pos="0">
                <a:srgbClr val="0058B0"/>
              </a:gs>
              <a:gs pos="100000">
                <a:srgbClr val="92D050"/>
              </a:gs>
            </a:gsLst>
            <a:path path="circle">
              <a:fillToRect l="100000" t="100000"/>
            </a:path>
            <a:tileRect r="-100000" b="-100000"/>
          </a:gradFill>
          <a:ln w="3175" cap="flat" algn="ctr">
            <a:solidFill>
              <a:schemeClr val="tx1"/>
            </a:solidFill>
            <a:prstDash val="solid"/>
          </a:ln>
          <a:effectLst>
            <a:outerShdw blurRad="50800" dir="2700000" dist="381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7" name="Rectangle 28"/>
          <p:cNvSpPr txBox="1">
            <a:spLocks noChangeArrowheads="1"/>
          </p:cNvSpPr>
          <p:nvPr/>
        </p:nvSpPr>
        <p:spPr>
          <a:xfrm>
            <a:off x="2311400" y="2726683"/>
            <a:ext cx="7899400" cy="630942"/>
          </a:xfrm>
          <a:prstGeom prst="rect"/>
          <a:effectLst/>
        </p:spPr>
        <p:txBody>
          <a:bodyPr anchor="b">
            <a:spAutoFit/>
          </a:bodyPr>
          <a:lstStyle>
            <a:lvl1pPr algn="l" fontAlgn="base" rtl="0" eaLnBrk="0" hangingPunct="0">
              <a:lnSpc>
                <a:spcPct val="90000"/>
              </a:lnSpc>
              <a:spcBef>
                <a:spcPct val="0"/>
              </a:spcBef>
              <a:spcAft>
                <a:spcPct val="0"/>
              </a:spcAft>
              <a:defRPr sz="3500">
                <a:solidFill>
                  <a:srgbClr val="4891DC"/>
                </a:solidFill>
                <a:latin typeface="+mj-lt"/>
                <a:ea typeface="+mj-ea"/>
                <a:cs typeface="+mj-cs"/>
              </a:defRPr>
            </a:lvl1pPr>
            <a:lvl2pPr algn="l" fontAlgn="base" rtl="0" eaLnBrk="0" hangingPunct="0">
              <a:lnSpc>
                <a:spcPct val="90000"/>
              </a:lnSpc>
              <a:spcBef>
                <a:spcPct val="0"/>
              </a:spcBef>
              <a:spcAft>
                <a:spcPct val="0"/>
              </a:spcAft>
              <a:defRPr sz="2200">
                <a:solidFill>
                  <a:srgbClr val="4891DC"/>
                </a:solidFill>
                <a:latin typeface="Arial Narrow" pitchFamily="34" charset="0"/>
              </a:defRPr>
            </a:lvl2pPr>
            <a:lvl3pPr algn="l" fontAlgn="base" rtl="0" eaLnBrk="0" hangingPunct="0">
              <a:lnSpc>
                <a:spcPct val="90000"/>
              </a:lnSpc>
              <a:spcBef>
                <a:spcPct val="0"/>
              </a:spcBef>
              <a:spcAft>
                <a:spcPct val="0"/>
              </a:spcAft>
              <a:defRPr sz="2200">
                <a:solidFill>
                  <a:srgbClr val="4891DC"/>
                </a:solidFill>
                <a:latin typeface="Arial Narrow" pitchFamily="34" charset="0"/>
              </a:defRPr>
            </a:lvl3pPr>
            <a:lvl4pPr algn="l" fontAlgn="base" rtl="0" eaLnBrk="0" hangingPunct="0">
              <a:lnSpc>
                <a:spcPct val="90000"/>
              </a:lnSpc>
              <a:spcBef>
                <a:spcPct val="0"/>
              </a:spcBef>
              <a:spcAft>
                <a:spcPct val="0"/>
              </a:spcAft>
              <a:defRPr sz="2200">
                <a:solidFill>
                  <a:srgbClr val="4891DC"/>
                </a:solidFill>
                <a:latin typeface="Arial Narrow" pitchFamily="34" charset="0"/>
              </a:defRPr>
            </a:lvl4pPr>
            <a:lvl5pPr algn="l" fontAlgn="base" rtl="0" eaLnBrk="0" hangingPunct="0">
              <a:lnSpc>
                <a:spcPct val="90000"/>
              </a:lnSpc>
              <a:spcBef>
                <a:spcPct val="0"/>
              </a:spcBef>
              <a:spcAft>
                <a:spcPct val="0"/>
              </a:spcAft>
              <a:defRPr sz="2200">
                <a:solidFill>
                  <a:srgbClr val="4891DC"/>
                </a:solidFill>
                <a:latin typeface="Arial Narrow" pitchFamily="34" charset="0"/>
              </a:defRPr>
            </a:lvl5pPr>
            <a:lvl6pPr marL="457200" algn="l" fontAlgn="base" rtl="0">
              <a:lnSpc>
                <a:spcPct val="90000"/>
              </a:lnSpc>
              <a:spcBef>
                <a:spcPct val="0"/>
              </a:spcBef>
              <a:spcAft>
                <a:spcPct val="0"/>
              </a:spcAft>
              <a:defRPr sz="2200">
                <a:solidFill>
                  <a:srgbClr val="4891DC"/>
                </a:solidFill>
                <a:latin typeface="Arial Narrow" pitchFamily="34" charset="0"/>
              </a:defRPr>
            </a:lvl6pPr>
            <a:lvl7pPr marL="914400" algn="l" fontAlgn="base" rtl="0">
              <a:lnSpc>
                <a:spcPct val="90000"/>
              </a:lnSpc>
              <a:spcBef>
                <a:spcPct val="0"/>
              </a:spcBef>
              <a:spcAft>
                <a:spcPct val="0"/>
              </a:spcAft>
              <a:defRPr sz="2200">
                <a:solidFill>
                  <a:srgbClr val="4891DC"/>
                </a:solidFill>
                <a:latin typeface="Arial Narrow" pitchFamily="34" charset="0"/>
              </a:defRPr>
            </a:lvl7pPr>
            <a:lvl8pPr marL="1371600" algn="l" fontAlgn="base" rtl="0">
              <a:lnSpc>
                <a:spcPct val="90000"/>
              </a:lnSpc>
              <a:spcBef>
                <a:spcPct val="0"/>
              </a:spcBef>
              <a:spcAft>
                <a:spcPct val="0"/>
              </a:spcAft>
              <a:defRPr sz="2200">
                <a:solidFill>
                  <a:srgbClr val="4891DC"/>
                </a:solidFill>
                <a:latin typeface="Arial Narrow" pitchFamily="34" charset="0"/>
              </a:defRPr>
            </a:lvl8pPr>
            <a:lvl9pPr marL="1828800" algn="l" fontAlgn="base" rtl="0">
              <a:lnSpc>
                <a:spcPct val="90000"/>
              </a:lnSpc>
              <a:spcBef>
                <a:spcPct val="0"/>
              </a:spcBef>
              <a:spcAft>
                <a:spcPct val="0"/>
              </a:spcAft>
              <a:defRPr sz="2200">
                <a:solidFill>
                  <a:srgbClr val="4891DC"/>
                </a:solidFill>
                <a:latin typeface="Arial Narrow" pitchFamily="34" charset="0"/>
              </a:defRPr>
            </a:lvl9pPr>
          </a:lstStyle>
          <a:p>
            <a:pPr eaLnBrk="1" hangingPunct="1">
              <a:lnSpc>
                <a:spcPct val="100000"/>
              </a:lnSpc>
              <a:defRPr/>
            </a:pPr>
            <a:endParaRPr lang="en-US" kern="0">
              <a:ln w="3175">
                <a:solidFill>
                  <a:srgbClr val="072A5E">
                    <a:lumMod val="10000"/>
                    <a:lumOff val="90000"/>
                  </a:srgbClr>
                </a:solidFill>
              </a:ln>
              <a:solidFill>
                <a:srgbClr val="0058B0"/>
              </a:solidFill>
              <a:effectLst>
                <a:outerShdw blurRad="38100" dir="2700000" dist="38100" algn="tl">
                  <a:srgbClr val="000000">
                    <a:alpha val="43137"/>
                  </a:srgbClr>
                </a:outerShdw>
              </a:effectLst>
            </a:endParaRPr>
          </a:p>
        </p:txBody>
      </p:sp>
      <p:sp>
        <p:nvSpPr>
          <p:cNvPr id="8" name="TextBox 7"/>
          <p:cNvSpPr txBox="1"/>
          <p:nvPr/>
        </p:nvSpPr>
        <p:spPr>
          <a:xfrm>
            <a:off x="685800" y="1980325"/>
            <a:ext cx="10896600" cy="2123658"/>
          </a:xfrm>
          <a:prstGeom prst="rect"/>
          <a:noFill/>
        </p:spPr>
        <p:txBody>
          <a:bodyPr wrap="square" rtlCol="0">
            <a:spAutoFit/>
          </a:bodyPr>
          <a:lstStyle>
            <a:defPPr>
              <a:defRPr lang="en-US"/>
            </a:defPPr>
            <a:lvl1pPr>
              <a:defRPr sz="4400">
                <a:ln>
                  <a:solidFill>
                    <a:sysClr val="windowText" lastClr="000000"/>
                  </a:solidFill>
                </a:ln>
                <a:solidFill>
                  <a:srgbClr val="002060"/>
                </a:solidFill>
                <a:effectLst>
                  <a:outerShdw blurRad="50800" dir="2700000" dist="38100" algn="tl" rotWithShape="0">
                    <a:prstClr val="black">
                      <a:alpha val="40000"/>
                    </a:prstClr>
                  </a:outerShdw>
                </a:effectLst>
                <a:latin typeface="+mn-lt"/>
              </a:defRPr>
            </a:lvl1pPr>
          </a:lstStyle>
          <a:p>
            <a:r>
              <a:rPr lang="en-US" dirty="1"/>
              <a:t>GMU American Inn of Court</a:t>
            </a:r>
          </a:p>
          <a:p>
            <a:r>
              <a:rPr lang="en-US" dirty="1"/>
              <a:t>Legal Malpractice Claims and Practice Pointers</a:t>
            </a:r>
          </a:p>
          <a:p>
            <a:r>
              <a:rPr lang="en-US" dirty="1"/>
              <a:t>February 23, 2021</a:t>
            </a:r>
          </a:p>
        </p:txBody>
      </p:sp>
    </p:spTree>
    <p:extLst>
      <p:ext uri="{BB962C8B-B14F-4D97-AF65-F5344CB8AC3E}">
        <p14:creationId xmlns:p14="http://schemas.microsoft.com/office/powerpoint/2010/main" val="243064766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692B4-B5F7-1149-9B66-0ECD7B3C4B8A}"/>
              </a:ext>
            </a:extLst>
          </p:cNvPr>
          <p:cNvSpPr>
            <a:spLocks noGrp="1"/>
          </p:cNvSpPr>
          <p:nvPr>
            <p:ph type="title"/>
          </p:nvPr>
        </p:nvSpPr>
        <p:spPr>
          <a:xfrm>
            <a:off x="609600" y="274638"/>
            <a:ext cx="10972800" cy="639762"/>
          </a:xfrm>
          <a:ln>
            <a:solidFill>
              <a:schemeClr val="tx1"/>
            </a:solidFill>
          </a:ln>
        </p:spPr>
        <p:txBody>
          <a:bodyPr/>
          <a:lstStyle/>
          <a:p>
            <a:r>
              <a:rPr lang="en-US" sz="4400" dirty="1">
                <a:ln>
                  <a:solidFill>
                    <a:schemeClr val="tx1"/>
                  </a:solidFill>
                </a:ln>
                <a:solidFill>
                  <a:srgbClr val="00B0F0"/>
                </a:solidFill>
              </a:rPr>
              <a:t>Elements of a Legal Malpractice Claim Cont.</a:t>
            </a:r>
          </a:p>
        </p:txBody>
      </p:sp>
      <p:sp>
        <p:nvSpPr>
          <p:cNvPr id="3" name="Text Placeholder 2">
            <a:extLst>
              <a:ext uri="{FF2B5EF4-FFF2-40B4-BE49-F238E27FC236}">
                <a16:creationId xmlns:a16="http://schemas.microsoft.com/office/drawing/2014/main" id="{E97242BA-A3F7-2246-AFFD-C3EE5B7FEC10}"/>
              </a:ext>
            </a:extLst>
          </p:cNvPr>
          <p:cNvSpPr>
            <a:spLocks noGrp="1"/>
          </p:cNvSpPr>
          <p:nvPr>
            <p:ph type="body" idx="1"/>
          </p:nvPr>
        </p:nvSpPr>
        <p:spPr/>
        <p:txBody>
          <a:bodyPr/>
          <a:lstStyle/>
          <a:p>
            <a:r>
              <a:rPr lang="en-US" sz="4400" dirty="1">
                <a:solidFill>
                  <a:srgbClr val="7030A0"/>
                </a:solidFill>
              </a:rPr>
              <a:t>Criminal Case</a:t>
            </a:r>
          </a:p>
          <a:p>
            <a:endParaRPr lang="en-US"/>
          </a:p>
        </p:txBody>
      </p:sp>
      <p:sp>
        <p:nvSpPr>
          <p:cNvPr id="4" name="Content Placeholder 3">
            <a:extLst>
              <a:ext uri="{FF2B5EF4-FFF2-40B4-BE49-F238E27FC236}">
                <a16:creationId xmlns:a16="http://schemas.microsoft.com/office/drawing/2014/main" id="{1AE85B91-0056-3C4E-BB4F-B21D6B45DF22}"/>
              </a:ext>
            </a:extLst>
          </p:cNvPr>
          <p:cNvSpPr>
            <a:spLocks noGrp="1"/>
          </p:cNvSpPr>
          <p:nvPr>
            <p:ph sz="half" idx="2"/>
          </p:nvPr>
        </p:nvSpPr>
        <p:spPr>
          <a:xfrm>
            <a:off x="609599" y="1711614"/>
            <a:ext cx="10972800" cy="4612986"/>
          </a:xfrm>
        </p:spPr>
        <p:txBody>
          <a:bodyPr/>
          <a:lstStyle/>
          <a:p>
            <a:r>
              <a:rPr lang="en-US" sz="3600" dirty="1"/>
              <a:t>Civil elements + Added Burden</a:t>
            </a:r>
          </a:p>
          <a:p>
            <a:r>
              <a:rPr lang="en-US" sz="3600" dirty="1"/>
              <a:t>Post-Conviction Relief and Proof of Actual Innocence</a:t>
            </a:r>
          </a:p>
          <a:p>
            <a:pPr lvl="1"/>
            <a:r>
              <a:rPr lang="en-US" sz="3600" dirty="1"/>
              <a:t>A post-conviction ruling adverse to the defendant bars any recovery for legal malpractice.  Courts will not assist the participant in an illegal act who seeks to profit from the act’s commission.  Taylor v. Davis, 265 Va. 187, 191 (2003); Adkins v. Dixon, 253 Va. 275, 281-82 (1997).</a:t>
            </a:r>
          </a:p>
          <a:p>
            <a:endParaRPr lang="en-US"/>
          </a:p>
        </p:txBody>
      </p:sp>
    </p:spTree>
    <p:extLst>
      <p:ext uri="{BB962C8B-B14F-4D97-AF65-F5344CB8AC3E}">
        <p14:creationId xmlns:p14="http://schemas.microsoft.com/office/powerpoint/2010/main" val="253651677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80ED8-FD00-F140-A983-4178E2D92D01}"/>
              </a:ext>
            </a:extLst>
          </p:cNvPr>
          <p:cNvSpPr>
            <a:spLocks noGrp="1"/>
          </p:cNvSpPr>
          <p:nvPr>
            <p:ph type="title"/>
          </p:nvPr>
        </p:nvSpPr>
        <p:spPr/>
        <p:txBody>
          <a:bodyPr/>
          <a:lstStyle/>
          <a:p>
            <a:r>
              <a:rPr lang="en-US" sz="5400" dirty="1">
                <a:ln>
                  <a:solidFill>
                    <a:schemeClr val="tx1"/>
                  </a:solidFill>
                </a:ln>
                <a:solidFill>
                  <a:srgbClr val="00B0F0"/>
                </a:solidFill>
              </a:rPr>
              <a:t>Establishing the Standard of Care </a:t>
            </a:r>
          </a:p>
        </p:txBody>
      </p:sp>
      <p:sp>
        <p:nvSpPr>
          <p:cNvPr id="4" name="Content Placeholder 3">
            <a:extLst>
              <a:ext uri="{FF2B5EF4-FFF2-40B4-BE49-F238E27FC236}">
                <a16:creationId xmlns:a16="http://schemas.microsoft.com/office/drawing/2014/main" id="{E62632B2-C839-4740-9ADC-3187FAB9E5BD}"/>
              </a:ext>
            </a:extLst>
          </p:cNvPr>
          <p:cNvSpPr>
            <a:spLocks noGrp="1"/>
          </p:cNvSpPr>
          <p:nvPr>
            <p:ph sz="half" idx="2"/>
          </p:nvPr>
        </p:nvSpPr>
        <p:spPr>
          <a:xfrm>
            <a:off x="609601" y="1417640"/>
            <a:ext cx="5386917" cy="4708525"/>
          </a:xfrm>
        </p:spPr>
        <p:txBody>
          <a:bodyPr/>
          <a:lstStyle/>
          <a:p>
            <a:r>
              <a:rPr lang="en-US" sz="2600" dirty="1"/>
              <a:t>To establish an attorney’s breach of duty, “a client must show that the attorney failed to exercise a reasonable degree of care, skill, and dispatch in rendering the services for which the attorney was employed.”  </a:t>
            </a:r>
            <a:r>
              <a:rPr lang="en-US" sz="2600" i="1" dirty="1"/>
              <a:t>Ripper v. Bain</a:t>
            </a:r>
            <a:r>
              <a:rPr lang="en-US" sz="2600" dirty="1"/>
              <a:t>, 253 Va. 197, 202-03 (1997).</a:t>
            </a:r>
          </a:p>
          <a:p>
            <a:pPr lvl="1"/>
            <a:r>
              <a:rPr lang="en-US" sz="2200" dirty="1"/>
              <a:t>This is generally a question of fact “to be decided by a fact finder, after considering testimony of expert witnesses.”  </a:t>
            </a:r>
            <a:r>
              <a:rPr lang="en-US" sz="2200" i="1" dirty="1"/>
              <a:t>Heyward &amp; Lee Constr. Co. v. Sands, Anderson, Marks &amp; Miller</a:t>
            </a:r>
            <a:r>
              <a:rPr lang="en-US" sz="2200" dirty="1"/>
              <a:t>, 249 Va. 54, 57 (1995).</a:t>
            </a:r>
          </a:p>
          <a:p>
            <a:endParaRPr lang="en-US"/>
          </a:p>
        </p:txBody>
      </p:sp>
      <p:sp>
        <p:nvSpPr>
          <p:cNvPr id="6" name="Content Placeholder 5">
            <a:extLst>
              <a:ext uri="{FF2B5EF4-FFF2-40B4-BE49-F238E27FC236}">
                <a16:creationId xmlns:a16="http://schemas.microsoft.com/office/drawing/2014/main" id="{3088B915-3716-394F-BC61-8D4EE4AA5410}"/>
              </a:ext>
            </a:extLst>
          </p:cNvPr>
          <p:cNvSpPr>
            <a:spLocks noGrp="1"/>
          </p:cNvSpPr>
          <p:nvPr>
            <p:ph sz="quarter" idx="4"/>
          </p:nvPr>
        </p:nvSpPr>
        <p:spPr>
          <a:xfrm>
            <a:off x="6193370" y="1417640"/>
            <a:ext cx="5389033" cy="4708525"/>
          </a:xfrm>
        </p:spPr>
        <p:txBody>
          <a:bodyPr/>
          <a:lstStyle/>
          <a:p>
            <a:r>
              <a:rPr lang="en-US" sz="3400" dirty="1"/>
              <a:t>Expert testimony is required in legal malpractice action to establish an attorney’s breach of duty, unless the breach is so obvious that the court may determine it as a matter of law.  </a:t>
            </a:r>
          </a:p>
          <a:p>
            <a:endParaRPr lang="en-US"/>
          </a:p>
        </p:txBody>
      </p:sp>
    </p:spTree>
    <p:extLst>
      <p:ext uri="{BB962C8B-B14F-4D97-AF65-F5344CB8AC3E}">
        <p14:creationId xmlns:p14="http://schemas.microsoft.com/office/powerpoint/2010/main" val="411051643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1">
                <a:solidFill>
                  <a:srgbClr val="00B0F0"/>
                </a:solidFill>
              </a:rPr>
              <a:t>Mistake or Malpractice?</a:t>
            </a:r>
          </a:p>
        </p:txBody>
      </p:sp>
      <p:sp>
        <p:nvSpPr>
          <p:cNvPr id="3" name="Content Placeholder 2"/>
          <p:cNvSpPr>
            <a:spLocks noGrp="1"/>
          </p:cNvSpPr>
          <p:nvPr>
            <p:ph idx="10"/>
          </p:nvPr>
        </p:nvSpPr>
        <p:spPr/>
        <p:txBody>
          <a:bodyPr>
            <a:normAutofit fontScale="25000" lnSpcReduction="20000"/>
          </a:bodyPr>
          <a:lstStyle/>
          <a:p>
            <a:pPr marL="0" indent="0">
              <a:buNone/>
            </a:pPr>
            <a:r>
              <a:rPr lang="en-GB" sz="11200" dirty="1">
                <a:cs typeface="Times New Roman" panose="02020603050405020304" pitchFamily="18" charset="0"/>
              </a:rPr>
              <a:t>Rules/Basic Principles</a:t>
            </a:r>
          </a:p>
          <a:p>
            <a:endParaRPr lang="en-US" b="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10000" b="0" dirty="1">
                <a:ea typeface="Calibri" panose="020f0502020204030204" pitchFamily="34" charset="0"/>
                <a:cs typeface="Times New Roman" panose="02020603050405020304" pitchFamily="18" charset="0"/>
              </a:rPr>
              <a:t>There can be no liability for acts and omissions by an attorney in the conduct of litigation which are based on an honest exercise of professional judgment . . . . Otherwise, every losing litigant would be able to sue his attorney if he could find another attorney who was willing to second guess the decisions of the first attorney with the advantage of hindsight. </a:t>
            </a:r>
            <a:r>
              <a:rPr lang="en-US" sz="10000" b="0" i="1" dirty="1">
                <a:ea typeface="Calibri" panose="020f0502020204030204" pitchFamily="34" charset="0"/>
              </a:rPr>
              <a:t>Jones v. Dere</a:t>
            </a:r>
            <a:r>
              <a:rPr lang="en-US" sz="10000" b="0" dirty="1">
                <a:ea typeface="Calibri" panose="020f0502020204030204" pitchFamily="34" charset="0"/>
              </a:rPr>
              <a:t>, 36 Va. Cir. 519, 525-26 (Cir. Ct. 1995) (citing </a:t>
            </a:r>
            <a:r>
              <a:rPr lang="en-US" sz="10000" b="0" i="1" dirty="1">
                <a:ea typeface="Calibri" panose="020f0502020204030204" pitchFamily="34" charset="0"/>
              </a:rPr>
              <a:t>Woodruff v. Tomlin</a:t>
            </a:r>
            <a:r>
              <a:rPr lang="en-US" sz="10000" b="0" dirty="1">
                <a:ea typeface="Calibri" panose="020f0502020204030204" pitchFamily="34" charset="0"/>
              </a:rPr>
              <a:t>, 616 F.2d 924, 930 (6th Cir. 1980). </a:t>
            </a:r>
          </a:p>
          <a:p>
            <a:pPr>
              <a:buFont typeface="Wingdings" panose="05000000000000000000" pitchFamily="2" charset="2"/>
              <a:buChar char="Ø"/>
            </a:pPr>
            <a:endParaRPr lang="en-US" sz="10000" b="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10000" b="0" dirty="1">
                <a:ea typeface="Calibri" panose="020f0502020204030204" pitchFamily="34" charset="0"/>
                <a:cs typeface="Times New Roman" panose="02020603050405020304" pitchFamily="18" charset="0"/>
              </a:rPr>
              <a:t>While there is no Virginia case on point, it is well settled in other jurisdictions that an attorney cannot be held liable for the good-faith exercise of judgment on a client’s behalf, even when that judgment is mistaken. </a:t>
            </a:r>
            <a:r>
              <a:rPr lang="en-US" sz="10000" b="0" i="1" dirty="1">
                <a:ea typeface="Calibri" panose="020f0502020204030204" pitchFamily="34" charset="0"/>
              </a:rPr>
              <a:t>Id. </a:t>
            </a:r>
            <a:r>
              <a:rPr lang="en-US" sz="10000" b="0" dirty="1">
                <a:ea typeface="Calibri" panose="020f0502020204030204" pitchFamily="34" charset="0"/>
              </a:rPr>
              <a:t>at 525.</a:t>
            </a:r>
            <a:endParaRPr lang="en-US" sz="10000" b="0">
              <a:ea typeface="Calibri" panose="020f0502020204030204" pitchFamily="34" charset="0"/>
              <a:cs typeface="Times New Roman" panose="02020603050405020304" pitchFamily="18" charset="0"/>
            </a:endParaRPr>
          </a:p>
          <a:p>
            <a:pPr>
              <a:buFont typeface="Wingdings" panose="05000000000000000000" pitchFamily="2" charset="2"/>
              <a:buChar char="Ø"/>
            </a:pPr>
            <a:endParaRPr lang="en-US" sz="10000" b="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sz="10000" b="0" dirty="1">
                <a:ea typeface="Calibri" panose="020f0502020204030204" pitchFamily="34" charset="0"/>
                <a:cs typeface="Times New Roman" panose="02020603050405020304" pitchFamily="18" charset="0"/>
              </a:rPr>
              <a:t>In most cases, the decision to call or not to call particular persons as witnesses is a matter of trial counsel’s judgment which is not subject to attack in a malpractice action.</a:t>
            </a:r>
          </a:p>
          <a:p>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8874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27052" y="392259"/>
            <a:ext cx="11360149" cy="685799"/>
          </a:xfrm>
        </p:spPr>
        <p:txBody>
          <a:bodyPr>
            <a:noAutofit/>
          </a:bodyPr>
          <a:lstStyle/>
          <a:p>
            <a:r>
              <a:rPr lang="en-US" sz="5400" dirty="1">
                <a:solidFill>
                  <a:srgbClr val="00B0F0"/>
                </a:solidFill>
              </a:rPr>
              <a:t>Mistake or Malpractice </a:t>
            </a:r>
            <a:r>
              <a:rPr lang="en-US" sz="5400" dirty="1"/>
              <a:t>- </a:t>
            </a:r>
            <a:r>
              <a:rPr lang="en-US" sz="5400" dirty="1">
                <a:solidFill>
                  <a:srgbClr val="E37F1C"/>
                </a:solidFill>
              </a:rPr>
              <a:t>Case Law</a:t>
            </a:r>
          </a:p>
        </p:txBody>
      </p:sp>
      <p:sp>
        <p:nvSpPr>
          <p:cNvPr id="3" name="Content Placeholder 2"/>
          <p:cNvSpPr>
            <a:spLocks noGrp="1"/>
          </p:cNvSpPr>
          <p:nvPr>
            <p:ph idx="10"/>
          </p:nvPr>
        </p:nvSpPr>
        <p:spPr/>
        <p:txBody>
          <a:bodyPr>
            <a:normAutofit/>
          </a:bodyPr>
          <a:lstStyle/>
          <a:p>
            <a:pPr marL="0" indent="0">
              <a:buNone/>
            </a:pPr>
            <a:r>
              <a:rPr lang="en-US" sz="3000" i="1" dirty="1"/>
              <a:t>Jones v. Dere</a:t>
            </a:r>
            <a:r>
              <a:rPr lang="en-US" sz="3000" dirty="1"/>
              <a:t>,</a:t>
            </a:r>
            <a:r>
              <a:rPr lang="en-US" sz="3000" i="1" dirty="1"/>
              <a:t> 36 Va. Cir. 519</a:t>
            </a:r>
            <a:r>
              <a:rPr lang="en-US" sz="3000" dirty="1"/>
              <a:t> (Cir. Ct. 1995)</a:t>
            </a:r>
          </a:p>
          <a:p>
            <a:pPr marL="230187" indent="-457200">
              <a:spcBef>
                <a:spcPct val="0"/>
              </a:spcBef>
              <a:spcAft>
                <a:spcPct val="0"/>
              </a:spcAft>
              <a:buClr>
                <a:srgbClr val="072A5E"/>
              </a:buClr>
              <a:buFont typeface="Wingdings" panose="05000000000000000000" pitchFamily="2" charset="2"/>
              <a:buChar char="Ø"/>
              <a:defRPr/>
            </a:pPr>
            <a:endParaRPr lang="en-US" sz="2400"/>
          </a:p>
          <a:p>
            <a:pPr marL="0" indent="0">
              <a:spcBef>
                <a:spcPct val="0"/>
              </a:spcBef>
              <a:spcAft>
                <a:spcPts val="600"/>
              </a:spcAft>
              <a:buClr>
                <a:srgbClr val="072A5E"/>
              </a:buClr>
              <a:buNone/>
              <a:defRPr/>
            </a:pPr>
            <a:r>
              <a:rPr lang="en-US" sz="3200" dirty="1">
                <a:solidFill>
                  <a:srgbClr val="E37F1C"/>
                </a:solidFill>
              </a:rPr>
              <a:t>Factual Backdrop</a:t>
            </a:r>
          </a:p>
          <a:p>
            <a:pPr marL="573087" lvl="1" indent="-457200">
              <a:spcBef>
                <a:spcPct val="0"/>
              </a:spcBef>
              <a:spcAft>
                <a:spcPct val="0"/>
              </a:spcAft>
              <a:buClr>
                <a:srgbClr val="072A5E"/>
              </a:buClr>
              <a:buSzTx/>
              <a:defRPr/>
            </a:pPr>
            <a:r>
              <a:rPr lang="en-US" sz="2800" b="0" i="0" dirty="1"/>
              <a:t>Client was sued to enforce a buy-sell agreement. After trial, the jury returned a verdict against the client, and the judgment against the client was affirmed on appeal in part because some of the alleged errors were unpreserved. </a:t>
            </a:r>
          </a:p>
          <a:p>
            <a:pPr marL="573087" lvl="1" indent="-457200">
              <a:spcBef>
                <a:spcPct val="0"/>
              </a:spcBef>
              <a:spcAft>
                <a:spcPct val="0"/>
              </a:spcAft>
              <a:buClr>
                <a:srgbClr val="072A5E"/>
              </a:buClr>
              <a:buSzTx/>
              <a:defRPr/>
            </a:pPr>
            <a:endParaRPr lang="en-US" sz="2800" b="0" i="0"/>
          </a:p>
          <a:p>
            <a:pPr marL="573087" lvl="1" indent="-457200">
              <a:spcBef>
                <a:spcPct val="0"/>
              </a:spcBef>
              <a:spcAft>
                <a:spcPct val="0"/>
              </a:spcAft>
              <a:buClr>
                <a:srgbClr val="072A5E"/>
              </a:buClr>
              <a:buSzTx/>
              <a:defRPr/>
            </a:pPr>
            <a:r>
              <a:rPr lang="en-US" sz="2800" b="0" i="0" dirty="1"/>
              <a:t>Client later sued the attorney for malpractice, alleging that the attorney was negligent in failing to object to the trial court’s jury instructions, in failing to object to the trial court’s ruling on unconscionability, and in failing to call certain witnesses. </a:t>
            </a:r>
          </a:p>
          <a:p>
            <a:pPr marL="573087" lvl="1" indent="-457200">
              <a:spcBef>
                <a:spcPct val="0"/>
              </a:spcBef>
              <a:spcAft>
                <a:spcPct val="0"/>
              </a:spcAft>
              <a:buClr>
                <a:srgbClr val="072A5E"/>
              </a:buClr>
              <a:buSzTx/>
              <a:defRPr/>
            </a:pPr>
            <a:endParaRPr lang="en-US" sz="2600" b="0" i="0"/>
          </a:p>
        </p:txBody>
      </p:sp>
    </p:spTree>
    <p:extLst>
      <p:ext uri="{BB962C8B-B14F-4D97-AF65-F5344CB8AC3E}">
        <p14:creationId xmlns:p14="http://schemas.microsoft.com/office/powerpoint/2010/main" val="3915675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27052" y="367162"/>
            <a:ext cx="11360149" cy="685799"/>
          </a:xfrm>
        </p:spPr>
        <p:txBody>
          <a:bodyPr>
            <a:noAutofit/>
          </a:bodyPr>
          <a:lstStyle/>
          <a:p>
            <a:r>
              <a:rPr lang="en-US" sz="5400" dirty="1">
                <a:solidFill>
                  <a:srgbClr val="00B0F0"/>
                </a:solidFill>
              </a:rPr>
              <a:t>Mistake or Malpractice – </a:t>
            </a:r>
            <a:r>
              <a:rPr lang="en-US" sz="5400" dirty="1">
                <a:solidFill>
                  <a:srgbClr val="E37F1C"/>
                </a:solidFill>
              </a:rPr>
              <a:t>Case Law</a:t>
            </a:r>
          </a:p>
        </p:txBody>
      </p:sp>
      <p:sp>
        <p:nvSpPr>
          <p:cNvPr id="3" name="Content Placeholder 2"/>
          <p:cNvSpPr>
            <a:spLocks noGrp="1"/>
          </p:cNvSpPr>
          <p:nvPr>
            <p:ph idx="10"/>
          </p:nvPr>
        </p:nvSpPr>
        <p:spPr/>
        <p:txBody>
          <a:bodyPr>
            <a:normAutofit fontScale="92500"/>
          </a:bodyPr>
          <a:lstStyle/>
          <a:p>
            <a:pPr marL="0" indent="0">
              <a:buNone/>
            </a:pPr>
            <a:r>
              <a:rPr lang="en-US" sz="3200" i="1" dirty="1"/>
              <a:t>Jones v. Dere </a:t>
            </a:r>
            <a:r>
              <a:rPr lang="en-US" sz="3200" dirty="1"/>
              <a:t>Cont.</a:t>
            </a:r>
          </a:p>
          <a:p>
            <a:pPr marL="230187" indent="-457200">
              <a:spcBef>
                <a:spcPct val="0"/>
              </a:spcBef>
              <a:spcAft>
                <a:spcPct val="0"/>
              </a:spcAft>
              <a:buClr>
                <a:srgbClr val="072A5E"/>
              </a:buClr>
              <a:buFont typeface="Wingdings" panose="05000000000000000000" pitchFamily="2" charset="2"/>
              <a:buChar char="Ø"/>
              <a:defRPr/>
            </a:pPr>
            <a:endParaRPr lang="en-US" sz="2400"/>
          </a:p>
          <a:p>
            <a:pPr marL="230187" indent="-457200">
              <a:spcBef>
                <a:spcPct val="0"/>
              </a:spcBef>
              <a:spcAft>
                <a:spcPts val="600"/>
              </a:spcAft>
              <a:buClr>
                <a:srgbClr val="072A5E"/>
              </a:buClr>
              <a:buFont typeface="Wingdings" panose="05000000000000000000" pitchFamily="2" charset="2"/>
              <a:buChar char="Ø"/>
              <a:defRPr/>
            </a:pPr>
            <a:r>
              <a:rPr lang="en-US" dirty="1"/>
              <a:t>Holding</a:t>
            </a:r>
          </a:p>
          <a:p>
            <a:pPr marL="573087" lvl="1" indent="-457200">
              <a:spcBef>
                <a:spcPct val="0"/>
              </a:spcBef>
              <a:spcAft>
                <a:spcPct val="0"/>
              </a:spcAft>
              <a:buClr>
                <a:srgbClr val="072A5E"/>
              </a:buClr>
              <a:buSzTx/>
              <a:defRPr/>
            </a:pPr>
            <a:r>
              <a:rPr lang="en-US" sz="2600" b="0" i="0" dirty="1"/>
              <a:t>The court found that the jury instructions were properly given, accordingly </a:t>
            </a:r>
            <a:r>
              <a:rPr lang="en-US" sz="2600" i="0" dirty="1"/>
              <a:t>the attorney was not negligent in failing to object to the court’s rulings on those instructions. </a:t>
            </a:r>
          </a:p>
          <a:p>
            <a:pPr marL="573087" lvl="1" indent="-457200">
              <a:spcBef>
                <a:spcPct val="0"/>
              </a:spcBef>
              <a:spcAft>
                <a:spcPct val="0"/>
              </a:spcAft>
              <a:buClr>
                <a:srgbClr val="072A5E"/>
              </a:buClr>
              <a:buSzTx/>
              <a:defRPr/>
            </a:pPr>
            <a:endParaRPr lang="en-US" sz="2600" b="0" i="0"/>
          </a:p>
          <a:p>
            <a:pPr marL="573087" lvl="1" indent="-457200">
              <a:spcBef>
                <a:spcPct val="0"/>
              </a:spcBef>
              <a:spcAft>
                <a:spcPct val="0"/>
              </a:spcAft>
              <a:buClr>
                <a:srgbClr val="072A5E"/>
              </a:buClr>
              <a:buSzTx/>
              <a:defRPr/>
            </a:pPr>
            <a:r>
              <a:rPr lang="en-US" sz="2600" b="0" i="0" dirty="1"/>
              <a:t>And, since the trial court correctly held that it, not the jury, should have decided the question of unconscionability, and since the trial court also correctly held that the buy-sell agreement was not unconscionable,</a:t>
            </a:r>
            <a:r>
              <a:rPr lang="en-US" sz="2600" i="0" dirty="1"/>
              <a:t> the attorney’s failure to preserve his objection </a:t>
            </a:r>
            <a:r>
              <a:rPr lang="en-US" sz="2600" b="0" i="0" dirty="1"/>
              <a:t>on that point </a:t>
            </a:r>
            <a:r>
              <a:rPr lang="en-US" sz="2600" i="0" dirty="1"/>
              <a:t>did not constitute negligence. </a:t>
            </a:r>
          </a:p>
          <a:p>
            <a:pPr marL="573087" lvl="1" indent="-457200">
              <a:spcBef>
                <a:spcPct val="0"/>
              </a:spcBef>
              <a:spcAft>
                <a:spcPct val="0"/>
              </a:spcAft>
              <a:buClr>
                <a:srgbClr val="072A5E"/>
              </a:buClr>
              <a:buSzTx/>
              <a:defRPr/>
            </a:pPr>
            <a:endParaRPr lang="en-US" sz="2600" b="0" i="0"/>
          </a:p>
          <a:p>
            <a:pPr marL="573087" lvl="1" indent="-457200">
              <a:spcBef>
                <a:spcPct val="0"/>
              </a:spcBef>
              <a:spcAft>
                <a:spcPct val="0"/>
              </a:spcAft>
              <a:buClr>
                <a:srgbClr val="072A5E"/>
              </a:buClr>
              <a:buSzTx/>
              <a:defRPr/>
            </a:pPr>
            <a:r>
              <a:rPr lang="en-US" sz="2600" b="0" i="0" dirty="1"/>
              <a:t>Finally,</a:t>
            </a:r>
            <a:r>
              <a:rPr lang="en-US" sz="2600" i="0" dirty="1"/>
              <a:t> the attorney’s decision not to use certain witnesses was a matter of trial strategy, which the court refused to second guess.</a:t>
            </a:r>
          </a:p>
          <a:p>
            <a:pPr marL="573087" lvl="1" indent="-457200">
              <a:spcBef>
                <a:spcPct val="0"/>
              </a:spcBef>
              <a:spcAft>
                <a:spcPct val="0"/>
              </a:spcAft>
              <a:buClr>
                <a:srgbClr val="072A5E"/>
              </a:buClr>
              <a:buSzTx/>
              <a:defRPr/>
            </a:pPr>
            <a:endParaRPr lang="en-US"/>
          </a:p>
        </p:txBody>
      </p:sp>
    </p:spTree>
    <p:extLst>
      <p:ext uri="{BB962C8B-B14F-4D97-AF65-F5344CB8AC3E}">
        <p14:creationId xmlns:p14="http://schemas.microsoft.com/office/powerpoint/2010/main" val="3288072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27052" y="392259"/>
            <a:ext cx="11360149" cy="685799"/>
          </a:xfrm>
        </p:spPr>
        <p:txBody>
          <a:bodyPr>
            <a:noAutofit/>
          </a:bodyPr>
          <a:lstStyle/>
          <a:p>
            <a:r>
              <a:rPr lang="en-US" sz="5400" dirty="1">
                <a:solidFill>
                  <a:srgbClr val="00B0F0"/>
                </a:solidFill>
              </a:rPr>
              <a:t>Mistake or Malpractice - </a:t>
            </a:r>
            <a:r>
              <a:rPr lang="en-US" sz="5400" dirty="1">
                <a:solidFill>
                  <a:srgbClr val="E37F1C"/>
                </a:solidFill>
              </a:rPr>
              <a:t>Case Law</a:t>
            </a:r>
          </a:p>
        </p:txBody>
      </p:sp>
      <p:sp>
        <p:nvSpPr>
          <p:cNvPr id="3" name="Content Placeholder 2"/>
          <p:cNvSpPr>
            <a:spLocks noGrp="1"/>
          </p:cNvSpPr>
          <p:nvPr>
            <p:ph idx="10"/>
          </p:nvPr>
        </p:nvSpPr>
        <p:spPr>
          <a:xfrm>
            <a:off x="527052" y="1078058"/>
            <a:ext cx="11360149" cy="5408469"/>
          </a:xfrm>
        </p:spPr>
        <p:txBody>
          <a:bodyPr>
            <a:normAutofit fontScale="47500" lnSpcReduction="20000"/>
          </a:bodyPr>
          <a:lstStyle/>
          <a:p>
            <a:pPr marL="0" indent="0">
              <a:buNone/>
            </a:pPr>
            <a:r>
              <a:rPr lang="en-US" sz="7500" i="1" dirty="1"/>
              <a:t>Woodruff v. Tomlin</a:t>
            </a:r>
            <a:r>
              <a:rPr lang="en-US" sz="7500" dirty="1"/>
              <a:t>,</a:t>
            </a:r>
            <a:r>
              <a:rPr lang="en-US" sz="7500" i="1" dirty="1"/>
              <a:t> 616 F.2d 924 (6th Cir. 1980)</a:t>
            </a:r>
          </a:p>
          <a:p>
            <a:pPr marL="0" indent="0">
              <a:buNone/>
            </a:pPr>
            <a:endParaRPr lang="en-US" sz="5900"/>
          </a:p>
          <a:p>
            <a:pPr marL="0" indent="0">
              <a:spcBef>
                <a:spcPct val="0"/>
              </a:spcBef>
              <a:spcAft>
                <a:spcPts val="600"/>
              </a:spcAft>
              <a:buClr>
                <a:srgbClr val="072A5E"/>
              </a:buClr>
              <a:buNone/>
              <a:defRPr/>
            </a:pPr>
            <a:r>
              <a:rPr lang="en-US" sz="6500" dirty="1"/>
              <a:t>Factual Backdrop</a:t>
            </a:r>
          </a:p>
          <a:p>
            <a:pPr marL="573087" lvl="1" indent="-457200">
              <a:spcBef>
                <a:spcPct val="0"/>
              </a:spcBef>
              <a:spcAft>
                <a:spcPct val="0"/>
              </a:spcAft>
              <a:buClr>
                <a:srgbClr val="072A5E"/>
              </a:buClr>
              <a:buSzTx/>
              <a:defRPr/>
            </a:pPr>
            <a:r>
              <a:rPr lang="en-US" sz="5500" b="0" i="0" dirty="1"/>
              <a:t>Defendants represented Plaintiffs in a lawsuit regarding an automobile accident. Defendants filed two suits for personal injuries sustained by Plaintiffs, and one for damages to the car, against the driver and the owner of the truck involved in the accident. The trial court ruled in favor of the defendants. </a:t>
            </a:r>
          </a:p>
          <a:p>
            <a:pPr marL="573087" lvl="1" indent="-457200">
              <a:spcBef>
                <a:spcPct val="0"/>
              </a:spcBef>
              <a:spcAft>
                <a:spcPct val="0"/>
              </a:spcAft>
              <a:buClr>
                <a:srgbClr val="072A5E"/>
              </a:buClr>
              <a:buSzTx/>
              <a:defRPr/>
            </a:pPr>
            <a:endParaRPr lang="en-US" sz="5500" b="0" i="0"/>
          </a:p>
          <a:p>
            <a:pPr marL="573087" lvl="1" indent="-457200">
              <a:spcBef>
                <a:spcPct val="0"/>
              </a:spcBef>
              <a:spcAft>
                <a:spcPct val="0"/>
              </a:spcAft>
              <a:buClr>
                <a:srgbClr val="072A5E"/>
              </a:buClr>
              <a:buSzTx/>
              <a:defRPr/>
            </a:pPr>
            <a:r>
              <a:rPr lang="en-US" sz="5500" b="0" i="0" dirty="1"/>
              <a:t>In a subsequent malpractice action, the Plaintiffs contended that the loss of their personal injury actions was proximately caused by the breach of fiduciary duties arising from the attorney-client relationship. According to the Plaintiffs, Defendants: </a:t>
            </a:r>
          </a:p>
          <a:p>
            <a:pPr marL="858837" lvl="2" indent="-457200">
              <a:spcBef>
                <a:spcPct val="0"/>
              </a:spcBef>
              <a:spcAft>
                <a:spcPct val="0"/>
              </a:spcAft>
              <a:buClr>
                <a:srgbClr val="072A5E"/>
              </a:buClr>
              <a:defRPr/>
            </a:pPr>
            <a:r>
              <a:rPr lang="en-US" sz="4200" b="0" dirty="1"/>
              <a:t>(i) failed to attempt to obtain a change of venue or take a nonsuit and re-file in a federal court after the first personal injury trial resulted in a hung jury; </a:t>
            </a:r>
          </a:p>
          <a:p>
            <a:pPr marL="858837" lvl="2" indent="-457200">
              <a:spcBef>
                <a:spcPct val="0"/>
              </a:spcBef>
              <a:spcAft>
                <a:spcPct val="0"/>
              </a:spcAft>
              <a:buClr>
                <a:srgbClr val="072A5E"/>
              </a:buClr>
              <a:defRPr/>
            </a:pPr>
            <a:r>
              <a:rPr lang="en-US" sz="4200" b="0" dirty="1"/>
              <a:t>(ii) failed to object to a “clearly erroneous” jury instruction at the second personal injury trial; </a:t>
            </a:r>
          </a:p>
          <a:p>
            <a:pPr marL="858837" lvl="2" indent="-457200">
              <a:spcBef>
                <a:spcPct val="0"/>
              </a:spcBef>
              <a:spcAft>
                <a:spcPct val="0"/>
              </a:spcAft>
              <a:buClr>
                <a:srgbClr val="072A5E"/>
              </a:buClr>
              <a:defRPr/>
            </a:pPr>
            <a:r>
              <a:rPr lang="en-US" sz="4200" b="0" dirty="1"/>
              <a:t>And additional allegations</a:t>
            </a:r>
          </a:p>
          <a:p>
            <a:pPr marL="401637" lvl="2" indent="0">
              <a:spcBef>
                <a:spcPct val="0"/>
              </a:spcBef>
              <a:spcAft>
                <a:spcPct val="0"/>
              </a:spcAft>
              <a:buClr>
                <a:srgbClr val="072A5E"/>
              </a:buClr>
              <a:buNone/>
              <a:defRPr/>
            </a:pPr>
            <a:endParaRPr lang="en-US" sz="2600" b="0"/>
          </a:p>
          <a:p>
            <a:pPr marL="573087" lvl="1" indent="-457200">
              <a:spcBef>
                <a:spcPct val="0"/>
              </a:spcBef>
              <a:spcAft>
                <a:spcPct val="0"/>
              </a:spcAft>
              <a:buClr>
                <a:srgbClr val="072A5E"/>
              </a:buClr>
              <a:buSzTx/>
              <a:defRPr/>
            </a:pPr>
            <a:r>
              <a:rPr lang="en-US" sz="5500" b="0" i="0" dirty="1"/>
              <a:t>The district court dismissed plaintiffs’ action. Plaintiffs challenged the decision.</a:t>
            </a:r>
          </a:p>
          <a:p>
            <a:pPr marL="573087" lvl="1" indent="-457200">
              <a:spcBef>
                <a:spcPct val="0"/>
              </a:spcBef>
              <a:spcAft>
                <a:spcPct val="0"/>
              </a:spcAft>
              <a:buClr>
                <a:srgbClr val="072A5E"/>
              </a:buClr>
              <a:buSzTx/>
              <a:defRPr/>
            </a:pPr>
            <a:endParaRPr lang="en-US" sz="2600" b="0" i="0"/>
          </a:p>
        </p:txBody>
      </p:sp>
    </p:spTree>
    <p:extLst>
      <p:ext uri="{BB962C8B-B14F-4D97-AF65-F5344CB8AC3E}">
        <p14:creationId xmlns:p14="http://schemas.microsoft.com/office/powerpoint/2010/main" val="2285497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27052" y="392259"/>
            <a:ext cx="11360149" cy="685799"/>
          </a:xfrm>
        </p:spPr>
        <p:txBody>
          <a:bodyPr>
            <a:noAutofit/>
          </a:bodyPr>
          <a:lstStyle/>
          <a:p>
            <a:r>
              <a:rPr lang="en-US" sz="5400" dirty="1">
                <a:solidFill>
                  <a:srgbClr val="00B0F0"/>
                </a:solidFill>
              </a:rPr>
              <a:t>Mistake or Malpractice – </a:t>
            </a:r>
            <a:r>
              <a:rPr lang="en-US" sz="5400" dirty="1">
                <a:solidFill>
                  <a:srgbClr val="E37F1C"/>
                </a:solidFill>
              </a:rPr>
              <a:t>Case Law</a:t>
            </a:r>
          </a:p>
        </p:txBody>
      </p:sp>
      <p:sp>
        <p:nvSpPr>
          <p:cNvPr id="3" name="Content Placeholder 2"/>
          <p:cNvSpPr>
            <a:spLocks noGrp="1"/>
          </p:cNvSpPr>
          <p:nvPr>
            <p:ph idx="10"/>
          </p:nvPr>
        </p:nvSpPr>
        <p:spPr/>
        <p:txBody>
          <a:bodyPr>
            <a:normAutofit fontScale="92500" lnSpcReduction="20000"/>
          </a:bodyPr>
          <a:lstStyle/>
          <a:p>
            <a:pPr marL="0" indent="0">
              <a:buNone/>
            </a:pPr>
            <a:r>
              <a:rPr lang="en-US" sz="3200" i="1" dirty="1"/>
              <a:t>Woodruff v. Tomlin </a:t>
            </a:r>
            <a:r>
              <a:rPr lang="en-US" sz="3200" dirty="1"/>
              <a:t>Cont.</a:t>
            </a:r>
          </a:p>
          <a:p>
            <a:pPr marL="230187" indent="-457200">
              <a:spcBef>
                <a:spcPct val="0"/>
              </a:spcBef>
              <a:spcAft>
                <a:spcPct val="0"/>
              </a:spcAft>
              <a:buClr>
                <a:srgbClr val="072A5E"/>
              </a:buClr>
              <a:buFont typeface="Wingdings" panose="05000000000000000000" pitchFamily="2" charset="2"/>
              <a:buChar char="Ø"/>
              <a:defRPr/>
            </a:pPr>
            <a:endParaRPr lang="en-US" sz="2400"/>
          </a:p>
          <a:p>
            <a:pPr marL="230187" indent="-457200">
              <a:spcBef>
                <a:spcPct val="0"/>
              </a:spcBef>
              <a:spcAft>
                <a:spcPts val="600"/>
              </a:spcAft>
              <a:buClr>
                <a:srgbClr val="072A5E"/>
              </a:buClr>
              <a:buFont typeface="Wingdings" panose="05000000000000000000" pitchFamily="2" charset="2"/>
              <a:buChar char="Ø"/>
              <a:defRPr/>
            </a:pPr>
            <a:r>
              <a:rPr lang="en-US" dirty="1"/>
              <a:t>Holdings</a:t>
            </a:r>
          </a:p>
          <a:p>
            <a:pPr marL="573087" lvl="1" indent="-457200">
              <a:spcBef>
                <a:spcPct val="0"/>
              </a:spcBef>
              <a:spcAft>
                <a:spcPct val="0"/>
              </a:spcAft>
              <a:buClr>
                <a:srgbClr val="072A5E"/>
              </a:buClr>
              <a:buSzTx/>
              <a:defRPr/>
            </a:pPr>
            <a:r>
              <a:rPr lang="en-US" b="0" i="0" dirty="1"/>
              <a:t>On appeal, the 6th Circuit held that </a:t>
            </a:r>
            <a:r>
              <a:rPr lang="en-US" i="0" dirty="1"/>
              <a:t>Defendants’ [attorneys] failure to seek a change of venue, failure to object to a jury instruction, decision to establish the physical facts of the case by use of an engineer’s plat rather than the testimony of an expert, and decision to make certain concessions in an appellate brief did not furnish a basis for a malpractice action. </a:t>
            </a:r>
          </a:p>
          <a:p>
            <a:pPr marL="573087" lvl="1" indent="-457200">
              <a:spcBef>
                <a:spcPct val="0"/>
              </a:spcBef>
              <a:spcAft>
                <a:spcPct val="0"/>
              </a:spcAft>
              <a:buClr>
                <a:srgbClr val="072A5E"/>
              </a:buClr>
              <a:buSzTx/>
              <a:defRPr/>
            </a:pPr>
            <a:endParaRPr lang="en-US" i="0"/>
          </a:p>
          <a:p>
            <a:pPr marL="573087" lvl="1" indent="-457200">
              <a:spcBef>
                <a:spcPct val="0"/>
              </a:spcBef>
              <a:spcAft>
                <a:spcPct val="0"/>
              </a:spcAft>
              <a:buClr>
                <a:srgbClr val="072A5E"/>
              </a:buClr>
              <a:buSzTx/>
              <a:defRPr/>
            </a:pPr>
            <a:r>
              <a:rPr lang="en-US" i="0" dirty="1"/>
              <a:t>However</a:t>
            </a:r>
            <a:r>
              <a:rPr lang="en-US" b="0" i="0" dirty="1"/>
              <a:t>, the court held that </a:t>
            </a:r>
            <a:r>
              <a:rPr lang="en-US" i="0" dirty="1"/>
              <a:t>several of Plaintiffs’ claims were improperly dismissed because they could have amounted to legal malpractice, including defendants’ failure to interview and present available witnesses, failure to bring to the attention of the trial court statutes as a basis for finding in favor of Plaintiffs, and failure to inform Plaintiffs of a conflict of interest. </a:t>
            </a:r>
          </a:p>
          <a:p>
            <a:pPr marL="573087" lvl="1" indent="-457200">
              <a:spcBef>
                <a:spcPct val="0"/>
              </a:spcBef>
              <a:spcAft>
                <a:spcPct val="0"/>
              </a:spcAft>
              <a:buClr>
                <a:srgbClr val="072A5E"/>
              </a:buClr>
              <a:buSzTx/>
              <a:defRPr/>
            </a:pPr>
            <a:endParaRPr lang="en-US" i="0"/>
          </a:p>
          <a:p>
            <a:pPr marL="573087" lvl="1" indent="-457200">
              <a:spcBef>
                <a:spcPct val="0"/>
              </a:spcBef>
              <a:spcAft>
                <a:spcPct val="0"/>
              </a:spcAft>
              <a:buClr>
                <a:srgbClr val="072A5E"/>
              </a:buClr>
              <a:buSzTx/>
              <a:defRPr/>
            </a:pPr>
            <a:r>
              <a:rPr lang="en-US" b="0" i="0" dirty="1"/>
              <a:t>According to the court, </a:t>
            </a:r>
            <a:r>
              <a:rPr lang="en-US" i="0" dirty="1"/>
              <a:t>for loss to clients resulting from a want of proper knowledge of matters of law in common use, or of such plain and obvious principles as every lawyer was presumed to know, an attorney will be held liable.</a:t>
            </a:r>
            <a:r>
              <a:rPr lang="en-US" b="0" i="0" dirty="1"/>
              <a:t> </a:t>
            </a:r>
          </a:p>
          <a:p>
            <a:pPr marL="573087" lvl="1" indent="-457200">
              <a:spcBef>
                <a:spcPct val="0"/>
              </a:spcBef>
              <a:spcAft>
                <a:spcPct val="0"/>
              </a:spcAft>
              <a:buClr>
                <a:srgbClr val="072A5E"/>
              </a:buClr>
              <a:buSzTx/>
              <a:defRPr/>
            </a:pPr>
            <a:endParaRPr lang="en-US"/>
          </a:p>
        </p:txBody>
      </p:sp>
    </p:spTree>
    <p:extLst>
      <p:ext uri="{BB962C8B-B14F-4D97-AF65-F5344CB8AC3E}">
        <p14:creationId xmlns:p14="http://schemas.microsoft.com/office/powerpoint/2010/main" val="563508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59BD-2448-024F-A414-885875FD6FAB}"/>
              </a:ext>
            </a:extLst>
          </p:cNvPr>
          <p:cNvSpPr>
            <a:spLocks noGrp="1"/>
          </p:cNvSpPr>
          <p:nvPr>
            <p:ph type="title"/>
          </p:nvPr>
        </p:nvSpPr>
        <p:spPr/>
        <p:txBody>
          <a:bodyPr/>
          <a:lstStyle/>
          <a:p>
            <a:r>
              <a:rPr lang="en-US" sz="5400" dirty="1">
                <a:ln>
                  <a:solidFill>
                    <a:schemeClr val="tx1"/>
                  </a:solidFill>
                </a:ln>
                <a:solidFill>
                  <a:srgbClr val="00B0F0"/>
                </a:solidFill>
              </a:rPr>
              <a:t>Damages</a:t>
            </a:r>
            <a:br>
              <a:rPr lang="en-US" sz="5400" dirty="1">
                <a:solidFill>
                  <a:schemeClr val="tx1">
                    <a:lumMod val="65000"/>
                    <a:lumOff val="35000"/>
                  </a:schemeClr>
                </a:solidFill>
              </a:rPr>
            </a:br>
          </a:p>
        </p:txBody>
      </p:sp>
      <p:sp>
        <p:nvSpPr>
          <p:cNvPr id="4" name="Content Placeholder 3">
            <a:extLst>
              <a:ext uri="{FF2B5EF4-FFF2-40B4-BE49-F238E27FC236}">
                <a16:creationId xmlns:a16="http://schemas.microsoft.com/office/drawing/2014/main" id="{B4510955-C00D-1349-8D59-050865D5FF1A}"/>
              </a:ext>
            </a:extLst>
          </p:cNvPr>
          <p:cNvSpPr>
            <a:spLocks noGrp="1"/>
          </p:cNvSpPr>
          <p:nvPr>
            <p:ph sz="half" idx="2"/>
          </p:nvPr>
        </p:nvSpPr>
        <p:spPr>
          <a:xfrm>
            <a:off x="574964" y="1066800"/>
            <a:ext cx="10972800" cy="5516561"/>
          </a:xfrm>
        </p:spPr>
        <p:txBody>
          <a:bodyPr/>
          <a:lstStyle/>
          <a:p>
            <a:r>
              <a:rPr lang="en-US" dirty="1"/>
              <a:t>The fact of negligence, alone, will not support a recovery of damages.  The client must prove that the attorney’s negligence proximately caused the damages claimed.  Campbell v. Bettius, 244 Va. 347, 352 (1992) (holding plaintiff’s burden was to show what they would have recovered, not if the lawyer’s faulty advice had been correct, but if the lawyer had given the correct advice).</a:t>
            </a:r>
          </a:p>
          <a:p>
            <a:endParaRPr lang="en-US"/>
          </a:p>
          <a:p>
            <a:r>
              <a:rPr lang="en-US" dirty="1"/>
              <a:t>Damages recoverable in a legal malpractice claim are governed by the law pertaining to the damages recoverable in a breach of contract claim.  Smith, 289 Va. at 264.</a:t>
            </a:r>
          </a:p>
          <a:p>
            <a:r>
              <a:rPr lang="en-US" dirty="1"/>
              <a:t>Damages = what was lost by the client as a result of the attorney’s malpractice.  </a:t>
            </a:r>
          </a:p>
          <a:p>
            <a:r>
              <a:rPr lang="en-US" dirty="1"/>
              <a:t> Legal malpractice damages are limited to pecuniary loss and do not include “tort damages,” like mental anguish, emotional distress, etc.  </a:t>
            </a:r>
            <a:r>
              <a:rPr lang="en-US" i="1" dirty="1"/>
              <a:t>Smith</a:t>
            </a:r>
            <a:r>
              <a:rPr lang="en-US" dirty="1"/>
              <a:t>, 289 Va. at 264.  </a:t>
            </a:r>
          </a:p>
          <a:p>
            <a:endParaRPr lang="en-US"/>
          </a:p>
          <a:p>
            <a:endParaRPr lang="en-US"/>
          </a:p>
          <a:p>
            <a:endParaRPr lang="en-US"/>
          </a:p>
        </p:txBody>
      </p:sp>
    </p:spTree>
    <p:extLst>
      <p:ext uri="{BB962C8B-B14F-4D97-AF65-F5344CB8AC3E}">
        <p14:creationId xmlns:p14="http://schemas.microsoft.com/office/powerpoint/2010/main" val="122783765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E55A5-3E33-3649-94CE-9634691ADAF2}"/>
              </a:ext>
            </a:extLst>
          </p:cNvPr>
          <p:cNvSpPr>
            <a:spLocks noGrp="1"/>
          </p:cNvSpPr>
          <p:nvPr>
            <p:ph type="title"/>
          </p:nvPr>
        </p:nvSpPr>
        <p:spPr/>
        <p:txBody>
          <a:bodyPr/>
          <a:lstStyle/>
          <a:p>
            <a:r>
              <a:rPr lang="en-US" sz="5400" dirty="1">
                <a:ln>
                  <a:solidFill>
                    <a:schemeClr val="tx1"/>
                  </a:solidFill>
                </a:ln>
                <a:solidFill>
                  <a:srgbClr val="00B0F0"/>
                </a:solidFill>
              </a:rPr>
              <a:t>Damages Cont.</a:t>
            </a:r>
            <a:br>
              <a:rPr lang="en-US" sz="5400" dirty="1">
                <a:ln>
                  <a:solidFill>
                    <a:schemeClr val="tx1"/>
                  </a:solidFill>
                </a:ln>
                <a:solidFill>
                  <a:srgbClr val="00B0F0"/>
                </a:solidFill>
              </a:rPr>
            </a:br>
            <a:endParaRPr lang="en-US" sz="5400">
              <a:ln>
                <a:solidFill>
                  <a:schemeClr val="tx1"/>
                </a:solidFill>
              </a:ln>
              <a:solidFill>
                <a:srgbClr val="00B0F0"/>
              </a:solidFill>
            </a:endParaRPr>
          </a:p>
        </p:txBody>
      </p:sp>
      <p:sp>
        <p:nvSpPr>
          <p:cNvPr id="4" name="Content Placeholder 3">
            <a:extLst>
              <a:ext uri="{FF2B5EF4-FFF2-40B4-BE49-F238E27FC236}">
                <a16:creationId xmlns:a16="http://schemas.microsoft.com/office/drawing/2014/main" id="{4CF7C499-D60D-654E-9EAB-EDFA7D765878}"/>
              </a:ext>
            </a:extLst>
          </p:cNvPr>
          <p:cNvSpPr>
            <a:spLocks noGrp="1"/>
          </p:cNvSpPr>
          <p:nvPr>
            <p:ph sz="half" idx="2"/>
          </p:nvPr>
        </p:nvSpPr>
        <p:spPr>
          <a:xfrm>
            <a:off x="609600" y="1417640"/>
            <a:ext cx="10972800" cy="4708525"/>
          </a:xfrm>
        </p:spPr>
        <p:txBody>
          <a:bodyPr/>
          <a:lstStyle/>
          <a:p>
            <a:r>
              <a:rPr lang="en-US" sz="3000" dirty="1"/>
              <a:t>Is collectability relevant?  Yes.  A legal malpractice plaintiff’s damages for a lost claim can only be measured by the amount that could have been collected from the defendant in the underlying action in the absence of the attorney’s negligence.  Smith, 289 Va. at 261.  </a:t>
            </a:r>
          </a:p>
          <a:p>
            <a:endParaRPr lang="en-US" sz="3000"/>
          </a:p>
          <a:p>
            <a:r>
              <a:rPr lang="en-US" sz="3000" dirty="1"/>
              <a:t>But: collectability is not an element of a plaintiff’s prima facie case.  The burden of pleading and disproving collectability is an affirmative defense borne by the attorney.  Id. at 262.</a:t>
            </a:r>
          </a:p>
          <a:p>
            <a:endParaRPr lang="en-US"/>
          </a:p>
        </p:txBody>
      </p:sp>
    </p:spTree>
    <p:extLst>
      <p:ext uri="{BB962C8B-B14F-4D97-AF65-F5344CB8AC3E}">
        <p14:creationId xmlns:p14="http://schemas.microsoft.com/office/powerpoint/2010/main" val="183844794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1">
                <a:solidFill>
                  <a:srgbClr val="00B0F0"/>
                </a:solidFill>
              </a:rPr>
              <a:t>Measure of Damages</a:t>
            </a:r>
          </a:p>
        </p:txBody>
      </p:sp>
      <p:sp>
        <p:nvSpPr>
          <p:cNvPr id="3" name="Content Placeholder 2"/>
          <p:cNvSpPr>
            <a:spLocks noGrp="1"/>
          </p:cNvSpPr>
          <p:nvPr>
            <p:ph idx="10"/>
          </p:nvPr>
        </p:nvSpPr>
        <p:spPr/>
        <p:txBody>
          <a:bodyPr>
            <a:normAutofit/>
          </a:bodyPr>
          <a:lstStyle/>
          <a:p>
            <a:pPr marL="0" indent="0">
              <a:buNone/>
            </a:pPr>
            <a:r>
              <a:rPr lang="en-GB" sz="3400" dirty="1">
                <a:solidFill>
                  <a:srgbClr val="7030A0"/>
                </a:solidFill>
                <a:cs typeface="Times New Roman" panose="02020603050405020304" pitchFamily="18" charset="0"/>
              </a:rPr>
              <a:t>Rules/Basic Principles</a:t>
            </a:r>
          </a:p>
          <a:p>
            <a:endParaRPr lang="en-US" b="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US" b="0" dirty="1">
                <a:effectLst/>
                <a:ea typeface="Calibri" panose="020f0502020204030204" pitchFamily="34" charset="0"/>
                <a:cs typeface="Times New Roman" panose="02020603050405020304" pitchFamily="18" charset="0"/>
              </a:rPr>
              <a:t>There is no single formula for measuring damages in attorney malpractice cases. In large part, the appropriate measure of damages must be determined by the facts and circumstances of each case. </a:t>
            </a:r>
            <a:r>
              <a:rPr lang="en-US" b="0" i="1" dirty="1">
                <a:effectLst/>
                <a:ea typeface="Calibri" panose="020f0502020204030204" pitchFamily="34" charset="0"/>
                <a:cs typeface="Times New Roman" panose="02020603050405020304" pitchFamily="18" charset="0"/>
              </a:rPr>
              <a:t>See, e.g.</a:t>
            </a:r>
            <a:r>
              <a:rPr lang="en-US" b="0" dirty="1">
                <a:effectLst/>
                <a:ea typeface="Calibri" panose="020f0502020204030204" pitchFamily="34" charset="0"/>
                <a:cs typeface="Times New Roman" panose="02020603050405020304" pitchFamily="18" charset="0"/>
              </a:rPr>
              <a:t>, </a:t>
            </a:r>
            <a:r>
              <a:rPr lang="en-US" b="0" i="1" dirty="1">
                <a:effectLst/>
                <a:ea typeface="Calibri" panose="020f0502020204030204" pitchFamily="34" charset="0"/>
                <a:cs typeface="Times New Roman" panose="02020603050405020304" pitchFamily="18" charset="0"/>
              </a:rPr>
              <a:t>Jennings </a:t>
            </a:r>
            <a:r>
              <a:rPr lang="en-US" b="0" dirty="1">
                <a:effectLst/>
                <a:ea typeface="Calibri" panose="020f0502020204030204" pitchFamily="34" charset="0"/>
                <a:cs typeface="Times New Roman" panose="02020603050405020304" pitchFamily="18" charset="0"/>
              </a:rPr>
              <a:t>v.</a:t>
            </a:r>
            <a:r>
              <a:rPr lang="en-US" b="0" i="1" dirty="1">
                <a:effectLst/>
                <a:ea typeface="Calibri" panose="020f0502020204030204" pitchFamily="34" charset="0"/>
                <a:cs typeface="Times New Roman" panose="02020603050405020304" pitchFamily="18" charset="0"/>
              </a:rPr>
              <a:t> Lake</a:t>
            </a:r>
            <a:r>
              <a:rPr lang="en-US" b="0" dirty="1">
                <a:effectLst/>
                <a:ea typeface="Calibri" panose="020f0502020204030204" pitchFamily="34" charset="0"/>
                <a:cs typeface="Times New Roman" panose="02020603050405020304" pitchFamily="18" charset="0"/>
              </a:rPr>
              <a:t>, 267 S.C. 677, 680, (1976); </a:t>
            </a:r>
            <a:r>
              <a:rPr lang="en-US" b="0" i="1" dirty="1">
                <a:effectLst/>
                <a:ea typeface="Calibri" panose="020f0502020204030204" pitchFamily="34" charset="0"/>
                <a:cs typeface="Times New Roman" panose="02020603050405020304" pitchFamily="18" charset="0"/>
              </a:rPr>
              <a:t>Keister </a:t>
            </a:r>
            <a:r>
              <a:rPr lang="en-US" b="0" dirty="1">
                <a:effectLst/>
                <a:ea typeface="Calibri" panose="020f0502020204030204" pitchFamily="34" charset="0"/>
                <a:cs typeface="Times New Roman" panose="02020603050405020304" pitchFamily="18" charset="0"/>
              </a:rPr>
              <a:t>v.</a:t>
            </a:r>
            <a:r>
              <a:rPr lang="en-US" b="0" i="1" dirty="1">
                <a:effectLst/>
                <a:ea typeface="Calibri" panose="020f0502020204030204" pitchFamily="34" charset="0"/>
                <a:cs typeface="Times New Roman" panose="02020603050405020304" pitchFamily="18" charset="0"/>
              </a:rPr>
              <a:t> Talbott</a:t>
            </a:r>
            <a:r>
              <a:rPr lang="en-US" b="0" dirty="1">
                <a:effectLst/>
                <a:ea typeface="Calibri" panose="020f0502020204030204" pitchFamily="34" charset="0"/>
                <a:cs typeface="Times New Roman" panose="02020603050405020304" pitchFamily="18" charset="0"/>
              </a:rPr>
              <a:t>, 391 S.E.2d 895, 899 (W.Va. 1990).</a:t>
            </a:r>
          </a:p>
          <a:p>
            <a:pPr>
              <a:buFont typeface="Wingdings" panose="05000000000000000000" pitchFamily="2" charset="2"/>
              <a:buChar char="Ø"/>
            </a:pPr>
            <a:endParaRPr lang="en-US" b="0">
              <a:effectLst/>
              <a:ea typeface="Calibri" panose="020f0502020204030204" pitchFamily="34" charset="0"/>
              <a:cs typeface="Times New Roman" panose="02020603050405020304" pitchFamily="18" charset="0"/>
            </a:endParaRPr>
          </a:p>
          <a:p>
            <a:pPr marL="230187" indent="-457200">
              <a:spcBef>
                <a:spcPct val="0"/>
              </a:spcBef>
              <a:spcAft>
                <a:spcPct val="0"/>
              </a:spcAft>
              <a:buClr>
                <a:srgbClr val="072A5E"/>
              </a:buClr>
              <a:buFont typeface="Wingdings" panose="05000000000000000000" pitchFamily="2" charset="2"/>
              <a:buChar char="Ø"/>
              <a:defRPr/>
            </a:pPr>
            <a:r>
              <a:rPr lang="en-US" b="0" dirty="1">
                <a:ea typeface="Calibri" panose="020f0502020204030204" pitchFamily="34" charset="0"/>
                <a:cs typeface="Times New Roman" panose="02020603050405020304" pitchFamily="18" charset="0"/>
              </a:rPr>
              <a:t>While the client is not required to prove the exact amount of incurred damages, the client is required to show facts and circumstances from which the trier of fact can make a reasonably certain estimate of those damages. </a:t>
            </a:r>
            <a:r>
              <a:rPr lang="en-US" b="0" i="1" dirty="1">
                <a:ea typeface="Calibri" panose="020f0502020204030204" pitchFamily="34" charset="0"/>
                <a:cs typeface="Times New Roman" panose="02020603050405020304" pitchFamily="18" charset="0"/>
              </a:rPr>
              <a:t>Goldstein </a:t>
            </a:r>
            <a:r>
              <a:rPr lang="en-US" b="0" dirty="1">
                <a:ea typeface="Calibri" panose="020f0502020204030204" pitchFamily="34" charset="0"/>
                <a:cs typeface="Times New Roman" panose="02020603050405020304" pitchFamily="18" charset="0"/>
              </a:rPr>
              <a:t>v.</a:t>
            </a:r>
            <a:r>
              <a:rPr lang="en-US" b="0" i="1" dirty="1">
                <a:ea typeface="Calibri" panose="020f0502020204030204" pitchFamily="34" charset="0"/>
                <a:cs typeface="Times New Roman" panose="02020603050405020304" pitchFamily="18" charset="0"/>
              </a:rPr>
              <a:t> Kaestner</a:t>
            </a:r>
            <a:r>
              <a:rPr lang="en-US" b="0" dirty="1">
                <a:ea typeface="Calibri" panose="020f0502020204030204" pitchFamily="34" charset="0"/>
                <a:cs typeface="Times New Roman" panose="02020603050405020304" pitchFamily="18" charset="0"/>
              </a:rPr>
              <a:t>, 243 Va. 169, (1992).</a:t>
            </a:r>
          </a:p>
          <a:p>
            <a:endParaRPr lang="en-US" b="0">
              <a:latin typeface="Calibri" panose="020f0502020204030204" pitchFamily="34" charset="0"/>
              <a:ea typeface="Calibri" panose="020f0502020204030204" pitchFamily="34" charset="0"/>
              <a:cs typeface="Times New Roman" panose="02020603050405020304" pitchFamily="18" charset="0"/>
            </a:endParaRPr>
          </a:p>
          <a:p>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7544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1">
                <a:solidFill>
                  <a:srgbClr val="00B0F0"/>
                </a:solidFill>
              </a:rPr>
              <a:t>Introduction</a:t>
            </a:r>
          </a:p>
        </p:txBody>
      </p:sp>
      <p:sp>
        <p:nvSpPr>
          <p:cNvPr id="3" name="Content Placeholder 2"/>
          <p:cNvSpPr>
            <a:spLocks noGrp="1"/>
          </p:cNvSpPr>
          <p:nvPr>
            <p:ph idx="10"/>
          </p:nvPr>
        </p:nvSpPr>
        <p:spPr>
          <a:xfrm>
            <a:off x="527053" y="1371600"/>
            <a:ext cx="9988548" cy="5114925"/>
          </a:xfrm>
        </p:spPr>
        <p:txBody>
          <a:bodyPr>
            <a:normAutofit/>
          </a:bodyPr>
          <a:lstStyle/>
          <a:p>
            <a:pPr marL="0" indent="0">
              <a:buNone/>
            </a:pPr>
            <a:r>
              <a:rPr lang="en-GB" sz="3600" dirty="1">
                <a:solidFill>
                  <a:srgbClr val="00B050"/>
                </a:solidFill>
              </a:rPr>
              <a:t>Panel Members  </a:t>
            </a:r>
          </a:p>
          <a:p>
            <a:pPr marL="0" indent="0">
              <a:buNone/>
            </a:pPr>
            <a:r>
              <a:rPr lang="en-GB" dirty="1"/>
              <a:t>William Porter, Bean, Kinney </a:t>
            </a:r>
          </a:p>
          <a:p>
            <a:pPr marL="0" indent="0">
              <a:buNone/>
            </a:pPr>
            <a:r>
              <a:rPr lang="en-GB" dirty="1"/>
              <a:t>Zachary Deubler, </a:t>
            </a:r>
            <a:r>
              <a:rPr lang="en-US" dirty="1"/>
              <a:t>DiMuro Ginsberg, P.C.</a:t>
            </a:r>
            <a:endParaRPr lang="en-GB"/>
          </a:p>
          <a:p>
            <a:pPr marL="0" indent="0">
              <a:buNone/>
            </a:pPr>
            <a:r>
              <a:rPr lang="en-GB" dirty="1"/>
              <a:t>Peter Greco, Wilson Elser Moskowitz Edelman &amp; Dicker LLP</a:t>
            </a:r>
          </a:p>
          <a:p>
            <a:pPr marL="0" indent="0">
              <a:buNone/>
            </a:pPr>
            <a:r>
              <a:rPr lang="en-GB" dirty="1"/>
              <a:t>Steve Fowler, Greenberg Traurig LLP</a:t>
            </a:r>
          </a:p>
          <a:p>
            <a:pPr marL="0" indent="0">
              <a:buNone/>
            </a:pPr>
            <a:r>
              <a:rPr lang="en-GB" dirty="1"/>
              <a:t>Josh Grossman, </a:t>
            </a:r>
            <a:r>
              <a:rPr lang="en-US" dirty="1"/>
              <a:t>J.D. Candidate (2021), Antonin Scalia Law School</a:t>
            </a:r>
            <a:endParaRPr lang="en-GB"/>
          </a:p>
          <a:p>
            <a:pPr marL="0" indent="0">
              <a:buNone/>
            </a:pPr>
            <a:r>
              <a:rPr lang="en-GB" dirty="1"/>
              <a:t>Jacob Hopkin, </a:t>
            </a:r>
            <a:r>
              <a:rPr lang="en-US" dirty="1"/>
              <a:t>J.D. Candidate (2021), Antonin Scalia Law School</a:t>
            </a:r>
            <a:endParaRPr lang="en-GB"/>
          </a:p>
          <a:p>
            <a:pPr marL="0" indent="0">
              <a:buNone/>
            </a:pPr>
            <a:r>
              <a:rPr lang="en-GB" dirty="1"/>
              <a:t>Gifford Hampshire, </a:t>
            </a:r>
            <a:r>
              <a:rPr lang="en-US" dirty="1"/>
              <a:t>J.D. Candidate (2021), Antonin Scalia Law School</a:t>
            </a:r>
            <a:endParaRPr lang="en-GB"/>
          </a:p>
          <a:p>
            <a:pPr marL="0" indent="0">
              <a:buNone/>
            </a:pPr>
            <a:r>
              <a:rPr lang="en-GB" dirty="1"/>
              <a:t>Ryan Reynolds, </a:t>
            </a:r>
            <a:r>
              <a:rPr lang="en-US" dirty="1"/>
              <a:t>J.D. Candidate (2021), Antonin Scalia Law School</a:t>
            </a:r>
            <a:endParaRPr lang="en-GB"/>
          </a:p>
        </p:txBody>
      </p:sp>
      <p:pic>
        <p:nvPicPr>
          <p:cNvPr id="2050" name="Picture 2" descr="Image result for Legal Malpractice">
            <a:extLst>
              <a:ext uri="{FF2B5EF4-FFF2-40B4-BE49-F238E27FC236}">
                <a16:creationId xmlns:a16="http://schemas.microsoft.com/office/drawing/2014/main" id="{33864088-69D8-40E3-A42C-AD05727AA1EA}"/>
              </a:ext>
            </a:extLst>
          </p:cNvPr>
          <p:cNvPicPr>
            <a:picLocks noChangeAspect="1" noChangeArrowheads="1"/>
          </p:cNvPicPr>
          <p:nvPr/>
        </p:nvPicPr>
        <p:blipFill>
          <a:blip r:embed="rId3"/>
          <a:srcRect/>
          <a:stretch>
            <a:fillRect/>
          </a:stretch>
        </p:blipFill>
        <p:spPr>
          <a:xfrm>
            <a:off x="6475046" y="452090"/>
            <a:ext cx="4726354" cy="2291110"/>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976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9372600" cy="989901"/>
          </a:xfrm>
        </p:spPr>
        <p:txBody>
          <a:bodyPr>
            <a:normAutofit/>
          </a:bodyPr>
          <a:lstStyle/>
          <a:p>
            <a:r>
              <a:rPr lang="en-US" sz="5400" dirty="1">
                <a:solidFill>
                  <a:srgbClr val="00B0F0"/>
                </a:solidFill>
              </a:rPr>
              <a:t>Measure of Damages </a:t>
            </a:r>
          </a:p>
        </p:txBody>
      </p:sp>
      <p:sp>
        <p:nvSpPr>
          <p:cNvPr id="3" name="Content Placeholder 2"/>
          <p:cNvSpPr>
            <a:spLocks noGrp="1"/>
          </p:cNvSpPr>
          <p:nvPr>
            <p:ph idx="10"/>
          </p:nvPr>
        </p:nvSpPr>
        <p:spPr/>
        <p:txBody>
          <a:bodyPr>
            <a:normAutofit/>
          </a:bodyPr>
          <a:lstStyle/>
          <a:p>
            <a:pPr marL="0" indent="0">
              <a:buNone/>
            </a:pPr>
            <a:r>
              <a:rPr lang="en-GB" sz="3600" dirty="1">
                <a:solidFill>
                  <a:srgbClr val="7030A0"/>
                </a:solidFill>
                <a:cs typeface="Times New Roman" panose="02020603050405020304" pitchFamily="18" charset="0"/>
              </a:rPr>
              <a:t>Rules/Basic Principles Cont.</a:t>
            </a:r>
          </a:p>
          <a:p>
            <a:pPr marL="0" indent="0">
              <a:buNone/>
            </a:pPr>
            <a:endParaRPr lang="en-GB">
              <a:latin typeface="+mj-lt"/>
            </a:endParaRPr>
          </a:p>
          <a:p>
            <a:pPr marL="230187" indent="-457200">
              <a:spcBef>
                <a:spcPct val="0"/>
              </a:spcBef>
              <a:spcAft>
                <a:spcPct val="0"/>
              </a:spcAft>
              <a:buClr>
                <a:srgbClr val="072A5E"/>
              </a:buClr>
              <a:buFont typeface="Wingdings" panose="05000000000000000000" pitchFamily="2" charset="2"/>
              <a:buChar char="Ø"/>
              <a:defRPr/>
            </a:pPr>
            <a:r>
              <a:rPr lang="en-US" b="0" dirty="1">
                <a:ea typeface="Calibri" panose="020f0502020204030204" pitchFamily="34" charset="0"/>
                <a:cs typeface="Times New Roman" panose="02020603050405020304" pitchFamily="18" charset="0"/>
              </a:rPr>
              <a:t>Damages resulting from the negligence of an attorney are not presumed. Rather, the client has the burden of proving that the damages claimed were proximately caused by the attorney’s negligence. </a:t>
            </a:r>
            <a:r>
              <a:rPr lang="en-US" b="0" i="1" dirty="1">
                <a:ea typeface="Calibri" panose="020f0502020204030204" pitchFamily="34" charset="0"/>
                <a:cs typeface="Times New Roman" panose="02020603050405020304" pitchFamily="18" charset="0"/>
              </a:rPr>
              <a:t>Allied Productions v. Duesterdick,</a:t>
            </a:r>
            <a:r>
              <a:rPr lang="en-US" b="0" dirty="1">
                <a:ea typeface="Calibri" panose="020f0502020204030204" pitchFamily="34" charset="0"/>
                <a:cs typeface="Times New Roman" panose="02020603050405020304" pitchFamily="18" charset="0"/>
              </a:rPr>
              <a:t> 217 Va. 763, 764-65, (1977). </a:t>
            </a:r>
          </a:p>
          <a:p>
            <a:pPr marL="230187" indent="-457200">
              <a:spcBef>
                <a:spcPct val="0"/>
              </a:spcBef>
              <a:spcAft>
                <a:spcPct val="0"/>
              </a:spcAft>
              <a:buClr>
                <a:srgbClr val="072A5E"/>
              </a:buClr>
              <a:buFont typeface="Wingdings" panose="05000000000000000000" pitchFamily="2" charset="2"/>
              <a:buChar char="Ø"/>
              <a:defRPr/>
            </a:pPr>
            <a:endParaRPr lang="en-US" b="0">
              <a:ea typeface="Calibri" panose="020f0502020204030204" pitchFamily="34" charset="0"/>
              <a:cs typeface="Times New Roman" panose="02020603050405020304" pitchFamily="18" charset="0"/>
            </a:endParaRPr>
          </a:p>
          <a:p>
            <a:pPr marL="230187" indent="-457200">
              <a:spcBef>
                <a:spcPct val="0"/>
              </a:spcBef>
              <a:spcAft>
                <a:spcPct val="0"/>
              </a:spcAft>
              <a:buClr>
                <a:srgbClr val="072A5E"/>
              </a:buClr>
              <a:buFont typeface="Wingdings" panose="05000000000000000000" pitchFamily="2" charset="2"/>
              <a:buChar char="Ø"/>
              <a:defRPr/>
            </a:pPr>
            <a:r>
              <a:rPr lang="en-US" b="0" dirty="1">
                <a:ea typeface="Calibri" panose="020f0502020204030204" pitchFamily="34" charset="0"/>
                <a:cs typeface="Times New Roman" panose="02020603050405020304" pitchFamily="18" charset="0"/>
              </a:rPr>
              <a:t>An attorney is liable only for actual injury to his client and damages will be calculated on the basis of the value of what is lost by the client. </a:t>
            </a:r>
            <a:r>
              <a:rPr lang="en-US" b="0" i="1" dirty="1">
                <a:ea typeface="Calibri" panose="020f0502020204030204" pitchFamily="34" charset="0"/>
                <a:cs typeface="Times New Roman" panose="02020603050405020304" pitchFamily="18" charset="0"/>
              </a:rPr>
              <a:t>See Id. </a:t>
            </a:r>
          </a:p>
          <a:p>
            <a:pPr marL="230187" indent="-457200">
              <a:spcBef>
                <a:spcPct val="0"/>
              </a:spcBef>
              <a:spcAft>
                <a:spcPct val="0"/>
              </a:spcAft>
              <a:buClr>
                <a:srgbClr val="072A5E"/>
              </a:buClr>
              <a:buFont typeface="Wingdings" panose="05000000000000000000" pitchFamily="2" charset="2"/>
              <a:buChar char="Ø"/>
              <a:defRPr/>
            </a:pPr>
            <a:endParaRPr lang="en-US" b="0">
              <a:latin typeface="+mj-lt"/>
              <a:ea typeface="Calibri" panose="020f0502020204030204" pitchFamily="34" charset="0"/>
              <a:cs typeface="Times New Roman" panose="02020603050405020304" pitchFamily="18" charset="0"/>
            </a:endParaRPr>
          </a:p>
          <a:p>
            <a:pPr marL="0">
              <a:spcBef>
                <a:spcPct val="0"/>
              </a:spcBef>
              <a:spcAft>
                <a:spcPct val="0"/>
              </a:spcAft>
              <a:buClr>
                <a:srgbClr val="072A5E"/>
              </a:buClr>
              <a:defRPr/>
            </a:pPr>
            <a:endParaRPr lang="en-US" b="0">
              <a:latin typeface="+mj-lt"/>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2344958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27052" y="392259"/>
            <a:ext cx="11360149" cy="685799"/>
          </a:xfrm>
        </p:spPr>
        <p:txBody>
          <a:bodyPr>
            <a:noAutofit/>
          </a:bodyPr>
          <a:lstStyle/>
          <a:p>
            <a:r>
              <a:rPr lang="en-US" sz="5400" dirty="1">
                <a:solidFill>
                  <a:srgbClr val="00B0F0"/>
                </a:solidFill>
              </a:rPr>
              <a:t>Measure of Damages – </a:t>
            </a:r>
            <a:r>
              <a:rPr lang="en-US" sz="5400" dirty="1">
                <a:solidFill>
                  <a:srgbClr val="E37F1C"/>
                </a:solidFill>
              </a:rPr>
              <a:t>Case Law</a:t>
            </a:r>
          </a:p>
        </p:txBody>
      </p:sp>
      <p:sp>
        <p:nvSpPr>
          <p:cNvPr id="3" name="Content Placeholder 2"/>
          <p:cNvSpPr>
            <a:spLocks noGrp="1"/>
          </p:cNvSpPr>
          <p:nvPr>
            <p:ph idx="10"/>
          </p:nvPr>
        </p:nvSpPr>
        <p:spPr/>
        <p:txBody>
          <a:bodyPr>
            <a:normAutofit fontScale="92500" lnSpcReduction="10000"/>
          </a:bodyPr>
          <a:lstStyle/>
          <a:p>
            <a:pPr marL="0" indent="0">
              <a:buNone/>
            </a:pPr>
            <a:r>
              <a:rPr lang="en-US" sz="3200" i="1" dirty="1">
                <a:solidFill>
                  <a:srgbClr val="E37F1C"/>
                </a:solidFill>
              </a:rPr>
              <a:t>Long &amp; Foster Real Estate v. Clay</a:t>
            </a:r>
            <a:r>
              <a:rPr lang="en-US" sz="3200" dirty="1">
                <a:solidFill>
                  <a:srgbClr val="E37F1C"/>
                </a:solidFill>
              </a:rPr>
              <a:t>,</a:t>
            </a:r>
            <a:r>
              <a:rPr lang="en-US" sz="3200" i="1" dirty="1">
                <a:solidFill>
                  <a:srgbClr val="E37F1C"/>
                </a:solidFill>
              </a:rPr>
              <a:t> </a:t>
            </a:r>
            <a:r>
              <a:rPr lang="en-US" sz="3200" dirty="1">
                <a:solidFill>
                  <a:srgbClr val="E37F1C"/>
                </a:solidFill>
              </a:rPr>
              <a:t>231 Va. 170 (1986).</a:t>
            </a:r>
          </a:p>
          <a:p>
            <a:pPr marL="230187" indent="-457200">
              <a:spcBef>
                <a:spcPct val="0"/>
              </a:spcBef>
              <a:spcAft>
                <a:spcPct val="0"/>
              </a:spcAft>
              <a:buClr>
                <a:srgbClr val="072A5E"/>
              </a:buClr>
              <a:buFont typeface="Wingdings" panose="05000000000000000000" pitchFamily="2" charset="2"/>
              <a:buChar char="Ø"/>
              <a:defRPr/>
            </a:pPr>
            <a:endParaRPr lang="en-US" sz="2400"/>
          </a:p>
          <a:p>
            <a:pPr marL="230187" indent="-457200">
              <a:spcBef>
                <a:spcPct val="0"/>
              </a:spcBef>
              <a:spcAft>
                <a:spcPts val="600"/>
              </a:spcAft>
              <a:buClr>
                <a:srgbClr val="072A5E"/>
              </a:buClr>
              <a:buFont typeface="Wingdings" panose="05000000000000000000" pitchFamily="2" charset="2"/>
              <a:buChar char="Ø"/>
              <a:defRPr/>
            </a:pPr>
            <a:r>
              <a:rPr lang="en-US" dirty="1"/>
              <a:t>Factual Backdrop</a:t>
            </a:r>
          </a:p>
          <a:p>
            <a:pPr marL="573087" lvl="1" indent="-457200">
              <a:spcBef>
                <a:spcPct val="0"/>
              </a:spcBef>
              <a:spcAft>
                <a:spcPct val="0"/>
              </a:spcAft>
              <a:buClr>
                <a:srgbClr val="072A5E"/>
              </a:buClr>
              <a:buSzTx/>
              <a:defRPr/>
            </a:pPr>
            <a:r>
              <a:rPr lang="en-US" sz="2600" b="0" i="0" dirty="1"/>
              <a:t>Client listed a piece of real estate with an agent, who subsequently presented the client with a contract signed by a prospective buyer.  The contract required the client to subordinate to a bona-fide construction loan, a term with which the client was not familiar. The agent was unable to explain the term adequately, but urged her client to enter into this contract, despite the client’s statement to the agent that she would not accept a contract containing a second trust on the property. </a:t>
            </a:r>
          </a:p>
          <a:p>
            <a:pPr marL="573087" lvl="1" indent="-457200">
              <a:spcBef>
                <a:spcPct val="0"/>
              </a:spcBef>
              <a:spcAft>
                <a:spcPct val="0"/>
              </a:spcAft>
              <a:buClr>
                <a:srgbClr val="072A5E"/>
              </a:buClr>
              <a:buSzTx/>
              <a:defRPr/>
            </a:pPr>
            <a:endParaRPr lang="en-US" sz="2600" b="0" i="0"/>
          </a:p>
          <a:p>
            <a:pPr marL="573087" lvl="1" indent="-457200">
              <a:spcBef>
                <a:spcPct val="0"/>
              </a:spcBef>
              <a:spcAft>
                <a:spcPct val="0"/>
              </a:spcAft>
              <a:buClr>
                <a:srgbClr val="072A5E"/>
              </a:buClr>
              <a:buSzTx/>
              <a:defRPr/>
            </a:pPr>
            <a:r>
              <a:rPr lang="en-US" sz="2600" b="0" i="0" dirty="1"/>
              <a:t>Shortly afterward, the client learned the term’s actual meaning from an attorney, who negotiated a new contract with the buyer that eliminated the subordination clause but provided for partial releases on the payment of specified amounts. The client refused to pay the agent’s commission, and a suit ensued.</a:t>
            </a:r>
          </a:p>
        </p:txBody>
      </p:sp>
    </p:spTree>
    <p:extLst>
      <p:ext uri="{BB962C8B-B14F-4D97-AF65-F5344CB8AC3E}">
        <p14:creationId xmlns:p14="http://schemas.microsoft.com/office/powerpoint/2010/main" val="1930499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27052" y="392259"/>
            <a:ext cx="11360149" cy="685799"/>
          </a:xfrm>
        </p:spPr>
        <p:txBody>
          <a:bodyPr>
            <a:noAutofit/>
          </a:bodyPr>
          <a:lstStyle/>
          <a:p>
            <a:r>
              <a:rPr lang="en-US" sz="5400" dirty="1">
                <a:solidFill>
                  <a:srgbClr val="00B0F0"/>
                </a:solidFill>
              </a:rPr>
              <a:t>Measure of Damages </a:t>
            </a:r>
            <a:r>
              <a:rPr lang="en-US" sz="5400" dirty="1">
                <a:solidFill>
                  <a:srgbClr val="E37F1C"/>
                </a:solidFill>
              </a:rPr>
              <a:t>– Case Law</a:t>
            </a:r>
          </a:p>
        </p:txBody>
      </p:sp>
      <p:sp>
        <p:nvSpPr>
          <p:cNvPr id="3" name="Content Placeholder 2"/>
          <p:cNvSpPr>
            <a:spLocks noGrp="1"/>
          </p:cNvSpPr>
          <p:nvPr>
            <p:ph idx="10"/>
          </p:nvPr>
        </p:nvSpPr>
        <p:spPr/>
        <p:txBody>
          <a:bodyPr>
            <a:normAutofit/>
          </a:bodyPr>
          <a:lstStyle/>
          <a:p>
            <a:pPr marL="0" indent="0">
              <a:buNone/>
            </a:pPr>
            <a:r>
              <a:rPr lang="en-US" sz="3000" i="1" dirty="1"/>
              <a:t>Long &amp; Foster Real Estate v. Clay </a:t>
            </a:r>
            <a:r>
              <a:rPr lang="en-US" sz="3000" dirty="1"/>
              <a:t>Cont.</a:t>
            </a:r>
          </a:p>
          <a:p>
            <a:pPr marL="230187" indent="-457200">
              <a:spcBef>
                <a:spcPct val="0"/>
              </a:spcBef>
              <a:spcAft>
                <a:spcPct val="0"/>
              </a:spcAft>
              <a:buClr>
                <a:srgbClr val="072A5E"/>
              </a:buClr>
              <a:buFont typeface="Wingdings" panose="05000000000000000000" pitchFamily="2" charset="2"/>
              <a:buChar char="Ø"/>
              <a:defRPr/>
            </a:pPr>
            <a:endParaRPr lang="en-US" sz="2400"/>
          </a:p>
          <a:p>
            <a:pPr marL="230187" indent="-457200">
              <a:spcBef>
                <a:spcPct val="0"/>
              </a:spcBef>
              <a:spcAft>
                <a:spcPts val="600"/>
              </a:spcAft>
              <a:buClr>
                <a:srgbClr val="072A5E"/>
              </a:buClr>
              <a:buFont typeface="Wingdings" panose="05000000000000000000" pitchFamily="2" charset="2"/>
              <a:buChar char="Ø"/>
              <a:defRPr/>
            </a:pPr>
            <a:r>
              <a:rPr lang="en-US" dirty="1"/>
              <a:t>Holdings</a:t>
            </a:r>
          </a:p>
          <a:p>
            <a:pPr marL="573087" lvl="1" indent="-457200">
              <a:spcBef>
                <a:spcPct val="0"/>
              </a:spcBef>
              <a:spcAft>
                <a:spcPct val="0"/>
              </a:spcAft>
              <a:buClr>
                <a:srgbClr val="072A5E"/>
              </a:buClr>
              <a:buSzTx/>
              <a:defRPr/>
            </a:pPr>
            <a:r>
              <a:rPr lang="en-US" b="0" i="0" dirty="1"/>
              <a:t>The Fairfax Circuit Court held that the jury had sufficient evidentiary basis to conclude that the agent breached her duty of explanation. The damages were fair because the client would not have signed the first contract had the client been properly informed of the nature of subordination, and the client had to accept an unwanted provision for partial releases when the new contract was negotiated. </a:t>
            </a:r>
          </a:p>
          <a:p>
            <a:pPr marL="573087" lvl="1" indent="-457200">
              <a:spcBef>
                <a:spcPct val="0"/>
              </a:spcBef>
              <a:spcAft>
                <a:spcPct val="0"/>
              </a:spcAft>
              <a:buClr>
                <a:srgbClr val="072A5E"/>
              </a:buClr>
              <a:buSzTx/>
              <a:defRPr/>
            </a:pPr>
            <a:endParaRPr lang="en-US" b="0" i="0"/>
          </a:p>
          <a:p>
            <a:pPr marL="573087" lvl="1" indent="-457200">
              <a:spcBef>
                <a:spcPct val="0"/>
              </a:spcBef>
              <a:spcAft>
                <a:spcPct val="0"/>
              </a:spcAft>
              <a:buClr>
                <a:srgbClr val="072A5E"/>
              </a:buClr>
              <a:buSzTx/>
              <a:defRPr/>
            </a:pPr>
            <a:r>
              <a:rPr lang="en-US" b="0" i="0" dirty="1"/>
              <a:t>On appeal, the Virginia Supreme Court held that </a:t>
            </a:r>
            <a:r>
              <a:rPr lang="en-US" i="0" dirty="1"/>
              <a:t>the proper measure of damages, for the agent’s breach of her fiduciary duty to explain the terms of the contract to her client, was the difference between the value of the note the property owner bargained for and the value of the note which she actually received.</a:t>
            </a:r>
          </a:p>
          <a:p>
            <a:pPr marL="573087" lvl="1" indent="-457200">
              <a:spcBef>
                <a:spcPct val="0"/>
              </a:spcBef>
              <a:spcAft>
                <a:spcPct val="0"/>
              </a:spcAft>
              <a:buClr>
                <a:srgbClr val="072A5E"/>
              </a:buClr>
              <a:buSzTx/>
              <a:defRPr/>
            </a:pPr>
            <a:endParaRPr lang="en-US"/>
          </a:p>
        </p:txBody>
      </p:sp>
    </p:spTree>
    <p:extLst>
      <p:ext uri="{BB962C8B-B14F-4D97-AF65-F5344CB8AC3E}">
        <p14:creationId xmlns:p14="http://schemas.microsoft.com/office/powerpoint/2010/main" val="4269777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27052" y="392259"/>
            <a:ext cx="11360149" cy="685799"/>
          </a:xfrm>
        </p:spPr>
        <p:txBody>
          <a:bodyPr>
            <a:noAutofit/>
          </a:bodyPr>
          <a:lstStyle/>
          <a:p>
            <a:r>
              <a:rPr lang="en-US" sz="5400" dirty="1">
                <a:solidFill>
                  <a:srgbClr val="00B0F0"/>
                </a:solidFill>
              </a:rPr>
              <a:t>Measure of Damages – </a:t>
            </a:r>
            <a:r>
              <a:rPr lang="en-US" sz="5400" dirty="1">
                <a:solidFill>
                  <a:srgbClr val="E37F1C"/>
                </a:solidFill>
              </a:rPr>
              <a:t>Case Law</a:t>
            </a:r>
          </a:p>
        </p:txBody>
      </p:sp>
      <p:sp>
        <p:nvSpPr>
          <p:cNvPr id="3" name="Content Placeholder 2"/>
          <p:cNvSpPr>
            <a:spLocks noGrp="1"/>
          </p:cNvSpPr>
          <p:nvPr>
            <p:ph idx="10"/>
          </p:nvPr>
        </p:nvSpPr>
        <p:spPr/>
        <p:txBody>
          <a:bodyPr>
            <a:normAutofit fontScale="62500" lnSpcReduction="20000"/>
          </a:bodyPr>
          <a:lstStyle/>
          <a:p>
            <a:pPr marL="0" indent="0">
              <a:buNone/>
            </a:pPr>
            <a:r>
              <a:rPr lang="en-US" sz="3900" i="1" dirty="1"/>
              <a:t>Duvall, Blackburn, Hale &amp; Downey v. Siddiqui</a:t>
            </a:r>
            <a:r>
              <a:rPr lang="en-US" sz="3900" dirty="1"/>
              <a:t>, 243 Va. 494 (1992)</a:t>
            </a:r>
          </a:p>
          <a:p>
            <a:pPr marL="230187" indent="-457200">
              <a:spcBef>
                <a:spcPct val="0"/>
              </a:spcBef>
              <a:spcAft>
                <a:spcPct val="0"/>
              </a:spcAft>
              <a:buClr>
                <a:srgbClr val="072A5E"/>
              </a:buClr>
              <a:buFont typeface="Wingdings" panose="05000000000000000000" pitchFamily="2" charset="2"/>
              <a:buChar char="Ø"/>
              <a:defRPr/>
            </a:pPr>
            <a:endParaRPr lang="en-US"/>
          </a:p>
          <a:p>
            <a:pPr marL="230187" indent="-457200">
              <a:spcBef>
                <a:spcPct val="0"/>
              </a:spcBef>
              <a:spcAft>
                <a:spcPts val="600"/>
              </a:spcAft>
              <a:buClr>
                <a:srgbClr val="072A5E"/>
              </a:buClr>
              <a:buFont typeface="Wingdings" panose="05000000000000000000" pitchFamily="2" charset="2"/>
              <a:buChar char="Ø"/>
              <a:defRPr/>
            </a:pPr>
            <a:r>
              <a:rPr lang="en-US" sz="3600" dirty="1"/>
              <a:t>Factual Backdrop</a:t>
            </a:r>
          </a:p>
          <a:p>
            <a:pPr marL="573087" lvl="1" indent="-457200">
              <a:spcBef>
                <a:spcPct val="0"/>
              </a:spcBef>
              <a:spcAft>
                <a:spcPct val="0"/>
              </a:spcAft>
              <a:buClr>
                <a:srgbClr val="072A5E"/>
              </a:buClr>
              <a:buSzTx/>
              <a:defRPr/>
            </a:pPr>
            <a:r>
              <a:rPr lang="en-US" sz="3400" b="0" i="0" dirty="1"/>
              <a:t>Wife retained a law firm to represent her in obtaining a divorce, spousal and child support. Prior to a scheduled support hearing, the husband and wife presented to their attorneys a separation agreement that they had drafted and signed. </a:t>
            </a:r>
          </a:p>
          <a:p>
            <a:pPr marL="573087" lvl="1" indent="-457200">
              <a:spcBef>
                <a:spcPct val="0"/>
              </a:spcBef>
              <a:spcAft>
                <a:spcPct val="0"/>
              </a:spcAft>
              <a:buClr>
                <a:srgbClr val="072A5E"/>
              </a:buClr>
              <a:buSzTx/>
              <a:defRPr/>
            </a:pPr>
            <a:endParaRPr lang="en-US" sz="3400" b="0" i="0"/>
          </a:p>
          <a:p>
            <a:pPr marL="573087" lvl="1" indent="-457200">
              <a:spcBef>
                <a:spcPct val="0"/>
              </a:spcBef>
              <a:spcAft>
                <a:spcPct val="0"/>
              </a:spcAft>
              <a:buClr>
                <a:srgbClr val="072A5E"/>
              </a:buClr>
              <a:buSzTx/>
              <a:defRPr/>
            </a:pPr>
            <a:r>
              <a:rPr lang="en-US" sz="3400" b="0" i="0" dirty="1"/>
              <a:t>Wife’s attorney told her that it would be difficult to enforce and stated that he would draft a consent order for support that would be enforceable. He sent an unsigned copy to the wife but told her that the order had already been entered by the court. </a:t>
            </a:r>
          </a:p>
          <a:p>
            <a:pPr marL="573087" lvl="1" indent="-457200">
              <a:spcBef>
                <a:spcPct val="0"/>
              </a:spcBef>
              <a:spcAft>
                <a:spcPct val="0"/>
              </a:spcAft>
              <a:buClr>
                <a:srgbClr val="072A5E"/>
              </a:buClr>
              <a:buSzTx/>
              <a:defRPr/>
            </a:pPr>
            <a:endParaRPr lang="en-US" sz="3400" b="0" i="0"/>
          </a:p>
          <a:p>
            <a:pPr marL="573087" lvl="1" indent="-457200">
              <a:spcBef>
                <a:spcPct val="0"/>
              </a:spcBef>
              <a:spcAft>
                <a:spcPct val="0"/>
              </a:spcAft>
              <a:buClr>
                <a:srgbClr val="072A5E"/>
              </a:buClr>
              <a:buSzTx/>
              <a:defRPr/>
            </a:pPr>
            <a:r>
              <a:rPr lang="en-US" sz="3400" b="0" i="0" dirty="1"/>
              <a:t>Wife was awarded support arrearages based upon a copy of the order provided by the wife. </a:t>
            </a:r>
          </a:p>
          <a:p>
            <a:pPr marL="573087" lvl="1" indent="-457200">
              <a:spcBef>
                <a:spcPct val="0"/>
              </a:spcBef>
              <a:spcAft>
                <a:spcPct val="0"/>
              </a:spcAft>
              <a:buClr>
                <a:srgbClr val="072A5E"/>
              </a:buClr>
              <a:buSzTx/>
              <a:defRPr/>
            </a:pPr>
            <a:endParaRPr lang="en-US" sz="3400" b="0" i="0"/>
          </a:p>
          <a:p>
            <a:pPr marL="573087" lvl="1" indent="-457200">
              <a:spcBef>
                <a:spcPct val="0"/>
              </a:spcBef>
              <a:spcAft>
                <a:spcPct val="0"/>
              </a:spcAft>
              <a:buClr>
                <a:srgbClr val="072A5E"/>
              </a:buClr>
              <a:buSzTx/>
              <a:defRPr/>
            </a:pPr>
            <a:r>
              <a:rPr lang="en-US" sz="3400" b="0" i="0" dirty="1"/>
              <a:t>Representing herself, the wife subsequently obtained a divorce, and negotiated a property settlement with new support provisions. The firm she initially hired filed a warrant in debt against the wife for unpaid legal fees. The wife, again acting pro se, filed an answer and counterclaim against the firm for legal malpractice. </a:t>
            </a:r>
          </a:p>
          <a:p>
            <a:pPr marL="573087" lvl="1" indent="-457200">
              <a:spcBef>
                <a:spcPct val="0"/>
              </a:spcBef>
              <a:spcAft>
                <a:spcPct val="0"/>
              </a:spcAft>
              <a:buClr>
                <a:srgbClr val="072A5E"/>
              </a:buClr>
              <a:buSzTx/>
              <a:defRPr/>
            </a:pPr>
            <a:endParaRPr lang="en-US" sz="2600" b="0" i="0"/>
          </a:p>
        </p:txBody>
      </p:sp>
    </p:spTree>
    <p:extLst>
      <p:ext uri="{BB962C8B-B14F-4D97-AF65-F5344CB8AC3E}">
        <p14:creationId xmlns:p14="http://schemas.microsoft.com/office/powerpoint/2010/main" val="1050763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27052" y="392259"/>
            <a:ext cx="11360149" cy="685799"/>
          </a:xfrm>
        </p:spPr>
        <p:txBody>
          <a:bodyPr>
            <a:noAutofit/>
          </a:bodyPr>
          <a:lstStyle/>
          <a:p>
            <a:r>
              <a:rPr lang="en-US" sz="5400" dirty="1">
                <a:solidFill>
                  <a:srgbClr val="00B0F0"/>
                </a:solidFill>
              </a:rPr>
              <a:t>Measure of Damages – </a:t>
            </a:r>
            <a:r>
              <a:rPr lang="en-US" sz="5400" dirty="1">
                <a:solidFill>
                  <a:srgbClr val="E37F1C"/>
                </a:solidFill>
              </a:rPr>
              <a:t>Case Law</a:t>
            </a:r>
          </a:p>
        </p:txBody>
      </p:sp>
      <p:sp>
        <p:nvSpPr>
          <p:cNvPr id="3" name="Content Placeholder 2"/>
          <p:cNvSpPr>
            <a:spLocks noGrp="1"/>
          </p:cNvSpPr>
          <p:nvPr>
            <p:ph idx="10"/>
          </p:nvPr>
        </p:nvSpPr>
        <p:spPr/>
        <p:txBody>
          <a:bodyPr>
            <a:normAutofit lnSpcReduction="10000"/>
          </a:bodyPr>
          <a:lstStyle/>
          <a:p>
            <a:pPr marL="0" indent="0">
              <a:buNone/>
            </a:pPr>
            <a:r>
              <a:rPr lang="en-US" sz="3000" i="1" dirty="1"/>
              <a:t>Duvall, Blackburn, Hale &amp; Downey v. Siddiqui </a:t>
            </a:r>
            <a:r>
              <a:rPr lang="en-US" sz="3000" dirty="1"/>
              <a:t>Cont.</a:t>
            </a:r>
          </a:p>
          <a:p>
            <a:pPr marL="0" indent="0">
              <a:buNone/>
            </a:pPr>
            <a:endParaRPr lang="en-US" sz="2400"/>
          </a:p>
          <a:p>
            <a:pPr marL="230187" indent="-457200">
              <a:spcBef>
                <a:spcPct val="0"/>
              </a:spcBef>
              <a:spcAft>
                <a:spcPts val="600"/>
              </a:spcAft>
              <a:buClr>
                <a:srgbClr val="072A5E"/>
              </a:buClr>
              <a:buFont typeface="Wingdings" panose="05000000000000000000" pitchFamily="2" charset="2"/>
              <a:buChar char="Ø"/>
              <a:defRPr/>
            </a:pPr>
            <a:r>
              <a:rPr lang="en-US" dirty="1"/>
              <a:t>Holding</a:t>
            </a:r>
          </a:p>
          <a:p>
            <a:pPr marL="573087" lvl="1" indent="-457200">
              <a:spcBef>
                <a:spcPct val="0"/>
              </a:spcBef>
              <a:spcAft>
                <a:spcPct val="0"/>
              </a:spcAft>
              <a:buClr>
                <a:srgbClr val="072A5E"/>
              </a:buClr>
              <a:buSzTx/>
              <a:defRPr/>
            </a:pPr>
            <a:r>
              <a:rPr lang="en-US" sz="2600" b="0" i="0" dirty="1"/>
              <a:t>The jury returned a verdict for the wife and the law firm appealed.</a:t>
            </a:r>
          </a:p>
          <a:p>
            <a:pPr marL="573087" lvl="1" indent="-457200">
              <a:spcBef>
                <a:spcPct val="0"/>
              </a:spcBef>
              <a:spcAft>
                <a:spcPct val="0"/>
              </a:spcAft>
              <a:buClr>
                <a:srgbClr val="072A5E"/>
              </a:buClr>
              <a:buSzTx/>
              <a:defRPr/>
            </a:pPr>
            <a:endParaRPr lang="en-US" sz="2600" b="0" i="0"/>
          </a:p>
          <a:p>
            <a:pPr marL="573087" lvl="1" indent="-457200">
              <a:spcBef>
                <a:spcPct val="0"/>
              </a:spcBef>
              <a:spcAft>
                <a:spcPct val="0"/>
              </a:spcAft>
              <a:buClr>
                <a:srgbClr val="072A5E"/>
              </a:buClr>
              <a:buSzTx/>
              <a:defRPr/>
            </a:pPr>
            <a:r>
              <a:rPr lang="en-US" sz="2600" b="0" i="0" dirty="1"/>
              <a:t>On appeal, the Virginia Supreme Court debated whether the wife proved the proper measure of damages that resulted from her attorney’s misrepresentation that he had submitted, and the court had entered, a support order that the attorney had drafted.</a:t>
            </a:r>
          </a:p>
          <a:p>
            <a:pPr marL="573087" lvl="1" indent="-457200">
              <a:spcBef>
                <a:spcPct val="0"/>
              </a:spcBef>
              <a:spcAft>
                <a:spcPct val="0"/>
              </a:spcAft>
              <a:buClr>
                <a:srgbClr val="072A5E"/>
              </a:buClr>
              <a:buSzTx/>
              <a:defRPr/>
            </a:pPr>
            <a:endParaRPr lang="en-US" sz="2600" b="0" i="0"/>
          </a:p>
          <a:p>
            <a:pPr marL="573087" lvl="1" indent="-457200">
              <a:spcBef>
                <a:spcPct val="0"/>
              </a:spcBef>
              <a:spcAft>
                <a:spcPct val="0"/>
              </a:spcAft>
              <a:buClr>
                <a:srgbClr val="072A5E"/>
              </a:buClr>
              <a:buSzTx/>
              <a:defRPr/>
            </a:pPr>
            <a:r>
              <a:rPr lang="en-US" sz="2600" b="0" i="0" dirty="1"/>
              <a:t>The Virginia Supreme Court held that </a:t>
            </a:r>
            <a:r>
              <a:rPr lang="en-US" sz="2600" i="0" dirty="1"/>
              <a:t>the proper measure of the wife’s damages for the attorney’s misrepresentation was the difference between what she bargained for, viz., the value of the support provided in the consent order, and the value of what she actually received</a:t>
            </a:r>
            <a:r>
              <a:rPr lang="en-US" sz="2600" b="0" i="0" dirty="1"/>
              <a:t>.</a:t>
            </a:r>
          </a:p>
          <a:p>
            <a:pPr marL="573087" lvl="1" indent="-457200">
              <a:spcBef>
                <a:spcPct val="0"/>
              </a:spcBef>
              <a:spcAft>
                <a:spcPct val="0"/>
              </a:spcAft>
              <a:buClr>
                <a:srgbClr val="072A5E"/>
              </a:buClr>
              <a:buSzTx/>
              <a:defRPr/>
            </a:pPr>
            <a:endParaRPr lang="en-US"/>
          </a:p>
        </p:txBody>
      </p:sp>
    </p:spTree>
    <p:extLst>
      <p:ext uri="{BB962C8B-B14F-4D97-AF65-F5344CB8AC3E}">
        <p14:creationId xmlns:p14="http://schemas.microsoft.com/office/powerpoint/2010/main" val="4153372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C9E1D-9DAE-3846-9DD0-787D334BF79B}"/>
              </a:ext>
            </a:extLst>
          </p:cNvPr>
          <p:cNvSpPr>
            <a:spLocks noGrp="1"/>
          </p:cNvSpPr>
          <p:nvPr>
            <p:ph type="title"/>
          </p:nvPr>
        </p:nvSpPr>
        <p:spPr>
          <a:xfrm>
            <a:off x="609600" y="274638"/>
            <a:ext cx="10972800" cy="639762"/>
          </a:xfrm>
        </p:spPr>
        <p:txBody>
          <a:bodyPr/>
          <a:lstStyle/>
          <a:p>
            <a:r>
              <a:rPr lang="en-US" sz="5400" dirty="1">
                <a:ln>
                  <a:solidFill>
                    <a:schemeClr val="tx1"/>
                  </a:solidFill>
                </a:ln>
                <a:solidFill>
                  <a:srgbClr val="00B0F0"/>
                </a:solidFill>
              </a:rPr>
              <a:t>Case Within a Case </a:t>
            </a:r>
            <a:br>
              <a:rPr lang="en-US" sz="3600" dirty="1">
                <a:solidFill>
                  <a:schemeClr val="tx1">
                    <a:lumMod val="65000"/>
                    <a:lumOff val="35000"/>
                  </a:schemeClr>
                </a:solidFill>
              </a:rPr>
            </a:br>
          </a:p>
        </p:txBody>
      </p:sp>
      <p:sp>
        <p:nvSpPr>
          <p:cNvPr id="4" name="Content Placeholder 3">
            <a:extLst>
              <a:ext uri="{FF2B5EF4-FFF2-40B4-BE49-F238E27FC236}">
                <a16:creationId xmlns:a16="http://schemas.microsoft.com/office/drawing/2014/main" id="{8537CA10-682A-E348-979F-8053792E6B3D}"/>
              </a:ext>
            </a:extLst>
          </p:cNvPr>
          <p:cNvSpPr>
            <a:spLocks noGrp="1"/>
          </p:cNvSpPr>
          <p:nvPr>
            <p:ph sz="half" idx="2"/>
          </p:nvPr>
        </p:nvSpPr>
        <p:spPr>
          <a:xfrm>
            <a:off x="609600" y="1219200"/>
            <a:ext cx="10972800" cy="5181600"/>
          </a:xfrm>
        </p:spPr>
        <p:txBody>
          <a:bodyPr/>
          <a:lstStyle/>
          <a:p>
            <a:r>
              <a:rPr lang="en-US" sz="2800" dirty="1"/>
              <a:t>A legal malpractice action claiming deficient performance by counsel, usually requires the client to prove a “case within a case,” in which the client is required to present evidence that would have been presented in the underlying action.</a:t>
            </a:r>
          </a:p>
          <a:p>
            <a:r>
              <a:rPr lang="en-US" sz="2800" dirty="1"/>
              <a:t>Attorney switches roles: had been advancing the claim; now, defending it.</a:t>
            </a:r>
          </a:p>
          <a:p>
            <a:r>
              <a:rPr lang="en-US" sz="2800" dirty="1"/>
              <a:t>Case within a case, within a case!  Smith v. McLaughlin, 289 Va. 241 (2015) (the initial criminal matter (conviction vacated in habeas proceedings), the criminal malpractice matter (claim that criminal defense attorneys were negligent), and the legal malpractice matter that followed the criminal malpractice matter (settlement of claim with one defendant barred claim against co-defendant: Cox v. Geary)).  </a:t>
            </a:r>
          </a:p>
          <a:p>
            <a:endParaRPr lang="en-US"/>
          </a:p>
        </p:txBody>
      </p:sp>
    </p:spTree>
    <p:extLst>
      <p:ext uri="{BB962C8B-B14F-4D97-AF65-F5344CB8AC3E}">
        <p14:creationId xmlns:p14="http://schemas.microsoft.com/office/powerpoint/2010/main" val="738629887"/>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1B502-6A69-7542-B55F-336D2AE3F4B6}"/>
              </a:ext>
            </a:extLst>
          </p:cNvPr>
          <p:cNvSpPr>
            <a:spLocks noGrp="1"/>
          </p:cNvSpPr>
          <p:nvPr>
            <p:ph type="title"/>
          </p:nvPr>
        </p:nvSpPr>
        <p:spPr/>
        <p:txBody>
          <a:bodyPr/>
          <a:lstStyle/>
          <a:p>
            <a:r>
              <a:rPr lang="en-US" sz="5400" dirty="1">
                <a:ln>
                  <a:solidFill>
                    <a:schemeClr val="tx1"/>
                  </a:solidFill>
                </a:ln>
                <a:solidFill>
                  <a:srgbClr val="00B0F0"/>
                </a:solidFill>
              </a:rPr>
              <a:t>Miscellaneous Considerations</a:t>
            </a:r>
            <a:br>
              <a:rPr lang="en-US" dirty="1"/>
            </a:br>
          </a:p>
        </p:txBody>
      </p:sp>
      <p:sp>
        <p:nvSpPr>
          <p:cNvPr id="4" name="Content Placeholder 3">
            <a:extLst>
              <a:ext uri="{FF2B5EF4-FFF2-40B4-BE49-F238E27FC236}">
                <a16:creationId xmlns:a16="http://schemas.microsoft.com/office/drawing/2014/main" id="{CD3A6ACA-C7AA-7549-A4B5-F2B5A52A1ED5}"/>
              </a:ext>
            </a:extLst>
          </p:cNvPr>
          <p:cNvSpPr>
            <a:spLocks noGrp="1"/>
          </p:cNvSpPr>
          <p:nvPr>
            <p:ph sz="half" idx="2"/>
          </p:nvPr>
        </p:nvSpPr>
        <p:spPr>
          <a:xfrm>
            <a:off x="590550" y="1166018"/>
            <a:ext cx="10972800" cy="5417344"/>
          </a:xfrm>
        </p:spPr>
        <p:txBody>
          <a:bodyPr/>
          <a:lstStyle/>
          <a:p>
            <a:r>
              <a:rPr lang="en-US" sz="2800" dirty="1"/>
              <a:t>Engagement Letter Required?</a:t>
            </a:r>
          </a:p>
          <a:p>
            <a:pPr marL="0" indent="0">
              <a:buNone/>
            </a:pPr>
            <a:endParaRPr lang="en-US" sz="2800"/>
          </a:p>
          <a:p>
            <a:r>
              <a:rPr lang="en-US" sz="2800" dirty="1"/>
              <a:t>Do Virginia’s Code of Professional Conduct matter in a legal malpractice action?  </a:t>
            </a:r>
          </a:p>
          <a:p>
            <a:pPr marL="0" indent="0">
              <a:buNone/>
            </a:pPr>
            <a:endParaRPr lang="en-US" sz="2800"/>
          </a:p>
          <a:p>
            <a:r>
              <a:rPr lang="en-US" sz="2800" dirty="1"/>
              <a:t>Supervisory Liability: is a partner liable for an associate’s mistake?</a:t>
            </a:r>
          </a:p>
          <a:p>
            <a:endParaRPr lang="en-US" sz="2800"/>
          </a:p>
          <a:p>
            <a:r>
              <a:rPr lang="en-US" sz="2800" dirty="1"/>
              <a:t>Legal malpractice claims may not be assigned to third parties.  The attorney-client relationship is personal to the client.  MNC Credit Corp. v. Sickels, 255 Va. 314 (1998</a:t>
            </a:r>
            <a:r>
              <a:rPr lang="en-US" dirty="1"/>
              <a:t>).</a:t>
            </a:r>
          </a:p>
          <a:p>
            <a:endParaRPr lang="en-US"/>
          </a:p>
          <a:p>
            <a:endParaRPr lang="en-US"/>
          </a:p>
          <a:p>
            <a:endParaRPr lang="en-US"/>
          </a:p>
        </p:txBody>
      </p:sp>
    </p:spTree>
    <p:extLst>
      <p:ext uri="{BB962C8B-B14F-4D97-AF65-F5344CB8AC3E}">
        <p14:creationId xmlns:p14="http://schemas.microsoft.com/office/powerpoint/2010/main" val="3279885658"/>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27052" y="392259"/>
            <a:ext cx="11360149" cy="685799"/>
          </a:xfrm>
        </p:spPr>
        <p:txBody>
          <a:bodyPr>
            <a:noAutofit/>
          </a:bodyPr>
          <a:lstStyle/>
          <a:p>
            <a:r>
              <a:rPr lang="en-US" sz="5400" dirty="1">
                <a:solidFill>
                  <a:srgbClr val="00B050"/>
                </a:solidFill>
              </a:rPr>
              <a:t>Your Turn!</a:t>
            </a:r>
          </a:p>
        </p:txBody>
      </p:sp>
      <p:sp>
        <p:nvSpPr>
          <p:cNvPr id="3" name="Content Placeholder 2"/>
          <p:cNvSpPr>
            <a:spLocks noGrp="1"/>
          </p:cNvSpPr>
          <p:nvPr>
            <p:ph idx="10"/>
          </p:nvPr>
        </p:nvSpPr>
        <p:spPr/>
        <p:txBody>
          <a:bodyPr>
            <a:normAutofit/>
          </a:bodyPr>
          <a:lstStyle/>
          <a:p>
            <a:pPr marL="0" indent="0">
              <a:buNone/>
            </a:pPr>
            <a:r>
              <a:rPr lang="en-US" sz="3000" i="1" dirty="1"/>
              <a:t>Williams v. Joynes</a:t>
            </a:r>
            <a:r>
              <a:rPr lang="en-US" sz="3000" dirty="1"/>
              <a:t>,</a:t>
            </a:r>
            <a:r>
              <a:rPr lang="en-US" sz="3000" i="1" dirty="1"/>
              <a:t> 278 Va. 57</a:t>
            </a:r>
            <a:r>
              <a:rPr lang="en-US" sz="3000" dirty="1"/>
              <a:t> (2009)</a:t>
            </a:r>
          </a:p>
          <a:p>
            <a:pPr marL="230187" indent="-457200">
              <a:spcBef>
                <a:spcPct val="0"/>
              </a:spcBef>
              <a:spcAft>
                <a:spcPct val="0"/>
              </a:spcAft>
              <a:buClr>
                <a:srgbClr val="072A5E"/>
              </a:buClr>
              <a:buFont typeface="Wingdings" panose="05000000000000000000" pitchFamily="2" charset="2"/>
              <a:buChar char="Ø"/>
              <a:defRPr/>
            </a:pPr>
            <a:endParaRPr lang="en-US" sz="2400"/>
          </a:p>
          <a:p>
            <a:pPr marL="230187" indent="-457200">
              <a:spcBef>
                <a:spcPct val="0"/>
              </a:spcBef>
              <a:spcAft>
                <a:spcPts val="600"/>
              </a:spcAft>
              <a:buClr>
                <a:srgbClr val="072A5E"/>
              </a:buClr>
              <a:buFont typeface="Wingdings" panose="05000000000000000000" pitchFamily="2" charset="2"/>
              <a:buChar char="Ø"/>
              <a:defRPr/>
            </a:pPr>
            <a:r>
              <a:rPr lang="en-US" dirty="1"/>
              <a:t>Factual Backdrop</a:t>
            </a:r>
          </a:p>
          <a:p>
            <a:pPr marL="573087" lvl="1" indent="-457200">
              <a:spcBef>
                <a:spcPct val="0"/>
              </a:spcBef>
              <a:spcAft>
                <a:spcPct val="0"/>
              </a:spcAft>
              <a:buClr>
                <a:srgbClr val="072A5E"/>
              </a:buClr>
              <a:buSzTx/>
              <a:defRPr/>
            </a:pPr>
            <a:r>
              <a:rPr lang="en-US" sz="2600" b="0" i="0" dirty="1"/>
              <a:t>Client retained the attorneys to represent him regarding a personal injury claim arising out of a car accident occurring in Virginia involving the client and two other drivers, a Virginia resident and a Maryland resident. The attorneys did not timely file the lawsuit but advised the client that he could file an action in Maryland. The client never did this, and the trial court held that his failure to file suit in Maryland precluded him from proving proximate causation in his legal malpractice suit. </a:t>
            </a:r>
          </a:p>
          <a:p>
            <a:pPr marL="573087" lvl="1" indent="-457200">
              <a:spcBef>
                <a:spcPct val="0"/>
              </a:spcBef>
              <a:spcAft>
                <a:spcPct val="0"/>
              </a:spcAft>
              <a:buClr>
                <a:srgbClr val="072A5E"/>
              </a:buClr>
              <a:buSzTx/>
              <a:defRPr/>
            </a:pPr>
            <a:endParaRPr lang="en-US" sz="2600" b="0" i="0"/>
          </a:p>
          <a:p>
            <a:pPr marL="573087" lvl="1" indent="-457200">
              <a:spcBef>
                <a:spcPct val="0"/>
              </a:spcBef>
              <a:spcAft>
                <a:spcPct val="0"/>
              </a:spcAft>
              <a:buClr>
                <a:srgbClr val="072A5E"/>
              </a:buClr>
              <a:buSzTx/>
              <a:defRPr/>
            </a:pPr>
            <a:r>
              <a:rPr lang="en-US" sz="2600" b="0" i="0" dirty="1"/>
              <a:t>Client appealed to the Virginia Supreme Court…Malpractice or Not Malpractice?</a:t>
            </a:r>
          </a:p>
        </p:txBody>
      </p:sp>
    </p:spTree>
    <p:extLst>
      <p:ext uri="{BB962C8B-B14F-4D97-AF65-F5344CB8AC3E}">
        <p14:creationId xmlns:p14="http://schemas.microsoft.com/office/powerpoint/2010/main" val="4286521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27052" y="392259"/>
            <a:ext cx="11360149" cy="685799"/>
          </a:xfrm>
        </p:spPr>
        <p:txBody>
          <a:bodyPr>
            <a:noAutofit/>
          </a:bodyPr>
          <a:lstStyle/>
          <a:p>
            <a:r>
              <a:rPr lang="en-US" sz="5400" dirty="1">
                <a:solidFill>
                  <a:srgbClr val="00B050"/>
                </a:solidFill>
              </a:rPr>
              <a:t>Your Turn!</a:t>
            </a:r>
          </a:p>
        </p:txBody>
      </p:sp>
      <p:sp>
        <p:nvSpPr>
          <p:cNvPr id="3" name="Content Placeholder 2"/>
          <p:cNvSpPr>
            <a:spLocks noGrp="1"/>
          </p:cNvSpPr>
          <p:nvPr>
            <p:ph idx="10"/>
          </p:nvPr>
        </p:nvSpPr>
        <p:spPr/>
        <p:txBody>
          <a:bodyPr>
            <a:normAutofit/>
          </a:bodyPr>
          <a:lstStyle/>
          <a:p>
            <a:pPr marL="0" indent="0">
              <a:buNone/>
            </a:pPr>
            <a:r>
              <a:rPr lang="en-US" sz="3000" i="1" dirty="1"/>
              <a:t>Williams v. Joynes </a:t>
            </a:r>
            <a:r>
              <a:rPr lang="en-US" sz="3000" dirty="1"/>
              <a:t>Cont.</a:t>
            </a:r>
          </a:p>
          <a:p>
            <a:pPr marL="230187" indent="-457200">
              <a:spcBef>
                <a:spcPct val="0"/>
              </a:spcBef>
              <a:spcAft>
                <a:spcPct val="0"/>
              </a:spcAft>
              <a:buClr>
                <a:srgbClr val="072A5E"/>
              </a:buClr>
              <a:buFont typeface="Wingdings" panose="05000000000000000000" pitchFamily="2" charset="2"/>
              <a:buChar char="Ø"/>
              <a:defRPr/>
            </a:pPr>
            <a:endParaRPr lang="en-US" sz="2400"/>
          </a:p>
          <a:p>
            <a:pPr marL="230187" indent="-457200">
              <a:spcBef>
                <a:spcPct val="0"/>
              </a:spcBef>
              <a:spcAft>
                <a:spcPct val="0"/>
              </a:spcAft>
              <a:buClr>
                <a:srgbClr val="072A5E"/>
              </a:buClr>
              <a:buFont typeface="Wingdings" panose="05000000000000000000" pitchFamily="2" charset="2"/>
              <a:buChar char="Ø"/>
              <a:defRPr/>
            </a:pPr>
            <a:r>
              <a:rPr lang="en-US" dirty="1"/>
              <a:t>MALPRACTICE!</a:t>
            </a:r>
          </a:p>
          <a:p>
            <a:pPr marL="230187" indent="-457200">
              <a:spcBef>
                <a:spcPct val="0"/>
              </a:spcBef>
              <a:spcAft>
                <a:spcPct val="0"/>
              </a:spcAft>
              <a:buClr>
                <a:srgbClr val="072A5E"/>
              </a:buClr>
              <a:buFont typeface="Wingdings" panose="05000000000000000000" pitchFamily="2" charset="2"/>
              <a:buChar char="Ø"/>
              <a:defRPr/>
            </a:pPr>
            <a:endParaRPr lang="en-US"/>
          </a:p>
          <a:p>
            <a:pPr marL="230187" indent="-457200">
              <a:spcBef>
                <a:spcPct val="0"/>
              </a:spcBef>
              <a:spcAft>
                <a:spcPts val="600"/>
              </a:spcAft>
              <a:buClr>
                <a:srgbClr val="072A5E"/>
              </a:buClr>
              <a:buFont typeface="Wingdings" panose="05000000000000000000" pitchFamily="2" charset="2"/>
              <a:buChar char="Ø"/>
              <a:defRPr/>
            </a:pPr>
            <a:r>
              <a:rPr lang="en-US" dirty="1"/>
              <a:t>Holding</a:t>
            </a:r>
          </a:p>
          <a:p>
            <a:pPr marL="573087" lvl="1" indent="-457200">
              <a:spcBef>
                <a:spcPct val="0"/>
              </a:spcBef>
              <a:spcAft>
                <a:spcPts val="600"/>
              </a:spcAft>
              <a:buClr>
                <a:srgbClr val="072A5E"/>
              </a:buClr>
              <a:buSzTx/>
              <a:defRPr/>
            </a:pPr>
            <a:r>
              <a:rPr lang="en-US" sz="2600" b="0" i="0" dirty="1"/>
              <a:t>The Virginia Supreme Court held that Williams’ failure to file a Maryland suit was not a superseding event severing the link of proximate causation between the attorney’s negligence and the resulting harm suffered by Williams.</a:t>
            </a:r>
          </a:p>
          <a:p>
            <a:pPr marL="573087" lvl="1" indent="-457200">
              <a:spcBef>
                <a:spcPct val="0"/>
              </a:spcBef>
              <a:spcAft>
                <a:spcPts val="600"/>
              </a:spcAft>
              <a:buClr>
                <a:srgbClr val="072A5E"/>
              </a:buClr>
              <a:buSzTx/>
              <a:defRPr/>
            </a:pPr>
            <a:endParaRPr lang="en-US" sz="2600" b="0" i="0"/>
          </a:p>
          <a:p>
            <a:pPr marL="573087" lvl="1" indent="-457200">
              <a:spcBef>
                <a:spcPct val="0"/>
              </a:spcBef>
              <a:spcAft>
                <a:spcPts val="600"/>
              </a:spcAft>
              <a:buClr>
                <a:srgbClr val="072A5E"/>
              </a:buClr>
              <a:buSzTx/>
              <a:defRPr/>
            </a:pPr>
            <a:r>
              <a:rPr lang="en-US" sz="2600" b="0" i="0" dirty="1"/>
              <a:t>It was the attorney’s negligent failure to file in Virginia that set in motion the need for Williams to even consider filing a Maryland lawsuit.</a:t>
            </a:r>
          </a:p>
          <a:p>
            <a:pPr marL="573087" lvl="1" indent="-457200">
              <a:spcBef>
                <a:spcPct val="0"/>
              </a:spcBef>
              <a:spcAft>
                <a:spcPts val="600"/>
              </a:spcAft>
              <a:buClr>
                <a:srgbClr val="072A5E"/>
              </a:buClr>
              <a:buSzTx/>
              <a:defRPr/>
            </a:pPr>
            <a:endParaRPr lang="en-US"/>
          </a:p>
          <a:p>
            <a:pPr marL="573087" lvl="1" indent="-457200">
              <a:spcBef>
                <a:spcPct val="0"/>
              </a:spcBef>
              <a:spcAft>
                <a:spcPct val="0"/>
              </a:spcAft>
              <a:buClr>
                <a:srgbClr val="072A5E"/>
              </a:buClr>
              <a:buSzTx/>
              <a:defRPr/>
            </a:pPr>
            <a:endParaRPr lang="en-US"/>
          </a:p>
        </p:txBody>
      </p:sp>
    </p:spTree>
    <p:extLst>
      <p:ext uri="{BB962C8B-B14F-4D97-AF65-F5344CB8AC3E}">
        <p14:creationId xmlns:p14="http://schemas.microsoft.com/office/powerpoint/2010/main" val="3227273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27052" y="392259"/>
            <a:ext cx="11360149" cy="685799"/>
          </a:xfrm>
        </p:spPr>
        <p:txBody>
          <a:bodyPr>
            <a:noAutofit/>
          </a:bodyPr>
          <a:lstStyle/>
          <a:p>
            <a:r>
              <a:rPr lang="en-US" sz="5400" dirty="1">
                <a:solidFill>
                  <a:srgbClr val="00B050"/>
                </a:solidFill>
              </a:rPr>
              <a:t>Your Turn!</a:t>
            </a:r>
          </a:p>
        </p:txBody>
      </p:sp>
      <p:sp>
        <p:nvSpPr>
          <p:cNvPr id="3" name="Content Placeholder 2"/>
          <p:cNvSpPr>
            <a:spLocks noGrp="1"/>
          </p:cNvSpPr>
          <p:nvPr>
            <p:ph idx="10"/>
          </p:nvPr>
        </p:nvSpPr>
        <p:spPr/>
        <p:txBody>
          <a:bodyPr>
            <a:normAutofit fontScale="77500" lnSpcReduction="20000"/>
          </a:bodyPr>
          <a:lstStyle/>
          <a:p>
            <a:pPr marL="0" indent="0">
              <a:buNone/>
            </a:pPr>
            <a:r>
              <a:rPr lang="en-US" sz="3900" i="1" dirty="1">
                <a:solidFill>
                  <a:srgbClr val="E37F1C"/>
                </a:solidFill>
              </a:rPr>
              <a:t>Goldstein v. Kaestner</a:t>
            </a:r>
            <a:r>
              <a:rPr lang="en-US" sz="3900" dirty="1">
                <a:solidFill>
                  <a:srgbClr val="E37F1C"/>
                </a:solidFill>
              </a:rPr>
              <a:t>,</a:t>
            </a:r>
            <a:r>
              <a:rPr lang="en-US" sz="3900" i="1" dirty="1">
                <a:solidFill>
                  <a:srgbClr val="E37F1C"/>
                </a:solidFill>
              </a:rPr>
              <a:t> </a:t>
            </a:r>
            <a:r>
              <a:rPr lang="en-US" sz="3900" dirty="1">
                <a:solidFill>
                  <a:srgbClr val="E37F1C"/>
                </a:solidFill>
              </a:rPr>
              <a:t>243 Va. 169 (2009)</a:t>
            </a:r>
          </a:p>
          <a:p>
            <a:pPr marL="230187" indent="-457200">
              <a:spcBef>
                <a:spcPct val="0"/>
              </a:spcBef>
              <a:spcAft>
                <a:spcPct val="0"/>
              </a:spcAft>
              <a:buClr>
                <a:srgbClr val="072A5E"/>
              </a:buClr>
              <a:buFont typeface="Wingdings" panose="05000000000000000000" pitchFamily="2" charset="2"/>
              <a:buChar char="Ø"/>
              <a:defRPr/>
            </a:pPr>
            <a:endParaRPr lang="en-US" sz="2400"/>
          </a:p>
          <a:p>
            <a:pPr marL="230187" indent="-457200">
              <a:spcBef>
                <a:spcPct val="0"/>
              </a:spcBef>
              <a:spcAft>
                <a:spcPts val="600"/>
              </a:spcAft>
              <a:buClr>
                <a:srgbClr val="072A5E"/>
              </a:buClr>
              <a:buFont typeface="Wingdings" panose="05000000000000000000" pitchFamily="2" charset="2"/>
              <a:buChar char="Ø"/>
              <a:defRPr/>
            </a:pPr>
            <a:r>
              <a:rPr lang="en-US" dirty="1"/>
              <a:t>Factual Backdrop</a:t>
            </a:r>
          </a:p>
          <a:p>
            <a:pPr marL="573087" lvl="1" indent="-457200">
              <a:spcBef>
                <a:spcPct val="0"/>
              </a:spcBef>
              <a:spcAft>
                <a:spcPct val="0"/>
              </a:spcAft>
              <a:buClr>
                <a:srgbClr val="072A5E"/>
              </a:buClr>
              <a:buSzTx/>
              <a:defRPr/>
            </a:pPr>
            <a:endParaRPr lang="en-US" sz="2600" b="0" i="0"/>
          </a:p>
          <a:p>
            <a:pPr marL="573087" lvl="1" indent="-457200">
              <a:spcBef>
                <a:spcPct val="0"/>
              </a:spcBef>
              <a:spcAft>
                <a:spcPct val="0"/>
              </a:spcAft>
              <a:buClr>
                <a:srgbClr val="072A5E"/>
              </a:buClr>
              <a:buSzTx/>
              <a:defRPr/>
            </a:pPr>
            <a:r>
              <a:rPr lang="en-US" sz="2600" b="0" i="0" dirty="1"/>
              <a:t>In an underlying landlord/tenant action, the landlord was represented by Joseph W. Kaestner, the appellee in the malpractice suit. Tenant sought damages based on landlord’s alleged failure to rebuild tenant’s store in a timely manner, as required by the lease, after the store was destroyed by fire. The rebuilding was not completed until more than two years after the fire. Tenant sought recovery of lost profits, but landlord asserted that lost profits were not recoverable because tenant could not prove them with reasonable certainty.</a:t>
            </a:r>
          </a:p>
          <a:p>
            <a:pPr marL="573087" lvl="1" indent="-457200">
              <a:spcBef>
                <a:spcPct val="0"/>
              </a:spcBef>
              <a:spcAft>
                <a:spcPct val="0"/>
              </a:spcAft>
              <a:buClr>
                <a:srgbClr val="072A5E"/>
              </a:buClr>
              <a:buSzTx/>
              <a:defRPr/>
            </a:pPr>
            <a:endParaRPr lang="en-US" sz="2600" b="0" i="0"/>
          </a:p>
          <a:p>
            <a:pPr marL="573087" lvl="1" indent="-457200">
              <a:spcBef>
                <a:spcPct val="0"/>
              </a:spcBef>
              <a:spcAft>
                <a:spcPct val="0"/>
              </a:spcAft>
              <a:buClr>
                <a:srgbClr val="072A5E"/>
              </a:buClr>
              <a:buSzTx/>
              <a:defRPr/>
            </a:pPr>
            <a:r>
              <a:rPr lang="en-US" sz="2600" b="0" i="0" dirty="1"/>
              <a:t>The jury reached a verdict for tenant and the trial court entered judgment for tenant in accordance with this verdict. Landlord decided to appeal the judgment of the trial court. However, Kaestner failed to perfect an appeal on his behalf. Consequently, landlord filed suit against Kaestner, alleging that as a result of Kaestner's negligence, he suffered a loss of the amount of lost profits damages fixed against him in the underlying action.</a:t>
            </a:r>
          </a:p>
          <a:p>
            <a:pPr marL="573087" lvl="1" indent="-457200">
              <a:spcBef>
                <a:spcPct val="0"/>
              </a:spcBef>
              <a:spcAft>
                <a:spcPct val="0"/>
              </a:spcAft>
              <a:buClr>
                <a:srgbClr val="072A5E"/>
              </a:buClr>
              <a:buSzTx/>
              <a:defRPr/>
            </a:pPr>
            <a:endParaRPr lang="en-US" sz="2600" b="0" i="0"/>
          </a:p>
          <a:p>
            <a:pPr marL="573087" lvl="1" indent="-457200">
              <a:spcBef>
                <a:spcPct val="0"/>
              </a:spcBef>
              <a:spcAft>
                <a:spcPct val="0"/>
              </a:spcAft>
              <a:buClr>
                <a:srgbClr val="072A5E"/>
              </a:buClr>
              <a:buSzTx/>
              <a:defRPr/>
            </a:pPr>
            <a:r>
              <a:rPr lang="en-US" sz="2600" b="0" i="0" dirty="1"/>
              <a:t>The trial court entered judgment for Kaestner, finding that his failure to perfect an appeal of the lost profits verdict did not damage landlord since that suit was properly  decided in tenant’s favor.</a:t>
            </a:r>
          </a:p>
          <a:p>
            <a:pPr marL="573087" lvl="1" indent="-457200">
              <a:spcBef>
                <a:spcPct val="0"/>
              </a:spcBef>
              <a:spcAft>
                <a:spcPct val="0"/>
              </a:spcAft>
              <a:buClr>
                <a:srgbClr val="072A5E"/>
              </a:buClr>
              <a:buSzTx/>
              <a:defRPr/>
            </a:pPr>
            <a:endParaRPr lang="en-US" sz="2600" b="0" i="0"/>
          </a:p>
          <a:p>
            <a:pPr marL="573087" lvl="1" indent="-457200">
              <a:spcBef>
                <a:spcPct val="0"/>
              </a:spcBef>
              <a:spcAft>
                <a:spcPct val="0"/>
              </a:spcAft>
              <a:buClr>
                <a:srgbClr val="072A5E"/>
              </a:buClr>
              <a:buSzTx/>
              <a:defRPr/>
            </a:pPr>
            <a:r>
              <a:rPr lang="en-US" sz="2600" b="0" i="0" dirty="1"/>
              <a:t>Client appealed to the Virginia Supreme Court…Malpractice or Not Malpractice?</a:t>
            </a:r>
          </a:p>
        </p:txBody>
      </p:sp>
    </p:spTree>
    <p:extLst>
      <p:ext uri="{BB962C8B-B14F-4D97-AF65-F5344CB8AC3E}">
        <p14:creationId xmlns:p14="http://schemas.microsoft.com/office/powerpoint/2010/main" val="2340848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nam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C974-3F8D-3F4C-9142-75F433677204}"/>
              </a:ext>
            </a:extLst>
          </p:cNvPr>
          <p:cNvSpPr>
            <a:spLocks noGrp="1"/>
          </p:cNvSpPr>
          <p:nvPr>
            <p:ph type="title"/>
          </p:nvPr>
        </p:nvSpPr>
        <p:spPr>
          <a:xfrm>
            <a:off x="609600" y="274638"/>
            <a:ext cx="10972800" cy="792162"/>
          </a:xfrm>
          <a:solidFill>
            <a:schemeClr val="bg1"/>
          </a:solidFill>
        </p:spPr>
        <p:txBody>
          <a:bodyPr/>
          <a:lstStyle/>
          <a:p>
            <a:r>
              <a:rPr lang="en-US" sz="4000" b="1" dirty="1">
                <a:ln>
                  <a:solidFill>
                    <a:schemeClr val="tx1"/>
                  </a:solidFill>
                </a:ln>
                <a:solidFill>
                  <a:srgbClr val="00B0F0"/>
                </a:solidFill>
              </a:rPr>
              <a:t>Legal Malpractice: Definition, Elements, Standards</a:t>
            </a:r>
            <a:br>
              <a:rPr lang="en-US" sz="3000" dirty="1"/>
            </a:br>
          </a:p>
        </p:txBody>
      </p:sp>
      <p:sp>
        <p:nvSpPr>
          <p:cNvPr id="3" name="Text Placeholder 2">
            <a:extLst>
              <a:ext uri="{FF2B5EF4-FFF2-40B4-BE49-F238E27FC236}">
                <a16:creationId xmlns:a16="http://schemas.microsoft.com/office/drawing/2014/main" id="{5264B920-9E81-7643-80AF-AAF4438B85B2}"/>
              </a:ext>
            </a:extLst>
          </p:cNvPr>
          <p:cNvSpPr>
            <a:spLocks noGrp="1"/>
          </p:cNvSpPr>
          <p:nvPr>
            <p:ph type="body" idx="1"/>
          </p:nvPr>
        </p:nvSpPr>
        <p:spPr/>
        <p:txBody>
          <a:bodyPr/>
          <a:lstStyle/>
          <a:p>
            <a:endParaRPr lang="en-US"/>
          </a:p>
          <a:p>
            <a:r>
              <a:rPr lang="en-US" dirty="1"/>
              <a:t>Defining Legal Malpractice</a:t>
            </a:r>
          </a:p>
          <a:p>
            <a:endParaRPr lang="en-US"/>
          </a:p>
        </p:txBody>
      </p:sp>
      <p:sp>
        <p:nvSpPr>
          <p:cNvPr id="4" name="Content Placeholder 3">
            <a:extLst>
              <a:ext uri="{FF2B5EF4-FFF2-40B4-BE49-F238E27FC236}">
                <a16:creationId xmlns:a16="http://schemas.microsoft.com/office/drawing/2014/main" id="{0B717F4C-2822-7A44-B15E-893C4305C272}"/>
              </a:ext>
            </a:extLst>
          </p:cNvPr>
          <p:cNvSpPr>
            <a:spLocks noGrp="1"/>
          </p:cNvSpPr>
          <p:nvPr>
            <p:ph sz="half" idx="2"/>
          </p:nvPr>
        </p:nvSpPr>
        <p:spPr>
          <a:xfrm>
            <a:off x="609598" y="1854994"/>
            <a:ext cx="5386917" cy="3311525"/>
          </a:xfrm>
        </p:spPr>
        <p:txBody>
          <a:bodyPr/>
          <a:lstStyle/>
          <a:p>
            <a:r>
              <a:rPr lang="en-US" dirty="1"/>
              <a:t>Tort or Contract?</a:t>
            </a:r>
          </a:p>
          <a:p>
            <a:pPr lvl="1"/>
            <a:r>
              <a:rPr lang="en-US" dirty="1"/>
              <a:t>In Virginia, an action for the negligence of an attorney in the performance of professional duties – while sounding in tort – is an action for breach of contract.  </a:t>
            </a:r>
          </a:p>
          <a:p>
            <a:pPr lvl="1"/>
            <a:r>
              <a:rPr lang="en-US" dirty="1"/>
              <a:t>Hybrid?  Negligence claim and elements, but the contract creates the duties and, importantly, the contract may limit the duties.</a:t>
            </a:r>
          </a:p>
          <a:p>
            <a:pPr lvl="1"/>
            <a:endParaRPr lang="en-US"/>
          </a:p>
        </p:txBody>
      </p:sp>
      <p:sp>
        <p:nvSpPr>
          <p:cNvPr id="5" name="Text Placeholder 4">
            <a:extLst>
              <a:ext uri="{FF2B5EF4-FFF2-40B4-BE49-F238E27FC236}">
                <a16:creationId xmlns:a16="http://schemas.microsoft.com/office/drawing/2014/main" id="{1F4B4C21-96CB-C441-A65E-14739BFC83E5}"/>
              </a:ext>
            </a:extLst>
          </p:cNvPr>
          <p:cNvSpPr>
            <a:spLocks noGrp="1"/>
          </p:cNvSpPr>
          <p:nvPr>
            <p:ph type="body" sz="quarter" idx="3"/>
          </p:nvPr>
        </p:nvSpPr>
        <p:spPr>
          <a:xfrm>
            <a:off x="6193367" y="1066800"/>
            <a:ext cx="5389033" cy="639762"/>
          </a:xfrm>
        </p:spPr>
        <p:txBody>
          <a:bodyPr/>
          <a:lstStyle/>
          <a:p>
            <a:r>
              <a:rPr lang="en-US" dirty="1"/>
              <a:t>Example</a:t>
            </a:r>
          </a:p>
        </p:txBody>
      </p:sp>
      <p:sp>
        <p:nvSpPr>
          <p:cNvPr id="6" name="Content Placeholder 5">
            <a:extLst>
              <a:ext uri="{FF2B5EF4-FFF2-40B4-BE49-F238E27FC236}">
                <a16:creationId xmlns:a16="http://schemas.microsoft.com/office/drawing/2014/main" id="{C523907B-21B9-9647-A995-57AFC9666929}"/>
              </a:ext>
            </a:extLst>
          </p:cNvPr>
          <p:cNvSpPr>
            <a:spLocks noGrp="1"/>
          </p:cNvSpPr>
          <p:nvPr>
            <p:ph sz="quarter" idx="4"/>
          </p:nvPr>
        </p:nvSpPr>
        <p:spPr>
          <a:xfrm>
            <a:off x="6127106" y="1898062"/>
            <a:ext cx="5389033" cy="3951288"/>
          </a:xfrm>
        </p:spPr>
        <p:txBody>
          <a:bodyPr/>
          <a:lstStyle/>
          <a:p>
            <a:r>
              <a:rPr lang="en-US" i="1" dirty="1"/>
              <a:t>Oleyar v. Kerr</a:t>
            </a:r>
            <a:r>
              <a:rPr lang="en-US" dirty="1"/>
              <a:t>, 217 Va. 88, 90 (1976) (client sued her attorney for damages she sustained as a result of the attorney’s negligence in conducting a title search.  </a:t>
            </a:r>
          </a:p>
          <a:p>
            <a:r>
              <a:rPr lang="en-US" dirty="1"/>
              <a:t>Held: an action for the negligence of an attorney in the performance of professional services, while sounding in tort, is an action for breach of contract and thus governed by the statute of limitations applicable to contracts). </a:t>
            </a:r>
          </a:p>
          <a:p>
            <a:pPr marL="0" indent="0">
              <a:buNone/>
            </a:pPr>
            <a:r>
              <a:rPr lang="en-US" b="1" dirty="1"/>
              <a:t> </a:t>
            </a:r>
            <a:endParaRPr lang="en-US"/>
          </a:p>
          <a:p>
            <a:endParaRPr lang="en-US"/>
          </a:p>
        </p:txBody>
      </p:sp>
      <p:pic>
        <p:nvPicPr>
          <p:cNvPr id="3074" name="Picture 2" descr="Image result for Legal Malpractice">
            <a:extLst>
              <a:ext uri="{FF2B5EF4-FFF2-40B4-BE49-F238E27FC236}">
                <a16:creationId xmlns:a16="http://schemas.microsoft.com/office/drawing/2014/main" id="{0DA71AFC-9075-433F-968E-9BA01D161CBD}"/>
              </a:ext>
            </a:extLst>
          </p:cNvPr>
          <p:cNvPicPr>
            <a:picLocks noChangeAspect="1" noChangeArrowheads="1"/>
          </p:cNvPicPr>
          <p:nvPr/>
        </p:nvPicPr>
        <p:blipFill>
          <a:blip r:embed="rId2"/>
          <a:srcRect/>
          <a:stretch>
            <a:fillRect/>
          </a:stretch>
        </p:blipFill>
        <p:spPr>
          <a:xfrm>
            <a:off x="995472" y="4876801"/>
            <a:ext cx="4871928" cy="1706562"/>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619138"/>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1">
                <a:solidFill>
                  <a:srgbClr val="00B0F0"/>
                </a:solidFill>
              </a:rPr>
              <a:t>Legal Malpractice in the </a:t>
            </a:r>
            <a:r>
              <a:rPr lang="en-US" sz="4400" dirty="1">
                <a:solidFill>
                  <a:srgbClr val="E31937"/>
                </a:solidFill>
              </a:rPr>
              <a:t>Criminal Law </a:t>
            </a:r>
            <a:r>
              <a:rPr lang="en-US" sz="4400" dirty="1">
                <a:solidFill>
                  <a:srgbClr val="00B0F0"/>
                </a:solidFill>
              </a:rPr>
              <a:t>Context</a:t>
            </a:r>
          </a:p>
        </p:txBody>
      </p:sp>
      <p:sp>
        <p:nvSpPr>
          <p:cNvPr id="3" name="Content Placeholder 2"/>
          <p:cNvSpPr>
            <a:spLocks noGrp="1"/>
          </p:cNvSpPr>
          <p:nvPr>
            <p:ph idx="10"/>
          </p:nvPr>
        </p:nvSpPr>
        <p:spPr/>
        <p:txBody>
          <a:bodyPr>
            <a:normAutofit/>
          </a:bodyPr>
          <a:lstStyle/>
          <a:p>
            <a:r>
              <a:rPr lang="en-US" dirty="1"/>
              <a:t>Elements of Criminal Legal Malpractice and How it Differs From Civil</a:t>
            </a:r>
          </a:p>
          <a:p>
            <a:endParaRPr lang="en-GB"/>
          </a:p>
          <a:p>
            <a:pPr marL="0" indent="0">
              <a:buNone/>
            </a:pPr>
            <a:r>
              <a:rPr lang="en-US" b="0" dirty="1"/>
              <a:t>The standard in criminal law is: A cause of action for legal malpractice requires the (1) existence of an attorney-client relationship which (2) gives rise to a duty, breach of that duty by the defendant attorney, and that (3) the damages claimed by the plaintiff client must have been proximately caused by the defendant attorney's breach.” </a:t>
            </a:r>
          </a:p>
          <a:p>
            <a:pPr marL="0" indent="0">
              <a:buNone/>
            </a:pPr>
            <a:endParaRPr lang="en-US" b="0"/>
          </a:p>
          <a:p>
            <a:pPr marL="0" indent="0">
              <a:buNone/>
            </a:pPr>
            <a:r>
              <a:rPr lang="en-US" sz="2000" b="0" i="1" dirty="1"/>
              <a:t>Johnson v. Hart</a:t>
            </a:r>
            <a:r>
              <a:rPr lang="en-US" sz="2000" b="0" dirty="1"/>
              <a:t>, 692 S.E.2d 239, 243 (Va. 2010);</a:t>
            </a:r>
            <a:r>
              <a:rPr lang="en-US" sz="2000" b="0" i="1" dirty="1"/>
              <a:t> Rutter v. Jones, Blechman, Woltz &amp; Kelly, P.C.</a:t>
            </a:r>
            <a:r>
              <a:rPr lang="en-US" sz="2000" b="0" dirty="1"/>
              <a:t>, 568 S.E.2d 693, 695 (Va. 2002); </a:t>
            </a:r>
            <a:r>
              <a:rPr lang="en-US" sz="2000" b="0" i="1" dirty="1"/>
              <a:t>Gregory v. Hawkins</a:t>
            </a:r>
            <a:r>
              <a:rPr lang="en-US" sz="2000" b="0" dirty="1"/>
              <a:t>, 468 S.E.2d 891, 893 (Va. 1996).</a:t>
            </a:r>
          </a:p>
          <a:p>
            <a:endParaRPr lang="en-GB"/>
          </a:p>
        </p:txBody>
      </p:sp>
    </p:spTree>
    <p:extLst>
      <p:ext uri="{BB962C8B-B14F-4D97-AF65-F5344CB8AC3E}">
        <p14:creationId xmlns:p14="http://schemas.microsoft.com/office/powerpoint/2010/main" val="2956966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1">
                <a:solidFill>
                  <a:srgbClr val="00B0F0"/>
                </a:solidFill>
              </a:rPr>
              <a:t>Legal Malpractice in the </a:t>
            </a:r>
            <a:r>
              <a:rPr lang="en-US" sz="4400" dirty="1">
                <a:solidFill>
                  <a:srgbClr val="E31937"/>
                </a:solidFill>
              </a:rPr>
              <a:t>Criminal Law </a:t>
            </a:r>
            <a:r>
              <a:rPr lang="en-US" sz="4400" dirty="1">
                <a:solidFill>
                  <a:srgbClr val="00B0F0"/>
                </a:solidFill>
              </a:rPr>
              <a:t>Context</a:t>
            </a:r>
          </a:p>
        </p:txBody>
      </p:sp>
      <p:sp>
        <p:nvSpPr>
          <p:cNvPr id="3" name="Content Placeholder 2"/>
          <p:cNvSpPr>
            <a:spLocks noGrp="1"/>
          </p:cNvSpPr>
          <p:nvPr>
            <p:ph idx="10"/>
          </p:nvPr>
        </p:nvSpPr>
        <p:spPr/>
        <p:txBody>
          <a:bodyPr>
            <a:normAutofit/>
          </a:bodyPr>
          <a:lstStyle/>
          <a:p>
            <a:r>
              <a:rPr lang="en-US" dirty="1"/>
              <a:t>A legal malpractice plaintiff who alleges that malpractice occurred during a </a:t>
            </a:r>
            <a:r>
              <a:rPr lang="en-US" i="1" dirty="1"/>
              <a:t>criminal matter</a:t>
            </a:r>
            <a:r>
              <a:rPr lang="en-US" dirty="1"/>
              <a:t> has additional burdens of pleading certain claims:</a:t>
            </a:r>
          </a:p>
          <a:p>
            <a:pPr marL="0" indent="0">
              <a:buNone/>
            </a:pPr>
            <a:endParaRPr lang="en-US"/>
          </a:p>
          <a:p>
            <a:pPr marL="0" indent="0">
              <a:buNone/>
            </a:pPr>
            <a:r>
              <a:rPr lang="en-US" b="0" dirty="1"/>
              <a:t>A legal malpractice plaintiff who alleges that malpractice occurred during the course of a criminal matter must plead facts establishing this element of the cause of action: that the damages to be recovered were proximately caused by the attorney’s negligence </a:t>
            </a:r>
            <a:r>
              <a:rPr lang="en-US" b="0" i="1" dirty="1"/>
              <a:t>but</a:t>
            </a:r>
            <a:r>
              <a:rPr lang="en-US" b="0" dirty="1"/>
              <a:t> were not proximately caused by the legal malpractice plaintiff’s </a:t>
            </a:r>
            <a:r>
              <a:rPr lang="en-US" b="0" i="1" dirty="1"/>
              <a:t>own criminal actions</a:t>
            </a:r>
            <a:r>
              <a:rPr lang="en-US" b="0" dirty="1"/>
              <a:t>. </a:t>
            </a:r>
          </a:p>
          <a:p>
            <a:pPr marL="0" indent="0">
              <a:buNone/>
            </a:pPr>
            <a:endParaRPr lang="en-US" b="0" i="1"/>
          </a:p>
          <a:p>
            <a:pPr marL="0" indent="0">
              <a:buNone/>
            </a:pPr>
            <a:r>
              <a:rPr lang="en-US" sz="2000" b="0" i="1" dirty="1"/>
              <a:t>W.S. Carnes, Inc. v. Board of Supervisors</a:t>
            </a:r>
            <a:r>
              <a:rPr lang="en-US" sz="2000" b="0" dirty="1"/>
              <a:t>, 478 S.E.2d 295, 300 (Va. 1996).</a:t>
            </a:r>
          </a:p>
          <a:p>
            <a:pPr marL="0" indent="0">
              <a:buNone/>
            </a:pPr>
            <a:endParaRPr lang="en-GB"/>
          </a:p>
        </p:txBody>
      </p:sp>
    </p:spTree>
    <p:extLst>
      <p:ext uri="{BB962C8B-B14F-4D97-AF65-F5344CB8AC3E}">
        <p14:creationId xmlns:p14="http://schemas.microsoft.com/office/powerpoint/2010/main" val="2258580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1">
                <a:solidFill>
                  <a:srgbClr val="00B0F0"/>
                </a:solidFill>
              </a:rPr>
              <a:t>Legal Malpractice in the </a:t>
            </a:r>
            <a:r>
              <a:rPr lang="en-US" sz="4400" dirty="1">
                <a:solidFill>
                  <a:srgbClr val="E31937"/>
                </a:solidFill>
              </a:rPr>
              <a:t>Criminal Law </a:t>
            </a:r>
            <a:r>
              <a:rPr lang="en-US" sz="4400" dirty="1">
                <a:solidFill>
                  <a:srgbClr val="00B0F0"/>
                </a:solidFill>
              </a:rPr>
              <a:t>Context</a:t>
            </a:r>
          </a:p>
        </p:txBody>
      </p:sp>
      <p:sp>
        <p:nvSpPr>
          <p:cNvPr id="3" name="Content Placeholder 2"/>
          <p:cNvSpPr>
            <a:spLocks noGrp="1"/>
          </p:cNvSpPr>
          <p:nvPr>
            <p:ph idx="10"/>
          </p:nvPr>
        </p:nvSpPr>
        <p:spPr/>
        <p:txBody>
          <a:bodyPr>
            <a:normAutofit/>
          </a:bodyPr>
          <a:lstStyle/>
          <a:p>
            <a:pPr marL="0" indent="0">
              <a:buNone/>
            </a:pPr>
            <a:r>
              <a:rPr lang="en-US" dirty="1"/>
              <a:t>Additional burdens in pleading a legal malpractice case in criminal law are:</a:t>
            </a:r>
          </a:p>
          <a:p>
            <a:r>
              <a:rPr lang="en-US" dirty="1"/>
              <a:t>The Defendant must show they have </a:t>
            </a:r>
            <a:r>
              <a:rPr lang="en-US" i="1" dirty="1"/>
              <a:t>obtained</a:t>
            </a:r>
            <a:r>
              <a:rPr lang="en-US" dirty="1"/>
              <a:t> </a:t>
            </a:r>
            <a:r>
              <a:rPr lang="en-US" i="1" dirty="1"/>
              <a:t>postconviction relief</a:t>
            </a:r>
            <a:r>
              <a:rPr lang="en-US" dirty="1"/>
              <a:t>.                </a:t>
            </a:r>
            <a:r>
              <a:rPr lang="en-US" sz="2000" b="0" i="1" dirty="1"/>
              <a:t>See</a:t>
            </a:r>
            <a:r>
              <a:rPr lang="en-US" sz="2000" b="0" dirty="1"/>
              <a:t> </a:t>
            </a:r>
            <a:r>
              <a:rPr lang="en-US" sz="2000" b="0" i="1" dirty="1"/>
              <a:t>Adkins v. Dixon</a:t>
            </a:r>
            <a:r>
              <a:rPr lang="en-US" sz="2000" b="0" dirty="1"/>
              <a:t>, 482 S.E.2d 797, 801 (Va. 1997)).</a:t>
            </a:r>
          </a:p>
          <a:p>
            <a:pPr marL="0" indent="0">
              <a:buNone/>
            </a:pPr>
            <a:endParaRPr lang="en-US" sz="2000" b="0"/>
          </a:p>
          <a:p>
            <a:r>
              <a:rPr lang="en-US" dirty="1"/>
              <a:t>The Defendant must prove they were </a:t>
            </a:r>
            <a:r>
              <a:rPr lang="en-US" i="1" dirty="1"/>
              <a:t>innocent of the crime</a:t>
            </a:r>
            <a:r>
              <a:rPr lang="en-US" dirty="1"/>
              <a:t>.                           </a:t>
            </a:r>
            <a:r>
              <a:rPr lang="en-US" sz="2000" b="0" i="1" dirty="1"/>
              <a:t>Zysk v. Zysk</a:t>
            </a:r>
            <a:r>
              <a:rPr lang="en-US" sz="2000" b="0" dirty="1"/>
              <a:t>, 404 S.E.2d 721, 722 (1990) </a:t>
            </a:r>
          </a:p>
          <a:p>
            <a:pPr lvl="1"/>
            <a:r>
              <a:rPr lang="en-US" b="0" dirty="1"/>
              <a:t>“Virginia law provides that an individual can only hold a defense attorney liable after demonstrating that he obtained post-conviction relief and innocence entitling him to release.” </a:t>
            </a:r>
            <a:r>
              <a:rPr lang="en-US" sz="1600" b="0" dirty="1"/>
              <a:t>Calloway v. Taylor, 475 F. Supp. 3d 511, 515 (W.D. Va.), aff’d, 831 F. App’x 674 (4th Cir. 2020)</a:t>
            </a:r>
          </a:p>
          <a:p>
            <a:pPr marL="349250" lvl="1" indent="0">
              <a:buNone/>
            </a:pPr>
            <a:endParaRPr lang="en-US" sz="1600" b="0"/>
          </a:p>
          <a:p>
            <a:r>
              <a:rPr lang="en-US" dirty="1"/>
              <a:t>The plaintiff must prove these elements by preponderance of the evidence</a:t>
            </a:r>
          </a:p>
          <a:p>
            <a:pPr lvl="1"/>
            <a:r>
              <a:rPr lang="en-US" b="0" dirty="1"/>
              <a:t>Must show that but for the counsel</a:t>
            </a:r>
            <a:r>
              <a:rPr lang="en-GB" b="0" dirty="1"/>
              <a:t>’s errors the result would have been different.</a:t>
            </a:r>
            <a:endParaRPr lang="en-US" b="0"/>
          </a:p>
        </p:txBody>
      </p:sp>
    </p:spTree>
    <p:extLst>
      <p:ext uri="{BB962C8B-B14F-4D97-AF65-F5344CB8AC3E}">
        <p14:creationId xmlns:p14="http://schemas.microsoft.com/office/powerpoint/2010/main" val="1786145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1">
                <a:solidFill>
                  <a:srgbClr val="00B0F0"/>
                </a:solidFill>
              </a:rPr>
              <a:t>Legal Malpractice in the </a:t>
            </a:r>
            <a:r>
              <a:rPr lang="en-US" sz="4400" dirty="1">
                <a:solidFill>
                  <a:srgbClr val="E31937"/>
                </a:solidFill>
              </a:rPr>
              <a:t>Criminal Law </a:t>
            </a:r>
            <a:r>
              <a:rPr lang="en-US" sz="4400" dirty="1">
                <a:solidFill>
                  <a:srgbClr val="00B0F0"/>
                </a:solidFill>
              </a:rPr>
              <a:t>Context</a:t>
            </a:r>
          </a:p>
        </p:txBody>
      </p:sp>
      <p:sp>
        <p:nvSpPr>
          <p:cNvPr id="3" name="Content Placeholder 2"/>
          <p:cNvSpPr>
            <a:spLocks noGrp="1"/>
          </p:cNvSpPr>
          <p:nvPr>
            <p:ph idx="10"/>
          </p:nvPr>
        </p:nvSpPr>
        <p:spPr/>
        <p:txBody>
          <a:bodyPr>
            <a:normAutofit/>
          </a:bodyPr>
          <a:lstStyle/>
          <a:p>
            <a:pPr marL="0" indent="0">
              <a:buNone/>
            </a:pPr>
            <a:r>
              <a:rPr lang="en-US" dirty="1"/>
              <a:t>Purpose of the additional burdens is to ensure the court’s do not assist the participant in an illegal act who seeks to profit from the act’s commission.</a:t>
            </a:r>
          </a:p>
          <a:p>
            <a:pPr marL="0" indent="0">
              <a:buNone/>
            </a:pPr>
            <a:endParaRPr lang="en-US"/>
          </a:p>
          <a:p>
            <a:pPr marL="0" indent="0">
              <a:buNone/>
            </a:pPr>
            <a:r>
              <a:rPr lang="en-US" dirty="1"/>
              <a:t>Virginia legal policy is that a criminal defendant may not profit from a crime in a subsequent legal malpractice action.                                                              </a:t>
            </a:r>
            <a:r>
              <a:rPr lang="en-US" sz="2000" b="0" i="1" dirty="1"/>
              <a:t>See Desetti v. Chester</a:t>
            </a:r>
            <a:r>
              <a:rPr lang="en-US" sz="2000" b="0" dirty="1"/>
              <a:t>, 772 S.E.2d 907, 910 (Va. 2015); </a:t>
            </a:r>
            <a:r>
              <a:rPr lang="en-US" sz="2000" b="0" i="1" dirty="1"/>
              <a:t>Taylor v. Davis</a:t>
            </a:r>
            <a:r>
              <a:rPr lang="en-US" sz="2000" b="0" dirty="1"/>
              <a:t>, 576 S.E.)2d 445, 447 (Va. 2003); </a:t>
            </a:r>
            <a:r>
              <a:rPr lang="en-US" sz="2000" b="0" i="1" dirty="1"/>
              <a:t>Adkins v. Dixo)n</a:t>
            </a:r>
            <a:r>
              <a:rPr lang="en-US" sz="2000" b="0" dirty="1"/>
              <a:t>, 482 S.E.2d 797, 801-02 (Va. 1997)</a:t>
            </a:r>
          </a:p>
          <a:p>
            <a:pPr marL="0" indent="0">
              <a:buNone/>
            </a:pPr>
            <a:endParaRPr lang="en-US" sz="2000" b="0"/>
          </a:p>
          <a:p>
            <a:pPr marL="0" indent="0">
              <a:buNone/>
            </a:pPr>
            <a:endParaRPr lang="en-US" sz="2000" b="0"/>
          </a:p>
        </p:txBody>
      </p:sp>
    </p:spTree>
    <p:extLst>
      <p:ext uri="{BB962C8B-B14F-4D97-AF65-F5344CB8AC3E}">
        <p14:creationId xmlns:p14="http://schemas.microsoft.com/office/powerpoint/2010/main" val="1000099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62995" y="371475"/>
            <a:ext cx="11360149" cy="989901"/>
          </a:xfrm>
        </p:spPr>
        <p:txBody>
          <a:bodyPr>
            <a:noAutofit/>
          </a:bodyPr>
          <a:lstStyle/>
          <a:p>
            <a:r>
              <a:rPr lang="en-US" sz="4400" dirty="1">
                <a:solidFill>
                  <a:srgbClr val="92D050"/>
                </a:solidFill>
              </a:rPr>
              <a:t>Defenses</a:t>
            </a:r>
            <a:r>
              <a:rPr lang="en-US" sz="4400" dirty="1">
                <a:solidFill>
                  <a:srgbClr val="00B0F0"/>
                </a:solidFill>
              </a:rPr>
              <a:t> to Legal Malpractice in Criminal Law </a:t>
            </a:r>
          </a:p>
        </p:txBody>
      </p:sp>
      <p:sp>
        <p:nvSpPr>
          <p:cNvPr id="3" name="Content Placeholder 2"/>
          <p:cNvSpPr>
            <a:spLocks noGrp="1"/>
          </p:cNvSpPr>
          <p:nvPr>
            <p:ph idx="10"/>
          </p:nvPr>
        </p:nvSpPr>
        <p:spPr/>
        <p:txBody>
          <a:bodyPr>
            <a:normAutofit lnSpcReduction="10000"/>
          </a:bodyPr>
          <a:lstStyle/>
          <a:p>
            <a:pPr marL="0" indent="0">
              <a:buNone/>
            </a:pPr>
            <a:r>
              <a:rPr lang="en-US" dirty="1"/>
              <a:t>Criminal Defense Attorneys have three additional shields against liability in Virginia:</a:t>
            </a:r>
          </a:p>
          <a:p>
            <a:pPr marL="0" indent="0">
              <a:buNone/>
            </a:pPr>
            <a:r>
              <a:rPr lang="en-US" i="1" dirty="1"/>
              <a:t>Judgmental Immunity </a:t>
            </a:r>
            <a:r>
              <a:rPr lang="en-US" b="0" dirty="1"/>
              <a:t>A lawyer cannot be liable “when [the attorney’s] opinions are based upon speculation into an unsettled area of the law.             </a:t>
            </a:r>
            <a:r>
              <a:rPr lang="en-US" sz="2000" b="0" i="1" dirty="1"/>
              <a:t>Smith v. McLaughlin</a:t>
            </a:r>
            <a:r>
              <a:rPr lang="en-US" sz="2000" b="0" dirty="1"/>
              <a:t>, 769 S.E.2d 7, 14 (Va. 2015)</a:t>
            </a:r>
          </a:p>
          <a:p>
            <a:pPr marL="0" indent="0">
              <a:buNone/>
            </a:pPr>
            <a:endParaRPr lang="en-US" sz="2000" b="0"/>
          </a:p>
          <a:p>
            <a:pPr marL="0" indent="0">
              <a:buNone/>
            </a:pPr>
            <a:r>
              <a:rPr lang="en-US" i="1" dirty="1"/>
              <a:t>Collectability as an Affirmative Defense </a:t>
            </a:r>
            <a:r>
              <a:rPr lang="en-US" b="0" dirty="1"/>
              <a:t>“[For] a legal malpractice [claim], the fact of negligence alone is insufficient to support a recovery of damages. The client must prove that the attorney’s negligence proximately caused the damage claimed.” </a:t>
            </a:r>
            <a:r>
              <a:rPr lang="en-US" b="0" i="1" dirty="1"/>
              <a:t>Id.</a:t>
            </a:r>
            <a:r>
              <a:rPr lang="en-US" b="0" dirty="1"/>
              <a:t> at 14</a:t>
            </a:r>
          </a:p>
          <a:p>
            <a:pPr marL="0" indent="0">
              <a:buNone/>
            </a:pPr>
            <a:r>
              <a:rPr lang="en-US" i="1" dirty="1"/>
              <a:t>No Damages for Pain and Suffering or Emotional Distress                                      </a:t>
            </a:r>
            <a:r>
              <a:rPr lang="en-US" sz="2200" b="0" i="1" dirty="1"/>
              <a:t>Smith v. McLaughlin</a:t>
            </a:r>
            <a:r>
              <a:rPr lang="en-US" sz="2200" b="0" dirty="1"/>
              <a:t>, 769 S.E.2d 7, 21 (Va. 2015)</a:t>
            </a:r>
          </a:p>
          <a:p>
            <a:pPr marL="0" indent="0">
              <a:buNone/>
            </a:pPr>
            <a:endParaRPr lang="en-US"/>
          </a:p>
          <a:p>
            <a:pPr marL="0" indent="0">
              <a:buNone/>
            </a:pPr>
            <a:endParaRPr lang="en-US" b="0"/>
          </a:p>
          <a:p>
            <a:pPr marL="0" indent="0">
              <a:buNone/>
            </a:pPr>
            <a:endParaRPr lang="en-US"/>
          </a:p>
          <a:p>
            <a:pPr marL="0" indent="0">
              <a:buNone/>
            </a:pPr>
            <a:endParaRPr lang="en-US" sz="2000" b="0"/>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sz="2000" b="0"/>
          </a:p>
        </p:txBody>
      </p:sp>
    </p:spTree>
    <p:extLst>
      <p:ext uri="{BB962C8B-B14F-4D97-AF65-F5344CB8AC3E}">
        <p14:creationId xmlns:p14="http://schemas.microsoft.com/office/powerpoint/2010/main" val="3093075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1">
                <a:solidFill>
                  <a:srgbClr val="92D050"/>
                </a:solidFill>
              </a:rPr>
              <a:t>Elements</a:t>
            </a:r>
            <a:r>
              <a:rPr lang="en-US" sz="3800" dirty="1">
                <a:solidFill>
                  <a:srgbClr val="00B0F0"/>
                </a:solidFill>
              </a:rPr>
              <a:t> for a Legal Malpractice Claim in Criminal Law </a:t>
            </a:r>
          </a:p>
        </p:txBody>
      </p:sp>
      <p:sp>
        <p:nvSpPr>
          <p:cNvPr id="3" name="Content Placeholder 2"/>
          <p:cNvSpPr>
            <a:spLocks noGrp="1"/>
          </p:cNvSpPr>
          <p:nvPr>
            <p:ph idx="10"/>
          </p:nvPr>
        </p:nvSpPr>
        <p:spPr/>
        <p:txBody>
          <a:bodyPr>
            <a:normAutofit/>
          </a:bodyPr>
          <a:lstStyle/>
          <a:p>
            <a:pPr marL="0" indent="0">
              <a:buNone/>
            </a:pPr>
            <a:r>
              <a:rPr lang="en-US" dirty="1"/>
              <a:t>To sustain a claim for legal malpractice in Virginia, plaintiffs are required to:</a:t>
            </a:r>
          </a:p>
          <a:p>
            <a:pPr marL="0" indent="0">
              <a:buNone/>
            </a:pPr>
            <a:endParaRPr lang="en-US"/>
          </a:p>
          <a:p>
            <a:pPr marL="0" indent="0">
              <a:buNone/>
            </a:pPr>
            <a:r>
              <a:rPr lang="en-US" dirty="1"/>
              <a:t> (1) plead and prove that an attorney-client relationship existed with the attorney, giving rise to a duty, and that </a:t>
            </a:r>
          </a:p>
          <a:p>
            <a:pPr marL="0" indent="0">
              <a:buNone/>
            </a:pPr>
            <a:endParaRPr lang="en-US"/>
          </a:p>
          <a:p>
            <a:pPr marL="0" indent="0">
              <a:buNone/>
            </a:pPr>
            <a:r>
              <a:rPr lang="en-US" dirty="1"/>
              <a:t>(2) the attorney neglected or breached that duty, and </a:t>
            </a:r>
          </a:p>
          <a:p>
            <a:pPr marL="0" indent="0">
              <a:buNone/>
            </a:pPr>
            <a:endParaRPr lang="en-US"/>
          </a:p>
          <a:p>
            <a:pPr marL="0" indent="0">
              <a:buNone/>
            </a:pPr>
            <a:r>
              <a:rPr lang="en-US" dirty="1"/>
              <a:t>(3) that the neglect or breach was a proximate cause of their claimed damages. </a:t>
            </a:r>
          </a:p>
          <a:p>
            <a:pPr marL="0" indent="0">
              <a:buNone/>
            </a:pPr>
            <a:endParaRPr lang="en-US" b="0"/>
          </a:p>
          <a:p>
            <a:pPr marL="0" indent="0">
              <a:buNone/>
            </a:pPr>
            <a:endParaRPr lang="en-US"/>
          </a:p>
          <a:p>
            <a:pPr marL="0" indent="0">
              <a:buNone/>
            </a:pPr>
            <a:endParaRPr lang="en-US" sz="2000" b="0"/>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sz="2000" b="0"/>
          </a:p>
        </p:txBody>
      </p:sp>
    </p:spTree>
    <p:extLst>
      <p:ext uri="{BB962C8B-B14F-4D97-AF65-F5344CB8AC3E}">
        <p14:creationId xmlns:p14="http://schemas.microsoft.com/office/powerpoint/2010/main" val="42846098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1">
                <a:solidFill>
                  <a:srgbClr val="00B0F0"/>
                </a:solidFill>
              </a:rPr>
              <a:t>Elements for a Legal Malpractice Claim in Criminal Law </a:t>
            </a:r>
          </a:p>
        </p:txBody>
      </p:sp>
      <p:sp>
        <p:nvSpPr>
          <p:cNvPr id="3" name="Content Placeholder 2"/>
          <p:cNvSpPr>
            <a:spLocks noGrp="1"/>
          </p:cNvSpPr>
          <p:nvPr>
            <p:ph idx="10"/>
          </p:nvPr>
        </p:nvSpPr>
        <p:spPr/>
        <p:txBody>
          <a:bodyPr>
            <a:normAutofit/>
          </a:bodyPr>
          <a:lstStyle/>
          <a:p>
            <a:pPr marL="0" indent="0">
              <a:buNone/>
            </a:pPr>
            <a:r>
              <a:rPr lang="en-US" dirty="1"/>
              <a:t>If your client is guilty – can there even be legal malpractice if convicted?</a:t>
            </a:r>
          </a:p>
          <a:p>
            <a:pPr marL="0" indent="0">
              <a:buNone/>
            </a:pPr>
            <a:endParaRPr lang="en-US" b="0"/>
          </a:p>
          <a:p>
            <a:pPr marL="0" indent="0">
              <a:buNone/>
            </a:pPr>
            <a:r>
              <a:rPr lang="en-US" dirty="1"/>
              <a:t>Yes, in a criminal case, if the plaintiff establishes proximate causation and attorney-client relationship, the attorney can be responsible for: </a:t>
            </a:r>
          </a:p>
          <a:p>
            <a:pPr marL="514350" indent="-514350">
              <a:buAutoNum type="alphaLcPeriod" startAt="1"/>
            </a:pPr>
            <a:r>
              <a:rPr lang="en-US" dirty="1"/>
              <a:t>A wrongful conviction severity </a:t>
            </a:r>
          </a:p>
          <a:p>
            <a:pPr marL="514350" indent="-514350">
              <a:buAutoNum type="alphaLcPeriod" startAt="1"/>
            </a:pPr>
            <a:r>
              <a:rPr lang="en-US" dirty="1"/>
              <a:t>A wrongful sentence duration (like habeas corpus). </a:t>
            </a:r>
          </a:p>
          <a:p>
            <a:pPr marL="514350" indent="-514350">
              <a:buAutoNum type="alphaLcPeriod" startAt="1"/>
            </a:pPr>
            <a:r>
              <a:rPr lang="en-US" dirty="1"/>
              <a:t>Failing to properly appeal a criminal conviction</a:t>
            </a:r>
          </a:p>
          <a:p>
            <a:pPr marL="0" indent="0">
              <a:buNone/>
            </a:pPr>
            <a:endParaRPr lang="en-US"/>
          </a:p>
          <a:p>
            <a:pPr marL="0" indent="0">
              <a:buNone/>
            </a:pPr>
            <a:r>
              <a:rPr lang="en-US" dirty="1"/>
              <a:t>** However, in Virginia plaintiffs can lack standing if the unless the verdict is overruled</a:t>
            </a:r>
          </a:p>
          <a:p>
            <a:pPr marL="0" indent="0">
              <a:buNone/>
            </a:pPr>
            <a:endParaRPr lang="en-US"/>
          </a:p>
          <a:p>
            <a:pPr marL="0" indent="0">
              <a:buNone/>
            </a:pPr>
            <a:endParaRPr lang="en-US"/>
          </a:p>
          <a:p>
            <a:pPr marL="0" indent="0">
              <a:buNone/>
            </a:pPr>
            <a:endParaRPr lang="en-US"/>
          </a:p>
          <a:p>
            <a:pPr marL="0" indent="0">
              <a:buNone/>
            </a:pPr>
            <a:endParaRPr lang="en-US" sz="2000" b="0"/>
          </a:p>
        </p:txBody>
      </p:sp>
    </p:spTree>
    <p:extLst>
      <p:ext uri="{BB962C8B-B14F-4D97-AF65-F5344CB8AC3E}">
        <p14:creationId xmlns:p14="http://schemas.microsoft.com/office/powerpoint/2010/main" val="27710602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1">
                <a:solidFill>
                  <a:srgbClr val="00B0F0"/>
                </a:solidFill>
              </a:rPr>
              <a:t>Legal Malpractice Claims in Criminal Law </a:t>
            </a:r>
          </a:p>
        </p:txBody>
      </p:sp>
      <p:sp>
        <p:nvSpPr>
          <p:cNvPr id="3" name="Content Placeholder 2"/>
          <p:cNvSpPr>
            <a:spLocks noGrp="1"/>
          </p:cNvSpPr>
          <p:nvPr>
            <p:ph idx="10"/>
          </p:nvPr>
        </p:nvSpPr>
        <p:spPr/>
        <p:txBody>
          <a:bodyPr>
            <a:normAutofit/>
          </a:bodyPr>
          <a:lstStyle/>
          <a:p>
            <a:pPr marL="0" indent="0">
              <a:buNone/>
            </a:pPr>
            <a:r>
              <a:rPr lang="en-US" dirty="1"/>
              <a:t>Can you still be sued for malpractice if your client pleads guilty? </a:t>
            </a:r>
            <a:r>
              <a:rPr lang="en-US" i="1" dirty="1">
                <a:solidFill>
                  <a:srgbClr val="FF0000"/>
                </a:solidFill>
              </a:rPr>
              <a:t>YES!!</a:t>
            </a:r>
          </a:p>
          <a:p>
            <a:pPr marL="0" indent="0">
              <a:buNone/>
            </a:pPr>
            <a:endParaRPr lang="en-US"/>
          </a:p>
          <a:p>
            <a:pPr marL="0" indent="0">
              <a:buNone/>
            </a:pPr>
            <a:r>
              <a:rPr lang="en-US" dirty="1"/>
              <a:t>But the court is reluctant to overturn plea agreements accepted with care and discernment. </a:t>
            </a:r>
            <a:r>
              <a:rPr lang="en-US" i="1" dirty="1"/>
              <a:t>See generally</a:t>
            </a:r>
            <a:r>
              <a:rPr lang="en-US" dirty="1"/>
              <a:t> </a:t>
            </a:r>
            <a:r>
              <a:rPr lang="en-US" i="1" dirty="1"/>
              <a:t>Sampang</a:t>
            </a:r>
            <a:r>
              <a:rPr lang="en-US" dirty="1"/>
              <a:t>, 826 F. Supp. at 174.</a:t>
            </a:r>
          </a:p>
          <a:p>
            <a:pPr marL="0" indent="0">
              <a:buNone/>
            </a:pPr>
            <a:r>
              <a:rPr lang="en-US" dirty="1"/>
              <a:t>	“A plea accepted with care and discernment, as in the present case, 	should be subjected to collateral attack only for the most compelling 	reasons.” </a:t>
            </a:r>
            <a:r>
              <a:rPr lang="en-US" i="1" dirty="1"/>
              <a:t>Sampang</a:t>
            </a:r>
            <a:r>
              <a:rPr lang="en-US" dirty="1"/>
              <a:t>, 826 F. Supp. at 178.</a:t>
            </a:r>
          </a:p>
          <a:p>
            <a:pPr marL="0" indent="0">
              <a:buNone/>
            </a:pPr>
            <a:endParaRPr lang="en-US"/>
          </a:p>
          <a:p>
            <a:pPr marL="0" indent="0">
              <a:buNone/>
            </a:pPr>
            <a:r>
              <a:rPr lang="en-US" dirty="1"/>
              <a:t>In Virginia, a criminal judgment has no preclusive effect in later civil proceedings. </a:t>
            </a:r>
            <a:r>
              <a:rPr lang="en-US" i="1" dirty="1"/>
              <a:t>Selected Risks, Ins. Co. v. Dean</a:t>
            </a:r>
            <a:r>
              <a:rPr lang="en-US" dirty="1"/>
              <a:t>, 355 S.E.2d 579 (Va. 1987).</a:t>
            </a:r>
          </a:p>
          <a:p>
            <a:pPr marL="0" indent="0">
              <a:buNone/>
            </a:pPr>
            <a:endParaRPr lang="en-US"/>
          </a:p>
          <a:p>
            <a:pPr marL="0" indent="0">
              <a:buNone/>
            </a:pPr>
            <a:endParaRPr lang="en-US" sz="2000" b="0"/>
          </a:p>
        </p:txBody>
      </p:sp>
    </p:spTree>
    <p:extLst>
      <p:ext uri="{BB962C8B-B14F-4D97-AF65-F5344CB8AC3E}">
        <p14:creationId xmlns:p14="http://schemas.microsoft.com/office/powerpoint/2010/main" val="10616605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1">
                <a:solidFill>
                  <a:srgbClr val="00B050"/>
                </a:solidFill>
              </a:rPr>
              <a:t>Legal Malpractice Claim </a:t>
            </a:r>
            <a:r>
              <a:rPr lang="en-US" sz="4200" dirty="1"/>
              <a:t>or</a:t>
            </a:r>
            <a:r>
              <a:rPr lang="en-US" sz="4200" i="1" dirty="1"/>
              <a:t> </a:t>
            </a:r>
            <a:r>
              <a:rPr lang="en-US" sz="4200" i="1" dirty="1">
                <a:solidFill>
                  <a:srgbClr val="00B0F0"/>
                </a:solidFill>
              </a:rPr>
              <a:t>Habeas Corpus </a:t>
            </a:r>
            <a:r>
              <a:rPr lang="en-US" sz="4200" dirty="1"/>
              <a:t>Relief?</a:t>
            </a:r>
          </a:p>
        </p:txBody>
      </p:sp>
      <p:sp>
        <p:nvSpPr>
          <p:cNvPr id="3" name="Content Placeholder 2"/>
          <p:cNvSpPr>
            <a:spLocks noGrp="1"/>
          </p:cNvSpPr>
          <p:nvPr>
            <p:ph idx="10"/>
          </p:nvPr>
        </p:nvSpPr>
        <p:spPr/>
        <p:txBody>
          <a:bodyPr>
            <a:normAutofit fontScale="92500" lnSpcReduction="20000"/>
          </a:bodyPr>
          <a:lstStyle/>
          <a:p>
            <a:pPr marL="0" indent="0">
              <a:buNone/>
            </a:pPr>
            <a:r>
              <a:rPr lang="en-US" dirty="1"/>
              <a:t>What is difference between criminal malpractice and in effective assistance of counsel?</a:t>
            </a:r>
          </a:p>
          <a:p>
            <a:pPr marL="0" indent="0">
              <a:buNone/>
            </a:pPr>
            <a:endParaRPr lang="en-US"/>
          </a:p>
          <a:p>
            <a:pPr marL="0" indent="0">
              <a:buNone/>
            </a:pPr>
            <a:r>
              <a:rPr lang="en-US" dirty="1"/>
              <a:t>Same legal standard. </a:t>
            </a:r>
            <a:r>
              <a:rPr lang="en-US" sz="2200" b="0" i="1" dirty="1"/>
              <a:t>Desetti</a:t>
            </a:r>
            <a:r>
              <a:rPr lang="en-US" sz="2200" b="0" dirty="1"/>
              <a:t>, 772 S.E.2d at 911 (citing </a:t>
            </a:r>
            <a:r>
              <a:rPr lang="en-US" sz="2200" b="0" i="1" dirty="1"/>
              <a:t>McCord v. Bailey</a:t>
            </a:r>
            <a:r>
              <a:rPr lang="en-US" sz="2200" b="0" dirty="1"/>
              <a:t>, 636 F.2d 606, 609 (D.C.Cir.1980)).</a:t>
            </a:r>
          </a:p>
          <a:p>
            <a:pPr marL="0" indent="0">
              <a:buNone/>
            </a:pPr>
            <a:endParaRPr lang="en-US"/>
          </a:p>
          <a:p>
            <a:pPr marL="0" indent="0">
              <a:buNone/>
            </a:pPr>
            <a:r>
              <a:rPr lang="en-US" dirty="1"/>
              <a:t>“The essence of an ineffective-assistance claim is that counsel's unprofessional errors so upset the adversarial balance between defense and prosecution that the trial was rendered unfair and the verdict rendered suspect.” </a:t>
            </a:r>
            <a:r>
              <a:rPr lang="en-US" sz="2000" b="0" i="1" dirty="1"/>
              <a:t>Jones v. Clarke</a:t>
            </a:r>
            <a:r>
              <a:rPr lang="en-US" sz="2000" b="0" dirty="1"/>
              <a:t>, 783 F.3d 987, 991 (4th Cir. 2015)</a:t>
            </a:r>
          </a:p>
          <a:p>
            <a:pPr marL="0" indent="0">
              <a:buNone/>
            </a:pPr>
            <a:endParaRPr lang="en-US"/>
          </a:p>
          <a:p>
            <a:pPr marL="0" indent="0">
              <a:buNone/>
            </a:pPr>
            <a:r>
              <a:rPr lang="en-US" dirty="1"/>
              <a:t>However, receiving habeas relief is only one half of what a plaintiff needs to prove to succeed in a claim for legal malpractice in a criminal case. Plaintiffs must also establish damages! </a:t>
            </a:r>
            <a:r>
              <a:rPr lang="en-US" sz="2400" b="0" i="1" dirty="1"/>
              <a:t>Desetti</a:t>
            </a:r>
            <a:r>
              <a:rPr lang="en-US" sz="2400" b="0" dirty="1"/>
              <a:t>, 772 S.E.2d at 911 (citing </a:t>
            </a:r>
            <a:r>
              <a:rPr lang="en-US" sz="2400" b="0" i="1" dirty="1"/>
              <a:t>McCord v. Bailey</a:t>
            </a:r>
            <a:r>
              <a:rPr lang="en-US" sz="2400" b="0" dirty="1"/>
              <a:t>, 636 F.2d 606, 609 (D.C.Cir.1980)</a:t>
            </a:r>
          </a:p>
        </p:txBody>
      </p:sp>
    </p:spTree>
    <p:extLst>
      <p:ext uri="{BB962C8B-B14F-4D97-AF65-F5344CB8AC3E}">
        <p14:creationId xmlns:p14="http://schemas.microsoft.com/office/powerpoint/2010/main" val="13016354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1">
                <a:solidFill>
                  <a:srgbClr val="00B050"/>
                </a:solidFill>
              </a:rPr>
              <a:t>Rule 3.8 </a:t>
            </a:r>
            <a:r>
              <a:rPr lang="en-US" sz="4800" dirty="1">
                <a:solidFill>
                  <a:srgbClr val="00B0F0"/>
                </a:solidFill>
              </a:rPr>
              <a:t>Issues for Commonwealth Attorneys</a:t>
            </a:r>
          </a:p>
        </p:txBody>
      </p:sp>
      <p:sp>
        <p:nvSpPr>
          <p:cNvPr id="3" name="Content Placeholder 2"/>
          <p:cNvSpPr>
            <a:spLocks noGrp="1"/>
          </p:cNvSpPr>
          <p:nvPr>
            <p:ph idx="10"/>
          </p:nvPr>
        </p:nvSpPr>
        <p:spPr/>
        <p:txBody>
          <a:bodyPr>
            <a:normAutofit fontScale="92500" lnSpcReduction="10000"/>
          </a:bodyPr>
          <a:lstStyle/>
          <a:p>
            <a:pPr marL="0" indent="0">
              <a:buNone/>
            </a:pPr>
            <a:r>
              <a:rPr lang="en-US" dirty="1"/>
              <a:t>Under Va. Sup. Ct. R. pt. 6, § II, R. 3.8(a) prosecutors may not:</a:t>
            </a:r>
          </a:p>
          <a:p>
            <a:pPr marL="0" indent="0">
              <a:buNone/>
            </a:pPr>
            <a:endParaRPr lang="en-US"/>
          </a:p>
          <a:p>
            <a:pPr marL="0" indent="0">
              <a:buNone/>
            </a:pPr>
            <a:r>
              <a:rPr lang="en-US" dirty="1"/>
              <a:t>File or maintain a charge that the prosecutor </a:t>
            </a:r>
            <a:r>
              <a:rPr lang="en-US" i="1" dirty="1"/>
              <a:t>knows</a:t>
            </a:r>
            <a:r>
              <a:rPr lang="en-US" dirty="1"/>
              <a:t> is not supported by probable cause; or</a:t>
            </a:r>
          </a:p>
          <a:p>
            <a:pPr marL="0" indent="0">
              <a:buNone/>
            </a:pPr>
            <a:endParaRPr lang="en-US" sz="2400" b="0"/>
          </a:p>
          <a:p>
            <a:pPr marL="0" indent="0">
              <a:buNone/>
            </a:pPr>
            <a:r>
              <a:rPr lang="en-US" dirty="1"/>
              <a:t>Knowingly take advantage of an unrepresented defendant;</a:t>
            </a:r>
          </a:p>
          <a:p>
            <a:pPr marL="0" indent="0">
              <a:buNone/>
            </a:pPr>
            <a:endParaRPr lang="en-US"/>
          </a:p>
          <a:p>
            <a:pPr marL="0" indent="0">
              <a:buNone/>
            </a:pPr>
            <a:r>
              <a:rPr lang="en-US" dirty="1"/>
              <a:t>Instruct or encourage a person to withhold information from the defense after a party has been charged with an offense; </a:t>
            </a:r>
          </a:p>
          <a:p>
            <a:pPr marL="0" indent="0">
              <a:buNone/>
            </a:pPr>
            <a:r>
              <a:rPr lang="en-US" dirty="1"/>
              <a:t>	</a:t>
            </a:r>
            <a:r>
              <a:rPr lang="en-US" b="0" dirty="1"/>
              <a:t>This duty is an professional responsibility, and failure subjects attorneys 	to disbarment or suspension of their license to practice law</a:t>
            </a:r>
            <a:r>
              <a:rPr lang="en-US" dirty="1"/>
              <a:t>.</a:t>
            </a:r>
            <a:r>
              <a:rPr lang="en-US" sz="2000" b="0" dirty="1"/>
              <a:t>                                       	</a:t>
            </a:r>
            <a:r>
              <a:rPr lang="en-US" sz="2000" b="0" i="1" dirty="1"/>
              <a:t>See</a:t>
            </a:r>
            <a:r>
              <a:rPr lang="en-US" sz="2000" b="0" dirty="1"/>
              <a:t> </a:t>
            </a:r>
            <a:r>
              <a:rPr lang="en-US" sz="2000" b="0" i="1" dirty="1"/>
              <a:t>Ziglar v. Media Six, Inc.</a:t>
            </a:r>
            <a:r>
              <a:rPr lang="en-US" sz="2000" b="0" dirty="1"/>
              <a:t>, 61 Va. Cir. 173, 179 (Cir. Ct. 2003)</a:t>
            </a:r>
          </a:p>
          <a:p>
            <a:pPr marL="0" indent="0">
              <a:buNone/>
            </a:pPr>
            <a:endParaRPr lang="en-US"/>
          </a:p>
          <a:p>
            <a:pPr marL="0" indent="0">
              <a:buNone/>
            </a:pPr>
            <a:endParaRPr lang="en-US"/>
          </a:p>
          <a:p>
            <a:pPr marL="0" indent="0">
              <a:buNone/>
            </a:pPr>
            <a:endParaRPr lang="en-US" sz="2400" b="0"/>
          </a:p>
        </p:txBody>
      </p:sp>
    </p:spTree>
    <p:extLst>
      <p:ext uri="{BB962C8B-B14F-4D97-AF65-F5344CB8AC3E}">
        <p14:creationId xmlns:p14="http://schemas.microsoft.com/office/powerpoint/2010/main" val="1151949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nam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04AB7A-DC3D-6741-80BB-1C9816E18132}"/>
              </a:ext>
            </a:extLst>
          </p:cNvPr>
          <p:cNvSpPr>
            <a:spLocks noGrp="1"/>
          </p:cNvSpPr>
          <p:nvPr>
            <p:ph type="body" idx="1"/>
          </p:nvPr>
        </p:nvSpPr>
        <p:spPr>
          <a:xfrm>
            <a:off x="590905" y="400801"/>
            <a:ext cx="5809895" cy="937544"/>
          </a:xfrm>
        </p:spPr>
        <p:txBody>
          <a:bodyPr/>
          <a:lstStyle/>
          <a:p>
            <a:r>
              <a:rPr lang="en-US" sz="4400" dirty="1">
                <a:ln>
                  <a:solidFill>
                    <a:schemeClr val="tx1"/>
                  </a:solidFill>
                </a:ln>
                <a:solidFill>
                  <a:srgbClr val="00B0F0"/>
                </a:solidFill>
              </a:rPr>
              <a:t>Existence of Legal Duty?</a:t>
            </a:r>
          </a:p>
        </p:txBody>
      </p:sp>
      <p:sp>
        <p:nvSpPr>
          <p:cNvPr id="4" name="Content Placeholder 3">
            <a:extLst>
              <a:ext uri="{FF2B5EF4-FFF2-40B4-BE49-F238E27FC236}">
                <a16:creationId xmlns:a16="http://schemas.microsoft.com/office/drawing/2014/main" id="{25C674AB-9067-E746-B00A-CD5D74316D43}"/>
              </a:ext>
            </a:extLst>
          </p:cNvPr>
          <p:cNvSpPr>
            <a:spLocks noGrp="1"/>
          </p:cNvSpPr>
          <p:nvPr>
            <p:ph sz="half" idx="2"/>
          </p:nvPr>
        </p:nvSpPr>
        <p:spPr>
          <a:xfrm>
            <a:off x="609599" y="1568366"/>
            <a:ext cx="5386917" cy="4451433"/>
          </a:xfrm>
        </p:spPr>
        <p:txBody>
          <a:bodyPr/>
          <a:lstStyle/>
          <a:p>
            <a:r>
              <a:rPr lang="en-US" sz="2600" dirty="1"/>
              <a:t>Attorneys owe no common law duties to the general public.  But for the contract, no duty by the attorney to the client would have existed.  Therefore, a cause of action for legal malpractice requires the existence of an attorney-client relationship that gives rise to a duty. </a:t>
            </a:r>
          </a:p>
          <a:p>
            <a:r>
              <a:rPr lang="en-US" sz="2600" dirty="1"/>
              <a:t> </a:t>
            </a:r>
            <a:r>
              <a:rPr lang="en-US" sz="2600" i="1" dirty="1"/>
              <a:t>Rutter v. Jones, Blechman, Woltz and Kelly</a:t>
            </a:r>
            <a:r>
              <a:rPr lang="en-US" sz="2600" dirty="1"/>
              <a:t>, 264 Va. 310, 313 (2002).</a:t>
            </a:r>
          </a:p>
          <a:p>
            <a:endParaRPr lang="en-US"/>
          </a:p>
        </p:txBody>
      </p:sp>
      <p:sp>
        <p:nvSpPr>
          <p:cNvPr id="5" name="Text Placeholder 4">
            <a:extLst>
              <a:ext uri="{FF2B5EF4-FFF2-40B4-BE49-F238E27FC236}">
                <a16:creationId xmlns:a16="http://schemas.microsoft.com/office/drawing/2014/main" id="{582767DB-5AC4-734F-8127-6250798A6C23}"/>
              </a:ext>
            </a:extLst>
          </p:cNvPr>
          <p:cNvSpPr>
            <a:spLocks noGrp="1"/>
          </p:cNvSpPr>
          <p:nvPr>
            <p:ph type="body" sz="quarter" idx="3"/>
          </p:nvPr>
        </p:nvSpPr>
        <p:spPr>
          <a:xfrm>
            <a:off x="6400800" y="1142999"/>
            <a:ext cx="5181604" cy="685801"/>
          </a:xfrm>
        </p:spPr>
        <p:txBody>
          <a:bodyPr/>
          <a:lstStyle/>
          <a:p>
            <a:r>
              <a:rPr lang="en-US" sz="4200" dirty="1">
                <a:ln>
                  <a:solidFill>
                    <a:schemeClr val="tx1"/>
                  </a:solidFill>
                </a:ln>
                <a:solidFill>
                  <a:srgbClr val="00B0F0"/>
                </a:solidFill>
              </a:rPr>
              <a:t>Statute of Limitations?</a:t>
            </a:r>
          </a:p>
          <a:p>
            <a:endParaRPr lang="en-US"/>
          </a:p>
        </p:txBody>
      </p:sp>
      <p:sp>
        <p:nvSpPr>
          <p:cNvPr id="6" name="Content Placeholder 5">
            <a:extLst>
              <a:ext uri="{FF2B5EF4-FFF2-40B4-BE49-F238E27FC236}">
                <a16:creationId xmlns:a16="http://schemas.microsoft.com/office/drawing/2014/main" id="{4D6EC004-9E4A-924C-BEB3-B3588D180CA0}"/>
              </a:ext>
            </a:extLst>
          </p:cNvPr>
          <p:cNvSpPr>
            <a:spLocks noGrp="1"/>
          </p:cNvSpPr>
          <p:nvPr>
            <p:ph sz="quarter" idx="4"/>
          </p:nvPr>
        </p:nvSpPr>
        <p:spPr>
          <a:xfrm>
            <a:off x="6193371" y="1568367"/>
            <a:ext cx="5389033" cy="4451432"/>
          </a:xfrm>
        </p:spPr>
        <p:txBody>
          <a:bodyPr/>
          <a:lstStyle/>
          <a:p>
            <a:r>
              <a:rPr lang="en-US" sz="2600" dirty="1"/>
              <a:t>The same as a claim for breach of contract because, while legal malpractice actions sound in tort, the contract is the source of the duty.  </a:t>
            </a:r>
            <a:r>
              <a:rPr lang="en-US" sz="2600" i="1" dirty="1"/>
              <a:t>Shipman v. Kruck</a:t>
            </a:r>
            <a:r>
              <a:rPr lang="en-US" sz="2600" dirty="1"/>
              <a:t>, 267 Va. 495, 501 (2004).</a:t>
            </a:r>
          </a:p>
          <a:p>
            <a:r>
              <a:rPr lang="en-US" sz="2600" dirty="1"/>
              <a:t>Written Contract: 5 years.  Va. Code § 8.01-246(2).</a:t>
            </a:r>
          </a:p>
          <a:p>
            <a:r>
              <a:rPr lang="en-US" sz="2600" dirty="1"/>
              <a:t>Oral Contract: 3 years.  Va. Code § 8.01-246(4).</a:t>
            </a:r>
          </a:p>
          <a:p>
            <a:endParaRPr lang="en-US"/>
          </a:p>
          <a:p>
            <a:endParaRPr lang="en-US"/>
          </a:p>
          <a:p>
            <a:endParaRPr lang="en-US"/>
          </a:p>
        </p:txBody>
      </p:sp>
    </p:spTree>
    <p:extLst>
      <p:ext uri="{BB962C8B-B14F-4D97-AF65-F5344CB8AC3E}">
        <p14:creationId xmlns:p14="http://schemas.microsoft.com/office/powerpoint/2010/main" val="641236222"/>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1">
                <a:solidFill>
                  <a:srgbClr val="00B0F0"/>
                </a:solidFill>
              </a:rPr>
              <a:t>Legal Malpractice in the Criminal Context – </a:t>
            </a:r>
            <a:r>
              <a:rPr lang="en-US" sz="3700" dirty="1">
                <a:solidFill>
                  <a:srgbClr val="E37F1C"/>
                </a:solidFill>
              </a:rPr>
              <a:t>Case examples</a:t>
            </a:r>
          </a:p>
        </p:txBody>
      </p:sp>
      <p:sp>
        <p:nvSpPr>
          <p:cNvPr id="3" name="Content Placeholder 2"/>
          <p:cNvSpPr>
            <a:spLocks noGrp="1"/>
          </p:cNvSpPr>
          <p:nvPr>
            <p:ph idx="10"/>
          </p:nvPr>
        </p:nvSpPr>
        <p:spPr/>
        <p:txBody>
          <a:bodyPr>
            <a:normAutofit fontScale="92500" lnSpcReduction="10000"/>
          </a:bodyPr>
          <a:lstStyle/>
          <a:p>
            <a:r>
              <a:rPr lang="en-US" i="1" dirty="1"/>
              <a:t>Sampang v. Detrick</a:t>
            </a:r>
            <a:r>
              <a:rPr lang="en-US" dirty="1"/>
              <a:t>, 826 F. Supp. 174 (W.D. Va. 1993)</a:t>
            </a:r>
          </a:p>
          <a:p>
            <a:pPr lvl="1"/>
            <a:r>
              <a:rPr lang="en-US" b="0" dirty="1"/>
              <a:t>Client who was a medical doctor, sues attorney for legal malpractice for representation received in a criminal action in which the client pled guilty to distributing controlled drugs without a real medical reason for doing so</a:t>
            </a:r>
          </a:p>
          <a:p>
            <a:pPr lvl="1"/>
            <a:r>
              <a:rPr lang="en-US" b="0" dirty="1"/>
              <a:t>Client alleges that the lawyer had a conflict of interest; that he conspired with the prosecutor; that his decision to plead guilty was done in haste and confusion and the lawyer rammed it down his throat even though he knew the client was innocent; and that the lawyer avoided him and refused to return his phone calls after the plea was entered.</a:t>
            </a:r>
          </a:p>
          <a:p>
            <a:pPr lvl="1"/>
            <a:r>
              <a:rPr lang="en-US" b="0" dirty="1"/>
              <a:t>To recover for legal malpractice, the court finds that the client had to prove that the lawyer represented him, that he neglected a reasonable duty; and that such negligence resulted in and was the proximate cause of the client’s loss. </a:t>
            </a:r>
          </a:p>
          <a:p>
            <a:pPr lvl="1"/>
            <a:r>
              <a:rPr lang="en-US" b="0" dirty="1"/>
              <a:t>The client conceded that the lawyer was adequately prepared for trial and that he made it clear that he, as the client, had to decide whether or not to plead guilty. </a:t>
            </a:r>
          </a:p>
          <a:p>
            <a:pPr lvl="1"/>
            <a:r>
              <a:rPr lang="en-US" dirty="1"/>
              <a:t>The court found, therefore, that the client did not prove that the lawyer was negligent. </a:t>
            </a:r>
          </a:p>
          <a:p>
            <a:pPr marL="0" indent="0">
              <a:buNone/>
            </a:pPr>
            <a:endParaRPr lang="en-US" sz="2400" b="0"/>
          </a:p>
        </p:txBody>
      </p:sp>
    </p:spTree>
    <p:extLst>
      <p:ext uri="{BB962C8B-B14F-4D97-AF65-F5344CB8AC3E}">
        <p14:creationId xmlns:p14="http://schemas.microsoft.com/office/powerpoint/2010/main" val="37108260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1">
                <a:solidFill>
                  <a:srgbClr val="00B0F0"/>
                </a:solidFill>
              </a:rPr>
              <a:t>Legal Malpractice in the Criminal Context – </a:t>
            </a:r>
            <a:r>
              <a:rPr lang="en-US" dirty="1">
                <a:solidFill>
                  <a:srgbClr val="E37F1C"/>
                </a:solidFill>
              </a:rPr>
              <a:t>Case examples</a:t>
            </a:r>
          </a:p>
        </p:txBody>
      </p:sp>
      <p:sp>
        <p:nvSpPr>
          <p:cNvPr id="3" name="Content Placeholder 2"/>
          <p:cNvSpPr>
            <a:spLocks noGrp="1"/>
          </p:cNvSpPr>
          <p:nvPr>
            <p:ph idx="10"/>
          </p:nvPr>
        </p:nvSpPr>
        <p:spPr/>
        <p:txBody>
          <a:bodyPr>
            <a:normAutofit fontScale="92500" lnSpcReduction="10000"/>
          </a:bodyPr>
          <a:lstStyle/>
          <a:p>
            <a:r>
              <a:rPr lang="en-US" i="1" dirty="1"/>
              <a:t>Cox v. Geary</a:t>
            </a:r>
            <a:r>
              <a:rPr lang="en-US" dirty="1"/>
              <a:t>, 624 S.E.2d 16 (Va. 2006)</a:t>
            </a:r>
          </a:p>
          <a:p>
            <a:pPr lvl="1"/>
            <a:r>
              <a:rPr lang="en-US" b="0" dirty="1"/>
              <a:t>Individual after receiving compensation from Commonwealth, for being wrongfully incarcerated for 11 years, sues attorney’s that had represented him criminal trial and on appeal alleging legal malpractice.</a:t>
            </a:r>
          </a:p>
          <a:p>
            <a:pPr lvl="1"/>
            <a:r>
              <a:rPr lang="en-US" b="0" dirty="1"/>
              <a:t>Individual alleges that the attorney’s actions in both trials resulted in his wrongful conviction and the resulting damages.</a:t>
            </a:r>
          </a:p>
          <a:p>
            <a:pPr lvl="1"/>
            <a:r>
              <a:rPr lang="en-US" b="0" dirty="1"/>
              <a:t>Attorney’s defense is that they upheld their duty in representing the individual and were not liable for legal malpractice and had been released from liability through the Commonwealth.</a:t>
            </a:r>
          </a:p>
          <a:p>
            <a:pPr lvl="0"/>
            <a:r>
              <a:rPr lang="en-US" b="0" dirty="1"/>
              <a:t>The Court held that under the common law, individual's unconditional release of Commonwealth from liability for his wrongful incarceration barred recovery against attorneys who represented him at criminal trial and on appeal, for their alleged liability for his wrongful incarceration, regardless of the theory upon which such liability was predicated.</a:t>
            </a:r>
          </a:p>
          <a:p>
            <a:pPr lvl="0"/>
            <a:r>
              <a:rPr lang="en-US" dirty="1"/>
              <a:t>The attorney’s were negligent and would have been subject to damages.</a:t>
            </a:r>
          </a:p>
          <a:p>
            <a:pPr marL="0" indent="0">
              <a:buNone/>
            </a:pPr>
            <a:endParaRPr lang="en-US" sz="2400" b="0"/>
          </a:p>
        </p:txBody>
      </p:sp>
    </p:spTree>
    <p:extLst>
      <p:ext uri="{BB962C8B-B14F-4D97-AF65-F5344CB8AC3E}">
        <p14:creationId xmlns:p14="http://schemas.microsoft.com/office/powerpoint/2010/main" val="5753972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1">
                <a:solidFill>
                  <a:srgbClr val="00B0F0"/>
                </a:solidFill>
              </a:rPr>
              <a:t>Legal Malpractice in the Criminal Context – </a:t>
            </a:r>
            <a:r>
              <a:rPr lang="en-US" dirty="1">
                <a:solidFill>
                  <a:srgbClr val="E37F1C"/>
                </a:solidFill>
              </a:rPr>
              <a:t>Case examples</a:t>
            </a:r>
          </a:p>
        </p:txBody>
      </p:sp>
      <p:sp>
        <p:nvSpPr>
          <p:cNvPr id="3" name="Content Placeholder 2"/>
          <p:cNvSpPr>
            <a:spLocks noGrp="1"/>
          </p:cNvSpPr>
          <p:nvPr>
            <p:ph idx="10"/>
          </p:nvPr>
        </p:nvSpPr>
        <p:spPr/>
        <p:txBody>
          <a:bodyPr>
            <a:normAutofit fontScale="92500" lnSpcReduction="20000"/>
          </a:bodyPr>
          <a:lstStyle/>
          <a:p>
            <a:r>
              <a:rPr lang="en-US" i="1" dirty="1"/>
              <a:t>Skindzelewski v. Smith</a:t>
            </a:r>
            <a:r>
              <a:rPr lang="en-US" dirty="1"/>
              <a:t>, 944 N.W.2d 575 (Wis. 2020)</a:t>
            </a:r>
          </a:p>
          <a:p>
            <a:pPr lvl="1"/>
            <a:r>
              <a:rPr lang="en-US" b="0" dirty="1"/>
              <a:t>Individual committed a crime, pled guilty, and spent time in jail as a consequence for committing that crime until a circuit court vacated his conviction because the statute of limitations rendered the conviction erroneous. </a:t>
            </a:r>
          </a:p>
          <a:p>
            <a:pPr lvl="1"/>
            <a:r>
              <a:rPr lang="en-US" b="0" dirty="1"/>
              <a:t>The individual sued his criminal defense attorney for legal malpractice because his attorney failed to raise the statute of limitations as an affirmative defense in his criminal case.</a:t>
            </a:r>
          </a:p>
          <a:p>
            <a:pPr lvl="0"/>
            <a:r>
              <a:rPr lang="en-US" b="0" dirty="1"/>
              <a:t>The Plaintiff had to prove that: (1) an attorney-client relationship existed; (2) the attorney's actions were negligent; (3) the attorney's negligent actions caused the client's injury; and (4) the client suffered an actual injury.</a:t>
            </a:r>
          </a:p>
          <a:p>
            <a:pPr lvl="0"/>
            <a:r>
              <a:rPr lang="en-US" b="0" dirty="1"/>
              <a:t>The court found that the individual had pled guilty to the crime of theft-by-contractor. </a:t>
            </a:r>
          </a:p>
          <a:p>
            <a:pPr lvl="1"/>
            <a:r>
              <a:rPr lang="en-US" b="0" dirty="1"/>
              <a:t>But once postconviction counsel discovered the statute of limitations had lapsed prior to the State charging him and he was released from jail.</a:t>
            </a:r>
          </a:p>
          <a:p>
            <a:pPr lvl="1"/>
            <a:r>
              <a:rPr lang="en-US" b="0" dirty="1"/>
              <a:t>Despite his guilt, the law afforded the individual a remedy for the erroneous conviction—namely, his liberty - however, the law did not give him an additional monetary remedy against his negligent lawyer.  </a:t>
            </a:r>
            <a:r>
              <a:rPr lang="en-US" dirty="1"/>
              <a:t>No Malpractice</a:t>
            </a:r>
            <a:endParaRPr lang="en-US" b="0"/>
          </a:p>
          <a:p>
            <a:pPr lvl="1"/>
            <a:endParaRPr lang="en-US"/>
          </a:p>
          <a:p>
            <a:pPr lvl="1"/>
            <a:endParaRPr lang="en-US" sz="2000" b="0"/>
          </a:p>
        </p:txBody>
      </p:sp>
    </p:spTree>
    <p:extLst>
      <p:ext uri="{BB962C8B-B14F-4D97-AF65-F5344CB8AC3E}">
        <p14:creationId xmlns:p14="http://schemas.microsoft.com/office/powerpoint/2010/main" val="4091912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nam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1">
                <a:solidFill>
                  <a:srgbClr val="00B0F0"/>
                </a:solidFill>
              </a:rPr>
              <a:t>Legal Malpractice in the Criminal Context – </a:t>
            </a:r>
            <a:r>
              <a:rPr lang="en-US" dirty="1">
                <a:solidFill>
                  <a:srgbClr val="E37F1C"/>
                </a:solidFill>
              </a:rPr>
              <a:t>Case examples</a:t>
            </a:r>
          </a:p>
        </p:txBody>
      </p:sp>
      <p:sp>
        <p:nvSpPr>
          <p:cNvPr id="3" name="Content Placeholder 2"/>
          <p:cNvSpPr>
            <a:spLocks noGrp="1"/>
          </p:cNvSpPr>
          <p:nvPr>
            <p:ph idx="10"/>
          </p:nvPr>
        </p:nvSpPr>
        <p:spPr/>
        <p:txBody>
          <a:bodyPr>
            <a:normAutofit fontScale="92500" lnSpcReduction="20000"/>
          </a:bodyPr>
          <a:lstStyle/>
          <a:p>
            <a:r>
              <a:rPr lang="en-US" i="1" dirty="1"/>
              <a:t>Skindzelewski v. Smith</a:t>
            </a:r>
            <a:r>
              <a:rPr lang="en-US" dirty="1"/>
              <a:t>, 944 N.W.2d 575 (Wis. 2020)</a:t>
            </a:r>
          </a:p>
          <a:p>
            <a:pPr lvl="1"/>
            <a:r>
              <a:rPr lang="en-US" b="0" dirty="1"/>
              <a:t>Individual committed a crime, pled guilty, and spent time in jail as a consequence for committing that crime until a circuit court vacated his conviction because the statute of limitations rendered the conviction erroneous. </a:t>
            </a:r>
          </a:p>
          <a:p>
            <a:pPr lvl="1"/>
            <a:r>
              <a:rPr lang="en-US" b="0" dirty="1"/>
              <a:t>The individual sued his criminal defense attorney for legal malpractice because his attorney failed to raise the statute of limitations as an affirmative defense in his criminal case.</a:t>
            </a:r>
          </a:p>
          <a:p>
            <a:pPr lvl="0"/>
            <a:r>
              <a:rPr lang="en-US" b="0" dirty="1"/>
              <a:t>The Plaintiff had to prove that: (1) an attorney-client relationship existed; (2) the attorney's actions were negligent; (3) the attorney's negligent actions caused the client's injury; and (4) the client suffered an actual injury.</a:t>
            </a:r>
          </a:p>
          <a:p>
            <a:pPr lvl="0"/>
            <a:r>
              <a:rPr lang="en-US" b="0" dirty="1"/>
              <a:t>The court found that the individual had pled guilty to the crime of theft-by-contractor. </a:t>
            </a:r>
          </a:p>
          <a:p>
            <a:pPr lvl="1"/>
            <a:r>
              <a:rPr lang="en-US" b="0" dirty="1"/>
              <a:t>But once postconviction counsel discovered the statute of limitations had lapsed prior to the State charging him and he was released from jail.</a:t>
            </a:r>
          </a:p>
          <a:p>
            <a:pPr lvl="1"/>
            <a:r>
              <a:rPr lang="en-US" b="0" dirty="1"/>
              <a:t>Despite his guilt, the law afforded the individual a remedy for the erroneous conviction—namely, his liberty - however, the law did not give him an additional monetary remedy against his negligent lawyer.  </a:t>
            </a:r>
            <a:r>
              <a:rPr lang="en-US" dirty="1"/>
              <a:t>No Malpractice</a:t>
            </a:r>
            <a:endParaRPr lang="en-US" b="0"/>
          </a:p>
          <a:p>
            <a:pPr lvl="1"/>
            <a:endParaRPr lang="en-US"/>
          </a:p>
          <a:p>
            <a:pPr lvl="1"/>
            <a:endParaRPr lang="en-US" sz="2000" b="0"/>
          </a:p>
        </p:txBody>
      </p:sp>
    </p:spTree>
    <p:extLst>
      <p:ext uri="{BB962C8B-B14F-4D97-AF65-F5344CB8AC3E}">
        <p14:creationId xmlns:p14="http://schemas.microsoft.com/office/powerpoint/2010/main" val="3330147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34934" y="111327"/>
            <a:ext cx="11360149" cy="989901"/>
          </a:xfrm>
        </p:spPr>
        <p:txBody>
          <a:bodyPr>
            <a:normAutofit fontScale="90000"/>
          </a:bodyPr>
          <a:lstStyle/>
          <a:p>
            <a:r>
              <a:rPr lang="en-US" sz="3800" dirty="1">
                <a:solidFill>
                  <a:srgbClr val="00B050"/>
                </a:solidFill>
              </a:rPr>
              <a:t>Practice Pointers – </a:t>
            </a:r>
            <a:r>
              <a:rPr lang="en-US" sz="3800" dirty="1">
                <a:solidFill>
                  <a:srgbClr val="00B0F0"/>
                </a:solidFill>
              </a:rPr>
              <a:t>Most Common Mistakes that Lead to Claims</a:t>
            </a:r>
          </a:p>
        </p:txBody>
      </p:sp>
      <p:sp>
        <p:nvSpPr>
          <p:cNvPr id="3" name="Content Placeholder 2"/>
          <p:cNvSpPr>
            <a:spLocks noGrp="1"/>
          </p:cNvSpPr>
          <p:nvPr>
            <p:ph idx="10"/>
          </p:nvPr>
        </p:nvSpPr>
        <p:spPr>
          <a:xfrm>
            <a:off x="529679" y="1371602"/>
            <a:ext cx="11360149" cy="5114925"/>
          </a:xfrm>
        </p:spPr>
        <p:txBody>
          <a:bodyPr>
            <a:normAutofit fontScale="40000" lnSpcReduction="20000"/>
          </a:bodyPr>
          <a:lstStyle/>
          <a:p>
            <a:pPr marL="0" indent="0">
              <a:buNone/>
            </a:pPr>
            <a:r>
              <a:rPr lang="en-GB" sz="5700" dirty="1">
                <a:solidFill>
                  <a:srgbClr val="7030A0"/>
                </a:solidFill>
              </a:rPr>
              <a:t>Failure to Communicate</a:t>
            </a:r>
          </a:p>
          <a:p>
            <a:pPr marL="0" indent="0">
              <a:lnSpc>
                <a:spcPct val="150000"/>
              </a:lnSpc>
              <a:buNone/>
            </a:pPr>
            <a:r>
              <a:rPr lang="en-GB" sz="4600" b="0" dirty="1"/>
              <a:t>     	</a:t>
            </a:r>
            <a:r>
              <a:rPr lang="en-GB" sz="5900" b="0" dirty="1"/>
              <a:t>Managing client expectations is key. Clear and frequent communication with your client 	is critical.  Clients less likely to sue lawyers they like – create a relationship</a:t>
            </a:r>
          </a:p>
          <a:p>
            <a:pPr lvl="1">
              <a:lnSpc>
                <a:spcPct val="150000"/>
              </a:lnSpc>
            </a:pPr>
            <a:r>
              <a:rPr lang="en-GB" sz="5000" b="0" i="0" dirty="1"/>
              <a:t>Va. Rule 1.4:  A lawyer shall keep a client reasonably informed about the status of a matter and promptly comply with reasonable requests for information.</a:t>
            </a:r>
          </a:p>
          <a:p>
            <a:pPr marL="0" indent="0">
              <a:buNone/>
            </a:pPr>
            <a:endParaRPr lang="en-GB" sz="5700">
              <a:solidFill>
                <a:srgbClr val="7030A0"/>
              </a:solidFill>
            </a:endParaRPr>
          </a:p>
          <a:p>
            <a:pPr marL="0" indent="0">
              <a:buNone/>
            </a:pPr>
            <a:r>
              <a:rPr lang="en-GB" sz="5700" dirty="1">
                <a:solidFill>
                  <a:srgbClr val="7030A0"/>
                </a:solidFill>
              </a:rPr>
              <a:t>Administrative Errors</a:t>
            </a:r>
          </a:p>
          <a:p>
            <a:pPr marL="0" indent="0">
              <a:buNone/>
            </a:pPr>
            <a:r>
              <a:rPr lang="en-GB" sz="6000" b="0" dirty="1">
                <a:solidFill>
                  <a:srgbClr val="7030A0"/>
                </a:solidFill>
              </a:rPr>
              <a:t>	</a:t>
            </a:r>
            <a:r>
              <a:rPr lang="en-GB" sz="6000" b="0" dirty="1">
                <a:solidFill>
                  <a:schemeClr val="tx1"/>
                </a:solidFill>
              </a:rPr>
              <a:t>Failure to calendar, missed deadlines.</a:t>
            </a:r>
          </a:p>
          <a:p>
            <a:pPr marL="0" indent="0">
              <a:buNone/>
            </a:pPr>
            <a:endParaRPr lang="en-GB" sz="5700">
              <a:solidFill>
                <a:schemeClr val="tx1"/>
              </a:solidFill>
            </a:endParaRPr>
          </a:p>
          <a:p>
            <a:pPr marL="0" indent="0">
              <a:buNone/>
            </a:pPr>
            <a:r>
              <a:rPr lang="en-GB" sz="5700" dirty="1">
                <a:solidFill>
                  <a:srgbClr val="7030A0"/>
                </a:solidFill>
              </a:rPr>
              <a:t>Conflicts </a:t>
            </a:r>
          </a:p>
          <a:p>
            <a:pPr marL="0" indent="0">
              <a:buNone/>
            </a:pPr>
            <a:r>
              <a:rPr lang="en-GB" sz="5700" dirty="1">
                <a:solidFill>
                  <a:srgbClr val="7030A0"/>
                </a:solidFill>
              </a:rPr>
              <a:t>	</a:t>
            </a:r>
            <a:r>
              <a:rPr lang="en-GB" sz="5700" b="0" dirty="1">
                <a:solidFill>
                  <a:schemeClr val="tx1"/>
                </a:solidFill>
              </a:rPr>
              <a:t>Failure to identify a conflict and/or get a waiver; more common in mid size to large law 	firms; keep in mind conflicts can arise during an engagement.</a:t>
            </a:r>
            <a:endParaRPr lang="en-GB" b="0" i="0"/>
          </a:p>
          <a:p>
            <a:pPr marL="349250" lvl="1" indent="0">
              <a:buNone/>
            </a:pPr>
            <a:endParaRPr lang="en-GB" b="0" i="0"/>
          </a:p>
          <a:p>
            <a:pPr marL="349250" lvl="1" indent="0">
              <a:buNone/>
            </a:pPr>
            <a:r>
              <a:rPr lang="en-GB" b="0" i="0" dirty="1"/>
              <a:t> Credit ABA and Dennis Quinn slide</a:t>
            </a:r>
          </a:p>
        </p:txBody>
      </p:sp>
      <p:pic>
        <p:nvPicPr>
          <p:cNvPr id="5" name="Ink 4">
            <a:extLst>
              <a:ext uri="{FF2B5EF4-FFF2-40B4-BE49-F238E27FC236}">
                <a16:creationId xmlns:a16="http://schemas.microsoft.com/office/drawing/2014/main" id="{DDC9B7B7-BBA3-8342-B12A-E64BC6BDE4B3}"/>
              </a:ext>
            </a:extLst>
          </p:cNvPr>
          <p:cNvPicPr/>
          <p:nvPr/>
        </p:nvPicPr>
        <p:blipFill>
          <a:blip r:embed="rId6"/>
          <a:srcRect/>
          <a:stretch>
            <a:fillRect/>
          </a:stretch>
        </p:blipFill>
        <p:spPr>
          <a:xfrm>
            <a:off x="6835817" y="3807211"/>
            <a:ext cx="18000" cy="18000"/>
          </a:xfrm>
          <a:prstGeom prst="rect"/>
        </p:spPr>
      </p:pic>
      <p:sp>
        <p:nvSpPr>
          <p:cNvPr id="6" name="Rectangle 5">
            <a:extLst>
              <a:ext uri="{FF2B5EF4-FFF2-40B4-BE49-F238E27FC236}">
                <a16:creationId xmlns:a16="http://schemas.microsoft.com/office/drawing/2014/main" id="{9968C327-6D6C-4A42-9A9B-3661EDDC6749}"/>
              </a:ext>
            </a:extLst>
          </p:cNvPr>
          <p:cNvSpPr/>
          <p:nvPr/>
        </p:nvSpPr>
        <p:spPr>
          <a:xfrm>
            <a:off x="381000" y="6486527"/>
            <a:ext cx="19812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BE0A00-6927-4745-8F4E-0E5A65B48E1C}"/>
              </a:ext>
            </a:extLst>
          </p:cNvPr>
          <p:cNvSpPr/>
          <p:nvPr/>
        </p:nvSpPr>
        <p:spPr>
          <a:xfrm>
            <a:off x="9601200" y="6553200"/>
            <a:ext cx="2133600" cy="304800"/>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43F1CC-182C-824B-B757-0314080DAB1B}"/>
              </a:ext>
            </a:extLst>
          </p:cNvPr>
          <p:cNvSpPr/>
          <p:nvPr/>
        </p:nvSpPr>
        <p:spPr>
          <a:xfrm>
            <a:off x="8534400" y="35125"/>
            <a:ext cx="3581400" cy="152400"/>
          </a:xfrm>
          <a:prstGeom prst="rect"/>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755980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34934" y="111327"/>
            <a:ext cx="11360149" cy="989901"/>
          </a:xfrm>
        </p:spPr>
        <p:txBody>
          <a:bodyPr>
            <a:normAutofit/>
          </a:bodyPr>
          <a:lstStyle/>
          <a:p>
            <a:r>
              <a:rPr lang="en-US" sz="3800" dirty="1">
                <a:solidFill>
                  <a:srgbClr val="00B050"/>
                </a:solidFill>
              </a:rPr>
              <a:t>Practice Pointers – </a:t>
            </a:r>
            <a:r>
              <a:rPr lang="en-US" sz="3800" dirty="1">
                <a:solidFill>
                  <a:srgbClr val="00B0F0"/>
                </a:solidFill>
              </a:rPr>
              <a:t>Potential Mistakes During COVID</a:t>
            </a:r>
          </a:p>
        </p:txBody>
      </p:sp>
      <p:sp>
        <p:nvSpPr>
          <p:cNvPr id="3" name="Content Placeholder 2"/>
          <p:cNvSpPr>
            <a:spLocks noGrp="1"/>
          </p:cNvSpPr>
          <p:nvPr>
            <p:ph idx="10"/>
          </p:nvPr>
        </p:nvSpPr>
        <p:spPr>
          <a:xfrm>
            <a:off x="529679" y="1371602"/>
            <a:ext cx="11360149" cy="5181598"/>
          </a:xfrm>
        </p:spPr>
        <p:txBody>
          <a:bodyPr>
            <a:normAutofit fontScale="47500" lnSpcReduction="20000"/>
          </a:bodyPr>
          <a:lstStyle/>
          <a:p>
            <a:pPr marL="0" indent="0">
              <a:buNone/>
            </a:pPr>
            <a:r>
              <a:rPr lang="en-GB" sz="5700" b="0" dirty="1">
                <a:solidFill>
                  <a:srgbClr val="7030A0"/>
                </a:solidFill>
              </a:rPr>
              <a:t>Communication during COVID is a challenge</a:t>
            </a:r>
          </a:p>
          <a:p>
            <a:pPr marL="0" indent="0">
              <a:buNone/>
            </a:pPr>
            <a:r>
              <a:rPr lang="en-GB" sz="5700" b="0" dirty="1">
                <a:solidFill>
                  <a:schemeClr val="tx1"/>
                </a:solidFill>
              </a:rPr>
              <a:t>	No face to face meetings due to pandemic</a:t>
            </a:r>
          </a:p>
          <a:p>
            <a:pPr marL="0" indent="0">
              <a:buNone/>
            </a:pPr>
            <a:r>
              <a:rPr lang="en-GB" sz="5700" b="0" dirty="1">
                <a:solidFill>
                  <a:schemeClr val="tx1"/>
                </a:solidFill>
              </a:rPr>
              <a:t>	Need to be careful with emails and texts; don’t text after hours!</a:t>
            </a:r>
          </a:p>
          <a:p>
            <a:pPr marL="0" indent="0">
              <a:buNone/>
            </a:pPr>
            <a:endParaRPr lang="en-GB" sz="5700" b="0">
              <a:solidFill>
                <a:srgbClr val="7030A0"/>
              </a:solidFill>
            </a:endParaRPr>
          </a:p>
          <a:p>
            <a:pPr marL="0" indent="0">
              <a:buNone/>
            </a:pPr>
            <a:r>
              <a:rPr lang="en-GB" sz="5700" b="0" dirty="1">
                <a:solidFill>
                  <a:srgbClr val="7030A0"/>
                </a:solidFill>
              </a:rPr>
              <a:t>Failure to know / Properly Apply the Law</a:t>
            </a:r>
          </a:p>
          <a:p>
            <a:pPr marL="0" indent="0">
              <a:buNone/>
            </a:pPr>
            <a:r>
              <a:rPr lang="en-GB" sz="5700" b="0" dirty="1">
                <a:solidFill>
                  <a:srgbClr val="7030A0"/>
                </a:solidFill>
              </a:rPr>
              <a:t>	</a:t>
            </a:r>
            <a:r>
              <a:rPr lang="en-GB" sz="5700" b="0" dirty="1">
                <a:solidFill>
                  <a:schemeClr val="tx1"/>
                </a:solidFill>
              </a:rPr>
              <a:t>Working remotely combined with super slow practice may mean taking 	on work outside your expertise and lead to errors if not on top 	of the law</a:t>
            </a:r>
            <a:endParaRPr lang="en-GB" sz="5700">
              <a:solidFill>
                <a:srgbClr val="7030A0"/>
              </a:solidFill>
            </a:endParaRPr>
          </a:p>
          <a:p>
            <a:pPr marL="0" indent="0">
              <a:buNone/>
            </a:pPr>
            <a:endParaRPr lang="en-GB" sz="5700" b="0">
              <a:solidFill>
                <a:schemeClr val="tx1"/>
              </a:solidFill>
            </a:endParaRPr>
          </a:p>
          <a:p>
            <a:pPr marL="0" indent="0">
              <a:buNone/>
            </a:pPr>
            <a:r>
              <a:rPr lang="en-GB" sz="5700" b="0" dirty="1">
                <a:solidFill>
                  <a:srgbClr val="7030A0"/>
                </a:solidFill>
              </a:rPr>
              <a:t>Inadequate Discovery / Investigation</a:t>
            </a:r>
          </a:p>
          <a:p>
            <a:pPr marL="0" indent="0">
              <a:buNone/>
            </a:pPr>
            <a:r>
              <a:rPr lang="en-GB" sz="5700" b="0" dirty="1">
                <a:solidFill>
                  <a:srgbClr val="7030A0"/>
                </a:solidFill>
              </a:rPr>
              <a:t>	</a:t>
            </a:r>
            <a:r>
              <a:rPr lang="en-GB" sz="5700" b="0" dirty="1">
                <a:solidFill>
                  <a:schemeClr val="tx1"/>
                </a:solidFill>
              </a:rPr>
              <a:t>Should have known something before filing suit or trial that leads to a bad 	result. Woulda, shoulda, coulda.  During COVID this can hamper ability to 	adequately investigate; conduct fulsome discovery.</a:t>
            </a:r>
          </a:p>
          <a:p>
            <a:pPr marL="0" indent="0">
              <a:buNone/>
            </a:pPr>
            <a:r>
              <a:rPr lang="en-GB" sz="3600" b="0" dirty="1">
                <a:solidFill>
                  <a:schemeClr val="tx1"/>
                </a:solidFill>
              </a:rPr>
              <a:t>Credit Denis Quinn slide</a:t>
            </a:r>
          </a:p>
          <a:p>
            <a:pPr marL="0" indent="0">
              <a:buNone/>
            </a:pPr>
            <a:endParaRPr lang="en-GB" sz="3600" b="0">
              <a:solidFill>
                <a:schemeClr val="tx1"/>
              </a:solidFill>
            </a:endParaRPr>
          </a:p>
          <a:p>
            <a:pPr marL="0" indent="0">
              <a:buNone/>
            </a:pPr>
            <a:endParaRPr lang="en-GB" sz="3600" b="0">
              <a:solidFill>
                <a:schemeClr val="tx1"/>
              </a:solidFill>
            </a:endParaRPr>
          </a:p>
          <a:p>
            <a:pPr marL="0" indent="0">
              <a:buNone/>
            </a:pPr>
            <a:endParaRPr lang="en-GB" sz="3500" b="0" i="0"/>
          </a:p>
          <a:p>
            <a:pPr marL="0" indent="0">
              <a:buNone/>
            </a:pPr>
            <a:endParaRPr lang="en-GB" sz="3500" b="0" i="0"/>
          </a:p>
        </p:txBody>
      </p:sp>
      <p:pic>
        <p:nvPicPr>
          <p:cNvPr id="5" name="Ink 4">
            <a:extLst>
              <a:ext uri="{FF2B5EF4-FFF2-40B4-BE49-F238E27FC236}">
                <a16:creationId xmlns:a16="http://schemas.microsoft.com/office/drawing/2014/main" id="{DDC9B7B7-BBA3-8342-B12A-E64BC6BDE4B3}"/>
              </a:ext>
            </a:extLst>
          </p:cNvPr>
          <p:cNvPicPr/>
          <p:nvPr/>
        </p:nvPicPr>
        <p:blipFill>
          <a:blip r:embed="rId6"/>
          <a:srcRect/>
          <a:stretch>
            <a:fillRect/>
          </a:stretch>
        </p:blipFill>
        <p:spPr>
          <a:xfrm>
            <a:off x="6835817" y="3807211"/>
            <a:ext cx="18000" cy="18000"/>
          </a:xfrm>
          <a:prstGeom prst="rect"/>
        </p:spPr>
      </p:pic>
      <p:sp>
        <p:nvSpPr>
          <p:cNvPr id="6" name="Rectangle 5">
            <a:extLst>
              <a:ext uri="{FF2B5EF4-FFF2-40B4-BE49-F238E27FC236}">
                <a16:creationId xmlns:a16="http://schemas.microsoft.com/office/drawing/2014/main" id="{9968C327-6D6C-4A42-9A9B-3661EDDC6749}"/>
              </a:ext>
            </a:extLst>
          </p:cNvPr>
          <p:cNvSpPr/>
          <p:nvPr/>
        </p:nvSpPr>
        <p:spPr>
          <a:xfrm>
            <a:off x="381000" y="6486527"/>
            <a:ext cx="19812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BE0A00-6927-4745-8F4E-0E5A65B48E1C}"/>
              </a:ext>
            </a:extLst>
          </p:cNvPr>
          <p:cNvSpPr/>
          <p:nvPr/>
        </p:nvSpPr>
        <p:spPr>
          <a:xfrm>
            <a:off x="9601200" y="6553200"/>
            <a:ext cx="2133600" cy="304800"/>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43F1CC-182C-824B-B757-0314080DAB1B}"/>
              </a:ext>
            </a:extLst>
          </p:cNvPr>
          <p:cNvSpPr/>
          <p:nvPr/>
        </p:nvSpPr>
        <p:spPr>
          <a:xfrm>
            <a:off x="8534400" y="35125"/>
            <a:ext cx="3581400" cy="152400"/>
          </a:xfrm>
          <a:prstGeom prst="rect"/>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2355780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34934" y="111327"/>
            <a:ext cx="11360149" cy="989901"/>
          </a:xfrm>
        </p:spPr>
        <p:txBody>
          <a:bodyPr>
            <a:normAutofit fontScale="90000"/>
          </a:bodyPr>
          <a:lstStyle/>
          <a:p>
            <a:r>
              <a:rPr lang="en-US" sz="3800" dirty="1">
                <a:solidFill>
                  <a:srgbClr val="00B050"/>
                </a:solidFill>
              </a:rPr>
              <a:t>Practice Pointers – </a:t>
            </a:r>
            <a:r>
              <a:rPr lang="en-US" sz="3800" dirty="1">
                <a:solidFill>
                  <a:srgbClr val="00B0F0"/>
                </a:solidFill>
              </a:rPr>
              <a:t>Potential Sources of Claims During COVID</a:t>
            </a:r>
          </a:p>
        </p:txBody>
      </p:sp>
      <p:sp>
        <p:nvSpPr>
          <p:cNvPr id="3" name="Content Placeholder 2"/>
          <p:cNvSpPr>
            <a:spLocks noGrp="1"/>
          </p:cNvSpPr>
          <p:nvPr>
            <p:ph idx="10"/>
          </p:nvPr>
        </p:nvSpPr>
        <p:spPr>
          <a:xfrm>
            <a:off x="529679" y="1371602"/>
            <a:ext cx="11360149" cy="5181598"/>
          </a:xfrm>
        </p:spPr>
        <p:txBody>
          <a:bodyPr>
            <a:normAutofit fontScale="77500" lnSpcReduction="20000"/>
          </a:bodyPr>
          <a:lstStyle/>
          <a:p>
            <a:pPr marL="0" indent="0">
              <a:buNone/>
            </a:pPr>
            <a:r>
              <a:rPr lang="en-GB" sz="5400" b="0" dirty="1">
                <a:solidFill>
                  <a:srgbClr val="7030A0"/>
                </a:solidFill>
              </a:rPr>
              <a:t>Cyber-Related Claims</a:t>
            </a:r>
          </a:p>
          <a:p>
            <a:pPr marL="0" indent="0">
              <a:buNone/>
            </a:pPr>
            <a:r>
              <a:rPr lang="en-GB" sz="5700" b="0" dirty="1">
                <a:solidFill>
                  <a:srgbClr val="7030A0"/>
                </a:solidFill>
              </a:rPr>
              <a:t>	</a:t>
            </a:r>
            <a:r>
              <a:rPr lang="en-GB" sz="4100" b="0" dirty="1">
                <a:solidFill>
                  <a:schemeClr val="tx1"/>
                </a:solidFill>
              </a:rPr>
              <a:t>ALPS reports 131% increase in hacks in April 2020 alone 	during 	remote working.</a:t>
            </a:r>
          </a:p>
          <a:p>
            <a:pPr marL="0" indent="0">
              <a:buNone/>
            </a:pPr>
            <a:r>
              <a:rPr lang="en-GB" sz="5400" b="0" dirty="1">
                <a:solidFill>
                  <a:srgbClr val="7030A0"/>
                </a:solidFill>
              </a:rPr>
              <a:t>Lack of Supervision</a:t>
            </a:r>
          </a:p>
          <a:p>
            <a:pPr marL="0" indent="0">
              <a:buNone/>
            </a:pPr>
            <a:r>
              <a:rPr lang="en-GB" sz="5700" b="0" dirty="1">
                <a:solidFill>
                  <a:srgbClr val="7030A0"/>
                </a:solidFill>
              </a:rPr>
              <a:t>	</a:t>
            </a:r>
            <a:r>
              <a:rPr lang="en-GB" sz="3800" b="0" dirty="1">
                <a:solidFill>
                  <a:schemeClr val="tx1"/>
                </a:solidFill>
              </a:rPr>
              <a:t>Jr. Associates working remotely unsupervised; wellness concerns. </a:t>
            </a:r>
          </a:p>
          <a:p>
            <a:pPr marL="0" indent="0">
              <a:buNone/>
            </a:pPr>
            <a:r>
              <a:rPr lang="en-GB" sz="5400" b="0" dirty="1">
                <a:solidFill>
                  <a:srgbClr val="7030A0"/>
                </a:solidFill>
              </a:rPr>
              <a:t>Counter Claims vs. Suits for Fees</a:t>
            </a:r>
            <a:r>
              <a:rPr lang="en-GB" sz="5400" dirty="1">
                <a:solidFill>
                  <a:srgbClr val="7030A0"/>
                </a:solidFill>
              </a:rPr>
              <a:t> – </a:t>
            </a:r>
          </a:p>
          <a:p>
            <a:pPr marL="0" indent="0">
              <a:buNone/>
            </a:pPr>
            <a:r>
              <a:rPr lang="en-GB" sz="5700" b="0" dirty="1">
                <a:solidFill>
                  <a:srgbClr val="7030A0"/>
                </a:solidFill>
              </a:rPr>
              <a:t>	</a:t>
            </a:r>
            <a:r>
              <a:rPr lang="en-GB" sz="3900" b="0" dirty="1">
                <a:solidFill>
                  <a:schemeClr val="tx1"/>
                </a:solidFill>
              </a:rPr>
              <a:t>Clients may not be able to pay due to downturn during COVID, 	may 	revert to threatening legal mal claim</a:t>
            </a:r>
          </a:p>
          <a:p>
            <a:pPr marL="0" indent="0">
              <a:buNone/>
            </a:pPr>
            <a:endParaRPr lang="en-GB" sz="1600" b="0" i="0"/>
          </a:p>
          <a:p>
            <a:pPr marL="0" indent="0">
              <a:buNone/>
            </a:pPr>
            <a:endParaRPr lang="en-GB" sz="1600" b="0"/>
          </a:p>
          <a:p>
            <a:pPr marL="0" indent="0">
              <a:buNone/>
            </a:pPr>
            <a:r>
              <a:rPr lang="en-GB" sz="1600" b="0" i="0" dirty="1"/>
              <a:t>Credit ALPS (Quinn Slide deck)</a:t>
            </a:r>
            <a:endParaRPr lang="en-GB" sz="1900" b="0" i="0"/>
          </a:p>
          <a:p>
            <a:pPr marL="0" indent="0">
              <a:buNone/>
            </a:pPr>
            <a:endParaRPr lang="en-GB" sz="3500" b="0" i="0"/>
          </a:p>
        </p:txBody>
      </p:sp>
      <p:pic>
        <p:nvPicPr>
          <p:cNvPr id="5" name="Ink 4">
            <a:extLst>
              <a:ext uri="{FF2B5EF4-FFF2-40B4-BE49-F238E27FC236}">
                <a16:creationId xmlns:a16="http://schemas.microsoft.com/office/drawing/2014/main" id="{DDC9B7B7-BBA3-8342-B12A-E64BC6BDE4B3}"/>
              </a:ext>
            </a:extLst>
          </p:cNvPr>
          <p:cNvPicPr/>
          <p:nvPr/>
        </p:nvPicPr>
        <p:blipFill>
          <a:blip r:embed="rId6"/>
          <a:srcRect/>
          <a:stretch>
            <a:fillRect/>
          </a:stretch>
        </p:blipFill>
        <p:spPr>
          <a:xfrm>
            <a:off x="6835817" y="3807211"/>
            <a:ext cx="18000" cy="18000"/>
          </a:xfrm>
          <a:prstGeom prst="rect"/>
        </p:spPr>
      </p:pic>
      <p:sp>
        <p:nvSpPr>
          <p:cNvPr id="6" name="Rectangle 5">
            <a:extLst>
              <a:ext uri="{FF2B5EF4-FFF2-40B4-BE49-F238E27FC236}">
                <a16:creationId xmlns:a16="http://schemas.microsoft.com/office/drawing/2014/main" id="{9968C327-6D6C-4A42-9A9B-3661EDDC6749}"/>
              </a:ext>
            </a:extLst>
          </p:cNvPr>
          <p:cNvSpPr/>
          <p:nvPr/>
        </p:nvSpPr>
        <p:spPr>
          <a:xfrm>
            <a:off x="381000" y="6486527"/>
            <a:ext cx="19812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BE0A00-6927-4745-8F4E-0E5A65B48E1C}"/>
              </a:ext>
            </a:extLst>
          </p:cNvPr>
          <p:cNvSpPr/>
          <p:nvPr/>
        </p:nvSpPr>
        <p:spPr>
          <a:xfrm>
            <a:off x="9601200" y="6553200"/>
            <a:ext cx="2133600" cy="304800"/>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43F1CC-182C-824B-B757-0314080DAB1B}"/>
              </a:ext>
            </a:extLst>
          </p:cNvPr>
          <p:cNvSpPr/>
          <p:nvPr/>
        </p:nvSpPr>
        <p:spPr>
          <a:xfrm>
            <a:off x="8534400" y="35125"/>
            <a:ext cx="3581400" cy="152400"/>
          </a:xfrm>
          <a:prstGeom prst="rect"/>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2185224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34934" y="111327"/>
            <a:ext cx="11360149" cy="989901"/>
          </a:xfrm>
        </p:spPr>
        <p:txBody>
          <a:bodyPr>
            <a:normAutofit/>
          </a:bodyPr>
          <a:lstStyle/>
          <a:p>
            <a:r>
              <a:rPr lang="en-US" sz="3800" dirty="1">
                <a:solidFill>
                  <a:srgbClr val="00B050"/>
                </a:solidFill>
              </a:rPr>
              <a:t>Practice Pointers - </a:t>
            </a:r>
            <a:r>
              <a:rPr lang="en-US" sz="3800" dirty="1">
                <a:solidFill>
                  <a:srgbClr val="00B0F0"/>
                </a:solidFill>
              </a:rPr>
              <a:t>Preventing Legal Malpractice Claims</a:t>
            </a:r>
          </a:p>
        </p:txBody>
      </p:sp>
      <p:sp>
        <p:nvSpPr>
          <p:cNvPr id="3" name="Content Placeholder 2"/>
          <p:cNvSpPr>
            <a:spLocks noGrp="1"/>
          </p:cNvSpPr>
          <p:nvPr>
            <p:ph idx="10"/>
          </p:nvPr>
        </p:nvSpPr>
        <p:spPr>
          <a:xfrm>
            <a:off x="529679" y="1371602"/>
            <a:ext cx="11360149" cy="5114925"/>
          </a:xfrm>
        </p:spPr>
        <p:txBody>
          <a:bodyPr>
            <a:normAutofit fontScale="55000" lnSpcReduction="20000"/>
          </a:bodyPr>
          <a:lstStyle/>
          <a:p>
            <a:pPr marL="0" indent="0">
              <a:buNone/>
            </a:pPr>
            <a:r>
              <a:rPr lang="en-GB" sz="5700" dirty="1">
                <a:solidFill>
                  <a:srgbClr val="7030A0"/>
                </a:solidFill>
              </a:rPr>
              <a:t>Engagement letters and Retainer agreements</a:t>
            </a:r>
          </a:p>
          <a:p>
            <a:pPr>
              <a:lnSpc>
                <a:spcPct val="150000"/>
              </a:lnSpc>
            </a:pPr>
            <a:r>
              <a:rPr lang="en-GB" sz="4900" b="0" dirty="1"/>
              <a:t>The Model Rules and the Virginia Rules of Professional Conduct </a:t>
            </a:r>
            <a:r>
              <a:rPr lang="en-GB" sz="4900" dirty="1"/>
              <a:t>DO NOT </a:t>
            </a:r>
            <a:r>
              <a:rPr lang="en-GB" sz="4900" b="0" dirty="1"/>
              <a:t>require a written engagement or retainer agreement.</a:t>
            </a:r>
          </a:p>
          <a:p>
            <a:pPr>
              <a:lnSpc>
                <a:spcPct val="150000"/>
              </a:lnSpc>
            </a:pPr>
            <a:r>
              <a:rPr lang="en-GB" sz="4900" b="0" dirty="1"/>
              <a:t>Virginia Rule 1.5 governs fees and recommends a written agreement. </a:t>
            </a:r>
          </a:p>
          <a:p>
            <a:pPr lvl="1">
              <a:lnSpc>
                <a:spcPct val="150000"/>
              </a:lnSpc>
            </a:pPr>
            <a:r>
              <a:rPr lang="en-GB" sz="4900" b="0" i="0" dirty="1"/>
              <a:t>Va. Rule 1.5:  The lawyers fee shall be adequately explained to the client.  When the lawyer has not regularly represented the client, the amount, basis or rate of the fee shall be communicated to the client, preferably in writing, before or within a reasonable time after commencing the representation.</a:t>
            </a:r>
            <a:endParaRPr lang="en-GB" b="0" i="0"/>
          </a:p>
          <a:p>
            <a:pPr marL="349250" lvl="1" indent="0">
              <a:buNone/>
            </a:pPr>
            <a:r>
              <a:rPr lang="en-GB" sz="1800" b="0" dirty="1"/>
              <a:t>Credit: </a:t>
            </a:r>
            <a:r>
              <a:rPr lang="en-GB" sz="1800" b="0" dirty="1">
                <a:hlinkClick r:id="rId3"/>
              </a:rPr>
              <a:t>ABA</a:t>
            </a:r>
            <a:r>
              <a:rPr lang="en-GB" sz="1800" b="0" dirty="1"/>
              <a:t>, </a:t>
            </a:r>
            <a:r>
              <a:rPr lang="en-GB" sz="1800" b="0" dirty="1">
                <a:hlinkClick r:id="rId4"/>
              </a:rPr>
              <a:t>ALPS</a:t>
            </a:r>
            <a:endParaRPr lang="en-GB" sz="1800" b="0"/>
          </a:p>
          <a:p>
            <a:pPr marL="349250" lvl="1" indent="0">
              <a:buNone/>
            </a:pPr>
            <a:r>
              <a:rPr lang="en-GB" b="0" i="0" dirty="1"/>
              <a:t> </a:t>
            </a:r>
          </a:p>
        </p:txBody>
      </p:sp>
      <p:pic>
        <p:nvPicPr>
          <p:cNvPr id="5" name="Ink 4">
            <a:extLst>
              <a:ext uri="{FF2B5EF4-FFF2-40B4-BE49-F238E27FC236}">
                <a16:creationId xmlns:a16="http://schemas.microsoft.com/office/drawing/2014/main" id="{DDC9B7B7-BBA3-8342-B12A-E64BC6BDE4B3}"/>
              </a:ext>
            </a:extLst>
          </p:cNvPr>
          <p:cNvPicPr/>
          <p:nvPr/>
        </p:nvPicPr>
        <p:blipFill>
          <a:blip r:embed="rId6"/>
          <a:srcRect/>
          <a:stretch>
            <a:fillRect/>
          </a:stretch>
        </p:blipFill>
        <p:spPr>
          <a:xfrm>
            <a:off x="6835817" y="3807211"/>
            <a:ext cx="18000" cy="18000"/>
          </a:xfrm>
          <a:prstGeom prst="rect"/>
        </p:spPr>
      </p:pic>
      <p:sp>
        <p:nvSpPr>
          <p:cNvPr id="6" name="Rectangle 5">
            <a:extLst>
              <a:ext uri="{FF2B5EF4-FFF2-40B4-BE49-F238E27FC236}">
                <a16:creationId xmlns:a16="http://schemas.microsoft.com/office/drawing/2014/main" id="{9968C327-6D6C-4A42-9A9B-3661EDDC6749}"/>
              </a:ext>
            </a:extLst>
          </p:cNvPr>
          <p:cNvSpPr/>
          <p:nvPr/>
        </p:nvSpPr>
        <p:spPr>
          <a:xfrm>
            <a:off x="381000" y="6486527"/>
            <a:ext cx="19812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BE0A00-6927-4745-8F4E-0E5A65B48E1C}"/>
              </a:ext>
            </a:extLst>
          </p:cNvPr>
          <p:cNvSpPr/>
          <p:nvPr/>
        </p:nvSpPr>
        <p:spPr>
          <a:xfrm>
            <a:off x="9601200" y="6553200"/>
            <a:ext cx="2133600" cy="304800"/>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43F1CC-182C-824B-B757-0314080DAB1B}"/>
              </a:ext>
            </a:extLst>
          </p:cNvPr>
          <p:cNvSpPr/>
          <p:nvPr/>
        </p:nvSpPr>
        <p:spPr>
          <a:xfrm>
            <a:off x="8534400" y="35125"/>
            <a:ext cx="3581400" cy="152400"/>
          </a:xfrm>
          <a:prstGeom prst="rect"/>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2221072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34934" y="111327"/>
            <a:ext cx="11360149" cy="989901"/>
          </a:xfrm>
        </p:spPr>
        <p:txBody>
          <a:bodyPr>
            <a:normAutofit/>
          </a:bodyPr>
          <a:lstStyle/>
          <a:p>
            <a:r>
              <a:rPr lang="en-US" sz="3800" dirty="1">
                <a:solidFill>
                  <a:srgbClr val="00B050"/>
                </a:solidFill>
              </a:rPr>
              <a:t>Practice Pointers - </a:t>
            </a:r>
            <a:r>
              <a:rPr lang="en-US" sz="3800" dirty="1">
                <a:solidFill>
                  <a:srgbClr val="00B0F0"/>
                </a:solidFill>
              </a:rPr>
              <a:t>Preventing Legal Malpractice Claims</a:t>
            </a:r>
          </a:p>
        </p:txBody>
      </p:sp>
      <p:sp>
        <p:nvSpPr>
          <p:cNvPr id="3" name="Content Placeholder 2"/>
          <p:cNvSpPr>
            <a:spLocks noGrp="1"/>
          </p:cNvSpPr>
          <p:nvPr>
            <p:ph idx="10"/>
          </p:nvPr>
        </p:nvSpPr>
        <p:spPr>
          <a:xfrm>
            <a:off x="529679" y="1371602"/>
            <a:ext cx="11360149" cy="5114925"/>
          </a:xfrm>
        </p:spPr>
        <p:txBody>
          <a:bodyPr>
            <a:normAutofit fontScale="85000" lnSpcReduction="20000"/>
          </a:bodyPr>
          <a:lstStyle/>
          <a:p>
            <a:pPr marL="0" indent="0">
              <a:buNone/>
            </a:pPr>
            <a:r>
              <a:rPr lang="en-GB" sz="5700" dirty="1">
                <a:solidFill>
                  <a:srgbClr val="7030A0"/>
                </a:solidFill>
              </a:rPr>
              <a:t>Engagement letters and Retainer agreements</a:t>
            </a:r>
          </a:p>
          <a:p>
            <a:pPr>
              <a:lnSpc>
                <a:spcPct val="150000"/>
              </a:lnSpc>
            </a:pPr>
            <a:r>
              <a:rPr lang="en-GB" sz="4900" b="0" dirty="1"/>
              <a:t>Scope of Engagement – Rule 1.2 and 1.5</a:t>
            </a:r>
          </a:p>
          <a:p>
            <a:pPr>
              <a:lnSpc>
                <a:spcPct val="150000"/>
              </a:lnSpc>
            </a:pPr>
            <a:r>
              <a:rPr lang="en-GB" sz="4900" b="0" dirty="1"/>
              <a:t>Avoid engagement creep</a:t>
            </a:r>
          </a:p>
          <a:p>
            <a:pPr lvl="1">
              <a:lnSpc>
                <a:spcPct val="150000"/>
              </a:lnSpc>
            </a:pPr>
            <a:r>
              <a:rPr lang="en-GB" sz="3500" b="0" dirty="1"/>
              <a:t>Clearly  define the scope of the engagement</a:t>
            </a:r>
          </a:p>
          <a:p>
            <a:pPr lvl="1">
              <a:lnSpc>
                <a:spcPct val="150000"/>
              </a:lnSpc>
            </a:pPr>
            <a:r>
              <a:rPr lang="en-GB" sz="3500" b="0" dirty="1"/>
              <a:t>State what work you will do and what you will NOT do.</a:t>
            </a:r>
          </a:p>
          <a:p>
            <a:pPr marL="349250" lvl="1" indent="0">
              <a:lnSpc>
                <a:spcPct val="150000"/>
              </a:lnSpc>
              <a:buNone/>
            </a:pPr>
            <a:endParaRPr lang="en-GB" sz="1400" b="0"/>
          </a:p>
          <a:p>
            <a:pPr marL="349250" lvl="1" indent="0">
              <a:lnSpc>
                <a:spcPct val="150000"/>
              </a:lnSpc>
              <a:buNone/>
            </a:pPr>
            <a:r>
              <a:rPr lang="en-GB" sz="1400" b="0" dirty="1"/>
              <a:t>Credit: </a:t>
            </a:r>
            <a:r>
              <a:rPr lang="en-GB" sz="1400" b="0" dirty="1">
                <a:hlinkClick r:id="rId3"/>
              </a:rPr>
              <a:t>ABA</a:t>
            </a:r>
            <a:r>
              <a:rPr lang="en-GB" sz="1400" b="0" dirty="1"/>
              <a:t>, </a:t>
            </a:r>
            <a:r>
              <a:rPr lang="en-GB" sz="1400" b="0" dirty="1">
                <a:hlinkClick r:id="rId4"/>
              </a:rPr>
              <a:t>ALPS</a:t>
            </a:r>
            <a:endParaRPr lang="en-GB" sz="1400" b="0"/>
          </a:p>
          <a:p>
            <a:pPr marL="349250" lvl="1" indent="0">
              <a:buNone/>
            </a:pPr>
            <a:r>
              <a:rPr lang="en-GB" b="0" i="0" dirty="1"/>
              <a:t> </a:t>
            </a:r>
          </a:p>
        </p:txBody>
      </p:sp>
      <p:pic>
        <p:nvPicPr>
          <p:cNvPr id="5" name="Ink 4">
            <a:extLst>
              <a:ext uri="{FF2B5EF4-FFF2-40B4-BE49-F238E27FC236}">
                <a16:creationId xmlns:a16="http://schemas.microsoft.com/office/drawing/2014/main" id="{DDC9B7B7-BBA3-8342-B12A-E64BC6BDE4B3}"/>
              </a:ext>
            </a:extLst>
          </p:cNvPr>
          <p:cNvPicPr/>
          <p:nvPr/>
        </p:nvPicPr>
        <p:blipFill>
          <a:blip r:embed="rId6"/>
          <a:srcRect/>
          <a:stretch>
            <a:fillRect/>
          </a:stretch>
        </p:blipFill>
        <p:spPr>
          <a:xfrm>
            <a:off x="6835817" y="3807211"/>
            <a:ext cx="18000" cy="18000"/>
          </a:xfrm>
          <a:prstGeom prst="rect"/>
        </p:spPr>
      </p:pic>
      <p:sp>
        <p:nvSpPr>
          <p:cNvPr id="6" name="Rectangle 5">
            <a:extLst>
              <a:ext uri="{FF2B5EF4-FFF2-40B4-BE49-F238E27FC236}">
                <a16:creationId xmlns:a16="http://schemas.microsoft.com/office/drawing/2014/main" id="{9968C327-6D6C-4A42-9A9B-3661EDDC6749}"/>
              </a:ext>
            </a:extLst>
          </p:cNvPr>
          <p:cNvSpPr/>
          <p:nvPr/>
        </p:nvSpPr>
        <p:spPr>
          <a:xfrm>
            <a:off x="381000" y="6486527"/>
            <a:ext cx="19812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BE0A00-6927-4745-8F4E-0E5A65B48E1C}"/>
              </a:ext>
            </a:extLst>
          </p:cNvPr>
          <p:cNvSpPr/>
          <p:nvPr/>
        </p:nvSpPr>
        <p:spPr>
          <a:xfrm>
            <a:off x="9601200" y="6553200"/>
            <a:ext cx="2133600" cy="304800"/>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43F1CC-182C-824B-B757-0314080DAB1B}"/>
              </a:ext>
            </a:extLst>
          </p:cNvPr>
          <p:cNvSpPr/>
          <p:nvPr/>
        </p:nvSpPr>
        <p:spPr>
          <a:xfrm>
            <a:off x="8534400" y="35125"/>
            <a:ext cx="3581400" cy="152400"/>
          </a:xfrm>
          <a:prstGeom prst="rect"/>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8990221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34934" y="111327"/>
            <a:ext cx="11360149" cy="989901"/>
          </a:xfrm>
        </p:spPr>
        <p:txBody>
          <a:bodyPr>
            <a:normAutofit/>
          </a:bodyPr>
          <a:lstStyle/>
          <a:p>
            <a:r>
              <a:rPr lang="en-US" sz="4000" dirty="1">
                <a:solidFill>
                  <a:srgbClr val="00B0F0"/>
                </a:solidFill>
              </a:rPr>
              <a:t>Preventing Legal Malpractice Claims – </a:t>
            </a:r>
            <a:r>
              <a:rPr lang="en-US" sz="4000" dirty="1">
                <a:solidFill>
                  <a:srgbClr val="FF0000"/>
                </a:solidFill>
              </a:rPr>
              <a:t>BIG DON’T DO !!</a:t>
            </a:r>
          </a:p>
        </p:txBody>
      </p:sp>
      <p:sp>
        <p:nvSpPr>
          <p:cNvPr id="3" name="Content Placeholder 2"/>
          <p:cNvSpPr>
            <a:spLocks noGrp="1"/>
          </p:cNvSpPr>
          <p:nvPr>
            <p:ph idx="10"/>
          </p:nvPr>
        </p:nvSpPr>
        <p:spPr>
          <a:xfrm>
            <a:off x="534934" y="1405761"/>
            <a:ext cx="11360149" cy="4995041"/>
          </a:xfrm>
        </p:spPr>
        <p:txBody>
          <a:bodyPr>
            <a:normAutofit fontScale="25000" lnSpcReduction="20000"/>
          </a:bodyPr>
          <a:lstStyle/>
          <a:p>
            <a:pPr marL="0" indent="0">
              <a:lnSpc>
                <a:spcPct val="170000"/>
              </a:lnSpc>
              <a:buNone/>
            </a:pPr>
            <a:r>
              <a:rPr lang="en-GB" sz="16000" dirty="1">
                <a:solidFill>
                  <a:srgbClr val="FF0000"/>
                </a:solidFill>
              </a:rPr>
              <a:t>Covering Up Mistakes</a:t>
            </a:r>
          </a:p>
          <a:p>
            <a:pPr>
              <a:lnSpc>
                <a:spcPct val="170000"/>
              </a:lnSpc>
            </a:pPr>
            <a:r>
              <a:rPr lang="en-GB" sz="11200" b="0" dirty="1"/>
              <a:t>All attorneys make mistakes. When mistakes happen, COME CLEAN WITH IT! </a:t>
            </a:r>
          </a:p>
          <a:p>
            <a:pPr>
              <a:lnSpc>
                <a:spcPct val="170000"/>
              </a:lnSpc>
            </a:pPr>
            <a:r>
              <a:rPr lang="en-GB" sz="11200" b="0" dirty="1"/>
              <a:t>Admit your mistakes as early as you can to your client and supervising attorney..</a:t>
            </a:r>
            <a:endParaRPr lang="en-GB" sz="11200" i="1"/>
          </a:p>
          <a:p>
            <a:pPr marL="0" indent="0">
              <a:lnSpc>
                <a:spcPct val="170000"/>
              </a:lnSpc>
              <a:buNone/>
            </a:pPr>
            <a:r>
              <a:rPr lang="en-GB" sz="16000" dirty="1">
                <a:solidFill>
                  <a:srgbClr val="FF0000"/>
                </a:solidFill>
              </a:rPr>
              <a:t>Avoid Conflicts of Interest</a:t>
            </a:r>
          </a:p>
          <a:p>
            <a:pPr>
              <a:lnSpc>
                <a:spcPct val="170000"/>
              </a:lnSpc>
            </a:pPr>
            <a:r>
              <a:rPr lang="en-GB" sz="11200" b="0" dirty="1"/>
              <a:t>Take the time necessary to screen for conflicts. Where conflicts are concerned, erring on the side of caution is never wrong.</a:t>
            </a:r>
          </a:p>
          <a:p>
            <a:pPr>
              <a:lnSpc>
                <a:spcPct val="170000"/>
              </a:lnSpc>
            </a:pPr>
            <a:endParaRPr lang="en-GB" b="0"/>
          </a:p>
          <a:p>
            <a:pPr marL="0" indent="0">
              <a:buNone/>
            </a:pPr>
            <a:r>
              <a:rPr lang="en-GB" sz="1900" b="0" i="1" dirty="1"/>
              <a:t>Credit: </a:t>
            </a:r>
            <a:r>
              <a:rPr lang="en-GB" sz="1900" b="0" i="1" dirty="1">
                <a:hlinkClick r:id="rId3"/>
              </a:rPr>
              <a:t>David Oberly</a:t>
            </a:r>
            <a:r>
              <a:rPr lang="en-GB" sz="1900" b="0" i="1" dirty="1"/>
              <a:t>, </a:t>
            </a:r>
            <a:r>
              <a:rPr lang="en-GB" sz="1900" b="0" i="1" dirty="1">
                <a:hlinkClick r:id="rId4"/>
              </a:rPr>
              <a:t>ALPS</a:t>
            </a:r>
            <a:endParaRPr lang="en-GB" sz="1900" b="0" i="1"/>
          </a:p>
        </p:txBody>
      </p:sp>
      <p:pic>
        <p:nvPicPr>
          <p:cNvPr id="5" name="Ink 4">
            <a:extLst>
              <a:ext uri="{FF2B5EF4-FFF2-40B4-BE49-F238E27FC236}">
                <a16:creationId xmlns:a16="http://schemas.microsoft.com/office/drawing/2014/main" id="{DDC9B7B7-BBA3-8342-B12A-E64BC6BDE4B3}"/>
              </a:ext>
            </a:extLst>
          </p:cNvPr>
          <p:cNvPicPr/>
          <p:nvPr/>
        </p:nvPicPr>
        <p:blipFill>
          <a:blip r:embed="rId6"/>
          <a:srcRect/>
          <a:stretch>
            <a:fillRect/>
          </a:stretch>
        </p:blipFill>
        <p:spPr>
          <a:xfrm>
            <a:off x="6835817" y="3807211"/>
            <a:ext cx="18000" cy="18000"/>
          </a:xfrm>
          <a:prstGeom prst="rect"/>
        </p:spPr>
      </p:pic>
      <p:sp>
        <p:nvSpPr>
          <p:cNvPr id="6" name="Rectangle 5">
            <a:extLst>
              <a:ext uri="{FF2B5EF4-FFF2-40B4-BE49-F238E27FC236}">
                <a16:creationId xmlns:a16="http://schemas.microsoft.com/office/drawing/2014/main" id="{9968C327-6D6C-4A42-9A9B-3661EDDC6749}"/>
              </a:ext>
            </a:extLst>
          </p:cNvPr>
          <p:cNvSpPr/>
          <p:nvPr/>
        </p:nvSpPr>
        <p:spPr>
          <a:xfrm>
            <a:off x="381000" y="6486527"/>
            <a:ext cx="19812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BE0A00-6927-4745-8F4E-0E5A65B48E1C}"/>
              </a:ext>
            </a:extLst>
          </p:cNvPr>
          <p:cNvSpPr/>
          <p:nvPr/>
        </p:nvSpPr>
        <p:spPr>
          <a:xfrm>
            <a:off x="9601200" y="6553200"/>
            <a:ext cx="2133600" cy="304800"/>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43F1CC-182C-824B-B757-0314080DAB1B}"/>
              </a:ext>
            </a:extLst>
          </p:cNvPr>
          <p:cNvSpPr/>
          <p:nvPr/>
        </p:nvSpPr>
        <p:spPr>
          <a:xfrm>
            <a:off x="8534400" y="35125"/>
            <a:ext cx="3581400" cy="152400"/>
          </a:xfrm>
          <a:prstGeom prst="rect"/>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0347755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2236-D7D5-9547-953B-391D5959A2D9}"/>
              </a:ext>
            </a:extLst>
          </p:cNvPr>
          <p:cNvSpPr>
            <a:spLocks noGrp="1"/>
          </p:cNvSpPr>
          <p:nvPr>
            <p:ph type="title"/>
          </p:nvPr>
        </p:nvSpPr>
        <p:spPr>
          <a:xfrm>
            <a:off x="609600" y="358778"/>
            <a:ext cx="10972800" cy="800099"/>
          </a:xfrm>
        </p:spPr>
        <p:txBody>
          <a:bodyPr/>
          <a:lstStyle/>
          <a:p>
            <a:r>
              <a:rPr lang="en-US" sz="4800" dirty="1">
                <a:ln>
                  <a:solidFill>
                    <a:schemeClr val="tx1"/>
                  </a:solidFill>
                </a:ln>
                <a:solidFill>
                  <a:srgbClr val="00B0F0"/>
                </a:solidFill>
              </a:rPr>
              <a:t>Special SOL Hybrid for Legal Malpractice</a:t>
            </a:r>
          </a:p>
        </p:txBody>
      </p:sp>
      <p:sp>
        <p:nvSpPr>
          <p:cNvPr id="4" name="Content Placeholder 3">
            <a:extLst>
              <a:ext uri="{FF2B5EF4-FFF2-40B4-BE49-F238E27FC236}">
                <a16:creationId xmlns:a16="http://schemas.microsoft.com/office/drawing/2014/main" id="{0A9B6423-167A-9944-81F9-80CE300CF794}"/>
              </a:ext>
            </a:extLst>
          </p:cNvPr>
          <p:cNvSpPr>
            <a:spLocks noGrp="1"/>
          </p:cNvSpPr>
          <p:nvPr>
            <p:ph sz="half" idx="2"/>
          </p:nvPr>
        </p:nvSpPr>
        <p:spPr>
          <a:xfrm>
            <a:off x="228601" y="1535113"/>
            <a:ext cx="5767917" cy="4591050"/>
          </a:xfrm>
        </p:spPr>
        <p:txBody>
          <a:bodyPr/>
          <a:lstStyle/>
          <a:p>
            <a:r>
              <a:rPr lang="en-US" dirty="1"/>
              <a:t>Written agreements don’t have to be signed by both parties.  Per Va. Code § 8.01-246(4), statute of limitations is 5 years against the person who signed it; 3 years against the person who did not.</a:t>
            </a:r>
          </a:p>
          <a:p>
            <a:r>
              <a:rPr lang="en-US" dirty="1"/>
              <a:t>Dunavant v. Bagwell, 2016 WL 3208970 (Va. S. Ct. Feb. 12, 2016) (confirming written agreement can be signed by just one party and it can be signed by none of the parties and still be a written agreement if the parties unconditionally assented to its terms as the complete agreement).</a:t>
            </a:r>
          </a:p>
          <a:p>
            <a:pPr marL="0" indent="0">
              <a:buNone/>
            </a:pPr>
            <a:r>
              <a:rPr lang="en-US" dirty="1"/>
              <a:t> </a:t>
            </a:r>
          </a:p>
          <a:p>
            <a:endParaRPr lang="en-US"/>
          </a:p>
          <a:p>
            <a:endParaRPr lang="en-US"/>
          </a:p>
        </p:txBody>
      </p:sp>
      <p:sp>
        <p:nvSpPr>
          <p:cNvPr id="5" name="Text Placeholder 4">
            <a:extLst>
              <a:ext uri="{FF2B5EF4-FFF2-40B4-BE49-F238E27FC236}">
                <a16:creationId xmlns:a16="http://schemas.microsoft.com/office/drawing/2014/main" id="{E3CE0B5F-98AA-2947-9CD6-F67B9594CAD5}"/>
              </a:ext>
            </a:extLst>
          </p:cNvPr>
          <p:cNvSpPr>
            <a:spLocks noGrp="1"/>
          </p:cNvSpPr>
          <p:nvPr>
            <p:ph type="body" sz="quarter" idx="3"/>
          </p:nvPr>
        </p:nvSpPr>
        <p:spPr>
          <a:xfrm>
            <a:off x="6193369" y="4150519"/>
            <a:ext cx="5389033" cy="639762"/>
          </a:xfrm>
        </p:spPr>
        <p:txBody>
          <a:bodyPr/>
          <a:lstStyle/>
          <a:p>
            <a:r>
              <a:rPr lang="en-US" dirty="1"/>
              <a:t>Catch all 2-year SOL or 3-year SOL?</a:t>
            </a:r>
          </a:p>
          <a:p>
            <a:endParaRPr lang="en-US"/>
          </a:p>
        </p:txBody>
      </p:sp>
      <p:sp>
        <p:nvSpPr>
          <p:cNvPr id="6" name="Content Placeholder 5">
            <a:extLst>
              <a:ext uri="{FF2B5EF4-FFF2-40B4-BE49-F238E27FC236}">
                <a16:creationId xmlns:a16="http://schemas.microsoft.com/office/drawing/2014/main" id="{BED745F0-C534-6849-82F4-F8F575E984D9}"/>
              </a:ext>
            </a:extLst>
          </p:cNvPr>
          <p:cNvSpPr>
            <a:spLocks noGrp="1"/>
          </p:cNvSpPr>
          <p:nvPr>
            <p:ph sz="quarter" idx="4"/>
          </p:nvPr>
        </p:nvSpPr>
        <p:spPr>
          <a:xfrm>
            <a:off x="6193369" y="1074739"/>
            <a:ext cx="5389033" cy="4708525"/>
          </a:xfrm>
        </p:spPr>
        <p:txBody>
          <a:bodyPr/>
          <a:lstStyle/>
          <a:p>
            <a:r>
              <a:rPr lang="en-US" dirty="1"/>
              <a:t>Facts: lawyer had practice of using a form fee agreement with on signature block for the client; the lawyer did not sign the agreement.  Less common for lawyers, very common for estimators and contractors.  Two different SOLs based on the same written contract.</a:t>
            </a:r>
          </a:p>
          <a:p>
            <a:pPr marL="0" indent="0">
              <a:buNone/>
            </a:pPr>
            <a:r>
              <a:rPr lang="en-US" dirty="1"/>
              <a:t>  </a:t>
            </a:r>
          </a:p>
          <a:p>
            <a:r>
              <a:rPr lang="en-US" dirty="1"/>
              <a:t>Boyd Graves fixed confusion with passage of HB 2242, effective July 1, 2019, as Va. Code § 8.01-246(4)(i).  Confirms same 3-year SOL for “unwritten contracts” and contracts in writing not signed by the person to be charged.  </a:t>
            </a:r>
          </a:p>
          <a:p>
            <a:endParaRPr lang="en-US"/>
          </a:p>
        </p:txBody>
      </p:sp>
    </p:spTree>
    <p:extLst>
      <p:ext uri="{BB962C8B-B14F-4D97-AF65-F5344CB8AC3E}">
        <p14:creationId xmlns:p14="http://schemas.microsoft.com/office/powerpoint/2010/main" val="4279470588"/>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34934" y="111327"/>
            <a:ext cx="11360149" cy="989901"/>
          </a:xfrm>
        </p:spPr>
        <p:txBody>
          <a:bodyPr>
            <a:normAutofit/>
          </a:bodyPr>
          <a:lstStyle/>
          <a:p>
            <a:r>
              <a:rPr lang="en-US" sz="3800" dirty="1">
                <a:solidFill>
                  <a:srgbClr val="00B0F0"/>
                </a:solidFill>
              </a:rPr>
              <a:t>Preventing Legal Malpractice Claims – </a:t>
            </a:r>
            <a:r>
              <a:rPr lang="en-US" sz="3800" dirty="1">
                <a:solidFill>
                  <a:srgbClr val="00B050"/>
                </a:solidFill>
              </a:rPr>
              <a:t>Practice Pointers</a:t>
            </a:r>
          </a:p>
        </p:txBody>
      </p:sp>
      <p:sp>
        <p:nvSpPr>
          <p:cNvPr id="3" name="Content Placeholder 2"/>
          <p:cNvSpPr>
            <a:spLocks noGrp="1"/>
          </p:cNvSpPr>
          <p:nvPr>
            <p:ph idx="10"/>
          </p:nvPr>
        </p:nvSpPr>
        <p:spPr>
          <a:xfrm>
            <a:off x="534933" y="1337443"/>
            <a:ext cx="11360149" cy="5114925"/>
          </a:xfrm>
        </p:spPr>
        <p:txBody>
          <a:bodyPr>
            <a:normAutofit fontScale="77500" lnSpcReduction="20000"/>
          </a:bodyPr>
          <a:lstStyle/>
          <a:p>
            <a:pPr marL="0" indent="0">
              <a:lnSpc>
                <a:spcPct val="150000"/>
              </a:lnSpc>
              <a:buNone/>
            </a:pPr>
            <a:r>
              <a:rPr lang="en-GB" sz="4300" dirty="1">
                <a:solidFill>
                  <a:srgbClr val="FF0000"/>
                </a:solidFill>
              </a:rPr>
              <a:t>Don’t Dabble!</a:t>
            </a:r>
          </a:p>
          <a:p>
            <a:pPr>
              <a:lnSpc>
                <a:spcPct val="150000"/>
              </a:lnSpc>
            </a:pPr>
            <a:r>
              <a:rPr lang="en-US" sz="3100" b="0" dirty="1"/>
              <a:t>When faced with an area of law you are unfamiliar with, consider referring the matter out or seeking help from an experienced practitioner in the field.</a:t>
            </a:r>
          </a:p>
          <a:p>
            <a:pPr lvl="1">
              <a:lnSpc>
                <a:spcPct val="150000"/>
              </a:lnSpc>
            </a:pPr>
            <a:r>
              <a:rPr lang="en-US" sz="2800" b="0" dirty="1"/>
              <a:t>Va. Rule 1.1 Competence</a:t>
            </a:r>
          </a:p>
          <a:p>
            <a:pPr lvl="1">
              <a:lnSpc>
                <a:spcPct val="150000"/>
              </a:lnSpc>
            </a:pPr>
            <a:r>
              <a:rPr lang="en-US" sz="2800" b="0" dirty="1"/>
              <a:t>Va. Rule 1.5 – you cannot charge your client excessive amounts of time to learn a new area of law.</a:t>
            </a:r>
          </a:p>
          <a:p>
            <a:pPr>
              <a:lnSpc>
                <a:spcPct val="150000"/>
              </a:lnSpc>
            </a:pPr>
            <a:r>
              <a:rPr lang="en-US" sz="3100" b="0" dirty="1"/>
              <a:t>Avoid overconfidence</a:t>
            </a:r>
          </a:p>
          <a:p>
            <a:pPr lvl="1">
              <a:lnSpc>
                <a:spcPct val="150000"/>
              </a:lnSpc>
            </a:pPr>
            <a:r>
              <a:rPr lang="en-US" sz="2900" b="0" i="0" dirty="1"/>
              <a:t>Trial lawyers are, by nature, very confident (or at least very good at acting confident.) But, overconfidence can get you into trouble. While confidence is a necessity for lawyers, when advising clients, a little humility may help as well.</a:t>
            </a:r>
          </a:p>
          <a:p>
            <a:pPr marL="349250" lvl="1" indent="0">
              <a:buNone/>
            </a:pPr>
            <a:r>
              <a:rPr lang="en-US" b="0" i="0" dirty="1"/>
              <a:t>								</a:t>
            </a:r>
            <a:r>
              <a:rPr lang="en-GB" sz="2200" b="0" dirty="1"/>
              <a:t>Credit: </a:t>
            </a:r>
            <a:r>
              <a:rPr lang="en-GB" sz="2200" b="0" dirty="1">
                <a:hlinkClick r:id="rId3"/>
              </a:rPr>
              <a:t>ABA </a:t>
            </a:r>
            <a:r>
              <a:rPr lang="en-GB" sz="2200" b="0" dirty="1"/>
              <a:t>, </a:t>
            </a:r>
            <a:r>
              <a:rPr lang="en-GB" sz="2200" b="0" dirty="1">
                <a:hlinkClick r:id="rId4"/>
              </a:rPr>
              <a:t>David Oberly</a:t>
            </a:r>
            <a:r>
              <a:rPr lang="en-GB" sz="2200" b="0" dirty="1"/>
              <a:t>, </a:t>
            </a:r>
            <a:r>
              <a:rPr lang="en-GB" sz="2200" b="0" dirty="1">
                <a:hlinkClick r:id="rId5"/>
              </a:rPr>
              <a:t>ALPS</a:t>
            </a:r>
            <a:r>
              <a:rPr lang="en-GB" b="0" dirty="1"/>
              <a:t>, </a:t>
            </a:r>
          </a:p>
          <a:p>
            <a:pPr marL="349250" lvl="1" indent="0">
              <a:buNone/>
            </a:pPr>
            <a:endParaRPr lang="en-US" b="0" i="0"/>
          </a:p>
          <a:p>
            <a:pPr marL="349250" lvl="1" indent="0">
              <a:buNone/>
            </a:pPr>
            <a:endParaRPr lang="en-US" b="0" i="0"/>
          </a:p>
        </p:txBody>
      </p:sp>
      <p:pic>
        <p:nvPicPr>
          <p:cNvPr id="5" name="Ink 4">
            <a:extLst>
              <a:ext uri="{FF2B5EF4-FFF2-40B4-BE49-F238E27FC236}">
                <a16:creationId xmlns:a16="http://schemas.microsoft.com/office/drawing/2014/main" id="{DDC9B7B7-BBA3-8342-B12A-E64BC6BDE4B3}"/>
              </a:ext>
            </a:extLst>
          </p:cNvPr>
          <p:cNvPicPr/>
          <p:nvPr/>
        </p:nvPicPr>
        <p:blipFill>
          <a:blip r:embed="rId7"/>
          <a:srcRect/>
          <a:stretch>
            <a:fillRect/>
          </a:stretch>
        </p:blipFill>
        <p:spPr>
          <a:xfrm>
            <a:off x="6835817" y="3807211"/>
            <a:ext cx="18000" cy="18000"/>
          </a:xfrm>
          <a:prstGeom prst="rect"/>
        </p:spPr>
      </p:pic>
      <p:sp>
        <p:nvSpPr>
          <p:cNvPr id="6" name="Rectangle 5">
            <a:extLst>
              <a:ext uri="{FF2B5EF4-FFF2-40B4-BE49-F238E27FC236}">
                <a16:creationId xmlns:a16="http://schemas.microsoft.com/office/drawing/2014/main" id="{9968C327-6D6C-4A42-9A9B-3661EDDC6749}"/>
              </a:ext>
            </a:extLst>
          </p:cNvPr>
          <p:cNvSpPr/>
          <p:nvPr/>
        </p:nvSpPr>
        <p:spPr>
          <a:xfrm>
            <a:off x="381000" y="6486527"/>
            <a:ext cx="19812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BE0A00-6927-4745-8F4E-0E5A65B48E1C}"/>
              </a:ext>
            </a:extLst>
          </p:cNvPr>
          <p:cNvSpPr/>
          <p:nvPr/>
        </p:nvSpPr>
        <p:spPr>
          <a:xfrm>
            <a:off x="9601200" y="6553200"/>
            <a:ext cx="2133600" cy="304800"/>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43F1CC-182C-824B-B757-0314080DAB1B}"/>
              </a:ext>
            </a:extLst>
          </p:cNvPr>
          <p:cNvSpPr/>
          <p:nvPr/>
        </p:nvSpPr>
        <p:spPr>
          <a:xfrm>
            <a:off x="8534400" y="35125"/>
            <a:ext cx="3581400" cy="152400"/>
          </a:xfrm>
          <a:prstGeom prst="rect"/>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0945608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34934" y="111327"/>
            <a:ext cx="11360149" cy="989901"/>
          </a:xfrm>
        </p:spPr>
        <p:txBody>
          <a:bodyPr/>
          <a:lstStyle/>
          <a:p>
            <a:r>
              <a:rPr lang="en-US" dirty="1">
                <a:solidFill>
                  <a:srgbClr val="00B0F0"/>
                </a:solidFill>
              </a:rPr>
              <a:t>Preventing Legal Malpractice Claims – </a:t>
            </a:r>
            <a:r>
              <a:rPr lang="en-US" dirty="1">
                <a:solidFill>
                  <a:srgbClr val="00B050"/>
                </a:solidFill>
              </a:rPr>
              <a:t>Practice Pointers</a:t>
            </a:r>
          </a:p>
        </p:txBody>
      </p:sp>
      <p:sp>
        <p:nvSpPr>
          <p:cNvPr id="3" name="Content Placeholder 2"/>
          <p:cNvSpPr>
            <a:spLocks noGrp="1"/>
          </p:cNvSpPr>
          <p:nvPr>
            <p:ph idx="10"/>
          </p:nvPr>
        </p:nvSpPr>
        <p:spPr>
          <a:xfrm>
            <a:off x="516541" y="1371602"/>
            <a:ext cx="11360149" cy="5114925"/>
          </a:xfrm>
        </p:spPr>
        <p:txBody>
          <a:bodyPr>
            <a:normAutofit lnSpcReduction="10000"/>
          </a:bodyPr>
          <a:lstStyle/>
          <a:p>
            <a:pPr marL="0" indent="0">
              <a:buNone/>
            </a:pPr>
            <a:r>
              <a:rPr lang="en-GB" sz="4000" dirty="1">
                <a:solidFill>
                  <a:srgbClr val="FF0000"/>
                </a:solidFill>
              </a:rPr>
              <a:t>Listen to Your Gut</a:t>
            </a:r>
          </a:p>
          <a:p>
            <a:r>
              <a:rPr lang="en-GB" b="0" dirty="1"/>
              <a:t>If you are unsure about something, take the time needed to figure it out.</a:t>
            </a:r>
          </a:p>
          <a:p>
            <a:pPr marL="0" indent="0">
              <a:buNone/>
            </a:pPr>
            <a:endParaRPr lang="en-GB" sz="1800" b="0" i="1"/>
          </a:p>
          <a:p>
            <a:pPr marL="0" indent="0">
              <a:buNone/>
            </a:pPr>
            <a:r>
              <a:rPr lang="en-GB" sz="1800" b="0" i="1" dirty="1"/>
              <a:t>Credit: </a:t>
            </a:r>
            <a:r>
              <a:rPr lang="en-GB" sz="1800" b="0" i="1" dirty="1">
                <a:hlinkClick r:id="rId3"/>
              </a:rPr>
              <a:t>Dan Pinnington</a:t>
            </a:r>
            <a:endParaRPr lang="en-GB" sz="1800" b="0" i="1"/>
          </a:p>
          <a:p>
            <a:pPr marL="0" indent="0">
              <a:buNone/>
            </a:pPr>
            <a:endParaRPr lang="en-GB" sz="1800" b="0" i="1"/>
          </a:p>
          <a:p>
            <a:pPr marL="0" indent="0">
              <a:buNone/>
            </a:pPr>
            <a:r>
              <a:rPr lang="en-GB" sz="4000" dirty="1"/>
              <a:t>Suing for Fees</a:t>
            </a:r>
          </a:p>
          <a:p>
            <a:r>
              <a:rPr lang="en-GB" b="0" dirty="1"/>
              <a:t>The single easiest way to get sued for legal malpractice is suing your client for fees. Therefore, weigh the costs and benefits closely before initiating these proceedings. </a:t>
            </a:r>
          </a:p>
          <a:p>
            <a:endParaRPr lang="en-GB" b="0"/>
          </a:p>
          <a:p>
            <a:pPr marL="0" indent="0">
              <a:buNone/>
            </a:pPr>
            <a:r>
              <a:rPr lang="en-GB" sz="2000" b="0" i="1" dirty="1"/>
              <a:t>Credit: </a:t>
            </a:r>
            <a:r>
              <a:rPr lang="en-GB" sz="2000" b="0" dirty="1"/>
              <a:t> </a:t>
            </a:r>
            <a:r>
              <a:rPr lang="en-GB" sz="2000" b="0" i="1" dirty="1">
                <a:hlinkClick r:id="rId4"/>
              </a:rPr>
              <a:t>Johnston,Tobey,Baruch</a:t>
            </a:r>
            <a:r>
              <a:rPr lang="en-GB" sz="2000" b="0" i="1" dirty="1"/>
              <a:t>, </a:t>
            </a:r>
            <a:endParaRPr lang="en-GB" sz="2000" b="0"/>
          </a:p>
          <a:p>
            <a:pPr marL="0" indent="0">
              <a:buNone/>
            </a:pPr>
            <a:endParaRPr lang="en-GB" b="0"/>
          </a:p>
        </p:txBody>
      </p:sp>
      <p:pic>
        <p:nvPicPr>
          <p:cNvPr id="5" name="Ink 4">
            <a:extLst>
              <a:ext uri="{FF2B5EF4-FFF2-40B4-BE49-F238E27FC236}">
                <a16:creationId xmlns:a16="http://schemas.microsoft.com/office/drawing/2014/main" id="{DDC9B7B7-BBA3-8342-B12A-E64BC6BDE4B3}"/>
              </a:ext>
            </a:extLst>
          </p:cNvPr>
          <p:cNvPicPr/>
          <p:nvPr/>
        </p:nvPicPr>
        <p:blipFill>
          <a:blip r:embed="rId6"/>
          <a:srcRect/>
          <a:stretch>
            <a:fillRect/>
          </a:stretch>
        </p:blipFill>
        <p:spPr>
          <a:xfrm>
            <a:off x="6835817" y="3807211"/>
            <a:ext cx="18000" cy="18000"/>
          </a:xfrm>
          <a:prstGeom prst="rect"/>
        </p:spPr>
      </p:pic>
      <p:sp>
        <p:nvSpPr>
          <p:cNvPr id="6" name="Rectangle 5">
            <a:extLst>
              <a:ext uri="{FF2B5EF4-FFF2-40B4-BE49-F238E27FC236}">
                <a16:creationId xmlns:a16="http://schemas.microsoft.com/office/drawing/2014/main" id="{9968C327-6D6C-4A42-9A9B-3661EDDC6749}"/>
              </a:ext>
            </a:extLst>
          </p:cNvPr>
          <p:cNvSpPr/>
          <p:nvPr/>
        </p:nvSpPr>
        <p:spPr>
          <a:xfrm>
            <a:off x="381000" y="6486527"/>
            <a:ext cx="19812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BE0A00-6927-4745-8F4E-0E5A65B48E1C}"/>
              </a:ext>
            </a:extLst>
          </p:cNvPr>
          <p:cNvSpPr/>
          <p:nvPr/>
        </p:nvSpPr>
        <p:spPr>
          <a:xfrm>
            <a:off x="9601200" y="6553200"/>
            <a:ext cx="2133600" cy="304800"/>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43F1CC-182C-824B-B757-0314080DAB1B}"/>
              </a:ext>
            </a:extLst>
          </p:cNvPr>
          <p:cNvSpPr/>
          <p:nvPr/>
        </p:nvSpPr>
        <p:spPr>
          <a:xfrm>
            <a:off x="8534400" y="35125"/>
            <a:ext cx="3581400" cy="152400"/>
          </a:xfrm>
          <a:prstGeom prst="rect"/>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6792066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27052" y="392259"/>
            <a:ext cx="11360149" cy="685799"/>
          </a:xfrm>
        </p:spPr>
        <p:txBody>
          <a:bodyPr>
            <a:normAutofit/>
          </a:bodyPr>
          <a:lstStyle/>
          <a:p>
            <a:r>
              <a:rPr lang="en-US" sz="3800" dirty="1">
                <a:solidFill>
                  <a:srgbClr val="00B0F0"/>
                </a:solidFill>
              </a:rPr>
              <a:t>Preventing Legal Malpractice Claims – </a:t>
            </a:r>
            <a:r>
              <a:rPr lang="en-US" sz="3800" dirty="1">
                <a:solidFill>
                  <a:srgbClr val="00B050"/>
                </a:solidFill>
              </a:rPr>
              <a:t>Practice Pointers</a:t>
            </a:r>
          </a:p>
        </p:txBody>
      </p:sp>
      <p:sp>
        <p:nvSpPr>
          <p:cNvPr id="3" name="Content Placeholder 2"/>
          <p:cNvSpPr>
            <a:spLocks noGrp="1"/>
          </p:cNvSpPr>
          <p:nvPr>
            <p:ph idx="10"/>
          </p:nvPr>
        </p:nvSpPr>
        <p:spPr/>
        <p:txBody>
          <a:bodyPr>
            <a:normAutofit fontScale="92500" lnSpcReduction="10000"/>
          </a:bodyPr>
          <a:lstStyle/>
          <a:p>
            <a:pPr marL="0" indent="0">
              <a:lnSpc>
                <a:spcPct val="150000"/>
              </a:lnSpc>
              <a:buNone/>
            </a:pPr>
            <a:r>
              <a:rPr lang="en-GB" sz="4300" dirty="1"/>
              <a:t>E-Discovery: </a:t>
            </a:r>
          </a:p>
          <a:p>
            <a:pPr>
              <a:lnSpc>
                <a:spcPct val="150000"/>
              </a:lnSpc>
            </a:pPr>
            <a:r>
              <a:rPr lang="en-GB" sz="3200" b="0" dirty="1"/>
              <a:t>As cases become more complex, it is essential that attorneys educate themselves on e-discovery procedures and requirements. It is not enough to simply hire an e-discovery expert or rely on a paralegal. E-discovery errors can have drastic consequences and could lead to a malpractice suit. </a:t>
            </a:r>
          </a:p>
          <a:p>
            <a:endParaRPr lang="en-GB" sz="3200" b="0"/>
          </a:p>
          <a:p>
            <a:endParaRPr lang="en-GB" sz="3200" b="0"/>
          </a:p>
          <a:p>
            <a:pPr marL="0" indent="0">
              <a:buNone/>
            </a:pPr>
            <a:r>
              <a:rPr lang="en-GB" sz="1800" b="0" i="1" dirty="1"/>
              <a:t>Credit: </a:t>
            </a:r>
            <a:r>
              <a:rPr lang="en-GB" sz="1800" b="0" i="1" dirty="1">
                <a:hlinkClick r:id="rId3"/>
              </a:rPr>
              <a:t>ABA </a:t>
            </a:r>
            <a:endParaRPr lang="en-GB" sz="1800" b="0" i="1"/>
          </a:p>
        </p:txBody>
      </p:sp>
      <p:sp>
        <p:nvSpPr>
          <p:cNvPr id="4" name="Rectangle 3">
            <a:extLst>
              <a:ext uri="{FF2B5EF4-FFF2-40B4-BE49-F238E27FC236}">
                <a16:creationId xmlns:a16="http://schemas.microsoft.com/office/drawing/2014/main" id="{78FBF465-93E6-3946-BB58-EEF0DB9FDFB0}"/>
              </a:ext>
            </a:extLst>
          </p:cNvPr>
          <p:cNvSpPr/>
          <p:nvPr/>
        </p:nvSpPr>
        <p:spPr>
          <a:xfrm>
            <a:off x="381000" y="6486527"/>
            <a:ext cx="19812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B4EC5A4-CE42-E54C-917A-C31814F8951B}"/>
              </a:ext>
            </a:extLst>
          </p:cNvPr>
          <p:cNvSpPr/>
          <p:nvPr/>
        </p:nvSpPr>
        <p:spPr>
          <a:xfrm>
            <a:off x="9448800" y="6486526"/>
            <a:ext cx="22860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0D52D14-6344-2444-9D44-EC9472F98B60}"/>
              </a:ext>
            </a:extLst>
          </p:cNvPr>
          <p:cNvSpPr/>
          <p:nvPr/>
        </p:nvSpPr>
        <p:spPr>
          <a:xfrm>
            <a:off x="8229600" y="18395"/>
            <a:ext cx="39624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6963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1">
                <a:solidFill>
                  <a:srgbClr val="00B0F0"/>
                </a:solidFill>
              </a:rPr>
              <a:t>Virginia Law – </a:t>
            </a:r>
            <a:r>
              <a:rPr lang="en-US" sz="4800" dirty="1">
                <a:solidFill>
                  <a:srgbClr val="E37F1C"/>
                </a:solidFill>
              </a:rPr>
              <a:t>Recent Opinions</a:t>
            </a:r>
          </a:p>
        </p:txBody>
      </p:sp>
      <p:sp>
        <p:nvSpPr>
          <p:cNvPr id="3" name="Content Placeholder 2"/>
          <p:cNvSpPr>
            <a:spLocks noGrp="1"/>
          </p:cNvSpPr>
          <p:nvPr>
            <p:ph idx="10"/>
          </p:nvPr>
        </p:nvSpPr>
        <p:spPr/>
        <p:txBody>
          <a:bodyPr>
            <a:normAutofit/>
          </a:bodyPr>
          <a:lstStyle/>
          <a:p>
            <a:pPr fontAlgn="ctr"/>
            <a:r>
              <a:rPr lang="en-US" i="1" dirty="1">
                <a:hlinkClick r:id="rId3"/>
              </a:rPr>
              <a:t>Moonlight Enters., LLC v. Mroz</a:t>
            </a:r>
            <a:r>
              <a:rPr lang="en-US" dirty="1">
                <a:hlinkClick r:id="rId3"/>
              </a:rPr>
              <a:t>, 293 Va. 224 (2017)</a:t>
            </a:r>
            <a:endParaRPr lang="en-US" sz="2400"/>
          </a:p>
          <a:p>
            <a:pPr lvl="1" fontAlgn="ctr">
              <a:lnSpc>
                <a:spcPct val="150000"/>
              </a:lnSpc>
            </a:pPr>
            <a:r>
              <a:rPr lang="en-US" sz="2800" i="0" dirty="1"/>
              <a:t>Overview</a:t>
            </a:r>
          </a:p>
          <a:p>
            <a:pPr lvl="2" fontAlgn="ctr">
              <a:lnSpc>
                <a:spcPct val="150000"/>
              </a:lnSpc>
            </a:pPr>
            <a:r>
              <a:rPr lang="en-US" sz="2200" b="0" dirty="1"/>
              <a:t>Legal malpractice action where the Supreme Court of Virginia refused to extend the “continuous-representation rule.” This rule tolls the statute of limitations for a legal malpractice claim until an attorney stops working on a matter. Here, while an attorney finished working on the matter, another attorney within their firm continued to do so. The plaintiff claimed that their action was not barred by the statute of limitations claiming that it was tolled until all counsel of record completed legal work on the matter. The Court rejected this argument in part emphasizing the unpredictability such an extension would bring to legal malpractice claims.</a:t>
            </a:r>
            <a:endParaRPr lang="en-US" sz="1400" b="0"/>
          </a:p>
          <a:p>
            <a:endParaRPr lang="en-GB"/>
          </a:p>
        </p:txBody>
      </p:sp>
      <p:sp>
        <p:nvSpPr>
          <p:cNvPr id="4" name="Rectangle 3">
            <a:extLst>
              <a:ext uri="{FF2B5EF4-FFF2-40B4-BE49-F238E27FC236}">
                <a16:creationId xmlns:a16="http://schemas.microsoft.com/office/drawing/2014/main" id="{E0B775C6-C21E-E84B-BF27-E12171C2F356}"/>
              </a:ext>
            </a:extLst>
          </p:cNvPr>
          <p:cNvSpPr/>
          <p:nvPr/>
        </p:nvSpPr>
        <p:spPr>
          <a:xfrm>
            <a:off x="381000" y="6486527"/>
            <a:ext cx="19812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82052F-AD49-E749-BBF9-E374842B3C86}"/>
              </a:ext>
            </a:extLst>
          </p:cNvPr>
          <p:cNvSpPr/>
          <p:nvPr/>
        </p:nvSpPr>
        <p:spPr>
          <a:xfrm>
            <a:off x="9525000" y="6519863"/>
            <a:ext cx="22098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7ACEFFB-C88E-1A4E-8FB4-5C64C071FF10}"/>
              </a:ext>
            </a:extLst>
          </p:cNvPr>
          <p:cNvSpPr/>
          <p:nvPr/>
        </p:nvSpPr>
        <p:spPr>
          <a:xfrm>
            <a:off x="8534400" y="-7883"/>
            <a:ext cx="35814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4511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34934" y="111327"/>
            <a:ext cx="11360149" cy="989901"/>
          </a:xfrm>
        </p:spPr>
        <p:txBody>
          <a:bodyPr>
            <a:normAutofit/>
          </a:bodyPr>
          <a:lstStyle/>
          <a:p>
            <a:r>
              <a:rPr lang="en-US" sz="4800" dirty="1">
                <a:solidFill>
                  <a:srgbClr val="00B0F0"/>
                </a:solidFill>
              </a:rPr>
              <a:t>Virginia Law – </a:t>
            </a:r>
            <a:r>
              <a:rPr lang="en-US" sz="4800" dirty="1">
                <a:solidFill>
                  <a:srgbClr val="E37F1C"/>
                </a:solidFill>
              </a:rPr>
              <a:t>Recent Opinions</a:t>
            </a:r>
          </a:p>
        </p:txBody>
      </p:sp>
      <p:sp>
        <p:nvSpPr>
          <p:cNvPr id="3" name="Content Placeholder 2"/>
          <p:cNvSpPr>
            <a:spLocks noGrp="1"/>
          </p:cNvSpPr>
          <p:nvPr>
            <p:ph idx="10"/>
          </p:nvPr>
        </p:nvSpPr>
        <p:spPr>
          <a:xfrm>
            <a:off x="527051" y="1256953"/>
            <a:ext cx="11360149" cy="5114925"/>
          </a:xfrm>
        </p:spPr>
        <p:txBody>
          <a:bodyPr>
            <a:normAutofit fontScale="92500"/>
          </a:bodyPr>
          <a:lstStyle/>
          <a:p>
            <a:r>
              <a:rPr lang="en-GB" i="1" dirty="1">
                <a:hlinkClick r:id="rId3"/>
              </a:rPr>
              <a:t>Smith v. McLaughlin, </a:t>
            </a:r>
            <a:r>
              <a:rPr lang="en-GB" dirty="1">
                <a:hlinkClick r:id="rId3"/>
              </a:rPr>
              <a:t>289 Va. 241 (2015)</a:t>
            </a:r>
            <a:endParaRPr lang="en-GB"/>
          </a:p>
          <a:p>
            <a:pPr lvl="1"/>
            <a:r>
              <a:rPr lang="en-GB" i="0" dirty="1"/>
              <a:t>Factual Backdrop:</a:t>
            </a:r>
          </a:p>
          <a:p>
            <a:pPr lvl="2"/>
            <a:r>
              <a:rPr lang="en-GB" sz="2400" b="0" dirty="1"/>
              <a:t>Plaintiff hired Firm 1 and Firm 2 to represent him on charges of felony sexual abuse. Plaintiff is found guilty, but through habeas proceedings secures a new trial where he is found not guilty of all charges four years later. Plaintiff hires Firm 3 to initiate legal malpractice suits against Firms 1 and 2. Firm 1 reaches a settlement agreement with the Plaintiff and drafts a release agreement with Firm 1 reserving the ability to sue Firm 2. While traditionally at common law the release of one co-defendant for the same injury released all co-defendants Va. Code </a:t>
            </a:r>
            <a:r>
              <a:rPr lang="en-US" sz="2400" b="0" dirty="1"/>
              <a:t>§ 8.01-35.1(A)(1) abrogated the common law rule allowing such an action.</a:t>
            </a:r>
          </a:p>
          <a:p>
            <a:pPr lvl="2"/>
            <a:r>
              <a:rPr lang="en-US" sz="2400" b="0" dirty="1"/>
              <a:t>Four months later the Supreme Court of Virginia holds in </a:t>
            </a:r>
            <a:r>
              <a:rPr lang="en-US" sz="2400" b="0" i="1" dirty="1"/>
              <a:t>Cox v. Geary</a:t>
            </a:r>
            <a:r>
              <a:rPr lang="en-US" sz="2400" b="0" dirty="1"/>
              <a:t>, 271 Va. 141 (2006) that § 8.01-35.1(A)(1) did not apply to legal malpractice claims. In response Firm 2 filed a plea-in-bar that was sustained. Plaintiff files a legal malpractice case against Firm 3 and wins a $5.7 million dollar verdict that is appealed to the Virginia Supreme Court.</a:t>
            </a:r>
            <a:endParaRPr lang="en-GB" sz="2400"/>
          </a:p>
        </p:txBody>
      </p:sp>
      <p:pic>
        <p:nvPicPr>
          <p:cNvPr id="5" name="Ink 4">
            <a:extLst>
              <a:ext uri="{FF2B5EF4-FFF2-40B4-BE49-F238E27FC236}">
                <a16:creationId xmlns:a16="http://schemas.microsoft.com/office/drawing/2014/main" id="{DDC9B7B7-BBA3-8342-B12A-E64BC6BDE4B3}"/>
              </a:ext>
            </a:extLst>
          </p:cNvPr>
          <p:cNvPicPr/>
          <p:nvPr/>
        </p:nvPicPr>
        <p:blipFill>
          <a:blip r:embed="rId5"/>
          <a:srcRect/>
          <a:stretch>
            <a:fillRect/>
          </a:stretch>
        </p:blipFill>
        <p:spPr>
          <a:xfrm>
            <a:off x="6835817" y="3807211"/>
            <a:ext cx="18000" cy="18000"/>
          </a:xfrm>
          <a:prstGeom prst="rect"/>
        </p:spPr>
      </p:pic>
      <p:sp>
        <p:nvSpPr>
          <p:cNvPr id="6" name="Rectangle 5">
            <a:extLst>
              <a:ext uri="{FF2B5EF4-FFF2-40B4-BE49-F238E27FC236}">
                <a16:creationId xmlns:a16="http://schemas.microsoft.com/office/drawing/2014/main" id="{9968C327-6D6C-4A42-9A9B-3661EDDC6749}"/>
              </a:ext>
            </a:extLst>
          </p:cNvPr>
          <p:cNvSpPr/>
          <p:nvPr/>
        </p:nvSpPr>
        <p:spPr>
          <a:xfrm>
            <a:off x="381000" y="6486527"/>
            <a:ext cx="19812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BE0A00-6927-4745-8F4E-0E5A65B48E1C}"/>
              </a:ext>
            </a:extLst>
          </p:cNvPr>
          <p:cNvSpPr/>
          <p:nvPr/>
        </p:nvSpPr>
        <p:spPr>
          <a:xfrm>
            <a:off x="9601200" y="6553200"/>
            <a:ext cx="2133600" cy="304800"/>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43F1CC-182C-824B-B757-0314080DAB1B}"/>
              </a:ext>
            </a:extLst>
          </p:cNvPr>
          <p:cNvSpPr/>
          <p:nvPr/>
        </p:nvSpPr>
        <p:spPr>
          <a:xfrm>
            <a:off x="8534400" y="35125"/>
            <a:ext cx="3581400" cy="152400"/>
          </a:xfrm>
          <a:prstGeom prst="rect"/>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1987147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34934" y="111327"/>
            <a:ext cx="11360149" cy="989901"/>
          </a:xfrm>
        </p:spPr>
        <p:txBody>
          <a:bodyPr/>
          <a:lstStyle/>
          <a:p>
            <a:r>
              <a:rPr lang="en-US" dirty="1">
                <a:solidFill>
                  <a:srgbClr val="00B0F0"/>
                </a:solidFill>
              </a:rPr>
              <a:t>Virginia Law – </a:t>
            </a:r>
            <a:r>
              <a:rPr lang="en-US" dirty="1">
                <a:solidFill>
                  <a:srgbClr val="E37F1C"/>
                </a:solidFill>
              </a:rPr>
              <a:t>Recent Opinions</a:t>
            </a:r>
          </a:p>
        </p:txBody>
      </p:sp>
      <p:sp>
        <p:nvSpPr>
          <p:cNvPr id="3" name="Content Placeholder 2"/>
          <p:cNvSpPr>
            <a:spLocks noGrp="1"/>
          </p:cNvSpPr>
          <p:nvPr>
            <p:ph idx="10"/>
          </p:nvPr>
        </p:nvSpPr>
        <p:spPr>
          <a:xfrm>
            <a:off x="527051" y="1256953"/>
            <a:ext cx="11360149" cy="5114925"/>
          </a:xfrm>
        </p:spPr>
        <p:txBody>
          <a:bodyPr>
            <a:normAutofit/>
          </a:bodyPr>
          <a:lstStyle/>
          <a:p>
            <a:r>
              <a:rPr lang="en-GB" i="1" dirty="1">
                <a:hlinkClick r:id="rId3"/>
              </a:rPr>
              <a:t>Smith v. McLaughlin, </a:t>
            </a:r>
            <a:r>
              <a:rPr lang="en-GB" dirty="1">
                <a:hlinkClick r:id="rId3"/>
              </a:rPr>
              <a:t>289 Va. 241 (2015)</a:t>
            </a:r>
            <a:endParaRPr lang="en-GB"/>
          </a:p>
          <a:p>
            <a:pPr lvl="1"/>
            <a:r>
              <a:rPr lang="en-GB" i="0" dirty="1"/>
              <a:t>Holdings:</a:t>
            </a:r>
          </a:p>
          <a:p>
            <a:pPr lvl="2"/>
            <a:r>
              <a:rPr lang="en-GB" sz="2400" b="0" dirty="1"/>
              <a:t>The Supreme Court of Virginia </a:t>
            </a:r>
            <a:r>
              <a:rPr lang="en-US" sz="2400" b="0" dirty="1"/>
              <a:t>vacated and remanded on appeal,</a:t>
            </a:r>
          </a:p>
          <a:p>
            <a:pPr lvl="3"/>
            <a:r>
              <a:rPr lang="en-US" sz="2400" b="0" i="0" dirty="1">
                <a:solidFill>
                  <a:schemeClr val="tx1"/>
                </a:solidFill>
              </a:rPr>
              <a:t>The Court adopted the doctrine of “Judgmental Immunity. This doctrine holds that if an attorney is exercising a “reasonable degree of care, skill, and dispatch” while acting in an unsettled area of the law at the time of the alleged negligence then they will not be found to breach the duty owed to a client. </a:t>
            </a:r>
          </a:p>
          <a:p>
            <a:pPr lvl="4"/>
            <a:r>
              <a:rPr lang="en-US" sz="2400" b="0" i="0" dirty="1"/>
              <a:t>The Court found that the Third Firm was operating in unsettled law, as at the time they drafted the release statement there were two different lines of jurisprudence interpreting § 8.01-35.1(A)(1). Therefore, the Court held that the Firm 3 did not breach its duty to the Plaintiff. </a:t>
            </a:r>
          </a:p>
        </p:txBody>
      </p:sp>
      <p:pic>
        <p:nvPicPr>
          <p:cNvPr id="5" name="Ink 4">
            <a:extLst>
              <a:ext uri="{FF2B5EF4-FFF2-40B4-BE49-F238E27FC236}">
                <a16:creationId xmlns:a16="http://schemas.microsoft.com/office/drawing/2014/main" id="{DDC9B7B7-BBA3-8342-B12A-E64BC6BDE4B3}"/>
              </a:ext>
            </a:extLst>
          </p:cNvPr>
          <p:cNvPicPr/>
          <p:nvPr/>
        </p:nvPicPr>
        <p:blipFill>
          <a:blip r:embed="rId5"/>
          <a:srcRect/>
          <a:stretch>
            <a:fillRect/>
          </a:stretch>
        </p:blipFill>
        <p:spPr>
          <a:xfrm>
            <a:off x="6835817" y="3807211"/>
            <a:ext cx="18000" cy="18000"/>
          </a:xfrm>
          <a:prstGeom prst="rect"/>
        </p:spPr>
      </p:pic>
      <p:sp>
        <p:nvSpPr>
          <p:cNvPr id="6" name="Rectangle 5">
            <a:extLst>
              <a:ext uri="{FF2B5EF4-FFF2-40B4-BE49-F238E27FC236}">
                <a16:creationId xmlns:a16="http://schemas.microsoft.com/office/drawing/2014/main" id="{9968C327-6D6C-4A42-9A9B-3661EDDC6749}"/>
              </a:ext>
            </a:extLst>
          </p:cNvPr>
          <p:cNvSpPr/>
          <p:nvPr/>
        </p:nvSpPr>
        <p:spPr>
          <a:xfrm>
            <a:off x="381000" y="6486527"/>
            <a:ext cx="19812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BE0A00-6927-4745-8F4E-0E5A65B48E1C}"/>
              </a:ext>
            </a:extLst>
          </p:cNvPr>
          <p:cNvSpPr/>
          <p:nvPr/>
        </p:nvSpPr>
        <p:spPr>
          <a:xfrm>
            <a:off x="9601200" y="6553200"/>
            <a:ext cx="2133600" cy="304800"/>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43F1CC-182C-824B-B757-0314080DAB1B}"/>
              </a:ext>
            </a:extLst>
          </p:cNvPr>
          <p:cNvSpPr/>
          <p:nvPr/>
        </p:nvSpPr>
        <p:spPr>
          <a:xfrm>
            <a:off x="8534400" y="35125"/>
            <a:ext cx="3581400" cy="152400"/>
          </a:xfrm>
          <a:prstGeom prst="rect"/>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5333149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34934" y="111327"/>
            <a:ext cx="11360149" cy="989901"/>
          </a:xfrm>
        </p:spPr>
        <p:txBody>
          <a:bodyPr>
            <a:noAutofit/>
          </a:bodyPr>
          <a:lstStyle/>
          <a:p>
            <a:r>
              <a:rPr lang="en-US" sz="3800" dirty="1">
                <a:solidFill>
                  <a:srgbClr val="E37F1C"/>
                </a:solidFill>
              </a:rPr>
              <a:t>Hypothetical</a:t>
            </a:r>
            <a:r>
              <a:rPr lang="en-US" sz="3800" dirty="1">
                <a:solidFill>
                  <a:srgbClr val="00B0F0"/>
                </a:solidFill>
              </a:rPr>
              <a:t> – Has the law firm committed malpractice</a:t>
            </a:r>
            <a:r>
              <a:rPr lang="en-US" sz="3800" dirty="1"/>
              <a:t>?</a:t>
            </a:r>
          </a:p>
        </p:txBody>
      </p:sp>
      <p:sp>
        <p:nvSpPr>
          <p:cNvPr id="3" name="Content Placeholder 2"/>
          <p:cNvSpPr>
            <a:spLocks noGrp="1"/>
          </p:cNvSpPr>
          <p:nvPr>
            <p:ph idx="10"/>
          </p:nvPr>
        </p:nvSpPr>
        <p:spPr>
          <a:xfrm>
            <a:off x="527051" y="1256953"/>
            <a:ext cx="11360149" cy="5114925"/>
          </a:xfrm>
        </p:spPr>
        <p:txBody>
          <a:bodyPr>
            <a:normAutofit fontScale="70000" lnSpcReduction="20000"/>
          </a:bodyPr>
          <a:lstStyle/>
          <a:p>
            <a:pPr marL="0" indent="0">
              <a:lnSpc>
                <a:spcPct val="160000"/>
              </a:lnSpc>
              <a:buNone/>
            </a:pPr>
            <a:r>
              <a:rPr lang="en-US" sz="3200" b="0" dirty="1"/>
              <a:t>Scrooge Company (“Scrooge”) contracts with Cool Contractor (“Cool”) to undergo work on a construction project. When Scrooge fails to pay Cool per the terms of the contract, Cool employs Lawful Law Firm (“Lawful”) to assert mechanics liens against Scrooge. Between the filing of the first and second mechanics liens Scrooge creates a trust. Lawful initiates an enforcement action— but neglects to name as parties to the suit the trustees and beneficiaries of Scrooge’s trust. More than six months following the filing of the enforcement action Lawful files an amended complaint adding the trustees and beneficiaries of the trust. While at the time of filing the law allowed the addition of the trustees and beneficiaries as proper, at the time of the later appeal the law had changed and the  Supreme Court granted judgement for Scrooge for the failure to timely add all necessary parties to the matter. Cool sues Lawful for legal malpractice. </a:t>
            </a:r>
            <a:r>
              <a:rPr lang="en-US" sz="3200" dirty="1"/>
              <a:t>What result?</a:t>
            </a:r>
          </a:p>
          <a:p>
            <a:pPr marL="0" indent="0">
              <a:buNone/>
            </a:pPr>
            <a:endParaRPr lang="en-GB"/>
          </a:p>
        </p:txBody>
      </p:sp>
      <p:pic>
        <p:nvPicPr>
          <p:cNvPr id="5" name="Ink 4">
            <a:extLst>
              <a:ext uri="{FF2B5EF4-FFF2-40B4-BE49-F238E27FC236}">
                <a16:creationId xmlns:a16="http://schemas.microsoft.com/office/drawing/2014/main" id="{DDC9B7B7-BBA3-8342-B12A-E64BC6BDE4B3}"/>
              </a:ext>
            </a:extLst>
          </p:cNvPr>
          <p:cNvPicPr/>
          <p:nvPr/>
        </p:nvPicPr>
        <p:blipFill>
          <a:blip r:embed="rId4"/>
          <a:srcRect/>
          <a:stretch>
            <a:fillRect/>
          </a:stretch>
        </p:blipFill>
        <p:spPr>
          <a:xfrm>
            <a:off x="6835817" y="3807211"/>
            <a:ext cx="18000" cy="18000"/>
          </a:xfrm>
          <a:prstGeom prst="rect"/>
        </p:spPr>
      </p:pic>
      <p:sp>
        <p:nvSpPr>
          <p:cNvPr id="6" name="Rectangle 5">
            <a:extLst>
              <a:ext uri="{FF2B5EF4-FFF2-40B4-BE49-F238E27FC236}">
                <a16:creationId xmlns:a16="http://schemas.microsoft.com/office/drawing/2014/main" id="{9968C327-6D6C-4A42-9A9B-3661EDDC6749}"/>
              </a:ext>
            </a:extLst>
          </p:cNvPr>
          <p:cNvSpPr/>
          <p:nvPr/>
        </p:nvSpPr>
        <p:spPr>
          <a:xfrm>
            <a:off x="381000" y="6486527"/>
            <a:ext cx="19812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BE0A00-6927-4745-8F4E-0E5A65B48E1C}"/>
              </a:ext>
            </a:extLst>
          </p:cNvPr>
          <p:cNvSpPr/>
          <p:nvPr/>
        </p:nvSpPr>
        <p:spPr>
          <a:xfrm>
            <a:off x="9601200" y="6553200"/>
            <a:ext cx="2133600" cy="304800"/>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43F1CC-182C-824B-B757-0314080DAB1B}"/>
              </a:ext>
            </a:extLst>
          </p:cNvPr>
          <p:cNvSpPr/>
          <p:nvPr/>
        </p:nvSpPr>
        <p:spPr>
          <a:xfrm>
            <a:off x="8534400" y="35125"/>
            <a:ext cx="3581400" cy="152400"/>
          </a:xfrm>
          <a:prstGeom prst="rect"/>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0842337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34934" y="111327"/>
            <a:ext cx="11360149" cy="989901"/>
          </a:xfrm>
        </p:spPr>
        <p:txBody>
          <a:bodyPr>
            <a:normAutofit/>
          </a:bodyPr>
          <a:lstStyle/>
          <a:p>
            <a:r>
              <a:rPr lang="en-US" sz="5400" dirty="1">
                <a:solidFill>
                  <a:srgbClr val="E37F1C"/>
                </a:solidFill>
              </a:rPr>
              <a:t>Hypothetical </a:t>
            </a:r>
            <a:r>
              <a:rPr lang="en-US" sz="5400" dirty="1">
                <a:solidFill>
                  <a:srgbClr val="00B0F0"/>
                </a:solidFill>
              </a:rPr>
              <a:t>- </a:t>
            </a:r>
            <a:r>
              <a:rPr lang="en-US" sz="5400" dirty="1">
                <a:solidFill>
                  <a:srgbClr val="00B050"/>
                </a:solidFill>
              </a:rPr>
              <a:t>Answer</a:t>
            </a:r>
          </a:p>
        </p:txBody>
      </p:sp>
      <p:sp>
        <p:nvSpPr>
          <p:cNvPr id="3" name="Content Placeholder 2"/>
          <p:cNvSpPr>
            <a:spLocks noGrp="1"/>
          </p:cNvSpPr>
          <p:nvPr>
            <p:ph idx="10"/>
          </p:nvPr>
        </p:nvSpPr>
        <p:spPr>
          <a:xfrm>
            <a:off x="534933" y="1337443"/>
            <a:ext cx="11360149" cy="5114925"/>
          </a:xfrm>
        </p:spPr>
        <p:txBody>
          <a:bodyPr>
            <a:normAutofit/>
          </a:bodyPr>
          <a:lstStyle/>
          <a:p>
            <a:r>
              <a:rPr lang="en-US" dirty="1"/>
              <a:t> Lawful Lawfirm is Not liable for legal malpractice.</a:t>
            </a:r>
          </a:p>
          <a:p>
            <a:pPr lvl="1"/>
            <a:r>
              <a:rPr lang="en-US" b="0" dirty="1"/>
              <a:t>“We think, therefore, that, when Sands Anderson filed the underlying suit to enforce the mechanics' liens, the law was clear: trustees and beneficiaries of deeds of trust recorded subsequent to the filing of a mechanic's lien but before the filing of the enforcement suit were </a:t>
            </a:r>
            <a:r>
              <a:rPr lang="en-US" b="0" u="sng" dirty="1"/>
              <a:t>proper</a:t>
            </a:r>
            <a:r>
              <a:rPr lang="en-US" b="0" dirty="1"/>
              <a:t> but not </a:t>
            </a:r>
            <a:r>
              <a:rPr lang="en-US" b="0" u="sng" dirty="1"/>
              <a:t>necessary</a:t>
            </a:r>
            <a:r>
              <a:rPr lang="en-US" b="0" dirty="1"/>
              <a:t> parties to the suit. Sands Anderson owed Heyward a duty of reasonable care and skill, and it would be unreasonable to hold them liable where, as here, they followed the well-established law. At the time the underlying enforcement suit was filed, neither they nor any other attorneys could have reasonably anticipated that </a:t>
            </a:r>
            <a:r>
              <a:rPr lang="en-US" b="0" u="sng" dirty="1"/>
              <a:t>Monk</a:t>
            </a:r>
            <a:r>
              <a:rPr lang="en-US" b="0" dirty="1"/>
              <a:t> and its progeny would be overruled. Consequently, we hold, as a matter of law, that, in light of well-established law existing at the time, the facts alleged in the motion for judgment did not state a claim of legal malpractice.”</a:t>
            </a:r>
          </a:p>
          <a:p>
            <a:pPr lvl="2"/>
            <a:r>
              <a:rPr lang="en-US" i="1" u="sng" dirty="1">
                <a:hlinkClick r:id="rId3"/>
              </a:rPr>
              <a:t>Heyward &amp; Lee Constr. Co. v. Sands, Anderson, Marks &amp; Miller</a:t>
            </a:r>
            <a:r>
              <a:rPr lang="en-US" u="sng" dirty="1">
                <a:hlinkClick r:id="rId3"/>
              </a:rPr>
              <a:t>, 249 Va. 54, 59-60 (1995)</a:t>
            </a:r>
            <a:endParaRPr lang="en-US"/>
          </a:p>
          <a:p>
            <a:pPr marL="0" indent="0">
              <a:buNone/>
            </a:pPr>
            <a:endParaRPr lang="en-GB"/>
          </a:p>
        </p:txBody>
      </p:sp>
      <p:pic>
        <p:nvPicPr>
          <p:cNvPr id="5" name="Ink 4">
            <a:extLst>
              <a:ext uri="{FF2B5EF4-FFF2-40B4-BE49-F238E27FC236}">
                <a16:creationId xmlns:a16="http://schemas.microsoft.com/office/drawing/2014/main" id="{DDC9B7B7-BBA3-8342-B12A-E64BC6BDE4B3}"/>
              </a:ext>
            </a:extLst>
          </p:cNvPr>
          <p:cNvPicPr/>
          <p:nvPr/>
        </p:nvPicPr>
        <p:blipFill>
          <a:blip r:embed="rId5"/>
          <a:srcRect/>
          <a:stretch>
            <a:fillRect/>
          </a:stretch>
        </p:blipFill>
        <p:spPr>
          <a:xfrm>
            <a:off x="6835817" y="3807211"/>
            <a:ext cx="18000" cy="18000"/>
          </a:xfrm>
          <a:prstGeom prst="rect"/>
        </p:spPr>
      </p:pic>
      <p:sp>
        <p:nvSpPr>
          <p:cNvPr id="6" name="Rectangle 5">
            <a:extLst>
              <a:ext uri="{FF2B5EF4-FFF2-40B4-BE49-F238E27FC236}">
                <a16:creationId xmlns:a16="http://schemas.microsoft.com/office/drawing/2014/main" id="{9968C327-6D6C-4A42-9A9B-3661EDDC6749}"/>
              </a:ext>
            </a:extLst>
          </p:cNvPr>
          <p:cNvSpPr/>
          <p:nvPr/>
        </p:nvSpPr>
        <p:spPr>
          <a:xfrm>
            <a:off x="381000" y="6486527"/>
            <a:ext cx="19812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BE0A00-6927-4745-8F4E-0E5A65B48E1C}"/>
              </a:ext>
            </a:extLst>
          </p:cNvPr>
          <p:cNvSpPr/>
          <p:nvPr/>
        </p:nvSpPr>
        <p:spPr>
          <a:xfrm>
            <a:off x="9601200" y="6553200"/>
            <a:ext cx="2133600" cy="304800"/>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43F1CC-182C-824B-B757-0314080DAB1B}"/>
              </a:ext>
            </a:extLst>
          </p:cNvPr>
          <p:cNvSpPr/>
          <p:nvPr/>
        </p:nvSpPr>
        <p:spPr>
          <a:xfrm>
            <a:off x="8534400" y="35125"/>
            <a:ext cx="3581400" cy="152400"/>
          </a:xfrm>
          <a:prstGeom prst="rect"/>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4719724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p:cNvSpPr>
            <a:spLocks noGrp="1"/>
          </p:cNvSpPr>
          <p:nvPr>
            <p:ph type="title"/>
          </p:nvPr>
        </p:nvSpPr>
        <p:spPr>
          <a:xfrm>
            <a:off x="534934" y="111327"/>
            <a:ext cx="11360149" cy="989901"/>
          </a:xfrm>
        </p:spPr>
        <p:txBody>
          <a:bodyPr>
            <a:normAutofit/>
          </a:bodyPr>
          <a:lstStyle/>
          <a:p>
            <a:r>
              <a:rPr lang="en-US" sz="5400" dirty="1">
                <a:solidFill>
                  <a:srgbClr val="E37F1C"/>
                </a:solidFill>
              </a:rPr>
              <a:t>CONCLUSION</a:t>
            </a:r>
            <a:endParaRPr lang="en-US" sz="5400">
              <a:solidFill>
                <a:srgbClr val="00B050"/>
              </a:solidFill>
            </a:endParaRPr>
          </a:p>
        </p:txBody>
      </p:sp>
      <p:sp>
        <p:nvSpPr>
          <p:cNvPr id="3" name="Content Placeholder 2"/>
          <p:cNvSpPr>
            <a:spLocks noGrp="1"/>
          </p:cNvSpPr>
          <p:nvPr>
            <p:ph idx="10"/>
          </p:nvPr>
        </p:nvSpPr>
        <p:spPr>
          <a:xfrm>
            <a:off x="534933" y="1366976"/>
            <a:ext cx="11360149" cy="5114925"/>
          </a:xfrm>
        </p:spPr>
        <p:txBody>
          <a:bodyPr>
            <a:normAutofit/>
          </a:bodyPr>
          <a:lstStyle/>
          <a:p>
            <a:r>
              <a:rPr lang="en-US" dirty="1"/>
              <a:t> Legal malpractice claims are likely to rise as a result of COVID-19</a:t>
            </a:r>
          </a:p>
          <a:p>
            <a:r>
              <a:rPr lang="en-US" dirty="1"/>
              <a:t>Working from home creates the perfect storm for increased errors by lawyers with respect to missing deadlines and procedural errors</a:t>
            </a:r>
          </a:p>
          <a:p>
            <a:r>
              <a:rPr lang="en-US" dirty="1"/>
              <a:t>Mental health issues on the rise as well as the result of COVID-19, working from home and substance abuse – these stressors can exacerbate existing mental health conditions.</a:t>
            </a:r>
          </a:p>
          <a:p>
            <a:r>
              <a:rPr lang="en-US" dirty="1"/>
              <a:t>Talk to colleagues – reach out to the bar and available mental health resources.   </a:t>
            </a:r>
          </a:p>
          <a:p>
            <a:pPr marL="0" indent="0">
              <a:buNone/>
            </a:pPr>
            <a:endParaRPr lang="en-GB"/>
          </a:p>
          <a:p>
            <a:pPr marL="0" indent="0">
              <a:buNone/>
            </a:pPr>
            <a:endParaRPr lang="en-GB"/>
          </a:p>
        </p:txBody>
      </p:sp>
      <p:pic>
        <p:nvPicPr>
          <p:cNvPr id="5" name="Ink 4">
            <a:extLst>
              <a:ext uri="{FF2B5EF4-FFF2-40B4-BE49-F238E27FC236}">
                <a16:creationId xmlns:a16="http://schemas.microsoft.com/office/drawing/2014/main" id="{DDC9B7B7-BBA3-8342-B12A-E64BC6BDE4B3}"/>
              </a:ext>
            </a:extLst>
          </p:cNvPr>
          <p:cNvPicPr/>
          <p:nvPr/>
        </p:nvPicPr>
        <p:blipFill>
          <a:blip r:embed="rId5"/>
          <a:srcRect/>
          <a:stretch>
            <a:fillRect/>
          </a:stretch>
        </p:blipFill>
        <p:spPr>
          <a:xfrm>
            <a:off x="6835817" y="3807211"/>
            <a:ext cx="18000" cy="18000"/>
          </a:xfrm>
          <a:prstGeom prst="rect"/>
        </p:spPr>
      </p:pic>
      <p:sp>
        <p:nvSpPr>
          <p:cNvPr id="6" name="Rectangle 5">
            <a:extLst>
              <a:ext uri="{FF2B5EF4-FFF2-40B4-BE49-F238E27FC236}">
                <a16:creationId xmlns:a16="http://schemas.microsoft.com/office/drawing/2014/main" id="{9968C327-6D6C-4A42-9A9B-3661EDDC6749}"/>
              </a:ext>
            </a:extLst>
          </p:cNvPr>
          <p:cNvSpPr/>
          <p:nvPr/>
        </p:nvSpPr>
        <p:spPr>
          <a:xfrm>
            <a:off x="381000" y="6486527"/>
            <a:ext cx="19812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BE0A00-6927-4745-8F4E-0E5A65B48E1C}"/>
              </a:ext>
            </a:extLst>
          </p:cNvPr>
          <p:cNvSpPr/>
          <p:nvPr/>
        </p:nvSpPr>
        <p:spPr>
          <a:xfrm>
            <a:off x="9601200" y="6553200"/>
            <a:ext cx="2133600" cy="304800"/>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43F1CC-182C-824B-B757-0314080DAB1B}"/>
              </a:ext>
            </a:extLst>
          </p:cNvPr>
          <p:cNvSpPr/>
          <p:nvPr/>
        </p:nvSpPr>
        <p:spPr>
          <a:xfrm>
            <a:off x="8534400" y="35125"/>
            <a:ext cx="3581400" cy="152400"/>
          </a:xfrm>
          <a:prstGeom prst="rect"/>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pic>
        <p:nvPicPr>
          <p:cNvPr id="9" name="Picture 8" descr="A picture containing candelabrum, match&#10;&#10;Description automatically generated">
            <a:extLst>
              <a:ext uri="{FF2B5EF4-FFF2-40B4-BE49-F238E27FC236}">
                <a16:creationId xmlns:a16="http://schemas.microsoft.com/office/drawing/2014/main" id="{E4A2546A-2843-4BBF-8BDD-63943D663983}"/>
              </a:ext>
            </a:extLst>
          </p:cNvPr>
          <p:cNvPicPr>
            <a:picLocks noChangeAspect="1"/>
          </p:cNvPicPr>
          <p:nvPr/>
        </p:nvPicPr>
        <p:blipFill>
          <a:blip r:embed="rId6"/>
          <a:srcRect/>
          <a:stretch>
            <a:fillRect/>
          </a:stretch>
        </p:blipFill>
        <p:spPr>
          <a:xfrm>
            <a:off x="2667000" y="4738548"/>
            <a:ext cx="2667000" cy="1629603"/>
          </a:xfrm>
          <a:prstGeom prst="rect"/>
        </p:spPr>
      </p:pic>
      <p:pic>
        <p:nvPicPr>
          <p:cNvPr id="1036" name="Picture 12" descr="Image result for Legal Malpractice">
            <a:extLst>
              <a:ext uri="{FF2B5EF4-FFF2-40B4-BE49-F238E27FC236}">
                <a16:creationId xmlns:a16="http://schemas.microsoft.com/office/drawing/2014/main" id="{95C10402-602C-42B8-8F88-F5DBEA99B038}"/>
              </a:ext>
            </a:extLst>
          </p:cNvPr>
          <p:cNvPicPr>
            <a:picLocks noChangeAspect="1" noChangeArrowheads="1"/>
          </p:cNvPicPr>
          <p:nvPr/>
        </p:nvPicPr>
        <p:blipFill>
          <a:blip r:embed="rId7"/>
          <a:srcRect/>
          <a:stretch>
            <a:fillRect/>
          </a:stretch>
        </p:blipFill>
        <p:spPr>
          <a:xfrm>
            <a:off x="6215007" y="4738549"/>
            <a:ext cx="2847975" cy="1628882"/>
          </a:xfrm>
          <a:prstGeom prst="rect"/>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49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Content Placeholder 2"/>
          <p:cNvSpPr>
            <a:spLocks noGrp="1"/>
          </p:cNvSpPr>
          <p:nvPr>
            <p:ph idx="10"/>
          </p:nvPr>
        </p:nvSpPr>
        <p:spPr>
          <a:xfrm>
            <a:off x="0" y="2"/>
            <a:ext cx="12192000" cy="7045525"/>
          </a:xfrm>
          <a:ln w="25400" cap="flat" algn="ctr">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endParaRPr lang="en-GB" sz="4400"/>
          </a:p>
          <a:p>
            <a:pPr marL="0" indent="0" algn="ctr">
              <a:buNone/>
            </a:pPr>
            <a:endParaRPr lang="en-GB" sz="4400"/>
          </a:p>
          <a:p>
            <a:pPr marL="0" indent="0" algn="ctr">
              <a:buNone/>
            </a:pPr>
            <a:endParaRPr lang="en-GB" sz="4400"/>
          </a:p>
          <a:p>
            <a:pPr marL="0" indent="0" algn="ctr">
              <a:buNone/>
            </a:pPr>
            <a:r>
              <a:rPr lang="en-GB" sz="8000" dirty="1"/>
              <a:t>Thank You.</a:t>
            </a:r>
          </a:p>
        </p:txBody>
      </p:sp>
      <p:pic>
        <p:nvPicPr>
          <p:cNvPr id="5" name="Ink 4">
            <a:extLst>
              <a:ext uri="{FF2B5EF4-FFF2-40B4-BE49-F238E27FC236}">
                <a16:creationId xmlns:a16="http://schemas.microsoft.com/office/drawing/2014/main" id="{DDC9B7B7-BBA3-8342-B12A-E64BC6BDE4B3}"/>
              </a:ext>
            </a:extLst>
          </p:cNvPr>
          <p:cNvPicPr/>
          <p:nvPr/>
        </p:nvPicPr>
        <p:blipFill>
          <a:blip r:embed="rId4"/>
          <a:srcRect/>
          <a:stretch>
            <a:fillRect/>
          </a:stretch>
        </p:blipFill>
        <p:spPr>
          <a:xfrm>
            <a:off x="6835817" y="3807211"/>
            <a:ext cx="18000" cy="18000"/>
          </a:xfrm>
          <a:prstGeom prst="rect"/>
        </p:spPr>
      </p:pic>
      <p:pic>
        <p:nvPicPr>
          <p:cNvPr id="9" name="Picture 8">
            <a:extLst>
              <a:ext uri="{FF2B5EF4-FFF2-40B4-BE49-F238E27FC236}">
                <a16:creationId xmlns:a16="http://schemas.microsoft.com/office/drawing/2014/main" id="{6B32F13F-0574-C345-8B7E-96F0C6B84FB7}"/>
              </a:ext>
            </a:extLst>
          </p:cNvPr>
          <p:cNvPicPr>
            <a:picLocks noChangeAspect="1"/>
          </p:cNvPicPr>
          <p:nvPr/>
        </p:nvPicPr>
        <p:blipFill>
          <a:blip r:embed="rId5"/>
          <a:srcRect/>
          <a:stretch>
            <a:fillRect/>
          </a:stretch>
        </p:blipFill>
        <p:spPr>
          <a:xfrm>
            <a:off x="2057402" y="1045407"/>
            <a:ext cx="7749157" cy="4679875"/>
          </a:xfrm>
          <a:prstGeom prst="roundRect">
            <a:avLst>
              <a:gd name="adj" fmla="val 8594"/>
            </a:avLst>
          </a:prstGeom>
          <a:solidFill>
            <a:srgbClr val="FFFFFF">
              <a:shade val="85000"/>
            </a:srgbClr>
          </a:solidFill>
          <a:ln>
            <a:noFill/>
          </a:ln>
          <a:effectLst/>
        </p:spPr>
      </p:pic>
      <p:sp>
        <p:nvSpPr>
          <p:cNvPr id="6" name="Rectangle 5">
            <a:extLst>
              <a:ext uri="{FF2B5EF4-FFF2-40B4-BE49-F238E27FC236}">
                <a16:creationId xmlns:a16="http://schemas.microsoft.com/office/drawing/2014/main" id="{9968C327-6D6C-4A42-9A9B-3661EDDC6749}"/>
              </a:ext>
            </a:extLst>
          </p:cNvPr>
          <p:cNvSpPr/>
          <p:nvPr/>
        </p:nvSpPr>
        <p:spPr>
          <a:xfrm>
            <a:off x="381000" y="6486527"/>
            <a:ext cx="1981200" cy="371475"/>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BE0A00-6927-4745-8F4E-0E5A65B48E1C}"/>
              </a:ext>
            </a:extLst>
          </p:cNvPr>
          <p:cNvSpPr/>
          <p:nvPr/>
        </p:nvSpPr>
        <p:spPr>
          <a:xfrm>
            <a:off x="9601200" y="6553200"/>
            <a:ext cx="2133600" cy="304800"/>
          </a:xfrm>
          <a:prstGeom prst="rect"/>
          <a:ln w="25400" cap="flat" algn="ctr">
            <a:noFill/>
            <a:prstDash val="solid"/>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43F1CC-182C-824B-B757-0314080DAB1B}"/>
              </a:ext>
            </a:extLst>
          </p:cNvPr>
          <p:cNvSpPr/>
          <p:nvPr/>
        </p:nvSpPr>
        <p:spPr>
          <a:xfrm>
            <a:off x="8534400" y="35125"/>
            <a:ext cx="3581400" cy="152400"/>
          </a:xfrm>
          <a:prstGeom prst="rect"/>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id="{414E0EC6-4FA9-8C41-8EAC-8015E90DB057}"/>
              </a:ext>
            </a:extLst>
          </p:cNvPr>
          <p:cNvSpPr txBox="1"/>
          <p:nvPr/>
        </p:nvSpPr>
        <p:spPr>
          <a:xfrm>
            <a:off x="381000" y="5725280"/>
            <a:ext cx="1600200" cy="1107996"/>
          </a:xfrm>
          <a:prstGeom prst="rect"/>
          <a:noFill/>
        </p:spPr>
        <p:txBody>
          <a:bodyPr wrap="square" rtlCol="0">
            <a:spAutoFit/>
          </a:bodyPr>
          <a:lstStyle/>
          <a:p>
            <a:r>
              <a:rPr lang="en-US" sz="1100" dirty="1"/>
              <a:t>Photo Credit: </a:t>
            </a:r>
            <a:r>
              <a:rPr lang="en-US" sz="1100" b="0" dirty="1">
                <a:hlinkClick r:id="rId6"/>
              </a:rPr>
              <a:t>"Malpractice Lawsuit, Injury - Scrabble"</a:t>
            </a:r>
            <a:r>
              <a:rPr lang="en-US" sz="1100" b="0" dirty="1"/>
              <a:t> by </a:t>
            </a:r>
            <a:r>
              <a:rPr lang="en-US" sz="1100" b="0" dirty="1">
                <a:hlinkClick r:id="rId7"/>
              </a:rPr>
              <a:t>weiss_paarz_photos</a:t>
            </a:r>
            <a:r>
              <a:rPr lang="en-US" sz="1100" b="0" dirty="1"/>
              <a:t> is licensed under </a:t>
            </a:r>
            <a:r>
              <a:rPr lang="en-US" sz="1100" b="0" dirty="1">
                <a:hlinkClick r:id="rId8"/>
              </a:rPr>
              <a:t>CC BY-SA 2.0</a:t>
            </a:r>
            <a:endParaRPr lang="en-US" sz="1100"/>
          </a:p>
        </p:txBody>
      </p:sp>
      <p:sp>
        <p:nvSpPr>
          <p:cNvPr id="13" name="TextBox 12">
            <a:extLst>
              <a:ext uri="{FF2B5EF4-FFF2-40B4-BE49-F238E27FC236}">
                <a16:creationId xmlns:a16="http://schemas.microsoft.com/office/drawing/2014/main" id="{04CDBFC8-2E2A-7B49-9A5C-AEB74C5F292A}"/>
              </a:ext>
            </a:extLst>
          </p:cNvPr>
          <p:cNvSpPr txBox="1"/>
          <p:nvPr/>
        </p:nvSpPr>
        <p:spPr>
          <a:xfrm>
            <a:off x="3124200" y="198035"/>
            <a:ext cx="5410200" cy="861774"/>
          </a:xfrm>
          <a:prstGeom prst="rect"/>
          <a:noFill/>
        </p:spPr>
        <p:txBody>
          <a:bodyPr wrap="square" rtlCol="0">
            <a:spAutoFit/>
          </a:bodyPr>
          <a:lstStyle/>
          <a:p>
            <a:r>
              <a:rPr lang="en-US" sz="5000" dirty="1">
                <a:solidFill>
                  <a:srgbClr val="00B050"/>
                </a:solidFill>
              </a:rPr>
              <a:t>Thank You!</a:t>
            </a:r>
          </a:p>
        </p:txBody>
      </p:sp>
      <p:pic>
        <p:nvPicPr>
          <p:cNvPr id="15" name="Picture 14">
            <a:extLst>
              <a:ext uri="{FF2B5EF4-FFF2-40B4-BE49-F238E27FC236}">
                <a16:creationId xmlns:a16="http://schemas.microsoft.com/office/drawing/2014/main" id="{446209E3-7C35-2C49-9977-3C0DD0CE4BED}"/>
              </a:ext>
            </a:extLst>
          </p:cNvPr>
          <p:cNvPicPr>
            <a:picLocks noChangeAspect="1"/>
          </p:cNvPicPr>
          <p:nvPr/>
        </p:nvPicPr>
        <p:blipFill>
          <a:blip r:embed="rId9"/>
          <a:srcRect t="5687"/>
          <a:stretch>
            <a:fillRect/>
          </a:stretch>
        </p:blipFill>
        <p:spPr>
          <a:xfrm>
            <a:off x="0" y="877371"/>
            <a:ext cx="12192000" cy="152400"/>
          </a:xfrm>
          <a:prstGeom prst="rect"/>
        </p:spPr>
      </p:pic>
    </p:spTree>
    <p:extLst>
      <p:ext uri="{BB962C8B-B14F-4D97-AF65-F5344CB8AC3E}">
        <p14:creationId xmlns:p14="http://schemas.microsoft.com/office/powerpoint/2010/main" val="3592264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D880-EE4B-394B-9039-A38E5E128E0A}"/>
              </a:ext>
            </a:extLst>
          </p:cNvPr>
          <p:cNvSpPr>
            <a:spLocks noGrp="1"/>
          </p:cNvSpPr>
          <p:nvPr>
            <p:ph type="title"/>
          </p:nvPr>
        </p:nvSpPr>
        <p:spPr/>
        <p:txBody>
          <a:bodyPr/>
          <a:lstStyle/>
          <a:p>
            <a:r>
              <a:rPr lang="en-US" sz="4400" dirty="1">
                <a:ln>
                  <a:solidFill>
                    <a:schemeClr val="tx1"/>
                  </a:solidFill>
                </a:ln>
                <a:solidFill>
                  <a:srgbClr val="00B0F0"/>
                </a:solidFill>
              </a:rPr>
              <a:t>Client’s claim for legal malpractice saved by recoupment?</a:t>
            </a:r>
            <a:br>
              <a:rPr lang="en-US" sz="4400" dirty="1">
                <a:ln>
                  <a:solidFill>
                    <a:schemeClr val="tx1"/>
                  </a:solidFill>
                </a:ln>
                <a:solidFill>
                  <a:srgbClr val="00B0F0"/>
                </a:solidFill>
              </a:rPr>
            </a:br>
            <a:endParaRPr lang="en-US" sz="4400">
              <a:ln>
                <a:solidFill>
                  <a:schemeClr val="tx1"/>
                </a:solidFill>
              </a:ln>
              <a:solidFill>
                <a:srgbClr val="00B0F0"/>
              </a:solidFill>
            </a:endParaRPr>
          </a:p>
        </p:txBody>
      </p:sp>
      <p:sp>
        <p:nvSpPr>
          <p:cNvPr id="4" name="Content Placeholder 3">
            <a:extLst>
              <a:ext uri="{FF2B5EF4-FFF2-40B4-BE49-F238E27FC236}">
                <a16:creationId xmlns:a16="http://schemas.microsoft.com/office/drawing/2014/main" id="{3560D889-39B6-4A49-8EEB-D400FF4A3226}"/>
              </a:ext>
            </a:extLst>
          </p:cNvPr>
          <p:cNvSpPr>
            <a:spLocks noGrp="1"/>
          </p:cNvSpPr>
          <p:nvPr>
            <p:ph sz="half" idx="2"/>
          </p:nvPr>
        </p:nvSpPr>
        <p:spPr>
          <a:xfrm>
            <a:off x="632604" y="1676400"/>
            <a:ext cx="10972800" cy="4708525"/>
          </a:xfrm>
        </p:spPr>
        <p:txBody>
          <a:bodyPr/>
          <a:lstStyle/>
          <a:p>
            <a:r>
              <a:rPr lang="en-US" sz="3000" dirty="1"/>
              <a:t>Recoupment: the right of a defendant to cut down or diminish the claim of a plaintiff in consequence of a plaintiff’s failure to comply with some provision of the contract sought to be enforced.  It is a defense, and it is not barred by the SOL, so long as the main action out of which the claim arose is timely.</a:t>
            </a:r>
          </a:p>
          <a:p>
            <a:pPr marL="0" indent="0">
              <a:buNone/>
            </a:pPr>
            <a:endParaRPr lang="en-US"/>
          </a:p>
          <a:p>
            <a:r>
              <a:rPr lang="en-US" sz="3000" dirty="1"/>
              <a:t>Not a counterclaim, which means big difference in the event of a nonsuit.  </a:t>
            </a:r>
          </a:p>
          <a:p>
            <a:endParaRPr lang="en-US" sz="3000"/>
          </a:p>
          <a:p>
            <a:endParaRPr lang="en-US"/>
          </a:p>
        </p:txBody>
      </p:sp>
    </p:spTree>
    <p:extLst>
      <p:ext uri="{BB962C8B-B14F-4D97-AF65-F5344CB8AC3E}">
        <p14:creationId xmlns:p14="http://schemas.microsoft.com/office/powerpoint/2010/main" val="405300126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5895-EC56-1F45-A03C-4FAC0D2A86B5}"/>
              </a:ext>
            </a:extLst>
          </p:cNvPr>
          <p:cNvSpPr>
            <a:spLocks noGrp="1"/>
          </p:cNvSpPr>
          <p:nvPr>
            <p:ph type="title"/>
          </p:nvPr>
        </p:nvSpPr>
        <p:spPr/>
        <p:txBody>
          <a:bodyPr/>
          <a:lstStyle/>
          <a:p>
            <a:r>
              <a:rPr lang="en-US" sz="5400" dirty="1">
                <a:ln>
                  <a:solidFill>
                    <a:schemeClr val="tx1"/>
                  </a:solidFill>
                </a:ln>
                <a:solidFill>
                  <a:srgbClr val="00B0F0"/>
                </a:solidFill>
              </a:rPr>
              <a:t>Continuous Representation Rule</a:t>
            </a:r>
            <a:br>
              <a:rPr lang="en-US" dirty="1"/>
            </a:br>
          </a:p>
        </p:txBody>
      </p:sp>
      <p:sp>
        <p:nvSpPr>
          <p:cNvPr id="3" name="Text Placeholder 2">
            <a:extLst>
              <a:ext uri="{FF2B5EF4-FFF2-40B4-BE49-F238E27FC236}">
                <a16:creationId xmlns:a16="http://schemas.microsoft.com/office/drawing/2014/main" id="{83F888B4-B72D-4045-A17D-7024334E3C9E}"/>
              </a:ext>
            </a:extLst>
          </p:cNvPr>
          <p:cNvSpPr>
            <a:spLocks noGrp="1"/>
          </p:cNvSpPr>
          <p:nvPr>
            <p:ph type="body" idx="1"/>
          </p:nvPr>
        </p:nvSpPr>
        <p:spPr>
          <a:xfrm>
            <a:off x="609600" y="1535113"/>
            <a:ext cx="10972800" cy="639762"/>
          </a:xfrm>
        </p:spPr>
        <p:txBody>
          <a:bodyPr/>
          <a:lstStyle/>
          <a:p>
            <a:r>
              <a:rPr lang="en-US" sz="4200" i="1" dirty="1">
                <a:solidFill>
                  <a:srgbClr val="00B050"/>
                </a:solidFill>
              </a:rPr>
              <a:t>Practice Pointer</a:t>
            </a:r>
            <a:endParaRPr lang="en-US" sz="4200">
              <a:solidFill>
                <a:srgbClr val="00B050"/>
              </a:solidFill>
            </a:endParaRPr>
          </a:p>
        </p:txBody>
      </p:sp>
      <p:sp>
        <p:nvSpPr>
          <p:cNvPr id="4" name="Content Placeholder 3">
            <a:extLst>
              <a:ext uri="{FF2B5EF4-FFF2-40B4-BE49-F238E27FC236}">
                <a16:creationId xmlns:a16="http://schemas.microsoft.com/office/drawing/2014/main" id="{887EBD68-85CC-D24F-A5C3-34F50A43BB85}"/>
              </a:ext>
            </a:extLst>
          </p:cNvPr>
          <p:cNvSpPr>
            <a:spLocks noGrp="1"/>
          </p:cNvSpPr>
          <p:nvPr>
            <p:ph sz="half" idx="2"/>
          </p:nvPr>
        </p:nvSpPr>
        <p:spPr>
          <a:xfrm>
            <a:off x="609600" y="2174875"/>
            <a:ext cx="10972800" cy="3951288"/>
          </a:xfrm>
        </p:spPr>
        <p:txBody>
          <a:bodyPr/>
          <a:lstStyle/>
          <a:p>
            <a:r>
              <a:rPr lang="en-US" sz="3600" dirty="1"/>
              <a:t>If you have separate retainer agreements, you may be able to cut off the continuous representation rule.  The statute of limitations for particular undertakings or transactions begins to run when the attorney’s services for that particular undertaking have terminated, notwithstanding the continuation of a general attorney-client relationship.  </a:t>
            </a:r>
          </a:p>
          <a:p>
            <a:pPr lvl="1"/>
            <a:r>
              <a:rPr lang="en-US" sz="3600" dirty="1"/>
              <a:t>Keller v. Denny, 232 Va. 512, 518 (1987).</a:t>
            </a:r>
          </a:p>
        </p:txBody>
      </p:sp>
    </p:spTree>
    <p:extLst>
      <p:ext uri="{BB962C8B-B14F-4D97-AF65-F5344CB8AC3E}">
        <p14:creationId xmlns:p14="http://schemas.microsoft.com/office/powerpoint/2010/main" val="330268875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514C-7D21-134D-8AC1-CAA49A8AAFBA}"/>
              </a:ext>
            </a:extLst>
          </p:cNvPr>
          <p:cNvSpPr>
            <a:spLocks noGrp="1"/>
          </p:cNvSpPr>
          <p:nvPr>
            <p:ph type="title"/>
          </p:nvPr>
        </p:nvSpPr>
        <p:spPr/>
        <p:txBody>
          <a:bodyPr/>
          <a:lstStyle/>
          <a:p>
            <a:r>
              <a:rPr lang="en-US" sz="5400" dirty="1">
                <a:ln>
                  <a:solidFill>
                    <a:schemeClr val="tx1"/>
                  </a:solidFill>
                </a:ln>
                <a:solidFill>
                  <a:srgbClr val="00B0F0"/>
                </a:solidFill>
              </a:rPr>
              <a:t>Elements of a Legal Malpractice Claim</a:t>
            </a:r>
            <a:br>
              <a:rPr lang="en-US" dirty="1"/>
            </a:br>
          </a:p>
        </p:txBody>
      </p:sp>
      <p:sp>
        <p:nvSpPr>
          <p:cNvPr id="3" name="Text Placeholder 2">
            <a:extLst>
              <a:ext uri="{FF2B5EF4-FFF2-40B4-BE49-F238E27FC236}">
                <a16:creationId xmlns:a16="http://schemas.microsoft.com/office/drawing/2014/main" id="{056BBFA5-0140-C14C-A224-BBF6EDD39A7A}"/>
              </a:ext>
            </a:extLst>
          </p:cNvPr>
          <p:cNvSpPr>
            <a:spLocks noGrp="1"/>
          </p:cNvSpPr>
          <p:nvPr>
            <p:ph type="body" idx="1"/>
          </p:nvPr>
        </p:nvSpPr>
        <p:spPr/>
        <p:txBody>
          <a:bodyPr/>
          <a:lstStyle/>
          <a:p>
            <a:r>
              <a:rPr lang="en-US" sz="3600" dirty="1">
                <a:solidFill>
                  <a:srgbClr val="7030A0"/>
                </a:solidFill>
              </a:rPr>
              <a:t>Civil Case</a:t>
            </a:r>
          </a:p>
          <a:p>
            <a:endParaRPr lang="en-US"/>
          </a:p>
        </p:txBody>
      </p:sp>
      <p:sp>
        <p:nvSpPr>
          <p:cNvPr id="4" name="Content Placeholder 3">
            <a:extLst>
              <a:ext uri="{FF2B5EF4-FFF2-40B4-BE49-F238E27FC236}">
                <a16:creationId xmlns:a16="http://schemas.microsoft.com/office/drawing/2014/main" id="{D2379D75-B4FF-FD48-B6BC-F7F72F9C8ACC}"/>
              </a:ext>
            </a:extLst>
          </p:cNvPr>
          <p:cNvSpPr>
            <a:spLocks noGrp="1"/>
          </p:cNvSpPr>
          <p:nvPr>
            <p:ph sz="half" idx="2"/>
          </p:nvPr>
        </p:nvSpPr>
        <p:spPr>
          <a:xfrm>
            <a:off x="609600" y="1781174"/>
            <a:ext cx="5386917" cy="4467225"/>
          </a:xfrm>
        </p:spPr>
        <p:txBody>
          <a:bodyPr/>
          <a:lstStyle/>
          <a:p>
            <a:r>
              <a:rPr lang="en-US" sz="2700" dirty="1"/>
              <a:t>A cause of action for legal malpractice arising out of a civil claim requires three separate elements:</a:t>
            </a:r>
          </a:p>
          <a:p>
            <a:pPr lvl="1"/>
            <a:r>
              <a:rPr lang="en-US" sz="2700" dirty="1"/>
              <a:t>A relationship between the attorney and the client that gave rise to a duty,</a:t>
            </a:r>
          </a:p>
          <a:p>
            <a:pPr lvl="2"/>
            <a:r>
              <a:rPr lang="en-US" sz="2700" dirty="1"/>
              <a:t>Narrow Exception: third party beneficiary status?  </a:t>
            </a:r>
          </a:p>
          <a:p>
            <a:pPr marL="687387" lvl="2" indent="0">
              <a:buNone/>
            </a:pPr>
            <a:endParaRPr lang="en-US" sz="2200"/>
          </a:p>
          <a:p>
            <a:pPr lvl="2"/>
            <a:endParaRPr lang="en-US" sz="2200"/>
          </a:p>
          <a:p>
            <a:pPr lvl="1"/>
            <a:endParaRPr lang="en-US"/>
          </a:p>
          <a:p>
            <a:endParaRPr lang="en-US"/>
          </a:p>
        </p:txBody>
      </p:sp>
      <p:sp>
        <p:nvSpPr>
          <p:cNvPr id="5" name="Text Placeholder 4">
            <a:extLst>
              <a:ext uri="{FF2B5EF4-FFF2-40B4-BE49-F238E27FC236}">
                <a16:creationId xmlns:a16="http://schemas.microsoft.com/office/drawing/2014/main" id="{966AD1F0-1348-E040-8B6E-B10D930C669D}"/>
              </a:ext>
            </a:extLst>
          </p:cNvPr>
          <p:cNvSpPr>
            <a:spLocks noGrp="1"/>
          </p:cNvSpPr>
          <p:nvPr>
            <p:ph type="body" sz="quarter" idx="3"/>
          </p:nvPr>
        </p:nvSpPr>
        <p:spPr>
          <a:xfrm>
            <a:off x="6161620" y="1097757"/>
            <a:ext cx="5389033" cy="639762"/>
          </a:xfrm>
        </p:spPr>
        <p:txBody>
          <a:bodyPr/>
          <a:lstStyle/>
          <a:p>
            <a:r>
              <a:rPr lang="en-US" sz="3600" dirty="1">
                <a:solidFill>
                  <a:srgbClr val="E37F1C"/>
                </a:solidFill>
              </a:rPr>
              <a:t>How does a duty arise? </a:t>
            </a:r>
          </a:p>
        </p:txBody>
      </p:sp>
      <p:sp>
        <p:nvSpPr>
          <p:cNvPr id="6" name="Content Placeholder 5">
            <a:extLst>
              <a:ext uri="{FF2B5EF4-FFF2-40B4-BE49-F238E27FC236}">
                <a16:creationId xmlns:a16="http://schemas.microsoft.com/office/drawing/2014/main" id="{D0F3C045-EE4A-1741-B963-A5D9F5440077}"/>
              </a:ext>
            </a:extLst>
          </p:cNvPr>
          <p:cNvSpPr>
            <a:spLocks noGrp="1"/>
          </p:cNvSpPr>
          <p:nvPr>
            <p:ph sz="quarter" idx="4"/>
          </p:nvPr>
        </p:nvSpPr>
        <p:spPr>
          <a:xfrm>
            <a:off x="6161620" y="1832048"/>
            <a:ext cx="5389033" cy="3951288"/>
          </a:xfrm>
        </p:spPr>
        <p:txBody>
          <a:bodyPr/>
          <a:lstStyle/>
          <a:p>
            <a:r>
              <a:rPr lang="en-US" dirty="1"/>
              <a:t>Plaintiff must allege that the contract for legal services between the attorney and client was “clearly and definitely” intended by the parties to confer a benefit upon the plaintiff.  </a:t>
            </a:r>
            <a:r>
              <a:rPr lang="en-US" i="1" dirty="1"/>
              <a:t>Thorsen v. Richmond Soc. for the Prevention of Cruelty to Animals</a:t>
            </a:r>
            <a:r>
              <a:rPr lang="en-US" dirty="1"/>
              <a:t>, 292 Va. 257, 269 (2016) (permitting third-party beneficiary of a will who failed to successfully take under the will due to the drafting attorney’s error to sue an attorney for malpractice.)</a:t>
            </a:r>
          </a:p>
          <a:p>
            <a:endParaRPr lang="en-US"/>
          </a:p>
        </p:txBody>
      </p:sp>
    </p:spTree>
    <p:extLst>
      <p:ext uri="{BB962C8B-B14F-4D97-AF65-F5344CB8AC3E}">
        <p14:creationId xmlns:p14="http://schemas.microsoft.com/office/powerpoint/2010/main" val="356098270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9591-A16C-CB4E-A444-0DFFA3B4385C}"/>
              </a:ext>
            </a:extLst>
          </p:cNvPr>
          <p:cNvSpPr>
            <a:spLocks noGrp="1"/>
          </p:cNvSpPr>
          <p:nvPr>
            <p:ph type="title"/>
          </p:nvPr>
        </p:nvSpPr>
        <p:spPr/>
        <p:txBody>
          <a:bodyPr/>
          <a:lstStyle/>
          <a:p>
            <a:r>
              <a:rPr lang="en-US" sz="4400" dirty="1">
                <a:ln>
                  <a:solidFill>
                    <a:schemeClr val="tx1"/>
                  </a:solidFill>
                </a:ln>
                <a:solidFill>
                  <a:srgbClr val="00B0F0"/>
                </a:solidFill>
              </a:rPr>
              <a:t>Elements of a Legal Malpractice Claim Cont.</a:t>
            </a:r>
          </a:p>
        </p:txBody>
      </p:sp>
      <p:sp>
        <p:nvSpPr>
          <p:cNvPr id="3" name="Text Placeholder 2">
            <a:extLst>
              <a:ext uri="{FF2B5EF4-FFF2-40B4-BE49-F238E27FC236}">
                <a16:creationId xmlns:a16="http://schemas.microsoft.com/office/drawing/2014/main" id="{A9EC6001-B8F4-0144-A41C-9CCF6752025F}"/>
              </a:ext>
            </a:extLst>
          </p:cNvPr>
          <p:cNvSpPr>
            <a:spLocks noGrp="1"/>
          </p:cNvSpPr>
          <p:nvPr>
            <p:ph type="body" idx="1"/>
          </p:nvPr>
        </p:nvSpPr>
        <p:spPr>
          <a:xfrm>
            <a:off x="566209" y="846138"/>
            <a:ext cx="5386917" cy="639762"/>
          </a:xfrm>
        </p:spPr>
        <p:txBody>
          <a:bodyPr/>
          <a:lstStyle/>
          <a:p>
            <a:r>
              <a:rPr lang="en-US" sz="3400" dirty="1">
                <a:solidFill>
                  <a:srgbClr val="7030A0"/>
                </a:solidFill>
              </a:rPr>
              <a:t>Civil Case Cont.</a:t>
            </a:r>
          </a:p>
        </p:txBody>
      </p:sp>
      <p:sp>
        <p:nvSpPr>
          <p:cNvPr id="4" name="Content Placeholder 3">
            <a:extLst>
              <a:ext uri="{FF2B5EF4-FFF2-40B4-BE49-F238E27FC236}">
                <a16:creationId xmlns:a16="http://schemas.microsoft.com/office/drawing/2014/main" id="{860F82AA-785C-0E47-BA43-E12D7A757609}"/>
              </a:ext>
            </a:extLst>
          </p:cNvPr>
          <p:cNvSpPr>
            <a:spLocks noGrp="1"/>
          </p:cNvSpPr>
          <p:nvPr>
            <p:ph sz="half" idx="2"/>
          </p:nvPr>
        </p:nvSpPr>
        <p:spPr>
          <a:xfrm>
            <a:off x="566209" y="1485900"/>
            <a:ext cx="10687051" cy="5097462"/>
          </a:xfrm>
        </p:spPr>
        <p:txBody>
          <a:bodyPr/>
          <a:lstStyle/>
          <a:p>
            <a:r>
              <a:rPr lang="en-US" sz="2300" dirty="1"/>
              <a:t>The attorney neglected or breached that duty, </a:t>
            </a:r>
          </a:p>
          <a:p>
            <a:pPr lvl="1"/>
            <a:r>
              <a:rPr lang="en-US" sz="2300" dirty="1"/>
              <a:t>No absolute liability imposed upon an attorney merely because the attorney does not prevail on behalf of the client.  </a:t>
            </a:r>
          </a:p>
          <a:p>
            <a:pPr lvl="1"/>
            <a:r>
              <a:rPr lang="en-US" sz="2300" dirty="1"/>
              <a:t>“there can be no liability for acts and omissions by an attorney . . . which are based on an honest exercise of professional judgment.”  Jones v. Dare, 36 Va. Cir. 519, 525 (Richmond Cty. 1995).</a:t>
            </a:r>
          </a:p>
          <a:p>
            <a:r>
              <a:rPr lang="en-US" sz="2300" dirty="1"/>
              <a:t>The neglect or breach by the attorney was a proximate cause of the loss to the client. </a:t>
            </a:r>
          </a:p>
          <a:p>
            <a:pPr lvl="1"/>
            <a:r>
              <a:rPr lang="en-US" sz="2300" dirty="1"/>
              <a:t>There must be an allegation that the client would have prevailed in the underlying matter, or at least fared better economically, “but for” the attorney’s breach. Hendrix v. Daugherty, 249 Va. 540, 544 (1995) (sustaining demurrer because plaintiffs failed to allege that they would have prevailed in the underlying action but for the negligence of the attorney).</a:t>
            </a:r>
          </a:p>
          <a:p>
            <a:pPr marL="349250" lvl="1" indent="0">
              <a:buNone/>
            </a:pPr>
            <a:endParaRPr lang="en-US"/>
          </a:p>
          <a:p>
            <a:pPr marL="349250" lvl="1" indent="0">
              <a:buNone/>
            </a:pPr>
            <a:endParaRPr lang="en-US"/>
          </a:p>
          <a:p>
            <a:pPr lvl="1"/>
            <a:endParaRPr lang="en-US"/>
          </a:p>
          <a:p>
            <a:pPr lvl="1"/>
            <a:endParaRPr lang="en-US"/>
          </a:p>
          <a:p>
            <a:pPr lvl="1"/>
            <a:endParaRPr lang="en-US"/>
          </a:p>
          <a:p>
            <a:endParaRPr lang="en-US"/>
          </a:p>
        </p:txBody>
      </p:sp>
    </p:spTree>
    <p:extLst>
      <p:ext uri="{BB962C8B-B14F-4D97-AF65-F5344CB8AC3E}">
        <p14:creationId xmlns:p14="http://schemas.microsoft.com/office/powerpoint/2010/main" val="8012728"/>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blank">
  <a:themeElements>
    <a:clrScheme name="blank 16">
      <a:dk1>
        <a:srgbClr val="000000"/>
      </a:dk1>
      <a:lt1>
        <a:srgbClr val="FFFFFF"/>
      </a:lt1>
      <a:dk2>
        <a:srgbClr val="072A5E"/>
      </a:dk2>
      <a:lt2>
        <a:srgbClr val="C0C0C0"/>
      </a:lt2>
      <a:accent1>
        <a:srgbClr val="9CBCDA"/>
      </a:accent1>
      <a:accent2>
        <a:srgbClr val="E5EAEE"/>
      </a:accent2>
      <a:accent3>
        <a:srgbClr val="FFFFFF"/>
      </a:accent3>
      <a:accent4>
        <a:srgbClr val="000000"/>
      </a:accent4>
      <a:accent5>
        <a:srgbClr val="CBDAEA"/>
      </a:accent5>
      <a:accent6>
        <a:srgbClr val="CFD4D8"/>
      </a:accent6>
      <a:hlink>
        <a:srgbClr val="438ED9"/>
      </a:hlink>
      <a:folHlink>
        <a:srgbClr val="004D9A"/>
      </a:folHlink>
    </a:clrScheme>
    <a:fontScheme name="Gerard's">
      <a:majorFont>
        <a:latin typeface="Swiss921 BT"/>
        <a:ea typeface=""/>
        <a:cs typeface=""/>
      </a:majorFont>
      <a:minorFont>
        <a:latin typeface="Swis721 Cn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72A5E"/>
        </a:dk2>
        <a:lt2>
          <a:srgbClr val="C0C0C0"/>
        </a:lt2>
        <a:accent1>
          <a:srgbClr val="9CBCDA"/>
        </a:accent1>
        <a:accent2>
          <a:srgbClr val="EAEAF3"/>
        </a:accent2>
        <a:accent3>
          <a:srgbClr val="FFFFFF"/>
        </a:accent3>
        <a:accent4>
          <a:srgbClr val="000000"/>
        </a:accent4>
        <a:accent5>
          <a:srgbClr val="CBDAEA"/>
        </a:accent5>
        <a:accent6>
          <a:srgbClr val="D4D4DC"/>
        </a:accent6>
        <a:hlink>
          <a:srgbClr val="668D3C"/>
        </a:hlink>
        <a:folHlink>
          <a:srgbClr val="DC241F"/>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72A5E"/>
        </a:dk2>
        <a:lt2>
          <a:srgbClr val="C0C0C0"/>
        </a:lt2>
        <a:accent1>
          <a:srgbClr val="9CBCDA"/>
        </a:accent1>
        <a:accent2>
          <a:srgbClr val="EAEAF3"/>
        </a:accent2>
        <a:accent3>
          <a:srgbClr val="FFFFFF"/>
        </a:accent3>
        <a:accent4>
          <a:srgbClr val="000000"/>
        </a:accent4>
        <a:accent5>
          <a:srgbClr val="CBDAEA"/>
        </a:accent5>
        <a:accent6>
          <a:srgbClr val="D4D4DC"/>
        </a:accent6>
        <a:hlink>
          <a:srgbClr val="4B92DB"/>
        </a:hlink>
        <a:folHlink>
          <a:srgbClr val="EE730E"/>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72A5E"/>
        </a:dk2>
        <a:lt2>
          <a:srgbClr val="C0C0C0"/>
        </a:lt2>
        <a:accent1>
          <a:srgbClr val="9CBCDA"/>
        </a:accent1>
        <a:accent2>
          <a:srgbClr val="E5EAEE"/>
        </a:accent2>
        <a:accent3>
          <a:srgbClr val="FFFFFF"/>
        </a:accent3>
        <a:accent4>
          <a:srgbClr val="000000"/>
        </a:accent4>
        <a:accent5>
          <a:srgbClr val="CBDAEA"/>
        </a:accent5>
        <a:accent6>
          <a:srgbClr val="CFD4D8"/>
        </a:accent6>
        <a:hlink>
          <a:srgbClr val="438ED9"/>
        </a:hlink>
        <a:folHlink>
          <a:srgbClr val="EE730E"/>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72A5E"/>
        </a:dk2>
        <a:lt2>
          <a:srgbClr val="C0C0C0"/>
        </a:lt2>
        <a:accent1>
          <a:srgbClr val="9CBCDA"/>
        </a:accent1>
        <a:accent2>
          <a:srgbClr val="E5EAEE"/>
        </a:accent2>
        <a:accent3>
          <a:srgbClr val="FFFFFF"/>
        </a:accent3>
        <a:accent4>
          <a:srgbClr val="000000"/>
        </a:accent4>
        <a:accent5>
          <a:srgbClr val="CBDAEA"/>
        </a:accent5>
        <a:accent6>
          <a:srgbClr val="CFD4D8"/>
        </a:accent6>
        <a:hlink>
          <a:srgbClr val="438ED9"/>
        </a:hlink>
        <a:folHlink>
          <a:srgbClr val="004D9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
  <Slides>59</Slides>
  <ScaleCrop>false</ScaleCrop>
  <HeadingPairs>
    <vt:vector size="6" baseType="variant">
      <vt:variant>
        <vt:lpstr>Fonts Used</vt:lpstr>
      </vt:variant>
      <vt:variant>
        <vt:i4>11</vt:i4>
      </vt:variant>
      <vt:variant>
        <vt:lpstr>Theme</vt:lpstr>
      </vt:variant>
      <vt:variant>
        <vt:i4>1</vt:i4>
      </vt:variant>
      <vt:variant>
        <vt:lpstr>Slide Titles</vt:lpstr>
      </vt:variant>
      <vt:variant>
        <vt:i4>59</vt:i4>
      </vt:variant>
    </vt:vector>
  </HeadingPair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2021-02-19T17:02:07Z</cp:lastPrinted>
  <dcterms:created xsi:type="dcterms:W3CDTF">2021-02-19T17:02:07Z</dcterms:created>
  <dcterms:modified xsi:type="dcterms:W3CDTF">2021-02-19T17:02:07Z</dcterms:modified>
</cp:coreProperties>
</file>