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8.4.2.0--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r:id="rId1" id="2147483648"/>
  </p:sldMasterIdLst>
  <p:notesMasterIdLst>
    <p:notesMasterId r:id="rId54"/>
  </p:notesMasterIdLst>
  <p:sldIdLst>
    <p:sldId r:id="rId2" id="256"/>
    <p:sldId r:id="rId3" id="257"/>
    <p:sldId r:id="rId4" id="341"/>
    <p:sldId r:id="rId5" id="342"/>
    <p:sldId r:id="rId6" id="338"/>
    <p:sldId r:id="rId7" id="258"/>
    <p:sldId r:id="rId8" id="339"/>
    <p:sldId r:id="rId9" id="347"/>
    <p:sldId r:id="rId10" id="348"/>
    <p:sldId r:id="rId11" id="349"/>
    <p:sldId r:id="rId12" id="261"/>
    <p:sldId r:id="rId13" id="350"/>
    <p:sldId r:id="rId14" id="262"/>
    <p:sldId r:id="rId15" id="263"/>
    <p:sldId r:id="rId16" id="351"/>
    <p:sldId r:id="rId17" id="264"/>
    <p:sldId r:id="rId18" id="265"/>
    <p:sldId r:id="rId19" id="352"/>
    <p:sldId r:id="rId20" id="266"/>
    <p:sldId r:id="rId21" id="353"/>
    <p:sldId r:id="rId22" id="267"/>
    <p:sldId r:id="rId23" id="270"/>
    <p:sldId r:id="rId24" id="271"/>
    <p:sldId r:id="rId25" id="344"/>
    <p:sldId r:id="rId26" id="273"/>
    <p:sldId r:id="rId27" id="274"/>
    <p:sldId r:id="rId28" id="275"/>
    <p:sldId r:id="rId29" id="276"/>
    <p:sldId r:id="rId30" id="277"/>
    <p:sldId r:id="rId31" id="278"/>
    <p:sldId r:id="rId32" id="354"/>
    <p:sldId r:id="rId33" id="280"/>
    <p:sldId r:id="rId34" id="281"/>
    <p:sldId r:id="rId35" id="282"/>
    <p:sldId r:id="rId36" id="283"/>
    <p:sldId r:id="rId37" id="284"/>
    <p:sldId r:id="rId38" id="345"/>
    <p:sldId r:id="rId39" id="286"/>
    <p:sldId r:id="rId40" id="287"/>
    <p:sldId r:id="rId41" id="288"/>
    <p:sldId r:id="rId42" id="289"/>
    <p:sldId r:id="rId43" id="290"/>
    <p:sldId r:id="rId44" id="291"/>
    <p:sldId r:id="rId45" id="292"/>
    <p:sldId r:id="rId46" id="293"/>
    <p:sldId r:id="rId47" id="294"/>
    <p:sldId r:id="rId48" id="346"/>
    <p:sldId r:id="rId49" id="296"/>
    <p:sldId r:id="rId50" id="298"/>
    <p:sldId r:id="rId51" id="297"/>
    <p:sldId r:id="rId52" id="299"/>
    <p:sldId r:id="rId53" id="30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Michele Leppard" initials="ML" lastIdx="1" clrIdx="0">
    <p:extLst>
      <p:ext uri="{19B8F6BF-5375-455C-9EA6-DF929625EA0E}">
        <p15:presenceInfo xmlns:p15="http://schemas.microsoft.com/office/powerpoint/2012/main" userId="9e1b25a886889e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fill>
          <a:solidFill>
            <a:schemeClr val="accent4">
              <a:alpha val="20000"/>
            </a:schemeClr>
          </a:solidFill>
        </a:fill>
      </a:tcStyle>
    </a:band1H>
    <a:band1V>
      <a:tcStyle>
        <a:fill>
          <a:solidFill>
            <a:schemeClr val="accent4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accent1">
              <a:tint val="20000"/>
            </a:schemeClr>
          </a:solidFill>
        </a:fill>
      </a:tcStyle>
    </a:band1H>
    <a:band1V>
      <a:tcStyle>
        <a:fill>
          <a:solidFill>
            <a:schemeClr val="accent1">
              <a:tint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" Type="http://schemas.openxmlformats.org/officeDocument/2006/relationships/slide" Target="slides/slide3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" Type="http://schemas.openxmlformats.org/officeDocument/2006/relationships/slide" Target="slides/slide4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4" Type="http://schemas.openxmlformats.org/officeDocument/2006/relationships/notesMaster" Target="notesMasters/notesMaster1.xml" /><Relationship Id="rId55" Type="http://schemas.openxmlformats.org/officeDocument/2006/relationships/commentAuthors" Target="commentAuthors.xml" /><Relationship Id="rId56" Type="http://schemas.openxmlformats.org/officeDocument/2006/relationships/presProps" Target="presProps.xml" /><Relationship Id="rId57" Type="http://schemas.openxmlformats.org/officeDocument/2006/relationships/viewProps" Target="viewProps.xml" /><Relationship Id="rId58" Type="http://schemas.openxmlformats.org/officeDocument/2006/relationships/theme" Target="theme/theme2.xml" /><Relationship Id="rId59" Type="http://schemas.openxmlformats.org/officeDocument/2006/relationships/tableStyles" Target="tableStyles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FE3E-DC88-47E5-B40C-0112664D1D3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63E83-9187-4C97-ADFC-504ABCEB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72E4-EA2C-481F-88FC-0618D1770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40674-52A1-4AA8-8AB6-BF300C45D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D0B61-7E0A-4DFD-B9EA-0121670E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C4B7-5784-484D-BF27-E0DCCACCC096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FEEFD-56B6-43FC-A1DD-0312134D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5E5E0-8031-4EDC-9127-62783D5A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5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9354-F462-4B78-9074-9D7AFADE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B6A2B-7D03-4972-9623-C74DF6783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B91C-FF6B-4641-9925-5719D4E0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9476-0606-4D92-AA73-4FA7B9BF018D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AE10D-5A02-4B48-9FFD-669B1C9B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4AC36-83BD-4510-B204-97C03E80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27D42-D67D-42BF-97D6-ED0FFACE5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0DA3B-375C-436F-B0CC-D0A2D6404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D6896-BB00-471D-B72D-E89EDDA9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5AD-DF8B-4DE5-9D7F-A5BEEBD1B751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FA9D6-B626-49DD-97EA-1AD25C8D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966-F321-4911-ADC8-FBB76CFF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5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F01C-5C07-461C-8CB1-630DB21B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211E-3B44-45B0-B64A-EC523AE8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335F2-CB0B-4D3A-B4E6-C4F5BE64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4AD9-8D35-48D0-8595-30BB2E7C2569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B3EC3-47AB-4605-B266-13D61864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AA050-8998-4AA2-9C2C-35882A75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B12F-1AED-40EB-A879-7E1F4850A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90792-E842-46D0-9332-8B03D02BB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1922-CFA6-4C5F-A301-128A36CF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23E-C26E-41B5-9225-32C193515833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A16D-77E5-4A54-826E-3BC52124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7F76B-8D12-4894-8F94-34D9382D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4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6CBAA-2D78-4050-8C9B-3D597334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0233C-5E93-4F2F-9414-A3246E26E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9CCF7-3ABC-4FF3-8B52-A74158D15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1B46E-8280-475D-B2F4-41A22487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B7F5-8F5A-4C5B-A9ED-021D24A77D7D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805F4-0B30-468E-A19C-189BCF66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5E3EC-6339-4599-9F37-C2792DFA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2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A569-2B16-4DFA-9DF6-6220AD18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7DFE5-3C15-4DEF-A37D-5EB35D525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EBDC3-27F1-4E6F-8A3A-B7E95E1A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834E6-87D9-4798-BB58-FCF1E5BD0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9CAC7-8490-44D6-B8B7-A6BB8E04D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0D3B13-FF75-44EC-90AA-72893E9D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89A1-E671-4EC6-AE88-049A3317D6C8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0FADC-04BE-4B16-96B3-197BF33B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E5FB9-6782-4C41-9B7E-4FEC3E70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71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F08A6-593F-4777-AC20-BF28F0B4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8CBBF-E854-4DDD-AD71-EDD6C2BE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EDDF-A759-4B9D-B339-67DE7CB4A99B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326B2-238A-4282-97AD-F408765C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B12A9-FD32-46BB-8A26-2E12D073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6A1CC-2F7A-41A7-9AB1-BCCF3035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6422-AF76-4002-AB0D-9A909D4849EA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6B26C-AAFA-4357-8ECE-FB165BF5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BD47D-B612-41E1-9657-2A87D8F7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9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45BF-1F54-4E74-BB64-A85DC943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C0874-16F1-4912-8A55-9FED48E3B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68561-A457-446B-A779-933EB870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F20E1-BB31-4687-BC89-C6D56343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A2D-FD27-42DE-965F-252B9C7EF4D7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54D5D-FF9A-4914-8D0E-DAC84211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651E0-88B0-49A3-8A17-E90DADA6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03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EF344-5FBC-46CA-AAA7-85516F22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88745-7D5B-40F4-92FC-DA093D7CB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0C96F-4CCF-4285-ABDA-DF4C53FD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AFC49-F1AB-44A5-B69C-C699EDBB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9D88-75B2-4A5F-A05A-8DCD33DA3853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CE522-299F-4A5B-BF27-A9F2B5F9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94E3-EF55-4492-B731-91143FFA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6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2B3E1-2989-4D22-97CF-853B3A1A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B6A6F-9159-4546-B2DD-A9F6D5E70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514AA-1812-48A3-B776-2368ABFD6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05EF-0597-4D20-B7EB-4A29BDC12B7F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5BEED-B1BF-414B-9E56-87329BB6B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32BD1-8297-4130-A6DF-389BA028B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6E54-708C-4655-8894-0345EC53E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2.png" /><Relationship Id="rId3" Type="http://schemas.openxmlformats.org/officeDocument/2006/relationships/image" Target="../media/image1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4.png" /><Relationship Id="rId4" Type="http://schemas.openxmlformats.org/officeDocument/2006/relationships/image" Target="../media/image1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5.emf" /><Relationship Id="rId3" Type="http://schemas.openxmlformats.org/officeDocument/2006/relationships/image" Target="../media/image1.jpe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6.emf" /><Relationship Id="rId3" Type="http://schemas.openxmlformats.org/officeDocument/2006/relationships/image" Target="../media/image1.jpe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7.emf" /><Relationship Id="rId3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8.png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9.emf" /><Relationship Id="rId3" Type="http://schemas.openxmlformats.org/officeDocument/2006/relationships/image" Target="../media/image1.jpeg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0.emf" /><Relationship Id="rId3" Type="http://schemas.openxmlformats.org/officeDocument/2006/relationships/image" Target="../media/image1.jpeg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1.emf" /><Relationship Id="rId3" Type="http://schemas.openxmlformats.org/officeDocument/2006/relationships/image" Target="../media/image1.jpeg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png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2.emf" /><Relationship Id="rId3" Type="http://schemas.openxmlformats.org/officeDocument/2006/relationships/image" Target="../media/image1.jpeg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13.png" /><Relationship Id="rId11" Type="http://schemas.openxmlformats.org/officeDocument/2006/relationships/image" Target="../media/image14.png" /><Relationship Id="rId12" Type="http://schemas.openxmlformats.org/officeDocument/2006/relationships/image" Target="../media/image15.png" /><Relationship Id="rId13" Type="http://schemas.openxmlformats.org/officeDocument/2006/relationships/image" Target="../media/image16.png" /><Relationship Id="rId14" Type="http://schemas.openxmlformats.org/officeDocument/2006/relationships/image" Target="../media/image17.png" /><Relationship Id="rId15" Type="http://schemas.openxmlformats.org/officeDocument/2006/relationships/image" Target="../media/image18.png" /><Relationship Id="rId16" Type="http://schemas.openxmlformats.org/officeDocument/2006/relationships/image" Target="../media/image1.jpeg" /><Relationship Id="rId2" Type="http://schemas.openxmlformats.org/officeDocument/2006/relationships/image" Target="../media/image19.jpeg" /><Relationship Id="rId3" Type="http://schemas.openxmlformats.org/officeDocument/2006/relationships/image" Target="../media/image20.jpeg" /><Relationship Id="rId4" Type="http://schemas.openxmlformats.org/officeDocument/2006/relationships/image" Target="../media/image21.jpeg" /><Relationship Id="rId5" Type="http://schemas.openxmlformats.org/officeDocument/2006/relationships/image" Target="../media/image22.png" /><Relationship Id="rId6" Type="http://schemas.openxmlformats.org/officeDocument/2006/relationships/image" Target="../media/image23.jpeg" /><Relationship Id="rId7" Type="http://schemas.openxmlformats.org/officeDocument/2006/relationships/image" Target="../media/image24.png" /><Relationship Id="rId8" Type="http://schemas.openxmlformats.org/officeDocument/2006/relationships/image" Target="../media/image25.jpeg" /><Relationship Id="rId9" Type="http://schemas.openxmlformats.org/officeDocument/2006/relationships/image" Target="../media/image26.png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27.emf" /><Relationship Id="rId3" Type="http://schemas.openxmlformats.org/officeDocument/2006/relationships/image" Target="../media/image1.jpeg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2.png" /><Relationship Id="rId3" Type="http://schemas.openxmlformats.org/officeDocument/2006/relationships/image" Target="../media/image1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2.png" /><Relationship Id="rId3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4164-1723-4444-8C32-AAADA434B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1578" y="2190268"/>
            <a:ext cx="6125593" cy="1416034"/>
          </a:xfrm>
        </p:spPr>
        <p:txBody>
          <a:bodyPr>
            <a:noAutofit/>
          </a:bodyPr>
          <a:lstStyle/>
          <a:p>
            <a:br>
              <a:rPr lang="en-US" sz="4000" b="1" dirty="1">
                <a:latin typeface="Arial Black" panose="020b0a04020102020204" pitchFamily="34" charset="0"/>
              </a:rPr>
            </a:br>
            <a:r>
              <a:rPr lang="en-US" sz="5400" b="1" dirty="1">
                <a:latin typeface="Arial Black" panose="020b0a04020102020204" pitchFamily="34" charset="0"/>
              </a:rPr>
              <a:t>Introduction to Valuation</a:t>
            </a:r>
            <a:endParaRPr lang="en-US" sz="4000" b="1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7B974-13A0-4EA6-9E10-E3CAAA67B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837" y="3722045"/>
            <a:ext cx="7940988" cy="8842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sz="3300" dirty="1">
                <a:latin typeface="Arial" panose="020b0604020202020204" pitchFamily="34" charset="0"/>
                <a:cs typeface="Arial" panose="020b0604020202020204" pitchFamily="34" charset="0"/>
              </a:rPr>
              <a:t>Chris Young, Ph.D.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pic>
        <p:nvPicPr>
          <p:cNvPr id="15" name="Picture 14" descr="A picture containing clipart&#10;&#10;Description automatically generated">
            <a:extLst>
              <a:ext uri="{FF2B5EF4-FFF2-40B4-BE49-F238E27FC236}">
                <a16:creationId xmlns:a16="http://schemas.microsoft.com/office/drawing/2014/main" id="{F1FEB9E5-FC3D-440B-8055-C2A1DD1F5B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927171" y="5464835"/>
            <a:ext cx="2683192" cy="1074325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5121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250D-E223-4B70-9DF3-C1EFAC36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90" y="30326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Lets begin with a simple exercise</a:t>
            </a:r>
            <a:b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en-US" sz="3200" b="1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1F5851-759B-46BC-89BB-413BBAB0D50F}"/>
              </a:ext>
            </a:extLst>
          </p:cNvPr>
          <p:cNvSpPr/>
          <p:nvPr/>
        </p:nvSpPr>
        <p:spPr>
          <a:xfrm>
            <a:off x="1463201" y="2425218"/>
            <a:ext cx="9999126" cy="2554545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On a piece of paper – </a:t>
            </a:r>
            <a:r>
              <a:rPr lang="en-US" altLang="en-US" sz="4000" b="1" dirty="1">
                <a:solidFill>
                  <a:srgbClr val="C00000"/>
                </a:solidFill>
                <a:cs typeface="Arial" pitchFamily="34" charset="0"/>
              </a:rPr>
              <a:t>what did you give up to obtain that value?</a:t>
            </a:r>
          </a:p>
          <a:p>
            <a:pPr>
              <a:defRPr/>
            </a:pPr>
            <a:endParaRPr lang="en-US" altLang="en-US" sz="4000" b="1">
              <a:solidFill>
                <a:srgbClr val="161616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[1 min]</a:t>
            </a:r>
            <a:endParaRPr lang="en-US" altLang="en-US" sz="400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BB2C0-D464-4FEA-A5D4-CD8823F8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2" descr="Question Icon 2223758">
            <a:extLst>
              <a:ext uri="{FF2B5EF4-FFF2-40B4-BE49-F238E27FC236}">
                <a16:creationId xmlns:a16="http://schemas.microsoft.com/office/drawing/2014/main" id="{41967FC2-36FA-466D-AE53-91F406FF7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39819" y="5510461"/>
            <a:ext cx="845889" cy="845889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743770D-92B2-49D1-AA46-9C3EAAFA4CB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602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0457-6F20-44C8-AEFF-4933A0D4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Valuation Defined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F027E8-F9BF-4DE3-8FCB-57CAA898E564}"/>
              </a:ext>
            </a:extLst>
          </p:cNvPr>
          <p:cNvSpPr/>
          <p:nvPr/>
        </p:nvSpPr>
        <p:spPr>
          <a:xfrm>
            <a:off x="1545880" y="1988508"/>
            <a:ext cx="9285488" cy="4524315"/>
          </a:xfrm>
          <a:prstGeom prst="rect"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600" b="1" u="sng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en-US" sz="3600" b="1" u="sng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making a </a:t>
            </a:r>
            <a:r>
              <a:rPr lang="en-US" altLang="en-US" sz="3600" b="1" u="sng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judgment</a:t>
            </a: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the price or value of something.</a:t>
            </a:r>
          </a:p>
          <a:p>
            <a:pPr marL="514350" indent="-514350">
              <a:buFont typeface="+mj-lt"/>
              <a:buAutoNum type="arabicPeriod" startAt="1"/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600" b="1" u="sng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value</a:t>
            </a:r>
            <a:r>
              <a:rPr lang="en-US" altLang="en-US" sz="36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something.</a:t>
            </a:r>
          </a:p>
          <a:p>
            <a:pPr marL="514350" indent="-514350">
              <a:buFont typeface="+mj-lt"/>
              <a:buAutoNum type="arabicPeriod" startAt="1"/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"/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600" b="1" dirty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ANYTHING THAT HAS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3E6CD-A521-49ED-BF22-31A672A9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61" y="1681443"/>
            <a:ext cx="10515600" cy="13978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8800" dirty="1">
                <a:solidFill>
                  <a:schemeClr val="bg1"/>
                </a:solidFill>
              </a:rPr>
              <a:t>What is a valuation that is accepted by the Court, IRS, strategic partner?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 descr="Question Icon 2223758">
            <a:extLst>
              <a:ext uri="{FF2B5EF4-FFF2-40B4-BE49-F238E27FC236}">
                <a16:creationId xmlns:a16="http://schemas.microsoft.com/office/drawing/2014/main" id="{16E1717E-8D04-4FB0-BA3C-D3D4A7B19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17665" y="3765329"/>
            <a:ext cx="1905000" cy="190500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9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BEF5-0891-454F-9EB8-A7B39F6A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</p:spPr>
        <p:txBody>
          <a:bodyPr>
            <a:normAutofit fontScale="90000"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One that has a fair level of economic certainty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2A869A-82F1-46DA-94E8-E129E20C5CD2}"/>
              </a:ext>
            </a:extLst>
          </p:cNvPr>
          <p:cNvSpPr/>
          <p:nvPr/>
        </p:nvSpPr>
        <p:spPr>
          <a:xfrm>
            <a:off x="958272" y="1908270"/>
            <a:ext cx="9894455" cy="3970318"/>
          </a:xfrm>
          <a:prstGeom prst="rect"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b="1" dirty="1">
                <a:solidFill>
                  <a:srgbClr val="161616"/>
                </a:solidFill>
                <a:cs typeface="Arial" pitchFamily="34" charset="0"/>
              </a:rPr>
              <a:t>Act or Process </a:t>
            </a:r>
            <a:r>
              <a:rPr lang="en-US" altLang="en-US" sz="3600" dirty="1">
                <a:solidFill>
                  <a:srgbClr val="161616"/>
                </a:solidFill>
                <a:cs typeface="Arial" pitchFamily="34" charset="0"/>
              </a:rPr>
              <a:t>= Must be recognized in the field </a:t>
            </a:r>
            <a:r>
              <a:rPr lang="en-US" altLang="en-US" sz="3600" dirty="1">
                <a:solidFill>
                  <a:srgbClr val="C00000"/>
                </a:solidFill>
                <a:cs typeface="Arial" pitchFamily="34" charset="0"/>
              </a:rPr>
              <a:t>[academic community, professional use and acceptance]</a:t>
            </a:r>
          </a:p>
          <a:p>
            <a:pPr marL="514350" indent="-514350">
              <a:buFont typeface="+mj-lt"/>
              <a:buAutoNum type="arabicPeriod" startAt="1"/>
              <a:defRPr/>
            </a:pPr>
            <a:endParaRPr lang="en-US" altLang="en-US" sz="3600">
              <a:solidFill>
                <a:srgbClr val="FF0000"/>
              </a:solidFill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b="1" dirty="1">
                <a:solidFill>
                  <a:srgbClr val="161616"/>
                </a:solidFill>
                <a:cs typeface="Arial" pitchFamily="34" charset="0"/>
              </a:rPr>
              <a:t>Judgement</a:t>
            </a:r>
            <a:r>
              <a:rPr lang="en-US" altLang="en-US" sz="3600" dirty="1">
                <a:solidFill>
                  <a:srgbClr val="161616"/>
                </a:solidFill>
                <a:cs typeface="Arial" pitchFamily="34" charset="0"/>
              </a:rPr>
              <a:t> = Based on economic certainty </a:t>
            </a:r>
            <a:r>
              <a:rPr lang="en-US" altLang="en-US" sz="3600" dirty="1">
                <a:solidFill>
                  <a:srgbClr val="C00000"/>
                </a:solidFill>
                <a:cs typeface="Arial" pitchFamily="34" charset="0"/>
              </a:rPr>
              <a:t>[empirical data, observation, normative data, expert opinion, court advice, IRS advice]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73456-BE58-4346-B635-0AD4DAF3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1F5851-759B-46BC-89BB-413BBAB0D50F}"/>
              </a:ext>
            </a:extLst>
          </p:cNvPr>
          <p:cNvSpPr/>
          <p:nvPr/>
        </p:nvSpPr>
        <p:spPr>
          <a:xfrm>
            <a:off x="1095351" y="1372272"/>
            <a:ext cx="10515599" cy="3785652"/>
          </a:xfrm>
          <a:prstGeom prst="rect"/>
        </p:spPr>
        <p:txBody>
          <a:bodyPr wrap="square">
            <a:spAutoFit/>
          </a:bodyPr>
          <a:lstStyle/>
          <a:p>
            <a:pPr>
              <a:buFont typeface="Calibri" pitchFamily="34" charset="0"/>
              <a:buAutoNum type="arabicPeriod" startAt="1"/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Value in Use </a:t>
            </a:r>
            <a:r>
              <a:rPr lang="en-US" altLang="en-US" sz="4000" dirty="1">
                <a:solidFill>
                  <a:srgbClr val="161616"/>
                </a:solidFill>
                <a:cs typeface="Arial" pitchFamily="34" charset="0"/>
              </a:rPr>
              <a:t>= specific to a buyer </a:t>
            </a:r>
          </a:p>
          <a:p>
            <a:pPr>
              <a:defRPr/>
            </a:pPr>
            <a:r>
              <a:rPr lang="en-US" altLang="en-US" sz="4000" dirty="1">
                <a:solidFill>
                  <a:srgbClr val="C00000"/>
                </a:solidFill>
                <a:cs typeface="Arial" pitchFamily="34" charset="0"/>
              </a:rPr>
              <a:t>(aka: strategic buyer [typically greater]) </a:t>
            </a:r>
          </a:p>
          <a:p>
            <a:pPr>
              <a:defRPr/>
            </a:pPr>
            <a:endParaRPr lang="en-US" altLang="en-US" sz="4000">
              <a:solidFill>
                <a:srgbClr val="161616"/>
              </a:solidFill>
              <a:cs typeface="Arial" pitchFamily="34" charset="0"/>
            </a:endParaRPr>
          </a:p>
          <a:p>
            <a:pPr>
              <a:defRPr/>
            </a:pPr>
            <a:endParaRPr lang="en-US" altLang="en-US" sz="4000">
              <a:solidFill>
                <a:srgbClr val="161616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2. Value in Exchange </a:t>
            </a:r>
            <a:r>
              <a:rPr lang="en-US" altLang="en-US" sz="4000" dirty="1">
                <a:solidFill>
                  <a:srgbClr val="161616"/>
                </a:solidFill>
                <a:cs typeface="Arial" pitchFamily="34" charset="0"/>
              </a:rPr>
              <a:t>= value to a group of buyers </a:t>
            </a:r>
            <a:r>
              <a:rPr lang="en-US" altLang="en-US" sz="4000" dirty="1">
                <a:solidFill>
                  <a:srgbClr val="C00000"/>
                </a:solidFill>
                <a:cs typeface="Arial" pitchFamily="34" charset="0"/>
              </a:rPr>
              <a:t>(aka: hypothetical buyer [average])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BB2C0-D464-4FEA-A5D4-CD8823F8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ACB026-8ED0-4D5B-8D3A-86C107611C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53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61" y="1681443"/>
            <a:ext cx="10515600" cy="139786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8800" dirty="1">
                <a:solidFill>
                  <a:schemeClr val="bg1"/>
                </a:solidFill>
              </a:rPr>
              <a:t>Does anyone know of the two types of valuations that can be completed?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 descr="Question Icon 2223758">
            <a:extLst>
              <a:ext uri="{FF2B5EF4-FFF2-40B4-BE49-F238E27FC236}">
                <a16:creationId xmlns:a16="http://schemas.microsoft.com/office/drawing/2014/main" id="{16E1717E-8D04-4FB0-BA3C-D3D4A7B19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05593" y="3374601"/>
            <a:ext cx="1905000" cy="190500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6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398BEA-5AA4-48EB-B4AC-F2279C43313B}"/>
              </a:ext>
            </a:extLst>
          </p:cNvPr>
          <p:cNvSpPr/>
          <p:nvPr/>
        </p:nvSpPr>
        <p:spPr>
          <a:xfrm>
            <a:off x="1755750" y="1711272"/>
            <a:ext cx="9855200" cy="2862322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600" b="1" dirty="1">
                <a:latin typeface="Arial" panose="020b0604020202020204" pitchFamily="34" charset="0"/>
                <a:cs typeface="Arial" panose="020b0604020202020204" pitchFamily="34" charset="0"/>
              </a:rPr>
              <a:t>Calculation of Value </a:t>
            </a:r>
            <a:r>
              <a:rPr lang="en-US" altLang="en-US" sz="3600" dirty="1">
                <a:latin typeface="Arial" panose="020b0604020202020204" pitchFamily="34" charset="0"/>
                <a:cs typeface="Arial" panose="020b0604020202020204" pitchFamily="34" charset="0"/>
              </a:rPr>
              <a:t>– based on a simple estimate  [Less of a fee]</a:t>
            </a:r>
          </a:p>
          <a:p>
            <a:pPr>
              <a:defRPr/>
            </a:pPr>
            <a:endParaRPr lang="en-US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600" b="1" dirty="1">
                <a:latin typeface="Arial" panose="020b0604020202020204" pitchFamily="34" charset="0"/>
                <a:cs typeface="Arial" panose="020b0604020202020204" pitchFamily="34" charset="0"/>
              </a:rPr>
              <a:t>Opinion of Value </a:t>
            </a:r>
            <a:r>
              <a:rPr lang="en-US" altLang="en-US" sz="3600" dirty="1">
                <a:latin typeface="Arial" panose="020b0604020202020204" pitchFamily="34" charset="0"/>
                <a:cs typeface="Arial" panose="020b0604020202020204" pitchFamily="34" charset="0"/>
              </a:rPr>
              <a:t>– rigorous process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91FC-17E7-49FF-9FE0-218CC9BD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16FA3B6-A9AB-4940-A784-FF596595DA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7938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D315B8F-4DF7-4550-94A3-1CB49C53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Rules v. No Rules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EE4A23-3C23-4CD7-8A12-F949C887DB03}"/>
              </a:ext>
            </a:extLst>
          </p:cNvPr>
          <p:cNvSpPr/>
          <p:nvPr/>
        </p:nvSpPr>
        <p:spPr>
          <a:xfrm>
            <a:off x="1016357" y="1997839"/>
            <a:ext cx="9962503" cy="3416320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rules exist – abide by them (shareholder </a:t>
            </a: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ggreements</a:t>
            </a: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life insurance policies, trust, etc..)</a:t>
            </a:r>
          </a:p>
          <a:p>
            <a:pPr>
              <a:buFont typeface="Calibri" pitchFamily="34" charset="0"/>
              <a:buAutoNum type="arabicPeriod" startAt="1"/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no rules exist – most often it is an </a:t>
            </a:r>
            <a:r>
              <a:rPr lang="en-US" altLang="en-US" sz="3600" dirty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 of Value – unless for mediation or negotiation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D9714-C7E5-47EE-89CA-028B7635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FE890CDE-C7F2-4238-BB54-E6D7055EC3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7901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61" y="1681443"/>
            <a:ext cx="10515600" cy="139786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1">
                <a:solidFill>
                  <a:schemeClr val="bg1"/>
                </a:solidFill>
              </a:rPr>
              <a:t>Is a valuation always necessary?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18</a:t>
            </a:fld>
            <a:endParaRPr lang="en-US"/>
          </a:p>
        </p:txBody>
      </p:sp>
      <p:pic>
        <p:nvPicPr>
          <p:cNvPr id="1026" name="Picture 2" descr="Question Icon 2223758">
            <a:extLst>
              <a:ext uri="{FF2B5EF4-FFF2-40B4-BE49-F238E27FC236}">
                <a16:creationId xmlns:a16="http://schemas.microsoft.com/office/drawing/2014/main" id="{16E1717E-8D04-4FB0-BA3C-D3D4A7B19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05593" y="3374601"/>
            <a:ext cx="1905000" cy="190500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894391B-B61F-40BF-86FB-AEE5DB8DC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Arial" panose="020b0604020202020204" pitchFamily="34" charset="0"/>
              </a:rPr>
              <a:t>Misconception #1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9274D-8845-4312-9A59-A934DB365357}"/>
              </a:ext>
            </a:extLst>
          </p:cNvPr>
          <p:cNvSpPr/>
          <p:nvPr/>
        </p:nvSpPr>
        <p:spPr>
          <a:xfrm>
            <a:off x="1017972" y="1813265"/>
            <a:ext cx="10156055" cy="3539430"/>
          </a:xfrm>
          <a:prstGeom prst="rect"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4400" b="1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Valuation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200" i="1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(valuing the entire business – perpetual lost profits) </a:t>
            </a:r>
          </a:p>
          <a:p>
            <a:pPr algn="ctr">
              <a:spcBef>
                <a:spcPct val="0"/>
              </a:spcBef>
              <a:buNone/>
            </a:pPr>
            <a:endParaRPr lang="en-US" altLang="en-US" b="1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v. </a:t>
            </a:r>
          </a:p>
          <a:p>
            <a:pPr algn="ctr">
              <a:spcBef>
                <a:spcPct val="0"/>
              </a:spcBef>
              <a:buNone/>
            </a:pPr>
            <a:endParaRPr lang="en-US" altLang="en-US" b="1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4400" b="1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Lost Profits Analysis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200" i="1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(temporary lost profits analysis)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D186B-F3C3-4EF6-A4AC-409DC3B8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00F6DDB5-7986-4703-BB49-9D732D3CDA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41404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3AF31-55A8-4E94-B03B-EE477F79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752" y="516253"/>
            <a:ext cx="2643231" cy="602541"/>
          </a:xfrm>
        </p:spPr>
        <p:txBody>
          <a:bodyPr/>
          <a:lstStyle/>
          <a:p>
            <a:pPr algn="l"/>
            <a:r>
              <a:rPr lang="en-US" sz="3600" b="1" dirty="1">
                <a:latin typeface="Arial Black" panose="020b0a040201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B818536-99C9-406E-90FD-21ABE433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758FD9-95BC-4D87-9A86-5F292368FB22}"/>
              </a:ext>
            </a:extLst>
          </p:cNvPr>
          <p:cNvSpPr txBox="1"/>
          <p:nvPr/>
        </p:nvSpPr>
        <p:spPr>
          <a:xfrm>
            <a:off x="1366525" y="1515266"/>
            <a:ext cx="9458949" cy="4293483"/>
          </a:xfrm>
          <a:prstGeom prst="rect"/>
          <a:noFill/>
        </p:spPr>
        <p:txBody>
          <a:bodyPr wrap="square" rtlCol="0">
            <a:spAutoFit/>
          </a:bodyPr>
          <a:lstStyle/>
          <a:p>
            <a:pPr marL="182880">
              <a:buFont typeface="Arial" panose="020b0604020202020204" pitchFamily="34" charset="0"/>
              <a:buChar char="•"/>
            </a:pPr>
            <a:r>
              <a:rPr lang="en-US" sz="2800" dirty="1">
                <a:latin typeface="Arial" panose="020b0604020202020204" pitchFamily="34" charset="0"/>
                <a:cs typeface="Arial" panose="020b0604020202020204" pitchFamily="34" charset="0"/>
              </a:rPr>
              <a:t>Quick Introduction</a:t>
            </a:r>
          </a:p>
          <a:p>
            <a:pPr marL="18288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1">
                <a:latin typeface="Arial" panose="020b0604020202020204" pitchFamily="34" charset="0"/>
                <a:cs typeface="Arial" panose="020b0604020202020204" pitchFamily="34" charset="0"/>
              </a:rPr>
              <a:t>What is a Valuation?</a:t>
            </a:r>
          </a:p>
          <a:p>
            <a:pPr marL="18288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1">
                <a:latin typeface="Arial" panose="020b0604020202020204" pitchFamily="34" charset="0"/>
                <a:cs typeface="Arial" panose="020b0604020202020204" pitchFamily="34" charset="0"/>
              </a:rPr>
              <a:t>What are the major components of a Valuation?</a:t>
            </a:r>
          </a:p>
          <a:p>
            <a:pPr marL="18288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1">
                <a:latin typeface="Arial" panose="020b0604020202020204" pitchFamily="34" charset="0"/>
                <a:cs typeface="Arial" panose="020b0604020202020204" pitchFamily="34" charset="0"/>
              </a:rPr>
              <a:t>Simple exercise – Mining Business  (Opinion of Value)</a:t>
            </a:r>
          </a:p>
          <a:p>
            <a:pPr marL="182880">
              <a:buFont typeface="Arial" panose="020b0604020202020204" pitchFamily="34" charset="0"/>
              <a:buChar char="•"/>
            </a:pP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buFont typeface="Arial" panose="020b0604020202020204" pitchFamily="34" charset="0"/>
              <a:buChar char="•"/>
            </a:pPr>
            <a:r>
              <a:rPr lang="en-US" sz="2800" dirty="1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956C5834-DAFB-4346-AC8B-E008BB4979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42802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61" y="1681443"/>
            <a:ext cx="10515600" cy="139786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8800" dirty="1">
                <a:solidFill>
                  <a:schemeClr val="bg1"/>
                </a:solidFill>
              </a:rPr>
              <a:t>The value of an asset is equal to its historical performance?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 descr="Question Icon 2223758">
            <a:extLst>
              <a:ext uri="{FF2B5EF4-FFF2-40B4-BE49-F238E27FC236}">
                <a16:creationId xmlns:a16="http://schemas.microsoft.com/office/drawing/2014/main" id="{16E1717E-8D04-4FB0-BA3C-D3D4A7B19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05593" y="3374601"/>
            <a:ext cx="1905000" cy="190500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5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FDE5FA-80F1-42CC-B078-714E2DB1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724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Misconception #2 – History v. Future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ED78-B62A-4151-9E27-4DD4EDB9EBCB}"/>
              </a:ext>
            </a:extLst>
          </p:cNvPr>
          <p:cNvSpPr/>
          <p:nvPr/>
        </p:nvSpPr>
        <p:spPr>
          <a:xfrm>
            <a:off x="645111" y="2700079"/>
            <a:ext cx="10901778" cy="3046988"/>
          </a:xfrm>
          <a:prstGeom prst="rect"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4800" dirty="1">
                <a:solidFill>
                  <a:srgbClr val="A50021"/>
                </a:solidFill>
                <a:cs typeface="Arial" pitchFamily="34" charset="0"/>
              </a:rPr>
              <a:t>ABSOLUTELY NOT</a:t>
            </a:r>
          </a:p>
          <a:p>
            <a:pPr algn="ctr">
              <a:defRPr/>
            </a:pPr>
            <a:endParaRPr lang="en-US" altLang="en-US" sz="4800" b="1" i="1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altLang="en-US" sz="4800" dirty="1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The value of an asset is based on its expected future performance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3EF8A-8BD8-4FF9-AC86-5DA53A57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A3BF0B38-8233-45DC-8889-ED65C61A676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8073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890BA6-C7B4-4129-971A-4F1830356569}"/>
              </a:ext>
            </a:extLst>
          </p:cNvPr>
          <p:cNvSpPr/>
          <p:nvPr/>
        </p:nvSpPr>
        <p:spPr>
          <a:xfrm>
            <a:off x="189390" y="2404420"/>
            <a:ext cx="12002610" cy="2677656"/>
          </a:xfrm>
          <a:prstGeom prst="rect"/>
        </p:spPr>
        <p:txBody>
          <a:bodyPr wrap="square">
            <a:spAutoFit/>
          </a:bodyPr>
          <a:lstStyle/>
          <a:p>
            <a:pPr lvl="1" algn="ctr"/>
            <a:r>
              <a:rPr lang="en-US" sz="48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Opinion of Value </a:t>
            </a:r>
          </a:p>
          <a:p>
            <a:pPr lvl="1" algn="ctr"/>
            <a:r>
              <a:rPr lang="en-US" sz="4000" b="1" dirty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Valuation Analysts Choice</a:t>
            </a:r>
          </a:p>
          <a:p>
            <a:pPr lvl="1" algn="ctr"/>
            <a:endParaRPr lang="en-US" sz="4000" b="1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lvl="1" algn="ctr"/>
            <a:r>
              <a:rPr lang="en-US" sz="4000" b="1" dirty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Valuation Date: December 31, 2014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B9622-337E-41AD-896F-35F5678E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D4489-EE7B-4E94-BC31-01737AE4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233348" y="0"/>
            <a:ext cx="755205" cy="966049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8616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DB4E-2594-4466-B372-7F5D0DFA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Most Common Approaches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A79EBA-8B7B-443F-AA55-875708A9127E}"/>
              </a:ext>
            </a:extLst>
          </p:cNvPr>
          <p:cNvSpPr/>
          <p:nvPr/>
        </p:nvSpPr>
        <p:spPr>
          <a:xfrm>
            <a:off x="1166673" y="1997839"/>
            <a:ext cx="7906305" cy="2862322"/>
          </a:xfrm>
          <a:prstGeom prst="rect"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Approach</a:t>
            </a:r>
          </a:p>
          <a:p>
            <a:pPr marL="742950" indent="-742950">
              <a:buFont typeface="+mj-lt"/>
              <a:buAutoNum type="arabicPeriod" startAt="1"/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Approach</a:t>
            </a:r>
          </a:p>
          <a:p>
            <a:pPr marL="742950" indent="-742950">
              <a:buFont typeface="+mj-lt"/>
              <a:buAutoNum type="arabicPeriod" startAt="1"/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"/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 Approach</a:t>
            </a:r>
            <a:endParaRPr lang="en-US" altLang="en-US" sz="40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8F1A-7E21-4AA6-AD59-01576185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92B301F9-4787-4C2D-AB5F-1A153A8AC2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1835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127" y="2730067"/>
            <a:ext cx="10515600" cy="1397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DB2EA-7934-42D2-9402-82FA7D6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Income Approach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B660B9-EC3E-47B2-9E36-04A1394CD7C9}"/>
              </a:ext>
            </a:extLst>
          </p:cNvPr>
          <p:cNvSpPr/>
          <p:nvPr/>
        </p:nvSpPr>
        <p:spPr>
          <a:xfrm>
            <a:off x="763480" y="1624614"/>
            <a:ext cx="10418870" cy="4216539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Approach (Value) = </a:t>
            </a:r>
          </a:p>
          <a:p>
            <a:pPr algn="just">
              <a:defRPr/>
            </a:pPr>
            <a:endParaRPr lang="en-US" altLang="en-US" sz="32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n-US" sz="32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 of the future benefits (cash flows) that will go to the shareholders, but adjusted for risk of not receiving such benefits.</a:t>
            </a:r>
          </a:p>
          <a:p>
            <a:pPr algn="just">
              <a:defRPr/>
            </a:pPr>
            <a:endParaRPr lang="en-US" altLang="en-US" sz="3600">
              <a:solidFill>
                <a:srgbClr val="161616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defRPr/>
            </a:pPr>
            <a:endParaRPr lang="en-US" altLang="en-US" sz="3600">
              <a:solidFill>
                <a:srgbClr val="C0000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en-US" sz="3600" dirty="1">
                <a:solidFill>
                  <a:srgbClr val="C00000"/>
                </a:solidFill>
                <a:latin typeface="Arial Black" panose="020b0a04020102020204" pitchFamily="34" charset="0"/>
                <a:cs typeface="Arial" pitchFamily="34" charset="0"/>
              </a:rPr>
              <a:t>CASH IS 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4F502-F350-4543-9F03-6DA85E9E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25</a:t>
            </a:fld>
            <a:endParaRPr lang="en-US"/>
          </a:p>
        </p:txBody>
      </p:sp>
      <p:pic>
        <p:nvPicPr>
          <p:cNvPr id="7" name="Graphic 6" descr="Crown">
            <a:extLst>
              <a:ext uri="{FF2B5EF4-FFF2-40B4-BE49-F238E27FC236}">
                <a16:creationId xmlns:a16="http://schemas.microsoft.com/office/drawing/2014/main" id="{264C0341-F61F-4D76-B835-9B50F7FFB2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11528" y="4179164"/>
            <a:ext cx="914400" cy="914400"/>
          </a:xfrm>
          <a:prstGeom prst="rect"/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CCD51369-75AA-402C-899B-C980CBF42D6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03844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0DCB527-EEC8-483E-B4F9-EBC2E70A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Exercise (Value a 4 year life) [5-Steps]</a:t>
            </a:r>
            <a:b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Valuing this business in 2014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972830-8003-4906-9718-14C097F01780}"/>
              </a:ext>
            </a:extLst>
          </p:cNvPr>
          <p:cNvSpPr/>
          <p:nvPr/>
        </p:nvSpPr>
        <p:spPr>
          <a:xfrm>
            <a:off x="838200" y="1856172"/>
            <a:ext cx="7162800" cy="3416320"/>
          </a:xfrm>
          <a:prstGeom prst="rect"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r>
              <a:rPr lang="en-US" altLang="en-US" sz="2400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Prepare a forecast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endParaRPr lang="en-US" altLang="en-US" sz="2400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r>
              <a:rPr lang="en-US" altLang="en-US" sz="2400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Identify non-cash expenses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endParaRPr lang="en-US" altLang="en-US" sz="2400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r>
              <a:rPr lang="en-US" altLang="en-US" sz="2400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Identify the required investment 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endParaRPr lang="en-US" altLang="en-US" sz="2400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r>
              <a:rPr lang="en-US" altLang="en-US" sz="2400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Remove above average expenses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endParaRPr lang="en-US" altLang="en-US" sz="2400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Calibri" pitchFamily="34" charset="0"/>
              <a:buAutoNum type="arabicPeriod" startAt="1"/>
            </a:pPr>
            <a:r>
              <a:rPr lang="en-US" altLang="en-US" sz="2400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Add in expenses not accounted for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779F5-6A38-4C0B-BA07-325FD1E7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D52776-225F-4E8F-B945-50AF7DAF46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446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315A-D2EA-4725-BA7A-436C6433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359666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Step #1 – Forecast</a:t>
            </a:r>
            <a:b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en-US" sz="3200" dirty="1">
                <a:latin typeface="Arial" panose="020b0604020202020204" pitchFamily="34" charset="0"/>
                <a:cs typeface="Arial" panose="020b0604020202020204" pitchFamily="34" charset="0"/>
              </a:rPr>
              <a:t>4 Year Lithium Mining License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241005-8463-4559-9BE7-9B66EF817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2790" y="2104008"/>
            <a:ext cx="10778662" cy="2997560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A4096-8943-4B46-818C-69954E37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94278814-3AD4-4EE0-96D6-EE5369DA382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5229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312E-703F-41E1-B142-D84C385C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2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Step #2 – Identify Non-Cash Expenses</a:t>
            </a:r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C70F83-A372-4154-8E28-DE7C6F06B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3581" y="1387886"/>
            <a:ext cx="8605223" cy="5162474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B40F2-0544-4BD1-B745-617DD1C7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28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49BD604C-EA5E-4C88-BE13-08B01507B4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5575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4795-AC7D-4AEC-A660-33100717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1">
                <a:latin typeface="Arial Black" panose="020b0a04020102020204" pitchFamily="34" charset="0"/>
              </a:rPr>
              <a:t>Step #3 – Identify Capital Needed</a:t>
            </a:r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1F2CC2-509A-4D49-AF65-59EBDEE49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76500" y="1358587"/>
            <a:ext cx="6550025" cy="5134288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75B0F-D917-4267-B9C8-2915C710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1FD96AD-B43F-4D64-9CAC-EFF681A0A5F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1783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mage result for red maple economics logo">
            <a:extLst>
              <a:ext uri="{FF2B5EF4-FFF2-40B4-BE49-F238E27FC236}">
                <a16:creationId xmlns:a16="http://schemas.microsoft.com/office/drawing/2014/main" id="{941289F7-E93A-42C1-8F8F-88FD92F06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39295" y="108667"/>
            <a:ext cx="3113411" cy="1245365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46B9A5-78F7-4627-B1E8-39F3ABF3671C}"/>
              </a:ext>
            </a:extLst>
          </p:cNvPr>
          <p:cNvSpPr txBox="1"/>
          <p:nvPr/>
        </p:nvSpPr>
        <p:spPr>
          <a:xfrm>
            <a:off x="0" y="1824126"/>
            <a:ext cx="12192000" cy="52322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1"/>
              <a:t>Economic, Strategic and Forensic Consulting Firm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684A4-D487-4B46-BCAE-973EA93BB34E}"/>
              </a:ext>
            </a:extLst>
          </p:cNvPr>
          <p:cNvSpPr/>
          <p:nvPr/>
        </p:nvSpPr>
        <p:spPr>
          <a:xfrm>
            <a:off x="762000" y="2713967"/>
            <a:ext cx="1879134" cy="1317071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Commercial Economic Damages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F74AF4-73A3-4F65-A635-7A58A8C6185F}"/>
              </a:ext>
            </a:extLst>
          </p:cNvPr>
          <p:cNvSpPr/>
          <p:nvPr/>
        </p:nvSpPr>
        <p:spPr>
          <a:xfrm>
            <a:off x="2863655" y="2713967"/>
            <a:ext cx="1879134" cy="1317071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Employment Matters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06E638-1BA5-4919-87EA-4ECB25952205}"/>
              </a:ext>
            </a:extLst>
          </p:cNvPr>
          <p:cNvSpPr/>
          <p:nvPr/>
        </p:nvSpPr>
        <p:spPr>
          <a:xfrm>
            <a:off x="4965310" y="2713967"/>
            <a:ext cx="1879134" cy="1317071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Financial Forensics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0DF64E-9096-4CBC-B9AF-8F9F1E9A9103}"/>
              </a:ext>
            </a:extLst>
          </p:cNvPr>
          <p:cNvSpPr/>
          <p:nvPr/>
        </p:nvSpPr>
        <p:spPr>
          <a:xfrm>
            <a:off x="9328345" y="3699971"/>
            <a:ext cx="1879134" cy="1317071"/>
          </a:xfrm>
          <a:prstGeom prst="rect"/>
          <a:solidFill>
            <a:srgbClr val="731F1F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Economic Studies, Social Science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A0C2DD-0531-4B7B-A148-E17EA5B6EB07}"/>
              </a:ext>
            </a:extLst>
          </p:cNvPr>
          <p:cNvSpPr/>
          <p:nvPr/>
        </p:nvSpPr>
        <p:spPr>
          <a:xfrm>
            <a:off x="762000" y="4343400"/>
            <a:ext cx="1879134" cy="1317071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FINRA </a:t>
            </a:r>
          </a:p>
          <a:p>
            <a:pPr algn="ctr"/>
            <a:r>
              <a:rPr lang="en-US" dirty="1"/>
              <a:t>Related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A5F9DD-AC1A-4E5D-9690-E2ECF5E2FB49}"/>
              </a:ext>
            </a:extLst>
          </p:cNvPr>
          <p:cNvSpPr/>
          <p:nvPr/>
        </p:nvSpPr>
        <p:spPr>
          <a:xfrm>
            <a:off x="2863655" y="4343399"/>
            <a:ext cx="1879134" cy="1317071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Personal Injury and Wrongful Death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151892-1FDE-4C5D-ABB3-DEB78C615705}"/>
              </a:ext>
            </a:extLst>
          </p:cNvPr>
          <p:cNvSpPr/>
          <p:nvPr/>
        </p:nvSpPr>
        <p:spPr>
          <a:xfrm>
            <a:off x="4960128" y="4343398"/>
            <a:ext cx="1879134" cy="1317071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Matrimonial and Divorce Services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67C22-F143-429C-B84F-D4BED0C0DA6F}"/>
              </a:ext>
            </a:extLst>
          </p:cNvPr>
          <p:cNvSpPr/>
          <p:nvPr/>
        </p:nvSpPr>
        <p:spPr>
          <a:xfrm>
            <a:off x="7066965" y="4343397"/>
            <a:ext cx="1879134" cy="1317071"/>
          </a:xfrm>
          <a:prstGeom prst="rect"/>
          <a:solidFill>
            <a:srgbClr val="731F1F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Valuations and Corporate Finance Services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CA05DE-797B-49D4-B78A-4B6FFE6FB1B0}"/>
              </a:ext>
            </a:extLst>
          </p:cNvPr>
          <p:cNvSpPr txBox="1"/>
          <p:nvPr/>
        </p:nvSpPr>
        <p:spPr>
          <a:xfrm>
            <a:off x="1524001" y="6294403"/>
            <a:ext cx="9144000" cy="40011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1"/>
              <a:t>Litigation, Estate and Tax, Corporate Finance Matters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DDF6A68-AE5B-4311-8080-1CF852DE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1DB-BFB5-4E84-B76E-7DD1AA4EAA4F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7408DE-A2B1-4B07-B8E4-562F273BAA1F}"/>
              </a:ext>
            </a:extLst>
          </p:cNvPr>
          <p:cNvSpPr/>
          <p:nvPr/>
        </p:nvSpPr>
        <p:spPr>
          <a:xfrm>
            <a:off x="7066965" y="2713967"/>
            <a:ext cx="1879134" cy="1317071"/>
          </a:xfrm>
          <a:prstGeom prst="rect"/>
          <a:solidFill>
            <a:srgbClr val="731F1F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Estate </a:t>
            </a:r>
          </a:p>
          <a:p>
            <a:pPr algn="ctr"/>
            <a:r>
              <a:rPr lang="en-US" dirty="1"/>
              <a:t>and </a:t>
            </a:r>
          </a:p>
          <a:p>
            <a:pPr algn="ctr"/>
            <a:r>
              <a:rPr lang="en-US" dirty="1"/>
              <a:t>Tax Valuations</a:t>
            </a:r>
          </a:p>
        </p:txBody>
      </p:sp>
    </p:spTree>
    <p:extLst>
      <p:ext uri="{BB962C8B-B14F-4D97-AF65-F5344CB8AC3E}">
        <p14:creationId xmlns:p14="http://schemas.microsoft.com/office/powerpoint/2010/main" val="14185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5A23-E861-4ADE-B40F-98C690C0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Step #4 and #5 – Normalizing Adjustments</a:t>
            </a:r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54B96151-61D6-439B-B8FC-15294D8AF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6061" y="1690687"/>
            <a:ext cx="9620813" cy="4443347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274A9-2F6B-4B20-9AE3-450B030C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D5B941-DE1D-4710-A102-A27232A8031D}"/>
              </a:ext>
            </a:extLst>
          </p:cNvPr>
          <p:cNvSpPr txBox="1"/>
          <p:nvPr/>
        </p:nvSpPr>
        <p:spPr>
          <a:xfrm>
            <a:off x="2914650" y="5764702"/>
            <a:ext cx="2057400" cy="369332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en-US" dirty="1"/>
              <a:t>Before tax</a:t>
            </a:r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8F162DD-2585-4788-BE53-464C617BF1E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40199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127" y="2730067"/>
            <a:ext cx="10515600" cy="139786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800" b="1" dirty="1">
                <a:solidFill>
                  <a:schemeClr val="bg1"/>
                </a:solidFill>
                <a:latin typeface="Arial   "/>
              </a:rPr>
              <a:t>Is this a good company?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8A40-0731-45D3-A952-B5582B03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You do not know yet – consider risk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C5390A-D021-4945-80C5-AB7BD1485DDE}"/>
              </a:ext>
            </a:extLst>
          </p:cNvPr>
          <p:cNvSpPr/>
          <p:nvPr/>
        </p:nvSpPr>
        <p:spPr>
          <a:xfrm>
            <a:off x="1343024" y="2038350"/>
            <a:ext cx="9277165" cy="3231654"/>
          </a:xfrm>
          <a:prstGeom prst="rect"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dirty="1">
                <a:latin typeface="Arial" pitchFamily="34" charset="0"/>
              </a:rPr>
              <a:t>The Company is in the business of mining for lithium in Afghanistan.</a:t>
            </a:r>
          </a:p>
          <a:p>
            <a:pPr algn="ctr">
              <a:spcBef>
                <a:spcPct val="0"/>
              </a:spcBef>
            </a:pPr>
            <a:endParaRPr lang="en-US" altLang="en-US" sz="2800"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3600" b="1" dirty="1">
                <a:solidFill>
                  <a:srgbClr val="C00000"/>
                </a:solidFill>
                <a:latin typeface="Arial" pitchFamily="34" charset="0"/>
              </a:rPr>
              <a:t>Is this a risky business?</a:t>
            </a:r>
          </a:p>
          <a:p>
            <a:pPr algn="ctr">
              <a:spcBef>
                <a:spcPct val="0"/>
              </a:spcBef>
            </a:pPr>
            <a:endParaRPr lang="en-US" altLang="en-US" sz="2800"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800" dirty="1">
                <a:latin typeface="Arial" pitchFamily="34" charset="0"/>
              </a:rPr>
              <a:t>If you are an investor, what other opportunities do you have to invest?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30BE3-58E6-4353-92D9-F47614352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32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6D6A81C-E63B-4D30-9D7A-47B90EC0E5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067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EE46-CFD6-49A3-8574-96E3E537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Calculating the Risk (Discount)</a:t>
            </a:r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1D7179-E843-4EAB-BD67-1325EB8D6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6204" y="1509592"/>
            <a:ext cx="7162800" cy="3838816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DA23F0-70AB-45E1-9608-01470761046F}"/>
              </a:ext>
            </a:extLst>
          </p:cNvPr>
          <p:cNvSpPr/>
          <p:nvPr/>
        </p:nvSpPr>
        <p:spPr>
          <a:xfrm>
            <a:off x="906204" y="5653385"/>
            <a:ext cx="9143318" cy="646331"/>
          </a:xfrm>
          <a:prstGeom prst="rect"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1">
                <a:latin typeface="Arial" pitchFamily="34" charset="0"/>
              </a:rPr>
              <a:t>Company specific risk, geography and industry may be accounted for in size and equity risk. RANGE: 19.0%-32.0%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A7237-1133-4704-983A-A9E6EC11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33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75DF64DA-53F8-4E10-81D2-6FD8509E210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536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8830CEC-DAF5-4968-820C-25CD668E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l"/>
            <a:r>
              <a:rPr lang="en-US" sz="36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Bringing It Together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B5C1D5A-F57E-4D76-8033-7D17C9001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t="4256"/>
          <a:stretch>
            <a:fillRect/>
          </a:stretch>
        </p:blipFill>
        <p:spPr>
          <a:xfrm>
            <a:off x="838200" y="1690688"/>
            <a:ext cx="10838135" cy="2490094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80C52-978E-4E0B-8D2C-DD262EE2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5C38D-7028-4FAA-A77F-62F1E98267C0}"/>
              </a:ext>
            </a:extLst>
          </p:cNvPr>
          <p:cNvSpPr txBox="1"/>
          <p:nvPr/>
        </p:nvSpPr>
        <p:spPr>
          <a:xfrm>
            <a:off x="2676525" y="2569607"/>
            <a:ext cx="1600200" cy="369332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en-US" dirty="1"/>
              <a:t>(After tax)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A30D196-E199-4C4C-8145-0635C8A6D5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7327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A0707-50F2-40E3-9E70-4D058CA93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Value Matrix </a:t>
            </a:r>
            <a:r>
              <a:rPr lang="en-US" sz="2800" i="1" dirty="1">
                <a:latin typeface="Arial   "/>
                <a:cs typeface="Times New Roman" panose="02020603050405020304" pitchFamily="18" charset="0"/>
              </a:rPr>
              <a:t>(rounded to the nearest million</a:t>
            </a:r>
            <a:endParaRPr lang="en-US" sz="3200">
              <a:latin typeface="Arial   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47A925-D1B7-4A14-833A-8C3F97937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74925"/>
              </p:ext>
            </p:extLst>
          </p:nvPr>
        </p:nvGraphicFramePr>
        <p:xfrm>
          <a:off x="927099" y="2090105"/>
          <a:ext cx="8882724" cy="27926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2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0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47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800" dirty="1"/>
                        <a:t>Growth</a:t>
                      </a:r>
                      <a:r>
                        <a:rPr lang="en-US" sz="1800" baseline="0" dirty="1"/>
                        <a:t> 0%</a:t>
                      </a:r>
                      <a:endParaRPr lang="en-US" sz="180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800" dirty="1"/>
                        <a:t>Growth</a:t>
                      </a:r>
                      <a:r>
                        <a:rPr lang="en-US" sz="1800" baseline="0" dirty="1"/>
                        <a:t> </a:t>
                      </a:r>
                      <a:r>
                        <a:rPr lang="en-US" sz="1800" dirty="1"/>
                        <a:t>10%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800" dirty="1"/>
                        <a:t>Growth</a:t>
                      </a:r>
                      <a:r>
                        <a:rPr lang="en-US" sz="1800" baseline="0" dirty="1"/>
                        <a:t> </a:t>
                      </a:r>
                      <a:r>
                        <a:rPr lang="en-US" sz="1800" dirty="1"/>
                        <a:t>20%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33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  <a:p>
                      <a:pPr algn="ctr"/>
                      <a:r>
                        <a:rPr lang="en-US" sz="1800" dirty="1"/>
                        <a:t>Discount 19%</a:t>
                      </a:r>
                    </a:p>
                    <a:p>
                      <a:pPr algn="ctr"/>
                      <a:endParaRPr lang="en-US" sz="1800"/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$40.0</a:t>
                      </a: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$62.0</a:t>
                      </a:r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$90.0</a:t>
                      </a:r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T="45737" marB="4573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Discount 32.0%</a:t>
                      </a: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$32.0</a:t>
                      </a: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$49.0</a:t>
                      </a:r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1"/>
                        <a:t>$68.0</a:t>
                      </a:r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T="45737" marB="4573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2">
            <a:extLst>
              <a:ext uri="{FF2B5EF4-FFF2-40B4-BE49-F238E27FC236}">
                <a16:creationId xmlns:a16="http://schemas.microsoft.com/office/drawing/2014/main" id="{8AB52935-F79E-4343-AAB3-B7BFB34B3918}"/>
              </a:ext>
            </a:extLst>
          </p:cNvPr>
          <p:cNvSpPr txBox="1">
            <a:spLocks noChangeArrowheads="1"/>
          </p:cNvSpPr>
          <p:nvPr/>
        </p:nvSpPr>
        <p:spPr>
          <a:xfrm>
            <a:off x="1777767" y="5396297"/>
            <a:ext cx="7788275" cy="461962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 ea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 ea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 ea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 ea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1">
                <a:latin typeface="Arial" pitchFamily="34" charset="0"/>
              </a:rPr>
              <a:t>Value of marketable, non-controlling interests.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26865-05D4-41D5-B708-866773607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35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2052B13-CCDD-4F4A-B4C4-6F16F3296B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9296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7DAC-7CD2-4373-8048-31917D0A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Making Other Adjustments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5C336-036B-4E4C-85C8-61F41799CDA5}"/>
              </a:ext>
            </a:extLst>
          </p:cNvPr>
          <p:cNvSpPr/>
          <p:nvPr/>
        </p:nvSpPr>
        <p:spPr>
          <a:xfrm>
            <a:off x="1066800" y="1924051"/>
            <a:ext cx="8077200" cy="3785652"/>
          </a:xfrm>
          <a:prstGeom prst="rect"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1">
                <a:latin typeface="Arial   "/>
              </a:rPr>
              <a:t>Discount for Lack of Marketability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>
              <a:latin typeface="Arial   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1">
                <a:latin typeface="Arial   "/>
              </a:rPr>
              <a:t>Discount for Lack of Control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>
              <a:latin typeface="Arial   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1">
                <a:latin typeface="Arial   "/>
              </a:rPr>
              <a:t>Discount for Voting v. Non Voting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>
              <a:latin typeface="Arial   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1">
                <a:latin typeface="Arial   "/>
              </a:rPr>
              <a:t>Discount for Key Person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>
              <a:latin typeface="Arial   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1">
                <a:latin typeface="Arial   "/>
              </a:rPr>
              <a:t>NOT FACTORED IN HERE </a:t>
            </a:r>
            <a:r>
              <a:rPr lang="en-US" sz="2400" dirty="1">
                <a:latin typeface="Arial   "/>
              </a:rPr>
              <a:t>– Discussed in subsequent sections</a:t>
            </a:r>
            <a:endParaRPr lang="en-US">
              <a:latin typeface="Arial   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85C9A-7626-4948-93D0-90240886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36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930DBE16-C634-4A35-B7AD-BAA3930806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5118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285"/>
            <a:ext cx="10515600" cy="23129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b="1" dirty="1">
                <a:solidFill>
                  <a:schemeClr val="bg1"/>
                </a:solidFill>
                <a:latin typeface="Arial   "/>
              </a:rPr>
              <a:t>Market</a:t>
            </a:r>
          </a:p>
          <a:p>
            <a:pPr marL="0" indent="0" algn="ctr">
              <a:buNone/>
            </a:pPr>
            <a:r>
              <a:rPr lang="en-US" sz="8800" b="1" dirty="1">
                <a:solidFill>
                  <a:schemeClr val="bg1"/>
                </a:solidFill>
                <a:latin typeface="Arial   "/>
              </a:rPr>
              <a:t>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21C6-5F62-4F16-8CB7-971E6ED5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Market Approach 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B766F8-ABE2-4276-8500-0F4808E54142}"/>
              </a:ext>
            </a:extLst>
          </p:cNvPr>
          <p:cNvSpPr/>
          <p:nvPr/>
        </p:nvSpPr>
        <p:spPr>
          <a:xfrm>
            <a:off x="990600" y="1962150"/>
            <a:ext cx="9544050" cy="3108543"/>
          </a:xfrm>
          <a:prstGeom prst="rect"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Market Approach is a relatively straight forward exercise looking at historical private M&amp;A transactions</a:t>
            </a:r>
          </a:p>
          <a:p>
            <a:pPr algn="ctr">
              <a:defRPr/>
            </a:pPr>
            <a:endParaRPr lang="en-US" altLang="en-US" sz="28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/ Or </a:t>
            </a:r>
          </a:p>
          <a:p>
            <a:pPr algn="ctr">
              <a:defRPr/>
            </a:pPr>
            <a:endParaRPr lang="en-US" altLang="en-US" sz="28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of publicly traded companies with similar characteristics of the company being valued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D500C-E51F-4AD9-AD28-DC76BF75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38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27EBA88D-FAFE-44AC-9E53-467BA501FD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1338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C2DFC30-22F0-43CA-A5B2-ABDBFC27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Market Approach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8630E3-3F3E-4903-9289-C4A0256CAF16}"/>
              </a:ext>
            </a:extLst>
          </p:cNvPr>
          <p:cNvSpPr/>
          <p:nvPr/>
        </p:nvSpPr>
        <p:spPr>
          <a:xfrm>
            <a:off x="914400" y="1690688"/>
            <a:ext cx="10180320" cy="3908762"/>
          </a:xfrm>
          <a:prstGeom prst="rect"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32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we look to understand the value of similar companies which were sold in the market.</a:t>
            </a:r>
          </a:p>
          <a:p>
            <a:pPr algn="ctr">
              <a:defRPr/>
            </a:pPr>
            <a:endParaRPr lang="en-US" altLang="en-US" sz="32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3200" b="1" dirty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look at:</a:t>
            </a:r>
          </a:p>
          <a:p>
            <a:pPr algn="ctr">
              <a:defRPr/>
            </a:pPr>
            <a:r>
              <a:rPr lang="en-US" altLang="en-US" sz="32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(Value) to Sales </a:t>
            </a:r>
          </a:p>
          <a:p>
            <a:pPr algn="ctr">
              <a:defRPr/>
            </a:pPr>
            <a:r>
              <a:rPr lang="en-US" altLang="en-US" sz="32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to Operating Income</a:t>
            </a:r>
          </a:p>
          <a:p>
            <a:pPr algn="ctr">
              <a:defRPr/>
            </a:pPr>
            <a:r>
              <a:rPr lang="en-US" altLang="en-US" sz="32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to EBITDA</a:t>
            </a:r>
          </a:p>
          <a:p>
            <a:pPr algn="ctr">
              <a:defRPr/>
            </a:pPr>
            <a:endParaRPr lang="en-US" altLang="en-US" sz="2400">
              <a:solidFill>
                <a:srgbClr val="161616"/>
              </a:solidFill>
              <a:cs typeface="Arial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11440-EA1F-4A9D-AFEA-7AA65192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6B1618D-3151-4E6B-BBA1-93CB5FB73D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1862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61722-DF29-417E-9052-CD33F53E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5248-3025-4D79-A8D8-E3AFD0FCCE8E}" type="slidenum">
              <a:rPr lang="en-US" smtClean="0"/>
              <a:t>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6497B8-78A6-4B49-B5F8-5DF6E099D1D5}"/>
              </a:ext>
            </a:extLst>
          </p:cNvPr>
          <p:cNvSpPr txBox="1"/>
          <p:nvPr/>
        </p:nvSpPr>
        <p:spPr>
          <a:xfrm>
            <a:off x="894825" y="1771281"/>
            <a:ext cx="10050011" cy="52322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1"/>
              <a:t>Team Success</a:t>
            </a:r>
          </a:p>
        </p:txBody>
      </p:sp>
      <p:pic>
        <p:nvPicPr>
          <p:cNvPr id="13" name="Picture 4" descr="Image result for red maple economics logo">
            <a:extLst>
              <a:ext uri="{FF2B5EF4-FFF2-40B4-BE49-F238E27FC236}">
                <a16:creationId xmlns:a16="http://schemas.microsoft.com/office/drawing/2014/main" id="{A1EC1437-59A2-4FD9-B15A-E8179287F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38872" y="307635"/>
            <a:ext cx="3113411" cy="1245365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81F63E6-A6C3-4903-9D3A-E3407793EDBE}"/>
              </a:ext>
            </a:extLst>
          </p:cNvPr>
          <p:cNvSpPr/>
          <p:nvPr/>
        </p:nvSpPr>
        <p:spPr>
          <a:xfrm>
            <a:off x="1362515" y="2915939"/>
            <a:ext cx="2115424" cy="1411447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Testified and settled $1.7 billion </a:t>
            </a:r>
          </a:p>
          <a:p>
            <a:pPr algn="ctr"/>
            <a:r>
              <a:rPr lang="en-US" dirty="1"/>
              <a:t>Breach of Contract Case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4E0EF4-6B8C-40E8-ADE3-EF11A2F1A3AC}"/>
              </a:ext>
            </a:extLst>
          </p:cNvPr>
          <p:cNvSpPr/>
          <p:nvPr/>
        </p:nvSpPr>
        <p:spPr>
          <a:xfrm>
            <a:off x="3778544" y="2915939"/>
            <a:ext cx="2115423" cy="1411447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Testified and Settled $120 million Shareholder Oppression Case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566BBE-25D6-4860-A523-963C6677A046}"/>
              </a:ext>
            </a:extLst>
          </p:cNvPr>
          <p:cNvSpPr/>
          <p:nvPr/>
        </p:nvSpPr>
        <p:spPr>
          <a:xfrm>
            <a:off x="6194572" y="2915939"/>
            <a:ext cx="2115423" cy="1411447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Verdict of $27 million + Shareholder Oppression Claim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1B9BF4-A0C2-418E-B600-9872D7BC5DED}"/>
              </a:ext>
            </a:extLst>
          </p:cNvPr>
          <p:cNvSpPr/>
          <p:nvPr/>
        </p:nvSpPr>
        <p:spPr>
          <a:xfrm>
            <a:off x="8610600" y="2912016"/>
            <a:ext cx="2115423" cy="1411447"/>
          </a:xfrm>
          <a:prstGeom prst="rect"/>
          <a:solidFill>
            <a:srgbClr val="B33131"/>
          </a:solidFill>
          <a:ln w="12700" cap="flat" algn="ctr">
            <a:noFill/>
            <a:prstDash val="solid"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/>
              <a:t>Verdict of $30m+ Securities Fraud/RICO Case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586509-4511-401F-ACC3-8D36E038FBBD}"/>
              </a:ext>
            </a:extLst>
          </p:cNvPr>
          <p:cNvSpPr txBox="1"/>
          <p:nvPr/>
        </p:nvSpPr>
        <p:spPr>
          <a:xfrm>
            <a:off x="868961" y="5020379"/>
            <a:ext cx="10050011" cy="707886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1"/>
              <a:t>Been on the opposite side of the majors – Analysis Group, BCG, EY, PWC, Brattle Group</a:t>
            </a:r>
          </a:p>
          <a:p>
            <a:pPr algn="ctr"/>
            <a:r>
              <a:rPr lang="en-US" sz="2000" dirty="1"/>
              <a:t>Been on the opposite side of the mid tier – Wiss, Withum, Eisner, Cipolla</a:t>
            </a:r>
          </a:p>
        </p:txBody>
      </p:sp>
    </p:spTree>
    <p:extLst>
      <p:ext uri="{BB962C8B-B14F-4D97-AF65-F5344CB8AC3E}">
        <p14:creationId xmlns:p14="http://schemas.microsoft.com/office/powerpoint/2010/main" val="34886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6E86-5964-484E-954A-F5FF6778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2930"/>
            <a:ext cx="10515600" cy="877749"/>
          </a:xfrm>
        </p:spPr>
        <p:txBody>
          <a:bodyPr>
            <a:normAutofit fontScale="90000"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Market Approach (Assume)</a:t>
            </a:r>
            <a:b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BB3D62-EFAA-4E30-9307-595250C70DFC}"/>
              </a:ext>
            </a:extLst>
          </p:cNvPr>
          <p:cNvSpPr/>
          <p:nvPr/>
        </p:nvSpPr>
        <p:spPr>
          <a:xfrm>
            <a:off x="1051448" y="1941736"/>
            <a:ext cx="9663899" cy="3416320"/>
          </a:xfrm>
          <a:prstGeom prst="rect"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36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 adjusted operating income, EBITDA and sales.</a:t>
            </a:r>
          </a:p>
          <a:p>
            <a:pPr>
              <a:defRPr/>
            </a:pPr>
            <a:endParaRPr lang="en-US" altLang="en-US" sz="36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36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Sales: $100m</a:t>
            </a:r>
          </a:p>
          <a:p>
            <a:pPr algn="ctr">
              <a:defRPr/>
            </a:pPr>
            <a:r>
              <a:rPr lang="en-US" altLang="en-US" sz="36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Operating Income: $26.3</a:t>
            </a:r>
          </a:p>
          <a:p>
            <a:pPr algn="ctr">
              <a:defRPr/>
            </a:pPr>
            <a:r>
              <a:rPr lang="en-US" altLang="en-US" sz="36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 EBITDA: $37.0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DA393-10A4-4189-B3D8-528C3AE5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40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1B126564-5B75-4B81-9911-0A117E3FB7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595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053F-8BE3-4A7E-AC5E-B35C0C165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Private M &amp; A Transactions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4630B9-8DCA-40DC-9AC4-5AF7FDD2F751}"/>
              </a:ext>
            </a:extLst>
          </p:cNvPr>
          <p:cNvSpPr/>
          <p:nvPr/>
        </p:nvSpPr>
        <p:spPr>
          <a:xfrm>
            <a:off x="923925" y="1838325"/>
            <a:ext cx="8220075" cy="2677656"/>
          </a:xfrm>
          <a:prstGeom prst="rect"/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 startAt="1"/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Analyzed M &amp; A deals (10 years)</a:t>
            </a: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Lithium and related companies</a:t>
            </a: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sizes</a:t>
            </a: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8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geographies</a:t>
            </a:r>
          </a:p>
          <a:p>
            <a:pPr marL="742950" indent="-742950">
              <a:buFontTx/>
              <a:buAutoNum type="arabicPeriod" startAt="1"/>
              <a:defRPr/>
            </a:pPr>
            <a:endParaRPr lang="en-US" altLang="en-US" sz="28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800" b="1" dirty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8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3AD6A-DDC1-4994-BC51-46FF137C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41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56B8C6A-6DD1-46A7-906B-CBFB3BFB90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41668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1DBA059-F39C-4A7C-B0E9-C81FB62F9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274439"/>
              </p:ext>
            </p:extLst>
          </p:nvPr>
        </p:nvGraphicFramePr>
        <p:xfrm>
          <a:off x="497150" y="966049"/>
          <a:ext cx="11194741" cy="4928725"/>
        </p:xfrm>
        <a:graphic>
          <a:graphicData uri="http://schemas.openxmlformats.org/drawingml/2006/table">
            <a:tbl>
              <a:tblPr/>
              <a:tblGrid>
                <a:gridCol w="1606255">
                  <a:extLst>
                    <a:ext uri="{9D8B030D-6E8A-4147-A177-3AD203B41FA5}">
                      <a16:colId xmlns:a16="http://schemas.microsoft.com/office/drawing/2014/main" val="28427283"/>
                    </a:ext>
                  </a:extLst>
                </a:gridCol>
                <a:gridCol w="600814">
                  <a:extLst>
                    <a:ext uri="{9D8B030D-6E8A-4147-A177-3AD203B41FA5}">
                      <a16:colId xmlns:a16="http://schemas.microsoft.com/office/drawing/2014/main" val="3366425944"/>
                    </a:ext>
                  </a:extLst>
                </a:gridCol>
                <a:gridCol w="1250672">
                  <a:extLst>
                    <a:ext uri="{9D8B030D-6E8A-4147-A177-3AD203B41FA5}">
                      <a16:colId xmlns:a16="http://schemas.microsoft.com/office/drawing/2014/main" val="4109601399"/>
                    </a:ext>
                  </a:extLst>
                </a:gridCol>
                <a:gridCol w="1066750">
                  <a:extLst>
                    <a:ext uri="{9D8B030D-6E8A-4147-A177-3AD203B41FA5}">
                      <a16:colId xmlns:a16="http://schemas.microsoft.com/office/drawing/2014/main" val="1219097735"/>
                    </a:ext>
                  </a:extLst>
                </a:gridCol>
                <a:gridCol w="1152581">
                  <a:extLst>
                    <a:ext uri="{9D8B030D-6E8A-4147-A177-3AD203B41FA5}">
                      <a16:colId xmlns:a16="http://schemas.microsoft.com/office/drawing/2014/main" val="3616622718"/>
                    </a:ext>
                  </a:extLst>
                </a:gridCol>
                <a:gridCol w="1091273">
                  <a:extLst>
                    <a:ext uri="{9D8B030D-6E8A-4147-A177-3AD203B41FA5}">
                      <a16:colId xmlns:a16="http://schemas.microsoft.com/office/drawing/2014/main" val="2134226237"/>
                    </a:ext>
                  </a:extLst>
                </a:gridCol>
                <a:gridCol w="1115795">
                  <a:extLst>
                    <a:ext uri="{9D8B030D-6E8A-4147-A177-3AD203B41FA5}">
                      <a16:colId xmlns:a16="http://schemas.microsoft.com/office/drawing/2014/main" val="3007455058"/>
                    </a:ext>
                  </a:extLst>
                </a:gridCol>
                <a:gridCol w="1017703">
                  <a:extLst>
                    <a:ext uri="{9D8B030D-6E8A-4147-A177-3AD203B41FA5}">
                      <a16:colId xmlns:a16="http://schemas.microsoft.com/office/drawing/2014/main" val="36295026"/>
                    </a:ext>
                  </a:extLst>
                </a:gridCol>
                <a:gridCol w="723428">
                  <a:extLst>
                    <a:ext uri="{9D8B030D-6E8A-4147-A177-3AD203B41FA5}">
                      <a16:colId xmlns:a16="http://schemas.microsoft.com/office/drawing/2014/main" val="2434909650"/>
                    </a:ext>
                  </a:extLst>
                </a:gridCol>
                <a:gridCol w="956396">
                  <a:extLst>
                    <a:ext uri="{9D8B030D-6E8A-4147-A177-3AD203B41FA5}">
                      <a16:colId xmlns:a16="http://schemas.microsoft.com/office/drawing/2014/main" val="2634999418"/>
                    </a:ext>
                  </a:extLst>
                </a:gridCol>
                <a:gridCol w="613074">
                  <a:extLst>
                    <a:ext uri="{9D8B030D-6E8A-4147-A177-3AD203B41FA5}">
                      <a16:colId xmlns:a16="http://schemas.microsoft.com/office/drawing/2014/main" val="1797738406"/>
                    </a:ext>
                  </a:extLst>
                </a:gridCol>
              </a:tblGrid>
              <a:tr h="77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Country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Mining Type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Income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EBITDA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Price-to-Sales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Price-to-Sales Operating Income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 to EBITDA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42402"/>
                  </a:ext>
                </a:extLst>
              </a:tr>
              <a:tr h="275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Botswana Mining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Botswana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$1,000,000,000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$79,800,000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($45,800,000)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($44,200,000)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12.53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(21.83)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(22.62)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886399"/>
                  </a:ext>
                </a:extLst>
              </a:tr>
              <a:tr h="677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Afghanistans Futures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Afghanistan, greater middle east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$9,700,000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$10,500,000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6.39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45922"/>
                  </a:ext>
                </a:extLst>
              </a:tr>
              <a:tr h="357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Amercian Lithium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US, Europe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 and Ag.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$99,800,000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$106,920,000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$8,100,000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12.32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9.07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35784"/>
                  </a:ext>
                </a:extLst>
              </a:tr>
              <a:tr h="305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 Enterprises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Europe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 and Ag.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$212,000,000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11.78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10.71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64148"/>
                  </a:ext>
                </a:extLst>
              </a:tr>
              <a:tr h="491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Russian Federation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Eastern Europe, Ukraine, Russia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 and Diamonds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$477,000,000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$450,000,000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$22,500,000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$24,750,000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21.20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19.27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893787"/>
                  </a:ext>
                </a:extLst>
              </a:tr>
              <a:tr h="46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Growth Fund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Columbia, Brazil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Lithium, Ore. Copper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$22,500,000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$7,560,000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193965"/>
                  </a:ext>
                </a:extLst>
              </a:tr>
              <a:tr h="454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Webers Interntional Gr.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Mumbai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Ore, Copper, Gold, Silver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$27,500,000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$8,250,000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$9,625,000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542659"/>
                  </a:ext>
                </a:extLst>
              </a:tr>
              <a:tr h="40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Iraqi National Gas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Iraq, Jordan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 and other gas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$132,000,000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$102,000,000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$40,800,000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$42,840,000 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13838"/>
                  </a:ext>
                </a:extLst>
              </a:tr>
              <a:tr h="179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092284"/>
                  </a:ext>
                </a:extLst>
              </a:tr>
              <a:tr h="179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45817"/>
                  </a:ext>
                </a:extLst>
              </a:tr>
              <a:tr h="179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Median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4.86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87408"/>
                  </a:ext>
                </a:extLst>
              </a:tr>
              <a:tr h="179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4.83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6583" marR="6583" marT="6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868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8440C36-DDA6-42FC-BEA9-4FC4563A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1" y="90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Private M &amp; A Transactions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703A1F-2EEC-417B-BD9F-9946CD32937E}"/>
              </a:ext>
            </a:extLst>
          </p:cNvPr>
          <p:cNvSpPr/>
          <p:nvPr/>
        </p:nvSpPr>
        <p:spPr>
          <a:xfrm>
            <a:off x="2855651" y="5627752"/>
            <a:ext cx="6096000" cy="954107"/>
          </a:xfrm>
          <a:prstGeom prst="rect"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1">
                <a:solidFill>
                  <a:srgbClr val="C00000"/>
                </a:solidFill>
                <a:latin typeface="Arial" pitchFamily="34" charset="0"/>
              </a:rPr>
              <a:t>What do we choose?</a:t>
            </a:r>
          </a:p>
          <a:p>
            <a:pPr algn="ctr">
              <a:spcBef>
                <a:spcPct val="0"/>
              </a:spcBef>
            </a:pPr>
            <a:r>
              <a:rPr lang="en-US" altLang="en-US" sz="2800" b="1" dirty="1">
                <a:solidFill>
                  <a:srgbClr val="C00000"/>
                </a:solidFill>
                <a:latin typeface="Arial" pitchFamily="34" charset="0"/>
              </a:rPr>
              <a:t>What is a fair comparable?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1BF6A-4EB2-418C-A766-0CB3325E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42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CA31A74C-C1F4-4BCF-9B45-BB99896F1A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6062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472A3-B2B9-4F4B-8ED3-33D5E1A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Private M &amp; A Transactions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FD5FDB-B376-4875-BFE3-AADBAD3C6513}"/>
              </a:ext>
            </a:extLst>
          </p:cNvPr>
          <p:cNvSpPr/>
          <p:nvPr/>
        </p:nvSpPr>
        <p:spPr>
          <a:xfrm>
            <a:off x="2692025" y="5721296"/>
            <a:ext cx="6134949" cy="523220"/>
          </a:xfrm>
          <a:prstGeom prst="rect"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dirty="1">
                <a:latin typeface="Arial" pitchFamily="34" charset="0"/>
              </a:rPr>
              <a:t>We remove old, “geo”, and “type” first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DD49C-0EE9-4C76-AF27-06D427ED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A64EA94-261C-4D70-BFD5-605BD1F60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541815"/>
              </p:ext>
            </p:extLst>
          </p:nvPr>
        </p:nvGraphicFramePr>
        <p:xfrm>
          <a:off x="436706" y="1536514"/>
          <a:ext cx="11070453" cy="3126349"/>
        </p:xfrm>
        <a:graphic>
          <a:graphicData uri="http://schemas.openxmlformats.org/drawingml/2006/table">
            <a:tbl>
              <a:tblPr/>
              <a:tblGrid>
                <a:gridCol w="1386959">
                  <a:extLst>
                    <a:ext uri="{9D8B030D-6E8A-4147-A177-3AD203B41FA5}">
                      <a16:colId xmlns:a16="http://schemas.microsoft.com/office/drawing/2014/main" val="1946641353"/>
                    </a:ext>
                  </a:extLst>
                </a:gridCol>
                <a:gridCol w="617826">
                  <a:extLst>
                    <a:ext uri="{9D8B030D-6E8A-4147-A177-3AD203B41FA5}">
                      <a16:colId xmlns:a16="http://schemas.microsoft.com/office/drawing/2014/main" val="2961321332"/>
                    </a:ext>
                  </a:extLst>
                </a:gridCol>
                <a:gridCol w="1286089">
                  <a:extLst>
                    <a:ext uri="{9D8B030D-6E8A-4147-A177-3AD203B41FA5}">
                      <a16:colId xmlns:a16="http://schemas.microsoft.com/office/drawing/2014/main" val="1189024649"/>
                    </a:ext>
                  </a:extLst>
                </a:gridCol>
                <a:gridCol w="1021306">
                  <a:extLst>
                    <a:ext uri="{9D8B030D-6E8A-4147-A177-3AD203B41FA5}">
                      <a16:colId xmlns:a16="http://schemas.microsoft.com/office/drawing/2014/main" val="454877318"/>
                    </a:ext>
                  </a:extLst>
                </a:gridCol>
                <a:gridCol w="1185220">
                  <a:extLst>
                    <a:ext uri="{9D8B030D-6E8A-4147-A177-3AD203B41FA5}">
                      <a16:colId xmlns:a16="http://schemas.microsoft.com/office/drawing/2014/main" val="2790086001"/>
                    </a:ext>
                  </a:extLst>
                </a:gridCol>
                <a:gridCol w="1122175">
                  <a:extLst>
                    <a:ext uri="{9D8B030D-6E8A-4147-A177-3AD203B41FA5}">
                      <a16:colId xmlns:a16="http://schemas.microsoft.com/office/drawing/2014/main" val="1447520373"/>
                    </a:ext>
                  </a:extLst>
                </a:gridCol>
                <a:gridCol w="1147394">
                  <a:extLst>
                    <a:ext uri="{9D8B030D-6E8A-4147-A177-3AD203B41FA5}">
                      <a16:colId xmlns:a16="http://schemas.microsoft.com/office/drawing/2014/main" val="3319107836"/>
                    </a:ext>
                  </a:extLst>
                </a:gridCol>
                <a:gridCol w="1046524">
                  <a:extLst>
                    <a:ext uri="{9D8B030D-6E8A-4147-A177-3AD203B41FA5}">
                      <a16:colId xmlns:a16="http://schemas.microsoft.com/office/drawing/2014/main" val="2490753145"/>
                    </a:ext>
                  </a:extLst>
                </a:gridCol>
                <a:gridCol w="706088">
                  <a:extLst>
                    <a:ext uri="{9D8B030D-6E8A-4147-A177-3AD203B41FA5}">
                      <a16:colId xmlns:a16="http://schemas.microsoft.com/office/drawing/2014/main" val="2200193663"/>
                    </a:ext>
                  </a:extLst>
                </a:gridCol>
                <a:gridCol w="920437">
                  <a:extLst>
                    <a:ext uri="{9D8B030D-6E8A-4147-A177-3AD203B41FA5}">
                      <a16:colId xmlns:a16="http://schemas.microsoft.com/office/drawing/2014/main" val="70868753"/>
                    </a:ext>
                  </a:extLst>
                </a:gridCol>
                <a:gridCol w="630435">
                  <a:extLst>
                    <a:ext uri="{9D8B030D-6E8A-4147-A177-3AD203B41FA5}">
                      <a16:colId xmlns:a16="http://schemas.microsoft.com/office/drawing/2014/main" val="1994125923"/>
                    </a:ext>
                  </a:extLst>
                </a:gridCol>
              </a:tblGrid>
              <a:tr h="90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Country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Mining Type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Income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EBITDA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Price-to-Sales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Price-to-Sales Operating Income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 to EBITDA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70371"/>
                  </a:ext>
                </a:extLst>
              </a:tr>
              <a:tr h="22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70582"/>
                  </a:ext>
                </a:extLst>
              </a:tr>
              <a:tr h="658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Afghanistans Futures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Afghanistan, greater middle east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$62,000,000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$81,000,000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$9,700,000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$10,500,000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6.39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21837"/>
                  </a:ext>
                </a:extLst>
              </a:tr>
              <a:tr h="22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78007"/>
                  </a:ext>
                </a:extLst>
              </a:tr>
              <a:tr h="441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Iraqi National Gas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Iraq, Jordan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Lithium and other gas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$132,000,000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$102,000,000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$40,800,000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$42,840,000 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11527"/>
                  </a:ext>
                </a:extLst>
              </a:tr>
              <a:tr h="22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746332"/>
                  </a:ext>
                </a:extLst>
              </a:tr>
              <a:tr h="22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Median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4.81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631530"/>
                  </a:ext>
                </a:extLst>
              </a:tr>
              <a:tr h="22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4.81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</a:t>
                      </a:r>
                    </a:p>
                  </a:txBody>
                  <a:tcPr marL="7186" marR="7186" marT="7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88609"/>
                  </a:ext>
                </a:extLst>
              </a:tr>
            </a:tbl>
          </a:graphicData>
        </a:graphic>
      </p:graphicFrame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D0BDE7-2447-4688-B509-95A679F70E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9645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F3E78-F9F1-462B-9934-947AACD4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Application of Multiples (Private)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328255-5843-4E48-9286-17E72D749371}"/>
              </a:ext>
            </a:extLst>
          </p:cNvPr>
          <p:cNvSpPr/>
          <p:nvPr/>
        </p:nvSpPr>
        <p:spPr>
          <a:xfrm>
            <a:off x="1142999" y="2091034"/>
            <a:ext cx="8239125" cy="1754326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600" dirty="1">
                <a:solidFill>
                  <a:srgbClr val="161616"/>
                </a:solidFill>
                <a:cs typeface="Arial" pitchFamily="34" charset="0"/>
              </a:rPr>
              <a:t>Sales: $100m * 1.03 = </a:t>
            </a:r>
            <a:r>
              <a:rPr lang="en-US" altLang="en-US" sz="3600" b="1" dirty="1">
                <a:solidFill>
                  <a:srgbClr val="161616"/>
                </a:solidFill>
                <a:cs typeface="Arial" pitchFamily="34" charset="0"/>
              </a:rPr>
              <a:t>$103m</a:t>
            </a:r>
          </a:p>
          <a:p>
            <a:pPr>
              <a:defRPr/>
            </a:pPr>
            <a:r>
              <a:rPr lang="en-US" altLang="en-US" sz="3600" dirty="1">
                <a:solidFill>
                  <a:srgbClr val="161616"/>
                </a:solidFill>
                <a:cs typeface="Arial" pitchFamily="34" charset="0"/>
              </a:rPr>
              <a:t>Operating Income: $26.3 * 4.81 = </a:t>
            </a:r>
            <a:r>
              <a:rPr lang="en-US" altLang="en-US" sz="3600" b="1" dirty="1">
                <a:solidFill>
                  <a:srgbClr val="161616"/>
                </a:solidFill>
                <a:cs typeface="Arial" pitchFamily="34" charset="0"/>
              </a:rPr>
              <a:t>$126.5m</a:t>
            </a:r>
          </a:p>
          <a:p>
            <a:pPr>
              <a:defRPr/>
            </a:pPr>
            <a:r>
              <a:rPr lang="en-US" altLang="en-US" sz="3600" dirty="1">
                <a:solidFill>
                  <a:srgbClr val="161616"/>
                </a:solidFill>
                <a:cs typeface="Arial" pitchFamily="34" charset="0"/>
              </a:rPr>
              <a:t>EBITDA: $37.0 * 4.49 = </a:t>
            </a:r>
            <a:r>
              <a:rPr lang="en-US" altLang="en-US" sz="3600" b="1" dirty="1">
                <a:solidFill>
                  <a:srgbClr val="161616"/>
                </a:solidFill>
                <a:cs typeface="Arial" pitchFamily="34" charset="0"/>
              </a:rPr>
              <a:t>$166.1m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A898F-80C3-4850-BFFD-7A1BDD33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44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4DC368F1-18AE-47FB-9AC5-927FB5CCC6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5397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DED6-625B-4605-8E76-4052AF23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Publicly Traded </a:t>
            </a:r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Comparables</a:t>
            </a:r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81860B7-6E14-49AE-805B-447345DFE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7279" y="1869951"/>
            <a:ext cx="11000702" cy="2249287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0B3925-C671-4652-BA32-28A9A68D7634}"/>
              </a:ext>
            </a:extLst>
          </p:cNvPr>
          <p:cNvSpPr/>
          <p:nvPr/>
        </p:nvSpPr>
        <p:spPr>
          <a:xfrm>
            <a:off x="1902663" y="4768334"/>
            <a:ext cx="6976975" cy="461665"/>
          </a:xfrm>
          <a:prstGeom prst="rect"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dirty="1">
                <a:solidFill>
                  <a:srgbClr val="C00000"/>
                </a:solidFill>
                <a:latin typeface="Arial" pitchFamily="34" charset="0"/>
              </a:rPr>
              <a:t>Seems like the only comparable is </a:t>
            </a:r>
            <a:r>
              <a:rPr lang="en-US" altLang="en-US" sz="2400" dirty="1">
                <a:solidFill>
                  <a:srgbClr val="C00000"/>
                </a:solidFill>
                <a:latin typeface="Arial" pitchFamily="34" charset="0"/>
              </a:rPr>
              <a:t>Talison</a:t>
            </a:r>
            <a:r>
              <a:rPr lang="en-US" altLang="en-US" sz="2400" dirty="1">
                <a:solidFill>
                  <a:srgbClr val="C00000"/>
                </a:solidFill>
                <a:latin typeface="Arial" pitchFamily="34" charset="0"/>
              </a:rPr>
              <a:t> Lithium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ACE73-5688-42D0-94F7-F15A37F2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45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9445D79B-2C0B-4A82-B5B4-D4201A4329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966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488F-8717-475A-AED7-7F6DB4C0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Application of Multiples (Public)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3916C9-C069-4318-909B-2E10E0ED7E31}"/>
              </a:ext>
            </a:extLst>
          </p:cNvPr>
          <p:cNvSpPr/>
          <p:nvPr/>
        </p:nvSpPr>
        <p:spPr>
          <a:xfrm>
            <a:off x="1714500" y="2857500"/>
            <a:ext cx="8143875" cy="1569660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Sales: $100m * 1.25 = </a:t>
            </a:r>
            <a:r>
              <a:rPr lang="en-US" altLang="en-US" sz="32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$125m</a:t>
            </a:r>
          </a:p>
          <a:p>
            <a:pPr>
              <a:defRPr/>
            </a:pPr>
            <a:r>
              <a:rPr lang="en-US" altLang="en-US" sz="32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Income: $26.3 * 6.0 = </a:t>
            </a:r>
            <a:r>
              <a:rPr lang="en-US" altLang="en-US" sz="32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$157.8m</a:t>
            </a:r>
          </a:p>
          <a:p>
            <a:pPr>
              <a:defRPr/>
            </a:pPr>
            <a:r>
              <a:rPr lang="en-US" altLang="en-US" sz="32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EBITDA: $37.0 * 5.2 = </a:t>
            </a:r>
            <a:r>
              <a:rPr lang="en-US" altLang="en-US" sz="3200" b="1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$192.4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B49E5-A135-40B2-A781-FE074CA1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46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EC8CF9D5-6AC8-4AE3-B78F-B145FD0EC1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938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285"/>
            <a:ext cx="10515600" cy="23129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b="1" dirty="1">
                <a:solidFill>
                  <a:schemeClr val="bg1"/>
                </a:solidFill>
                <a:latin typeface="Arial   "/>
              </a:rPr>
              <a:t>Asset</a:t>
            </a:r>
          </a:p>
          <a:p>
            <a:pPr marL="0" indent="0" algn="ctr">
              <a:buNone/>
            </a:pPr>
            <a:r>
              <a:rPr lang="en-US" sz="8800" b="1" dirty="1">
                <a:solidFill>
                  <a:schemeClr val="bg1"/>
                </a:solidFill>
                <a:latin typeface="Arial   "/>
              </a:rPr>
              <a:t>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F09D-FAA3-4C24-8EAF-5A1857D0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Asset Approach</a:t>
            </a:r>
            <a:endParaRPr lang="en-US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D877CD-E98B-4E51-9FDE-49F38000672E}"/>
              </a:ext>
            </a:extLst>
          </p:cNvPr>
          <p:cNvSpPr/>
          <p:nvPr/>
        </p:nvSpPr>
        <p:spPr>
          <a:xfrm>
            <a:off x="1190624" y="2247900"/>
            <a:ext cx="9572625" cy="3046988"/>
          </a:xfrm>
          <a:prstGeom prst="rect"/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 startAt="1"/>
              <a:defRPr/>
            </a:pPr>
            <a:r>
              <a:rPr lang="en-US" altLang="en-US" sz="24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the balance sheet based on market values for inventory, fixed assets, real estate and other assets</a:t>
            </a:r>
          </a:p>
          <a:p>
            <a:pPr marL="742950" indent="-742950">
              <a:buFontTx/>
              <a:buAutoNum type="arabicPeriod" startAt="1"/>
              <a:defRPr/>
            </a:pPr>
            <a:endParaRPr lang="en-US" altLang="en-US" sz="24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4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the balance sheet to accommodate the market value of debt</a:t>
            </a:r>
          </a:p>
          <a:p>
            <a:pPr marL="742950" indent="-742950">
              <a:buFontTx/>
              <a:buAutoNum type="arabicPeriod" startAt="1"/>
              <a:defRPr/>
            </a:pPr>
            <a:endParaRPr lang="en-US" altLang="en-US" sz="24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4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the difference between the market value of assets and the market value of debt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C8925-6F80-445C-B1E7-6F43E4BB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48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25562B1-AF69-4385-83E5-F0EDD13EE8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41729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1C5E-47D8-40DB-B0E6-EBA572CB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Appraisers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AC4D94-CA72-476B-B437-D9FA09650E88}"/>
              </a:ext>
            </a:extLst>
          </p:cNvPr>
          <p:cNvSpPr/>
          <p:nvPr/>
        </p:nvSpPr>
        <p:spPr>
          <a:xfrm>
            <a:off x="771525" y="1981201"/>
            <a:ext cx="10690802" cy="2246769"/>
          </a:xfrm>
          <a:prstGeom prst="rect"/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 startAt="1"/>
              <a:defRPr/>
            </a:pPr>
            <a:r>
              <a:rPr lang="en-US" altLang="en-US" sz="20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Appraisers provide us an adjusted value for inventory or equipment</a:t>
            </a:r>
          </a:p>
          <a:p>
            <a:pPr marL="742950" indent="-742950">
              <a:buFontTx/>
              <a:buAutoNum type="arabicPeriod" startAt="1"/>
              <a:defRPr/>
            </a:pPr>
            <a:endParaRPr lang="en-US" altLang="en-US" sz="20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0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 estate appraiser values the property</a:t>
            </a:r>
          </a:p>
          <a:p>
            <a:pPr marL="742950" indent="-742950">
              <a:buFontTx/>
              <a:buAutoNum type="arabicPeriod" startAt="1"/>
              <a:defRPr/>
            </a:pPr>
            <a:endParaRPr lang="en-US" altLang="en-US" sz="20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 startAt="1"/>
              <a:defRPr/>
            </a:pPr>
            <a:r>
              <a:rPr lang="en-US" altLang="en-US" sz="2000" dirty="1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assets and liabilities remain the same</a:t>
            </a:r>
          </a:p>
          <a:p>
            <a:pPr marL="742950" indent="-742950">
              <a:buFontTx/>
              <a:buAutoNum type="arabicPeriod" startAt="1"/>
              <a:defRPr/>
            </a:pPr>
            <a:endParaRPr lang="en-US" altLang="en-US" sz="200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2000" b="1" dirty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[MANY TIMES THIS CAN CREATE TIME CHALLENGES FOR ATTORNEYS]</a:t>
            </a:r>
            <a:endParaRPr lang="en-US" altLang="en-US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C9524-4EC8-4EAA-BB24-CB5D035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49</a:t>
            </a:fld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01086A3C-5BE3-47F4-B322-ED59FB8FD4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6493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69" y="355562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Recent Activity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7783E8-299A-4388-BCEB-8715A0913705}" type="slidenum"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lockheed mart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56785" y="1052689"/>
            <a:ext cx="2136611" cy="606991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Image result for general motors"/>
          <p:cNvSpPr>
            <a:spLocks noChangeAspect="1" noChangeArrowheads="1"/>
          </p:cNvSpPr>
          <p:nvPr/>
        </p:nvSpPr>
        <p:spPr>
          <a:xfrm>
            <a:off x="1679575" y="-144463"/>
            <a:ext cx="304800" cy="304801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7" name="AutoShape 6" descr="Image result for general motors"/>
          <p:cNvSpPr>
            <a:spLocks noChangeAspect="1" noChangeArrowheads="1"/>
          </p:cNvSpPr>
          <p:nvPr/>
        </p:nvSpPr>
        <p:spPr>
          <a:xfrm>
            <a:off x="1831975" y="7938"/>
            <a:ext cx="304800" cy="304801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pic>
        <p:nvPicPr>
          <p:cNvPr id="4104" name="Picture 8" descr="Image result for general mot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337226" y="1029171"/>
            <a:ext cx="948287" cy="948287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mercedes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400035" y="2321699"/>
            <a:ext cx="1428380" cy="938998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colgate 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977287" y="2321700"/>
            <a:ext cx="2481200" cy="627743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Image result for central garden and pet 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136775" y="3342631"/>
            <a:ext cx="2356014" cy="612564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Image result for world trade center 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745739" y="1029170"/>
            <a:ext cx="1368851" cy="76401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0" descr="Image result for blinds to go logo"/>
          <p:cNvSpPr>
            <a:spLocks noChangeAspect="1" noChangeArrowheads="1"/>
          </p:cNvSpPr>
          <p:nvPr/>
        </p:nvSpPr>
        <p:spPr>
          <a:xfrm>
            <a:off x="1984375" y="160338"/>
            <a:ext cx="304800" cy="304801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pic>
        <p:nvPicPr>
          <p:cNvPr id="4118" name="Picture 22" descr="Image result for blinds to go 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848601" y="2116282"/>
            <a:ext cx="2217297" cy="568767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sikorsky logo"/>
          <p:cNvSpPr>
            <a:spLocks noChangeAspect="1" noChangeArrowheads="1"/>
          </p:cNvSpPr>
          <p:nvPr/>
        </p:nvSpPr>
        <p:spPr>
          <a:xfrm>
            <a:off x="2136775" y="312738"/>
            <a:ext cx="304800" cy="304801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7273669" y="5139378"/>
            <a:ext cx="2819400" cy="663746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2575763" y="4289435"/>
            <a:ext cx="1417632" cy="793874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4811369" y="4254631"/>
            <a:ext cx="1152525" cy="1285875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7848600" y="1157624"/>
            <a:ext cx="1295400" cy="635556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7074648" y="3452831"/>
            <a:ext cx="2978480" cy="392167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>
          <a:xfrm>
            <a:off x="6705600" y="4197770"/>
            <a:ext cx="1408974" cy="444939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>
          <a:xfrm>
            <a:off x="2142982" y="5257801"/>
            <a:ext cx="1419226" cy="804863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80E8B429-8066-4435-97A9-CDE612F34D4A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295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AAF4-97B0-486C-A1AE-80F4B407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26" y="365125"/>
            <a:ext cx="10515600" cy="1325563"/>
          </a:xfrm>
        </p:spPr>
        <p:txBody>
          <a:bodyPr/>
          <a:lstStyle/>
          <a:p>
            <a:r>
              <a:rPr lang="en-US" b="1" dirty="1">
                <a:latin typeface="Arial Black" panose="020b0a04020102020204" pitchFamily="34" charset="0"/>
                <a:cs typeface="Arial" panose="020b0604020202020204" pitchFamily="34" charset="0"/>
              </a:rPr>
              <a:t>Balance </a:t>
            </a:r>
            <a:br>
              <a:rPr lang="en-US" b="1" dirty="1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b="1" dirty="1">
                <a:latin typeface="Arial Black" panose="020b0a04020102020204" pitchFamily="34" charset="0"/>
                <a:cs typeface="Arial" panose="020b0604020202020204" pitchFamily="34" charset="0"/>
              </a:rPr>
              <a:t>Sheet</a:t>
            </a:r>
            <a:endParaRPr lang="en-US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4E6E2F-CFAB-4A35-83DD-695569F1B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54836" y="0"/>
            <a:ext cx="3847742" cy="6698832"/>
          </a:xfrm>
          <a:prstGeom prst="rect"/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97407-DD30-49E7-8DE4-5166D1B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50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3567E-57D4-48A8-96DD-A08CB0099C5B}"/>
              </a:ext>
            </a:extLst>
          </p:cNvPr>
          <p:cNvSpPr txBox="1"/>
          <p:nvPr/>
        </p:nvSpPr>
        <p:spPr>
          <a:xfrm>
            <a:off x="8940800" y="3657600"/>
            <a:ext cx="2413000" cy="369332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en-US" dirty="1"/>
              <a:t>$200,000,000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C5AA13-5DD2-4DC1-9297-D99C5FAE3942}"/>
              </a:ext>
            </a:extLst>
          </p:cNvPr>
          <p:cNvSpPr txBox="1"/>
          <p:nvPr/>
        </p:nvSpPr>
        <p:spPr>
          <a:xfrm>
            <a:off x="8940800" y="5809178"/>
            <a:ext cx="2413000" cy="369332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en-US" dirty="1"/>
              <a:t>$47,000,000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B3CAF-7288-4CCB-948E-800CDF42CB26}"/>
              </a:ext>
            </a:extLst>
          </p:cNvPr>
          <p:cNvSpPr txBox="1"/>
          <p:nvPr/>
        </p:nvSpPr>
        <p:spPr>
          <a:xfrm>
            <a:off x="8940800" y="6308209"/>
            <a:ext cx="2413000" cy="369332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en-US" dirty="1"/>
              <a:t>$129,000,000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F4690-E9A1-4BCC-80C4-D37C608C5E67}"/>
              </a:ext>
            </a:extLst>
          </p:cNvPr>
          <p:cNvSpPr txBox="1"/>
          <p:nvPr/>
        </p:nvSpPr>
        <p:spPr>
          <a:xfrm>
            <a:off x="8940800" y="5231110"/>
            <a:ext cx="2413000" cy="369332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en-US" dirty="1"/>
              <a:t>$24,000,000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0FFF9E08-FD88-4E76-B65B-B2C63F1154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420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3CD5F-D28D-4B04-847A-6D339213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Conclusion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86EE86-34E9-4C50-A1E7-512A346C36F4}"/>
              </a:ext>
            </a:extLst>
          </p:cNvPr>
          <p:cNvSpPr/>
          <p:nvPr/>
        </p:nvSpPr>
        <p:spPr>
          <a:xfrm>
            <a:off x="838200" y="1514476"/>
            <a:ext cx="9601940" cy="2585323"/>
          </a:xfrm>
          <a:prstGeom prst="rect"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Income Approach: $32.0 to $90.0m</a:t>
            </a:r>
          </a:p>
          <a:p>
            <a:pPr>
              <a:spcBef>
                <a:spcPct val="0"/>
              </a:spcBef>
            </a:pPr>
            <a:r>
              <a:rPr lang="en-US" altLang="en-US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(average of $61m) </a:t>
            </a:r>
            <a:r>
              <a:rPr lang="en-US" altLang="en-US" dirty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[REJECT – should not be lower than value of assets]</a:t>
            </a:r>
          </a:p>
          <a:p>
            <a:pPr>
              <a:spcBef>
                <a:spcPct val="0"/>
              </a:spcBef>
            </a:pPr>
            <a:endParaRPr lang="en-US" altLang="en-US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Private M&amp;A Comps: $103 to $166m (average of $134)</a:t>
            </a:r>
            <a:r>
              <a:rPr lang="en-US" altLang="en-US" dirty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[RELY]</a:t>
            </a:r>
          </a:p>
          <a:p>
            <a:pPr>
              <a:spcBef>
                <a:spcPct val="0"/>
              </a:spcBef>
            </a:pPr>
            <a:endParaRPr lang="en-US" altLang="en-US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Public Comps: $125 to $192</a:t>
            </a:r>
          </a:p>
          <a:p>
            <a:pPr>
              <a:spcBef>
                <a:spcPct val="0"/>
              </a:spcBef>
            </a:pPr>
            <a:r>
              <a:rPr lang="en-US" altLang="en-US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(average of $160m)</a:t>
            </a:r>
            <a:r>
              <a:rPr lang="en-US" altLang="en-US" dirty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[REJECT – not closely aligned]</a:t>
            </a:r>
          </a:p>
          <a:p>
            <a:pPr>
              <a:spcBef>
                <a:spcPct val="0"/>
              </a:spcBef>
            </a:pPr>
            <a:endParaRPr lang="en-US" altLang="en-US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1">
                <a:solidFill>
                  <a:srgbClr val="161616"/>
                </a:solidFill>
                <a:latin typeface="Arial" pitchFamily="34" charset="0"/>
                <a:cs typeface="Arial" pitchFamily="34" charset="0"/>
              </a:rPr>
              <a:t>Asset Approach: $129.0 </a:t>
            </a:r>
            <a:r>
              <a:rPr lang="en-US" altLang="en-US" dirty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[RELY]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71DC5-62DE-419D-9858-73AD9B133B82}"/>
              </a:ext>
            </a:extLst>
          </p:cNvPr>
          <p:cNvSpPr/>
          <p:nvPr/>
        </p:nvSpPr>
        <p:spPr>
          <a:xfrm>
            <a:off x="976745" y="4753635"/>
            <a:ext cx="9894904" cy="1815882"/>
          </a:xfrm>
          <a:prstGeom prst="rect"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800" b="1" dirty="1">
                <a:latin typeface="Arial" panose="020b0604020202020204" pitchFamily="34" charset="0"/>
                <a:cs typeface="Arial" panose="020b0604020202020204" pitchFamily="34" charset="0"/>
              </a:rPr>
              <a:t>BASED ON THE FOUR AFOREMENTIONED ANALYSES, WE BELIEVE, BASED ON A REASONABLE DEGREE OF ECONOMIC CERTAINTY THAT THE VALUE OF THE COMPANY IS WORTH $130M USD.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0A203-FC85-4D6C-B90B-FB7F48D6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51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6BE1C256-5A06-4125-91B4-3CA1E95A3B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0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8413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5F92-F3B2-46A0-BC88-6BB4C073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7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Thank You!</a:t>
            </a:r>
            <a:endParaRPr lang="en-US" sz="320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F2D642-AF61-4520-B671-D216B1DF3F73}"/>
              </a:ext>
            </a:extLst>
          </p:cNvPr>
          <p:cNvSpPr/>
          <p:nvPr/>
        </p:nvSpPr>
        <p:spPr>
          <a:xfrm>
            <a:off x="3148667" y="2489974"/>
            <a:ext cx="6096000" cy="984885"/>
          </a:xfrm>
          <a:prstGeom prst="rect"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1">
                <a:latin typeface="Arial   "/>
                <a:cs typeface="Times New Roman" panose="02020603050405020304" pitchFamily="18" charset="0"/>
              </a:rPr>
              <a:t>Christopher W. Young, Ph.D., CVA, MBA</a:t>
            </a:r>
          </a:p>
          <a:p>
            <a:pPr algn="ctr">
              <a:defRPr/>
            </a:pPr>
            <a:r>
              <a:rPr lang="en-US" sz="2000" dirty="1">
                <a:solidFill>
                  <a:schemeClr val="tx1">
                    <a:lumMod val="50000"/>
                  </a:schemeClr>
                </a:solidFill>
                <a:latin typeface="Arial   "/>
              </a:rPr>
              <a:t>www.RedMapEcon.com</a:t>
            </a:r>
          </a:p>
          <a:p>
            <a:pPr algn="ctr">
              <a:defRPr/>
            </a:pPr>
            <a:endParaRPr lang="en-US">
              <a:latin typeface="Arial   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68414-D6F9-480A-9BC4-FAD8A554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52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753E66B-008A-4AE9-A96F-371B508A47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40366" y="3297976"/>
            <a:ext cx="3345286" cy="1339421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7522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FF6D2C7-8EA0-4091-80C7-AAEB19BB6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644" y="448578"/>
            <a:ext cx="4225772" cy="597593"/>
          </a:xfrm>
        </p:spPr>
        <p:txBody>
          <a:bodyPr>
            <a:normAutofit/>
          </a:bodyPr>
          <a:lstStyle/>
          <a:p>
            <a:pPr algn="l"/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Speaker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B3152B-4BC7-44C9-9E6A-3E4CBD97F738}"/>
              </a:ext>
            </a:extLst>
          </p:cNvPr>
          <p:cNvSpPr/>
          <p:nvPr/>
        </p:nvSpPr>
        <p:spPr>
          <a:xfrm>
            <a:off x="971365" y="1168246"/>
            <a:ext cx="10067278" cy="5755422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Chris Young</a:t>
            </a:r>
          </a:p>
          <a:p>
            <a:pPr>
              <a:defRPr/>
            </a:pPr>
            <a:endParaRPr lang="en-US" sz="2400" b="1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Partner – Red Maple Economics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Former Partner and Head of Valuation and Commercial Damages – Sobel &amp; Co.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Assistant Professor at Rutgers University, School of Business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Previously Professor at Seton Hall University, Stillman School of Business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Previously Managing Director of M&amp;A at a mid-market investment bank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Previously managed a venture capital fund, CFO of a $500m media company, head of strategy and M&amp;A for the WSJ/Dow Jones</a:t>
            </a:r>
          </a:p>
          <a:p>
            <a:pPr lvl="1">
              <a:defRPr/>
            </a:pPr>
            <a:endParaRPr lang="en-US" sz="20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PhD, MBA – Rutgers University, presently studying Behavioral Economics (MA) – Harvard University</a:t>
            </a:r>
          </a:p>
          <a:p>
            <a:pPr>
              <a:defRPr/>
            </a:pPr>
            <a:endParaRPr lang="en-US" sz="2000">
              <a:solidFill>
                <a:srgbClr val="123277"/>
              </a:solidFill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168C6-DD8B-4249-B91C-75FCD9CC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4ED55129-3C32-4ABB-85C6-F74C745A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836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698F-4971-49E3-BDCA-C8B606EA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61" y="1681443"/>
            <a:ext cx="10515600" cy="1397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b="1" dirty="1">
                <a:solidFill>
                  <a:schemeClr val="bg1"/>
                </a:solidFill>
              </a:rPr>
              <a:t>What is a Valuation?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18B36-7A44-4075-9A64-19A5AB5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Question Icon 2223758">
            <a:extLst>
              <a:ext uri="{FF2B5EF4-FFF2-40B4-BE49-F238E27FC236}">
                <a16:creationId xmlns:a16="http://schemas.microsoft.com/office/drawing/2014/main" id="{16E1717E-8D04-4FB0-BA3C-D3D4A7B19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42832" y="3429000"/>
            <a:ext cx="1905000" cy="190500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0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250D-E223-4B70-9DF3-C1EFAC36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90" y="30326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Lets begin with a simple exercise</a:t>
            </a:r>
            <a:b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en-US" sz="3200" b="1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1F5851-759B-46BC-89BB-413BBAB0D50F}"/>
              </a:ext>
            </a:extLst>
          </p:cNvPr>
          <p:cNvSpPr/>
          <p:nvPr/>
        </p:nvSpPr>
        <p:spPr>
          <a:xfrm>
            <a:off x="1463201" y="2425218"/>
            <a:ext cx="9999126" cy="2554545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On a piece of paper – </a:t>
            </a:r>
            <a:r>
              <a:rPr lang="en-US" altLang="en-US" sz="4000" b="1" dirty="1">
                <a:solidFill>
                  <a:srgbClr val="C00000"/>
                </a:solidFill>
                <a:cs typeface="Arial" pitchFamily="34" charset="0"/>
              </a:rPr>
              <a:t>write down what you value the most in the entire world</a:t>
            </a:r>
          </a:p>
          <a:p>
            <a:pPr>
              <a:defRPr/>
            </a:pPr>
            <a:endParaRPr lang="en-US" altLang="en-US" sz="4000" b="1">
              <a:solidFill>
                <a:srgbClr val="161616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[1 min]</a:t>
            </a:r>
            <a:endParaRPr lang="en-US" altLang="en-US" sz="400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BB2C0-D464-4FEA-A5D4-CD8823F8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2" descr="Question Icon 2223758">
            <a:extLst>
              <a:ext uri="{FF2B5EF4-FFF2-40B4-BE49-F238E27FC236}">
                <a16:creationId xmlns:a16="http://schemas.microsoft.com/office/drawing/2014/main" id="{5EA54E97-9AF6-488A-BE93-DD10EE22E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39819" y="5510461"/>
            <a:ext cx="845889" cy="845889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29EFCA-67E5-489B-92B1-5634D486AE0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5699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250D-E223-4B70-9DF3-C1EFAC36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90" y="30326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  <a:t>Lets begin with a simple exercise</a:t>
            </a:r>
            <a:br>
              <a:rPr lang="en-US" sz="3200" b="1" dirty="1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en-US" sz="3200" b="1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1F5851-759B-46BC-89BB-413BBAB0D50F}"/>
              </a:ext>
            </a:extLst>
          </p:cNvPr>
          <p:cNvSpPr/>
          <p:nvPr/>
        </p:nvSpPr>
        <p:spPr>
          <a:xfrm>
            <a:off x="1463201" y="2425218"/>
            <a:ext cx="9999126" cy="2554545"/>
          </a:xfrm>
          <a:prstGeom prst="rect"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On a piece of paper – </a:t>
            </a:r>
            <a:r>
              <a:rPr lang="en-US" altLang="en-US" sz="4000" b="1" dirty="1">
                <a:solidFill>
                  <a:srgbClr val="C00000"/>
                </a:solidFill>
                <a:cs typeface="Arial" pitchFamily="34" charset="0"/>
              </a:rPr>
              <a:t>now write down why you value this thing, object, person, </a:t>
            </a:r>
            <a:r>
              <a:rPr lang="en-US" altLang="en-US" sz="4000" b="1" dirty="1">
                <a:solidFill>
                  <a:srgbClr val="C00000"/>
                </a:solidFill>
                <a:cs typeface="Arial" pitchFamily="34" charset="0"/>
              </a:rPr>
              <a:t>etc</a:t>
            </a:r>
            <a:r>
              <a:rPr lang="en-US" altLang="en-US" sz="4000" b="1" dirty="1">
                <a:solidFill>
                  <a:srgbClr val="C00000"/>
                </a:solidFill>
                <a:cs typeface="Arial" pitchFamily="34" charset="0"/>
              </a:rPr>
              <a:t>…</a:t>
            </a:r>
          </a:p>
          <a:p>
            <a:pPr>
              <a:defRPr/>
            </a:pPr>
            <a:endParaRPr lang="en-US" altLang="en-US" sz="4000" b="1">
              <a:solidFill>
                <a:srgbClr val="161616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altLang="en-US" sz="4000" b="1" dirty="1">
                <a:solidFill>
                  <a:srgbClr val="161616"/>
                </a:solidFill>
                <a:cs typeface="Arial" pitchFamily="34" charset="0"/>
              </a:rPr>
              <a:t>[1 min]</a:t>
            </a:r>
            <a:endParaRPr lang="en-US" altLang="en-US" sz="400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BB2C0-D464-4FEA-A5D4-CD8823F8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6E54-708C-4655-8894-0345EC53ED04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2" descr="Question Icon 2223758">
            <a:extLst>
              <a:ext uri="{FF2B5EF4-FFF2-40B4-BE49-F238E27FC236}">
                <a16:creationId xmlns:a16="http://schemas.microsoft.com/office/drawing/2014/main" id="{E0B08B21-E180-43DF-B9EE-62AFFE0B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39819" y="5510461"/>
            <a:ext cx="845889" cy="845889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219AE5CF-EF34-488D-B26F-B9ACBBFB91A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60191" y="9525"/>
            <a:ext cx="1342684" cy="537598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6912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/>
  <Slides>52</Slide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2021-02-08T08:54:24Z</dcterms:created>
  <dcterms:modified xsi:type="dcterms:W3CDTF">2021-02-08T08:54:24Z</dcterms:modified>
  <cp:lastPrinted>2021-02-08T08:54:24Z</cp:lastPrinted>
</cp:coreProperties>
</file>