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Aspose.Slides for .NET 8.4.2.0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828"/>
  </p:sldMasterIdLst>
  <p:sldIdLst>
    <p:sldId r:id="rId2" id="256"/>
    <p:sldId r:id="rId3" id="257"/>
    <p:sldId r:id="rId4" id="258"/>
    <p:sldId r:id="rId5" id="259"/>
    <p:sldId r:id="rId6" id="260"/>
    <p:sldId r:id="rId7" id="261"/>
    <p:sldId r:id="rId8" id="262"/>
    <p:sldId r:id="rId9" id="263"/>
    <p:sldId r:id="rId10" id="264"/>
    <p:sldId r:id="rId11" id="265"/>
    <p:sldId r:id="rId12" id="266"/>
    <p:sldId r:id="rId13" id="26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presProps" Target="presProps.xml" /><Relationship Id="rId15" Type="http://schemas.openxmlformats.org/officeDocument/2006/relationships/viewProps" Target="viewProps.xml" /><Relationship Id="rId16" Type="http://schemas.openxmlformats.org/officeDocument/2006/relationships/theme" Target="theme/theme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dirty="1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DA9E-8ECB-40D6-A919-8A4A8FAEB588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D295C-B6FF-49D8-9BA1-6CB1E7B0A9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DA9E-8ECB-40D6-A919-8A4A8FAEB588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D295C-B6FF-49D8-9BA1-6CB1E7B0A9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DA9E-8ECB-40D6-A919-8A4A8FAEB588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D295C-B6FF-49D8-9BA1-6CB1E7B0A9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DA9E-8ECB-40D6-A919-8A4A8FAEB588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D295C-B6FF-49D8-9BA1-6CB1E7B0A9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dirty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DA9E-8ECB-40D6-A919-8A4A8FAEB588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D295C-B6FF-49D8-9BA1-6CB1E7B0A9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DA9E-8ECB-40D6-A919-8A4A8FAEB588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D295C-B6FF-49D8-9BA1-6CB1E7B0A9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DA9E-8ECB-40D6-A919-8A4A8FAEB588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D295C-B6FF-49D8-9BA1-6CB1E7B0A9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DA9E-8ECB-40D6-A919-8A4A8FAEB588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D295C-B6FF-49D8-9BA1-6CB1E7B0A9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DA9E-8ECB-40D6-A919-8A4A8FAEB588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D295C-B6FF-49D8-9BA1-6CB1E7B0A9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dirty="1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DA9E-8ECB-40D6-A919-8A4A8FAEB588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D295C-B6FF-49D8-9BA1-6CB1E7B0A9A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dirty="1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1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DA9E-8ECB-40D6-A919-8A4A8FAEB588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FD295C-B6FF-49D8-9BA1-6CB1E7B0A9A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/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/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FFD295C-B6FF-49D8-9BA1-6CB1E7B0A9A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A8ADA9E-8ECB-40D6-A919-8A4A8FAEB588}" type="datetimeFigureOut">
              <a:rPr lang="en-US" smtClean="0"/>
              <a:t>2/7/2021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hyperlink" Target="mailto:apralgever@greenbaumlaw.com" TargetMode="Externa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09600"/>
            <a:ext cx="8077200" cy="1676400"/>
          </a:xfrm>
        </p:spPr>
        <p:txBody>
          <a:bodyPr>
            <a:normAutofit/>
          </a:bodyPr>
          <a:lstStyle/>
          <a:p>
            <a:pPr algn="ctr"/>
            <a:r>
              <a:rPr lang="en-US" sz="4000" dirty="1"/>
              <a:t>“</a:t>
            </a:r>
            <a:r>
              <a:rPr lang="en-US" sz="4800" b="1" dirty="1"/>
              <a:t>Breaking Up Is Hard To Do”</a:t>
            </a:r>
            <a:br>
              <a:rPr lang="en-US" sz="4800" b="1" dirty="1"/>
            </a:br>
            <a:r>
              <a:rPr lang="en-US" sz="3200" i="1" dirty="1"/>
              <a:t>Important Aspects of Business Divorce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196" y="2743201"/>
            <a:ext cx="7846604" cy="4814220"/>
          </a:xfrm>
        </p:spPr>
        <p:txBody>
          <a:bodyPr>
            <a:normAutofit/>
          </a:bodyPr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en-US" sz="18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Alan S. Pralgever, Esq</a:t>
            </a:r>
          </a:p>
          <a:p>
            <a:pPr algn="ctr"/>
            <a:r>
              <a:rPr lang="en-US" sz="18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Greenbaum</a:t>
            </a:r>
            <a:r>
              <a:rPr lang="en-US" sz="18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, Rowe, Smith and Davis, LLP</a:t>
            </a:r>
          </a:p>
          <a:p>
            <a:pPr algn="ctr"/>
            <a:r>
              <a:rPr lang="en-US" sz="18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75 Livingston Avenue </a:t>
            </a:r>
          </a:p>
          <a:p>
            <a:pPr algn="ctr"/>
            <a:r>
              <a:rPr lang="en-US" sz="18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Roseland, New Jersey 07068</a:t>
            </a:r>
          </a:p>
          <a:p>
            <a:pPr algn="ctr"/>
            <a:r>
              <a:rPr lang="en-US" sz="18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Telephone No:  973-577-1818</a:t>
            </a:r>
          </a:p>
          <a:p>
            <a:pPr algn="ctr"/>
            <a:r>
              <a:rPr lang="en-US" sz="18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Email Address: </a:t>
            </a:r>
            <a:r>
              <a:rPr lang="en-US" sz="18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  <a:hlinkClick r:id="rId2"/>
              </a:rPr>
              <a:t>apralgever@greenbaumlaw.com</a:t>
            </a:r>
            <a:r>
              <a:rPr lang="en-US" sz="18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algn="ctr"/>
            <a:endParaRPr lang="en-US" sz="180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algn="ctr"/>
            <a:endParaRPr lang="en-US"/>
          </a:p>
        </p:txBody>
      </p:sp>
      <p:sp>
        <p:nvSpPr>
          <p:cNvPr id="6" name="Subtitle 2"/>
          <p:cNvSpPr txBox="1"/>
          <p:nvPr/>
        </p:nvSpPr>
        <p:spPr>
          <a:xfrm>
            <a:off x="4267200" y="4111379"/>
            <a:ext cx="3810000" cy="3477047"/>
          </a:xfrm>
          <a:prstGeom prst="rect"/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8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000" b="1" dirty="1"/>
              <a:t>Buy-Out Issues: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Oppression of majority and 50% Shareholders  </a:t>
            </a:r>
            <a:r>
              <a:rPr lang="en-US" sz="2400" b="1" i="1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Balsamides</a:t>
            </a:r>
            <a:r>
              <a:rPr lang="en-US" sz="2400" b="1" i="1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v. </a:t>
            </a:r>
            <a:r>
              <a:rPr lang="en-US" sz="2400" b="1" i="1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Perle</a:t>
            </a:r>
            <a:r>
              <a:rPr lang="en-US" sz="2400" b="1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</a:t>
            </a:r>
            <a:r>
              <a:rPr lang="en-US" sz="24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160 N.J. 352(1999). </a:t>
            </a:r>
          </a:p>
          <a:p>
            <a:endParaRPr lang="en-US" sz="240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r>
              <a:rPr lang="en-US" sz="24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Oppression of Minority Shareholders </a:t>
            </a:r>
            <a:r>
              <a:rPr lang="en-US" sz="2400" b="1" i="1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Lawson </a:t>
            </a:r>
            <a:r>
              <a:rPr lang="en-US" sz="2400" b="1" i="1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Mardon</a:t>
            </a:r>
            <a:r>
              <a:rPr lang="en-US" sz="2400" b="1" i="1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Wheaton</a:t>
            </a:r>
            <a:r>
              <a:rPr lang="en-US" sz="2400" b="1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</a:t>
            </a:r>
            <a:r>
              <a:rPr lang="en-US" sz="24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160 N.J. (1999)</a:t>
            </a:r>
          </a:p>
          <a:p>
            <a:pPr lvl="0"/>
            <a:endParaRPr lang="en-US" sz="2400" i="1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0"/>
            <a:r>
              <a:rPr lang="en-US" sz="2400" b="1" i="1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Musto</a:t>
            </a:r>
            <a:r>
              <a:rPr lang="en-US" sz="2400" b="1" i="1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v. </a:t>
            </a:r>
            <a:r>
              <a:rPr lang="en-US" sz="2400" b="1" i="1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Vidas</a:t>
            </a:r>
            <a:r>
              <a:rPr lang="en-US" sz="2400" b="1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</a:t>
            </a:r>
            <a:r>
              <a:rPr lang="en-US" sz="24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333 N.J. Super. 71 (App. Div. 2000).  This case establishes that a buy-out is sole remedy and no “double recovery” from future earnings is allowed except as contained in valuation and analysis.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86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1"/>
              <a:t>Trial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How to prepare your witnesses </a:t>
            </a:r>
          </a:p>
          <a:p>
            <a:pPr lvl="1"/>
            <a:r>
              <a:rPr lang="en-US" sz="24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They must carefully review their deposition testimony and work with them</a:t>
            </a:r>
          </a:p>
          <a:p>
            <a:pPr lvl="1"/>
            <a:r>
              <a:rPr lang="en-US" sz="24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Make sure they know subject matter</a:t>
            </a:r>
          </a:p>
          <a:p>
            <a:pPr lvl="1"/>
            <a:r>
              <a:rPr lang="en-US" sz="24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Refresh their recollection 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0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r>
              <a:rPr lang="en-US" sz="4000" b="1" dirty="1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4108"/>
            <a:ext cx="7620000" cy="469669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 txBox="1"/>
          <p:nvPr/>
        </p:nvSpPr>
        <p:spPr>
          <a:xfrm>
            <a:off x="762000" y="1704109"/>
            <a:ext cx="7315200" cy="4724400"/>
          </a:xfrm>
          <a:prstGeom prst="rect"/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  <a:defRPr/>
            </a:pPr>
            <a:r>
              <a:rPr lang="en-US" sz="2000" b="1" dirty="1">
                <a:latin typeface="+mj-lt"/>
                <a:cs typeface="Arial" panose="020b0604020202020204" pitchFamily="34" charset="0"/>
              </a:rPr>
              <a:t>Alan Pralgever, Esq</a:t>
            </a:r>
          </a:p>
          <a:p>
            <a:pPr marL="114300" indent="0" algn="ctr">
              <a:buFont typeface="Arial" pitchFamily="34" charset="0"/>
              <a:buNone/>
              <a:defRPr/>
            </a:pPr>
            <a:r>
              <a:rPr lang="en-US" sz="2000" b="1" dirty="1">
                <a:latin typeface="+mj-lt"/>
                <a:cs typeface="Arial" panose="020b0604020202020204" pitchFamily="34" charset="0"/>
              </a:rPr>
              <a:t>Partner</a:t>
            </a:r>
          </a:p>
          <a:p>
            <a:pPr marL="114300" indent="0" algn="ctr">
              <a:buFont typeface="Arial" pitchFamily="34" charset="0"/>
              <a:buNone/>
              <a:defRPr/>
            </a:pPr>
            <a:r>
              <a:rPr lang="en-US" sz="1600" i="1" dirty="1">
                <a:latin typeface="+mj-lt"/>
                <a:cs typeface="Arial" panose="020b0604020202020204" pitchFamily="34" charset="0"/>
              </a:rPr>
              <a:t>Litigation</a:t>
            </a:r>
          </a:p>
          <a:p>
            <a:pPr marL="114300" indent="0" algn="ctr">
              <a:buFont typeface="Arial" pitchFamily="34" charset="0"/>
              <a:buNone/>
              <a:defRPr/>
            </a:pPr>
            <a:endParaRPr lang="en-US" sz="2000">
              <a:latin typeface="+mj-lt"/>
              <a:cs typeface="Arial" panose="020b0604020202020204" pitchFamily="34" charset="0"/>
            </a:endParaRPr>
          </a:p>
          <a:p>
            <a:pPr marL="114300" indent="0" algn="ctr">
              <a:buFont typeface="Arial" pitchFamily="34" charset="0"/>
              <a:buNone/>
              <a:defRPr/>
            </a:pPr>
            <a:r>
              <a:rPr lang="en-US" sz="1800" dirty="1">
                <a:latin typeface="+mj-lt"/>
                <a:cs typeface="Arial" panose="020b0604020202020204" pitchFamily="34" charset="0"/>
              </a:rPr>
              <a:t>Greenbaum</a:t>
            </a:r>
            <a:r>
              <a:rPr lang="en-US" sz="1800" dirty="1">
                <a:latin typeface="+mj-lt"/>
                <a:cs typeface="Arial" panose="020b0604020202020204" pitchFamily="34" charset="0"/>
              </a:rPr>
              <a:t>, Rowe, Smith &amp; Davis, LLP </a:t>
            </a:r>
          </a:p>
          <a:p>
            <a:pPr marL="114300" indent="0" algn="ctr">
              <a:buFont typeface="Arial" pitchFamily="34" charset="0"/>
              <a:buNone/>
              <a:defRPr/>
            </a:pPr>
            <a:r>
              <a:rPr lang="en-US" sz="1800" dirty="1">
                <a:latin typeface="+mj-lt"/>
                <a:cs typeface="Arial" panose="020b0604020202020204" pitchFamily="34" charset="0"/>
              </a:rPr>
              <a:t>75 Livingston Ave</a:t>
            </a:r>
          </a:p>
          <a:p>
            <a:pPr marL="114300" indent="0" algn="ctr">
              <a:buFont typeface="Arial" pitchFamily="34" charset="0"/>
              <a:buNone/>
              <a:defRPr/>
            </a:pPr>
            <a:r>
              <a:rPr lang="en-US" sz="1800" dirty="1">
                <a:latin typeface="+mj-lt"/>
                <a:cs typeface="Arial" panose="020b0604020202020204" pitchFamily="34" charset="0"/>
              </a:rPr>
              <a:t>Roseland, NJ 07068</a:t>
            </a:r>
          </a:p>
          <a:p>
            <a:pPr marL="114300" indent="0" algn="ctr">
              <a:buFont typeface="Arial" pitchFamily="34" charset="0"/>
              <a:buNone/>
              <a:defRPr/>
            </a:pPr>
            <a:r>
              <a:rPr lang="en-US" sz="1800" dirty="1">
                <a:latin typeface="+mj-lt"/>
                <a:cs typeface="Arial" panose="020b0604020202020204" pitchFamily="34" charset="0"/>
              </a:rPr>
              <a:t>(973) 577-1818</a:t>
            </a:r>
          </a:p>
          <a:p>
            <a:pPr marL="114300" indent="0" algn="ctr">
              <a:buFont typeface="Arial" pitchFamily="34" charset="0"/>
              <a:buNone/>
              <a:defRPr/>
            </a:pPr>
            <a:r>
              <a:rPr lang="en-US" sz="1800" u="sng" dirty="1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Apralgever@greenbaumlaw.com</a:t>
            </a:r>
          </a:p>
          <a:p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48145" y="6151418"/>
            <a:ext cx="7538605" cy="48491"/>
          </a:xfrm>
          <a:prstGeom prst="line"/>
          <a:ln w="28575" cap="flat" algn="ctr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Alan S. Pralgever Martindale-Hubbell Peer Review Rated AV Preemin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819400" y="4915357"/>
            <a:ext cx="2857500" cy="847725"/>
          </a:xfrm>
          <a:prstGeom prst="rect"/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791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1"/>
              <a:t>When to Take Action and Split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“</a:t>
            </a:r>
            <a:r>
              <a:rPr lang="en-US" sz="3200" b="1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When and How</a:t>
            </a:r>
            <a:r>
              <a:rPr lang="en-US" sz="32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” to engage in a split-up</a:t>
            </a:r>
          </a:p>
          <a:p>
            <a:endParaRPr lang="en-US" sz="320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r>
              <a:rPr lang="en-US" sz="32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Making the decision </a:t>
            </a:r>
            <a:r>
              <a:rPr lang="en-US" sz="3200" b="1" u="sng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early</a:t>
            </a:r>
            <a:r>
              <a:rPr lang="en-US" sz="32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enough in the oppression is critical</a:t>
            </a:r>
          </a:p>
          <a:p>
            <a:endParaRPr lang="en-US" sz="3200">
              <a:latin typeface="+mj-lt"/>
            </a:endParaRP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3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1"/>
              <a:t>The NJ Oppressed Shareholder Statute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N.J.S.A 14A:12-7</a:t>
            </a:r>
          </a:p>
          <a:p>
            <a:pPr marL="411480" lvl="1" indent="0">
              <a:buNone/>
            </a:pPr>
            <a:r>
              <a:rPr lang="en-US" sz="24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It provides the basis for oppression and defines what the grounds for a buyout are and how a buyout will occur once oppression has been established.</a:t>
            </a:r>
          </a:p>
          <a:p>
            <a:pPr marL="411480" lvl="1" indent="0">
              <a:buNone/>
            </a:pPr>
            <a:endParaRPr lang="en-US" sz="240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1"/>
            <a:r>
              <a:rPr lang="en-US" sz="2400" b="1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What the Superior Court May Do</a:t>
            </a:r>
          </a:p>
          <a:p>
            <a:pPr lvl="2"/>
            <a:r>
              <a:rPr lang="en-US" sz="24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Appoint a Custodian,</a:t>
            </a:r>
          </a:p>
          <a:p>
            <a:pPr lvl="2"/>
            <a:r>
              <a:rPr lang="en-US" sz="24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Appoint a Provisional Director,</a:t>
            </a:r>
          </a:p>
          <a:p>
            <a:pPr lvl="2"/>
            <a:r>
              <a:rPr lang="en-US" sz="24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Order a Sale of the Stock, or</a:t>
            </a:r>
          </a:p>
          <a:p>
            <a:pPr lvl="2"/>
            <a:r>
              <a:rPr lang="en-US" sz="24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Enter Judgment Dissolving the Corporation</a:t>
            </a:r>
          </a:p>
          <a:p>
            <a:pPr lvl="2"/>
            <a:endParaRPr lang="en-US" sz="220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2"/>
            <a:endParaRPr lang="en-US" sz="220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2"/>
            <a:endParaRPr lang="en-US" sz="220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1"/>
            <a:endParaRPr lang="en-US" sz="240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2"/>
            <a:endParaRPr lang="en-US" sz="220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1"/>
            <a:endParaRPr lang="en-US" sz="240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1"/>
            <a:endParaRPr lang="en-US" sz="240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411480" lvl="1" indent="0">
              <a:buNone/>
            </a:pPr>
            <a:endParaRPr lang="en-US" sz="280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411480" lvl="1" indent="0">
              <a:buNone/>
            </a:pPr>
            <a:endParaRPr lang="en-US" sz="280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1"/>
            <a:endParaRPr lang="en-US" sz="300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8315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1"/>
              <a:t>The NJ Oppressed Shareholder Statute </a:t>
            </a:r>
            <a:r>
              <a:rPr lang="en-US" sz="4000" i="1" dirty="1"/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Shareholder division in voting power /</a:t>
            </a:r>
            <a:r>
              <a:rPr lang="en-US" sz="2800" b="1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failure to elect successors</a:t>
            </a:r>
            <a:r>
              <a:rPr lang="en-US" sz="28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to directors, whose terms have expired</a:t>
            </a:r>
          </a:p>
          <a:p>
            <a:pPr marL="114300" indent="0">
              <a:buNone/>
            </a:pPr>
            <a:endParaRPr lang="en-US" sz="280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r>
              <a:rPr lang="en-US" sz="28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The Directors are </a:t>
            </a:r>
            <a:r>
              <a:rPr lang="en-US" sz="2800" b="1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unable to effect action </a:t>
            </a:r>
            <a:r>
              <a:rPr lang="en-US" sz="28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on one or more substantial matters respecting the management of the corporation’s affairs</a:t>
            </a:r>
          </a:p>
          <a:p>
            <a:pPr marL="114300" indent="0">
              <a:buNone/>
            </a:pPr>
            <a:endParaRPr lang="en-US" sz="280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r>
              <a:rPr lang="en-US" sz="28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Corporations with </a:t>
            </a:r>
            <a:r>
              <a:rPr lang="en-US" sz="2800" b="1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25 or less shareholders</a:t>
            </a:r>
          </a:p>
          <a:p>
            <a:pPr marL="114300" indent="0">
              <a:buNone/>
            </a:pPr>
            <a:endParaRPr lang="en-US" sz="240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endParaRPr lang="en-US" sz="240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4381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1"/>
              <a:t>The NJ Oppressed Shareholder Statute </a:t>
            </a:r>
            <a:r>
              <a:rPr lang="en-US" sz="4000" i="1" dirty="1"/>
              <a:t>(continued)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7696200" cy="4876800"/>
          </a:xfrm>
        </p:spPr>
        <p:txBody>
          <a:bodyPr/>
          <a:lstStyle/>
          <a:p>
            <a:r>
              <a:rPr lang="en-US" sz="2600" b="1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Any Custodian or Provisional Director Shall Be:</a:t>
            </a:r>
          </a:p>
          <a:p>
            <a:pPr lvl="1"/>
            <a:r>
              <a:rPr lang="en-US" sz="26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Impartial, </a:t>
            </a:r>
          </a:p>
          <a:p>
            <a:pPr lvl="1"/>
            <a:r>
              <a:rPr lang="en-US" sz="26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Report from time-to-time to the court, </a:t>
            </a:r>
          </a:p>
          <a:p>
            <a:pPr lvl="1"/>
            <a:r>
              <a:rPr lang="en-US" sz="26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Report recommendations of appropriate actions </a:t>
            </a:r>
            <a:r>
              <a:rPr lang="en-US" sz="2600" i="1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(if needed)</a:t>
            </a:r>
          </a:p>
          <a:p>
            <a:endParaRPr lang="en-US" sz="2800" i="1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r>
              <a:rPr lang="en-US" sz="2800" b="1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Reasonable compensation </a:t>
            </a:r>
            <a:r>
              <a:rPr lang="en-US" sz="28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will be allowed for the custodian or provisional director</a:t>
            </a:r>
          </a:p>
          <a:p>
            <a:pPr lvl="1"/>
            <a:endParaRPr lang="en-US" sz="240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114300" indent="0">
              <a:buNone/>
            </a:pPr>
            <a:endParaRPr lang="en-US" sz="260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1"/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09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1"/>
              <a:t>The NJ Oppressed Shareholder Statute </a:t>
            </a:r>
            <a:r>
              <a:rPr lang="en-US" sz="4000" i="1" dirty="1"/>
              <a:t>(continued</a:t>
            </a:r>
            <a:r>
              <a:rPr lang="en-US" sz="4800" i="1" dirty="1"/>
              <a:t>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76800"/>
          </a:xfrm>
        </p:spPr>
        <p:txBody>
          <a:bodyPr>
            <a:normAutofit lnSpcReduction="10000"/>
          </a:bodyPr>
          <a:lstStyle/>
          <a:p>
            <a:r>
              <a:rPr lang="en-US" sz="2800" b="1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Purchase Price </a:t>
            </a:r>
          </a:p>
          <a:p>
            <a:pPr lvl="1"/>
            <a:r>
              <a:rPr lang="en-US" sz="2400" b="1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Fair Value </a:t>
            </a:r>
            <a:r>
              <a:rPr lang="en-US" sz="24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as of the date of commencement of the action, or a date deemed equitable by the court, plus or minus adjustments</a:t>
            </a:r>
          </a:p>
          <a:p>
            <a:pPr lvl="1"/>
            <a:r>
              <a:rPr lang="en-US" sz="2400" b="1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Five (5) days after the entry </a:t>
            </a:r>
            <a:r>
              <a:rPr lang="en-US" sz="24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of an order, the corporation shall provide each selling shareholder with the information it is required to provide</a:t>
            </a:r>
          </a:p>
          <a:p>
            <a:pPr lvl="1"/>
            <a:r>
              <a:rPr lang="en-US" sz="24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Unable to Agree?  </a:t>
            </a:r>
            <a:r>
              <a:rPr lang="en-US" sz="2400" b="1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40 Days</a:t>
            </a:r>
          </a:p>
          <a:p>
            <a:pPr lvl="1"/>
            <a:r>
              <a:rPr lang="en-US" sz="24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Interest Earnings</a:t>
            </a:r>
          </a:p>
          <a:p>
            <a:pPr lvl="1"/>
            <a:r>
              <a:rPr lang="en-US" sz="24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Purchase price shall be paid within 30 days, after the court has determined the FV of the shares</a:t>
            </a:r>
          </a:p>
          <a:p>
            <a:pPr lvl="1"/>
            <a:r>
              <a:rPr lang="en-US" sz="24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Shareholders rights upon entry of an order</a:t>
            </a:r>
          </a:p>
          <a:p>
            <a:pPr lvl="1"/>
            <a:endParaRPr lang="en-US" sz="240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1"/>
            <a:endParaRPr lang="en-US" sz="240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1"/>
            <a:endParaRPr lang="en-US" sz="240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endParaRPr lang="en-US" sz="240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29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1"/>
              <a:t>The General Definition of Oppression in a Close Corporation</a:t>
            </a:r>
            <a:endParaRPr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By definition, you are oppressed when you can’t get along with your co-shareholders, and they won’t buy you out or be bought out</a:t>
            </a:r>
          </a:p>
          <a:p>
            <a:pPr lvl="1"/>
            <a:r>
              <a:rPr lang="en-US" sz="28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Interestingly, there is NO case which requires one shareholder to buy out another in New Jersey absent oppression</a:t>
            </a:r>
          </a:p>
          <a:p>
            <a:pPr marL="411480" lvl="1" indent="0">
              <a:buNone/>
            </a:pPr>
            <a:endParaRPr lang="en-US" sz="280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1"/>
            <a:r>
              <a:rPr lang="en-US" sz="2800" b="1" i="1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Balsamides</a:t>
            </a:r>
            <a:r>
              <a:rPr lang="en-US" sz="2800" b="1" i="1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v. </a:t>
            </a:r>
            <a:r>
              <a:rPr lang="en-US" sz="2800" b="1" i="1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Protameen</a:t>
            </a:r>
            <a:r>
              <a:rPr lang="en-US" sz="2800" b="1" i="1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Chemical Company</a:t>
            </a:r>
            <a:r>
              <a:rPr lang="en-US" sz="2800" u="sng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</a:t>
            </a:r>
            <a:r>
              <a:rPr lang="en-US" sz="2800" i="1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Inc.,</a:t>
            </a:r>
            <a:r>
              <a:rPr lang="en-US" sz="28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160 N.J. 352 (1999)</a:t>
            </a:r>
            <a:endParaRPr lang="en-US" sz="280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3953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1"/>
              <a:t>When, Where, and How to Sue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53000"/>
          </a:xfrm>
        </p:spPr>
        <p:txBody>
          <a:bodyPr>
            <a:normAutofit lnSpcReduction="10000"/>
          </a:bodyPr>
          <a:lstStyle/>
          <a:p>
            <a:r>
              <a:rPr lang="en-US" sz="28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Cause</a:t>
            </a:r>
          </a:p>
          <a:p>
            <a:r>
              <a:rPr lang="en-US" sz="28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Continued operation of the business in jeopardy</a:t>
            </a:r>
          </a:p>
          <a:p>
            <a:r>
              <a:rPr lang="en-US" sz="28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Shareholder/Partnership Agreement</a:t>
            </a:r>
          </a:p>
          <a:p>
            <a:r>
              <a:rPr lang="en-US" sz="28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By Laws</a:t>
            </a:r>
          </a:p>
          <a:p>
            <a:r>
              <a:rPr lang="en-US" sz="28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Breach of Contract, Breach of Covenant, Unjust Enrichment, Breach of Fiduciary Duty, Conversion, Usurpation of Corporate Opportunity and Harassment</a:t>
            </a:r>
          </a:p>
          <a:p>
            <a:r>
              <a:rPr lang="en-US" sz="28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Application of NJ Statute</a:t>
            </a:r>
          </a:p>
          <a:p>
            <a:r>
              <a:rPr lang="en-US" sz="28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Special Fiscal Officer or Receiver appointed</a:t>
            </a:r>
          </a:p>
          <a:p>
            <a:endParaRPr lang="en-US" sz="240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endParaRPr lang="en-US" sz="240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2134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1"/>
              <a:t>Charting the Course of Litigation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Gathering Information</a:t>
            </a:r>
          </a:p>
          <a:p>
            <a:pPr lvl="1"/>
            <a:r>
              <a:rPr lang="en-US" sz="24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Corporate Documents, Tax Returns, Key Memos, Letters, Emails, Financial Statements and Documents, Bank Statements, Cancelled Checks, Accounts Payable, Accounts Receivable etc.</a:t>
            </a:r>
          </a:p>
          <a:p>
            <a:pPr lvl="1"/>
            <a:r>
              <a:rPr lang="en-US" sz="24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Who to Depose and When</a:t>
            </a:r>
          </a:p>
          <a:p>
            <a:pPr lvl="1"/>
            <a:r>
              <a:rPr lang="en-US" sz="24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Selecting the Correct Valuation Date is CRITICAL to your case</a:t>
            </a:r>
          </a:p>
          <a:p>
            <a:pPr lvl="1"/>
            <a:r>
              <a:rPr lang="en-US" sz="2400" dirty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Determining whether you require a Special Fiscal Officer, Receiver or Discovery Master</a:t>
            </a:r>
          </a:p>
          <a:p>
            <a:pPr lvl="1"/>
            <a:endParaRPr lang="en-US">
              <a:latin typeface="+mj-lt"/>
            </a:endParaRPr>
          </a:p>
          <a:p>
            <a:pPr lvl="1"/>
            <a:endParaRPr 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8921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明朝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dir="tl" rig="brightRoom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/>
          <a:tileRect/>
        </a:gradFill>
        <a:blipFill rotWithShape="1">
          <a:blip xmlns:d6p1="http://schemas.openxmlformats.org/officeDocument/2006/relationships" d6p1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srcRect/>
          <a:tile tx="0" ty="0" sx="32000" sy="32000" flip="none" algn="tl"/>
        </a:blip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Application>Microsoft Office PowerPoint</Application>
  <PresentationFormat/>
  <Slides>12</Slide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cp:lastPrinted>2021-02-07T15:18:06Z</cp:lastPrinted>
  <dcterms:created xsi:type="dcterms:W3CDTF">2021-02-07T15:18:06Z</dcterms:created>
  <dcterms:modified xsi:type="dcterms:W3CDTF">2021-02-07T15:18:06Z</dcterms:modified>
</cp:coreProperties>
</file>