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5143500" type="screen16x9"/>
  <p:notesSz cx="6858000" cy="9144000"/>
  <p:embeddedFontLst>
    <p:embeddedFont>
      <p:font typeface="Calibri" panose="020F0502020204030204" pitchFamily="34" charset="0"/>
      <p:regular r:id="rId35"/>
      <p:bold r:id="rId36"/>
      <p:italic r:id="rId37"/>
      <p:boldItalic r:id="rId38"/>
    </p:embeddedFont>
    <p:embeddedFont>
      <p:font typeface="Garamond" panose="02020404030301010803" pitchFamily="18" charset="0"/>
      <p:regular r:id="rId39"/>
      <p:bold r:id="rId40"/>
      <p:italic r:id="rId41"/>
      <p:boldItalic r:id="rId42"/>
    </p:embeddedFont>
    <p:embeddedFont>
      <p:font typeface="Georgia" panose="02040502050405020303" pitchFamily="18" charset="0"/>
      <p:regular r:id="rId43"/>
      <p:bold r:id="rId44"/>
      <p:italic r:id="rId45"/>
      <p:boldItalic r:id="rId46"/>
    </p:embeddedFont>
    <p:embeddedFont>
      <p:font typeface="Libre Baskerville" panose="02000000000000000000" pitchFamily="2" charset="0"/>
      <p:regular r:id="rId47"/>
      <p:bold r:id="rId48"/>
      <p: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75"/>
  </p:normalViewPr>
  <p:slideViewPr>
    <p:cSldViewPr snapToGrid="0">
      <p:cViewPr varScale="1">
        <p:scale>
          <a:sx n="148" d="100"/>
          <a:sy n="148" d="100"/>
        </p:scale>
        <p:origin x="600"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712c67a34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275"/>
              <a:buFont typeface="Arial"/>
              <a:buNone/>
            </a:pPr>
            <a:endParaRPr sz="1100" b="0" i="0" u="none" strike="noStrike" cap="none">
              <a:solidFill>
                <a:schemeClr val="dk1"/>
              </a:solidFill>
              <a:latin typeface="Arial"/>
              <a:ea typeface="Arial"/>
              <a:cs typeface="Arial"/>
              <a:sym typeface="Arial"/>
            </a:endParaRPr>
          </a:p>
        </p:txBody>
      </p:sp>
      <p:sp>
        <p:nvSpPr>
          <p:cNvPr id="58" name="Google Shape;58;g712c67a34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712c67a341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g712c67a341_0_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Much of our discussion in our presentation today will concern how the mediator can recognize and avoid prejudice or bias.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[EP] ABA Model Standards further say: </a:t>
            </a:r>
            <a:endParaRPr/>
          </a:p>
          <a:p>
            <a:pPr marL="0" lvl="0" indent="0" algn="l" rtl="0">
              <a:lnSpc>
                <a:spcPct val="100000"/>
              </a:lnSpc>
              <a:spcBef>
                <a:spcPts val="0"/>
              </a:spcBef>
              <a:spcAft>
                <a:spcPts val="0"/>
              </a:spcAft>
              <a:buSzPts val="1100"/>
              <a:buNone/>
            </a:pPr>
            <a:r>
              <a:rPr lang="en"/>
              <a:t>2. A mediator should </a:t>
            </a:r>
            <a:r>
              <a:rPr lang="en" b="1"/>
              <a:t>neither give nor accept</a:t>
            </a:r>
            <a:r>
              <a:rPr lang="en"/>
              <a:t> a gift, favor, loan or other item of value that raises a question as to the mediator’s actual or perceived impartiality. </a:t>
            </a:r>
            <a:endParaRPr/>
          </a:p>
          <a:p>
            <a:pPr marL="0" lvl="0" indent="0" algn="l" rtl="0">
              <a:lnSpc>
                <a:spcPct val="100000"/>
              </a:lnSpc>
              <a:spcBef>
                <a:spcPts val="0"/>
              </a:spcBef>
              <a:spcAft>
                <a:spcPts val="0"/>
              </a:spcAft>
              <a:buSzPts val="1100"/>
              <a:buNone/>
            </a:pPr>
            <a:r>
              <a:rPr lang="en"/>
              <a:t>3. A mediator </a:t>
            </a:r>
            <a:r>
              <a:rPr lang="en" b="1"/>
              <a:t>may accept or give de minimis gifts or incidental items or services </a:t>
            </a:r>
            <a:r>
              <a:rPr lang="en"/>
              <a:t>that are provided to </a:t>
            </a:r>
            <a:r>
              <a:rPr lang="en" b="1"/>
              <a:t>facilitate </a:t>
            </a:r>
            <a:r>
              <a:rPr lang="en"/>
              <a:t>a mediation or </a:t>
            </a:r>
            <a:r>
              <a:rPr lang="en" b="1"/>
              <a:t>respect cultural norms </a:t>
            </a:r>
            <a:r>
              <a:rPr lang="en"/>
              <a:t>so long as such practices do not raise questions as to a mediator’s actual or perceived impartiality.</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712c67a341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g712c67a341_0_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Our first guideline is self-determination. A mediator shall conduct a mediation based on the principle of party self-determination. Self-determination is the act of coming to a voluntary, uncoerced decision in which each party makes free and informed choices as to process and outcome.</a:t>
            </a:r>
            <a:endParaRPr/>
          </a:p>
          <a:p>
            <a:pPr marL="0" lvl="0" indent="0" algn="l" rtl="0">
              <a:lnSpc>
                <a:spcPct val="100000"/>
              </a:lnSpc>
              <a:spcBef>
                <a:spcPts val="0"/>
              </a:spcBef>
              <a:spcAft>
                <a:spcPts val="0"/>
              </a:spcAft>
              <a:buClr>
                <a:srgbClr val="000000"/>
              </a:buClr>
              <a:buSzPts val="1100"/>
              <a:buFont typeface="Arial"/>
              <a:buNone/>
            </a:pPr>
            <a:endParaRPr/>
          </a:p>
          <a:p>
            <a:pPr marL="0" lvl="0" indent="0" algn="l" rtl="0">
              <a:lnSpc>
                <a:spcPct val="100000"/>
              </a:lnSpc>
              <a:spcBef>
                <a:spcPts val="0"/>
              </a:spcBef>
              <a:spcAft>
                <a:spcPts val="0"/>
              </a:spcAft>
              <a:buSzPts val="1100"/>
              <a:buNone/>
            </a:pPr>
            <a:r>
              <a:rPr lang="en"/>
              <a:t>Mediation is about empowering the parties to make their own decision regarding the conflict, so a mediator shall avoid forcing a decision upon parties.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[EP] The Model Standards also say, “Although party self-determination for process design is a fundamental principle of mediation practice, a mediator may need to </a:t>
            </a:r>
            <a:r>
              <a:rPr lang="en" b="1"/>
              <a:t>balance </a:t>
            </a:r>
            <a:r>
              <a:rPr lang="en"/>
              <a:t>such party self-determination with a mediator’s </a:t>
            </a:r>
            <a:r>
              <a:rPr lang="en" b="1"/>
              <a:t>duty to conduct a quality process</a:t>
            </a:r>
            <a:r>
              <a:rPr lang="en"/>
              <a:t> in accordance with these Standards.” → Are there circumstances in which one party’s self-determination -- their act of coming to an uncoerced decision -- can harm the process for the other party?</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712c67a341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1" name="Google Shape;161;g712c67a341_0_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To facilitate an effective mediation, a mediator should promote honesty and candor between and among all participants, and a mediator shall not knowingly misrepresent any material fact or circumstance in the course of a mediation.</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712c67a341_0_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g712c67a341_0_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In addition, a mediator can recommend, when appropriate, that parties consider resolving their dispute through another process such as arbitration, counseling and neutral evaluation.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712c67a341_0_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g712c67a341_0_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Source: NJ Uniform Mediation Act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712c67a341_0_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 name="Google Shape;189;g712c67a341_0_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Source: </a:t>
            </a:r>
            <a:r>
              <a:rPr lang="en" sz="1200">
                <a:solidFill>
                  <a:schemeClr val="dk1"/>
                </a:solidFill>
                <a:latin typeface="Calibri"/>
                <a:ea typeface="Calibri"/>
                <a:cs typeface="Calibri"/>
                <a:sym typeface="Calibri"/>
              </a:rPr>
              <a:t>Local Rules of the US District Court for the District of New Jersey</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712c67a341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7" name="Google Shape;197;g712c67a341_0_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Source: </a:t>
            </a:r>
            <a:r>
              <a:rPr lang="en" sz="1200">
                <a:solidFill>
                  <a:schemeClr val="dk1"/>
                </a:solidFill>
                <a:latin typeface="Calibri"/>
                <a:ea typeface="Calibri"/>
                <a:cs typeface="Calibri"/>
                <a:sym typeface="Calibri"/>
              </a:rPr>
              <a:t>NJ Association of Professional Mediators Standards of Conduct for Mediators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712c67a341_0_1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 name="Google Shape;205;g712c67a341_0_1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Source: </a:t>
            </a:r>
            <a:r>
              <a:rPr lang="en" sz="1200">
                <a:solidFill>
                  <a:schemeClr val="dk1"/>
                </a:solidFill>
                <a:latin typeface="Calibri"/>
                <a:ea typeface="Calibri"/>
                <a:cs typeface="Calibri"/>
                <a:sym typeface="Calibri"/>
              </a:rPr>
              <a:t>NJ Association of Professional Mediators Standards of Conduct for Mediators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712c67a341_0_3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3" name="Google Shape;213;g712c67a341_0_3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 sz="1200">
                <a:solidFill>
                  <a:schemeClr val="dk1"/>
                </a:solidFill>
                <a:highlight>
                  <a:srgbClr val="FFFFFF"/>
                </a:highlight>
              </a:rPr>
              <a:t>Transference is an unconscious process where a person remembers feelings from a person in the past and projects those feelings on a person in the present. For example, a demanding client may be re-enacting a previous experience with a co-worker, child, or spouse.</a:t>
            </a:r>
            <a:endParaRPr sz="1200">
              <a:solidFill>
                <a:schemeClr val="dk1"/>
              </a:solidFill>
              <a:highlight>
                <a:srgbClr val="FFFFFF"/>
              </a:highlight>
            </a:endParaRPr>
          </a:p>
          <a:p>
            <a:pPr marL="0" lvl="0" indent="0" algn="l" rtl="0">
              <a:lnSpc>
                <a:spcPct val="150000"/>
              </a:lnSpc>
              <a:spcBef>
                <a:spcPts val="0"/>
              </a:spcBef>
              <a:spcAft>
                <a:spcPts val="0"/>
              </a:spcAft>
              <a:buClr>
                <a:schemeClr val="dk1"/>
              </a:buClr>
              <a:buSzPts val="1100"/>
              <a:buFont typeface="Arial"/>
              <a:buNone/>
            </a:pPr>
            <a:endParaRPr sz="1200">
              <a:solidFill>
                <a:schemeClr val="dk1"/>
              </a:solidFill>
              <a:highlight>
                <a:srgbClr val="FFFFFF"/>
              </a:highlight>
            </a:endParaRPr>
          </a:p>
          <a:p>
            <a:pPr marL="0" lvl="0" indent="0" algn="l" rtl="0">
              <a:lnSpc>
                <a:spcPct val="150000"/>
              </a:lnSpc>
              <a:spcBef>
                <a:spcPts val="0"/>
              </a:spcBef>
              <a:spcAft>
                <a:spcPts val="0"/>
              </a:spcAft>
              <a:buClr>
                <a:schemeClr val="dk1"/>
              </a:buClr>
              <a:buSzPts val="1100"/>
              <a:buFont typeface="Arial"/>
              <a:buNone/>
            </a:pPr>
            <a:r>
              <a:rPr lang="en" sz="1200">
                <a:solidFill>
                  <a:schemeClr val="dk1"/>
                </a:solidFill>
                <a:highlight>
                  <a:srgbClr val="FFFFFF"/>
                </a:highlight>
              </a:rPr>
              <a:t>	</a:t>
            </a:r>
            <a:endParaRPr sz="1200">
              <a:solidFill>
                <a:schemeClr val="dk1"/>
              </a:solidFill>
              <a:highlight>
                <a:srgbClr val="FFFFFF"/>
              </a:highlight>
            </a:endParaRPr>
          </a:p>
          <a:p>
            <a:pPr marL="0" lvl="0" indent="0" algn="l" rtl="0">
              <a:lnSpc>
                <a:spcPct val="100000"/>
              </a:lnSpc>
              <a:spcBef>
                <a:spcPts val="0"/>
              </a:spcBef>
              <a:spcAft>
                <a:spcPts val="0"/>
              </a:spcAft>
              <a:buSzPts val="1100"/>
              <a:buNone/>
            </a:pPr>
            <a:endParaRPr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72e3eb51b3_1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g72e3eb51b3_1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200"/>
              <a:t>Re-iterate that polarization is not political necessarily, back to original definition</a:t>
            </a:r>
            <a:endParaRPr sz="1200"/>
          </a:p>
          <a:p>
            <a:pPr marL="0" lvl="0" indent="0" algn="l" rtl="0">
              <a:spcBef>
                <a:spcPts val="640"/>
              </a:spcBef>
              <a:spcAft>
                <a:spcPts val="0"/>
              </a:spcAft>
              <a:buClr>
                <a:schemeClr val="dk1"/>
              </a:buClr>
              <a:buSzPts val="1100"/>
              <a:buFont typeface="Arial"/>
              <a:buNone/>
            </a:pPr>
            <a:r>
              <a:rPr lang="en" sz="1200" b="1">
                <a:solidFill>
                  <a:schemeClr val="dk2"/>
                </a:solidFill>
                <a:latin typeface="Garamond"/>
                <a:ea typeface="Garamond"/>
                <a:cs typeface="Garamond"/>
                <a:sym typeface="Garamond"/>
              </a:rPr>
              <a:t>It shows how polarization can have more to do with an emotional reaction than an ideological disagreement so part of transference is recognizing the emotions that parties’ feel that don’t necessarily reflect the intentions of the mediator but reflect your appearance, role, speaking style that evoke emotions in the person across from you based on their own experience</a:t>
            </a:r>
            <a:endParaRPr sz="1200" b="1">
              <a:solidFill>
                <a:schemeClr val="dk2"/>
              </a:solidFill>
              <a:latin typeface="Garamond"/>
              <a:ea typeface="Garamond"/>
              <a:cs typeface="Garamond"/>
              <a:sym typeface="Garamond"/>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712c67a34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 name="Google Shape;69;g712c67a341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7fe6e6e311_2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1" name="Google Shape;231;g7fe6e6e311_2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 sz="1200">
                <a:solidFill>
                  <a:schemeClr val="dk1"/>
                </a:solidFill>
                <a:highlight>
                  <a:srgbClr val="FFFFFF"/>
                </a:highlight>
              </a:rPr>
              <a:t>Countertransference is an unconscious process where a helping professional (e.g., conflict consultant) could transfers feeling from the past to a person in the present (e.g., client). For example, a conflict mediator responding in an overly-concerned way for one client while feeling annoyed or frustrated with another may have something to do with similar previous experiences in that helping professional’s personal life (i.e., abusive relationship; parent-child interactions). As conflict management specialists, we must be conscious of the potential for both types to occur in any sessions with our clients.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72e3eb51b3_1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0" name="Google Shape;240;g72e3eb51b3_1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There are many opportunities in a mediation for a mediator to make certain choices, so that the process can be nudged in productive and non-polarizing ways. We’d like to highlight seven of those “decision points” for your attention today, starting with case development.</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712c67a341_0_1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9" name="Google Shape;249;g712c67a341_0_1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222222"/>
                </a:solidFill>
                <a:highlight>
                  <a:srgbClr val="FFFFFF"/>
                </a:highlight>
              </a:rPr>
              <a:t>Case development is the process by which the mediator makes initial contact with the parties and works with them to set up the mediation. </a:t>
            </a:r>
            <a:endParaRPr>
              <a:solidFill>
                <a:srgbClr val="222222"/>
              </a:solidFill>
              <a:highlight>
                <a:srgbClr val="FFFFFF"/>
              </a:highlight>
            </a:endParaRPr>
          </a:p>
          <a:p>
            <a:pPr marL="457200" lvl="0" indent="-298450" algn="l" rtl="0">
              <a:spcBef>
                <a:spcPts val="0"/>
              </a:spcBef>
              <a:spcAft>
                <a:spcPts val="0"/>
              </a:spcAft>
              <a:buClr>
                <a:srgbClr val="222222"/>
              </a:buClr>
              <a:buSzPts val="1100"/>
              <a:buChar char="●"/>
            </a:pPr>
            <a:r>
              <a:rPr lang="en">
                <a:solidFill>
                  <a:srgbClr val="222222"/>
                </a:solidFill>
                <a:highlight>
                  <a:srgbClr val="FFFFFF"/>
                </a:highlight>
              </a:rPr>
              <a:t>It’s the point at which first impressions are made and initial expectations are set. </a:t>
            </a:r>
            <a:endParaRPr>
              <a:solidFill>
                <a:srgbClr val="222222"/>
              </a:solidFill>
              <a:highlight>
                <a:srgbClr val="FFFFFF"/>
              </a:highlight>
            </a:endParaRPr>
          </a:p>
          <a:p>
            <a:pPr marL="457200" lvl="0" indent="-298450" algn="l" rtl="0">
              <a:spcBef>
                <a:spcPts val="0"/>
              </a:spcBef>
              <a:spcAft>
                <a:spcPts val="0"/>
              </a:spcAft>
              <a:buClr>
                <a:srgbClr val="222222"/>
              </a:buClr>
              <a:buSzPts val="1100"/>
              <a:buChar char="●"/>
            </a:pPr>
            <a:r>
              <a:rPr lang="en">
                <a:solidFill>
                  <a:srgbClr val="222222"/>
                </a:solidFill>
                <a:highlight>
                  <a:srgbClr val="FFFFFF"/>
                </a:highlight>
              </a:rPr>
              <a:t>Note that transference also begins at this point!</a:t>
            </a:r>
            <a:endParaRPr>
              <a:solidFill>
                <a:srgbClr val="222222"/>
              </a:solidFill>
              <a:highlight>
                <a:srgbClr val="FFFFFF"/>
              </a:highlight>
            </a:endParaRPr>
          </a:p>
          <a:p>
            <a:pPr marL="0" lvl="0" indent="0" algn="l" rtl="0">
              <a:spcBef>
                <a:spcPts val="0"/>
              </a:spcBef>
              <a:spcAft>
                <a:spcPts val="0"/>
              </a:spcAft>
              <a:buNone/>
            </a:pPr>
            <a:r>
              <a:rPr lang="en">
                <a:solidFill>
                  <a:srgbClr val="222222"/>
                </a:solidFill>
                <a:highlight>
                  <a:schemeClr val="lt1"/>
                </a:highlight>
              </a:rPr>
              <a:t>It’s the first opportunity for mediators to set the tone for the rest of the process and develop trust and rapport with individual parties. </a:t>
            </a:r>
            <a:endParaRPr>
              <a:solidFill>
                <a:srgbClr val="222222"/>
              </a:solidFill>
              <a:highlight>
                <a:srgbClr val="FFFFFF"/>
              </a:highlight>
            </a:endParaRPr>
          </a:p>
          <a:p>
            <a:pPr marL="0" lvl="0" indent="0" algn="l" rtl="0">
              <a:spcBef>
                <a:spcPts val="0"/>
              </a:spcBef>
              <a:spcAft>
                <a:spcPts val="0"/>
              </a:spcAft>
              <a:buNone/>
            </a:pPr>
            <a:endParaRPr>
              <a:solidFill>
                <a:srgbClr val="222222"/>
              </a:solidFill>
              <a:highlight>
                <a:srgbClr val="FFFFFF"/>
              </a:highlight>
            </a:endParaRPr>
          </a:p>
          <a:p>
            <a:pPr marL="0" lvl="0" indent="0" algn="l" rtl="0">
              <a:spcBef>
                <a:spcPts val="0"/>
              </a:spcBef>
              <a:spcAft>
                <a:spcPts val="0"/>
              </a:spcAft>
              <a:buNone/>
            </a:pPr>
            <a:r>
              <a:rPr lang="en">
                <a:solidFill>
                  <a:srgbClr val="222222"/>
                </a:solidFill>
                <a:highlight>
                  <a:srgbClr val="FFFFFF"/>
                </a:highlight>
              </a:rPr>
              <a:t>The challenges at this stage are as follows:</a:t>
            </a:r>
            <a:endParaRPr>
              <a:solidFill>
                <a:srgbClr val="222222"/>
              </a:solidFill>
              <a:highlight>
                <a:srgbClr val="FFFFFF"/>
              </a:highlight>
            </a:endParaRPr>
          </a:p>
          <a:p>
            <a:pPr marL="0" lvl="0" indent="0" algn="l" rtl="0">
              <a:spcBef>
                <a:spcPts val="0"/>
              </a:spcBef>
              <a:spcAft>
                <a:spcPts val="0"/>
              </a:spcAft>
              <a:buNone/>
            </a:pPr>
            <a:r>
              <a:rPr lang="en">
                <a:solidFill>
                  <a:srgbClr val="222222"/>
                </a:solidFill>
                <a:highlight>
                  <a:srgbClr val="FFFFFF"/>
                </a:highlight>
              </a:rPr>
              <a:t>Research shows that when people have cognitive biases, it can lead them to interpret new information in a skewed way - so that the information fits in their system of beliefs.</a:t>
            </a:r>
            <a:endParaRPr>
              <a:solidFill>
                <a:srgbClr val="222222"/>
              </a:solidFill>
              <a:highlight>
                <a:srgbClr val="FFFFFF"/>
              </a:highlight>
            </a:endParaRPr>
          </a:p>
          <a:p>
            <a:pPr marL="457200" lvl="0" indent="-298450" algn="l" rtl="0">
              <a:spcBef>
                <a:spcPts val="0"/>
              </a:spcBef>
              <a:spcAft>
                <a:spcPts val="0"/>
              </a:spcAft>
              <a:buClr>
                <a:srgbClr val="222222"/>
              </a:buClr>
              <a:buSzPts val="1100"/>
              <a:buChar char="●"/>
            </a:pPr>
            <a:r>
              <a:rPr lang="en">
                <a:solidFill>
                  <a:srgbClr val="222222"/>
                </a:solidFill>
                <a:highlight>
                  <a:srgbClr val="FFFFFF"/>
                </a:highlight>
              </a:rPr>
              <a:t>For example: when meeting new people, activating a minority group or political group stereotype may lead parties to interpret ambiguous behavior in a way that confirms the stereotype. </a:t>
            </a:r>
            <a:endParaRPr>
              <a:solidFill>
                <a:srgbClr val="222222"/>
              </a:solidFill>
              <a:highlight>
                <a:srgbClr val="FFFFFF"/>
              </a:highlight>
            </a:endParaRPr>
          </a:p>
          <a:p>
            <a:pPr marL="457200" lvl="0" indent="-298450" algn="l" rtl="0">
              <a:spcBef>
                <a:spcPts val="0"/>
              </a:spcBef>
              <a:spcAft>
                <a:spcPts val="0"/>
              </a:spcAft>
              <a:buClr>
                <a:srgbClr val="222222"/>
              </a:buClr>
              <a:buSzPts val="1100"/>
              <a:buChar char="●"/>
            </a:pPr>
            <a:r>
              <a:rPr lang="en">
                <a:solidFill>
                  <a:srgbClr val="222222"/>
                </a:solidFill>
                <a:highlight>
                  <a:srgbClr val="FFFFFF"/>
                </a:highlight>
              </a:rPr>
              <a:t>This occurs because our perceptions of others are colored, moderated, and analyzed by our own political and cultural attitudes.</a:t>
            </a:r>
            <a:endParaRPr>
              <a:solidFill>
                <a:srgbClr val="222222"/>
              </a:solidFill>
              <a:highlight>
                <a:srgbClr val="FFFFFF"/>
              </a:highlight>
            </a:endParaRPr>
          </a:p>
          <a:p>
            <a:pPr marL="0" lvl="0" indent="0" algn="l" rtl="0">
              <a:spcBef>
                <a:spcPts val="0"/>
              </a:spcBef>
              <a:spcAft>
                <a:spcPts val="0"/>
              </a:spcAft>
              <a:buNone/>
            </a:pPr>
            <a:r>
              <a:rPr lang="en">
                <a:solidFill>
                  <a:srgbClr val="222222"/>
                </a:solidFill>
                <a:highlight>
                  <a:srgbClr val="FFFFFF"/>
                </a:highlight>
              </a:rPr>
              <a:t>What makes overcoming these challenges especially difficult is that people judge each other very quickly - </a:t>
            </a:r>
            <a:endParaRPr>
              <a:solidFill>
                <a:srgbClr val="222222"/>
              </a:solidFill>
              <a:highlight>
                <a:srgbClr val="FFFFFF"/>
              </a:highlight>
            </a:endParaRPr>
          </a:p>
          <a:p>
            <a:pPr marL="457200" lvl="0" indent="-298450" algn="l" rtl="0">
              <a:spcBef>
                <a:spcPts val="0"/>
              </a:spcBef>
              <a:spcAft>
                <a:spcPts val="0"/>
              </a:spcAft>
              <a:buClr>
                <a:srgbClr val="222222"/>
              </a:buClr>
              <a:buSzPts val="1100"/>
              <a:buChar char="●"/>
            </a:pPr>
            <a:r>
              <a:rPr lang="en">
                <a:solidFill>
                  <a:srgbClr val="222222"/>
                </a:solidFill>
                <a:highlight>
                  <a:srgbClr val="FFFFFF"/>
                </a:highlight>
              </a:rPr>
              <a:t>Research shows that in even a tenth of a second, people make judgments that correlate highly with the same judgments made by other people. Coincidence or cognitive bias/heuristics?</a:t>
            </a:r>
            <a:endParaRPr>
              <a:solidFill>
                <a:srgbClr val="222222"/>
              </a:solidFill>
              <a:highlight>
                <a:srgbClr val="FFFFFF"/>
              </a:highlight>
            </a:endParaRPr>
          </a:p>
          <a:p>
            <a:pPr marL="0" lvl="0" indent="0" algn="l" rtl="0">
              <a:spcBef>
                <a:spcPts val="0"/>
              </a:spcBef>
              <a:spcAft>
                <a:spcPts val="0"/>
              </a:spcAft>
              <a:buNone/>
            </a:pPr>
            <a:r>
              <a:rPr lang="en">
                <a:solidFill>
                  <a:srgbClr val="222222"/>
                </a:solidFill>
                <a:highlight>
                  <a:srgbClr val="FFFFFF"/>
                </a:highlight>
              </a:rPr>
              <a:t>When everyone comes in with these biases, it may create a foundation of low-trust, and lower party expectations for mediator neutrality.</a:t>
            </a:r>
            <a:endParaRPr>
              <a:solidFill>
                <a:srgbClr val="222222"/>
              </a:solidFill>
              <a:highlight>
                <a:srgbClr val="FFFFFF"/>
              </a:highlight>
            </a:endParaRPr>
          </a:p>
          <a:p>
            <a:pPr marL="0" lvl="0" indent="0" algn="l" rtl="0">
              <a:spcBef>
                <a:spcPts val="0"/>
              </a:spcBef>
              <a:spcAft>
                <a:spcPts val="0"/>
              </a:spcAft>
              <a:buNone/>
            </a:pPr>
            <a:endParaRPr>
              <a:solidFill>
                <a:srgbClr val="222222"/>
              </a:solidFill>
              <a:highlight>
                <a:srgbClr val="FFFFFF"/>
              </a:highlight>
            </a:endParaRPr>
          </a:p>
          <a:p>
            <a:pPr marL="0" lvl="0" indent="0" algn="l" rtl="0">
              <a:spcBef>
                <a:spcPts val="0"/>
              </a:spcBef>
              <a:spcAft>
                <a:spcPts val="0"/>
              </a:spcAft>
              <a:buNone/>
            </a:pPr>
            <a:r>
              <a:rPr lang="en">
                <a:solidFill>
                  <a:srgbClr val="222222"/>
                </a:solidFill>
                <a:highlight>
                  <a:srgbClr val="FFFFFF"/>
                </a:highlight>
              </a:rPr>
              <a:t>So what can we do to combat these challenges?</a:t>
            </a:r>
            <a:endParaRPr>
              <a:solidFill>
                <a:srgbClr val="222222"/>
              </a:solidFill>
              <a:highlight>
                <a:srgbClr val="FFFFFF"/>
              </a:highlight>
            </a:endParaRPr>
          </a:p>
          <a:p>
            <a:pPr marL="0" lvl="0" indent="0" algn="l" rtl="0">
              <a:spcBef>
                <a:spcPts val="0"/>
              </a:spcBef>
              <a:spcAft>
                <a:spcPts val="0"/>
              </a:spcAft>
              <a:buNone/>
            </a:pPr>
            <a:r>
              <a:rPr lang="en">
                <a:solidFill>
                  <a:srgbClr val="222222"/>
                </a:solidFill>
                <a:highlight>
                  <a:srgbClr val="FFFFFF"/>
                </a:highlight>
              </a:rPr>
              <a:t>(and I really like how this is phrased! This is not me patting myself on the back - someone else gave me this phrase) Warmth and competence are two universal dimensions of social judgment across cultures and age groups---mediators can set a positive tone by displaying those characteristics at the beginning of a mediation.</a:t>
            </a:r>
            <a:endParaRPr>
              <a:solidFill>
                <a:srgbClr val="222222"/>
              </a:solidFill>
              <a:highlight>
                <a:srgbClr val="FFFFFF"/>
              </a:highlight>
            </a:endParaRPr>
          </a:p>
          <a:p>
            <a:pPr marL="0" lvl="0" indent="0" algn="l" rtl="0">
              <a:spcBef>
                <a:spcPts val="0"/>
              </a:spcBef>
              <a:spcAft>
                <a:spcPts val="0"/>
              </a:spcAft>
              <a:buNone/>
            </a:pPr>
            <a:r>
              <a:rPr lang="en">
                <a:solidFill>
                  <a:srgbClr val="222222"/>
                </a:solidFill>
                <a:highlight>
                  <a:srgbClr val="FFFFFF"/>
                </a:highlight>
              </a:rPr>
              <a:t>Number two: Practice self-awareness. That means being internally aware of your own values, identities, biases. Then, think externally. How do you think others perceive you and what judgments would they make?</a:t>
            </a:r>
            <a:endParaRPr>
              <a:solidFill>
                <a:srgbClr val="222222"/>
              </a:solidFill>
              <a:highlight>
                <a:srgbClr val="FFFFFF"/>
              </a:highlight>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712c67a341_0_1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7" name="Google Shape;257;g712c67a341_0_1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rgbClr val="222222"/>
                </a:solidFill>
                <a:highlight>
                  <a:schemeClr val="lt1"/>
                </a:highlight>
              </a:rPr>
              <a:t>When we summarize, we take the essence of what the person has said and restate it in a way that focuses on the underlying issues, or the party’s interests and feelings.</a:t>
            </a:r>
            <a:endParaRPr>
              <a:solidFill>
                <a:srgbClr val="222222"/>
              </a:solidFill>
              <a:highlight>
                <a:schemeClr val="lt1"/>
              </a:highlight>
            </a:endParaRPr>
          </a:p>
          <a:p>
            <a:pPr marL="0" lvl="0" indent="0" algn="l" rtl="0">
              <a:spcBef>
                <a:spcPts val="0"/>
              </a:spcBef>
              <a:spcAft>
                <a:spcPts val="0"/>
              </a:spcAft>
              <a:buClr>
                <a:schemeClr val="dk1"/>
              </a:buClr>
              <a:buSzPts val="1100"/>
              <a:buFont typeface="Arial"/>
              <a:buNone/>
            </a:pPr>
            <a:endParaRPr>
              <a:solidFill>
                <a:srgbClr val="222222"/>
              </a:solidFill>
              <a:highlight>
                <a:schemeClr val="lt1"/>
              </a:highlight>
            </a:endParaRPr>
          </a:p>
          <a:p>
            <a:pPr marL="0" lvl="0" indent="0" algn="l" rtl="0">
              <a:spcBef>
                <a:spcPts val="0"/>
              </a:spcBef>
              <a:spcAft>
                <a:spcPts val="0"/>
              </a:spcAft>
              <a:buClr>
                <a:schemeClr val="dk1"/>
              </a:buClr>
              <a:buSzPts val="1100"/>
              <a:buFont typeface="Arial"/>
              <a:buNone/>
            </a:pPr>
            <a:r>
              <a:rPr lang="en">
                <a:solidFill>
                  <a:srgbClr val="222222"/>
                </a:solidFill>
                <a:highlight>
                  <a:schemeClr val="lt1"/>
                </a:highlight>
              </a:rPr>
              <a:t>Challenges: </a:t>
            </a:r>
            <a:endParaRPr>
              <a:solidFill>
                <a:srgbClr val="222222"/>
              </a:solidFill>
              <a:highlight>
                <a:schemeClr val="lt1"/>
              </a:highlight>
            </a:endParaRPr>
          </a:p>
          <a:p>
            <a:pPr marL="0" lvl="0" indent="0" algn="l" rtl="0">
              <a:spcBef>
                <a:spcPts val="0"/>
              </a:spcBef>
              <a:spcAft>
                <a:spcPts val="0"/>
              </a:spcAft>
              <a:buClr>
                <a:schemeClr val="dk1"/>
              </a:buClr>
              <a:buSzPts val="1100"/>
              <a:buFont typeface="Arial"/>
              <a:buNone/>
            </a:pPr>
            <a:r>
              <a:rPr lang="en">
                <a:solidFill>
                  <a:srgbClr val="222222"/>
                </a:solidFill>
                <a:highlight>
                  <a:schemeClr val="lt1"/>
                </a:highlight>
              </a:rPr>
              <a:t>Inter-party challenges: </a:t>
            </a:r>
            <a:endParaRPr>
              <a:solidFill>
                <a:srgbClr val="222222"/>
              </a:solidFill>
              <a:highlight>
                <a:schemeClr val="lt1"/>
              </a:highlight>
            </a:endParaRPr>
          </a:p>
          <a:p>
            <a:pPr marL="457200" lvl="0" indent="-298450" algn="l" rtl="0">
              <a:spcBef>
                <a:spcPts val="0"/>
              </a:spcBef>
              <a:spcAft>
                <a:spcPts val="0"/>
              </a:spcAft>
              <a:buClr>
                <a:srgbClr val="222222"/>
              </a:buClr>
              <a:buSzPts val="1100"/>
              <a:buChar char="●"/>
            </a:pPr>
            <a:r>
              <a:rPr lang="en">
                <a:solidFill>
                  <a:srgbClr val="222222"/>
                </a:solidFill>
                <a:highlight>
                  <a:schemeClr val="lt1"/>
                </a:highlight>
              </a:rPr>
              <a:t>Polarization and biases may make it difficult for parties to listen to what the other party is saying. Parties, especially polarized ones, tend to hear only the worst parts of what the other person has said.</a:t>
            </a:r>
            <a:endParaRPr>
              <a:solidFill>
                <a:srgbClr val="222222"/>
              </a:solidFill>
              <a:highlight>
                <a:schemeClr val="lt1"/>
              </a:highlight>
            </a:endParaRPr>
          </a:p>
          <a:p>
            <a:pPr marL="0" lvl="0" indent="0" algn="l" rtl="0">
              <a:spcBef>
                <a:spcPts val="0"/>
              </a:spcBef>
              <a:spcAft>
                <a:spcPts val="0"/>
              </a:spcAft>
              <a:buClr>
                <a:schemeClr val="dk1"/>
              </a:buClr>
              <a:buSzPts val="1100"/>
              <a:buFont typeface="Arial"/>
              <a:buNone/>
            </a:pPr>
            <a:r>
              <a:rPr lang="en">
                <a:solidFill>
                  <a:srgbClr val="222222"/>
                </a:solidFill>
                <a:highlight>
                  <a:schemeClr val="lt1"/>
                </a:highlight>
              </a:rPr>
              <a:t>As between the mediator and the parties: </a:t>
            </a:r>
            <a:endParaRPr>
              <a:solidFill>
                <a:srgbClr val="222222"/>
              </a:solidFill>
              <a:highlight>
                <a:schemeClr val="lt1"/>
              </a:highlight>
            </a:endParaRPr>
          </a:p>
          <a:p>
            <a:pPr marL="457200" lvl="0" indent="-298450" algn="l" rtl="0">
              <a:spcBef>
                <a:spcPts val="0"/>
              </a:spcBef>
              <a:spcAft>
                <a:spcPts val="0"/>
              </a:spcAft>
              <a:buClr>
                <a:srgbClr val="222222"/>
              </a:buClr>
              <a:buSzPts val="1100"/>
              <a:buChar char="●"/>
            </a:pPr>
            <a:r>
              <a:rPr lang="en">
                <a:solidFill>
                  <a:srgbClr val="222222"/>
                </a:solidFill>
                <a:highlight>
                  <a:schemeClr val="lt1"/>
                </a:highlight>
              </a:rPr>
              <a:t>you may find it more difficult to summarize accurately for a party who you feel you don’t personally identify with or don’t understand</a:t>
            </a:r>
            <a:endParaRPr>
              <a:solidFill>
                <a:srgbClr val="222222"/>
              </a:solidFill>
              <a:highlight>
                <a:schemeClr val="lt1"/>
              </a:highlight>
            </a:endParaRPr>
          </a:p>
          <a:p>
            <a:pPr marL="0" lvl="0" indent="0" algn="l" rtl="0">
              <a:spcBef>
                <a:spcPts val="0"/>
              </a:spcBef>
              <a:spcAft>
                <a:spcPts val="0"/>
              </a:spcAft>
              <a:buClr>
                <a:schemeClr val="dk1"/>
              </a:buClr>
              <a:buSzPts val="1100"/>
              <a:buFont typeface="Arial"/>
              <a:buNone/>
            </a:pPr>
            <a:endParaRPr>
              <a:solidFill>
                <a:srgbClr val="222222"/>
              </a:solidFill>
              <a:highlight>
                <a:schemeClr val="lt1"/>
              </a:highlight>
            </a:endParaRPr>
          </a:p>
          <a:p>
            <a:pPr marL="0" lvl="0" indent="0" algn="l" rtl="0">
              <a:spcBef>
                <a:spcPts val="0"/>
              </a:spcBef>
              <a:spcAft>
                <a:spcPts val="0"/>
              </a:spcAft>
              <a:buClr>
                <a:schemeClr val="dk1"/>
              </a:buClr>
              <a:buSzPts val="1100"/>
              <a:buFont typeface="Arial"/>
              <a:buNone/>
            </a:pPr>
            <a:r>
              <a:rPr lang="en">
                <a:solidFill>
                  <a:srgbClr val="222222"/>
                </a:solidFill>
                <a:highlight>
                  <a:schemeClr val="lt1"/>
                </a:highlight>
              </a:rPr>
              <a:t>Tips: </a:t>
            </a:r>
            <a:endParaRPr>
              <a:solidFill>
                <a:srgbClr val="222222"/>
              </a:solidFill>
              <a:highlight>
                <a:schemeClr val="lt1"/>
              </a:highlight>
            </a:endParaRPr>
          </a:p>
          <a:p>
            <a:pPr marL="0" lvl="0" indent="0" algn="l" rtl="0">
              <a:spcBef>
                <a:spcPts val="0"/>
              </a:spcBef>
              <a:spcAft>
                <a:spcPts val="0"/>
              </a:spcAft>
              <a:buClr>
                <a:schemeClr val="dk1"/>
              </a:buClr>
              <a:buSzPts val="1100"/>
              <a:buFont typeface="Arial"/>
              <a:buNone/>
            </a:pPr>
            <a:r>
              <a:rPr lang="en">
                <a:solidFill>
                  <a:srgbClr val="222222"/>
                </a:solidFill>
                <a:highlight>
                  <a:schemeClr val="lt1"/>
                </a:highlight>
              </a:rPr>
              <a:t>Demonstrate active listening so that both parties feel heard, empowered, and respected. </a:t>
            </a:r>
            <a:endParaRPr>
              <a:solidFill>
                <a:srgbClr val="222222"/>
              </a:solidFill>
              <a:highlight>
                <a:schemeClr val="lt1"/>
              </a:highlight>
            </a:endParaRPr>
          </a:p>
          <a:p>
            <a:pPr marL="457200" lvl="0" indent="-298450" algn="l" rtl="0">
              <a:spcBef>
                <a:spcPts val="0"/>
              </a:spcBef>
              <a:spcAft>
                <a:spcPts val="0"/>
              </a:spcAft>
              <a:buClr>
                <a:srgbClr val="222222"/>
              </a:buClr>
              <a:buSzPts val="1100"/>
              <a:buChar char="●"/>
            </a:pPr>
            <a:r>
              <a:rPr lang="en">
                <a:solidFill>
                  <a:srgbClr val="222222"/>
                </a:solidFill>
                <a:highlight>
                  <a:schemeClr val="lt1"/>
                </a:highlight>
              </a:rPr>
              <a:t>This can help to mitigate the potential for one party to think you are taking the other party’s side, maintaining trust and a neutral process.</a:t>
            </a:r>
            <a:endParaRPr>
              <a:solidFill>
                <a:srgbClr val="222222"/>
              </a:solidFill>
              <a:highlight>
                <a:schemeClr val="lt1"/>
              </a:highlight>
            </a:endParaRPr>
          </a:p>
          <a:p>
            <a:pPr marL="0" lvl="0" indent="0" algn="l" rtl="0">
              <a:spcBef>
                <a:spcPts val="0"/>
              </a:spcBef>
              <a:spcAft>
                <a:spcPts val="0"/>
              </a:spcAft>
              <a:buClr>
                <a:schemeClr val="dk1"/>
              </a:buClr>
              <a:buSzPts val="1100"/>
              <a:buFont typeface="Arial"/>
              <a:buNone/>
            </a:pPr>
            <a:r>
              <a:rPr lang="en">
                <a:solidFill>
                  <a:srgbClr val="222222"/>
                </a:solidFill>
                <a:highlight>
                  <a:schemeClr val="lt1"/>
                </a:highlight>
              </a:rPr>
              <a:t>Check for accuracy after your summaries. Simply asking “Did I miss anything?” “Have I gotten that right?” may help not only close down your own blind spots as a mediator, but also foster further communication and understanding by giving everyone in the room another chance at hearing what the speaking party’s all about.</a:t>
            </a:r>
            <a:endParaRPr>
              <a:solidFill>
                <a:srgbClr val="222222"/>
              </a:solidFill>
              <a:highlight>
                <a:schemeClr val="lt1"/>
              </a:highlight>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a4cf46deb3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5" name="Google Shape;265;ga4cf46deb3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
              <a:t>In order to effectively provide a summary a mediator must be able to glean the facts (what occurred), the feelings (how parties feel about the relevant events and whether there are any underlying emotions impacting the mediation process), and interests (the personal goals, motivating factors, and general things that a party hopes to come away with after mediation). Sometimes interests are especially hidden and can, among other things, include an apology, basic acknowledgment, measures that help a party save face etc.</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
              <a:t>Source: Mediation Theory and Practice, 3. Essential Skills for Mediators</a:t>
            </a:r>
            <a:endParaRPr/>
          </a:p>
          <a:p>
            <a:pPr marL="457200" lvl="0" indent="-298450" algn="l" rtl="0">
              <a:lnSpc>
                <a:spcPct val="100000"/>
              </a:lnSpc>
              <a:spcBef>
                <a:spcPts val="0"/>
              </a:spcBef>
              <a:spcAft>
                <a:spcPts val="0"/>
              </a:spcAft>
              <a:buSzPts val="1100"/>
              <a:buChar char="●"/>
            </a:pPr>
            <a:r>
              <a:rPr lang="en"/>
              <a:t>Challenges:</a:t>
            </a:r>
            <a:endParaRPr/>
          </a:p>
          <a:p>
            <a:pPr marL="914400" lvl="1" indent="-298450" algn="l" rtl="0">
              <a:lnSpc>
                <a:spcPct val="100000"/>
              </a:lnSpc>
              <a:spcBef>
                <a:spcPts val="0"/>
              </a:spcBef>
              <a:spcAft>
                <a:spcPts val="0"/>
              </a:spcAft>
              <a:buSzPts val="1100"/>
              <a:buChar char="○"/>
            </a:pPr>
            <a:r>
              <a:rPr lang="en"/>
              <a:t>Impediments to careful listening. It is difficult to manage “comprehensive listening” (to understand what is said), “empathtic listening” (to understand the problems and feelings of the party while helping them to navigate those feelings), and critical listening (evaluating the facts, feelings, and other things said by the party).</a:t>
            </a:r>
            <a:endParaRPr/>
          </a:p>
          <a:p>
            <a:pPr marL="914400" lvl="1" indent="-298450" algn="l" rtl="0">
              <a:lnSpc>
                <a:spcPct val="100000"/>
              </a:lnSpc>
              <a:spcBef>
                <a:spcPts val="0"/>
              </a:spcBef>
              <a:spcAft>
                <a:spcPts val="0"/>
              </a:spcAft>
              <a:buSzPts val="1100"/>
              <a:buChar char="○"/>
            </a:pPr>
            <a:r>
              <a:rPr lang="en"/>
              <a:t>Other Factors that may negatively impact listening:</a:t>
            </a:r>
            <a:endParaRPr/>
          </a:p>
          <a:p>
            <a:pPr marL="1371600" lvl="2" indent="-298450" algn="l" rtl="0">
              <a:lnSpc>
                <a:spcPct val="100000"/>
              </a:lnSpc>
              <a:spcBef>
                <a:spcPts val="0"/>
              </a:spcBef>
              <a:spcAft>
                <a:spcPts val="0"/>
              </a:spcAft>
              <a:buSzPts val="1100"/>
              <a:buChar char="■"/>
            </a:pPr>
            <a:r>
              <a:rPr lang="en"/>
              <a:t>A mediator’s own perceptual bias</a:t>
            </a:r>
            <a:endParaRPr/>
          </a:p>
          <a:p>
            <a:pPr marL="1371600" lvl="2" indent="-298450" algn="l" rtl="0">
              <a:lnSpc>
                <a:spcPct val="100000"/>
              </a:lnSpc>
              <a:spcBef>
                <a:spcPts val="0"/>
              </a:spcBef>
              <a:spcAft>
                <a:spcPts val="0"/>
              </a:spcAft>
              <a:buSzPts val="1100"/>
              <a:buChar char="■"/>
            </a:pPr>
            <a:r>
              <a:rPr lang="en"/>
              <a:t>Selective Attention</a:t>
            </a:r>
            <a:endParaRPr/>
          </a:p>
          <a:p>
            <a:pPr marL="1371600" lvl="2" indent="-298450" algn="l" rtl="0">
              <a:lnSpc>
                <a:spcPct val="100000"/>
              </a:lnSpc>
              <a:spcBef>
                <a:spcPts val="0"/>
              </a:spcBef>
              <a:spcAft>
                <a:spcPts val="0"/>
              </a:spcAft>
              <a:buSzPts val="1100"/>
              <a:buChar char="■"/>
            </a:pPr>
            <a:r>
              <a:rPr lang="en"/>
              <a:t>Thinking-Speaking Gap (Using the time between speaking and comprehending thinking about other topics or mentally drifting) </a:t>
            </a:r>
            <a:endParaRPr/>
          </a:p>
          <a:p>
            <a:pPr marL="457200" lvl="0" indent="-298450" algn="l" rtl="0">
              <a:lnSpc>
                <a:spcPct val="100000"/>
              </a:lnSpc>
              <a:spcBef>
                <a:spcPts val="0"/>
              </a:spcBef>
              <a:spcAft>
                <a:spcPts val="0"/>
              </a:spcAft>
              <a:buSzPts val="1100"/>
              <a:buChar char="●"/>
            </a:pPr>
            <a:r>
              <a:rPr lang="en"/>
              <a:t>Tips</a:t>
            </a:r>
            <a:endParaRPr/>
          </a:p>
          <a:p>
            <a:pPr marL="914400" lvl="1" indent="-298450" algn="l" rtl="0">
              <a:lnSpc>
                <a:spcPct val="100000"/>
              </a:lnSpc>
              <a:spcBef>
                <a:spcPts val="0"/>
              </a:spcBef>
              <a:spcAft>
                <a:spcPts val="0"/>
              </a:spcAft>
              <a:buSzPts val="1100"/>
              <a:buChar char="○"/>
            </a:pPr>
            <a:r>
              <a:rPr lang="en"/>
              <a:t>Remember to categorize the summary process into clear categories, each of which must be addressed when reflecting and summarizing. There must be a focus on the facts/substance of the party’s story, the emotional underpinnings, the nature of the relationship with relevant parties, and the motivations for a party’s conduct.</a:t>
            </a:r>
            <a:endParaRPr/>
          </a:p>
          <a:p>
            <a:pPr marL="914400" lvl="1" indent="-298450" algn="l" rtl="0">
              <a:lnSpc>
                <a:spcPct val="100000"/>
              </a:lnSpc>
              <a:spcBef>
                <a:spcPts val="0"/>
              </a:spcBef>
              <a:spcAft>
                <a:spcPts val="0"/>
              </a:spcAft>
              <a:buSzPts val="1100"/>
              <a:buChar char="○"/>
            </a:pPr>
            <a:r>
              <a:rPr lang="en"/>
              <a:t>Validation: Creating a space where parties feel heard and respected.</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712c67a341_0_3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3" name="Google Shape;273;g712c67a341_0_3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endParaRPr>
              <a:solidFill>
                <a:srgbClr val="222222"/>
              </a:solidFill>
              <a:highlight>
                <a:schemeClr val="lt1"/>
              </a:highlight>
            </a:endParaRPr>
          </a:p>
          <a:p>
            <a:pPr marL="0" lvl="0" indent="0" algn="l" rtl="0">
              <a:spcBef>
                <a:spcPts val="0"/>
              </a:spcBef>
              <a:spcAft>
                <a:spcPts val="0"/>
              </a:spcAft>
              <a:buSzPts val="1100"/>
              <a:buNone/>
            </a:pPr>
            <a:endParaRPr>
              <a:solidFill>
                <a:srgbClr val="222222"/>
              </a:solidFill>
              <a:highlight>
                <a:schemeClr val="lt1"/>
              </a:highlight>
            </a:endParaRPr>
          </a:p>
          <a:p>
            <a:pPr marL="0" lvl="0" indent="0" algn="l" rtl="0">
              <a:spcBef>
                <a:spcPts val="0"/>
              </a:spcBef>
              <a:spcAft>
                <a:spcPts val="0"/>
              </a:spcAft>
              <a:buClr>
                <a:schemeClr val="dk1"/>
              </a:buClr>
              <a:buSzPts val="1100"/>
              <a:buFont typeface="Arial"/>
              <a:buNone/>
            </a:pPr>
            <a:r>
              <a:rPr lang="en">
                <a:solidFill>
                  <a:srgbClr val="222222"/>
                </a:solidFill>
                <a:highlight>
                  <a:schemeClr val="lt1"/>
                </a:highlight>
              </a:rPr>
              <a:t>Reframing is the process of changing the way a thought is presented. It can be a particularly effective tool for mediators seeking to resolve polarized disputes. </a:t>
            </a:r>
            <a:endParaRPr>
              <a:solidFill>
                <a:srgbClr val="222222"/>
              </a:solidFill>
              <a:highlight>
                <a:schemeClr val="lt1"/>
              </a:highlight>
            </a:endParaRPr>
          </a:p>
          <a:p>
            <a:pPr marL="0" lvl="0" indent="0" algn="l" rtl="0">
              <a:spcBef>
                <a:spcPts val="0"/>
              </a:spcBef>
              <a:spcAft>
                <a:spcPts val="0"/>
              </a:spcAft>
              <a:buSzPts val="1100"/>
              <a:buNone/>
            </a:pPr>
            <a:endParaRPr>
              <a:solidFill>
                <a:srgbClr val="222222"/>
              </a:solidFill>
              <a:highlight>
                <a:schemeClr val="lt1"/>
              </a:highlight>
            </a:endParaRPr>
          </a:p>
          <a:p>
            <a:pPr marL="0" lvl="0" indent="0" algn="l" rtl="0">
              <a:spcBef>
                <a:spcPts val="0"/>
              </a:spcBef>
              <a:spcAft>
                <a:spcPts val="0"/>
              </a:spcAft>
              <a:buSzPts val="1100"/>
              <a:buNone/>
            </a:pPr>
            <a:r>
              <a:rPr lang="en">
                <a:solidFill>
                  <a:srgbClr val="222222"/>
                </a:solidFill>
                <a:highlight>
                  <a:schemeClr val="lt1"/>
                </a:highlight>
              </a:rPr>
              <a:t>Challenges:</a:t>
            </a:r>
            <a:endParaRPr>
              <a:solidFill>
                <a:srgbClr val="222222"/>
              </a:solidFill>
              <a:highlight>
                <a:schemeClr val="lt1"/>
              </a:highlight>
            </a:endParaRPr>
          </a:p>
          <a:p>
            <a:pPr marL="0" lvl="0" indent="0" algn="l" rtl="0">
              <a:spcBef>
                <a:spcPts val="0"/>
              </a:spcBef>
              <a:spcAft>
                <a:spcPts val="0"/>
              </a:spcAft>
              <a:buSzPts val="1100"/>
              <a:buNone/>
            </a:pPr>
            <a:r>
              <a:rPr lang="en">
                <a:solidFill>
                  <a:srgbClr val="222222"/>
                </a:solidFill>
                <a:highlight>
                  <a:schemeClr val="lt1"/>
                </a:highlight>
              </a:rPr>
              <a:t>Similar challenges to summarizing. Remember our biases can lead us to fixate on certain issues or miss broader or additional issues.</a:t>
            </a:r>
            <a:endParaRPr>
              <a:solidFill>
                <a:srgbClr val="222222"/>
              </a:solidFill>
              <a:highlight>
                <a:schemeClr val="lt1"/>
              </a:highlight>
            </a:endParaRPr>
          </a:p>
          <a:p>
            <a:pPr marL="0" lvl="0" indent="0" algn="l" rtl="0">
              <a:spcBef>
                <a:spcPts val="0"/>
              </a:spcBef>
              <a:spcAft>
                <a:spcPts val="0"/>
              </a:spcAft>
              <a:buSzPts val="1100"/>
              <a:buNone/>
            </a:pPr>
            <a:r>
              <a:rPr lang="en">
                <a:solidFill>
                  <a:srgbClr val="222222"/>
                </a:solidFill>
                <a:highlight>
                  <a:schemeClr val="lt1"/>
                </a:highlight>
              </a:rPr>
              <a:t>Don’t want to unduly minimize an issue one party has raised just because it feels less important to you personally.</a:t>
            </a:r>
            <a:endParaRPr>
              <a:solidFill>
                <a:srgbClr val="222222"/>
              </a:solidFill>
              <a:highlight>
                <a:schemeClr val="lt1"/>
              </a:highlight>
            </a:endParaRPr>
          </a:p>
          <a:p>
            <a:pPr marL="0" lvl="0" indent="0" algn="l" rtl="0">
              <a:spcBef>
                <a:spcPts val="0"/>
              </a:spcBef>
              <a:spcAft>
                <a:spcPts val="0"/>
              </a:spcAft>
              <a:buSzPts val="1100"/>
              <a:buNone/>
            </a:pPr>
            <a:r>
              <a:rPr lang="en">
                <a:solidFill>
                  <a:srgbClr val="222222"/>
                </a:solidFill>
                <a:highlight>
                  <a:schemeClr val="lt1"/>
                </a:highlight>
              </a:rPr>
              <a:t>Want to avoid inadvertently projecting your own opinions and emotions onto the parties</a:t>
            </a:r>
            <a:endParaRPr>
              <a:solidFill>
                <a:srgbClr val="222222"/>
              </a:solidFill>
              <a:highlight>
                <a:schemeClr val="lt1"/>
              </a:highlight>
            </a:endParaRPr>
          </a:p>
          <a:p>
            <a:pPr marL="0" lvl="0" indent="0" algn="l" rtl="0">
              <a:spcBef>
                <a:spcPts val="0"/>
              </a:spcBef>
              <a:spcAft>
                <a:spcPts val="0"/>
              </a:spcAft>
              <a:buClr>
                <a:schemeClr val="dk1"/>
              </a:buClr>
              <a:buSzPts val="1100"/>
              <a:buFont typeface="Arial"/>
              <a:buNone/>
            </a:pPr>
            <a:endParaRPr>
              <a:solidFill>
                <a:srgbClr val="222222"/>
              </a:solidFill>
              <a:highlight>
                <a:schemeClr val="lt1"/>
              </a:highlight>
            </a:endParaRPr>
          </a:p>
          <a:p>
            <a:pPr marL="0" lvl="0" indent="0" algn="l" rtl="0">
              <a:spcBef>
                <a:spcPts val="0"/>
              </a:spcBef>
              <a:spcAft>
                <a:spcPts val="0"/>
              </a:spcAft>
              <a:buClr>
                <a:schemeClr val="dk1"/>
              </a:buClr>
              <a:buSzPts val="1100"/>
              <a:buFont typeface="Arial"/>
              <a:buNone/>
            </a:pPr>
            <a:r>
              <a:rPr lang="en">
                <a:solidFill>
                  <a:srgbClr val="222222"/>
                </a:solidFill>
                <a:highlight>
                  <a:schemeClr val="lt1"/>
                </a:highlight>
              </a:rPr>
              <a:t>Tips:</a:t>
            </a:r>
            <a:endParaRPr>
              <a:solidFill>
                <a:srgbClr val="222222"/>
              </a:solidFill>
              <a:highlight>
                <a:schemeClr val="lt1"/>
              </a:highlight>
            </a:endParaRPr>
          </a:p>
          <a:p>
            <a:pPr marL="0" lvl="0" indent="0" algn="l" rtl="0">
              <a:spcBef>
                <a:spcPts val="0"/>
              </a:spcBef>
              <a:spcAft>
                <a:spcPts val="0"/>
              </a:spcAft>
              <a:buSzPts val="1100"/>
              <a:buNone/>
            </a:pPr>
            <a:r>
              <a:rPr lang="en">
                <a:solidFill>
                  <a:srgbClr val="222222"/>
                </a:solidFill>
                <a:highlight>
                  <a:schemeClr val="lt1"/>
                </a:highlight>
              </a:rPr>
              <a:t>To effectively reframe for polarized parties, (1) identify overarching goals that both parties can accept and work toward (2) try to translate irreconcilable values into discrete interests that may be easier to resolve (3) avoid identifying or directly responding to value differences that are ancillary to the issue at hand.</a:t>
            </a:r>
            <a:endParaRPr>
              <a:solidFill>
                <a:srgbClr val="222222"/>
              </a:solidFill>
              <a:highlight>
                <a:schemeClr val="lt1"/>
              </a:highlight>
            </a:endParaRPr>
          </a:p>
          <a:p>
            <a:pPr marL="0" lvl="0" indent="0" algn="l" rtl="0">
              <a:spcBef>
                <a:spcPts val="0"/>
              </a:spcBef>
              <a:spcAft>
                <a:spcPts val="0"/>
              </a:spcAft>
              <a:buSzPts val="1100"/>
              <a:buNone/>
            </a:pPr>
            <a:r>
              <a:rPr lang="en">
                <a:solidFill>
                  <a:srgbClr val="222222"/>
                </a:solidFill>
                <a:highlight>
                  <a:schemeClr val="lt1"/>
                </a:highlight>
              </a:rPr>
              <a:t>Beyond the mediation context, a growing body of research suggests that moral reframing is an effective persuasion technique. M</a:t>
            </a:r>
            <a:r>
              <a:rPr lang="en"/>
              <a:t>oral reframing is when you frame </a:t>
            </a:r>
            <a:r>
              <a:rPr lang="en">
                <a:solidFill>
                  <a:srgbClr val="1C1D1E"/>
                </a:solidFill>
                <a:highlight>
                  <a:srgbClr val="FFFFFF"/>
                </a:highlight>
              </a:rPr>
              <a:t>a position an individual would not normally support in a way that is consistent with that individual's moral values.</a:t>
            </a:r>
            <a:endParaRPr>
              <a:solidFill>
                <a:srgbClr val="1C1D1E"/>
              </a:solidFill>
              <a:highlight>
                <a:srgbClr val="FFFFFF"/>
              </a:highlight>
            </a:endParaRPr>
          </a:p>
          <a:p>
            <a:pPr marL="0" lvl="0" indent="0" algn="l" rtl="0">
              <a:spcBef>
                <a:spcPts val="0"/>
              </a:spcBef>
              <a:spcAft>
                <a:spcPts val="0"/>
              </a:spcAft>
              <a:buSzPts val="1100"/>
              <a:buNone/>
            </a:pPr>
            <a:endParaRPr>
              <a:solidFill>
                <a:srgbClr val="1C1D1E"/>
              </a:solidFill>
              <a:highlight>
                <a:srgbClr val="FFFFFF"/>
              </a:highlight>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712c67a341_0_1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1" name="Google Shape;281;g712c67a341_0_1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What can be challenging about using this skill when there’s polarization in the mediation?</a:t>
            </a:r>
            <a:endParaRPr/>
          </a:p>
          <a:p>
            <a:pPr marL="0" lvl="0" indent="0" algn="l" rtl="0">
              <a:lnSpc>
                <a:spcPct val="100000"/>
              </a:lnSpc>
              <a:spcBef>
                <a:spcPts val="0"/>
              </a:spcBef>
              <a:spcAft>
                <a:spcPts val="0"/>
              </a:spcAft>
              <a:buSzPts val="1100"/>
              <a:buNone/>
            </a:pPr>
            <a:r>
              <a:rPr lang="en"/>
              <a:t>What challenges does polarization present for this particular stage of the process?</a:t>
            </a:r>
            <a:endParaRPr/>
          </a:p>
          <a:p>
            <a:pPr marL="0" lvl="0" indent="0" algn="l" rtl="0">
              <a:lnSpc>
                <a:spcPct val="100000"/>
              </a:lnSpc>
              <a:spcBef>
                <a:spcPts val="0"/>
              </a:spcBef>
              <a:spcAft>
                <a:spcPts val="0"/>
              </a:spcAft>
              <a:buSzPts val="1100"/>
              <a:buNone/>
            </a:pPr>
            <a:endParaRPr i="1"/>
          </a:p>
          <a:p>
            <a:pPr marL="0" lvl="0" indent="0" algn="l" rtl="0">
              <a:lnSpc>
                <a:spcPct val="100000"/>
              </a:lnSpc>
              <a:spcBef>
                <a:spcPts val="0"/>
              </a:spcBef>
              <a:spcAft>
                <a:spcPts val="0"/>
              </a:spcAft>
              <a:buSzPts val="1100"/>
              <a:buNone/>
            </a:pPr>
            <a:r>
              <a:rPr lang="en" i="1"/>
              <a:t>Speaking notes:</a:t>
            </a:r>
            <a:endParaRPr i="1"/>
          </a:p>
          <a:p>
            <a:pPr marL="0" lvl="0" indent="0" algn="l" rtl="0">
              <a:lnSpc>
                <a:spcPct val="100000"/>
              </a:lnSpc>
              <a:spcBef>
                <a:spcPts val="0"/>
              </a:spcBef>
              <a:spcAft>
                <a:spcPts val="0"/>
              </a:spcAft>
              <a:buSzPts val="1100"/>
              <a:buNone/>
            </a:pPr>
            <a:r>
              <a:rPr lang="en" u="sng"/>
              <a:t>Acknowledgment </a:t>
            </a:r>
            <a:r>
              <a:rPr lang="en"/>
              <a:t>is when the mediator points out a productive move to ensure that the other party notices and processes it: for example, an apology spoken in an off-hand manner, or an admission of responsibility made with a furrowed brow and crossed arms.</a:t>
            </a:r>
            <a:endParaRPr/>
          </a:p>
          <a:p>
            <a:pPr marL="0" lvl="0" indent="0" algn="l" rtl="0">
              <a:lnSpc>
                <a:spcPct val="100000"/>
              </a:lnSpc>
              <a:spcBef>
                <a:spcPts val="0"/>
              </a:spcBef>
              <a:spcAft>
                <a:spcPts val="0"/>
              </a:spcAft>
              <a:buSzPts val="1100"/>
              <a:buNone/>
            </a:pPr>
            <a:r>
              <a:rPr lang="en" u="sng"/>
              <a:t>Stroking </a:t>
            </a:r>
            <a:r>
              <a:rPr lang="en"/>
              <a:t>is praising the parties for anything helpful or productive they have done, such as patience, perseverance, self-advocacy, respect, civility, “bearing with” the process, etc.</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When the parties see that the mediator is acknowledging positive contributions by all sides, this helps them be sure that the mediator is impartial. This increases legitimacy and trust, which of course are essential to a successful mediation.</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Acknowledgment and stroking are ways to express empathy, and seeing the mediator display empathy encourages the parties to behave the same way.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When parties see that the mediator values and praises things they might initially see as “weakness,” like admitting responsibility or apologizing, they will feel more comfortable and empowered to make such moves.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u="sng"/>
              <a:t>Reactive devaluation</a:t>
            </a:r>
            <a:r>
              <a:rPr lang="en"/>
              <a:t> is when a party minimizes or dismisses things </a:t>
            </a:r>
            <a:r>
              <a:rPr lang="en" i="1"/>
              <a:t>just because</a:t>
            </a:r>
            <a:r>
              <a:rPr lang="en"/>
              <a:t> they are coming from the counterparty. This is unfortunately a very widespread phenomenon in polarized contexts. When a mediator acknowledges a counterparty’s statement, it allows a party to process this from a </a:t>
            </a:r>
            <a:r>
              <a:rPr lang="en" i="1"/>
              <a:t>neutral</a:t>
            </a:r>
            <a:r>
              <a:rPr lang="en"/>
              <a:t> source, helping overcome the reactive devaluation that may be affecting the party’s ability to truly hear the other side.</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712c67a341_0_1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9" name="Google Shape;289;g712c67a341_0_1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Tips: </a:t>
            </a:r>
            <a:endParaRPr/>
          </a:p>
          <a:p>
            <a:pPr marL="0" lvl="0" indent="0" algn="l" rtl="0">
              <a:lnSpc>
                <a:spcPct val="100000"/>
              </a:lnSpc>
              <a:spcBef>
                <a:spcPts val="0"/>
              </a:spcBef>
              <a:spcAft>
                <a:spcPts val="0"/>
              </a:spcAft>
              <a:buSzPts val="1100"/>
              <a:buNone/>
            </a:pPr>
            <a:r>
              <a:rPr lang="en"/>
              <a:t>Using Mediation skills and process to propel parties to move towards an agreement. (offer examples)</a:t>
            </a:r>
            <a:endParaRPr/>
          </a:p>
          <a:p>
            <a:pPr marL="457200" lvl="0" indent="-298450" algn="l" rtl="0">
              <a:lnSpc>
                <a:spcPct val="100000"/>
              </a:lnSpc>
              <a:spcBef>
                <a:spcPts val="0"/>
              </a:spcBef>
              <a:spcAft>
                <a:spcPts val="0"/>
              </a:spcAft>
              <a:buSzPts val="1100"/>
              <a:buChar char="-"/>
            </a:pPr>
            <a:r>
              <a:rPr lang="en"/>
              <a:t>Reframing and summarizing</a:t>
            </a:r>
            <a:endParaRPr/>
          </a:p>
          <a:p>
            <a:pPr marL="914400" lvl="1" indent="-298450" algn="l" rtl="0">
              <a:lnSpc>
                <a:spcPct val="100000"/>
              </a:lnSpc>
              <a:spcBef>
                <a:spcPts val="0"/>
              </a:spcBef>
              <a:spcAft>
                <a:spcPts val="0"/>
              </a:spcAft>
              <a:buSzPts val="1100"/>
              <a:buChar char="-"/>
            </a:pPr>
            <a:r>
              <a:rPr lang="en"/>
              <a:t>Breaking down challenging behavior: hostility, arrogance, stubbornness, or implicit biases towards attorney and/or parties. </a:t>
            </a:r>
            <a:endParaRPr/>
          </a:p>
          <a:p>
            <a:pPr marL="914400" lvl="1" indent="-298450" algn="l" rtl="0">
              <a:lnSpc>
                <a:spcPct val="100000"/>
              </a:lnSpc>
              <a:spcBef>
                <a:spcPts val="0"/>
              </a:spcBef>
              <a:spcAft>
                <a:spcPts val="0"/>
              </a:spcAft>
              <a:buSzPts val="1100"/>
              <a:buChar char="-"/>
            </a:pPr>
            <a:r>
              <a:rPr lang="en"/>
              <a:t>Identifying and clarifying the goals of each party</a:t>
            </a:r>
            <a:endParaRPr/>
          </a:p>
          <a:p>
            <a:pPr marL="914400" lvl="1" indent="-298450" algn="l" rtl="0">
              <a:lnSpc>
                <a:spcPct val="100000"/>
              </a:lnSpc>
              <a:spcBef>
                <a:spcPts val="0"/>
              </a:spcBef>
              <a:spcAft>
                <a:spcPts val="0"/>
              </a:spcAft>
              <a:buSzPts val="1100"/>
              <a:buChar char="-"/>
            </a:pPr>
            <a:r>
              <a:rPr lang="en"/>
              <a:t>Highlight common ground</a:t>
            </a:r>
            <a:endParaRPr/>
          </a:p>
          <a:p>
            <a:pPr marL="914400" lvl="0" indent="0" algn="l" rtl="0">
              <a:lnSpc>
                <a:spcPct val="100000"/>
              </a:lnSpc>
              <a:spcBef>
                <a:spcPts val="0"/>
              </a:spcBef>
              <a:spcAft>
                <a:spcPts val="0"/>
              </a:spcAft>
              <a:buNone/>
            </a:pPr>
            <a:endParaRPr/>
          </a:p>
          <a:p>
            <a:pPr marL="457200" lvl="0" indent="-298450" algn="l" rtl="0">
              <a:lnSpc>
                <a:spcPct val="100000"/>
              </a:lnSpc>
              <a:spcBef>
                <a:spcPts val="0"/>
              </a:spcBef>
              <a:spcAft>
                <a:spcPts val="0"/>
              </a:spcAft>
              <a:buSzPts val="1100"/>
              <a:buChar char="-"/>
            </a:pPr>
            <a:r>
              <a:rPr lang="en"/>
              <a:t>Reality Checking</a:t>
            </a:r>
            <a:endParaRPr/>
          </a:p>
          <a:p>
            <a:pPr marL="914400" lvl="1" indent="-298450" algn="l" rtl="0">
              <a:lnSpc>
                <a:spcPct val="100000"/>
              </a:lnSpc>
              <a:spcBef>
                <a:spcPts val="0"/>
              </a:spcBef>
              <a:spcAft>
                <a:spcPts val="0"/>
              </a:spcAft>
              <a:buSzPts val="1100"/>
              <a:buChar char="-"/>
            </a:pPr>
            <a:r>
              <a:rPr lang="en"/>
              <a:t>Stress the benefits of mediation over adjudication </a:t>
            </a:r>
            <a:endParaRPr/>
          </a:p>
          <a:p>
            <a:pPr marL="0" lvl="0" indent="0" algn="l" rtl="0">
              <a:lnSpc>
                <a:spcPct val="100000"/>
              </a:lnSpc>
              <a:spcBef>
                <a:spcPts val="0"/>
              </a:spcBef>
              <a:spcAft>
                <a:spcPts val="0"/>
              </a:spcAft>
              <a:buNone/>
            </a:pPr>
            <a:endParaRPr/>
          </a:p>
          <a:p>
            <a:pPr marL="457200" lvl="0" indent="-298450" algn="l" rtl="0">
              <a:lnSpc>
                <a:spcPct val="100000"/>
              </a:lnSpc>
              <a:spcBef>
                <a:spcPts val="0"/>
              </a:spcBef>
              <a:spcAft>
                <a:spcPts val="0"/>
              </a:spcAft>
              <a:buSzPts val="1100"/>
              <a:buChar char="-"/>
            </a:pPr>
            <a:r>
              <a:rPr lang="en"/>
              <a:t>Caucusing (next slide) → good transition</a:t>
            </a:r>
            <a:endParaRPr/>
          </a:p>
          <a:p>
            <a:pPr marL="914400" lvl="1" indent="-298450" algn="l" rtl="0">
              <a:lnSpc>
                <a:spcPct val="100000"/>
              </a:lnSpc>
              <a:spcBef>
                <a:spcPts val="0"/>
              </a:spcBef>
              <a:spcAft>
                <a:spcPts val="0"/>
              </a:spcAft>
              <a:buSzPts val="1100"/>
              <a:buChar char="-"/>
            </a:pPr>
            <a:r>
              <a:rPr lang="en"/>
              <a:t>Establish rapport and acquire trust of the parties</a:t>
            </a:r>
            <a:endParaRPr/>
          </a:p>
          <a:p>
            <a:pPr marL="914400" lvl="0" indent="0" algn="l" rtl="0">
              <a:lnSpc>
                <a:spcPct val="100000"/>
              </a:lnSpc>
              <a:spcBef>
                <a:spcPts val="0"/>
              </a:spcBef>
              <a:spcAft>
                <a:spcPts val="0"/>
              </a:spcAft>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914400" lvl="0" indent="0" algn="l" rtl="0">
              <a:spcBef>
                <a:spcPts val="0"/>
              </a:spcBef>
              <a:spcAft>
                <a:spcPts val="0"/>
              </a:spcAft>
              <a:buNone/>
            </a:pPr>
            <a:endParaRPr sz="1000">
              <a:latin typeface="Georgia"/>
              <a:ea typeface="Georgia"/>
              <a:cs typeface="Georgia"/>
              <a:sym typeface="Georgia"/>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712c67a341_0_1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7" name="Google Shape;297;g712c67a341_0_1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Caucusing refers to individual meetings that occurs between one party and the mediator, usually occurring after an initial joint session. Caucusing can be an important time to deal with polarization as mediators have an opportunity to speak directly to one side of the mediation. In addition, caucusing is an excellent opportunity to clear up misunderstandings that were built up during the initial joint session.</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Here, mediators should look to build rapport and gain the trust of each party. A mediator that can build rapport will lead to more constructive outcomes. For a more effective caucus, a mediator should encourage parties to be candid and open up further, which will help clarify issues, set goals and brainstorm solutions.</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712c67a341_0_1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5" name="Google Shape;305;g712c67a341_0_1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LANDLORD/TENANT</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As part of the HUD program, there is no smoking allowed in subsidized buildings.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A tenant is a diagnosed schizophrenic, and smoking alleviates some symptoms.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Tenant is given one year to stop smoking but couldn’t quit.</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Tenant is getting evicted during the pandemic – where can he live?</a:t>
            </a:r>
            <a:endParaRPr>
              <a:highlight>
                <a:srgbClr val="FFFF00"/>
              </a:highligh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712c67a341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g712c67a341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a4cf46deb3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4" name="Google Shape;314;ga4cf46deb3_0_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MATRIMONIAL LAW</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rPr>
              <a:t>Couple in an open marriage is going through divorce</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rPr>
              <a:t>Wife fell in love with someone else</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rPr>
              <a:t>Went through divorce coach process, which went well and both care about their children</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rPr>
              <a:t>Wife is jilted by lover before mediation on finances</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rPr>
              <a:t>At mediation to discuss finances, wife is jilted and hostile, husband (as usual) is scared of her.</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rPr>
              <a:t>House is polarizing issue – Husband wants to keep house. Wife doesn’t want him to even though she wants to move, as concerned that if he keeps house the children will want to stay there as established home. </a:t>
            </a:r>
            <a:endParaRPr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a4cf46deb3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3" name="Google Shape;323;ga4cf46deb3_0_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EMPLOYMENT LAW</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Woman is long-term, dedicated employee at large retail chain.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She started on floor and was promoted to HR position. Responsible for, among other things, recording adjustments to meal and break times.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Diligent employee. In her role, plaintiff had raised some concerns employees brought to her.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Plaintiff is fired for allegedly making improper adjustments to meal times for several employees. Sues based on NJ Law Against Discrimination and Retaliation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She adamantly denies wrongdoing, and it takes defendant 8 months to produce electronic records, citing technical challenges.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Plaintiff is convinced that records were destroyed and/or altered by someone else. Attorney has invested significant time in case.</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At mediation, plaintiff cannot let go of conspiracy theory and her demand is very high.</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712c67a341_0_2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2" name="Google Shape;332;g712c67a341_0_2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a4cf46deb3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ga4cf46deb3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712c67a341_0_3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712c67a341_0_3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b="1">
              <a:solidFill>
                <a:schemeClr val="dk1"/>
              </a:solidFill>
            </a:endParaRPr>
          </a:p>
          <a:p>
            <a:pPr marL="914400" lvl="1" indent="-298450" algn="l" rtl="0">
              <a:lnSpc>
                <a:spcPct val="115000"/>
              </a:lnSpc>
              <a:spcBef>
                <a:spcPts val="0"/>
              </a:spcBef>
              <a:spcAft>
                <a:spcPts val="0"/>
              </a:spcAft>
              <a:buClr>
                <a:schemeClr val="dk1"/>
              </a:buClr>
              <a:buSzPts val="1100"/>
              <a:buChar char="○"/>
            </a:pPr>
            <a:r>
              <a:rPr lang="en" b="1">
                <a:solidFill>
                  <a:schemeClr val="dk1"/>
                </a:solidFill>
              </a:rPr>
              <a:t>Social comparisons</a:t>
            </a:r>
            <a:r>
              <a:rPr lang="en">
                <a:solidFill>
                  <a:schemeClr val="dk1"/>
                </a:solidFill>
              </a:rPr>
              <a:t>: people want to be perceived favorably by other group members. People want to take positions that are socially preferred but you do not know those positions until they are revealed. So individuals move their judgements to preserve their image to others and their own self-image.</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b="1">
                <a:solidFill>
                  <a:schemeClr val="dk1"/>
                </a:solidFill>
              </a:rPr>
              <a:t>Limited argument pools</a:t>
            </a:r>
            <a:r>
              <a:rPr lang="en">
                <a:solidFill>
                  <a:schemeClr val="dk1"/>
                </a:solidFill>
              </a:rPr>
              <a:t>: positions as a result of convincing arguments within the group. If a group already has people leaning in that direction, there will be many arguments supporting this direction so people move further in that direction. This results in a limited argument pool. </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Depolarization when:</a:t>
            </a:r>
            <a:endParaRPr>
              <a:solidFill>
                <a:schemeClr val="dk1"/>
              </a:solidFill>
            </a:endParaRPr>
          </a:p>
          <a:p>
            <a:pPr marL="1371600" lvl="2" indent="-298450" algn="l" rtl="0">
              <a:lnSpc>
                <a:spcPct val="115000"/>
              </a:lnSpc>
              <a:spcBef>
                <a:spcPts val="0"/>
              </a:spcBef>
              <a:spcAft>
                <a:spcPts val="0"/>
              </a:spcAft>
              <a:buClr>
                <a:schemeClr val="dk1"/>
              </a:buClr>
              <a:buSzPts val="1100"/>
              <a:buChar char="■"/>
            </a:pPr>
            <a:r>
              <a:rPr lang="en">
                <a:solidFill>
                  <a:schemeClr val="dk1"/>
                </a:solidFill>
              </a:rPr>
              <a:t>Persuasive arguments in the opposite direction are offered </a:t>
            </a:r>
            <a:endParaRPr>
              <a:solidFill>
                <a:schemeClr val="dk1"/>
              </a:solidFill>
            </a:endParaRPr>
          </a:p>
          <a:p>
            <a:pPr marL="1371600" lvl="2" indent="-298450" algn="l" rtl="0">
              <a:lnSpc>
                <a:spcPct val="115000"/>
              </a:lnSpc>
              <a:spcBef>
                <a:spcPts val="0"/>
              </a:spcBef>
              <a:spcAft>
                <a:spcPts val="0"/>
              </a:spcAft>
              <a:buClr>
                <a:schemeClr val="dk1"/>
              </a:buClr>
              <a:buSzPts val="1100"/>
              <a:buChar char="■"/>
            </a:pPr>
            <a:r>
              <a:rPr lang="en">
                <a:solidFill>
                  <a:schemeClr val="dk1"/>
                </a:solidFill>
              </a:rPr>
              <a:t>When individuals are equally drawn from two extremes </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Polarization increases when:</a:t>
            </a:r>
            <a:endParaRPr>
              <a:solidFill>
                <a:schemeClr val="dk1"/>
              </a:solidFill>
            </a:endParaRPr>
          </a:p>
          <a:p>
            <a:pPr marL="1371600" lvl="2" indent="-298450" algn="l" rtl="0">
              <a:lnSpc>
                <a:spcPct val="115000"/>
              </a:lnSpc>
              <a:spcBef>
                <a:spcPts val="0"/>
              </a:spcBef>
              <a:spcAft>
                <a:spcPts val="0"/>
              </a:spcAft>
              <a:buClr>
                <a:schemeClr val="dk1"/>
              </a:buClr>
              <a:buSzPts val="1100"/>
              <a:buChar char="■"/>
            </a:pPr>
            <a:r>
              <a:rPr lang="en">
                <a:solidFill>
                  <a:schemeClr val="dk1"/>
                </a:solidFill>
              </a:rPr>
              <a:t>“people think of themselves...as part of a group, with a degree of solidarity. If they think of themselves in this way, group polarization is all the more likely, and it is likely too to be more extreme”</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746a76ec4e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g746a76ec4e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b="1">
              <a:solidFill>
                <a:schemeClr val="dk1"/>
              </a:solidFill>
            </a:endParaRPr>
          </a:p>
          <a:p>
            <a:pPr marL="914400" lvl="1" indent="-298450" algn="l" rtl="0">
              <a:lnSpc>
                <a:spcPct val="115000"/>
              </a:lnSpc>
              <a:spcBef>
                <a:spcPts val="0"/>
              </a:spcBef>
              <a:spcAft>
                <a:spcPts val="0"/>
              </a:spcAft>
              <a:buClr>
                <a:schemeClr val="dk1"/>
              </a:buClr>
              <a:buSzPts val="1100"/>
              <a:buChar char="○"/>
            </a:pPr>
            <a:r>
              <a:rPr lang="en" b="1">
                <a:solidFill>
                  <a:schemeClr val="dk1"/>
                </a:solidFill>
              </a:rPr>
              <a:t>Social comparisons</a:t>
            </a:r>
            <a:r>
              <a:rPr lang="en">
                <a:solidFill>
                  <a:schemeClr val="dk1"/>
                </a:solidFill>
              </a:rPr>
              <a:t>: people want to be perceived favorably by other group members. People want to take positions that are socially preferred but you do not know those positions until they are revealed. So individuals move their judgements to preserve their image to others and their own self-image.</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b="1">
                <a:solidFill>
                  <a:schemeClr val="dk1"/>
                </a:solidFill>
              </a:rPr>
              <a:t>Limited argument pools</a:t>
            </a:r>
            <a:r>
              <a:rPr lang="en">
                <a:solidFill>
                  <a:schemeClr val="dk1"/>
                </a:solidFill>
              </a:rPr>
              <a:t>: positions as a result of convincing arguments within the group. If a group already has people leaning in that direction, there will be many arguments supporting this direction so people move further in that direction. This results in a limited argument pool. </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Depolarization when:</a:t>
            </a:r>
            <a:endParaRPr>
              <a:solidFill>
                <a:schemeClr val="dk1"/>
              </a:solidFill>
            </a:endParaRPr>
          </a:p>
          <a:p>
            <a:pPr marL="1371600" lvl="2" indent="-298450" algn="l" rtl="0">
              <a:lnSpc>
                <a:spcPct val="115000"/>
              </a:lnSpc>
              <a:spcBef>
                <a:spcPts val="0"/>
              </a:spcBef>
              <a:spcAft>
                <a:spcPts val="0"/>
              </a:spcAft>
              <a:buClr>
                <a:schemeClr val="dk1"/>
              </a:buClr>
              <a:buSzPts val="1100"/>
              <a:buChar char="■"/>
            </a:pPr>
            <a:r>
              <a:rPr lang="en">
                <a:solidFill>
                  <a:schemeClr val="dk1"/>
                </a:solidFill>
              </a:rPr>
              <a:t>Persuasive arguments in the opposite direction are offered </a:t>
            </a:r>
            <a:endParaRPr>
              <a:solidFill>
                <a:schemeClr val="dk1"/>
              </a:solidFill>
            </a:endParaRPr>
          </a:p>
          <a:p>
            <a:pPr marL="1371600" lvl="2" indent="-298450" algn="l" rtl="0">
              <a:lnSpc>
                <a:spcPct val="115000"/>
              </a:lnSpc>
              <a:spcBef>
                <a:spcPts val="0"/>
              </a:spcBef>
              <a:spcAft>
                <a:spcPts val="0"/>
              </a:spcAft>
              <a:buClr>
                <a:schemeClr val="dk1"/>
              </a:buClr>
              <a:buSzPts val="1100"/>
              <a:buChar char="■"/>
            </a:pPr>
            <a:r>
              <a:rPr lang="en">
                <a:solidFill>
                  <a:schemeClr val="dk1"/>
                </a:solidFill>
              </a:rPr>
              <a:t>When individuals are equally drawn from two extremes </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Polarization increases when:</a:t>
            </a:r>
            <a:endParaRPr>
              <a:solidFill>
                <a:schemeClr val="dk1"/>
              </a:solidFill>
            </a:endParaRPr>
          </a:p>
          <a:p>
            <a:pPr marL="1371600" lvl="2" indent="-298450" algn="l" rtl="0">
              <a:lnSpc>
                <a:spcPct val="115000"/>
              </a:lnSpc>
              <a:spcBef>
                <a:spcPts val="0"/>
              </a:spcBef>
              <a:spcAft>
                <a:spcPts val="0"/>
              </a:spcAft>
              <a:buClr>
                <a:schemeClr val="dk1"/>
              </a:buClr>
              <a:buSzPts val="1100"/>
              <a:buChar char="■"/>
            </a:pPr>
            <a:r>
              <a:rPr lang="en">
                <a:solidFill>
                  <a:schemeClr val="dk1"/>
                </a:solidFill>
              </a:rPr>
              <a:t>“people think of themselves...as part of a group, with a degree of solidarity. If they think of themselves in this way, group polarization is all the more likely, and it is likely too to be more extreme”</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7321ab6ee4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7321ab6ee4_1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Why is it relevant? </a:t>
            </a:r>
            <a:endParaRPr>
              <a:solidFill>
                <a:schemeClr val="dk1"/>
              </a:solidFill>
            </a:endParaRPr>
          </a:p>
          <a:p>
            <a:pPr marL="1371600" lvl="2" indent="-298450" algn="l" rtl="0">
              <a:lnSpc>
                <a:spcPct val="115000"/>
              </a:lnSpc>
              <a:spcBef>
                <a:spcPts val="0"/>
              </a:spcBef>
              <a:spcAft>
                <a:spcPts val="0"/>
              </a:spcAft>
              <a:buClr>
                <a:schemeClr val="dk1"/>
              </a:buClr>
              <a:buSzPts val="1100"/>
              <a:buChar char="■"/>
            </a:pPr>
            <a:r>
              <a:rPr lang="en">
                <a:solidFill>
                  <a:schemeClr val="dk1"/>
                </a:solidFill>
              </a:rPr>
              <a:t>Today, we regard political affiliation as a group identity. “Once group polarization has taken effect on a person, they tend to regard the expression of opposing viewpoints as an attack on their identity, and this affirms their negative attitude toward their political opposition.”</a:t>
            </a:r>
            <a:endParaRPr>
              <a:solidFill>
                <a:schemeClr val="dk1"/>
              </a:solidFill>
            </a:endParaRPr>
          </a:p>
          <a:p>
            <a:pPr marL="1371600" lvl="2" indent="-298450" algn="l" rtl="0">
              <a:lnSpc>
                <a:spcPct val="115000"/>
              </a:lnSpc>
              <a:spcBef>
                <a:spcPts val="0"/>
              </a:spcBef>
              <a:spcAft>
                <a:spcPts val="0"/>
              </a:spcAft>
              <a:buClr>
                <a:schemeClr val="dk1"/>
              </a:buClr>
              <a:buSzPts val="1100"/>
              <a:buChar char="■"/>
            </a:pPr>
            <a:r>
              <a:rPr lang="en">
                <a:solidFill>
                  <a:schemeClr val="dk1"/>
                </a:solidFill>
              </a:rPr>
              <a:t>A mediator that is self-aware and recognizes these trends can better recognize and address potential bias. </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Ways to decrease polarization:</a:t>
            </a:r>
            <a:endParaRPr>
              <a:solidFill>
                <a:schemeClr val="dk1"/>
              </a:solidFill>
            </a:endParaRPr>
          </a:p>
          <a:p>
            <a:pPr marL="1371600" lvl="2" indent="-298450" algn="l" rtl="0">
              <a:lnSpc>
                <a:spcPct val="115000"/>
              </a:lnSpc>
              <a:spcBef>
                <a:spcPts val="0"/>
              </a:spcBef>
              <a:spcAft>
                <a:spcPts val="0"/>
              </a:spcAft>
              <a:buClr>
                <a:schemeClr val="dk1"/>
              </a:buClr>
              <a:buSzPts val="1100"/>
              <a:buChar char="■"/>
            </a:pPr>
            <a:r>
              <a:rPr lang="en">
                <a:solidFill>
                  <a:schemeClr val="dk1"/>
                </a:solidFill>
              </a:rPr>
              <a:t>Through framing!</a:t>
            </a:r>
            <a:endParaRPr>
              <a:solidFill>
                <a:schemeClr val="dk1"/>
              </a:solidFill>
            </a:endParaRPr>
          </a:p>
          <a:p>
            <a:pPr marL="1371600" lvl="2" indent="-298450" algn="l" rtl="0">
              <a:lnSpc>
                <a:spcPct val="115000"/>
              </a:lnSpc>
              <a:spcBef>
                <a:spcPts val="0"/>
              </a:spcBef>
              <a:spcAft>
                <a:spcPts val="0"/>
              </a:spcAft>
              <a:buClr>
                <a:schemeClr val="dk1"/>
              </a:buClr>
              <a:buSzPts val="1100"/>
              <a:buChar char="■"/>
            </a:pPr>
            <a:r>
              <a:rPr lang="en">
                <a:solidFill>
                  <a:schemeClr val="dk1"/>
                </a:solidFill>
              </a:rPr>
              <a:t>Polarization tends to occur around issues that are socially framed. With facts, deliberation tends to move people towards accuracy. But many of the questions that result in polarization are not factual. </a:t>
            </a:r>
            <a:endParaRPr>
              <a:solidFill>
                <a:schemeClr val="dk1"/>
              </a:solidFill>
              <a:highlight>
                <a:srgbClr val="FFFF00"/>
              </a:highlight>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Make clear, opposing viewpoint can feel so personal because we feel as though our identity is being attacked. </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712c67a341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g712c67a341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Before we get into the crux of the issue, it is important to go over some ethical guidelines. Our sources will be:</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1) ABA Model Standards of Conduct for Mediators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2) Local Rules of the US District Court for the District of New Jersey</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3) NJ Association of Professional Mediators Standards of Conduct for Mediators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4) NJ Uniform Mediation Act</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712c67a341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g712c67a341_0_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algn="l" rtl="0">
              <a:lnSpc>
                <a:spcPct val="100000"/>
              </a:lnSpc>
              <a:spcBef>
                <a:spcPts val="0"/>
              </a:spcBef>
              <a:spcAft>
                <a:spcPts val="0"/>
              </a:spcAft>
              <a:buSzPts val="1400"/>
              <a:buFont typeface="Arial"/>
              <a:buNone/>
              <a:defRPr sz="1800"/>
            </a:lvl2pPr>
            <a:lvl3pPr lvl="2" algn="l" rtl="0">
              <a:lnSpc>
                <a:spcPct val="100000"/>
              </a:lnSpc>
              <a:spcBef>
                <a:spcPts val="0"/>
              </a:spcBef>
              <a:spcAft>
                <a:spcPts val="0"/>
              </a:spcAft>
              <a:buSzPts val="1400"/>
              <a:buFont typeface="Arial"/>
              <a:buNone/>
              <a:defRPr sz="1800"/>
            </a:lvl3pPr>
            <a:lvl4pPr lvl="3" algn="l" rtl="0">
              <a:lnSpc>
                <a:spcPct val="100000"/>
              </a:lnSpc>
              <a:spcBef>
                <a:spcPts val="0"/>
              </a:spcBef>
              <a:spcAft>
                <a:spcPts val="0"/>
              </a:spcAft>
              <a:buSzPts val="1400"/>
              <a:buFont typeface="Arial"/>
              <a:buNone/>
              <a:defRPr sz="1800"/>
            </a:lvl4pPr>
            <a:lvl5pPr lvl="4" algn="l" rtl="0">
              <a:lnSpc>
                <a:spcPct val="100000"/>
              </a:lnSpc>
              <a:spcBef>
                <a:spcPts val="0"/>
              </a:spcBef>
              <a:spcAft>
                <a:spcPts val="0"/>
              </a:spcAft>
              <a:buSzPts val="1400"/>
              <a:buFont typeface="Arial"/>
              <a:buNone/>
              <a:defRPr sz="1800"/>
            </a:lvl5pPr>
            <a:lvl6pPr lvl="5" algn="l" rtl="0">
              <a:lnSpc>
                <a:spcPct val="100000"/>
              </a:lnSpc>
              <a:spcBef>
                <a:spcPts val="0"/>
              </a:spcBef>
              <a:spcAft>
                <a:spcPts val="0"/>
              </a:spcAft>
              <a:buSzPts val="1400"/>
              <a:buFont typeface="Arial"/>
              <a:buNone/>
              <a:defRPr sz="1800"/>
            </a:lvl6pPr>
            <a:lvl7pPr lvl="6" algn="l" rtl="0">
              <a:lnSpc>
                <a:spcPct val="100000"/>
              </a:lnSpc>
              <a:spcBef>
                <a:spcPts val="0"/>
              </a:spcBef>
              <a:spcAft>
                <a:spcPts val="0"/>
              </a:spcAft>
              <a:buSzPts val="1400"/>
              <a:buFont typeface="Arial"/>
              <a:buNone/>
              <a:defRPr sz="1800"/>
            </a:lvl7pPr>
            <a:lvl8pPr lvl="7" algn="l" rtl="0">
              <a:lnSpc>
                <a:spcPct val="100000"/>
              </a:lnSpc>
              <a:spcBef>
                <a:spcPts val="0"/>
              </a:spcBef>
              <a:spcAft>
                <a:spcPts val="0"/>
              </a:spcAft>
              <a:buSzPts val="1400"/>
              <a:buFont typeface="Arial"/>
              <a:buNone/>
              <a:defRPr sz="1800"/>
            </a:lvl8pPr>
            <a:lvl9pPr lvl="8" algn="l" rtl="0">
              <a:lnSpc>
                <a:spcPct val="100000"/>
              </a:lnSpc>
              <a:spcBef>
                <a:spcPts val="0"/>
              </a:spcBef>
              <a:spcAft>
                <a:spcPts val="0"/>
              </a:spcAft>
              <a:buSzPts val="1400"/>
              <a:buFont typeface="Arial"/>
              <a:buNone/>
              <a:defRPr sz="1800"/>
            </a:lvl9pPr>
          </a:lstStyle>
          <a:p>
            <a:endParaRPr/>
          </a:p>
        </p:txBody>
      </p:sp>
      <p:sp>
        <p:nvSpPr>
          <p:cNvPr id="52" name="Google Shape;52;p13"/>
          <p:cNvSpPr txBox="1">
            <a:spLocks noGrp="1"/>
          </p:cNvSpPr>
          <p:nvPr>
            <p:ph type="body" idx="1"/>
          </p:nvPr>
        </p:nvSpPr>
        <p:spPr>
          <a:xfrm>
            <a:off x="457200" y="1200152"/>
            <a:ext cx="8229600" cy="33945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60" name="Google Shape;60;p14"/>
          <p:cNvPicPr preferRelativeResize="0"/>
          <p:nvPr/>
        </p:nvPicPr>
        <p:blipFill rotWithShape="1">
          <a:blip r:embed="rId3">
            <a:alphaModFix/>
          </a:blip>
          <a:srcRect/>
          <a:stretch/>
        </p:blipFill>
        <p:spPr>
          <a:xfrm>
            <a:off x="0" y="-16775"/>
            <a:ext cx="9144000" cy="969900"/>
          </a:xfrm>
          <a:prstGeom prst="rect">
            <a:avLst/>
          </a:prstGeom>
          <a:noFill/>
          <a:ln>
            <a:noFill/>
          </a:ln>
        </p:spPr>
      </p:pic>
      <p:sp>
        <p:nvSpPr>
          <p:cNvPr id="61" name="Google Shape;61;p14"/>
          <p:cNvSpPr/>
          <p:nvPr/>
        </p:nvSpPr>
        <p:spPr>
          <a:xfrm>
            <a:off x="0" y="-6575"/>
            <a:ext cx="9144000" cy="969900"/>
          </a:xfrm>
          <a:prstGeom prst="rect">
            <a:avLst/>
          </a:prstGeom>
          <a:solidFill>
            <a:schemeClr val="lt1">
              <a:alpha val="6902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50"/>
              <a:buFont typeface="Arial"/>
              <a:buNone/>
            </a:pPr>
            <a:endParaRPr sz="1800" b="0" i="0" u="none" strike="noStrike" cap="none">
              <a:solidFill>
                <a:schemeClr val="lt1"/>
              </a:solidFill>
              <a:latin typeface="Calibri"/>
              <a:ea typeface="Calibri"/>
              <a:cs typeface="Calibri"/>
              <a:sym typeface="Calibri"/>
            </a:endParaRPr>
          </a:p>
        </p:txBody>
      </p:sp>
      <p:sp>
        <p:nvSpPr>
          <p:cNvPr id="62" name="Google Shape;62;p14"/>
          <p:cNvSpPr txBox="1">
            <a:spLocks noGrp="1"/>
          </p:cNvSpPr>
          <p:nvPr>
            <p:ph type="ftr" idx="11"/>
          </p:nvPr>
        </p:nvSpPr>
        <p:spPr>
          <a:xfrm>
            <a:off x="7790368" y="4461163"/>
            <a:ext cx="1375800" cy="741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300"/>
              <a:buFont typeface="Calibri"/>
              <a:buNone/>
            </a:pPr>
            <a:endParaRPr sz="1200" b="0" i="0" u="none" strike="noStrike" cap="none">
              <a:solidFill>
                <a:srgbClr val="0038A8"/>
              </a:solidFill>
              <a:latin typeface="Libre Baskerville"/>
              <a:ea typeface="Libre Baskerville"/>
              <a:cs typeface="Libre Baskerville"/>
              <a:sym typeface="Libre Baskerville"/>
            </a:endParaRPr>
          </a:p>
          <a:p>
            <a:pPr marL="0" marR="0" lvl="0" indent="0" algn="ctr" rtl="0">
              <a:lnSpc>
                <a:spcPct val="100000"/>
              </a:lnSpc>
              <a:spcBef>
                <a:spcPts val="0"/>
              </a:spcBef>
              <a:spcAft>
                <a:spcPts val="0"/>
              </a:spcAft>
              <a:buClr>
                <a:srgbClr val="888888"/>
              </a:buClr>
              <a:buSzPts val="300"/>
              <a:buFont typeface="Calibri"/>
              <a:buNone/>
            </a:pPr>
            <a:endParaRPr sz="1200" b="0" i="0" u="none" strike="noStrike" cap="none">
              <a:solidFill>
                <a:srgbClr val="0038A8"/>
              </a:solidFill>
              <a:latin typeface="Libre Baskerville"/>
              <a:ea typeface="Libre Baskerville"/>
              <a:cs typeface="Libre Baskerville"/>
              <a:sym typeface="Libre Baskerville"/>
            </a:endParaRPr>
          </a:p>
          <a:p>
            <a:pPr marL="0" marR="0" lvl="0" indent="0" algn="ctr" rtl="0">
              <a:lnSpc>
                <a:spcPct val="100000"/>
              </a:lnSpc>
              <a:spcBef>
                <a:spcPts val="0"/>
              </a:spcBef>
              <a:spcAft>
                <a:spcPts val="0"/>
              </a:spcAft>
              <a:buClr>
                <a:srgbClr val="165090"/>
              </a:buClr>
              <a:buSzPts val="175"/>
              <a:buFont typeface="Garamond"/>
              <a:buNone/>
            </a:pPr>
            <a:r>
              <a:rPr lang="en" sz="700" b="0" i="0" u="none" strike="noStrike" cap="none">
                <a:solidFill>
                  <a:srgbClr val="165090"/>
                </a:solidFill>
                <a:latin typeface="Garamond"/>
                <a:ea typeface="Garamond"/>
                <a:cs typeface="Garamond"/>
                <a:sym typeface="Garamond"/>
              </a:rPr>
              <a:t>Columbia Law School</a:t>
            </a:r>
            <a:endParaRPr/>
          </a:p>
          <a:p>
            <a:pPr marL="0" marR="0" lvl="0" indent="0" algn="ctr" rtl="0">
              <a:lnSpc>
                <a:spcPct val="100000"/>
              </a:lnSpc>
              <a:spcBef>
                <a:spcPts val="0"/>
              </a:spcBef>
              <a:spcAft>
                <a:spcPts val="0"/>
              </a:spcAft>
              <a:buClr>
                <a:srgbClr val="165090"/>
              </a:buClr>
              <a:buSzPts val="175"/>
              <a:buFont typeface="Garamond"/>
              <a:buNone/>
            </a:pPr>
            <a:r>
              <a:rPr lang="en" sz="700" b="0" i="0" u="none" strike="noStrike" cap="none">
                <a:solidFill>
                  <a:srgbClr val="165090"/>
                </a:solidFill>
                <a:latin typeface="Garamond"/>
                <a:ea typeface="Garamond"/>
                <a:cs typeface="Garamond"/>
                <a:sym typeface="Garamond"/>
              </a:rPr>
              <a:t>Mediation Program</a:t>
            </a:r>
            <a:endParaRPr/>
          </a:p>
        </p:txBody>
      </p:sp>
      <p:sp>
        <p:nvSpPr>
          <p:cNvPr id="63" name="Google Shape;63;p14"/>
          <p:cNvSpPr txBox="1">
            <a:spLocks noGrp="1"/>
          </p:cNvSpPr>
          <p:nvPr>
            <p:ph type="title"/>
          </p:nvPr>
        </p:nvSpPr>
        <p:spPr>
          <a:xfrm>
            <a:off x="457200" y="1423975"/>
            <a:ext cx="8229600" cy="2071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400"/>
              <a:buFont typeface="Arial"/>
              <a:buNone/>
            </a:pPr>
            <a:r>
              <a:rPr lang="en" sz="2800" b="1">
                <a:solidFill>
                  <a:srgbClr val="165090"/>
                </a:solidFill>
                <a:latin typeface="Garamond"/>
                <a:ea typeface="Garamond"/>
                <a:cs typeface="Garamond"/>
                <a:sym typeface="Garamond"/>
              </a:rPr>
              <a:t>Justice Marie L. Garibaldi American Inn of Court</a:t>
            </a:r>
            <a:endParaRPr sz="2800" b="1">
              <a:solidFill>
                <a:srgbClr val="165090"/>
              </a:solidFill>
              <a:latin typeface="Garamond"/>
              <a:ea typeface="Garamond"/>
              <a:cs typeface="Garamond"/>
              <a:sym typeface="Garamond"/>
            </a:endParaRPr>
          </a:p>
          <a:p>
            <a:pPr marL="0" lvl="0" indent="0" algn="ctr" rtl="0">
              <a:lnSpc>
                <a:spcPct val="100000"/>
              </a:lnSpc>
              <a:spcBef>
                <a:spcPts val="0"/>
              </a:spcBef>
              <a:spcAft>
                <a:spcPts val="0"/>
              </a:spcAft>
              <a:buClr>
                <a:schemeClr val="dk1"/>
              </a:buClr>
              <a:buSzPts val="1400"/>
              <a:buFont typeface="Arial"/>
              <a:buNone/>
            </a:pPr>
            <a:r>
              <a:rPr lang="en" sz="2800" b="1">
                <a:solidFill>
                  <a:srgbClr val="165090"/>
                </a:solidFill>
                <a:latin typeface="Garamond"/>
                <a:ea typeface="Garamond"/>
                <a:cs typeface="Garamond"/>
                <a:sym typeface="Garamond"/>
              </a:rPr>
              <a:t>Columbia Law School</a:t>
            </a:r>
            <a:endParaRPr sz="2800" b="1">
              <a:solidFill>
                <a:srgbClr val="165090"/>
              </a:solidFill>
              <a:latin typeface="Garamond"/>
              <a:ea typeface="Garamond"/>
              <a:cs typeface="Garamond"/>
              <a:sym typeface="Garamond"/>
            </a:endParaRPr>
          </a:p>
          <a:p>
            <a:pPr marL="0" lvl="0" indent="0" algn="ctr" rtl="0">
              <a:lnSpc>
                <a:spcPct val="100000"/>
              </a:lnSpc>
              <a:spcBef>
                <a:spcPts val="0"/>
              </a:spcBef>
              <a:spcAft>
                <a:spcPts val="0"/>
              </a:spcAft>
              <a:buClr>
                <a:schemeClr val="dk1"/>
              </a:buClr>
              <a:buSzPts val="1400"/>
              <a:buFont typeface="Arial"/>
              <a:buNone/>
            </a:pPr>
            <a:endParaRPr sz="2800" b="1">
              <a:solidFill>
                <a:srgbClr val="165090"/>
              </a:solidFill>
              <a:latin typeface="Garamond"/>
              <a:ea typeface="Garamond"/>
              <a:cs typeface="Garamond"/>
              <a:sym typeface="Garamond"/>
            </a:endParaRPr>
          </a:p>
          <a:p>
            <a:pPr marL="0" lvl="0" indent="0" algn="ctr" rtl="0">
              <a:lnSpc>
                <a:spcPct val="100000"/>
              </a:lnSpc>
              <a:spcBef>
                <a:spcPts val="0"/>
              </a:spcBef>
              <a:spcAft>
                <a:spcPts val="0"/>
              </a:spcAft>
              <a:buClr>
                <a:schemeClr val="dk1"/>
              </a:buClr>
              <a:buSzPts val="1400"/>
              <a:buFont typeface="Arial"/>
              <a:buNone/>
            </a:pPr>
            <a:r>
              <a:rPr lang="en" sz="2800" b="1" i="1">
                <a:solidFill>
                  <a:srgbClr val="165090"/>
                </a:solidFill>
                <a:latin typeface="Garamond"/>
                <a:ea typeface="Garamond"/>
                <a:cs typeface="Garamond"/>
                <a:sym typeface="Garamond"/>
              </a:rPr>
              <a:t>Mediating in the Age of Polarization</a:t>
            </a:r>
            <a:endParaRPr sz="2800" b="1" i="1">
              <a:solidFill>
                <a:srgbClr val="165090"/>
              </a:solidFill>
              <a:latin typeface="Garamond"/>
              <a:ea typeface="Garamond"/>
              <a:cs typeface="Garamond"/>
              <a:sym typeface="Garamond"/>
            </a:endParaRPr>
          </a:p>
        </p:txBody>
      </p:sp>
      <p:sp>
        <p:nvSpPr>
          <p:cNvPr id="64" name="Google Shape;64;p14"/>
          <p:cNvSpPr txBox="1"/>
          <p:nvPr/>
        </p:nvSpPr>
        <p:spPr>
          <a:xfrm>
            <a:off x="3450" y="3955575"/>
            <a:ext cx="9137100" cy="644100"/>
          </a:xfrm>
          <a:prstGeom prst="rect">
            <a:avLst/>
          </a:prstGeom>
          <a:noFill/>
          <a:ln>
            <a:noFill/>
          </a:ln>
        </p:spPr>
        <p:txBody>
          <a:bodyPr spcFirstLastPara="1" wrap="square" lIns="91425" tIns="45700" rIns="91425" bIns="45700" anchor="t" anchorCtr="0">
            <a:noAutofit/>
          </a:bodyPr>
          <a:lstStyle/>
          <a:p>
            <a:pPr marL="285750" marR="0" lvl="0" indent="-285750" algn="ctr" rtl="0">
              <a:lnSpc>
                <a:spcPct val="100000"/>
              </a:lnSpc>
              <a:spcBef>
                <a:spcPts val="0"/>
              </a:spcBef>
              <a:spcAft>
                <a:spcPts val="0"/>
              </a:spcAft>
              <a:buClr>
                <a:srgbClr val="165090"/>
              </a:buClr>
              <a:buSzPts val="550"/>
              <a:buFont typeface="Arial"/>
              <a:buNone/>
            </a:pPr>
            <a:r>
              <a:rPr lang="en" sz="3000">
                <a:solidFill>
                  <a:srgbClr val="165090"/>
                </a:solidFill>
                <a:latin typeface="Garamond"/>
                <a:ea typeface="Garamond"/>
                <a:cs typeface="Garamond"/>
                <a:sym typeface="Garamond"/>
              </a:rPr>
              <a:t>November 12</a:t>
            </a:r>
            <a:r>
              <a:rPr lang="en" sz="3000" b="0" i="0" u="none" strike="noStrike" cap="none">
                <a:solidFill>
                  <a:srgbClr val="165090"/>
                </a:solidFill>
                <a:latin typeface="Garamond"/>
                <a:ea typeface="Garamond"/>
                <a:cs typeface="Garamond"/>
                <a:sym typeface="Garamond"/>
              </a:rPr>
              <a:t>, 20</a:t>
            </a:r>
            <a:r>
              <a:rPr lang="en" sz="3000">
                <a:solidFill>
                  <a:srgbClr val="165090"/>
                </a:solidFill>
                <a:latin typeface="Garamond"/>
                <a:ea typeface="Garamond"/>
                <a:cs typeface="Garamond"/>
                <a:sym typeface="Garamond"/>
              </a:rPr>
              <a:t>20</a:t>
            </a:r>
            <a:endParaRPr sz="3200" b="0" i="0" u="none" strike="noStrike" cap="none">
              <a:solidFill>
                <a:srgbClr val="165090"/>
              </a:solidFill>
              <a:latin typeface="Garamond"/>
              <a:ea typeface="Garamond"/>
              <a:cs typeface="Garamond"/>
              <a:sym typeface="Garamond"/>
            </a:endParaRPr>
          </a:p>
        </p:txBody>
      </p:sp>
      <p:pic>
        <p:nvPicPr>
          <p:cNvPr id="65" name="Google Shape;65;p14" descr="CLS Crown.gif"/>
          <p:cNvPicPr preferRelativeResize="0"/>
          <p:nvPr/>
        </p:nvPicPr>
        <p:blipFill rotWithShape="1">
          <a:blip r:embed="rId4">
            <a:alphaModFix/>
          </a:blip>
          <a:srcRect l="5723" r="7297" b="31759"/>
          <a:stretch/>
        </p:blipFill>
        <p:spPr>
          <a:xfrm>
            <a:off x="8156075" y="4379525"/>
            <a:ext cx="644373" cy="504879"/>
          </a:xfrm>
          <a:prstGeom prst="rect">
            <a:avLst/>
          </a:prstGeom>
          <a:noFill/>
          <a:ln>
            <a:noFill/>
          </a:ln>
        </p:spPr>
      </p:pic>
      <p:pic>
        <p:nvPicPr>
          <p:cNvPr id="66" name="Google Shape;66;p14" descr="cls.png"/>
          <p:cNvPicPr preferRelativeResize="0"/>
          <p:nvPr/>
        </p:nvPicPr>
        <p:blipFill rotWithShape="1">
          <a:blip r:embed="rId5">
            <a:alphaModFix/>
          </a:blip>
          <a:srcRect/>
          <a:stretch/>
        </p:blipFill>
        <p:spPr>
          <a:xfrm>
            <a:off x="4020937" y="3625"/>
            <a:ext cx="1102116" cy="949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23"/>
          <p:cNvPicPr preferRelativeResize="0"/>
          <p:nvPr/>
        </p:nvPicPr>
        <p:blipFill rotWithShape="1">
          <a:blip r:embed="rId3">
            <a:alphaModFix/>
          </a:blip>
          <a:srcRect/>
          <a:stretch/>
        </p:blipFill>
        <p:spPr>
          <a:xfrm>
            <a:off x="0" y="0"/>
            <a:ext cx="9113374" cy="953100"/>
          </a:xfrm>
          <a:prstGeom prst="rect">
            <a:avLst/>
          </a:prstGeom>
          <a:noFill/>
          <a:ln>
            <a:noFill/>
          </a:ln>
        </p:spPr>
      </p:pic>
      <p:sp>
        <p:nvSpPr>
          <p:cNvPr id="144" name="Google Shape;144;p23"/>
          <p:cNvSpPr/>
          <p:nvPr/>
        </p:nvSpPr>
        <p:spPr>
          <a:xfrm>
            <a:off x="0" y="0"/>
            <a:ext cx="9144000" cy="953100"/>
          </a:xfrm>
          <a:prstGeom prst="rect">
            <a:avLst/>
          </a:prstGeom>
          <a:solidFill>
            <a:srgbClr val="FFFFFF">
              <a:alpha val="6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50"/>
              <a:buFont typeface="Arial"/>
              <a:buNone/>
            </a:pPr>
            <a:endParaRPr sz="1800" b="0" i="0" u="none" strike="noStrike" cap="none">
              <a:solidFill>
                <a:srgbClr val="FFFFFF"/>
              </a:solidFill>
              <a:latin typeface="Calibri"/>
              <a:ea typeface="Calibri"/>
              <a:cs typeface="Calibri"/>
              <a:sym typeface="Calibri"/>
            </a:endParaRPr>
          </a:p>
        </p:txBody>
      </p:sp>
      <p:sp>
        <p:nvSpPr>
          <p:cNvPr id="145" name="Google Shape;145;p23"/>
          <p:cNvSpPr txBox="1">
            <a:spLocks noGrp="1"/>
          </p:cNvSpPr>
          <p:nvPr>
            <p:ph type="title"/>
          </p:nvPr>
        </p:nvSpPr>
        <p:spPr>
          <a:xfrm>
            <a:off x="441888" y="47853"/>
            <a:ext cx="8229600" cy="857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400"/>
              <a:buNone/>
            </a:pPr>
            <a:r>
              <a:rPr lang="en" b="1">
                <a:solidFill>
                  <a:schemeClr val="dk2"/>
                </a:solidFill>
                <a:latin typeface="Garamond"/>
                <a:ea typeface="Garamond"/>
                <a:cs typeface="Garamond"/>
                <a:sym typeface="Garamond"/>
              </a:rPr>
              <a:t>Impartiality</a:t>
            </a:r>
            <a:endParaRPr b="1">
              <a:solidFill>
                <a:schemeClr val="dk2"/>
              </a:solidFill>
              <a:latin typeface="Garamond"/>
              <a:ea typeface="Garamond"/>
              <a:cs typeface="Garamond"/>
              <a:sym typeface="Garamond"/>
            </a:endParaRPr>
          </a:p>
        </p:txBody>
      </p:sp>
      <p:sp>
        <p:nvSpPr>
          <p:cNvPr id="146" name="Google Shape;146;p23"/>
          <p:cNvSpPr txBox="1"/>
          <p:nvPr/>
        </p:nvSpPr>
        <p:spPr>
          <a:xfrm>
            <a:off x="4310275" y="1244800"/>
            <a:ext cx="4646700" cy="328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 sz="2200" b="0" i="0" u="none" strike="noStrike" cap="none">
                <a:solidFill>
                  <a:srgbClr val="165090"/>
                </a:solidFill>
                <a:latin typeface="Garamond"/>
                <a:ea typeface="Garamond"/>
                <a:cs typeface="Garamond"/>
                <a:sym typeface="Garamond"/>
              </a:rPr>
              <a:t>A mediator shall decline a mediation if the mediator cannot conduct it in an impartial manner.</a:t>
            </a:r>
            <a:endParaRPr sz="2200" b="0" i="0" u="none" strike="noStrike" cap="none">
              <a:solidFill>
                <a:srgbClr val="165090"/>
              </a:solidFill>
              <a:latin typeface="Garamond"/>
              <a:ea typeface="Garamond"/>
              <a:cs typeface="Garamond"/>
              <a:sym typeface="Garamond"/>
            </a:endParaRPr>
          </a:p>
          <a:p>
            <a:pPr marL="0" marR="0" lvl="0" indent="0" algn="l" rtl="0">
              <a:lnSpc>
                <a:spcPct val="100000"/>
              </a:lnSpc>
              <a:spcBef>
                <a:spcPts val="0"/>
              </a:spcBef>
              <a:spcAft>
                <a:spcPts val="0"/>
              </a:spcAft>
              <a:buClr>
                <a:srgbClr val="000000"/>
              </a:buClr>
              <a:buSzPts val="2200"/>
              <a:buFont typeface="Arial"/>
              <a:buNone/>
            </a:pPr>
            <a:endParaRPr sz="1200" b="0" i="0" u="none" strike="noStrike" cap="none">
              <a:solidFill>
                <a:srgbClr val="165090"/>
              </a:solidFill>
              <a:latin typeface="Garamond"/>
              <a:ea typeface="Garamond"/>
              <a:cs typeface="Garamond"/>
              <a:sym typeface="Garamond"/>
            </a:endParaRPr>
          </a:p>
          <a:p>
            <a:pPr marL="0" marR="0" lvl="0" indent="0" algn="l" rtl="0">
              <a:lnSpc>
                <a:spcPct val="100000"/>
              </a:lnSpc>
              <a:spcBef>
                <a:spcPts val="0"/>
              </a:spcBef>
              <a:spcAft>
                <a:spcPts val="0"/>
              </a:spcAft>
              <a:buClr>
                <a:srgbClr val="000000"/>
              </a:buClr>
              <a:buSzPts val="2200"/>
              <a:buFont typeface="Arial"/>
              <a:buNone/>
            </a:pPr>
            <a:r>
              <a:rPr lang="en" sz="2200" b="0" i="0" u="none" strike="noStrike" cap="none">
                <a:solidFill>
                  <a:srgbClr val="165090"/>
                </a:solidFill>
                <a:latin typeface="Garamond"/>
                <a:ea typeface="Garamond"/>
                <a:cs typeface="Garamond"/>
                <a:sym typeface="Garamond"/>
              </a:rPr>
              <a:t>Impartiality means </a:t>
            </a:r>
            <a:r>
              <a:rPr lang="en" sz="2200" b="1" i="0" u="none" strike="noStrike" cap="none">
                <a:solidFill>
                  <a:srgbClr val="165090"/>
                </a:solidFill>
                <a:latin typeface="Garamond"/>
                <a:ea typeface="Garamond"/>
                <a:cs typeface="Garamond"/>
                <a:sym typeface="Garamond"/>
              </a:rPr>
              <a:t>freedom from favoritism, bias or prejudice</a:t>
            </a:r>
            <a:r>
              <a:rPr lang="en" sz="2200" b="0" i="0" u="none" strike="noStrike" cap="none">
                <a:solidFill>
                  <a:srgbClr val="165090"/>
                </a:solidFill>
                <a:latin typeface="Garamond"/>
                <a:ea typeface="Garamond"/>
                <a:cs typeface="Garamond"/>
                <a:sym typeface="Garamond"/>
              </a:rPr>
              <a:t>.</a:t>
            </a:r>
            <a:endParaRPr sz="2200" b="0" i="0" u="none" strike="noStrike" cap="none">
              <a:solidFill>
                <a:srgbClr val="165090"/>
              </a:solidFill>
              <a:latin typeface="Garamond"/>
              <a:ea typeface="Garamond"/>
              <a:cs typeface="Garamond"/>
              <a:sym typeface="Garamond"/>
            </a:endParaRPr>
          </a:p>
          <a:p>
            <a:pPr marL="0" marR="0" lvl="0" indent="0" algn="l" rtl="0">
              <a:lnSpc>
                <a:spcPct val="100000"/>
              </a:lnSpc>
              <a:spcBef>
                <a:spcPts val="0"/>
              </a:spcBef>
              <a:spcAft>
                <a:spcPts val="0"/>
              </a:spcAft>
              <a:buClr>
                <a:srgbClr val="000000"/>
              </a:buClr>
              <a:buSzPts val="2200"/>
              <a:buFont typeface="Arial"/>
              <a:buNone/>
            </a:pPr>
            <a:endParaRPr sz="1200" b="0" i="0" u="none" strike="noStrike" cap="none">
              <a:solidFill>
                <a:srgbClr val="165090"/>
              </a:solidFill>
              <a:latin typeface="Garamond"/>
              <a:ea typeface="Garamond"/>
              <a:cs typeface="Garamond"/>
              <a:sym typeface="Garamond"/>
            </a:endParaRPr>
          </a:p>
          <a:p>
            <a:pPr marL="0" marR="0" lvl="0" indent="0" algn="l" rtl="0">
              <a:lnSpc>
                <a:spcPct val="100000"/>
              </a:lnSpc>
              <a:spcBef>
                <a:spcPts val="0"/>
              </a:spcBef>
              <a:spcAft>
                <a:spcPts val="0"/>
              </a:spcAft>
              <a:buClr>
                <a:srgbClr val="000000"/>
              </a:buClr>
              <a:buSzPts val="2200"/>
              <a:buFont typeface="Arial"/>
              <a:buNone/>
            </a:pPr>
            <a:r>
              <a:rPr lang="en" sz="2200" b="0" i="0" u="none" strike="noStrike" cap="none">
                <a:solidFill>
                  <a:srgbClr val="165090"/>
                </a:solidFill>
                <a:latin typeface="Garamond"/>
                <a:ea typeface="Garamond"/>
                <a:cs typeface="Garamond"/>
                <a:sym typeface="Garamond"/>
              </a:rPr>
              <a:t>A mediator shall conduct a mediation in an impartial manner and avoid conduct that gives the appearance of partiality.</a:t>
            </a:r>
            <a:endParaRPr sz="2200" b="0" i="0" u="none" strike="noStrike" cap="none">
              <a:solidFill>
                <a:srgbClr val="165090"/>
              </a:solidFill>
              <a:latin typeface="Garamond"/>
              <a:ea typeface="Garamond"/>
              <a:cs typeface="Garamond"/>
              <a:sym typeface="Garamond"/>
            </a:endParaRPr>
          </a:p>
        </p:txBody>
      </p:sp>
      <p:pic>
        <p:nvPicPr>
          <p:cNvPr id="147" name="Google Shape;147;p23"/>
          <p:cNvPicPr preferRelativeResize="0"/>
          <p:nvPr/>
        </p:nvPicPr>
        <p:blipFill rotWithShape="1">
          <a:blip r:embed="rId4">
            <a:alphaModFix/>
          </a:blip>
          <a:srcRect/>
          <a:stretch/>
        </p:blipFill>
        <p:spPr>
          <a:xfrm>
            <a:off x="65425" y="1371352"/>
            <a:ext cx="4339526" cy="2400791"/>
          </a:xfrm>
          <a:prstGeom prst="rect">
            <a:avLst/>
          </a:prstGeom>
          <a:noFill/>
          <a:ln>
            <a:noFill/>
          </a:ln>
        </p:spPr>
      </p:pic>
      <p:sp>
        <p:nvSpPr>
          <p:cNvPr id="148" name="Google Shape;148;p23"/>
          <p:cNvSpPr txBox="1"/>
          <p:nvPr/>
        </p:nvSpPr>
        <p:spPr>
          <a:xfrm>
            <a:off x="5870300" y="4583375"/>
            <a:ext cx="3103200" cy="39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i="1">
                <a:latin typeface="Calibri"/>
                <a:ea typeface="Calibri"/>
                <a:cs typeface="Calibri"/>
                <a:sym typeface="Calibri"/>
              </a:rPr>
              <a:t>Source: ABA Model Standards of Conduct for Mediators</a:t>
            </a:r>
            <a:endParaRPr sz="1000" i="1">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24"/>
          <p:cNvPicPr preferRelativeResize="0"/>
          <p:nvPr/>
        </p:nvPicPr>
        <p:blipFill rotWithShape="1">
          <a:blip r:embed="rId3">
            <a:alphaModFix/>
          </a:blip>
          <a:srcRect/>
          <a:stretch/>
        </p:blipFill>
        <p:spPr>
          <a:xfrm>
            <a:off x="0" y="0"/>
            <a:ext cx="9113374" cy="953100"/>
          </a:xfrm>
          <a:prstGeom prst="rect">
            <a:avLst/>
          </a:prstGeom>
          <a:noFill/>
          <a:ln>
            <a:noFill/>
          </a:ln>
        </p:spPr>
      </p:pic>
      <p:sp>
        <p:nvSpPr>
          <p:cNvPr id="154" name="Google Shape;154;p24"/>
          <p:cNvSpPr/>
          <p:nvPr/>
        </p:nvSpPr>
        <p:spPr>
          <a:xfrm>
            <a:off x="0" y="0"/>
            <a:ext cx="9144000" cy="953100"/>
          </a:xfrm>
          <a:prstGeom prst="rect">
            <a:avLst/>
          </a:prstGeom>
          <a:solidFill>
            <a:srgbClr val="FFFFFF">
              <a:alpha val="6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50"/>
              <a:buFont typeface="Arial"/>
              <a:buNone/>
            </a:pPr>
            <a:endParaRPr sz="1800" b="0" i="0" u="none" strike="noStrike" cap="none">
              <a:solidFill>
                <a:srgbClr val="FFFFFF"/>
              </a:solidFill>
              <a:latin typeface="Calibri"/>
              <a:ea typeface="Calibri"/>
              <a:cs typeface="Calibri"/>
              <a:sym typeface="Calibri"/>
            </a:endParaRPr>
          </a:p>
        </p:txBody>
      </p:sp>
      <p:sp>
        <p:nvSpPr>
          <p:cNvPr id="155" name="Google Shape;155;p24"/>
          <p:cNvSpPr txBox="1">
            <a:spLocks noGrp="1"/>
          </p:cNvSpPr>
          <p:nvPr>
            <p:ph type="title"/>
          </p:nvPr>
        </p:nvSpPr>
        <p:spPr>
          <a:xfrm>
            <a:off x="457200" y="47853"/>
            <a:ext cx="8229600" cy="857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400"/>
              <a:buNone/>
            </a:pPr>
            <a:r>
              <a:rPr lang="en" b="1">
                <a:solidFill>
                  <a:schemeClr val="dk2"/>
                </a:solidFill>
                <a:latin typeface="Garamond"/>
                <a:ea typeface="Garamond"/>
                <a:cs typeface="Garamond"/>
                <a:sym typeface="Garamond"/>
              </a:rPr>
              <a:t>Self-Determination</a:t>
            </a:r>
            <a:endParaRPr b="1">
              <a:solidFill>
                <a:schemeClr val="dk2"/>
              </a:solidFill>
              <a:latin typeface="Garamond"/>
              <a:ea typeface="Garamond"/>
              <a:cs typeface="Garamond"/>
              <a:sym typeface="Garamond"/>
            </a:endParaRPr>
          </a:p>
        </p:txBody>
      </p:sp>
      <p:sp>
        <p:nvSpPr>
          <p:cNvPr id="156" name="Google Shape;156;p24"/>
          <p:cNvSpPr txBox="1"/>
          <p:nvPr/>
        </p:nvSpPr>
        <p:spPr>
          <a:xfrm>
            <a:off x="4304875" y="1244800"/>
            <a:ext cx="4606500" cy="339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165090"/>
                </a:solidFill>
                <a:latin typeface="Garamond"/>
                <a:ea typeface="Garamond"/>
                <a:cs typeface="Garamond"/>
                <a:sym typeface="Garamond"/>
              </a:rPr>
              <a:t>A mediator shall conduct a mediation based on the principle of party self-determination. </a:t>
            </a:r>
            <a:endParaRPr sz="2400" b="0" i="0" u="none" strike="noStrike" cap="none">
              <a:solidFill>
                <a:srgbClr val="165090"/>
              </a:solidFill>
              <a:latin typeface="Garamond"/>
              <a:ea typeface="Garamond"/>
              <a:cs typeface="Garamond"/>
              <a:sym typeface="Garamond"/>
            </a:endParaRPr>
          </a:p>
          <a:p>
            <a:pPr marL="0" marR="0" lvl="0" indent="0" algn="l" rtl="0">
              <a:lnSpc>
                <a:spcPct val="100000"/>
              </a:lnSpc>
              <a:spcBef>
                <a:spcPts val="0"/>
              </a:spcBef>
              <a:spcAft>
                <a:spcPts val="0"/>
              </a:spcAft>
              <a:buClr>
                <a:srgbClr val="000000"/>
              </a:buClr>
              <a:buSzPts val="2400"/>
              <a:buFont typeface="Arial"/>
              <a:buNone/>
            </a:pPr>
            <a:endParaRPr sz="1800" b="0" i="0" u="none" strike="noStrike" cap="none">
              <a:solidFill>
                <a:srgbClr val="165090"/>
              </a:solidFill>
              <a:latin typeface="Garamond"/>
              <a:ea typeface="Garamond"/>
              <a:cs typeface="Garamond"/>
              <a:sym typeface="Garamond"/>
            </a:endParaRPr>
          </a:p>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165090"/>
                </a:solidFill>
                <a:latin typeface="Garamond"/>
                <a:ea typeface="Garamond"/>
                <a:cs typeface="Garamond"/>
                <a:sym typeface="Garamond"/>
              </a:rPr>
              <a:t>Self-determination is the act of coming to a </a:t>
            </a:r>
            <a:r>
              <a:rPr lang="en" sz="2400" b="1" i="0" u="none" strike="noStrike" cap="none">
                <a:solidFill>
                  <a:srgbClr val="165090"/>
                </a:solidFill>
                <a:latin typeface="Garamond"/>
                <a:ea typeface="Garamond"/>
                <a:cs typeface="Garamond"/>
                <a:sym typeface="Garamond"/>
              </a:rPr>
              <a:t>voluntary, uncoerced decision</a:t>
            </a:r>
            <a:r>
              <a:rPr lang="en" sz="2400" b="0" i="0" u="none" strike="noStrike" cap="none">
                <a:solidFill>
                  <a:srgbClr val="165090"/>
                </a:solidFill>
                <a:latin typeface="Garamond"/>
                <a:ea typeface="Garamond"/>
                <a:cs typeface="Garamond"/>
                <a:sym typeface="Garamond"/>
              </a:rPr>
              <a:t> in which each party makes </a:t>
            </a:r>
            <a:r>
              <a:rPr lang="en" sz="2400" b="1" i="0" u="none" strike="noStrike" cap="none">
                <a:solidFill>
                  <a:srgbClr val="165090"/>
                </a:solidFill>
                <a:latin typeface="Garamond"/>
                <a:ea typeface="Garamond"/>
                <a:cs typeface="Garamond"/>
                <a:sym typeface="Garamond"/>
              </a:rPr>
              <a:t>free and informed choices</a:t>
            </a:r>
            <a:r>
              <a:rPr lang="en" sz="2400" b="0" i="0" u="none" strike="noStrike" cap="none">
                <a:solidFill>
                  <a:srgbClr val="165090"/>
                </a:solidFill>
                <a:latin typeface="Garamond"/>
                <a:ea typeface="Garamond"/>
                <a:cs typeface="Garamond"/>
                <a:sym typeface="Garamond"/>
              </a:rPr>
              <a:t> as to process and outcome.</a:t>
            </a:r>
            <a:endParaRPr sz="2400" b="0" i="0" u="none" strike="noStrike" cap="none">
              <a:solidFill>
                <a:srgbClr val="165090"/>
              </a:solidFill>
              <a:latin typeface="Garamond"/>
              <a:ea typeface="Garamond"/>
              <a:cs typeface="Garamond"/>
              <a:sym typeface="Garamond"/>
            </a:endParaRPr>
          </a:p>
        </p:txBody>
      </p:sp>
      <p:pic>
        <p:nvPicPr>
          <p:cNvPr id="157" name="Google Shape;157;p24"/>
          <p:cNvPicPr preferRelativeResize="0"/>
          <p:nvPr/>
        </p:nvPicPr>
        <p:blipFill rotWithShape="1">
          <a:blip r:embed="rId4">
            <a:alphaModFix/>
          </a:blip>
          <a:srcRect/>
          <a:stretch/>
        </p:blipFill>
        <p:spPr>
          <a:xfrm>
            <a:off x="541050" y="1396638"/>
            <a:ext cx="3525339" cy="2350226"/>
          </a:xfrm>
          <a:prstGeom prst="rect">
            <a:avLst/>
          </a:prstGeom>
          <a:noFill/>
          <a:ln>
            <a:noFill/>
          </a:ln>
        </p:spPr>
      </p:pic>
      <p:sp>
        <p:nvSpPr>
          <p:cNvPr id="158" name="Google Shape;158;p24"/>
          <p:cNvSpPr txBox="1"/>
          <p:nvPr/>
        </p:nvSpPr>
        <p:spPr>
          <a:xfrm>
            <a:off x="5870300" y="4583375"/>
            <a:ext cx="3103200" cy="39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i="1">
                <a:latin typeface="Calibri"/>
                <a:ea typeface="Calibri"/>
                <a:cs typeface="Calibri"/>
                <a:sym typeface="Calibri"/>
              </a:rPr>
              <a:t>Source: ABA Model Standards of Conduct for Mediators</a:t>
            </a:r>
            <a:endParaRPr sz="1000" i="1">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25"/>
          <p:cNvPicPr preferRelativeResize="0"/>
          <p:nvPr/>
        </p:nvPicPr>
        <p:blipFill rotWithShape="1">
          <a:blip r:embed="rId3">
            <a:alphaModFix/>
          </a:blip>
          <a:srcRect/>
          <a:stretch/>
        </p:blipFill>
        <p:spPr>
          <a:xfrm>
            <a:off x="0" y="0"/>
            <a:ext cx="9113374" cy="953100"/>
          </a:xfrm>
          <a:prstGeom prst="rect">
            <a:avLst/>
          </a:prstGeom>
          <a:noFill/>
          <a:ln>
            <a:noFill/>
          </a:ln>
        </p:spPr>
      </p:pic>
      <p:sp>
        <p:nvSpPr>
          <p:cNvPr id="164" name="Google Shape;164;p25"/>
          <p:cNvSpPr/>
          <p:nvPr/>
        </p:nvSpPr>
        <p:spPr>
          <a:xfrm>
            <a:off x="0" y="0"/>
            <a:ext cx="9144000" cy="953100"/>
          </a:xfrm>
          <a:prstGeom prst="rect">
            <a:avLst/>
          </a:prstGeom>
          <a:solidFill>
            <a:srgbClr val="FFFFFF">
              <a:alpha val="6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50"/>
              <a:buFont typeface="Arial"/>
              <a:buNone/>
            </a:pPr>
            <a:endParaRPr sz="1800" b="0" i="0" u="none" strike="noStrike" cap="none">
              <a:solidFill>
                <a:srgbClr val="FFFFFF"/>
              </a:solidFill>
              <a:latin typeface="Calibri"/>
              <a:ea typeface="Calibri"/>
              <a:cs typeface="Calibri"/>
              <a:sym typeface="Calibri"/>
            </a:endParaRPr>
          </a:p>
        </p:txBody>
      </p:sp>
      <p:sp>
        <p:nvSpPr>
          <p:cNvPr id="165" name="Google Shape;165;p25"/>
          <p:cNvSpPr txBox="1">
            <a:spLocks noGrp="1"/>
          </p:cNvSpPr>
          <p:nvPr>
            <p:ph type="title"/>
          </p:nvPr>
        </p:nvSpPr>
        <p:spPr>
          <a:xfrm>
            <a:off x="457200" y="47853"/>
            <a:ext cx="8229600" cy="857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400"/>
              <a:buNone/>
            </a:pPr>
            <a:r>
              <a:rPr lang="en" b="1">
                <a:solidFill>
                  <a:schemeClr val="dk2"/>
                </a:solidFill>
                <a:latin typeface="Garamond"/>
                <a:ea typeface="Garamond"/>
                <a:cs typeface="Garamond"/>
                <a:sym typeface="Garamond"/>
              </a:rPr>
              <a:t>Quality of Process</a:t>
            </a:r>
            <a:endParaRPr b="1">
              <a:solidFill>
                <a:schemeClr val="dk2"/>
              </a:solidFill>
              <a:latin typeface="Garamond"/>
              <a:ea typeface="Garamond"/>
              <a:cs typeface="Garamond"/>
              <a:sym typeface="Garamond"/>
            </a:endParaRPr>
          </a:p>
        </p:txBody>
      </p:sp>
      <p:sp>
        <p:nvSpPr>
          <p:cNvPr id="166" name="Google Shape;166;p25"/>
          <p:cNvSpPr txBox="1"/>
          <p:nvPr/>
        </p:nvSpPr>
        <p:spPr>
          <a:xfrm>
            <a:off x="4644325" y="1402775"/>
            <a:ext cx="4267200" cy="3236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2400">
                <a:solidFill>
                  <a:srgbClr val="165090"/>
                </a:solidFill>
                <a:latin typeface="Garamond"/>
                <a:ea typeface="Garamond"/>
                <a:cs typeface="Garamond"/>
                <a:sym typeface="Garamond"/>
              </a:rPr>
              <a:t>A mediator should promote honesty and candor between and</a:t>
            </a:r>
            <a:endParaRPr sz="2400">
              <a:solidFill>
                <a:srgbClr val="165090"/>
              </a:solidFill>
              <a:latin typeface="Garamond"/>
              <a:ea typeface="Garamond"/>
              <a:cs typeface="Garamond"/>
              <a:sym typeface="Garamond"/>
            </a:endParaRPr>
          </a:p>
          <a:p>
            <a:pPr marL="0" marR="0" lvl="0" indent="0" algn="l" rtl="0">
              <a:lnSpc>
                <a:spcPct val="100000"/>
              </a:lnSpc>
              <a:spcBef>
                <a:spcPts val="0"/>
              </a:spcBef>
              <a:spcAft>
                <a:spcPts val="0"/>
              </a:spcAft>
              <a:buClr>
                <a:schemeClr val="dk1"/>
              </a:buClr>
              <a:buSzPts val="1100"/>
              <a:buFont typeface="Arial"/>
              <a:buNone/>
            </a:pPr>
            <a:r>
              <a:rPr lang="en" sz="2400">
                <a:solidFill>
                  <a:srgbClr val="165090"/>
                </a:solidFill>
                <a:latin typeface="Garamond"/>
                <a:ea typeface="Garamond"/>
                <a:cs typeface="Garamond"/>
                <a:sym typeface="Garamond"/>
              </a:rPr>
              <a:t>among all participants, and a mediator </a:t>
            </a:r>
            <a:r>
              <a:rPr lang="en" sz="2400" b="1">
                <a:solidFill>
                  <a:srgbClr val="165090"/>
                </a:solidFill>
                <a:latin typeface="Garamond"/>
                <a:ea typeface="Garamond"/>
                <a:cs typeface="Garamond"/>
                <a:sym typeface="Garamond"/>
              </a:rPr>
              <a:t>shall not knowingly</a:t>
            </a:r>
            <a:endParaRPr sz="2400" b="1">
              <a:solidFill>
                <a:srgbClr val="165090"/>
              </a:solidFill>
              <a:latin typeface="Garamond"/>
              <a:ea typeface="Garamond"/>
              <a:cs typeface="Garamond"/>
              <a:sym typeface="Garamond"/>
            </a:endParaRPr>
          </a:p>
          <a:p>
            <a:pPr marL="0" marR="0" lvl="0" indent="0" algn="l" rtl="0">
              <a:lnSpc>
                <a:spcPct val="100000"/>
              </a:lnSpc>
              <a:spcBef>
                <a:spcPts val="0"/>
              </a:spcBef>
              <a:spcAft>
                <a:spcPts val="0"/>
              </a:spcAft>
              <a:buClr>
                <a:schemeClr val="dk1"/>
              </a:buClr>
              <a:buSzPts val="1100"/>
              <a:buFont typeface="Arial"/>
              <a:buNone/>
            </a:pPr>
            <a:r>
              <a:rPr lang="en" sz="2400" b="1">
                <a:solidFill>
                  <a:srgbClr val="165090"/>
                </a:solidFill>
                <a:latin typeface="Garamond"/>
                <a:ea typeface="Garamond"/>
                <a:cs typeface="Garamond"/>
                <a:sym typeface="Garamond"/>
              </a:rPr>
              <a:t>misrepresent</a:t>
            </a:r>
            <a:r>
              <a:rPr lang="en" sz="2400">
                <a:solidFill>
                  <a:srgbClr val="165090"/>
                </a:solidFill>
                <a:latin typeface="Garamond"/>
                <a:ea typeface="Garamond"/>
                <a:cs typeface="Garamond"/>
                <a:sym typeface="Garamond"/>
              </a:rPr>
              <a:t> </a:t>
            </a:r>
            <a:r>
              <a:rPr lang="en" sz="2400" b="1">
                <a:solidFill>
                  <a:srgbClr val="165090"/>
                </a:solidFill>
                <a:latin typeface="Garamond"/>
                <a:ea typeface="Garamond"/>
                <a:cs typeface="Garamond"/>
                <a:sym typeface="Garamond"/>
              </a:rPr>
              <a:t>any material fact or circumstance</a:t>
            </a:r>
            <a:r>
              <a:rPr lang="en" sz="2400">
                <a:solidFill>
                  <a:srgbClr val="165090"/>
                </a:solidFill>
                <a:latin typeface="Garamond"/>
                <a:ea typeface="Garamond"/>
                <a:cs typeface="Garamond"/>
                <a:sym typeface="Garamond"/>
              </a:rPr>
              <a:t> in the course of a mediation.</a:t>
            </a:r>
            <a:endParaRPr sz="2400">
              <a:solidFill>
                <a:srgbClr val="165090"/>
              </a:solidFill>
              <a:latin typeface="Garamond"/>
              <a:ea typeface="Garamond"/>
              <a:cs typeface="Garamond"/>
              <a:sym typeface="Garamond"/>
            </a:endParaRPr>
          </a:p>
          <a:p>
            <a:pPr marL="0" marR="0" lvl="0" indent="0" algn="l" rtl="0">
              <a:lnSpc>
                <a:spcPct val="100000"/>
              </a:lnSpc>
              <a:spcBef>
                <a:spcPts val="0"/>
              </a:spcBef>
              <a:spcAft>
                <a:spcPts val="0"/>
              </a:spcAft>
              <a:buClr>
                <a:srgbClr val="000000"/>
              </a:buClr>
              <a:buSzPts val="2400"/>
              <a:buFont typeface="Arial"/>
              <a:buNone/>
            </a:pPr>
            <a:endParaRPr sz="2400">
              <a:solidFill>
                <a:srgbClr val="165090"/>
              </a:solidFill>
              <a:latin typeface="Garamond"/>
              <a:ea typeface="Garamond"/>
              <a:cs typeface="Garamond"/>
              <a:sym typeface="Garamond"/>
            </a:endParaRPr>
          </a:p>
        </p:txBody>
      </p:sp>
      <p:sp>
        <p:nvSpPr>
          <p:cNvPr id="167" name="Google Shape;167;p25"/>
          <p:cNvSpPr txBox="1"/>
          <p:nvPr/>
        </p:nvSpPr>
        <p:spPr>
          <a:xfrm>
            <a:off x="5870300" y="4583375"/>
            <a:ext cx="3103200" cy="39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i="1">
                <a:latin typeface="Calibri"/>
                <a:ea typeface="Calibri"/>
                <a:cs typeface="Calibri"/>
                <a:sym typeface="Calibri"/>
              </a:rPr>
              <a:t>Source: ABA Model Standards of Conduct for Mediators</a:t>
            </a:r>
            <a:endParaRPr sz="1000" i="1">
              <a:latin typeface="Calibri"/>
              <a:ea typeface="Calibri"/>
              <a:cs typeface="Calibri"/>
              <a:sym typeface="Calibri"/>
            </a:endParaRPr>
          </a:p>
        </p:txBody>
      </p:sp>
      <p:pic>
        <p:nvPicPr>
          <p:cNvPr id="168" name="Google Shape;168;p25"/>
          <p:cNvPicPr preferRelativeResize="0"/>
          <p:nvPr/>
        </p:nvPicPr>
        <p:blipFill>
          <a:blip r:embed="rId4">
            <a:alphaModFix/>
          </a:blip>
          <a:stretch>
            <a:fillRect/>
          </a:stretch>
        </p:blipFill>
        <p:spPr>
          <a:xfrm>
            <a:off x="152400" y="1786452"/>
            <a:ext cx="4339526" cy="246904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26"/>
          <p:cNvPicPr preferRelativeResize="0"/>
          <p:nvPr/>
        </p:nvPicPr>
        <p:blipFill rotWithShape="1">
          <a:blip r:embed="rId3">
            <a:alphaModFix/>
          </a:blip>
          <a:srcRect/>
          <a:stretch/>
        </p:blipFill>
        <p:spPr>
          <a:xfrm>
            <a:off x="0" y="0"/>
            <a:ext cx="9113374" cy="953100"/>
          </a:xfrm>
          <a:prstGeom prst="rect">
            <a:avLst/>
          </a:prstGeom>
          <a:noFill/>
          <a:ln>
            <a:noFill/>
          </a:ln>
        </p:spPr>
      </p:pic>
      <p:sp>
        <p:nvSpPr>
          <p:cNvPr id="174" name="Google Shape;174;p26"/>
          <p:cNvSpPr/>
          <p:nvPr/>
        </p:nvSpPr>
        <p:spPr>
          <a:xfrm>
            <a:off x="0" y="0"/>
            <a:ext cx="9144000" cy="953100"/>
          </a:xfrm>
          <a:prstGeom prst="rect">
            <a:avLst/>
          </a:prstGeom>
          <a:solidFill>
            <a:srgbClr val="FFFFFF">
              <a:alpha val="6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50"/>
              <a:buFont typeface="Arial"/>
              <a:buNone/>
            </a:pPr>
            <a:endParaRPr sz="1800" b="0" i="0" u="none" strike="noStrike" cap="none">
              <a:solidFill>
                <a:srgbClr val="FFFFFF"/>
              </a:solidFill>
              <a:latin typeface="Calibri"/>
              <a:ea typeface="Calibri"/>
              <a:cs typeface="Calibri"/>
              <a:sym typeface="Calibri"/>
            </a:endParaRPr>
          </a:p>
        </p:txBody>
      </p:sp>
      <p:sp>
        <p:nvSpPr>
          <p:cNvPr id="175" name="Google Shape;175;p26"/>
          <p:cNvSpPr txBox="1">
            <a:spLocks noGrp="1"/>
          </p:cNvSpPr>
          <p:nvPr>
            <p:ph type="title"/>
          </p:nvPr>
        </p:nvSpPr>
        <p:spPr>
          <a:xfrm>
            <a:off x="457200" y="47853"/>
            <a:ext cx="8229600" cy="857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400"/>
              <a:buNone/>
            </a:pPr>
            <a:r>
              <a:rPr lang="en" b="1">
                <a:solidFill>
                  <a:schemeClr val="dk2"/>
                </a:solidFill>
                <a:latin typeface="Garamond"/>
                <a:ea typeface="Garamond"/>
                <a:cs typeface="Garamond"/>
                <a:sym typeface="Garamond"/>
              </a:rPr>
              <a:t>Quality of Process</a:t>
            </a:r>
            <a:endParaRPr b="1">
              <a:solidFill>
                <a:schemeClr val="dk2"/>
              </a:solidFill>
              <a:latin typeface="Garamond"/>
              <a:ea typeface="Garamond"/>
              <a:cs typeface="Garamond"/>
              <a:sym typeface="Garamond"/>
            </a:endParaRPr>
          </a:p>
        </p:txBody>
      </p:sp>
      <p:sp>
        <p:nvSpPr>
          <p:cNvPr id="176" name="Google Shape;176;p26"/>
          <p:cNvSpPr txBox="1"/>
          <p:nvPr/>
        </p:nvSpPr>
        <p:spPr>
          <a:xfrm>
            <a:off x="4706300" y="1533725"/>
            <a:ext cx="4267200" cy="246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2400">
                <a:solidFill>
                  <a:srgbClr val="165090"/>
                </a:solidFill>
                <a:latin typeface="Garamond"/>
                <a:ea typeface="Garamond"/>
                <a:cs typeface="Garamond"/>
                <a:sym typeface="Garamond"/>
              </a:rPr>
              <a:t>A mediator </a:t>
            </a:r>
            <a:r>
              <a:rPr lang="en" sz="2400" b="1">
                <a:solidFill>
                  <a:srgbClr val="165090"/>
                </a:solidFill>
                <a:latin typeface="Garamond"/>
                <a:ea typeface="Garamond"/>
                <a:cs typeface="Garamond"/>
                <a:sym typeface="Garamond"/>
              </a:rPr>
              <a:t>may recommend, when appropriate,</a:t>
            </a:r>
            <a:r>
              <a:rPr lang="en" sz="2400">
                <a:solidFill>
                  <a:srgbClr val="165090"/>
                </a:solidFill>
                <a:latin typeface="Garamond"/>
                <a:ea typeface="Garamond"/>
                <a:cs typeface="Garamond"/>
                <a:sym typeface="Garamond"/>
              </a:rPr>
              <a:t> that parties</a:t>
            </a:r>
            <a:endParaRPr sz="2400">
              <a:solidFill>
                <a:srgbClr val="165090"/>
              </a:solidFill>
              <a:latin typeface="Garamond"/>
              <a:ea typeface="Garamond"/>
              <a:cs typeface="Garamond"/>
              <a:sym typeface="Garamond"/>
            </a:endParaRPr>
          </a:p>
          <a:p>
            <a:pPr marL="0" marR="0" lvl="0" indent="0" algn="l" rtl="0">
              <a:lnSpc>
                <a:spcPct val="100000"/>
              </a:lnSpc>
              <a:spcBef>
                <a:spcPts val="0"/>
              </a:spcBef>
              <a:spcAft>
                <a:spcPts val="0"/>
              </a:spcAft>
              <a:buClr>
                <a:schemeClr val="dk1"/>
              </a:buClr>
              <a:buSzPts val="1100"/>
              <a:buFont typeface="Arial"/>
              <a:buNone/>
            </a:pPr>
            <a:r>
              <a:rPr lang="en" sz="2400">
                <a:solidFill>
                  <a:srgbClr val="165090"/>
                </a:solidFill>
                <a:latin typeface="Garamond"/>
                <a:ea typeface="Garamond"/>
                <a:cs typeface="Garamond"/>
                <a:sym typeface="Garamond"/>
              </a:rPr>
              <a:t>consider resolving their dispute through arbitration, counseling,</a:t>
            </a:r>
            <a:endParaRPr sz="2400">
              <a:solidFill>
                <a:srgbClr val="165090"/>
              </a:solidFill>
              <a:latin typeface="Garamond"/>
              <a:ea typeface="Garamond"/>
              <a:cs typeface="Garamond"/>
              <a:sym typeface="Garamond"/>
            </a:endParaRPr>
          </a:p>
          <a:p>
            <a:pPr marL="0" marR="0" lvl="0" indent="0" algn="l" rtl="0">
              <a:lnSpc>
                <a:spcPct val="100000"/>
              </a:lnSpc>
              <a:spcBef>
                <a:spcPts val="0"/>
              </a:spcBef>
              <a:spcAft>
                <a:spcPts val="0"/>
              </a:spcAft>
              <a:buClr>
                <a:schemeClr val="dk1"/>
              </a:buClr>
              <a:buSzPts val="1100"/>
              <a:buFont typeface="Arial"/>
              <a:buNone/>
            </a:pPr>
            <a:r>
              <a:rPr lang="en" sz="2400">
                <a:solidFill>
                  <a:srgbClr val="165090"/>
                </a:solidFill>
                <a:latin typeface="Garamond"/>
                <a:ea typeface="Garamond"/>
                <a:cs typeface="Garamond"/>
                <a:sym typeface="Garamond"/>
              </a:rPr>
              <a:t>neutral evaluation or </a:t>
            </a:r>
            <a:r>
              <a:rPr lang="en" sz="2400" b="1">
                <a:solidFill>
                  <a:srgbClr val="165090"/>
                </a:solidFill>
                <a:latin typeface="Garamond"/>
                <a:ea typeface="Garamond"/>
                <a:cs typeface="Garamond"/>
                <a:sym typeface="Garamond"/>
              </a:rPr>
              <a:t>other processes. </a:t>
            </a:r>
            <a:endParaRPr sz="2400">
              <a:solidFill>
                <a:srgbClr val="165090"/>
              </a:solidFill>
              <a:latin typeface="Garamond"/>
              <a:ea typeface="Garamond"/>
              <a:cs typeface="Garamond"/>
              <a:sym typeface="Garamond"/>
            </a:endParaRPr>
          </a:p>
        </p:txBody>
      </p:sp>
      <p:sp>
        <p:nvSpPr>
          <p:cNvPr id="177" name="Google Shape;177;p26"/>
          <p:cNvSpPr txBox="1"/>
          <p:nvPr/>
        </p:nvSpPr>
        <p:spPr>
          <a:xfrm>
            <a:off x="5870300" y="4583375"/>
            <a:ext cx="3103200" cy="39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i="1">
                <a:latin typeface="Calibri"/>
                <a:ea typeface="Calibri"/>
                <a:cs typeface="Calibri"/>
                <a:sym typeface="Calibri"/>
              </a:rPr>
              <a:t>Source: ABA Model Standards of Conduct for Mediators</a:t>
            </a:r>
            <a:endParaRPr sz="1000" i="1">
              <a:latin typeface="Calibri"/>
              <a:ea typeface="Calibri"/>
              <a:cs typeface="Calibri"/>
              <a:sym typeface="Calibri"/>
            </a:endParaRPr>
          </a:p>
        </p:txBody>
      </p:sp>
      <p:pic>
        <p:nvPicPr>
          <p:cNvPr id="178" name="Google Shape;178;p26"/>
          <p:cNvPicPr preferRelativeResize="0"/>
          <p:nvPr/>
        </p:nvPicPr>
        <p:blipFill>
          <a:blip r:embed="rId4">
            <a:alphaModFix/>
          </a:blip>
          <a:stretch>
            <a:fillRect/>
          </a:stretch>
        </p:blipFill>
        <p:spPr>
          <a:xfrm>
            <a:off x="152400" y="1786452"/>
            <a:ext cx="4339526" cy="246904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p27"/>
          <p:cNvPicPr preferRelativeResize="0"/>
          <p:nvPr/>
        </p:nvPicPr>
        <p:blipFill rotWithShape="1">
          <a:blip r:embed="rId3">
            <a:alphaModFix/>
          </a:blip>
          <a:srcRect/>
          <a:stretch/>
        </p:blipFill>
        <p:spPr>
          <a:xfrm>
            <a:off x="0" y="0"/>
            <a:ext cx="9113374" cy="953100"/>
          </a:xfrm>
          <a:prstGeom prst="rect">
            <a:avLst/>
          </a:prstGeom>
          <a:noFill/>
          <a:ln>
            <a:noFill/>
          </a:ln>
        </p:spPr>
      </p:pic>
      <p:sp>
        <p:nvSpPr>
          <p:cNvPr id="184" name="Google Shape;184;p27"/>
          <p:cNvSpPr/>
          <p:nvPr/>
        </p:nvSpPr>
        <p:spPr>
          <a:xfrm>
            <a:off x="0" y="0"/>
            <a:ext cx="9144000" cy="953100"/>
          </a:xfrm>
          <a:prstGeom prst="rect">
            <a:avLst/>
          </a:prstGeom>
          <a:solidFill>
            <a:srgbClr val="FFFFFF">
              <a:alpha val="6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50"/>
              <a:buFont typeface="Arial"/>
              <a:buNone/>
            </a:pPr>
            <a:endParaRPr sz="1800" b="0" i="0" u="none" strike="noStrike" cap="none">
              <a:solidFill>
                <a:srgbClr val="FFFFFF"/>
              </a:solidFill>
              <a:latin typeface="Calibri"/>
              <a:ea typeface="Calibri"/>
              <a:cs typeface="Calibri"/>
              <a:sym typeface="Calibri"/>
            </a:endParaRPr>
          </a:p>
        </p:txBody>
      </p:sp>
      <p:sp>
        <p:nvSpPr>
          <p:cNvPr id="185" name="Google Shape;185;p27"/>
          <p:cNvSpPr txBox="1">
            <a:spLocks noGrp="1"/>
          </p:cNvSpPr>
          <p:nvPr>
            <p:ph type="title"/>
          </p:nvPr>
        </p:nvSpPr>
        <p:spPr>
          <a:xfrm>
            <a:off x="457200" y="47853"/>
            <a:ext cx="8229600" cy="857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400"/>
              <a:buNone/>
            </a:pPr>
            <a:r>
              <a:rPr lang="en" b="1">
                <a:solidFill>
                  <a:schemeClr val="dk2"/>
                </a:solidFill>
                <a:latin typeface="Garamond"/>
                <a:ea typeface="Garamond"/>
                <a:cs typeface="Garamond"/>
                <a:sym typeface="Garamond"/>
              </a:rPr>
              <a:t>NJ Rules </a:t>
            </a:r>
            <a:endParaRPr b="1">
              <a:solidFill>
                <a:schemeClr val="dk2"/>
              </a:solidFill>
              <a:latin typeface="Garamond"/>
              <a:ea typeface="Garamond"/>
              <a:cs typeface="Garamond"/>
              <a:sym typeface="Garamond"/>
            </a:endParaRPr>
          </a:p>
        </p:txBody>
      </p:sp>
      <p:sp>
        <p:nvSpPr>
          <p:cNvPr id="186" name="Google Shape;186;p27"/>
          <p:cNvSpPr txBox="1">
            <a:spLocks noGrp="1"/>
          </p:cNvSpPr>
          <p:nvPr>
            <p:ph type="body" idx="1"/>
          </p:nvPr>
        </p:nvSpPr>
        <p:spPr>
          <a:xfrm>
            <a:off x="820425" y="1267300"/>
            <a:ext cx="7615500" cy="3394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2400">
                <a:latin typeface="Garamond"/>
                <a:ea typeface="Garamond"/>
                <a:cs typeface="Garamond"/>
                <a:sym typeface="Garamond"/>
              </a:rPr>
              <a:t>“Unless made during a session of a mediation which is open, or is required by law to be open, to the public, mediation communications are </a:t>
            </a:r>
            <a:r>
              <a:rPr lang="en" sz="2400" b="1">
                <a:latin typeface="Garamond"/>
                <a:ea typeface="Garamond"/>
                <a:cs typeface="Garamond"/>
                <a:sym typeface="Garamond"/>
              </a:rPr>
              <a:t>confidential</a:t>
            </a:r>
            <a:r>
              <a:rPr lang="en" sz="2400">
                <a:latin typeface="Garamond"/>
                <a:ea typeface="Garamond"/>
                <a:cs typeface="Garamond"/>
                <a:sym typeface="Garamond"/>
              </a:rPr>
              <a:t> to the extent agreed by the parties or provided by other law or rule of this State.”</a:t>
            </a:r>
            <a:endParaRPr sz="2400">
              <a:latin typeface="Garamond"/>
              <a:ea typeface="Garamond"/>
              <a:cs typeface="Garamond"/>
              <a:sym typeface="Garamond"/>
            </a:endParaRPr>
          </a:p>
          <a:p>
            <a:pPr marL="457200" lvl="0" indent="-381000" algn="l" rtl="0">
              <a:lnSpc>
                <a:spcPct val="115000"/>
              </a:lnSpc>
              <a:spcBef>
                <a:spcPts val="1200"/>
              </a:spcBef>
              <a:spcAft>
                <a:spcPts val="0"/>
              </a:spcAft>
              <a:buSzPts val="2400"/>
              <a:buFont typeface="Garamond"/>
              <a:buChar char="-"/>
            </a:pPr>
            <a:r>
              <a:rPr lang="en" sz="2400">
                <a:latin typeface="Garamond"/>
                <a:ea typeface="Garamond"/>
                <a:cs typeface="Garamond"/>
                <a:sym typeface="Garamond"/>
              </a:rPr>
              <a:t>NJ Uniform Mediation Act [2A:23C-8]</a:t>
            </a:r>
            <a:endParaRPr sz="2400">
              <a:latin typeface="Garamond"/>
              <a:ea typeface="Garamond"/>
              <a:cs typeface="Garamond"/>
              <a:sym typeface="Garamon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p28"/>
          <p:cNvPicPr preferRelativeResize="0"/>
          <p:nvPr/>
        </p:nvPicPr>
        <p:blipFill rotWithShape="1">
          <a:blip r:embed="rId3">
            <a:alphaModFix/>
          </a:blip>
          <a:srcRect/>
          <a:stretch/>
        </p:blipFill>
        <p:spPr>
          <a:xfrm>
            <a:off x="0" y="0"/>
            <a:ext cx="9113374" cy="953100"/>
          </a:xfrm>
          <a:prstGeom prst="rect">
            <a:avLst/>
          </a:prstGeom>
          <a:noFill/>
          <a:ln>
            <a:noFill/>
          </a:ln>
        </p:spPr>
      </p:pic>
      <p:sp>
        <p:nvSpPr>
          <p:cNvPr id="192" name="Google Shape;192;p28"/>
          <p:cNvSpPr txBox="1">
            <a:spLocks noGrp="1"/>
          </p:cNvSpPr>
          <p:nvPr>
            <p:ph type="body" idx="1"/>
          </p:nvPr>
        </p:nvSpPr>
        <p:spPr>
          <a:xfrm>
            <a:off x="457200" y="1200150"/>
            <a:ext cx="8514900" cy="3394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2400">
                <a:latin typeface="Garamond"/>
                <a:ea typeface="Garamond"/>
                <a:cs typeface="Garamond"/>
                <a:sym typeface="Garamond"/>
              </a:rPr>
              <a:t>“A mediator shall be </a:t>
            </a:r>
            <a:r>
              <a:rPr lang="en" sz="2400" b="1">
                <a:latin typeface="Garamond"/>
                <a:ea typeface="Garamond"/>
                <a:cs typeface="Garamond"/>
                <a:sym typeface="Garamond"/>
              </a:rPr>
              <a:t>impartial and advise all parties of any circumstances bearing on possible bias, prejudice, or impartiality</a:t>
            </a:r>
            <a:r>
              <a:rPr lang="en" sz="2400">
                <a:latin typeface="Garamond"/>
                <a:ea typeface="Garamond"/>
                <a:cs typeface="Garamond"/>
                <a:sym typeface="Garamond"/>
              </a:rPr>
              <a:t>. Impartiality means freedom from favoritism or bias in word, action, and appearance. </a:t>
            </a:r>
            <a:r>
              <a:rPr lang="en" sz="2400" b="1">
                <a:latin typeface="Garamond"/>
                <a:ea typeface="Garamond"/>
                <a:cs typeface="Garamond"/>
                <a:sym typeface="Garamond"/>
              </a:rPr>
              <a:t>Impartiality implies a commitment to aid all parties, as opposed to an individual party</a:t>
            </a:r>
            <a:r>
              <a:rPr lang="en" sz="2400">
                <a:latin typeface="Garamond"/>
                <a:ea typeface="Garamond"/>
                <a:cs typeface="Garamond"/>
                <a:sym typeface="Garamond"/>
              </a:rPr>
              <a:t>, in moving toward an agreement.”</a:t>
            </a:r>
            <a:endParaRPr sz="2400">
              <a:latin typeface="Garamond"/>
              <a:ea typeface="Garamond"/>
              <a:cs typeface="Garamond"/>
              <a:sym typeface="Garamond"/>
            </a:endParaRPr>
          </a:p>
          <a:p>
            <a:pPr marL="457200" lvl="0" indent="-381000" algn="l" rtl="0">
              <a:lnSpc>
                <a:spcPct val="100000"/>
              </a:lnSpc>
              <a:spcBef>
                <a:spcPts val="1200"/>
              </a:spcBef>
              <a:spcAft>
                <a:spcPts val="0"/>
              </a:spcAft>
              <a:buClr>
                <a:srgbClr val="000000"/>
              </a:buClr>
              <a:buSzPts val="2400"/>
              <a:buFont typeface="Garamond"/>
              <a:buChar char="-"/>
            </a:pPr>
            <a:r>
              <a:rPr lang="en" sz="2400">
                <a:solidFill>
                  <a:srgbClr val="000000"/>
                </a:solidFill>
                <a:latin typeface="Garamond"/>
                <a:ea typeface="Garamond"/>
                <a:cs typeface="Garamond"/>
                <a:sym typeface="Garamond"/>
              </a:rPr>
              <a:t>Local Civil Rule 301.1(g)(1)</a:t>
            </a:r>
            <a:endParaRPr sz="2400">
              <a:solidFill>
                <a:srgbClr val="000000"/>
              </a:solidFill>
              <a:latin typeface="Garamond"/>
              <a:ea typeface="Garamond"/>
              <a:cs typeface="Garamond"/>
              <a:sym typeface="Garamond"/>
            </a:endParaRPr>
          </a:p>
        </p:txBody>
      </p:sp>
      <p:sp>
        <p:nvSpPr>
          <p:cNvPr id="193" name="Google Shape;193;p28"/>
          <p:cNvSpPr/>
          <p:nvPr/>
        </p:nvSpPr>
        <p:spPr>
          <a:xfrm>
            <a:off x="0" y="0"/>
            <a:ext cx="9144000" cy="953100"/>
          </a:xfrm>
          <a:prstGeom prst="rect">
            <a:avLst/>
          </a:prstGeom>
          <a:solidFill>
            <a:srgbClr val="FFFFFF">
              <a:alpha val="6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50"/>
              <a:buFont typeface="Arial"/>
              <a:buNone/>
            </a:pPr>
            <a:endParaRPr sz="1800" b="0" i="0" u="none" strike="noStrike" cap="none">
              <a:solidFill>
                <a:srgbClr val="FFFFFF"/>
              </a:solidFill>
              <a:latin typeface="Calibri"/>
              <a:ea typeface="Calibri"/>
              <a:cs typeface="Calibri"/>
              <a:sym typeface="Calibri"/>
            </a:endParaRPr>
          </a:p>
        </p:txBody>
      </p:sp>
      <p:sp>
        <p:nvSpPr>
          <p:cNvPr id="194" name="Google Shape;194;p28"/>
          <p:cNvSpPr txBox="1">
            <a:spLocks noGrp="1"/>
          </p:cNvSpPr>
          <p:nvPr>
            <p:ph type="title"/>
          </p:nvPr>
        </p:nvSpPr>
        <p:spPr>
          <a:xfrm>
            <a:off x="457200" y="47853"/>
            <a:ext cx="8229600" cy="857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en" b="1">
                <a:solidFill>
                  <a:schemeClr val="dk2"/>
                </a:solidFill>
                <a:latin typeface="Garamond"/>
                <a:ea typeface="Garamond"/>
                <a:cs typeface="Garamond"/>
                <a:sym typeface="Garamond"/>
              </a:rPr>
              <a:t>                     NJ Rules </a:t>
            </a:r>
            <a:endParaRPr b="1">
              <a:solidFill>
                <a:schemeClr val="dk2"/>
              </a:solidFill>
              <a:latin typeface="Garamond"/>
              <a:ea typeface="Garamond"/>
              <a:cs typeface="Garamond"/>
              <a:sym typeface="Garamon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Google Shape;199;p29"/>
          <p:cNvPicPr preferRelativeResize="0"/>
          <p:nvPr/>
        </p:nvPicPr>
        <p:blipFill rotWithShape="1">
          <a:blip r:embed="rId3">
            <a:alphaModFix/>
          </a:blip>
          <a:srcRect/>
          <a:stretch/>
        </p:blipFill>
        <p:spPr>
          <a:xfrm>
            <a:off x="0" y="0"/>
            <a:ext cx="9113374" cy="953100"/>
          </a:xfrm>
          <a:prstGeom prst="rect">
            <a:avLst/>
          </a:prstGeom>
          <a:noFill/>
          <a:ln>
            <a:noFill/>
          </a:ln>
        </p:spPr>
      </p:pic>
      <p:sp>
        <p:nvSpPr>
          <p:cNvPr id="200" name="Google Shape;200;p29"/>
          <p:cNvSpPr txBox="1">
            <a:spLocks noGrp="1"/>
          </p:cNvSpPr>
          <p:nvPr>
            <p:ph type="body" idx="1"/>
          </p:nvPr>
        </p:nvSpPr>
        <p:spPr>
          <a:xfrm>
            <a:off x="457200" y="1200152"/>
            <a:ext cx="8229600" cy="3394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2400">
                <a:latin typeface="Garamond"/>
                <a:ea typeface="Garamond"/>
                <a:cs typeface="Garamond"/>
                <a:sym typeface="Garamond"/>
              </a:rPr>
              <a:t>“A mediator </a:t>
            </a:r>
            <a:r>
              <a:rPr lang="en" sz="2400" b="1">
                <a:latin typeface="Garamond"/>
                <a:ea typeface="Garamond"/>
                <a:cs typeface="Garamond"/>
                <a:sym typeface="Garamond"/>
              </a:rPr>
              <a:t>shall not undermine party self-determination by any party for reasons such as higher settlement rates, egos, increased fees, or outside pressures</a:t>
            </a:r>
            <a:r>
              <a:rPr lang="en" sz="2400">
                <a:latin typeface="Garamond"/>
                <a:ea typeface="Garamond"/>
                <a:cs typeface="Garamond"/>
                <a:sym typeface="Garamond"/>
              </a:rPr>
              <a:t> from court personnel, program administrators, provider organizations, the media or others.”</a:t>
            </a:r>
            <a:endParaRPr sz="2400">
              <a:latin typeface="Garamond"/>
              <a:ea typeface="Garamond"/>
              <a:cs typeface="Garamond"/>
              <a:sym typeface="Garamond"/>
            </a:endParaRPr>
          </a:p>
          <a:p>
            <a:pPr marL="457200" lvl="0" indent="-381000" algn="l" rtl="0">
              <a:lnSpc>
                <a:spcPct val="115000"/>
              </a:lnSpc>
              <a:spcBef>
                <a:spcPts val="1200"/>
              </a:spcBef>
              <a:spcAft>
                <a:spcPts val="0"/>
              </a:spcAft>
              <a:buSzPts val="2400"/>
              <a:buFont typeface="Garamond"/>
              <a:buChar char="-"/>
            </a:pPr>
            <a:r>
              <a:rPr lang="en" sz="2400">
                <a:latin typeface="Garamond"/>
                <a:ea typeface="Garamond"/>
                <a:cs typeface="Garamond"/>
                <a:sym typeface="Garamond"/>
              </a:rPr>
              <a:t>NJAPM Standards of Conduct for Mediators [Standard I(D)]</a:t>
            </a:r>
            <a:endParaRPr sz="2400">
              <a:latin typeface="Garamond"/>
              <a:ea typeface="Garamond"/>
              <a:cs typeface="Garamond"/>
              <a:sym typeface="Garamond"/>
            </a:endParaRPr>
          </a:p>
          <a:p>
            <a:pPr marL="0" lvl="0" indent="0" algn="l" rtl="0">
              <a:lnSpc>
                <a:spcPct val="100000"/>
              </a:lnSpc>
              <a:spcBef>
                <a:spcPts val="1200"/>
              </a:spcBef>
              <a:spcAft>
                <a:spcPts val="0"/>
              </a:spcAft>
              <a:buNone/>
            </a:pPr>
            <a:endParaRPr sz="2400">
              <a:solidFill>
                <a:schemeClr val="dk2"/>
              </a:solidFill>
              <a:latin typeface="Garamond"/>
              <a:ea typeface="Garamond"/>
              <a:cs typeface="Garamond"/>
              <a:sym typeface="Garamond"/>
            </a:endParaRPr>
          </a:p>
        </p:txBody>
      </p:sp>
      <p:sp>
        <p:nvSpPr>
          <p:cNvPr id="201" name="Google Shape;201;p29"/>
          <p:cNvSpPr/>
          <p:nvPr/>
        </p:nvSpPr>
        <p:spPr>
          <a:xfrm>
            <a:off x="0" y="0"/>
            <a:ext cx="9144000" cy="953100"/>
          </a:xfrm>
          <a:prstGeom prst="rect">
            <a:avLst/>
          </a:prstGeom>
          <a:solidFill>
            <a:srgbClr val="FFFFFF">
              <a:alpha val="6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50"/>
              <a:buFont typeface="Arial"/>
              <a:buNone/>
            </a:pPr>
            <a:endParaRPr sz="1800" b="0" i="0" u="none" strike="noStrike" cap="none">
              <a:solidFill>
                <a:srgbClr val="FFFFFF"/>
              </a:solidFill>
              <a:latin typeface="Calibri"/>
              <a:ea typeface="Calibri"/>
              <a:cs typeface="Calibri"/>
              <a:sym typeface="Calibri"/>
            </a:endParaRPr>
          </a:p>
        </p:txBody>
      </p:sp>
      <p:sp>
        <p:nvSpPr>
          <p:cNvPr id="202" name="Google Shape;202;p29"/>
          <p:cNvSpPr txBox="1">
            <a:spLocks noGrp="1"/>
          </p:cNvSpPr>
          <p:nvPr>
            <p:ph type="title"/>
          </p:nvPr>
        </p:nvSpPr>
        <p:spPr>
          <a:xfrm>
            <a:off x="457200" y="47853"/>
            <a:ext cx="8229600" cy="857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400"/>
              <a:buNone/>
            </a:pPr>
            <a:r>
              <a:rPr lang="en" b="1">
                <a:solidFill>
                  <a:schemeClr val="dk2"/>
                </a:solidFill>
                <a:latin typeface="Garamond"/>
                <a:ea typeface="Garamond"/>
                <a:cs typeface="Garamond"/>
                <a:sym typeface="Garamond"/>
              </a:rPr>
              <a:t>NJ Rules </a:t>
            </a:r>
            <a:endParaRPr b="1">
              <a:solidFill>
                <a:schemeClr val="dk2"/>
              </a:solidFill>
              <a:latin typeface="Garamond"/>
              <a:ea typeface="Garamond"/>
              <a:cs typeface="Garamond"/>
              <a:sym typeface="Garamon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p30"/>
          <p:cNvPicPr preferRelativeResize="0"/>
          <p:nvPr/>
        </p:nvPicPr>
        <p:blipFill rotWithShape="1">
          <a:blip r:embed="rId3">
            <a:alphaModFix/>
          </a:blip>
          <a:srcRect/>
          <a:stretch/>
        </p:blipFill>
        <p:spPr>
          <a:xfrm>
            <a:off x="0" y="0"/>
            <a:ext cx="9113374" cy="953100"/>
          </a:xfrm>
          <a:prstGeom prst="rect">
            <a:avLst/>
          </a:prstGeom>
          <a:noFill/>
          <a:ln>
            <a:noFill/>
          </a:ln>
        </p:spPr>
      </p:pic>
      <p:sp>
        <p:nvSpPr>
          <p:cNvPr id="208" name="Google Shape;208;p30"/>
          <p:cNvSpPr txBox="1">
            <a:spLocks noGrp="1"/>
          </p:cNvSpPr>
          <p:nvPr>
            <p:ph type="body" idx="1"/>
          </p:nvPr>
        </p:nvSpPr>
        <p:spPr>
          <a:xfrm>
            <a:off x="457200" y="1200152"/>
            <a:ext cx="8229600" cy="3394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2400">
                <a:latin typeface="Garamond"/>
                <a:ea typeface="Garamond"/>
                <a:cs typeface="Garamond"/>
                <a:sym typeface="Garamond"/>
              </a:rPr>
              <a:t>“A mediator shall conduct a mediation in accordance with these standards in a manner that promotes </a:t>
            </a:r>
            <a:r>
              <a:rPr lang="en" sz="2400" b="1">
                <a:latin typeface="Garamond"/>
                <a:ea typeface="Garamond"/>
                <a:cs typeface="Garamond"/>
                <a:sym typeface="Garamond"/>
              </a:rPr>
              <a:t>diligence, timeliness, safety, presence of the appropriate participants, party participation, procedural fairness, party competency and mutual respect among all participants.</a:t>
            </a:r>
            <a:r>
              <a:rPr lang="en" sz="2400">
                <a:latin typeface="Garamond"/>
                <a:ea typeface="Garamond"/>
                <a:cs typeface="Garamond"/>
                <a:sym typeface="Garamond"/>
              </a:rPr>
              <a:t>”</a:t>
            </a:r>
            <a:endParaRPr sz="2400">
              <a:latin typeface="Garamond"/>
              <a:ea typeface="Garamond"/>
              <a:cs typeface="Garamond"/>
              <a:sym typeface="Garamond"/>
            </a:endParaRPr>
          </a:p>
          <a:p>
            <a:pPr marL="457200" lvl="0" indent="-381000" algn="l" rtl="0">
              <a:lnSpc>
                <a:spcPct val="115000"/>
              </a:lnSpc>
              <a:spcBef>
                <a:spcPts val="1200"/>
              </a:spcBef>
              <a:spcAft>
                <a:spcPts val="0"/>
              </a:spcAft>
              <a:buSzPts val="2400"/>
              <a:buFont typeface="Garamond"/>
              <a:buChar char="-"/>
            </a:pPr>
            <a:r>
              <a:rPr lang="en" sz="2400">
                <a:latin typeface="Garamond"/>
                <a:ea typeface="Garamond"/>
                <a:cs typeface="Garamond"/>
                <a:sym typeface="Garamond"/>
              </a:rPr>
              <a:t>NJAPM Standards of Conduct for Mediators [Standard VI(A)]</a:t>
            </a:r>
            <a:endParaRPr sz="2400">
              <a:solidFill>
                <a:schemeClr val="dk2"/>
              </a:solidFill>
              <a:latin typeface="Garamond"/>
              <a:ea typeface="Garamond"/>
              <a:cs typeface="Garamond"/>
              <a:sym typeface="Garamond"/>
            </a:endParaRPr>
          </a:p>
        </p:txBody>
      </p:sp>
      <p:sp>
        <p:nvSpPr>
          <p:cNvPr id="209" name="Google Shape;209;p30"/>
          <p:cNvSpPr/>
          <p:nvPr/>
        </p:nvSpPr>
        <p:spPr>
          <a:xfrm>
            <a:off x="0" y="0"/>
            <a:ext cx="9144000" cy="953100"/>
          </a:xfrm>
          <a:prstGeom prst="rect">
            <a:avLst/>
          </a:prstGeom>
          <a:solidFill>
            <a:srgbClr val="FFFFFF">
              <a:alpha val="6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50"/>
              <a:buFont typeface="Arial"/>
              <a:buNone/>
            </a:pPr>
            <a:endParaRPr sz="1800" b="0" i="0" u="none" strike="noStrike" cap="none">
              <a:solidFill>
                <a:srgbClr val="FFFFFF"/>
              </a:solidFill>
              <a:latin typeface="Calibri"/>
              <a:ea typeface="Calibri"/>
              <a:cs typeface="Calibri"/>
              <a:sym typeface="Calibri"/>
            </a:endParaRPr>
          </a:p>
        </p:txBody>
      </p:sp>
      <p:sp>
        <p:nvSpPr>
          <p:cNvPr id="210" name="Google Shape;210;p30"/>
          <p:cNvSpPr txBox="1">
            <a:spLocks noGrp="1"/>
          </p:cNvSpPr>
          <p:nvPr>
            <p:ph type="title"/>
          </p:nvPr>
        </p:nvSpPr>
        <p:spPr>
          <a:xfrm>
            <a:off x="457200" y="47853"/>
            <a:ext cx="8229600" cy="857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400"/>
              <a:buNone/>
            </a:pPr>
            <a:r>
              <a:rPr lang="en" b="1">
                <a:solidFill>
                  <a:schemeClr val="dk2"/>
                </a:solidFill>
                <a:latin typeface="Garamond"/>
                <a:ea typeface="Garamond"/>
                <a:cs typeface="Garamond"/>
                <a:sym typeface="Garamond"/>
              </a:rPr>
              <a:t>NJ Rules</a:t>
            </a:r>
            <a:endParaRPr b="1">
              <a:solidFill>
                <a:schemeClr val="dk2"/>
              </a:solidFill>
              <a:latin typeface="Garamond"/>
              <a:ea typeface="Garamond"/>
              <a:cs typeface="Garamond"/>
              <a:sym typeface="Garamon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31"/>
          <p:cNvPicPr preferRelativeResize="0"/>
          <p:nvPr/>
        </p:nvPicPr>
        <p:blipFill rotWithShape="1">
          <a:blip r:embed="rId3">
            <a:alphaModFix/>
          </a:blip>
          <a:srcRect/>
          <a:stretch/>
        </p:blipFill>
        <p:spPr>
          <a:xfrm>
            <a:off x="0" y="0"/>
            <a:ext cx="9113374" cy="953100"/>
          </a:xfrm>
          <a:prstGeom prst="rect">
            <a:avLst/>
          </a:prstGeom>
          <a:noFill/>
          <a:ln>
            <a:noFill/>
          </a:ln>
        </p:spPr>
      </p:pic>
      <p:sp>
        <p:nvSpPr>
          <p:cNvPr id="216" name="Google Shape;216;p31"/>
          <p:cNvSpPr txBox="1">
            <a:spLocks noGrp="1"/>
          </p:cNvSpPr>
          <p:nvPr>
            <p:ph type="body" idx="1"/>
          </p:nvPr>
        </p:nvSpPr>
        <p:spPr>
          <a:xfrm>
            <a:off x="204200" y="1125450"/>
            <a:ext cx="8321400" cy="38361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640"/>
              </a:spcBef>
              <a:spcAft>
                <a:spcPts val="0"/>
              </a:spcAft>
              <a:buClr>
                <a:srgbClr val="000000"/>
              </a:buClr>
              <a:buSzPts val="2400"/>
              <a:buFont typeface="Garamond"/>
              <a:buChar char="●"/>
            </a:pPr>
            <a:r>
              <a:rPr lang="en" sz="2400" u="sng">
                <a:solidFill>
                  <a:srgbClr val="000000"/>
                </a:solidFill>
                <a:latin typeface="Garamond"/>
                <a:ea typeface="Garamond"/>
                <a:cs typeface="Garamond"/>
                <a:sym typeface="Garamond"/>
              </a:rPr>
              <a:t>Transference</a:t>
            </a:r>
            <a:r>
              <a:rPr lang="en" sz="2400" b="1">
                <a:solidFill>
                  <a:srgbClr val="000000"/>
                </a:solidFill>
                <a:latin typeface="Garamond"/>
                <a:ea typeface="Garamond"/>
                <a:cs typeface="Garamond"/>
                <a:sym typeface="Garamond"/>
              </a:rPr>
              <a:t> </a:t>
            </a:r>
            <a:r>
              <a:rPr lang="en" sz="2400">
                <a:solidFill>
                  <a:srgbClr val="000000"/>
                </a:solidFill>
                <a:latin typeface="Garamond"/>
                <a:ea typeface="Garamond"/>
                <a:cs typeface="Garamond"/>
                <a:sym typeface="Garamond"/>
              </a:rPr>
              <a:t>is an “unconscious redirection of feelings from one person to another” </a:t>
            </a:r>
            <a:endParaRPr sz="2400">
              <a:solidFill>
                <a:srgbClr val="000000"/>
              </a:solidFill>
              <a:latin typeface="Garamond"/>
              <a:ea typeface="Garamond"/>
              <a:cs typeface="Garamond"/>
              <a:sym typeface="Garamond"/>
            </a:endParaRPr>
          </a:p>
          <a:p>
            <a:pPr marL="0" lvl="0" indent="0" algn="l" rtl="0">
              <a:lnSpc>
                <a:spcPct val="100000"/>
              </a:lnSpc>
              <a:spcBef>
                <a:spcPts val="640"/>
              </a:spcBef>
              <a:spcAft>
                <a:spcPts val="0"/>
              </a:spcAft>
              <a:buNone/>
            </a:pPr>
            <a:endParaRPr sz="2400">
              <a:solidFill>
                <a:srgbClr val="000000"/>
              </a:solidFill>
              <a:latin typeface="Garamond"/>
              <a:ea typeface="Garamond"/>
              <a:cs typeface="Garamond"/>
              <a:sym typeface="Garamond"/>
            </a:endParaRPr>
          </a:p>
          <a:p>
            <a:pPr marL="457200" lvl="0" indent="-381000" algn="l" rtl="0">
              <a:lnSpc>
                <a:spcPct val="100000"/>
              </a:lnSpc>
              <a:spcBef>
                <a:spcPts val="640"/>
              </a:spcBef>
              <a:spcAft>
                <a:spcPts val="0"/>
              </a:spcAft>
              <a:buClr>
                <a:srgbClr val="000000"/>
              </a:buClr>
              <a:buSzPts val="2400"/>
              <a:buFont typeface="Garamond"/>
              <a:buChar char="●"/>
            </a:pPr>
            <a:r>
              <a:rPr lang="en" sz="2400">
                <a:solidFill>
                  <a:srgbClr val="000000"/>
                </a:solidFill>
                <a:latin typeface="Garamond"/>
                <a:ea typeface="Garamond"/>
                <a:cs typeface="Garamond"/>
                <a:sym typeface="Garamond"/>
              </a:rPr>
              <a:t>Based on </a:t>
            </a:r>
            <a:r>
              <a:rPr lang="en" sz="2400" i="1">
                <a:solidFill>
                  <a:srgbClr val="000000"/>
                </a:solidFill>
                <a:latin typeface="Garamond"/>
                <a:ea typeface="Garamond"/>
                <a:cs typeface="Garamond"/>
                <a:sym typeface="Garamond"/>
              </a:rPr>
              <a:t>present perceptions of past experiences</a:t>
            </a:r>
            <a:endParaRPr sz="2400">
              <a:solidFill>
                <a:srgbClr val="000000"/>
              </a:solidFill>
              <a:latin typeface="Garamond"/>
              <a:ea typeface="Garamond"/>
              <a:cs typeface="Garamond"/>
              <a:sym typeface="Garamond"/>
            </a:endParaRPr>
          </a:p>
          <a:p>
            <a:pPr marL="914400" lvl="1" indent="-381000" algn="l" rtl="0">
              <a:spcBef>
                <a:spcPts val="0"/>
              </a:spcBef>
              <a:spcAft>
                <a:spcPts val="0"/>
              </a:spcAft>
              <a:buClr>
                <a:srgbClr val="000000"/>
              </a:buClr>
              <a:buSzPts val="2400"/>
              <a:buFont typeface="Garamond"/>
              <a:buChar char="○"/>
            </a:pPr>
            <a:r>
              <a:rPr lang="en" sz="2350">
                <a:solidFill>
                  <a:srgbClr val="000000"/>
                </a:solidFill>
                <a:latin typeface="Garamond"/>
                <a:ea typeface="Garamond"/>
                <a:cs typeface="Garamond"/>
                <a:sym typeface="Garamond"/>
              </a:rPr>
              <a:t>These responses are a reaction to </a:t>
            </a:r>
            <a:r>
              <a:rPr lang="en" sz="2350" u="sng">
                <a:solidFill>
                  <a:srgbClr val="000000"/>
                </a:solidFill>
                <a:latin typeface="Garamond"/>
                <a:ea typeface="Garamond"/>
                <a:cs typeface="Garamond"/>
                <a:sym typeface="Garamond"/>
              </a:rPr>
              <a:t>factors that may or may not be related to the practitioner/other party</a:t>
            </a:r>
            <a:endParaRPr sz="2350" u="sng">
              <a:solidFill>
                <a:srgbClr val="000000"/>
              </a:solidFill>
              <a:latin typeface="Garamond"/>
              <a:ea typeface="Garamond"/>
              <a:cs typeface="Garamond"/>
              <a:sym typeface="Garamond"/>
            </a:endParaRPr>
          </a:p>
          <a:p>
            <a:pPr marL="914400" lvl="1" indent="-377825" algn="l" rtl="0">
              <a:spcBef>
                <a:spcPts val="0"/>
              </a:spcBef>
              <a:spcAft>
                <a:spcPts val="0"/>
              </a:spcAft>
              <a:buClr>
                <a:srgbClr val="000000"/>
              </a:buClr>
              <a:buSzPts val="2350"/>
              <a:buFont typeface="Garamond"/>
              <a:buChar char="○"/>
            </a:pPr>
            <a:r>
              <a:rPr lang="en" sz="2350">
                <a:solidFill>
                  <a:srgbClr val="000000"/>
                </a:solidFill>
                <a:latin typeface="Garamond"/>
                <a:ea typeface="Garamond"/>
                <a:cs typeface="Garamond"/>
                <a:sym typeface="Garamond"/>
              </a:rPr>
              <a:t>Responses </a:t>
            </a:r>
            <a:r>
              <a:rPr lang="en" sz="2400">
                <a:solidFill>
                  <a:srgbClr val="000000"/>
                </a:solidFill>
                <a:latin typeface="Garamond"/>
                <a:ea typeface="Garamond"/>
                <a:cs typeface="Garamond"/>
                <a:sym typeface="Garamond"/>
              </a:rPr>
              <a:t>can be prompted by the other person’s personality, style, demeanor, appearance, role, etc.</a:t>
            </a:r>
            <a:endParaRPr sz="2350">
              <a:solidFill>
                <a:srgbClr val="000000"/>
              </a:solidFill>
              <a:latin typeface="Garamond"/>
              <a:ea typeface="Garamond"/>
              <a:cs typeface="Garamond"/>
              <a:sym typeface="Garamond"/>
            </a:endParaRPr>
          </a:p>
        </p:txBody>
      </p:sp>
      <p:sp>
        <p:nvSpPr>
          <p:cNvPr id="217" name="Google Shape;217;p31"/>
          <p:cNvSpPr/>
          <p:nvPr/>
        </p:nvSpPr>
        <p:spPr>
          <a:xfrm>
            <a:off x="0" y="0"/>
            <a:ext cx="9144000" cy="953100"/>
          </a:xfrm>
          <a:prstGeom prst="rect">
            <a:avLst/>
          </a:prstGeom>
          <a:solidFill>
            <a:srgbClr val="FFFFFF">
              <a:alpha val="6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50"/>
              <a:buFont typeface="Arial"/>
              <a:buNone/>
            </a:pPr>
            <a:endParaRPr sz="1800" b="0" i="0" u="none" strike="noStrike" cap="none">
              <a:solidFill>
                <a:srgbClr val="FFFFFF"/>
              </a:solidFill>
              <a:latin typeface="Calibri"/>
              <a:ea typeface="Calibri"/>
              <a:cs typeface="Calibri"/>
              <a:sym typeface="Calibri"/>
            </a:endParaRPr>
          </a:p>
        </p:txBody>
      </p:sp>
      <p:sp>
        <p:nvSpPr>
          <p:cNvPr id="218" name="Google Shape;218;p31"/>
          <p:cNvSpPr txBox="1">
            <a:spLocks noGrp="1"/>
          </p:cNvSpPr>
          <p:nvPr>
            <p:ph type="title"/>
          </p:nvPr>
        </p:nvSpPr>
        <p:spPr>
          <a:xfrm>
            <a:off x="457200" y="47853"/>
            <a:ext cx="8229600" cy="857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400"/>
              <a:buNone/>
            </a:pPr>
            <a:r>
              <a:rPr lang="en" b="1">
                <a:solidFill>
                  <a:schemeClr val="dk2"/>
                </a:solidFill>
                <a:latin typeface="Garamond"/>
                <a:ea typeface="Garamond"/>
                <a:cs typeface="Garamond"/>
                <a:sym typeface="Garamond"/>
              </a:rPr>
              <a:t>Transference</a:t>
            </a:r>
            <a:endParaRPr b="1">
              <a:solidFill>
                <a:schemeClr val="dk2"/>
              </a:solidFill>
              <a:latin typeface="Garamond"/>
              <a:ea typeface="Garamond"/>
              <a:cs typeface="Garamond"/>
              <a:sym typeface="Garamond"/>
            </a:endParaRPr>
          </a:p>
        </p:txBody>
      </p:sp>
      <p:sp>
        <p:nvSpPr>
          <p:cNvPr id="219" name="Google Shape;219;p31"/>
          <p:cNvSpPr txBox="1"/>
          <p:nvPr/>
        </p:nvSpPr>
        <p:spPr>
          <a:xfrm>
            <a:off x="5455800" y="4594650"/>
            <a:ext cx="3231000" cy="36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i="1">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4" name="Google Shape;224;p32"/>
          <p:cNvPicPr preferRelativeResize="0"/>
          <p:nvPr/>
        </p:nvPicPr>
        <p:blipFill rotWithShape="1">
          <a:blip r:embed="rId3">
            <a:alphaModFix/>
          </a:blip>
          <a:srcRect/>
          <a:stretch/>
        </p:blipFill>
        <p:spPr>
          <a:xfrm>
            <a:off x="0" y="0"/>
            <a:ext cx="9113374" cy="953100"/>
          </a:xfrm>
          <a:prstGeom prst="rect">
            <a:avLst/>
          </a:prstGeom>
          <a:noFill/>
          <a:ln>
            <a:noFill/>
          </a:ln>
        </p:spPr>
      </p:pic>
      <p:sp>
        <p:nvSpPr>
          <p:cNvPr id="225" name="Google Shape;225;p32"/>
          <p:cNvSpPr txBox="1">
            <a:spLocks noGrp="1"/>
          </p:cNvSpPr>
          <p:nvPr>
            <p:ph type="body" idx="1"/>
          </p:nvPr>
        </p:nvSpPr>
        <p:spPr>
          <a:xfrm>
            <a:off x="725225" y="1200150"/>
            <a:ext cx="7660200" cy="3836100"/>
          </a:xfrm>
          <a:prstGeom prst="rect">
            <a:avLst/>
          </a:prstGeom>
          <a:noFill/>
          <a:ln>
            <a:noFill/>
          </a:ln>
        </p:spPr>
        <p:txBody>
          <a:bodyPr spcFirstLastPara="1" wrap="square" lIns="91425" tIns="91425" rIns="91425" bIns="91425" anchor="t" anchorCtr="0">
            <a:noAutofit/>
          </a:bodyPr>
          <a:lstStyle/>
          <a:p>
            <a:pPr marL="457200" lvl="0" indent="-377825" algn="l" rtl="0">
              <a:spcBef>
                <a:spcPts val="0"/>
              </a:spcBef>
              <a:spcAft>
                <a:spcPts val="0"/>
              </a:spcAft>
              <a:buClr>
                <a:srgbClr val="000000"/>
              </a:buClr>
              <a:buSzPts val="2350"/>
              <a:buFont typeface="Garamond"/>
              <a:buChar char="•"/>
            </a:pPr>
            <a:r>
              <a:rPr lang="en" sz="2350">
                <a:solidFill>
                  <a:srgbClr val="000000"/>
                </a:solidFill>
                <a:latin typeface="Garamond"/>
                <a:ea typeface="Garamond"/>
                <a:cs typeface="Garamond"/>
                <a:sym typeface="Garamond"/>
              </a:rPr>
              <a:t>Transference approaches the issue of polarization from an </a:t>
            </a:r>
            <a:r>
              <a:rPr lang="en" sz="2350" u="sng">
                <a:solidFill>
                  <a:srgbClr val="000000"/>
                </a:solidFill>
                <a:latin typeface="Garamond"/>
                <a:ea typeface="Garamond"/>
                <a:cs typeface="Garamond"/>
                <a:sym typeface="Garamond"/>
              </a:rPr>
              <a:t>individualized</a:t>
            </a:r>
            <a:r>
              <a:rPr lang="en" sz="2350">
                <a:solidFill>
                  <a:srgbClr val="000000"/>
                </a:solidFill>
                <a:latin typeface="Garamond"/>
                <a:ea typeface="Garamond"/>
                <a:cs typeface="Garamond"/>
                <a:sym typeface="Garamond"/>
              </a:rPr>
              <a:t> psychological perspective. </a:t>
            </a:r>
            <a:endParaRPr sz="2350">
              <a:solidFill>
                <a:srgbClr val="000000"/>
              </a:solidFill>
              <a:latin typeface="Garamond"/>
              <a:ea typeface="Garamond"/>
              <a:cs typeface="Garamond"/>
              <a:sym typeface="Garamond"/>
            </a:endParaRPr>
          </a:p>
          <a:p>
            <a:pPr marL="0" lvl="0" indent="0" algn="l" rtl="0">
              <a:spcBef>
                <a:spcPts val="0"/>
              </a:spcBef>
              <a:spcAft>
                <a:spcPts val="0"/>
              </a:spcAft>
              <a:buNone/>
            </a:pPr>
            <a:endParaRPr sz="2350">
              <a:solidFill>
                <a:srgbClr val="000000"/>
              </a:solidFill>
              <a:latin typeface="Garamond"/>
              <a:ea typeface="Garamond"/>
              <a:cs typeface="Garamond"/>
              <a:sym typeface="Garamond"/>
            </a:endParaRPr>
          </a:p>
          <a:p>
            <a:pPr marL="457200" lvl="0" indent="-377825" algn="l" rtl="0">
              <a:spcBef>
                <a:spcPts val="0"/>
              </a:spcBef>
              <a:spcAft>
                <a:spcPts val="0"/>
              </a:spcAft>
              <a:buClr>
                <a:srgbClr val="000000"/>
              </a:buClr>
              <a:buSzPts val="2350"/>
              <a:buFont typeface="Garamond"/>
              <a:buChar char="•"/>
            </a:pPr>
            <a:r>
              <a:rPr lang="en" sz="2350">
                <a:solidFill>
                  <a:srgbClr val="000000"/>
                </a:solidFill>
                <a:latin typeface="Garamond"/>
                <a:ea typeface="Garamond"/>
                <a:cs typeface="Garamond"/>
                <a:sym typeface="Garamond"/>
              </a:rPr>
              <a:t>In the clinical setting, the theory of transference encourages practitioners to be </a:t>
            </a:r>
            <a:r>
              <a:rPr lang="en" sz="2350" u="sng">
                <a:solidFill>
                  <a:srgbClr val="000000"/>
                </a:solidFill>
                <a:latin typeface="Garamond"/>
                <a:ea typeface="Garamond"/>
                <a:cs typeface="Garamond"/>
                <a:sym typeface="Garamond"/>
              </a:rPr>
              <a:t>aware of emotional responses</a:t>
            </a:r>
            <a:r>
              <a:rPr lang="en" sz="2350">
                <a:solidFill>
                  <a:srgbClr val="000000"/>
                </a:solidFill>
                <a:latin typeface="Garamond"/>
                <a:ea typeface="Garamond"/>
                <a:cs typeface="Garamond"/>
                <a:sym typeface="Garamond"/>
              </a:rPr>
              <a:t> the other party is experiencing. </a:t>
            </a:r>
            <a:endParaRPr sz="2350">
              <a:solidFill>
                <a:srgbClr val="000000"/>
              </a:solidFill>
              <a:latin typeface="Garamond"/>
              <a:ea typeface="Garamond"/>
              <a:cs typeface="Garamond"/>
              <a:sym typeface="Garamond"/>
            </a:endParaRPr>
          </a:p>
          <a:p>
            <a:pPr marL="0" lvl="0" indent="0" algn="l" rtl="0">
              <a:spcBef>
                <a:spcPts val="0"/>
              </a:spcBef>
              <a:spcAft>
                <a:spcPts val="0"/>
              </a:spcAft>
              <a:buNone/>
            </a:pPr>
            <a:endParaRPr sz="2350">
              <a:solidFill>
                <a:schemeClr val="dk2"/>
              </a:solidFill>
              <a:latin typeface="Garamond"/>
              <a:ea typeface="Garamond"/>
              <a:cs typeface="Garamond"/>
              <a:sym typeface="Garamond"/>
            </a:endParaRPr>
          </a:p>
          <a:p>
            <a:pPr marL="0" lvl="0" indent="0" algn="l" rtl="0">
              <a:spcBef>
                <a:spcPts val="640"/>
              </a:spcBef>
              <a:spcAft>
                <a:spcPts val="0"/>
              </a:spcAft>
              <a:buNone/>
            </a:pPr>
            <a:endParaRPr sz="2350" b="1">
              <a:solidFill>
                <a:schemeClr val="dk2"/>
              </a:solidFill>
              <a:latin typeface="Garamond"/>
              <a:ea typeface="Garamond"/>
              <a:cs typeface="Garamond"/>
              <a:sym typeface="Garamond"/>
            </a:endParaRPr>
          </a:p>
        </p:txBody>
      </p:sp>
      <p:sp>
        <p:nvSpPr>
          <p:cNvPr id="226" name="Google Shape;226;p32"/>
          <p:cNvSpPr/>
          <p:nvPr/>
        </p:nvSpPr>
        <p:spPr>
          <a:xfrm>
            <a:off x="0" y="0"/>
            <a:ext cx="9144000" cy="953100"/>
          </a:xfrm>
          <a:prstGeom prst="rect">
            <a:avLst/>
          </a:prstGeom>
          <a:solidFill>
            <a:srgbClr val="FFFFFF">
              <a:alpha val="6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50"/>
              <a:buFont typeface="Arial"/>
              <a:buNone/>
            </a:pPr>
            <a:endParaRPr sz="1800" b="0" i="0" u="none" strike="noStrike" cap="none">
              <a:solidFill>
                <a:srgbClr val="FFFFFF"/>
              </a:solidFill>
              <a:latin typeface="Calibri"/>
              <a:ea typeface="Calibri"/>
              <a:cs typeface="Calibri"/>
              <a:sym typeface="Calibri"/>
            </a:endParaRPr>
          </a:p>
        </p:txBody>
      </p:sp>
      <p:sp>
        <p:nvSpPr>
          <p:cNvPr id="227" name="Google Shape;227;p32"/>
          <p:cNvSpPr txBox="1">
            <a:spLocks noGrp="1"/>
          </p:cNvSpPr>
          <p:nvPr>
            <p:ph type="title"/>
          </p:nvPr>
        </p:nvSpPr>
        <p:spPr>
          <a:xfrm>
            <a:off x="457200" y="47853"/>
            <a:ext cx="8229600" cy="857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400"/>
              <a:buNone/>
            </a:pPr>
            <a:r>
              <a:rPr lang="en" b="1">
                <a:solidFill>
                  <a:schemeClr val="dk2"/>
                </a:solidFill>
                <a:latin typeface="Garamond"/>
                <a:ea typeface="Garamond"/>
                <a:cs typeface="Garamond"/>
                <a:sym typeface="Garamond"/>
              </a:rPr>
              <a:t>Transference</a:t>
            </a:r>
            <a:endParaRPr b="1">
              <a:solidFill>
                <a:schemeClr val="dk2"/>
              </a:solidFill>
              <a:latin typeface="Garamond"/>
              <a:ea typeface="Garamond"/>
              <a:cs typeface="Garamond"/>
              <a:sym typeface="Garamond"/>
            </a:endParaRPr>
          </a:p>
        </p:txBody>
      </p:sp>
      <p:sp>
        <p:nvSpPr>
          <p:cNvPr id="228" name="Google Shape;228;p32"/>
          <p:cNvSpPr txBox="1"/>
          <p:nvPr/>
        </p:nvSpPr>
        <p:spPr>
          <a:xfrm>
            <a:off x="5455800" y="4594650"/>
            <a:ext cx="3231000" cy="36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i="1">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pic>
        <p:nvPicPr>
          <p:cNvPr id="71" name="Google Shape;71;p15"/>
          <p:cNvPicPr preferRelativeResize="0"/>
          <p:nvPr/>
        </p:nvPicPr>
        <p:blipFill rotWithShape="1">
          <a:blip r:embed="rId3">
            <a:alphaModFix/>
          </a:blip>
          <a:srcRect/>
          <a:stretch/>
        </p:blipFill>
        <p:spPr>
          <a:xfrm>
            <a:off x="0" y="0"/>
            <a:ext cx="9144000" cy="953100"/>
          </a:xfrm>
          <a:prstGeom prst="rect">
            <a:avLst/>
          </a:prstGeom>
          <a:noFill/>
          <a:ln>
            <a:noFill/>
          </a:ln>
        </p:spPr>
      </p:pic>
      <p:sp>
        <p:nvSpPr>
          <p:cNvPr id="72" name="Google Shape;72;p15"/>
          <p:cNvSpPr txBox="1">
            <a:spLocks noGrp="1"/>
          </p:cNvSpPr>
          <p:nvPr>
            <p:ph type="body" idx="1"/>
          </p:nvPr>
        </p:nvSpPr>
        <p:spPr>
          <a:xfrm>
            <a:off x="0" y="1200150"/>
            <a:ext cx="9144000" cy="3394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200"/>
              <a:buNone/>
            </a:pPr>
            <a:endParaRPr sz="2400">
              <a:solidFill>
                <a:schemeClr val="dk2"/>
              </a:solidFill>
              <a:latin typeface="Garamond"/>
              <a:ea typeface="Garamond"/>
              <a:cs typeface="Garamond"/>
              <a:sym typeface="Garamond"/>
            </a:endParaRPr>
          </a:p>
          <a:p>
            <a:pPr marL="0" lvl="0" indent="0" algn="ctr" rtl="0">
              <a:lnSpc>
                <a:spcPct val="100000"/>
              </a:lnSpc>
              <a:spcBef>
                <a:spcPts val="640"/>
              </a:spcBef>
              <a:spcAft>
                <a:spcPts val="0"/>
              </a:spcAft>
              <a:buSzPts val="3200"/>
              <a:buNone/>
            </a:pPr>
            <a:r>
              <a:rPr lang="en" sz="2800">
                <a:solidFill>
                  <a:srgbClr val="000000"/>
                </a:solidFill>
                <a:latin typeface="Garamond"/>
                <a:ea typeface="Garamond"/>
                <a:cs typeface="Garamond"/>
                <a:sym typeface="Garamond"/>
              </a:rPr>
              <a:t>Professor Alexandra B. Carter</a:t>
            </a:r>
            <a:br>
              <a:rPr lang="en" sz="2800">
                <a:solidFill>
                  <a:srgbClr val="000000"/>
                </a:solidFill>
                <a:latin typeface="Garamond"/>
                <a:ea typeface="Garamond"/>
                <a:cs typeface="Garamond"/>
                <a:sym typeface="Garamond"/>
              </a:rPr>
            </a:br>
            <a:r>
              <a:rPr lang="en" sz="2400">
                <a:solidFill>
                  <a:srgbClr val="000000"/>
                </a:solidFill>
                <a:latin typeface="Garamond"/>
                <a:ea typeface="Garamond"/>
                <a:cs typeface="Garamond"/>
                <a:sym typeface="Garamond"/>
              </a:rPr>
              <a:t>Director, Columbia Law School Mediation Clinic</a:t>
            </a:r>
            <a:br>
              <a:rPr lang="en" sz="2400">
                <a:solidFill>
                  <a:srgbClr val="000000"/>
                </a:solidFill>
                <a:latin typeface="Garamond"/>
                <a:ea typeface="Garamond"/>
                <a:cs typeface="Garamond"/>
                <a:sym typeface="Garamond"/>
              </a:rPr>
            </a:br>
            <a:endParaRPr sz="2400">
              <a:solidFill>
                <a:srgbClr val="000000"/>
              </a:solidFill>
              <a:latin typeface="Garamond"/>
              <a:ea typeface="Garamond"/>
              <a:cs typeface="Garamond"/>
              <a:sym typeface="Garamond"/>
            </a:endParaRPr>
          </a:p>
          <a:p>
            <a:pPr marL="0" lvl="0" indent="0" algn="ctr" rtl="0">
              <a:lnSpc>
                <a:spcPct val="100000"/>
              </a:lnSpc>
              <a:spcBef>
                <a:spcPts val="640"/>
              </a:spcBef>
              <a:spcAft>
                <a:spcPts val="0"/>
              </a:spcAft>
              <a:buSzPts val="3200"/>
              <a:buNone/>
            </a:pPr>
            <a:r>
              <a:rPr lang="en" sz="2400">
                <a:solidFill>
                  <a:srgbClr val="000000"/>
                </a:solidFill>
                <a:latin typeface="Garamond"/>
                <a:ea typeface="Garamond"/>
                <a:cs typeface="Garamond"/>
                <a:sym typeface="Garamond"/>
              </a:rPr>
              <a:t>Jeeyoon Chung, Meyer Horne, Young Joon Joo, Oliver Kwon,</a:t>
            </a:r>
            <a:endParaRPr sz="2400">
              <a:solidFill>
                <a:srgbClr val="000000"/>
              </a:solidFill>
              <a:latin typeface="Garamond"/>
              <a:ea typeface="Garamond"/>
              <a:cs typeface="Garamond"/>
              <a:sym typeface="Garamond"/>
            </a:endParaRPr>
          </a:p>
          <a:p>
            <a:pPr marL="0" lvl="0" indent="0" algn="ctr" rtl="0">
              <a:lnSpc>
                <a:spcPct val="100000"/>
              </a:lnSpc>
              <a:spcBef>
                <a:spcPts val="640"/>
              </a:spcBef>
              <a:spcAft>
                <a:spcPts val="0"/>
              </a:spcAft>
              <a:buSzPts val="3200"/>
              <a:buNone/>
            </a:pPr>
            <a:r>
              <a:rPr lang="en" sz="2400">
                <a:solidFill>
                  <a:srgbClr val="000000"/>
                </a:solidFill>
                <a:latin typeface="Garamond"/>
                <a:ea typeface="Garamond"/>
                <a:cs typeface="Garamond"/>
                <a:sym typeface="Garamond"/>
              </a:rPr>
              <a:t>Cam Molis, Matthew Robinson, Cory Steinberg, Erica Zou</a:t>
            </a:r>
            <a:endParaRPr sz="2400">
              <a:solidFill>
                <a:srgbClr val="000000"/>
              </a:solidFill>
              <a:latin typeface="Garamond"/>
              <a:ea typeface="Garamond"/>
              <a:cs typeface="Garamond"/>
              <a:sym typeface="Garamond"/>
            </a:endParaRPr>
          </a:p>
        </p:txBody>
      </p:sp>
      <p:sp>
        <p:nvSpPr>
          <p:cNvPr id="73" name="Google Shape;73;p15"/>
          <p:cNvSpPr/>
          <p:nvPr/>
        </p:nvSpPr>
        <p:spPr>
          <a:xfrm>
            <a:off x="0" y="0"/>
            <a:ext cx="9144000" cy="953100"/>
          </a:xfrm>
          <a:prstGeom prst="rect">
            <a:avLst/>
          </a:prstGeom>
          <a:solidFill>
            <a:srgbClr val="FFFFFF">
              <a:alpha val="6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50"/>
              <a:buFont typeface="Arial"/>
              <a:buNone/>
            </a:pPr>
            <a:endParaRPr sz="1800" b="0" i="0" u="none" strike="noStrike" cap="none">
              <a:solidFill>
                <a:srgbClr val="FFFFFF"/>
              </a:solidFill>
              <a:latin typeface="Calibri"/>
              <a:ea typeface="Calibri"/>
              <a:cs typeface="Calibri"/>
              <a:sym typeface="Calibri"/>
            </a:endParaRPr>
          </a:p>
        </p:txBody>
      </p:sp>
      <p:sp>
        <p:nvSpPr>
          <p:cNvPr id="74" name="Google Shape;74;p15"/>
          <p:cNvSpPr txBox="1">
            <a:spLocks noGrp="1"/>
          </p:cNvSpPr>
          <p:nvPr>
            <p:ph type="title"/>
          </p:nvPr>
        </p:nvSpPr>
        <p:spPr>
          <a:xfrm>
            <a:off x="457200" y="47853"/>
            <a:ext cx="8229600" cy="857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400"/>
              <a:buNone/>
            </a:pPr>
            <a:r>
              <a:rPr lang="en" b="1">
                <a:solidFill>
                  <a:schemeClr val="dk2"/>
                </a:solidFill>
                <a:latin typeface="Garamond"/>
                <a:ea typeface="Garamond"/>
                <a:cs typeface="Garamond"/>
                <a:sym typeface="Garamond"/>
              </a:rPr>
              <a:t>Welcome and Introductions</a:t>
            </a:r>
            <a:endParaRPr b="1">
              <a:solidFill>
                <a:schemeClr val="dk2"/>
              </a:solidFill>
              <a:latin typeface="Garamond"/>
              <a:ea typeface="Garamond"/>
              <a:cs typeface="Garamond"/>
              <a:sym typeface="Garamon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3" name="Google Shape;233;p33"/>
          <p:cNvPicPr preferRelativeResize="0"/>
          <p:nvPr/>
        </p:nvPicPr>
        <p:blipFill rotWithShape="1">
          <a:blip r:embed="rId3">
            <a:alphaModFix/>
          </a:blip>
          <a:srcRect/>
          <a:stretch/>
        </p:blipFill>
        <p:spPr>
          <a:xfrm>
            <a:off x="0" y="0"/>
            <a:ext cx="9113374" cy="953100"/>
          </a:xfrm>
          <a:prstGeom prst="rect">
            <a:avLst/>
          </a:prstGeom>
          <a:noFill/>
          <a:ln>
            <a:noFill/>
          </a:ln>
        </p:spPr>
      </p:pic>
      <p:sp>
        <p:nvSpPr>
          <p:cNvPr id="234" name="Google Shape;234;p33"/>
          <p:cNvSpPr txBox="1">
            <a:spLocks noGrp="1"/>
          </p:cNvSpPr>
          <p:nvPr>
            <p:ph type="body" idx="1"/>
          </p:nvPr>
        </p:nvSpPr>
        <p:spPr>
          <a:xfrm>
            <a:off x="441888" y="1125450"/>
            <a:ext cx="8229600" cy="38361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640"/>
              </a:spcBef>
              <a:spcAft>
                <a:spcPts val="0"/>
              </a:spcAft>
              <a:buClr>
                <a:srgbClr val="000000"/>
              </a:buClr>
              <a:buSzPts val="2400"/>
              <a:buFont typeface="Garamond"/>
              <a:buChar char="●"/>
            </a:pPr>
            <a:r>
              <a:rPr lang="en" sz="2400">
                <a:solidFill>
                  <a:srgbClr val="000000"/>
                </a:solidFill>
                <a:latin typeface="Garamond"/>
                <a:ea typeface="Garamond"/>
                <a:cs typeface="Garamond"/>
                <a:sym typeface="Garamond"/>
              </a:rPr>
              <a:t>Transference occurs multi-directionally (i.e. from party to mediator, mediator to party, party to party, party to attorney, etc.)</a:t>
            </a:r>
            <a:endParaRPr sz="2400">
              <a:solidFill>
                <a:srgbClr val="000000"/>
              </a:solidFill>
              <a:latin typeface="Garamond"/>
              <a:ea typeface="Garamond"/>
              <a:cs typeface="Garamond"/>
              <a:sym typeface="Garamond"/>
            </a:endParaRPr>
          </a:p>
          <a:p>
            <a:pPr marL="457200" lvl="0" indent="0" algn="l" rtl="0">
              <a:lnSpc>
                <a:spcPct val="100000"/>
              </a:lnSpc>
              <a:spcBef>
                <a:spcPts val="640"/>
              </a:spcBef>
              <a:spcAft>
                <a:spcPts val="0"/>
              </a:spcAft>
              <a:buNone/>
            </a:pPr>
            <a:endParaRPr sz="2400">
              <a:solidFill>
                <a:srgbClr val="000000"/>
              </a:solidFill>
              <a:latin typeface="Garamond"/>
              <a:ea typeface="Garamond"/>
              <a:cs typeface="Garamond"/>
              <a:sym typeface="Garamond"/>
            </a:endParaRPr>
          </a:p>
          <a:p>
            <a:pPr marL="457200" lvl="0" indent="-381000" algn="l" rtl="0">
              <a:lnSpc>
                <a:spcPct val="100000"/>
              </a:lnSpc>
              <a:spcBef>
                <a:spcPts val="640"/>
              </a:spcBef>
              <a:spcAft>
                <a:spcPts val="0"/>
              </a:spcAft>
              <a:buClr>
                <a:srgbClr val="000000"/>
              </a:buClr>
              <a:buSzPts val="2400"/>
              <a:buFont typeface="Garamond"/>
              <a:buChar char="●"/>
            </a:pPr>
            <a:r>
              <a:rPr lang="en" sz="2400">
                <a:solidFill>
                  <a:srgbClr val="000000"/>
                </a:solidFill>
                <a:latin typeface="Garamond"/>
                <a:ea typeface="Garamond"/>
                <a:cs typeface="Garamond"/>
                <a:sym typeface="Garamond"/>
              </a:rPr>
              <a:t>In the polarization context, can be understood as assumptions about the other party’s beliefs, strategies, and values</a:t>
            </a:r>
            <a:endParaRPr sz="2400">
              <a:solidFill>
                <a:srgbClr val="000000"/>
              </a:solidFill>
              <a:latin typeface="Garamond"/>
              <a:ea typeface="Garamond"/>
              <a:cs typeface="Garamond"/>
              <a:sym typeface="Garamond"/>
            </a:endParaRPr>
          </a:p>
          <a:p>
            <a:pPr marL="0" lvl="0" indent="0" algn="l" rtl="0">
              <a:lnSpc>
                <a:spcPct val="100000"/>
              </a:lnSpc>
              <a:spcBef>
                <a:spcPts val="640"/>
              </a:spcBef>
              <a:spcAft>
                <a:spcPts val="0"/>
              </a:spcAft>
              <a:buNone/>
            </a:pPr>
            <a:endParaRPr sz="2400">
              <a:solidFill>
                <a:schemeClr val="dk2"/>
              </a:solidFill>
              <a:latin typeface="Garamond"/>
              <a:ea typeface="Garamond"/>
              <a:cs typeface="Garamond"/>
              <a:sym typeface="Garamond"/>
            </a:endParaRPr>
          </a:p>
          <a:p>
            <a:pPr marL="0" lvl="0" indent="0" algn="l" rtl="0">
              <a:lnSpc>
                <a:spcPct val="100000"/>
              </a:lnSpc>
              <a:spcBef>
                <a:spcPts val="640"/>
              </a:spcBef>
              <a:spcAft>
                <a:spcPts val="0"/>
              </a:spcAft>
              <a:buNone/>
            </a:pPr>
            <a:endParaRPr sz="2400">
              <a:solidFill>
                <a:schemeClr val="dk2"/>
              </a:solidFill>
              <a:latin typeface="Garamond"/>
              <a:ea typeface="Garamond"/>
              <a:cs typeface="Garamond"/>
              <a:sym typeface="Garamond"/>
            </a:endParaRPr>
          </a:p>
        </p:txBody>
      </p:sp>
      <p:sp>
        <p:nvSpPr>
          <p:cNvPr id="235" name="Google Shape;235;p33"/>
          <p:cNvSpPr/>
          <p:nvPr/>
        </p:nvSpPr>
        <p:spPr>
          <a:xfrm>
            <a:off x="0" y="0"/>
            <a:ext cx="9144000" cy="953100"/>
          </a:xfrm>
          <a:prstGeom prst="rect">
            <a:avLst/>
          </a:prstGeom>
          <a:solidFill>
            <a:srgbClr val="FFFFFF">
              <a:alpha val="6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50"/>
              <a:buFont typeface="Arial"/>
              <a:buNone/>
            </a:pPr>
            <a:endParaRPr sz="1800" b="0" i="0" u="none" strike="noStrike" cap="none">
              <a:solidFill>
                <a:srgbClr val="FFFFFF"/>
              </a:solidFill>
              <a:latin typeface="Calibri"/>
              <a:ea typeface="Calibri"/>
              <a:cs typeface="Calibri"/>
              <a:sym typeface="Calibri"/>
            </a:endParaRPr>
          </a:p>
        </p:txBody>
      </p:sp>
      <p:sp>
        <p:nvSpPr>
          <p:cNvPr id="236" name="Google Shape;236;p33"/>
          <p:cNvSpPr txBox="1">
            <a:spLocks noGrp="1"/>
          </p:cNvSpPr>
          <p:nvPr>
            <p:ph type="title"/>
          </p:nvPr>
        </p:nvSpPr>
        <p:spPr>
          <a:xfrm>
            <a:off x="457200" y="47853"/>
            <a:ext cx="8229600" cy="857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400"/>
              <a:buNone/>
            </a:pPr>
            <a:r>
              <a:rPr lang="en" b="1">
                <a:solidFill>
                  <a:schemeClr val="dk2"/>
                </a:solidFill>
                <a:latin typeface="Garamond"/>
                <a:ea typeface="Garamond"/>
                <a:cs typeface="Garamond"/>
                <a:sym typeface="Garamond"/>
              </a:rPr>
              <a:t>Transference</a:t>
            </a:r>
            <a:endParaRPr b="1">
              <a:solidFill>
                <a:schemeClr val="dk2"/>
              </a:solidFill>
              <a:latin typeface="Garamond"/>
              <a:ea typeface="Garamond"/>
              <a:cs typeface="Garamond"/>
              <a:sym typeface="Garamond"/>
            </a:endParaRPr>
          </a:p>
        </p:txBody>
      </p:sp>
      <p:sp>
        <p:nvSpPr>
          <p:cNvPr id="237" name="Google Shape;237;p33"/>
          <p:cNvSpPr txBox="1"/>
          <p:nvPr/>
        </p:nvSpPr>
        <p:spPr>
          <a:xfrm>
            <a:off x="5455800" y="4594650"/>
            <a:ext cx="3231000" cy="36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i="1">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42" name="Google Shape;242;p34"/>
          <p:cNvPicPr preferRelativeResize="0"/>
          <p:nvPr/>
        </p:nvPicPr>
        <p:blipFill rotWithShape="1">
          <a:blip r:embed="rId3">
            <a:alphaModFix/>
          </a:blip>
          <a:srcRect/>
          <a:stretch/>
        </p:blipFill>
        <p:spPr>
          <a:xfrm>
            <a:off x="0" y="0"/>
            <a:ext cx="9113374" cy="953100"/>
          </a:xfrm>
          <a:prstGeom prst="rect">
            <a:avLst/>
          </a:prstGeom>
          <a:noFill/>
          <a:ln>
            <a:noFill/>
          </a:ln>
        </p:spPr>
      </p:pic>
      <p:sp>
        <p:nvSpPr>
          <p:cNvPr id="243" name="Google Shape;243;p34"/>
          <p:cNvSpPr txBox="1">
            <a:spLocks noGrp="1"/>
          </p:cNvSpPr>
          <p:nvPr>
            <p:ph type="body" idx="1"/>
          </p:nvPr>
        </p:nvSpPr>
        <p:spPr>
          <a:xfrm>
            <a:off x="186438" y="1007425"/>
            <a:ext cx="8740500" cy="1578900"/>
          </a:xfrm>
          <a:prstGeom prst="rect">
            <a:avLst/>
          </a:prstGeom>
          <a:noFill/>
          <a:ln>
            <a:noFill/>
          </a:ln>
        </p:spPr>
        <p:txBody>
          <a:bodyPr spcFirstLastPara="1" wrap="square" lIns="91425" tIns="91425" rIns="91425" bIns="91425" anchor="t" anchorCtr="0">
            <a:noAutofit/>
          </a:bodyPr>
          <a:lstStyle/>
          <a:p>
            <a:pPr marL="0" lvl="0" indent="0" algn="l" rtl="0">
              <a:spcBef>
                <a:spcPts val="640"/>
              </a:spcBef>
              <a:spcAft>
                <a:spcPts val="0"/>
              </a:spcAft>
              <a:buNone/>
            </a:pPr>
            <a:r>
              <a:rPr lang="en" sz="2000" u="sng">
                <a:solidFill>
                  <a:srgbClr val="000000"/>
                </a:solidFill>
                <a:latin typeface="Garamond"/>
                <a:ea typeface="Garamond"/>
                <a:cs typeface="Garamond"/>
                <a:sym typeface="Garamond"/>
              </a:rPr>
              <a:t>Decision points</a:t>
            </a:r>
            <a:r>
              <a:rPr lang="en" sz="2000">
                <a:solidFill>
                  <a:srgbClr val="000000"/>
                </a:solidFill>
                <a:latin typeface="Garamond"/>
                <a:ea typeface="Garamond"/>
                <a:cs typeface="Garamond"/>
                <a:sym typeface="Garamond"/>
              </a:rPr>
              <a:t> are points throughout a mediation when a mediator makes process and skills choices to influence the parties and the conversation in a productive way. </a:t>
            </a:r>
            <a:endParaRPr sz="2000">
              <a:solidFill>
                <a:srgbClr val="000000"/>
              </a:solidFill>
              <a:latin typeface="Garamond"/>
              <a:ea typeface="Garamond"/>
              <a:cs typeface="Garamond"/>
              <a:sym typeface="Garamond"/>
            </a:endParaRPr>
          </a:p>
          <a:p>
            <a:pPr marL="0" lvl="0" indent="0" algn="l" rtl="0">
              <a:spcBef>
                <a:spcPts val="640"/>
              </a:spcBef>
              <a:spcAft>
                <a:spcPts val="0"/>
              </a:spcAft>
              <a:buNone/>
            </a:pPr>
            <a:r>
              <a:rPr lang="en" sz="2000">
                <a:solidFill>
                  <a:srgbClr val="000000"/>
                </a:solidFill>
                <a:latin typeface="Garamond"/>
                <a:ea typeface="Garamond"/>
                <a:cs typeface="Garamond"/>
                <a:sym typeface="Garamond"/>
              </a:rPr>
              <a:t>What kinds of interventions can a mediator make to prevent party polarization from negatively impacting the mediation process?</a:t>
            </a:r>
            <a:br>
              <a:rPr lang="en" sz="2400" b="1">
                <a:solidFill>
                  <a:srgbClr val="000000"/>
                </a:solidFill>
                <a:latin typeface="Garamond"/>
                <a:ea typeface="Garamond"/>
                <a:cs typeface="Garamond"/>
                <a:sym typeface="Garamond"/>
              </a:rPr>
            </a:br>
            <a:endParaRPr sz="2400" b="1">
              <a:solidFill>
                <a:srgbClr val="000000"/>
              </a:solidFill>
              <a:latin typeface="Garamond"/>
              <a:ea typeface="Garamond"/>
              <a:cs typeface="Garamond"/>
              <a:sym typeface="Garamond"/>
            </a:endParaRPr>
          </a:p>
        </p:txBody>
      </p:sp>
      <p:sp>
        <p:nvSpPr>
          <p:cNvPr id="244" name="Google Shape;244;p34"/>
          <p:cNvSpPr/>
          <p:nvPr/>
        </p:nvSpPr>
        <p:spPr>
          <a:xfrm>
            <a:off x="0" y="0"/>
            <a:ext cx="9144000" cy="953100"/>
          </a:xfrm>
          <a:prstGeom prst="rect">
            <a:avLst/>
          </a:prstGeom>
          <a:solidFill>
            <a:srgbClr val="FFFFFF">
              <a:alpha val="6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50"/>
              <a:buFont typeface="Arial"/>
              <a:buNone/>
            </a:pPr>
            <a:endParaRPr sz="1800" b="0" i="0" u="none" strike="noStrike" cap="none">
              <a:solidFill>
                <a:srgbClr val="FFFFFF"/>
              </a:solidFill>
              <a:latin typeface="Calibri"/>
              <a:ea typeface="Calibri"/>
              <a:cs typeface="Calibri"/>
              <a:sym typeface="Calibri"/>
            </a:endParaRPr>
          </a:p>
        </p:txBody>
      </p:sp>
      <p:sp>
        <p:nvSpPr>
          <p:cNvPr id="245" name="Google Shape;245;p34"/>
          <p:cNvSpPr txBox="1">
            <a:spLocks noGrp="1"/>
          </p:cNvSpPr>
          <p:nvPr>
            <p:ph type="title"/>
          </p:nvPr>
        </p:nvSpPr>
        <p:spPr>
          <a:xfrm>
            <a:off x="457200" y="47853"/>
            <a:ext cx="8229600" cy="857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400"/>
              <a:buNone/>
            </a:pPr>
            <a:r>
              <a:rPr lang="en" b="1">
                <a:solidFill>
                  <a:schemeClr val="dk2"/>
                </a:solidFill>
                <a:latin typeface="Garamond"/>
                <a:ea typeface="Garamond"/>
                <a:cs typeface="Garamond"/>
                <a:sym typeface="Garamond"/>
              </a:rPr>
              <a:t>Decision Points For Mediators</a:t>
            </a:r>
            <a:endParaRPr b="1">
              <a:solidFill>
                <a:schemeClr val="dk2"/>
              </a:solidFill>
              <a:latin typeface="Garamond"/>
              <a:ea typeface="Garamond"/>
              <a:cs typeface="Garamond"/>
              <a:sym typeface="Garamond"/>
            </a:endParaRPr>
          </a:p>
        </p:txBody>
      </p:sp>
      <p:sp>
        <p:nvSpPr>
          <p:cNvPr id="246" name="Google Shape;246;p34"/>
          <p:cNvSpPr txBox="1"/>
          <p:nvPr/>
        </p:nvSpPr>
        <p:spPr>
          <a:xfrm>
            <a:off x="291350" y="2413525"/>
            <a:ext cx="6152100" cy="23817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640"/>
              </a:spcBef>
              <a:spcAft>
                <a:spcPts val="0"/>
              </a:spcAft>
              <a:buSzPts val="2000"/>
              <a:buFont typeface="Garamond"/>
              <a:buAutoNum type="arabicPeriod"/>
            </a:pPr>
            <a:r>
              <a:rPr lang="en" sz="2000">
                <a:latin typeface="Garamond"/>
                <a:ea typeface="Garamond"/>
                <a:cs typeface="Garamond"/>
                <a:sym typeface="Garamond"/>
              </a:rPr>
              <a:t>Case development</a:t>
            </a:r>
            <a:endParaRPr sz="2000">
              <a:latin typeface="Garamond"/>
              <a:ea typeface="Garamond"/>
              <a:cs typeface="Garamond"/>
              <a:sym typeface="Garamond"/>
            </a:endParaRPr>
          </a:p>
          <a:p>
            <a:pPr marL="457200" lvl="0" indent="-355600" algn="l" rtl="0">
              <a:lnSpc>
                <a:spcPct val="115000"/>
              </a:lnSpc>
              <a:spcBef>
                <a:spcPts val="0"/>
              </a:spcBef>
              <a:spcAft>
                <a:spcPts val="0"/>
              </a:spcAft>
              <a:buSzPts val="2000"/>
              <a:buFont typeface="Garamond"/>
              <a:buAutoNum type="arabicPeriod"/>
            </a:pPr>
            <a:r>
              <a:rPr lang="en" sz="2000">
                <a:latin typeface="Garamond"/>
                <a:ea typeface="Garamond"/>
                <a:cs typeface="Garamond"/>
                <a:sym typeface="Garamond"/>
              </a:rPr>
              <a:t>Summarizing</a:t>
            </a:r>
            <a:endParaRPr sz="2000">
              <a:latin typeface="Garamond"/>
              <a:ea typeface="Garamond"/>
              <a:cs typeface="Garamond"/>
              <a:sym typeface="Garamond"/>
            </a:endParaRPr>
          </a:p>
          <a:p>
            <a:pPr marL="457200" lvl="0" indent="-355600" algn="l" rtl="0">
              <a:lnSpc>
                <a:spcPct val="115000"/>
              </a:lnSpc>
              <a:spcBef>
                <a:spcPts val="0"/>
              </a:spcBef>
              <a:spcAft>
                <a:spcPts val="0"/>
              </a:spcAft>
              <a:buSzPts val="2000"/>
              <a:buFont typeface="Garamond"/>
              <a:buAutoNum type="arabicPeriod"/>
            </a:pPr>
            <a:r>
              <a:rPr lang="en" sz="2000">
                <a:latin typeface="Garamond"/>
                <a:ea typeface="Garamond"/>
                <a:cs typeface="Garamond"/>
                <a:sym typeface="Garamond"/>
              </a:rPr>
              <a:t>Identifying Facts, Feelings, and Interests</a:t>
            </a:r>
            <a:endParaRPr sz="2000">
              <a:latin typeface="Garamond"/>
              <a:ea typeface="Garamond"/>
              <a:cs typeface="Garamond"/>
              <a:sym typeface="Garamond"/>
            </a:endParaRPr>
          </a:p>
          <a:p>
            <a:pPr marL="457200" lvl="0" indent="-355600" algn="l" rtl="0">
              <a:lnSpc>
                <a:spcPct val="115000"/>
              </a:lnSpc>
              <a:spcBef>
                <a:spcPts val="0"/>
              </a:spcBef>
              <a:spcAft>
                <a:spcPts val="0"/>
              </a:spcAft>
              <a:buSzPts val="2000"/>
              <a:buFont typeface="Garamond"/>
              <a:buAutoNum type="arabicPeriod"/>
            </a:pPr>
            <a:r>
              <a:rPr lang="en" sz="2000">
                <a:latin typeface="Garamond"/>
                <a:ea typeface="Garamond"/>
                <a:cs typeface="Garamond"/>
                <a:sym typeface="Garamond"/>
              </a:rPr>
              <a:t>Reframing</a:t>
            </a:r>
            <a:endParaRPr sz="2000">
              <a:latin typeface="Garamond"/>
              <a:ea typeface="Garamond"/>
              <a:cs typeface="Garamond"/>
              <a:sym typeface="Garamond"/>
            </a:endParaRPr>
          </a:p>
          <a:p>
            <a:pPr marL="457200" lvl="0" indent="-355600" algn="l" rtl="0">
              <a:lnSpc>
                <a:spcPct val="115000"/>
              </a:lnSpc>
              <a:spcBef>
                <a:spcPts val="0"/>
              </a:spcBef>
              <a:spcAft>
                <a:spcPts val="0"/>
              </a:spcAft>
              <a:buSzPts val="2000"/>
              <a:buFont typeface="Garamond"/>
              <a:buAutoNum type="arabicPeriod"/>
            </a:pPr>
            <a:r>
              <a:rPr lang="en" sz="2000">
                <a:latin typeface="Garamond"/>
                <a:ea typeface="Garamond"/>
                <a:cs typeface="Garamond"/>
                <a:sym typeface="Garamond"/>
              </a:rPr>
              <a:t>Acknowledgment/Stroking</a:t>
            </a:r>
            <a:endParaRPr sz="2000">
              <a:latin typeface="Garamond"/>
              <a:ea typeface="Garamond"/>
              <a:cs typeface="Garamond"/>
              <a:sym typeface="Garamond"/>
            </a:endParaRPr>
          </a:p>
          <a:p>
            <a:pPr marL="457200" lvl="0" indent="-355600" algn="l" rtl="0">
              <a:lnSpc>
                <a:spcPct val="115000"/>
              </a:lnSpc>
              <a:spcBef>
                <a:spcPts val="0"/>
              </a:spcBef>
              <a:spcAft>
                <a:spcPts val="0"/>
              </a:spcAft>
              <a:buSzPts val="2000"/>
              <a:buFont typeface="Garamond"/>
              <a:buAutoNum type="arabicPeriod"/>
            </a:pPr>
            <a:r>
              <a:rPr lang="en" sz="2000">
                <a:latin typeface="Garamond"/>
                <a:ea typeface="Garamond"/>
                <a:cs typeface="Garamond"/>
                <a:sym typeface="Garamond"/>
              </a:rPr>
              <a:t>Agenda-Setting</a:t>
            </a:r>
            <a:endParaRPr sz="2000">
              <a:latin typeface="Garamond"/>
              <a:ea typeface="Garamond"/>
              <a:cs typeface="Garamond"/>
              <a:sym typeface="Garamond"/>
            </a:endParaRPr>
          </a:p>
          <a:p>
            <a:pPr marL="457200" lvl="0" indent="-355600" algn="l" rtl="0">
              <a:lnSpc>
                <a:spcPct val="115000"/>
              </a:lnSpc>
              <a:spcBef>
                <a:spcPts val="0"/>
              </a:spcBef>
              <a:spcAft>
                <a:spcPts val="0"/>
              </a:spcAft>
              <a:buSzPts val="2000"/>
              <a:buFont typeface="Garamond"/>
              <a:buAutoNum type="arabicPeriod"/>
            </a:pPr>
            <a:r>
              <a:rPr lang="en" sz="2000">
                <a:latin typeface="Garamond"/>
                <a:ea typeface="Garamond"/>
                <a:cs typeface="Garamond"/>
                <a:sym typeface="Garamond"/>
              </a:rPr>
              <a:t>Caucusing</a:t>
            </a:r>
            <a:endParaRPr sz="2000">
              <a:latin typeface="Garamond"/>
              <a:ea typeface="Garamond"/>
              <a:cs typeface="Garamond"/>
              <a:sym typeface="Garamon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1" name="Google Shape;251;p35"/>
          <p:cNvPicPr preferRelativeResize="0"/>
          <p:nvPr/>
        </p:nvPicPr>
        <p:blipFill rotWithShape="1">
          <a:blip r:embed="rId3">
            <a:alphaModFix/>
          </a:blip>
          <a:srcRect/>
          <a:stretch/>
        </p:blipFill>
        <p:spPr>
          <a:xfrm>
            <a:off x="0" y="0"/>
            <a:ext cx="9113374" cy="962100"/>
          </a:xfrm>
          <a:prstGeom prst="rect">
            <a:avLst/>
          </a:prstGeom>
          <a:noFill/>
          <a:ln>
            <a:noFill/>
          </a:ln>
        </p:spPr>
      </p:pic>
      <p:sp>
        <p:nvSpPr>
          <p:cNvPr id="252" name="Google Shape;252;p35"/>
          <p:cNvSpPr txBox="1">
            <a:spLocks noGrp="1"/>
          </p:cNvSpPr>
          <p:nvPr>
            <p:ph type="body" idx="1"/>
          </p:nvPr>
        </p:nvSpPr>
        <p:spPr>
          <a:xfrm>
            <a:off x="0" y="1102475"/>
            <a:ext cx="9144000" cy="39057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Clr>
                <a:srgbClr val="000000"/>
              </a:buClr>
              <a:buSzPts val="2000"/>
              <a:buFont typeface="Garamond"/>
              <a:buChar char="●"/>
            </a:pPr>
            <a:r>
              <a:rPr lang="en" sz="2000" u="sng">
                <a:solidFill>
                  <a:srgbClr val="000000"/>
                </a:solidFill>
                <a:latin typeface="Garamond"/>
                <a:ea typeface="Garamond"/>
                <a:cs typeface="Garamond"/>
                <a:sym typeface="Garamond"/>
              </a:rPr>
              <a:t>Case Development</a:t>
            </a:r>
            <a:endParaRPr sz="2000" u="sng">
              <a:solidFill>
                <a:srgbClr val="000000"/>
              </a:solidFill>
              <a:latin typeface="Garamond"/>
              <a:ea typeface="Garamond"/>
              <a:cs typeface="Garamond"/>
              <a:sym typeface="Garamond"/>
            </a:endParaRPr>
          </a:p>
          <a:p>
            <a:pPr marL="914400" marR="0" lvl="1" indent="-355600" algn="l" rtl="0">
              <a:lnSpc>
                <a:spcPct val="100000"/>
              </a:lnSpc>
              <a:spcBef>
                <a:spcPts val="0"/>
              </a:spcBef>
              <a:spcAft>
                <a:spcPts val="0"/>
              </a:spcAft>
              <a:buClr>
                <a:srgbClr val="000000"/>
              </a:buClr>
              <a:buSzPts val="2000"/>
              <a:buFont typeface="Garamond"/>
              <a:buChar char="○"/>
            </a:pPr>
            <a:r>
              <a:rPr lang="en" sz="2000">
                <a:solidFill>
                  <a:srgbClr val="000000"/>
                </a:solidFill>
                <a:latin typeface="Garamond"/>
                <a:ea typeface="Garamond"/>
                <a:cs typeface="Garamond"/>
                <a:sym typeface="Garamond"/>
              </a:rPr>
              <a:t>First</a:t>
            </a:r>
            <a:r>
              <a:rPr lang="en" sz="2000" b="1">
                <a:solidFill>
                  <a:srgbClr val="000000"/>
                </a:solidFill>
                <a:latin typeface="Garamond"/>
                <a:ea typeface="Garamond"/>
                <a:cs typeface="Garamond"/>
                <a:sym typeface="Garamond"/>
              </a:rPr>
              <a:t> impressions</a:t>
            </a:r>
            <a:r>
              <a:rPr lang="en" sz="2000">
                <a:solidFill>
                  <a:srgbClr val="000000"/>
                </a:solidFill>
                <a:latin typeface="Garamond"/>
                <a:ea typeface="Garamond"/>
                <a:cs typeface="Garamond"/>
                <a:sym typeface="Garamond"/>
              </a:rPr>
              <a:t> matter!</a:t>
            </a:r>
            <a:endParaRPr sz="2000">
              <a:solidFill>
                <a:srgbClr val="000000"/>
              </a:solidFill>
              <a:latin typeface="Garamond"/>
              <a:ea typeface="Garamond"/>
              <a:cs typeface="Garamond"/>
              <a:sym typeface="Garamond"/>
            </a:endParaRPr>
          </a:p>
          <a:p>
            <a:pPr marL="457200" lvl="0" indent="-355600" algn="l" rtl="0">
              <a:spcBef>
                <a:spcPts val="0"/>
              </a:spcBef>
              <a:spcAft>
                <a:spcPts val="0"/>
              </a:spcAft>
              <a:buClr>
                <a:srgbClr val="000000"/>
              </a:buClr>
              <a:buSzPts val="2000"/>
              <a:buFont typeface="Garamond"/>
              <a:buChar char="●"/>
            </a:pPr>
            <a:r>
              <a:rPr lang="en" sz="2000">
                <a:solidFill>
                  <a:srgbClr val="000000"/>
                </a:solidFill>
                <a:latin typeface="Garamond"/>
                <a:ea typeface="Garamond"/>
                <a:cs typeface="Garamond"/>
                <a:sym typeface="Garamond"/>
              </a:rPr>
              <a:t>Challenges:</a:t>
            </a:r>
            <a:endParaRPr sz="2000">
              <a:solidFill>
                <a:srgbClr val="000000"/>
              </a:solidFill>
              <a:latin typeface="Garamond"/>
              <a:ea typeface="Garamond"/>
              <a:cs typeface="Garamond"/>
              <a:sym typeface="Garamond"/>
            </a:endParaRPr>
          </a:p>
          <a:p>
            <a:pPr marL="914400" lvl="1" indent="-355600" algn="l" rtl="0">
              <a:spcBef>
                <a:spcPts val="0"/>
              </a:spcBef>
              <a:spcAft>
                <a:spcPts val="0"/>
              </a:spcAft>
              <a:buClr>
                <a:srgbClr val="000000"/>
              </a:buClr>
              <a:buSzPts val="2000"/>
              <a:buFont typeface="Garamond"/>
              <a:buChar char="○"/>
            </a:pPr>
            <a:r>
              <a:rPr lang="en" sz="2000">
                <a:solidFill>
                  <a:srgbClr val="000000"/>
                </a:solidFill>
                <a:latin typeface="Garamond"/>
                <a:ea typeface="Garamond"/>
                <a:cs typeface="Garamond"/>
                <a:sym typeface="Garamond"/>
              </a:rPr>
              <a:t>Cognitive biases lead people to </a:t>
            </a:r>
            <a:r>
              <a:rPr lang="en" sz="2000" b="1">
                <a:solidFill>
                  <a:srgbClr val="000000"/>
                </a:solidFill>
                <a:latin typeface="Garamond"/>
                <a:ea typeface="Garamond"/>
                <a:cs typeface="Garamond"/>
                <a:sym typeface="Garamond"/>
              </a:rPr>
              <a:t>misinterpret</a:t>
            </a:r>
            <a:r>
              <a:rPr lang="en" sz="2000">
                <a:solidFill>
                  <a:srgbClr val="000000"/>
                </a:solidFill>
                <a:latin typeface="Garamond"/>
                <a:ea typeface="Garamond"/>
                <a:cs typeface="Garamond"/>
                <a:sym typeface="Garamond"/>
              </a:rPr>
              <a:t> new information as supporting previously-held hypotheses (i.e. stereotypes about an outgroup)</a:t>
            </a:r>
            <a:endParaRPr sz="2000">
              <a:solidFill>
                <a:srgbClr val="000000"/>
              </a:solidFill>
              <a:latin typeface="Garamond"/>
              <a:ea typeface="Garamond"/>
              <a:cs typeface="Garamond"/>
              <a:sym typeface="Garamond"/>
            </a:endParaRPr>
          </a:p>
          <a:p>
            <a:pPr marL="914400" lvl="1" indent="-355600" algn="l" rtl="0">
              <a:spcBef>
                <a:spcPts val="0"/>
              </a:spcBef>
              <a:spcAft>
                <a:spcPts val="0"/>
              </a:spcAft>
              <a:buClr>
                <a:srgbClr val="000000"/>
              </a:buClr>
              <a:buSzPts val="2000"/>
              <a:buFont typeface="Garamond"/>
              <a:buChar char="○"/>
            </a:pPr>
            <a:r>
              <a:rPr lang="en" sz="2000">
                <a:solidFill>
                  <a:srgbClr val="000000"/>
                </a:solidFill>
                <a:latin typeface="Garamond"/>
                <a:ea typeface="Garamond"/>
                <a:cs typeface="Garamond"/>
                <a:sym typeface="Garamond"/>
              </a:rPr>
              <a:t>Our perceptions of others are moderated by our own </a:t>
            </a:r>
            <a:r>
              <a:rPr lang="en" sz="2000" b="1">
                <a:solidFill>
                  <a:srgbClr val="000000"/>
                </a:solidFill>
                <a:latin typeface="Garamond"/>
                <a:ea typeface="Garamond"/>
                <a:cs typeface="Garamond"/>
                <a:sym typeface="Garamond"/>
              </a:rPr>
              <a:t>political</a:t>
            </a:r>
            <a:r>
              <a:rPr lang="en" sz="2000">
                <a:solidFill>
                  <a:srgbClr val="000000"/>
                </a:solidFill>
                <a:latin typeface="Garamond"/>
                <a:ea typeface="Garamond"/>
                <a:cs typeface="Garamond"/>
                <a:sym typeface="Garamond"/>
              </a:rPr>
              <a:t> and </a:t>
            </a:r>
            <a:r>
              <a:rPr lang="en" sz="2000" b="1">
                <a:solidFill>
                  <a:srgbClr val="000000"/>
                </a:solidFill>
                <a:latin typeface="Garamond"/>
                <a:ea typeface="Garamond"/>
                <a:cs typeface="Garamond"/>
                <a:sym typeface="Garamond"/>
              </a:rPr>
              <a:t>cultural </a:t>
            </a:r>
            <a:r>
              <a:rPr lang="en" sz="2000">
                <a:solidFill>
                  <a:srgbClr val="000000"/>
                </a:solidFill>
                <a:latin typeface="Garamond"/>
                <a:ea typeface="Garamond"/>
                <a:cs typeface="Garamond"/>
                <a:sym typeface="Garamond"/>
              </a:rPr>
              <a:t>attitudes, and the ways in which we conceive of other groups</a:t>
            </a:r>
            <a:endParaRPr sz="2000">
              <a:solidFill>
                <a:srgbClr val="000000"/>
              </a:solidFill>
              <a:latin typeface="Garamond"/>
              <a:ea typeface="Garamond"/>
              <a:cs typeface="Garamond"/>
              <a:sym typeface="Garamond"/>
            </a:endParaRPr>
          </a:p>
          <a:p>
            <a:pPr marL="914400" lvl="1" indent="-355600" algn="l" rtl="0">
              <a:spcBef>
                <a:spcPts val="0"/>
              </a:spcBef>
              <a:spcAft>
                <a:spcPts val="0"/>
              </a:spcAft>
              <a:buClr>
                <a:srgbClr val="000000"/>
              </a:buClr>
              <a:buSzPts val="2000"/>
              <a:buFont typeface="Garamond"/>
              <a:buChar char="○"/>
            </a:pPr>
            <a:r>
              <a:rPr lang="en" sz="2000">
                <a:solidFill>
                  <a:srgbClr val="000000"/>
                </a:solidFill>
                <a:latin typeface="Garamond"/>
                <a:ea typeface="Garamond"/>
                <a:cs typeface="Garamond"/>
                <a:sym typeface="Garamond"/>
              </a:rPr>
              <a:t>Pre-existing biases can immediately undermine trust and lower party expectations for mediator neutrality</a:t>
            </a:r>
            <a:endParaRPr sz="2000">
              <a:solidFill>
                <a:srgbClr val="000000"/>
              </a:solidFill>
              <a:latin typeface="Garamond"/>
              <a:ea typeface="Garamond"/>
              <a:cs typeface="Garamond"/>
              <a:sym typeface="Garamond"/>
            </a:endParaRPr>
          </a:p>
          <a:p>
            <a:pPr marL="457200" lvl="0" indent="-355600" algn="l" rtl="0">
              <a:spcBef>
                <a:spcPts val="0"/>
              </a:spcBef>
              <a:spcAft>
                <a:spcPts val="0"/>
              </a:spcAft>
              <a:buClr>
                <a:srgbClr val="000000"/>
              </a:buClr>
              <a:buSzPts val="2000"/>
              <a:buFont typeface="Garamond"/>
              <a:buChar char="●"/>
            </a:pPr>
            <a:r>
              <a:rPr lang="en" sz="2000">
                <a:solidFill>
                  <a:srgbClr val="000000"/>
                </a:solidFill>
                <a:latin typeface="Garamond"/>
                <a:ea typeface="Garamond"/>
                <a:cs typeface="Garamond"/>
                <a:sym typeface="Garamond"/>
              </a:rPr>
              <a:t>Tips:</a:t>
            </a:r>
            <a:endParaRPr sz="2000">
              <a:solidFill>
                <a:srgbClr val="000000"/>
              </a:solidFill>
              <a:latin typeface="Garamond"/>
              <a:ea typeface="Garamond"/>
              <a:cs typeface="Garamond"/>
              <a:sym typeface="Garamond"/>
            </a:endParaRPr>
          </a:p>
          <a:p>
            <a:pPr marL="914400" lvl="1" indent="-355600" algn="l" rtl="0">
              <a:spcBef>
                <a:spcPts val="0"/>
              </a:spcBef>
              <a:spcAft>
                <a:spcPts val="0"/>
              </a:spcAft>
              <a:buClr>
                <a:srgbClr val="000000"/>
              </a:buClr>
              <a:buSzPts val="2000"/>
              <a:buFont typeface="Garamond"/>
              <a:buChar char="○"/>
            </a:pPr>
            <a:r>
              <a:rPr lang="en" sz="2000" b="1">
                <a:solidFill>
                  <a:srgbClr val="000000"/>
                </a:solidFill>
                <a:latin typeface="Garamond"/>
                <a:ea typeface="Garamond"/>
                <a:cs typeface="Garamond"/>
                <a:sym typeface="Garamond"/>
              </a:rPr>
              <a:t>Warmth</a:t>
            </a:r>
            <a:r>
              <a:rPr lang="en" sz="2000">
                <a:solidFill>
                  <a:srgbClr val="000000"/>
                </a:solidFill>
                <a:latin typeface="Garamond"/>
                <a:ea typeface="Garamond"/>
                <a:cs typeface="Garamond"/>
                <a:sym typeface="Garamond"/>
              </a:rPr>
              <a:t> &amp; </a:t>
            </a:r>
            <a:r>
              <a:rPr lang="en" sz="2000" b="1">
                <a:solidFill>
                  <a:srgbClr val="000000"/>
                </a:solidFill>
                <a:latin typeface="Garamond"/>
                <a:ea typeface="Garamond"/>
                <a:cs typeface="Garamond"/>
                <a:sym typeface="Garamond"/>
              </a:rPr>
              <a:t>competence</a:t>
            </a:r>
            <a:r>
              <a:rPr lang="en" sz="2000">
                <a:solidFill>
                  <a:srgbClr val="000000"/>
                </a:solidFill>
                <a:latin typeface="Garamond"/>
                <a:ea typeface="Garamond"/>
                <a:cs typeface="Garamond"/>
                <a:sym typeface="Garamond"/>
              </a:rPr>
              <a:t> are two universal dimensions of social judgment </a:t>
            </a:r>
            <a:endParaRPr sz="2000">
              <a:solidFill>
                <a:srgbClr val="000000"/>
              </a:solidFill>
              <a:latin typeface="Garamond"/>
              <a:ea typeface="Garamond"/>
              <a:cs typeface="Garamond"/>
              <a:sym typeface="Garamond"/>
            </a:endParaRPr>
          </a:p>
          <a:p>
            <a:pPr marL="914400" lvl="1" indent="-355600" algn="l" rtl="0">
              <a:spcBef>
                <a:spcPts val="0"/>
              </a:spcBef>
              <a:spcAft>
                <a:spcPts val="0"/>
              </a:spcAft>
              <a:buClr>
                <a:srgbClr val="000000"/>
              </a:buClr>
              <a:buSzPts val="2000"/>
              <a:buFont typeface="Garamond"/>
              <a:buChar char="○"/>
            </a:pPr>
            <a:r>
              <a:rPr lang="en" sz="2000">
                <a:solidFill>
                  <a:srgbClr val="000000"/>
                </a:solidFill>
                <a:latin typeface="Garamond"/>
                <a:ea typeface="Garamond"/>
                <a:cs typeface="Garamond"/>
                <a:sym typeface="Garamond"/>
              </a:rPr>
              <a:t>Practice </a:t>
            </a:r>
            <a:r>
              <a:rPr lang="en" sz="2000" b="1">
                <a:solidFill>
                  <a:srgbClr val="000000"/>
                </a:solidFill>
                <a:latin typeface="Garamond"/>
                <a:ea typeface="Garamond"/>
                <a:cs typeface="Garamond"/>
                <a:sym typeface="Garamond"/>
              </a:rPr>
              <a:t>self-awareness</a:t>
            </a:r>
            <a:endParaRPr sz="2000" b="1">
              <a:solidFill>
                <a:srgbClr val="000000"/>
              </a:solidFill>
              <a:latin typeface="Garamond"/>
              <a:ea typeface="Garamond"/>
              <a:cs typeface="Garamond"/>
              <a:sym typeface="Garamond"/>
            </a:endParaRPr>
          </a:p>
          <a:p>
            <a:pPr marL="1371600" lvl="0" indent="0" algn="l" rtl="0">
              <a:lnSpc>
                <a:spcPct val="100000"/>
              </a:lnSpc>
              <a:spcBef>
                <a:spcPts val="640"/>
              </a:spcBef>
              <a:spcAft>
                <a:spcPts val="0"/>
              </a:spcAft>
              <a:buSzPts val="3200"/>
              <a:buNone/>
            </a:pPr>
            <a:endParaRPr sz="2400">
              <a:solidFill>
                <a:schemeClr val="dk2"/>
              </a:solidFill>
              <a:latin typeface="Garamond"/>
              <a:ea typeface="Garamond"/>
              <a:cs typeface="Garamond"/>
              <a:sym typeface="Garamond"/>
            </a:endParaRPr>
          </a:p>
          <a:p>
            <a:pPr marL="914400" lvl="0" indent="-368300" algn="l" rtl="0">
              <a:lnSpc>
                <a:spcPct val="100000"/>
              </a:lnSpc>
              <a:spcBef>
                <a:spcPts val="640"/>
              </a:spcBef>
              <a:spcAft>
                <a:spcPts val="0"/>
              </a:spcAft>
              <a:buSzPts val="3200"/>
              <a:buNone/>
            </a:pPr>
            <a:endParaRPr/>
          </a:p>
        </p:txBody>
      </p:sp>
      <p:sp>
        <p:nvSpPr>
          <p:cNvPr id="253" name="Google Shape;253;p35"/>
          <p:cNvSpPr/>
          <p:nvPr/>
        </p:nvSpPr>
        <p:spPr>
          <a:xfrm>
            <a:off x="0" y="0"/>
            <a:ext cx="9144000" cy="962100"/>
          </a:xfrm>
          <a:prstGeom prst="rect">
            <a:avLst/>
          </a:prstGeom>
          <a:solidFill>
            <a:srgbClr val="FFFFFF">
              <a:alpha val="6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50"/>
              <a:buFont typeface="Arial"/>
              <a:buNone/>
            </a:pPr>
            <a:endParaRPr sz="1800" b="0" i="0" u="none" strike="noStrike" cap="none">
              <a:solidFill>
                <a:srgbClr val="FFFFFF"/>
              </a:solidFill>
              <a:latin typeface="Calibri"/>
              <a:ea typeface="Calibri"/>
              <a:cs typeface="Calibri"/>
              <a:sym typeface="Calibri"/>
            </a:endParaRPr>
          </a:p>
        </p:txBody>
      </p:sp>
      <p:sp>
        <p:nvSpPr>
          <p:cNvPr id="254" name="Google Shape;254;p35"/>
          <p:cNvSpPr txBox="1">
            <a:spLocks noGrp="1"/>
          </p:cNvSpPr>
          <p:nvPr>
            <p:ph type="title"/>
          </p:nvPr>
        </p:nvSpPr>
        <p:spPr>
          <a:xfrm>
            <a:off x="457200" y="52353"/>
            <a:ext cx="8229600" cy="857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400"/>
              <a:buNone/>
            </a:pPr>
            <a:r>
              <a:rPr lang="en" b="1">
                <a:solidFill>
                  <a:schemeClr val="dk2"/>
                </a:solidFill>
                <a:latin typeface="Garamond"/>
                <a:ea typeface="Garamond"/>
                <a:cs typeface="Garamond"/>
                <a:sym typeface="Garamond"/>
              </a:rPr>
              <a:t>Decision Points for Mediators</a:t>
            </a:r>
            <a:endParaRPr b="1">
              <a:solidFill>
                <a:schemeClr val="dk2"/>
              </a:solidFill>
              <a:latin typeface="Garamond"/>
              <a:ea typeface="Garamond"/>
              <a:cs typeface="Garamond"/>
              <a:sym typeface="Garamon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Google Shape;259;p36"/>
          <p:cNvPicPr preferRelativeResize="0"/>
          <p:nvPr/>
        </p:nvPicPr>
        <p:blipFill rotWithShape="1">
          <a:blip r:embed="rId3">
            <a:alphaModFix/>
          </a:blip>
          <a:srcRect/>
          <a:stretch/>
        </p:blipFill>
        <p:spPr>
          <a:xfrm>
            <a:off x="0" y="0"/>
            <a:ext cx="9113374" cy="964500"/>
          </a:xfrm>
          <a:prstGeom prst="rect">
            <a:avLst/>
          </a:prstGeom>
          <a:noFill/>
          <a:ln>
            <a:noFill/>
          </a:ln>
        </p:spPr>
      </p:pic>
      <p:sp>
        <p:nvSpPr>
          <p:cNvPr id="260" name="Google Shape;260;p36"/>
          <p:cNvSpPr txBox="1">
            <a:spLocks noGrp="1"/>
          </p:cNvSpPr>
          <p:nvPr>
            <p:ph type="body" idx="1"/>
          </p:nvPr>
        </p:nvSpPr>
        <p:spPr>
          <a:xfrm>
            <a:off x="15300" y="964500"/>
            <a:ext cx="9113400" cy="41790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640"/>
              </a:spcBef>
              <a:spcAft>
                <a:spcPts val="0"/>
              </a:spcAft>
              <a:buClr>
                <a:srgbClr val="000000"/>
              </a:buClr>
              <a:buSzPts val="2000"/>
              <a:buFont typeface="Garamond"/>
              <a:buChar char="●"/>
            </a:pPr>
            <a:r>
              <a:rPr lang="en" sz="2000" u="sng">
                <a:solidFill>
                  <a:srgbClr val="000000"/>
                </a:solidFill>
                <a:latin typeface="Garamond"/>
                <a:ea typeface="Garamond"/>
                <a:cs typeface="Garamond"/>
                <a:sym typeface="Garamond"/>
              </a:rPr>
              <a:t>Summarizing</a:t>
            </a:r>
            <a:endParaRPr sz="2000" u="sng">
              <a:solidFill>
                <a:srgbClr val="000000"/>
              </a:solidFill>
              <a:latin typeface="Garamond"/>
              <a:ea typeface="Garamond"/>
              <a:cs typeface="Garamond"/>
              <a:sym typeface="Garamond"/>
            </a:endParaRPr>
          </a:p>
          <a:p>
            <a:pPr marL="914400" lvl="1" indent="-355600" algn="l" rtl="0">
              <a:lnSpc>
                <a:spcPct val="100000"/>
              </a:lnSpc>
              <a:spcBef>
                <a:spcPts val="640"/>
              </a:spcBef>
              <a:spcAft>
                <a:spcPts val="0"/>
              </a:spcAft>
              <a:buClr>
                <a:srgbClr val="000000"/>
              </a:buClr>
              <a:buSzPts val="2000"/>
              <a:buFont typeface="Garamond"/>
              <a:buChar char="○"/>
            </a:pPr>
            <a:r>
              <a:rPr lang="en" sz="2000">
                <a:solidFill>
                  <a:srgbClr val="000000"/>
                </a:solidFill>
                <a:latin typeface="Garamond"/>
                <a:ea typeface="Garamond"/>
                <a:cs typeface="Garamond"/>
                <a:sym typeface="Garamond"/>
              </a:rPr>
              <a:t>Articulating the </a:t>
            </a:r>
            <a:r>
              <a:rPr lang="en" sz="2000" b="1">
                <a:solidFill>
                  <a:srgbClr val="000000"/>
                </a:solidFill>
                <a:latin typeface="Garamond"/>
                <a:ea typeface="Garamond"/>
                <a:cs typeface="Garamond"/>
                <a:sym typeface="Garamond"/>
              </a:rPr>
              <a:t>essence</a:t>
            </a:r>
            <a:r>
              <a:rPr lang="en" sz="2000">
                <a:solidFill>
                  <a:srgbClr val="000000"/>
                </a:solidFill>
                <a:latin typeface="Garamond"/>
                <a:ea typeface="Garamond"/>
                <a:cs typeface="Garamond"/>
                <a:sym typeface="Garamond"/>
              </a:rPr>
              <a:t> of each party’s ideas in the mediator’s own words</a:t>
            </a:r>
            <a:endParaRPr sz="2000">
              <a:solidFill>
                <a:srgbClr val="000000"/>
              </a:solidFill>
              <a:latin typeface="Garamond"/>
              <a:ea typeface="Garamond"/>
              <a:cs typeface="Garamond"/>
              <a:sym typeface="Garamond"/>
            </a:endParaRPr>
          </a:p>
          <a:p>
            <a:pPr marL="457200" lvl="0" indent="-355600" algn="l" rtl="0">
              <a:lnSpc>
                <a:spcPct val="100000"/>
              </a:lnSpc>
              <a:spcBef>
                <a:spcPts val="640"/>
              </a:spcBef>
              <a:spcAft>
                <a:spcPts val="0"/>
              </a:spcAft>
              <a:buClr>
                <a:srgbClr val="000000"/>
              </a:buClr>
              <a:buSzPts val="2000"/>
              <a:buFont typeface="Garamond"/>
              <a:buChar char="●"/>
            </a:pPr>
            <a:r>
              <a:rPr lang="en" sz="2000">
                <a:solidFill>
                  <a:srgbClr val="000000"/>
                </a:solidFill>
                <a:latin typeface="Garamond"/>
                <a:ea typeface="Garamond"/>
                <a:cs typeface="Garamond"/>
                <a:sym typeface="Garamond"/>
              </a:rPr>
              <a:t>Challenges:</a:t>
            </a:r>
            <a:endParaRPr sz="2000">
              <a:solidFill>
                <a:srgbClr val="000000"/>
              </a:solidFill>
              <a:latin typeface="Garamond"/>
              <a:ea typeface="Garamond"/>
              <a:cs typeface="Garamond"/>
              <a:sym typeface="Garamond"/>
            </a:endParaRPr>
          </a:p>
          <a:p>
            <a:pPr marL="914400" lvl="1" indent="-355600" algn="l" rtl="0">
              <a:lnSpc>
                <a:spcPct val="100000"/>
              </a:lnSpc>
              <a:spcBef>
                <a:spcPts val="640"/>
              </a:spcBef>
              <a:spcAft>
                <a:spcPts val="0"/>
              </a:spcAft>
              <a:buClr>
                <a:srgbClr val="000000"/>
              </a:buClr>
              <a:buSzPts val="2000"/>
              <a:buFont typeface="Garamond"/>
              <a:buChar char="○"/>
            </a:pPr>
            <a:r>
              <a:rPr lang="en" sz="2000">
                <a:solidFill>
                  <a:srgbClr val="000000"/>
                </a:solidFill>
                <a:latin typeface="Garamond"/>
                <a:ea typeface="Garamond"/>
                <a:cs typeface="Garamond"/>
                <a:sym typeface="Garamond"/>
              </a:rPr>
              <a:t>Polarized biases may make it difficult for parties to hear what has been said and </a:t>
            </a:r>
            <a:r>
              <a:rPr lang="en" sz="2000" b="1">
                <a:solidFill>
                  <a:srgbClr val="000000"/>
                </a:solidFill>
                <a:latin typeface="Garamond"/>
                <a:ea typeface="Garamond"/>
                <a:cs typeface="Garamond"/>
                <a:sym typeface="Garamond"/>
              </a:rPr>
              <a:t>understand</a:t>
            </a:r>
            <a:r>
              <a:rPr lang="en" sz="2000">
                <a:solidFill>
                  <a:srgbClr val="000000"/>
                </a:solidFill>
                <a:latin typeface="Garamond"/>
                <a:ea typeface="Garamond"/>
                <a:cs typeface="Garamond"/>
                <a:sym typeface="Garamond"/>
              </a:rPr>
              <a:t> each other’s perspectives</a:t>
            </a:r>
            <a:endParaRPr sz="2000">
              <a:solidFill>
                <a:srgbClr val="000000"/>
              </a:solidFill>
              <a:latin typeface="Garamond"/>
              <a:ea typeface="Garamond"/>
              <a:cs typeface="Garamond"/>
              <a:sym typeface="Garamond"/>
            </a:endParaRPr>
          </a:p>
          <a:p>
            <a:pPr marL="914400" lvl="1" indent="-355600" algn="l" rtl="0">
              <a:lnSpc>
                <a:spcPct val="100000"/>
              </a:lnSpc>
              <a:spcBef>
                <a:spcPts val="640"/>
              </a:spcBef>
              <a:spcAft>
                <a:spcPts val="0"/>
              </a:spcAft>
              <a:buClr>
                <a:srgbClr val="000000"/>
              </a:buClr>
              <a:buSzPts val="2000"/>
              <a:buFont typeface="Garamond"/>
              <a:buChar char="○"/>
            </a:pPr>
            <a:r>
              <a:rPr lang="en" sz="2000">
                <a:solidFill>
                  <a:srgbClr val="000000"/>
                </a:solidFill>
                <a:latin typeface="Garamond"/>
                <a:ea typeface="Garamond"/>
                <a:cs typeface="Garamond"/>
                <a:sym typeface="Garamond"/>
              </a:rPr>
              <a:t>Mediators may find it difficult to shape the discussion in a neutral, </a:t>
            </a:r>
            <a:r>
              <a:rPr lang="en" sz="2000" b="1">
                <a:solidFill>
                  <a:srgbClr val="000000"/>
                </a:solidFill>
                <a:latin typeface="Garamond"/>
                <a:ea typeface="Garamond"/>
                <a:cs typeface="Garamond"/>
                <a:sym typeface="Garamond"/>
              </a:rPr>
              <a:t>productive</a:t>
            </a:r>
            <a:r>
              <a:rPr lang="en" sz="2000">
                <a:solidFill>
                  <a:srgbClr val="000000"/>
                </a:solidFill>
                <a:latin typeface="Garamond"/>
                <a:ea typeface="Garamond"/>
                <a:cs typeface="Garamond"/>
                <a:sym typeface="Garamond"/>
              </a:rPr>
              <a:t> way when they identify with one party more than the other </a:t>
            </a:r>
            <a:endParaRPr sz="2000">
              <a:solidFill>
                <a:srgbClr val="000000"/>
              </a:solidFill>
              <a:latin typeface="Garamond"/>
              <a:ea typeface="Garamond"/>
              <a:cs typeface="Garamond"/>
              <a:sym typeface="Garamond"/>
            </a:endParaRPr>
          </a:p>
          <a:p>
            <a:pPr marL="457200" lvl="0" indent="-355600" algn="l" rtl="0">
              <a:lnSpc>
                <a:spcPct val="100000"/>
              </a:lnSpc>
              <a:spcBef>
                <a:spcPts val="640"/>
              </a:spcBef>
              <a:spcAft>
                <a:spcPts val="0"/>
              </a:spcAft>
              <a:buClr>
                <a:srgbClr val="000000"/>
              </a:buClr>
              <a:buSzPts val="2000"/>
              <a:buFont typeface="Garamond"/>
              <a:buChar char="●"/>
            </a:pPr>
            <a:r>
              <a:rPr lang="en" sz="2000">
                <a:solidFill>
                  <a:srgbClr val="000000"/>
                </a:solidFill>
                <a:latin typeface="Garamond"/>
                <a:ea typeface="Garamond"/>
                <a:cs typeface="Garamond"/>
                <a:sym typeface="Garamond"/>
              </a:rPr>
              <a:t>Tips:</a:t>
            </a:r>
            <a:endParaRPr sz="2000">
              <a:solidFill>
                <a:srgbClr val="000000"/>
              </a:solidFill>
              <a:latin typeface="Garamond"/>
              <a:ea typeface="Garamond"/>
              <a:cs typeface="Garamond"/>
              <a:sym typeface="Garamond"/>
            </a:endParaRPr>
          </a:p>
          <a:p>
            <a:pPr marL="914400" lvl="1" indent="-355600" algn="l" rtl="0">
              <a:lnSpc>
                <a:spcPct val="100000"/>
              </a:lnSpc>
              <a:spcBef>
                <a:spcPts val="640"/>
              </a:spcBef>
              <a:spcAft>
                <a:spcPts val="0"/>
              </a:spcAft>
              <a:buClr>
                <a:srgbClr val="000000"/>
              </a:buClr>
              <a:buSzPts val="2000"/>
              <a:buFont typeface="Garamond"/>
              <a:buChar char="○"/>
            </a:pPr>
            <a:r>
              <a:rPr lang="en" sz="2000">
                <a:solidFill>
                  <a:srgbClr val="000000"/>
                </a:solidFill>
                <a:latin typeface="Garamond"/>
                <a:ea typeface="Garamond"/>
                <a:cs typeface="Garamond"/>
                <a:sym typeface="Garamond"/>
              </a:rPr>
              <a:t>Demonstrate </a:t>
            </a:r>
            <a:r>
              <a:rPr lang="en" sz="2000" b="1">
                <a:solidFill>
                  <a:srgbClr val="000000"/>
                </a:solidFill>
                <a:latin typeface="Garamond"/>
                <a:ea typeface="Garamond"/>
                <a:cs typeface="Garamond"/>
                <a:sym typeface="Garamond"/>
              </a:rPr>
              <a:t>active listening</a:t>
            </a:r>
            <a:endParaRPr sz="2000" b="1">
              <a:solidFill>
                <a:srgbClr val="000000"/>
              </a:solidFill>
              <a:latin typeface="Garamond"/>
              <a:ea typeface="Garamond"/>
              <a:cs typeface="Garamond"/>
              <a:sym typeface="Garamond"/>
            </a:endParaRPr>
          </a:p>
          <a:p>
            <a:pPr marL="914400" lvl="1" indent="-355600" algn="l" rtl="0">
              <a:spcBef>
                <a:spcPts val="640"/>
              </a:spcBef>
              <a:spcAft>
                <a:spcPts val="0"/>
              </a:spcAft>
              <a:buClr>
                <a:srgbClr val="000000"/>
              </a:buClr>
              <a:buSzPts val="2000"/>
              <a:buFont typeface="Garamond"/>
              <a:buChar char="○"/>
            </a:pPr>
            <a:r>
              <a:rPr lang="en" sz="2000">
                <a:solidFill>
                  <a:srgbClr val="000000"/>
                </a:solidFill>
                <a:latin typeface="Garamond"/>
                <a:ea typeface="Garamond"/>
                <a:cs typeface="Garamond"/>
                <a:sym typeface="Garamond"/>
              </a:rPr>
              <a:t>Check for accuracy after your summaries: “Did I miss anything?” “Have I gotten that right?”</a:t>
            </a:r>
            <a:endParaRPr sz="2000">
              <a:solidFill>
                <a:srgbClr val="000000"/>
              </a:solidFill>
              <a:latin typeface="Garamond"/>
              <a:ea typeface="Garamond"/>
              <a:cs typeface="Garamond"/>
              <a:sym typeface="Garamond"/>
            </a:endParaRPr>
          </a:p>
          <a:p>
            <a:pPr marL="0" lvl="0" indent="0" algn="l" rtl="0">
              <a:lnSpc>
                <a:spcPct val="100000"/>
              </a:lnSpc>
              <a:spcBef>
                <a:spcPts val="640"/>
              </a:spcBef>
              <a:spcAft>
                <a:spcPts val="0"/>
              </a:spcAft>
              <a:buNone/>
            </a:pPr>
            <a:endParaRPr sz="2000">
              <a:solidFill>
                <a:schemeClr val="dk2"/>
              </a:solidFill>
              <a:latin typeface="Garamond"/>
              <a:ea typeface="Garamond"/>
              <a:cs typeface="Garamond"/>
              <a:sym typeface="Garamond"/>
            </a:endParaRPr>
          </a:p>
          <a:p>
            <a:pPr marL="0" lvl="0" indent="0" algn="l" rtl="0">
              <a:lnSpc>
                <a:spcPct val="100000"/>
              </a:lnSpc>
              <a:spcBef>
                <a:spcPts val="640"/>
              </a:spcBef>
              <a:spcAft>
                <a:spcPts val="0"/>
              </a:spcAft>
              <a:buNone/>
            </a:pPr>
            <a:endParaRPr sz="2000">
              <a:solidFill>
                <a:schemeClr val="dk2"/>
              </a:solidFill>
              <a:latin typeface="Garamond"/>
              <a:ea typeface="Garamond"/>
              <a:cs typeface="Garamond"/>
              <a:sym typeface="Garamond"/>
            </a:endParaRPr>
          </a:p>
          <a:p>
            <a:pPr marL="1371600" lvl="0" indent="0" algn="l" rtl="0">
              <a:lnSpc>
                <a:spcPct val="100000"/>
              </a:lnSpc>
              <a:spcBef>
                <a:spcPts val="640"/>
              </a:spcBef>
              <a:spcAft>
                <a:spcPts val="0"/>
              </a:spcAft>
              <a:buSzPts val="3200"/>
              <a:buNone/>
            </a:pPr>
            <a:endParaRPr sz="2000">
              <a:solidFill>
                <a:schemeClr val="dk2"/>
              </a:solidFill>
              <a:latin typeface="Garamond"/>
              <a:ea typeface="Garamond"/>
              <a:cs typeface="Garamond"/>
              <a:sym typeface="Garamond"/>
            </a:endParaRPr>
          </a:p>
          <a:p>
            <a:pPr marL="914400" lvl="0" indent="-368300" algn="l" rtl="0">
              <a:lnSpc>
                <a:spcPct val="100000"/>
              </a:lnSpc>
              <a:spcBef>
                <a:spcPts val="640"/>
              </a:spcBef>
              <a:spcAft>
                <a:spcPts val="0"/>
              </a:spcAft>
              <a:buSzPts val="3200"/>
              <a:buNone/>
            </a:pPr>
            <a:endParaRPr sz="2000"/>
          </a:p>
        </p:txBody>
      </p:sp>
      <p:sp>
        <p:nvSpPr>
          <p:cNvPr id="261" name="Google Shape;261;p36"/>
          <p:cNvSpPr/>
          <p:nvPr/>
        </p:nvSpPr>
        <p:spPr>
          <a:xfrm>
            <a:off x="0" y="0"/>
            <a:ext cx="9144000" cy="964500"/>
          </a:xfrm>
          <a:prstGeom prst="rect">
            <a:avLst/>
          </a:prstGeom>
          <a:solidFill>
            <a:srgbClr val="FFFFFF">
              <a:alpha val="6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50"/>
              <a:buFont typeface="Arial"/>
              <a:buNone/>
            </a:pPr>
            <a:endParaRPr sz="1800" b="0" i="0" u="none" strike="noStrike" cap="none">
              <a:solidFill>
                <a:srgbClr val="FFFFFF"/>
              </a:solidFill>
              <a:latin typeface="Calibri"/>
              <a:ea typeface="Calibri"/>
              <a:cs typeface="Calibri"/>
              <a:sym typeface="Calibri"/>
            </a:endParaRPr>
          </a:p>
        </p:txBody>
      </p:sp>
      <p:sp>
        <p:nvSpPr>
          <p:cNvPr id="262" name="Google Shape;262;p36"/>
          <p:cNvSpPr txBox="1">
            <a:spLocks noGrp="1"/>
          </p:cNvSpPr>
          <p:nvPr>
            <p:ph type="title"/>
          </p:nvPr>
        </p:nvSpPr>
        <p:spPr>
          <a:xfrm>
            <a:off x="457200" y="53553"/>
            <a:ext cx="8229600" cy="857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400"/>
              <a:buNone/>
            </a:pPr>
            <a:r>
              <a:rPr lang="en" b="1">
                <a:solidFill>
                  <a:schemeClr val="dk2"/>
                </a:solidFill>
                <a:latin typeface="Garamond"/>
                <a:ea typeface="Garamond"/>
                <a:cs typeface="Garamond"/>
                <a:sym typeface="Garamond"/>
              </a:rPr>
              <a:t>Decision Points for Mediators</a:t>
            </a:r>
            <a:endParaRPr b="1">
              <a:solidFill>
                <a:schemeClr val="dk2"/>
              </a:solidFill>
              <a:latin typeface="Garamond"/>
              <a:ea typeface="Garamond"/>
              <a:cs typeface="Garamond"/>
              <a:sym typeface="Garamon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Google Shape;267;p37"/>
          <p:cNvPicPr preferRelativeResize="0"/>
          <p:nvPr/>
        </p:nvPicPr>
        <p:blipFill rotWithShape="1">
          <a:blip r:embed="rId3">
            <a:alphaModFix/>
          </a:blip>
          <a:srcRect/>
          <a:stretch/>
        </p:blipFill>
        <p:spPr>
          <a:xfrm>
            <a:off x="0" y="0"/>
            <a:ext cx="9113374" cy="935700"/>
          </a:xfrm>
          <a:prstGeom prst="rect">
            <a:avLst/>
          </a:prstGeom>
          <a:noFill/>
          <a:ln>
            <a:noFill/>
          </a:ln>
        </p:spPr>
      </p:pic>
      <p:sp>
        <p:nvSpPr>
          <p:cNvPr id="268" name="Google Shape;268;p37"/>
          <p:cNvSpPr txBox="1">
            <a:spLocks noGrp="1"/>
          </p:cNvSpPr>
          <p:nvPr>
            <p:ph type="body" idx="1"/>
          </p:nvPr>
        </p:nvSpPr>
        <p:spPr>
          <a:xfrm>
            <a:off x="-15325" y="896550"/>
            <a:ext cx="9144000" cy="42471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640"/>
              </a:spcBef>
              <a:spcAft>
                <a:spcPts val="0"/>
              </a:spcAft>
              <a:buClr>
                <a:srgbClr val="000000"/>
              </a:buClr>
              <a:buSzPts val="2000"/>
              <a:buFont typeface="Garamond"/>
              <a:buChar char="●"/>
            </a:pPr>
            <a:r>
              <a:rPr lang="en" sz="2000" u="sng">
                <a:solidFill>
                  <a:srgbClr val="000000"/>
                </a:solidFill>
                <a:latin typeface="Garamond"/>
                <a:ea typeface="Garamond"/>
                <a:cs typeface="Garamond"/>
                <a:sym typeface="Garamond"/>
              </a:rPr>
              <a:t>Identifying Facts, Feelings, and Interests</a:t>
            </a:r>
            <a:endParaRPr sz="2000" u="sng">
              <a:solidFill>
                <a:srgbClr val="000000"/>
              </a:solidFill>
              <a:latin typeface="Garamond"/>
              <a:ea typeface="Garamond"/>
              <a:cs typeface="Garamond"/>
              <a:sym typeface="Garamond"/>
            </a:endParaRPr>
          </a:p>
          <a:p>
            <a:pPr marL="914400" lvl="1" indent="-355600" algn="l" rtl="0">
              <a:lnSpc>
                <a:spcPct val="100000"/>
              </a:lnSpc>
              <a:spcBef>
                <a:spcPts val="640"/>
              </a:spcBef>
              <a:spcAft>
                <a:spcPts val="0"/>
              </a:spcAft>
              <a:buClr>
                <a:srgbClr val="000000"/>
              </a:buClr>
              <a:buSzPts val="2000"/>
              <a:buFont typeface="Garamond"/>
              <a:buChar char="○"/>
            </a:pPr>
            <a:r>
              <a:rPr lang="en" sz="2000">
                <a:solidFill>
                  <a:srgbClr val="000000"/>
                </a:solidFill>
                <a:latin typeface="Garamond"/>
                <a:ea typeface="Garamond"/>
                <a:cs typeface="Garamond"/>
                <a:sym typeface="Garamond"/>
              </a:rPr>
              <a:t>The three-part mechanism by which a mediator uncovers the important underlying or hidden issues </a:t>
            </a:r>
            <a:endParaRPr sz="2000">
              <a:solidFill>
                <a:srgbClr val="000000"/>
              </a:solidFill>
              <a:latin typeface="Garamond"/>
              <a:ea typeface="Garamond"/>
              <a:cs typeface="Garamond"/>
              <a:sym typeface="Garamond"/>
            </a:endParaRPr>
          </a:p>
          <a:p>
            <a:pPr marL="914400" lvl="1" indent="-355600" algn="l" rtl="0">
              <a:lnSpc>
                <a:spcPct val="100000"/>
              </a:lnSpc>
              <a:spcBef>
                <a:spcPts val="640"/>
              </a:spcBef>
              <a:spcAft>
                <a:spcPts val="0"/>
              </a:spcAft>
              <a:buClr>
                <a:srgbClr val="000000"/>
              </a:buClr>
              <a:buSzPts val="2000"/>
              <a:buFont typeface="Garamond"/>
              <a:buChar char="○"/>
            </a:pPr>
            <a:r>
              <a:rPr lang="en" sz="2000">
                <a:solidFill>
                  <a:srgbClr val="000000"/>
                </a:solidFill>
                <a:latin typeface="Garamond"/>
                <a:ea typeface="Garamond"/>
                <a:cs typeface="Garamond"/>
                <a:sym typeface="Garamond"/>
              </a:rPr>
              <a:t>Creating an environment where a party feels fully understood and thus eventually open to being influenced by the process</a:t>
            </a:r>
            <a:endParaRPr sz="2000">
              <a:solidFill>
                <a:srgbClr val="000000"/>
              </a:solidFill>
              <a:latin typeface="Garamond"/>
              <a:ea typeface="Garamond"/>
              <a:cs typeface="Garamond"/>
              <a:sym typeface="Garamond"/>
            </a:endParaRPr>
          </a:p>
          <a:p>
            <a:pPr marL="457200" lvl="0" indent="-355600" algn="l" rtl="0">
              <a:lnSpc>
                <a:spcPct val="100000"/>
              </a:lnSpc>
              <a:spcBef>
                <a:spcPts val="640"/>
              </a:spcBef>
              <a:spcAft>
                <a:spcPts val="0"/>
              </a:spcAft>
              <a:buClr>
                <a:srgbClr val="000000"/>
              </a:buClr>
              <a:buSzPts val="2000"/>
              <a:buFont typeface="Garamond"/>
              <a:buChar char="●"/>
            </a:pPr>
            <a:r>
              <a:rPr lang="en" sz="2000">
                <a:solidFill>
                  <a:srgbClr val="000000"/>
                </a:solidFill>
                <a:latin typeface="Garamond"/>
                <a:ea typeface="Garamond"/>
                <a:cs typeface="Garamond"/>
                <a:sym typeface="Garamond"/>
              </a:rPr>
              <a:t>Challenges</a:t>
            </a:r>
            <a:endParaRPr sz="2000">
              <a:solidFill>
                <a:srgbClr val="000000"/>
              </a:solidFill>
              <a:latin typeface="Garamond"/>
              <a:ea typeface="Garamond"/>
              <a:cs typeface="Garamond"/>
              <a:sym typeface="Garamond"/>
            </a:endParaRPr>
          </a:p>
          <a:p>
            <a:pPr marL="914400" lvl="1" indent="-355600" algn="l" rtl="0">
              <a:lnSpc>
                <a:spcPct val="100000"/>
              </a:lnSpc>
              <a:spcBef>
                <a:spcPts val="640"/>
              </a:spcBef>
              <a:spcAft>
                <a:spcPts val="0"/>
              </a:spcAft>
              <a:buClr>
                <a:srgbClr val="000000"/>
              </a:buClr>
              <a:buSzPts val="2000"/>
              <a:buFont typeface="Garamond"/>
              <a:buChar char="○"/>
            </a:pPr>
            <a:r>
              <a:rPr lang="en" sz="2000">
                <a:solidFill>
                  <a:srgbClr val="000000"/>
                </a:solidFill>
                <a:latin typeface="Garamond"/>
                <a:ea typeface="Garamond"/>
                <a:cs typeface="Garamond"/>
                <a:sym typeface="Garamond"/>
              </a:rPr>
              <a:t>It can be immensely difficult to engage in the careful listening required</a:t>
            </a:r>
            <a:endParaRPr sz="2000">
              <a:solidFill>
                <a:srgbClr val="000000"/>
              </a:solidFill>
              <a:latin typeface="Garamond"/>
              <a:ea typeface="Garamond"/>
              <a:cs typeface="Garamond"/>
              <a:sym typeface="Garamond"/>
            </a:endParaRPr>
          </a:p>
          <a:p>
            <a:pPr marL="914400" lvl="1" indent="-355600" algn="l" rtl="0">
              <a:lnSpc>
                <a:spcPct val="100000"/>
              </a:lnSpc>
              <a:spcBef>
                <a:spcPts val="640"/>
              </a:spcBef>
              <a:spcAft>
                <a:spcPts val="0"/>
              </a:spcAft>
              <a:buClr>
                <a:srgbClr val="000000"/>
              </a:buClr>
              <a:buSzPts val="2000"/>
              <a:buFont typeface="Garamond"/>
              <a:buChar char="○"/>
            </a:pPr>
            <a:r>
              <a:rPr lang="en" sz="2000">
                <a:solidFill>
                  <a:srgbClr val="000000"/>
                </a:solidFill>
                <a:latin typeface="Garamond"/>
                <a:ea typeface="Garamond"/>
                <a:cs typeface="Garamond"/>
                <a:sym typeface="Garamond"/>
              </a:rPr>
              <a:t>Balancing summarizing both facts and feelings</a:t>
            </a:r>
            <a:endParaRPr sz="2000">
              <a:solidFill>
                <a:srgbClr val="000000"/>
              </a:solidFill>
              <a:latin typeface="Garamond"/>
              <a:ea typeface="Garamond"/>
              <a:cs typeface="Garamond"/>
              <a:sym typeface="Garamond"/>
            </a:endParaRPr>
          </a:p>
          <a:p>
            <a:pPr marL="457200" lvl="0" indent="-355600" algn="l" rtl="0">
              <a:lnSpc>
                <a:spcPct val="100000"/>
              </a:lnSpc>
              <a:spcBef>
                <a:spcPts val="640"/>
              </a:spcBef>
              <a:spcAft>
                <a:spcPts val="0"/>
              </a:spcAft>
              <a:buClr>
                <a:srgbClr val="000000"/>
              </a:buClr>
              <a:buSzPts val="2000"/>
              <a:buFont typeface="Garamond"/>
              <a:buChar char="●"/>
            </a:pPr>
            <a:r>
              <a:rPr lang="en" sz="2000">
                <a:solidFill>
                  <a:srgbClr val="000000"/>
                </a:solidFill>
                <a:latin typeface="Garamond"/>
                <a:ea typeface="Garamond"/>
                <a:cs typeface="Garamond"/>
                <a:sym typeface="Garamond"/>
              </a:rPr>
              <a:t>Tips</a:t>
            </a:r>
            <a:endParaRPr sz="2000">
              <a:solidFill>
                <a:srgbClr val="000000"/>
              </a:solidFill>
              <a:latin typeface="Garamond"/>
              <a:ea typeface="Garamond"/>
              <a:cs typeface="Garamond"/>
              <a:sym typeface="Garamond"/>
            </a:endParaRPr>
          </a:p>
          <a:p>
            <a:pPr marL="914400" lvl="1" indent="-355600" algn="l" rtl="0">
              <a:lnSpc>
                <a:spcPct val="100000"/>
              </a:lnSpc>
              <a:spcBef>
                <a:spcPts val="640"/>
              </a:spcBef>
              <a:spcAft>
                <a:spcPts val="0"/>
              </a:spcAft>
              <a:buClr>
                <a:srgbClr val="000000"/>
              </a:buClr>
              <a:buSzPts val="2000"/>
              <a:buFont typeface="Garamond"/>
              <a:buChar char="○"/>
            </a:pPr>
            <a:r>
              <a:rPr lang="en" sz="2000">
                <a:solidFill>
                  <a:srgbClr val="000000"/>
                </a:solidFill>
                <a:latin typeface="Garamond"/>
                <a:ea typeface="Garamond"/>
                <a:cs typeface="Garamond"/>
                <a:sym typeface="Garamond"/>
              </a:rPr>
              <a:t>Listen on </a:t>
            </a:r>
            <a:r>
              <a:rPr lang="en" sz="2000" i="1">
                <a:solidFill>
                  <a:srgbClr val="000000"/>
                </a:solidFill>
                <a:latin typeface="Garamond"/>
                <a:ea typeface="Garamond"/>
                <a:cs typeface="Garamond"/>
                <a:sym typeface="Garamond"/>
              </a:rPr>
              <a:t>multiple</a:t>
            </a:r>
            <a:r>
              <a:rPr lang="en" sz="2000">
                <a:solidFill>
                  <a:srgbClr val="000000"/>
                </a:solidFill>
                <a:latin typeface="Garamond"/>
                <a:ea typeface="Garamond"/>
                <a:cs typeface="Garamond"/>
                <a:sym typeface="Garamond"/>
              </a:rPr>
              <a:t> levels: substance, emotions, relationships, and motivations</a:t>
            </a:r>
            <a:endParaRPr sz="2000">
              <a:solidFill>
                <a:srgbClr val="000000"/>
              </a:solidFill>
              <a:latin typeface="Garamond"/>
              <a:ea typeface="Garamond"/>
              <a:cs typeface="Garamond"/>
              <a:sym typeface="Garamond"/>
            </a:endParaRPr>
          </a:p>
          <a:p>
            <a:pPr marL="914400" lvl="1" indent="-355600" algn="l" rtl="0">
              <a:lnSpc>
                <a:spcPct val="100000"/>
              </a:lnSpc>
              <a:spcBef>
                <a:spcPts val="640"/>
              </a:spcBef>
              <a:spcAft>
                <a:spcPts val="0"/>
              </a:spcAft>
              <a:buClr>
                <a:srgbClr val="000000"/>
              </a:buClr>
              <a:buSzPts val="2000"/>
              <a:buFont typeface="Garamond"/>
              <a:buChar char="○"/>
            </a:pPr>
            <a:r>
              <a:rPr lang="en" sz="2000">
                <a:solidFill>
                  <a:srgbClr val="000000"/>
                </a:solidFill>
                <a:latin typeface="Garamond"/>
                <a:ea typeface="Garamond"/>
                <a:cs typeface="Garamond"/>
                <a:sym typeface="Garamond"/>
              </a:rPr>
              <a:t>Remember the importance of validation in the summarizing process</a:t>
            </a:r>
            <a:endParaRPr sz="2000">
              <a:solidFill>
                <a:srgbClr val="000000"/>
              </a:solidFill>
              <a:latin typeface="Garamond"/>
              <a:ea typeface="Garamond"/>
              <a:cs typeface="Garamond"/>
              <a:sym typeface="Garamond"/>
            </a:endParaRPr>
          </a:p>
          <a:p>
            <a:pPr marL="0" marR="0" lvl="0" indent="0" algn="l" rtl="0">
              <a:lnSpc>
                <a:spcPct val="100000"/>
              </a:lnSpc>
              <a:spcBef>
                <a:spcPts val="640"/>
              </a:spcBef>
              <a:spcAft>
                <a:spcPts val="0"/>
              </a:spcAft>
              <a:buNone/>
            </a:pPr>
            <a:endParaRPr sz="2000">
              <a:solidFill>
                <a:schemeClr val="dk2"/>
              </a:solidFill>
              <a:latin typeface="Garamond"/>
              <a:ea typeface="Garamond"/>
              <a:cs typeface="Garamond"/>
              <a:sym typeface="Garamond"/>
            </a:endParaRPr>
          </a:p>
        </p:txBody>
      </p:sp>
      <p:sp>
        <p:nvSpPr>
          <p:cNvPr id="269" name="Google Shape;269;p37"/>
          <p:cNvSpPr/>
          <p:nvPr/>
        </p:nvSpPr>
        <p:spPr>
          <a:xfrm>
            <a:off x="0" y="0"/>
            <a:ext cx="9144000" cy="935700"/>
          </a:xfrm>
          <a:prstGeom prst="rect">
            <a:avLst/>
          </a:prstGeom>
          <a:solidFill>
            <a:srgbClr val="FFFFFF">
              <a:alpha val="6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50"/>
              <a:buFont typeface="Arial"/>
              <a:buNone/>
            </a:pPr>
            <a:endParaRPr sz="1800" b="0" i="0" u="none" strike="noStrike" cap="none">
              <a:solidFill>
                <a:srgbClr val="FFFFFF"/>
              </a:solidFill>
              <a:latin typeface="Calibri"/>
              <a:ea typeface="Calibri"/>
              <a:cs typeface="Calibri"/>
              <a:sym typeface="Calibri"/>
            </a:endParaRPr>
          </a:p>
        </p:txBody>
      </p:sp>
      <p:sp>
        <p:nvSpPr>
          <p:cNvPr id="270" name="Google Shape;270;p37"/>
          <p:cNvSpPr txBox="1">
            <a:spLocks noGrp="1"/>
          </p:cNvSpPr>
          <p:nvPr>
            <p:ph type="title"/>
          </p:nvPr>
        </p:nvSpPr>
        <p:spPr>
          <a:xfrm>
            <a:off x="457200" y="39153"/>
            <a:ext cx="8229600" cy="857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400"/>
              <a:buNone/>
            </a:pPr>
            <a:r>
              <a:rPr lang="en" b="1">
                <a:solidFill>
                  <a:schemeClr val="dk2"/>
                </a:solidFill>
                <a:latin typeface="Garamond"/>
                <a:ea typeface="Garamond"/>
                <a:cs typeface="Garamond"/>
                <a:sym typeface="Garamond"/>
              </a:rPr>
              <a:t>Decision Points for Mediators</a:t>
            </a:r>
            <a:endParaRPr b="1">
              <a:solidFill>
                <a:schemeClr val="dk2"/>
              </a:solidFill>
              <a:latin typeface="Garamond"/>
              <a:ea typeface="Garamond"/>
              <a:cs typeface="Garamond"/>
              <a:sym typeface="Garamon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75" name="Google Shape;275;p38"/>
          <p:cNvPicPr preferRelativeResize="0"/>
          <p:nvPr/>
        </p:nvPicPr>
        <p:blipFill rotWithShape="1">
          <a:blip r:embed="rId3">
            <a:alphaModFix/>
          </a:blip>
          <a:srcRect/>
          <a:stretch/>
        </p:blipFill>
        <p:spPr>
          <a:xfrm>
            <a:off x="0" y="0"/>
            <a:ext cx="9113374" cy="964500"/>
          </a:xfrm>
          <a:prstGeom prst="rect">
            <a:avLst/>
          </a:prstGeom>
          <a:noFill/>
          <a:ln>
            <a:noFill/>
          </a:ln>
        </p:spPr>
      </p:pic>
      <p:sp>
        <p:nvSpPr>
          <p:cNvPr id="276" name="Google Shape;276;p38"/>
          <p:cNvSpPr txBox="1">
            <a:spLocks noGrp="1"/>
          </p:cNvSpPr>
          <p:nvPr>
            <p:ph type="body" idx="1"/>
          </p:nvPr>
        </p:nvSpPr>
        <p:spPr>
          <a:xfrm>
            <a:off x="15300" y="964500"/>
            <a:ext cx="9113400" cy="41790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640"/>
              </a:spcBef>
              <a:spcAft>
                <a:spcPts val="0"/>
              </a:spcAft>
              <a:buClr>
                <a:srgbClr val="000000"/>
              </a:buClr>
              <a:buSzPts val="2000"/>
              <a:buFont typeface="Garamond"/>
              <a:buChar char="●"/>
            </a:pPr>
            <a:r>
              <a:rPr lang="en" sz="2000" u="sng">
                <a:solidFill>
                  <a:srgbClr val="000000"/>
                </a:solidFill>
                <a:latin typeface="Garamond"/>
                <a:ea typeface="Garamond"/>
                <a:cs typeface="Garamond"/>
                <a:sym typeface="Garamond"/>
              </a:rPr>
              <a:t>Reframing</a:t>
            </a:r>
            <a:endParaRPr sz="2000" u="sng">
              <a:solidFill>
                <a:srgbClr val="000000"/>
              </a:solidFill>
              <a:latin typeface="Garamond"/>
              <a:ea typeface="Garamond"/>
              <a:cs typeface="Garamond"/>
              <a:sym typeface="Garamond"/>
            </a:endParaRPr>
          </a:p>
          <a:p>
            <a:pPr marL="914400" lvl="1" indent="-355600" algn="l" rtl="0">
              <a:lnSpc>
                <a:spcPct val="100000"/>
              </a:lnSpc>
              <a:spcBef>
                <a:spcPts val="640"/>
              </a:spcBef>
              <a:spcAft>
                <a:spcPts val="0"/>
              </a:spcAft>
              <a:buClr>
                <a:srgbClr val="000000"/>
              </a:buClr>
              <a:buSzPts val="2000"/>
              <a:buFont typeface="Garamond"/>
              <a:buChar char="○"/>
            </a:pPr>
            <a:r>
              <a:rPr lang="en" sz="2000" b="1">
                <a:solidFill>
                  <a:srgbClr val="000000"/>
                </a:solidFill>
                <a:latin typeface="Garamond"/>
                <a:ea typeface="Garamond"/>
                <a:cs typeface="Garamond"/>
                <a:sym typeface="Garamond"/>
              </a:rPr>
              <a:t>Rewording</a:t>
            </a:r>
            <a:r>
              <a:rPr lang="en" sz="2000">
                <a:solidFill>
                  <a:srgbClr val="000000"/>
                </a:solidFill>
                <a:latin typeface="Garamond"/>
                <a:ea typeface="Garamond"/>
                <a:cs typeface="Garamond"/>
                <a:sym typeface="Garamond"/>
              </a:rPr>
              <a:t> what a party has said in a more constructive way</a:t>
            </a:r>
            <a:endParaRPr sz="2000">
              <a:solidFill>
                <a:srgbClr val="000000"/>
              </a:solidFill>
              <a:latin typeface="Garamond"/>
              <a:ea typeface="Garamond"/>
              <a:cs typeface="Garamond"/>
              <a:sym typeface="Garamond"/>
            </a:endParaRPr>
          </a:p>
          <a:p>
            <a:pPr marL="457200" lvl="0" indent="-355600" algn="l" rtl="0">
              <a:spcBef>
                <a:spcPts val="0"/>
              </a:spcBef>
              <a:spcAft>
                <a:spcPts val="0"/>
              </a:spcAft>
              <a:buClr>
                <a:srgbClr val="000000"/>
              </a:buClr>
              <a:buSzPts val="2000"/>
              <a:buFont typeface="Garamond"/>
              <a:buChar char="●"/>
            </a:pPr>
            <a:r>
              <a:rPr lang="en" sz="2000">
                <a:solidFill>
                  <a:srgbClr val="000000"/>
                </a:solidFill>
                <a:latin typeface="Garamond"/>
                <a:ea typeface="Garamond"/>
                <a:cs typeface="Garamond"/>
                <a:sym typeface="Garamond"/>
              </a:rPr>
              <a:t>Challenges:</a:t>
            </a:r>
            <a:endParaRPr sz="2000">
              <a:solidFill>
                <a:srgbClr val="000000"/>
              </a:solidFill>
              <a:latin typeface="Garamond"/>
              <a:ea typeface="Garamond"/>
              <a:cs typeface="Garamond"/>
              <a:sym typeface="Garamond"/>
            </a:endParaRPr>
          </a:p>
          <a:p>
            <a:pPr marL="914400" lvl="1" indent="-355600" algn="l" rtl="0">
              <a:spcBef>
                <a:spcPts val="0"/>
              </a:spcBef>
              <a:spcAft>
                <a:spcPts val="0"/>
              </a:spcAft>
              <a:buClr>
                <a:srgbClr val="000000"/>
              </a:buClr>
              <a:buSzPts val="2000"/>
              <a:buFont typeface="Garamond"/>
              <a:buChar char="○"/>
            </a:pPr>
            <a:r>
              <a:rPr lang="en" sz="2000">
                <a:solidFill>
                  <a:srgbClr val="000000"/>
                </a:solidFill>
                <a:latin typeface="Garamond"/>
                <a:ea typeface="Garamond"/>
                <a:cs typeface="Garamond"/>
                <a:sym typeface="Garamond"/>
              </a:rPr>
              <a:t>Cognitive biases can lead mediators to </a:t>
            </a:r>
            <a:r>
              <a:rPr lang="en" sz="2000" b="1">
                <a:solidFill>
                  <a:srgbClr val="000000"/>
                </a:solidFill>
                <a:latin typeface="Garamond"/>
                <a:ea typeface="Garamond"/>
                <a:cs typeface="Garamond"/>
                <a:sym typeface="Garamond"/>
              </a:rPr>
              <a:t>fixate</a:t>
            </a:r>
            <a:r>
              <a:rPr lang="en" sz="2000">
                <a:solidFill>
                  <a:srgbClr val="000000"/>
                </a:solidFill>
                <a:latin typeface="Garamond"/>
                <a:ea typeface="Garamond"/>
                <a:cs typeface="Garamond"/>
                <a:sym typeface="Garamond"/>
              </a:rPr>
              <a:t> on an issue and miss broader or additional issues</a:t>
            </a:r>
            <a:endParaRPr sz="2000">
              <a:solidFill>
                <a:srgbClr val="000000"/>
              </a:solidFill>
              <a:latin typeface="Garamond"/>
              <a:ea typeface="Garamond"/>
              <a:cs typeface="Garamond"/>
              <a:sym typeface="Garamond"/>
            </a:endParaRPr>
          </a:p>
          <a:p>
            <a:pPr marL="914400" lvl="1" indent="-355600" algn="l" rtl="0">
              <a:lnSpc>
                <a:spcPct val="100000"/>
              </a:lnSpc>
              <a:spcBef>
                <a:spcPts val="640"/>
              </a:spcBef>
              <a:spcAft>
                <a:spcPts val="0"/>
              </a:spcAft>
              <a:buClr>
                <a:srgbClr val="000000"/>
              </a:buClr>
              <a:buSzPts val="2000"/>
              <a:buFont typeface="Garamond"/>
              <a:buChar char="○"/>
            </a:pPr>
            <a:r>
              <a:rPr lang="en" sz="2000">
                <a:solidFill>
                  <a:srgbClr val="000000"/>
                </a:solidFill>
                <a:latin typeface="Garamond"/>
                <a:ea typeface="Garamond"/>
                <a:cs typeface="Garamond"/>
                <a:sym typeface="Garamond"/>
              </a:rPr>
              <a:t>Inadvertently projecting your own opinions or emotions onto the parties</a:t>
            </a:r>
            <a:endParaRPr sz="2000">
              <a:solidFill>
                <a:srgbClr val="000000"/>
              </a:solidFill>
              <a:latin typeface="Garamond"/>
              <a:ea typeface="Garamond"/>
              <a:cs typeface="Garamond"/>
              <a:sym typeface="Garamond"/>
            </a:endParaRPr>
          </a:p>
          <a:p>
            <a:pPr marL="457200" lvl="0" indent="-355600" algn="l" rtl="0">
              <a:lnSpc>
                <a:spcPct val="100000"/>
              </a:lnSpc>
              <a:spcBef>
                <a:spcPts val="640"/>
              </a:spcBef>
              <a:spcAft>
                <a:spcPts val="0"/>
              </a:spcAft>
              <a:buClr>
                <a:srgbClr val="000000"/>
              </a:buClr>
              <a:buSzPts val="2000"/>
              <a:buFont typeface="Garamond"/>
              <a:buChar char="●"/>
            </a:pPr>
            <a:r>
              <a:rPr lang="en" sz="2000">
                <a:solidFill>
                  <a:srgbClr val="000000"/>
                </a:solidFill>
                <a:latin typeface="Garamond"/>
                <a:ea typeface="Garamond"/>
                <a:cs typeface="Garamond"/>
                <a:sym typeface="Garamond"/>
              </a:rPr>
              <a:t>Tips:</a:t>
            </a:r>
            <a:endParaRPr sz="2000">
              <a:solidFill>
                <a:srgbClr val="000000"/>
              </a:solidFill>
              <a:latin typeface="Garamond"/>
              <a:ea typeface="Garamond"/>
              <a:cs typeface="Garamond"/>
              <a:sym typeface="Garamond"/>
            </a:endParaRPr>
          </a:p>
          <a:p>
            <a:pPr marL="914400" lvl="1" indent="-355600" algn="l" rtl="0">
              <a:spcBef>
                <a:spcPts val="640"/>
              </a:spcBef>
              <a:spcAft>
                <a:spcPts val="0"/>
              </a:spcAft>
              <a:buClr>
                <a:srgbClr val="000000"/>
              </a:buClr>
              <a:buSzPts val="2000"/>
              <a:buFont typeface="Garamond"/>
              <a:buChar char="○"/>
            </a:pPr>
            <a:r>
              <a:rPr lang="en" sz="2000">
                <a:solidFill>
                  <a:srgbClr val="000000"/>
                </a:solidFill>
                <a:latin typeface="Garamond"/>
                <a:ea typeface="Garamond"/>
                <a:cs typeface="Garamond"/>
                <a:sym typeface="Garamond"/>
              </a:rPr>
              <a:t>Techniques include: 1) identifying overarching, superordinate goals that all parties can accept and cooperatively work toward; 2) translating seemingly irreconcilable values into discrete interests that might be easier to resolve; and 3) avoidance</a:t>
            </a:r>
            <a:endParaRPr sz="2000">
              <a:solidFill>
                <a:srgbClr val="000000"/>
              </a:solidFill>
              <a:latin typeface="Garamond"/>
              <a:ea typeface="Garamond"/>
              <a:cs typeface="Garamond"/>
              <a:sym typeface="Garamond"/>
            </a:endParaRPr>
          </a:p>
          <a:p>
            <a:pPr marL="914400" lvl="1" indent="-355600" algn="l" rtl="0">
              <a:spcBef>
                <a:spcPts val="640"/>
              </a:spcBef>
              <a:spcAft>
                <a:spcPts val="0"/>
              </a:spcAft>
              <a:buClr>
                <a:srgbClr val="000000"/>
              </a:buClr>
              <a:buSzPts val="2000"/>
              <a:buFont typeface="Garamond"/>
              <a:buChar char="○"/>
            </a:pPr>
            <a:r>
              <a:rPr lang="en" sz="2000">
                <a:solidFill>
                  <a:srgbClr val="000000"/>
                </a:solidFill>
                <a:latin typeface="Garamond"/>
                <a:ea typeface="Garamond"/>
                <a:cs typeface="Garamond"/>
                <a:sym typeface="Garamond"/>
              </a:rPr>
              <a:t>Moral reframing has proven to be an effective persuasion technique</a:t>
            </a:r>
            <a:endParaRPr sz="2000">
              <a:solidFill>
                <a:srgbClr val="000000"/>
              </a:solidFill>
              <a:latin typeface="Garamond"/>
              <a:ea typeface="Garamond"/>
              <a:cs typeface="Garamond"/>
              <a:sym typeface="Garamond"/>
            </a:endParaRPr>
          </a:p>
          <a:p>
            <a:pPr marL="914400" lvl="0" indent="-368300" algn="l" rtl="0">
              <a:lnSpc>
                <a:spcPct val="100000"/>
              </a:lnSpc>
              <a:spcBef>
                <a:spcPts val="640"/>
              </a:spcBef>
              <a:spcAft>
                <a:spcPts val="0"/>
              </a:spcAft>
              <a:buSzPts val="3200"/>
              <a:buNone/>
            </a:pPr>
            <a:endParaRPr sz="2000"/>
          </a:p>
        </p:txBody>
      </p:sp>
      <p:sp>
        <p:nvSpPr>
          <p:cNvPr id="277" name="Google Shape;277;p38"/>
          <p:cNvSpPr/>
          <p:nvPr/>
        </p:nvSpPr>
        <p:spPr>
          <a:xfrm>
            <a:off x="0" y="0"/>
            <a:ext cx="9144000" cy="964500"/>
          </a:xfrm>
          <a:prstGeom prst="rect">
            <a:avLst/>
          </a:prstGeom>
          <a:solidFill>
            <a:srgbClr val="FFFFFF">
              <a:alpha val="6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50"/>
              <a:buFont typeface="Arial"/>
              <a:buNone/>
            </a:pPr>
            <a:endParaRPr sz="1800" b="0" i="0" u="none" strike="noStrike" cap="none">
              <a:solidFill>
                <a:srgbClr val="FFFFFF"/>
              </a:solidFill>
              <a:latin typeface="Calibri"/>
              <a:ea typeface="Calibri"/>
              <a:cs typeface="Calibri"/>
              <a:sym typeface="Calibri"/>
            </a:endParaRPr>
          </a:p>
        </p:txBody>
      </p:sp>
      <p:sp>
        <p:nvSpPr>
          <p:cNvPr id="278" name="Google Shape;278;p38"/>
          <p:cNvSpPr txBox="1">
            <a:spLocks noGrp="1"/>
          </p:cNvSpPr>
          <p:nvPr>
            <p:ph type="title"/>
          </p:nvPr>
        </p:nvSpPr>
        <p:spPr>
          <a:xfrm>
            <a:off x="457200" y="53553"/>
            <a:ext cx="8229600" cy="857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400"/>
              <a:buNone/>
            </a:pPr>
            <a:r>
              <a:rPr lang="en" b="1">
                <a:solidFill>
                  <a:schemeClr val="dk2"/>
                </a:solidFill>
                <a:latin typeface="Garamond"/>
                <a:ea typeface="Garamond"/>
                <a:cs typeface="Garamond"/>
                <a:sym typeface="Garamond"/>
              </a:rPr>
              <a:t>Decision Points for Mediators</a:t>
            </a:r>
            <a:endParaRPr b="1">
              <a:solidFill>
                <a:schemeClr val="dk2"/>
              </a:solidFill>
              <a:latin typeface="Garamond"/>
              <a:ea typeface="Garamond"/>
              <a:cs typeface="Garamond"/>
              <a:sym typeface="Garamon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283" name="Google Shape;283;p39"/>
          <p:cNvPicPr preferRelativeResize="0"/>
          <p:nvPr/>
        </p:nvPicPr>
        <p:blipFill rotWithShape="1">
          <a:blip r:embed="rId3">
            <a:alphaModFix/>
          </a:blip>
          <a:srcRect/>
          <a:stretch/>
        </p:blipFill>
        <p:spPr>
          <a:xfrm>
            <a:off x="0" y="0"/>
            <a:ext cx="9113374" cy="935700"/>
          </a:xfrm>
          <a:prstGeom prst="rect">
            <a:avLst/>
          </a:prstGeom>
          <a:noFill/>
          <a:ln>
            <a:noFill/>
          </a:ln>
        </p:spPr>
      </p:pic>
      <p:sp>
        <p:nvSpPr>
          <p:cNvPr id="284" name="Google Shape;284;p39"/>
          <p:cNvSpPr txBox="1">
            <a:spLocks noGrp="1"/>
          </p:cNvSpPr>
          <p:nvPr>
            <p:ph type="body" idx="1"/>
          </p:nvPr>
        </p:nvSpPr>
        <p:spPr>
          <a:xfrm>
            <a:off x="-15325" y="896550"/>
            <a:ext cx="9144000" cy="39435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640"/>
              </a:spcBef>
              <a:spcAft>
                <a:spcPts val="0"/>
              </a:spcAft>
              <a:buClr>
                <a:srgbClr val="000000"/>
              </a:buClr>
              <a:buSzPts val="2000"/>
              <a:buFont typeface="Garamond"/>
              <a:buChar char="●"/>
            </a:pPr>
            <a:r>
              <a:rPr lang="en" sz="2000" u="sng">
                <a:solidFill>
                  <a:srgbClr val="000000"/>
                </a:solidFill>
                <a:latin typeface="Garamond"/>
                <a:ea typeface="Garamond"/>
                <a:cs typeface="Garamond"/>
                <a:sym typeface="Garamond"/>
              </a:rPr>
              <a:t>Acknowledgment/Stroking</a:t>
            </a:r>
            <a:endParaRPr sz="2000" u="sng">
              <a:solidFill>
                <a:srgbClr val="000000"/>
              </a:solidFill>
              <a:latin typeface="Garamond"/>
              <a:ea typeface="Garamond"/>
              <a:cs typeface="Garamond"/>
              <a:sym typeface="Garamond"/>
            </a:endParaRPr>
          </a:p>
          <a:p>
            <a:pPr marL="914400" marR="0" lvl="1" indent="-355600" algn="l" rtl="0">
              <a:lnSpc>
                <a:spcPct val="100000"/>
              </a:lnSpc>
              <a:spcBef>
                <a:spcPts val="640"/>
              </a:spcBef>
              <a:spcAft>
                <a:spcPts val="0"/>
              </a:spcAft>
              <a:buClr>
                <a:srgbClr val="000000"/>
              </a:buClr>
              <a:buSzPts val="2000"/>
              <a:buFont typeface="Garamond"/>
              <a:buChar char="○"/>
            </a:pPr>
            <a:r>
              <a:rPr lang="en" sz="2000">
                <a:solidFill>
                  <a:srgbClr val="000000"/>
                </a:solidFill>
                <a:latin typeface="Garamond"/>
                <a:ea typeface="Garamond"/>
                <a:cs typeface="Garamond"/>
                <a:sym typeface="Garamond"/>
              </a:rPr>
              <a:t>Demonstrates mediator neutrality, lending the process </a:t>
            </a:r>
            <a:r>
              <a:rPr lang="en" sz="2000" b="1">
                <a:solidFill>
                  <a:srgbClr val="000000"/>
                </a:solidFill>
                <a:latin typeface="Garamond"/>
                <a:ea typeface="Garamond"/>
                <a:cs typeface="Garamond"/>
                <a:sym typeface="Garamond"/>
              </a:rPr>
              <a:t>legitimacy </a:t>
            </a:r>
            <a:r>
              <a:rPr lang="en" sz="2000">
                <a:solidFill>
                  <a:srgbClr val="000000"/>
                </a:solidFill>
                <a:latin typeface="Garamond"/>
                <a:ea typeface="Garamond"/>
                <a:cs typeface="Garamond"/>
                <a:sym typeface="Garamond"/>
              </a:rPr>
              <a:t>and increasing participants’ </a:t>
            </a:r>
            <a:r>
              <a:rPr lang="en" sz="2000" b="1">
                <a:solidFill>
                  <a:srgbClr val="000000"/>
                </a:solidFill>
                <a:latin typeface="Garamond"/>
                <a:ea typeface="Garamond"/>
                <a:cs typeface="Garamond"/>
                <a:sym typeface="Garamond"/>
              </a:rPr>
              <a:t>trust </a:t>
            </a:r>
            <a:r>
              <a:rPr lang="en" sz="2000">
                <a:solidFill>
                  <a:srgbClr val="000000"/>
                </a:solidFill>
                <a:latin typeface="Garamond"/>
                <a:ea typeface="Garamond"/>
                <a:cs typeface="Garamond"/>
                <a:sym typeface="Garamond"/>
              </a:rPr>
              <a:t>in the mediator</a:t>
            </a:r>
            <a:endParaRPr sz="2000">
              <a:solidFill>
                <a:srgbClr val="000000"/>
              </a:solidFill>
              <a:latin typeface="Garamond"/>
              <a:ea typeface="Garamond"/>
              <a:cs typeface="Garamond"/>
              <a:sym typeface="Garamond"/>
            </a:endParaRPr>
          </a:p>
          <a:p>
            <a:pPr marL="457200" marR="0" lvl="0" indent="-355600" algn="l" rtl="0">
              <a:lnSpc>
                <a:spcPct val="100000"/>
              </a:lnSpc>
              <a:spcBef>
                <a:spcPts val="640"/>
              </a:spcBef>
              <a:spcAft>
                <a:spcPts val="0"/>
              </a:spcAft>
              <a:buClr>
                <a:srgbClr val="000000"/>
              </a:buClr>
              <a:buSzPts val="2000"/>
              <a:buFont typeface="Garamond"/>
              <a:buChar char="●"/>
            </a:pPr>
            <a:r>
              <a:rPr lang="en" sz="2000">
                <a:solidFill>
                  <a:srgbClr val="000000"/>
                </a:solidFill>
                <a:latin typeface="Garamond"/>
                <a:ea typeface="Garamond"/>
                <a:cs typeface="Garamond"/>
                <a:sym typeface="Garamond"/>
              </a:rPr>
              <a:t>Challenges: </a:t>
            </a:r>
            <a:endParaRPr sz="2000">
              <a:solidFill>
                <a:srgbClr val="000000"/>
              </a:solidFill>
              <a:latin typeface="Garamond"/>
              <a:ea typeface="Garamond"/>
              <a:cs typeface="Garamond"/>
              <a:sym typeface="Garamond"/>
            </a:endParaRPr>
          </a:p>
          <a:p>
            <a:pPr marL="914400" marR="0" lvl="1" indent="-355600" algn="l" rtl="0">
              <a:lnSpc>
                <a:spcPct val="100000"/>
              </a:lnSpc>
              <a:spcBef>
                <a:spcPts val="640"/>
              </a:spcBef>
              <a:spcAft>
                <a:spcPts val="0"/>
              </a:spcAft>
              <a:buClr>
                <a:srgbClr val="000000"/>
              </a:buClr>
              <a:buSzPts val="2000"/>
              <a:buFont typeface="Garamond"/>
              <a:buChar char="○"/>
            </a:pPr>
            <a:r>
              <a:rPr lang="en" sz="2000">
                <a:solidFill>
                  <a:srgbClr val="000000"/>
                </a:solidFill>
                <a:latin typeface="Garamond"/>
                <a:ea typeface="Garamond"/>
                <a:cs typeface="Garamond"/>
                <a:sym typeface="Garamond"/>
              </a:rPr>
              <a:t>Parties may feel threatened if they see the counterparty as part of an “out-group.”</a:t>
            </a:r>
            <a:endParaRPr sz="2000">
              <a:solidFill>
                <a:srgbClr val="000000"/>
              </a:solidFill>
              <a:latin typeface="Garamond"/>
              <a:ea typeface="Garamond"/>
              <a:cs typeface="Garamond"/>
              <a:sym typeface="Garamond"/>
            </a:endParaRPr>
          </a:p>
          <a:p>
            <a:pPr marL="914400" marR="0" lvl="1" indent="-355600" algn="l" rtl="0">
              <a:lnSpc>
                <a:spcPct val="100000"/>
              </a:lnSpc>
              <a:spcBef>
                <a:spcPts val="640"/>
              </a:spcBef>
              <a:spcAft>
                <a:spcPts val="0"/>
              </a:spcAft>
              <a:buClr>
                <a:srgbClr val="000000"/>
              </a:buClr>
              <a:buSzPts val="2000"/>
              <a:buFont typeface="Garamond"/>
              <a:buChar char="○"/>
            </a:pPr>
            <a:r>
              <a:rPr lang="en" sz="2000">
                <a:solidFill>
                  <a:srgbClr val="000000"/>
                </a:solidFill>
                <a:latin typeface="Garamond"/>
                <a:ea typeface="Garamond"/>
                <a:cs typeface="Garamond"/>
                <a:sym typeface="Garamond"/>
              </a:rPr>
              <a:t>They may be more reticent, combative, defensive, or afraid to express themselves.</a:t>
            </a:r>
            <a:endParaRPr sz="2000">
              <a:solidFill>
                <a:srgbClr val="000000"/>
              </a:solidFill>
              <a:latin typeface="Garamond"/>
              <a:ea typeface="Garamond"/>
              <a:cs typeface="Garamond"/>
              <a:sym typeface="Garamond"/>
            </a:endParaRPr>
          </a:p>
          <a:p>
            <a:pPr marL="457200" marR="0" lvl="0" indent="-355600" algn="l" rtl="0">
              <a:lnSpc>
                <a:spcPct val="100000"/>
              </a:lnSpc>
              <a:spcBef>
                <a:spcPts val="640"/>
              </a:spcBef>
              <a:spcAft>
                <a:spcPts val="0"/>
              </a:spcAft>
              <a:buClr>
                <a:srgbClr val="000000"/>
              </a:buClr>
              <a:buSzPts val="2000"/>
              <a:buFont typeface="Garamond"/>
              <a:buChar char="●"/>
            </a:pPr>
            <a:r>
              <a:rPr lang="en" sz="2000">
                <a:solidFill>
                  <a:srgbClr val="000000"/>
                </a:solidFill>
                <a:latin typeface="Garamond"/>
                <a:ea typeface="Garamond"/>
                <a:cs typeface="Garamond"/>
                <a:sym typeface="Garamond"/>
              </a:rPr>
              <a:t>Tips: Model </a:t>
            </a:r>
            <a:r>
              <a:rPr lang="en" sz="2000" b="1">
                <a:solidFill>
                  <a:srgbClr val="000000"/>
                </a:solidFill>
                <a:latin typeface="Garamond"/>
                <a:ea typeface="Garamond"/>
                <a:cs typeface="Garamond"/>
                <a:sym typeface="Garamond"/>
              </a:rPr>
              <a:t>empathy </a:t>
            </a:r>
            <a:r>
              <a:rPr lang="en" sz="2000">
                <a:solidFill>
                  <a:srgbClr val="000000"/>
                </a:solidFill>
                <a:latin typeface="Garamond"/>
                <a:ea typeface="Garamond"/>
                <a:cs typeface="Garamond"/>
                <a:sym typeface="Garamond"/>
              </a:rPr>
              <a:t>for all participants</a:t>
            </a:r>
            <a:endParaRPr sz="2000">
              <a:solidFill>
                <a:srgbClr val="000000"/>
              </a:solidFill>
              <a:latin typeface="Garamond"/>
              <a:ea typeface="Garamond"/>
              <a:cs typeface="Garamond"/>
              <a:sym typeface="Garamond"/>
            </a:endParaRPr>
          </a:p>
          <a:p>
            <a:pPr marL="914400" marR="0" lvl="1" indent="-355600" algn="l" rtl="0">
              <a:lnSpc>
                <a:spcPct val="100000"/>
              </a:lnSpc>
              <a:spcBef>
                <a:spcPts val="640"/>
              </a:spcBef>
              <a:spcAft>
                <a:spcPts val="0"/>
              </a:spcAft>
              <a:buClr>
                <a:srgbClr val="000000"/>
              </a:buClr>
              <a:buSzPts val="2000"/>
              <a:buFont typeface="Garamond"/>
              <a:buChar char="○"/>
            </a:pPr>
            <a:r>
              <a:rPr lang="en" sz="2000">
                <a:solidFill>
                  <a:srgbClr val="000000"/>
                </a:solidFill>
                <a:latin typeface="Garamond"/>
                <a:ea typeface="Garamond"/>
                <a:cs typeface="Garamond"/>
                <a:sym typeface="Garamond"/>
              </a:rPr>
              <a:t>Help parties feel more comfortable with </a:t>
            </a:r>
            <a:r>
              <a:rPr lang="en" sz="2000" b="1">
                <a:solidFill>
                  <a:srgbClr val="000000"/>
                </a:solidFill>
                <a:latin typeface="Garamond"/>
                <a:ea typeface="Garamond"/>
                <a:cs typeface="Garamond"/>
                <a:sym typeface="Garamond"/>
              </a:rPr>
              <a:t>vulnerability </a:t>
            </a:r>
            <a:r>
              <a:rPr lang="en" sz="2000">
                <a:solidFill>
                  <a:srgbClr val="000000"/>
                </a:solidFill>
                <a:latin typeface="Garamond"/>
                <a:ea typeface="Garamond"/>
                <a:cs typeface="Garamond"/>
                <a:sym typeface="Garamond"/>
              </a:rPr>
              <a:t>by showing them that the mediator will respect and value their contribution</a:t>
            </a:r>
            <a:endParaRPr sz="2000">
              <a:solidFill>
                <a:srgbClr val="000000"/>
              </a:solidFill>
              <a:latin typeface="Garamond"/>
              <a:ea typeface="Garamond"/>
              <a:cs typeface="Garamond"/>
              <a:sym typeface="Garamond"/>
            </a:endParaRPr>
          </a:p>
          <a:p>
            <a:pPr marL="914400" marR="0" lvl="1" indent="-355600" algn="l" rtl="0">
              <a:lnSpc>
                <a:spcPct val="100000"/>
              </a:lnSpc>
              <a:spcBef>
                <a:spcPts val="640"/>
              </a:spcBef>
              <a:spcAft>
                <a:spcPts val="0"/>
              </a:spcAft>
              <a:buClr>
                <a:srgbClr val="000000"/>
              </a:buClr>
              <a:buSzPts val="2000"/>
              <a:buFont typeface="Garamond"/>
              <a:buChar char="○"/>
            </a:pPr>
            <a:r>
              <a:rPr lang="en" sz="2000">
                <a:solidFill>
                  <a:srgbClr val="000000"/>
                </a:solidFill>
                <a:latin typeface="Garamond"/>
                <a:ea typeface="Garamond"/>
                <a:cs typeface="Garamond"/>
                <a:sym typeface="Garamond"/>
              </a:rPr>
              <a:t>Use acknowledgment to minimize </a:t>
            </a:r>
            <a:r>
              <a:rPr lang="en" sz="2000" b="1">
                <a:solidFill>
                  <a:srgbClr val="000000"/>
                </a:solidFill>
                <a:latin typeface="Garamond"/>
                <a:ea typeface="Garamond"/>
                <a:cs typeface="Garamond"/>
                <a:sym typeface="Garamond"/>
              </a:rPr>
              <a:t>reactive devaluation</a:t>
            </a:r>
            <a:r>
              <a:rPr lang="en" sz="2000">
                <a:solidFill>
                  <a:srgbClr val="000000"/>
                </a:solidFill>
                <a:latin typeface="Garamond"/>
                <a:ea typeface="Garamond"/>
                <a:cs typeface="Garamond"/>
                <a:sym typeface="Garamond"/>
              </a:rPr>
              <a:t> (one of the biggest hindrances caused by polarization)</a:t>
            </a:r>
            <a:endParaRPr sz="2000">
              <a:solidFill>
                <a:srgbClr val="000000"/>
              </a:solidFill>
              <a:latin typeface="Garamond"/>
              <a:ea typeface="Garamond"/>
              <a:cs typeface="Garamond"/>
              <a:sym typeface="Garamond"/>
            </a:endParaRPr>
          </a:p>
        </p:txBody>
      </p:sp>
      <p:sp>
        <p:nvSpPr>
          <p:cNvPr id="285" name="Google Shape;285;p39"/>
          <p:cNvSpPr/>
          <p:nvPr/>
        </p:nvSpPr>
        <p:spPr>
          <a:xfrm>
            <a:off x="0" y="0"/>
            <a:ext cx="9144000" cy="935700"/>
          </a:xfrm>
          <a:prstGeom prst="rect">
            <a:avLst/>
          </a:prstGeom>
          <a:solidFill>
            <a:srgbClr val="FFFFFF">
              <a:alpha val="6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50"/>
              <a:buFont typeface="Arial"/>
              <a:buNone/>
            </a:pPr>
            <a:endParaRPr sz="1800" b="0" i="0" u="none" strike="noStrike" cap="none">
              <a:solidFill>
                <a:srgbClr val="FFFFFF"/>
              </a:solidFill>
              <a:latin typeface="Calibri"/>
              <a:ea typeface="Calibri"/>
              <a:cs typeface="Calibri"/>
              <a:sym typeface="Calibri"/>
            </a:endParaRPr>
          </a:p>
        </p:txBody>
      </p:sp>
      <p:sp>
        <p:nvSpPr>
          <p:cNvPr id="286" name="Google Shape;286;p39"/>
          <p:cNvSpPr txBox="1">
            <a:spLocks noGrp="1"/>
          </p:cNvSpPr>
          <p:nvPr>
            <p:ph type="title"/>
          </p:nvPr>
        </p:nvSpPr>
        <p:spPr>
          <a:xfrm>
            <a:off x="457200" y="39153"/>
            <a:ext cx="8229600" cy="857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400"/>
              <a:buNone/>
            </a:pPr>
            <a:r>
              <a:rPr lang="en" b="1">
                <a:solidFill>
                  <a:schemeClr val="dk2"/>
                </a:solidFill>
                <a:latin typeface="Garamond"/>
                <a:ea typeface="Garamond"/>
                <a:cs typeface="Garamond"/>
                <a:sym typeface="Garamond"/>
              </a:rPr>
              <a:t>Decision Points for Mediators</a:t>
            </a:r>
            <a:endParaRPr b="1">
              <a:solidFill>
                <a:schemeClr val="dk2"/>
              </a:solidFill>
              <a:latin typeface="Garamond"/>
              <a:ea typeface="Garamond"/>
              <a:cs typeface="Garamond"/>
              <a:sym typeface="Garamon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pic>
        <p:nvPicPr>
          <p:cNvPr id="291" name="Google Shape;291;p40"/>
          <p:cNvPicPr preferRelativeResize="0"/>
          <p:nvPr/>
        </p:nvPicPr>
        <p:blipFill rotWithShape="1">
          <a:blip r:embed="rId3">
            <a:alphaModFix/>
          </a:blip>
          <a:srcRect/>
          <a:stretch/>
        </p:blipFill>
        <p:spPr>
          <a:xfrm>
            <a:off x="0" y="0"/>
            <a:ext cx="9113374" cy="964500"/>
          </a:xfrm>
          <a:prstGeom prst="rect">
            <a:avLst/>
          </a:prstGeom>
          <a:noFill/>
          <a:ln>
            <a:noFill/>
          </a:ln>
        </p:spPr>
      </p:pic>
      <p:sp>
        <p:nvSpPr>
          <p:cNvPr id="292" name="Google Shape;292;p40"/>
          <p:cNvSpPr txBox="1">
            <a:spLocks noGrp="1"/>
          </p:cNvSpPr>
          <p:nvPr>
            <p:ph type="body" idx="1"/>
          </p:nvPr>
        </p:nvSpPr>
        <p:spPr>
          <a:xfrm>
            <a:off x="0" y="1088500"/>
            <a:ext cx="9144000" cy="38271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Clr>
                <a:srgbClr val="000000"/>
              </a:buClr>
              <a:buSzPts val="2000"/>
              <a:buFont typeface="Garamond"/>
              <a:buChar char="●"/>
            </a:pPr>
            <a:r>
              <a:rPr lang="en" sz="2000" u="sng">
                <a:solidFill>
                  <a:srgbClr val="000000"/>
                </a:solidFill>
                <a:latin typeface="Garamond"/>
                <a:ea typeface="Garamond"/>
                <a:cs typeface="Garamond"/>
                <a:sym typeface="Garamond"/>
              </a:rPr>
              <a:t>Agenda Setting: </a:t>
            </a:r>
            <a:endParaRPr sz="2000" u="sng">
              <a:solidFill>
                <a:srgbClr val="000000"/>
              </a:solidFill>
              <a:latin typeface="Garamond"/>
              <a:ea typeface="Garamond"/>
              <a:cs typeface="Garamond"/>
              <a:sym typeface="Garamond"/>
            </a:endParaRPr>
          </a:p>
          <a:p>
            <a:pPr marL="914400" lvl="1" indent="-355600" algn="l" rtl="0">
              <a:lnSpc>
                <a:spcPct val="100000"/>
              </a:lnSpc>
              <a:spcBef>
                <a:spcPts val="0"/>
              </a:spcBef>
              <a:spcAft>
                <a:spcPts val="0"/>
              </a:spcAft>
              <a:buClr>
                <a:srgbClr val="000000"/>
              </a:buClr>
              <a:buSzPts val="2000"/>
              <a:buFont typeface="Garamond"/>
              <a:buChar char="○"/>
            </a:pPr>
            <a:r>
              <a:rPr lang="en" sz="2000">
                <a:solidFill>
                  <a:srgbClr val="000000"/>
                </a:solidFill>
                <a:latin typeface="Garamond"/>
                <a:ea typeface="Garamond"/>
                <a:cs typeface="Garamond"/>
                <a:sym typeface="Garamond"/>
              </a:rPr>
              <a:t>After the mediator has identified negotiable topics and parties are more amenable to looking forward to a resolution, an agenda is set to structure the remainder of the discussion. </a:t>
            </a:r>
            <a:endParaRPr sz="2000">
              <a:solidFill>
                <a:srgbClr val="000000"/>
              </a:solidFill>
              <a:latin typeface="Garamond"/>
              <a:ea typeface="Garamond"/>
              <a:cs typeface="Garamond"/>
              <a:sym typeface="Garamond"/>
            </a:endParaRPr>
          </a:p>
          <a:p>
            <a:pPr marL="457200" lvl="0" indent="-355600" algn="l" rtl="0">
              <a:lnSpc>
                <a:spcPct val="100000"/>
              </a:lnSpc>
              <a:spcBef>
                <a:spcPts val="0"/>
              </a:spcBef>
              <a:spcAft>
                <a:spcPts val="0"/>
              </a:spcAft>
              <a:buClr>
                <a:srgbClr val="000000"/>
              </a:buClr>
              <a:buSzPts val="2000"/>
              <a:buFont typeface="Garamond"/>
              <a:buChar char="●"/>
            </a:pPr>
            <a:r>
              <a:rPr lang="en" sz="2000">
                <a:solidFill>
                  <a:srgbClr val="000000"/>
                </a:solidFill>
                <a:latin typeface="Garamond"/>
                <a:ea typeface="Garamond"/>
                <a:cs typeface="Garamond"/>
                <a:sym typeface="Garamond"/>
              </a:rPr>
              <a:t>Challenges</a:t>
            </a:r>
            <a:endParaRPr sz="2000">
              <a:solidFill>
                <a:srgbClr val="000000"/>
              </a:solidFill>
              <a:latin typeface="Garamond"/>
              <a:ea typeface="Garamond"/>
              <a:cs typeface="Garamond"/>
              <a:sym typeface="Garamond"/>
            </a:endParaRPr>
          </a:p>
          <a:p>
            <a:pPr marL="914400" lvl="1" indent="-355600" algn="l" rtl="0">
              <a:lnSpc>
                <a:spcPct val="100000"/>
              </a:lnSpc>
              <a:spcBef>
                <a:spcPts val="0"/>
              </a:spcBef>
              <a:spcAft>
                <a:spcPts val="0"/>
              </a:spcAft>
              <a:buClr>
                <a:srgbClr val="000000"/>
              </a:buClr>
              <a:buSzPts val="2000"/>
              <a:buFont typeface="Garamond"/>
              <a:buChar char="○"/>
            </a:pPr>
            <a:r>
              <a:rPr lang="en" sz="2000">
                <a:solidFill>
                  <a:srgbClr val="000000"/>
                </a:solidFill>
                <a:latin typeface="Garamond"/>
                <a:ea typeface="Garamond"/>
                <a:cs typeface="Garamond"/>
                <a:sym typeface="Garamond"/>
              </a:rPr>
              <a:t>The mediation process could be compromised when the parties are unable to engage in any kind of dialogue due to their challenging behaviors or are unwilling to discuss certain topics.</a:t>
            </a:r>
            <a:endParaRPr sz="2000">
              <a:solidFill>
                <a:srgbClr val="000000"/>
              </a:solidFill>
              <a:latin typeface="Garamond"/>
              <a:ea typeface="Garamond"/>
              <a:cs typeface="Garamond"/>
              <a:sym typeface="Garamond"/>
            </a:endParaRPr>
          </a:p>
          <a:p>
            <a:pPr marL="457200" lvl="0" indent="-355600" algn="l" rtl="0">
              <a:lnSpc>
                <a:spcPct val="100000"/>
              </a:lnSpc>
              <a:spcBef>
                <a:spcPts val="0"/>
              </a:spcBef>
              <a:spcAft>
                <a:spcPts val="0"/>
              </a:spcAft>
              <a:buClr>
                <a:srgbClr val="000000"/>
              </a:buClr>
              <a:buSzPts val="2000"/>
              <a:buFont typeface="Garamond"/>
              <a:buChar char="●"/>
            </a:pPr>
            <a:r>
              <a:rPr lang="en" sz="2000">
                <a:solidFill>
                  <a:srgbClr val="000000"/>
                </a:solidFill>
                <a:latin typeface="Garamond"/>
                <a:ea typeface="Garamond"/>
                <a:cs typeface="Garamond"/>
                <a:sym typeface="Garamond"/>
              </a:rPr>
              <a:t>Tips </a:t>
            </a:r>
            <a:endParaRPr sz="2000">
              <a:solidFill>
                <a:srgbClr val="000000"/>
              </a:solidFill>
              <a:latin typeface="Garamond"/>
              <a:ea typeface="Garamond"/>
              <a:cs typeface="Garamond"/>
              <a:sym typeface="Garamond"/>
            </a:endParaRPr>
          </a:p>
          <a:p>
            <a:pPr marL="914400" lvl="1" indent="-355600" algn="l" rtl="0">
              <a:lnSpc>
                <a:spcPct val="100000"/>
              </a:lnSpc>
              <a:spcBef>
                <a:spcPts val="0"/>
              </a:spcBef>
              <a:spcAft>
                <a:spcPts val="0"/>
              </a:spcAft>
              <a:buClr>
                <a:srgbClr val="000000"/>
              </a:buClr>
              <a:buSzPts val="2000"/>
              <a:buFont typeface="Garamond"/>
              <a:buChar char="○"/>
            </a:pPr>
            <a:r>
              <a:rPr lang="en" sz="2000">
                <a:solidFill>
                  <a:srgbClr val="000000"/>
                </a:solidFill>
                <a:latin typeface="Garamond"/>
                <a:ea typeface="Garamond"/>
                <a:cs typeface="Garamond"/>
                <a:sym typeface="Garamond"/>
              </a:rPr>
              <a:t>Rely on mediation techniques and general process to encourage parties to have an open dialogue, set their priorities, and establish reasonable expectations. </a:t>
            </a:r>
            <a:endParaRPr sz="2000">
              <a:solidFill>
                <a:srgbClr val="000000"/>
              </a:solidFill>
              <a:latin typeface="Garamond"/>
              <a:ea typeface="Garamond"/>
              <a:cs typeface="Garamond"/>
              <a:sym typeface="Garamond"/>
            </a:endParaRPr>
          </a:p>
          <a:p>
            <a:pPr marL="914400" lvl="0" indent="0" algn="l" rtl="0">
              <a:lnSpc>
                <a:spcPct val="100000"/>
              </a:lnSpc>
              <a:spcBef>
                <a:spcPts val="0"/>
              </a:spcBef>
              <a:spcAft>
                <a:spcPts val="0"/>
              </a:spcAft>
              <a:buNone/>
            </a:pPr>
            <a:endParaRPr sz="2000">
              <a:solidFill>
                <a:schemeClr val="dk2"/>
              </a:solidFill>
              <a:latin typeface="Garamond"/>
              <a:ea typeface="Garamond"/>
              <a:cs typeface="Garamond"/>
              <a:sym typeface="Garamond"/>
            </a:endParaRPr>
          </a:p>
          <a:p>
            <a:pPr marL="914400" lvl="0" indent="0" algn="l" rtl="0">
              <a:lnSpc>
                <a:spcPct val="100000"/>
              </a:lnSpc>
              <a:spcBef>
                <a:spcPts val="0"/>
              </a:spcBef>
              <a:spcAft>
                <a:spcPts val="0"/>
              </a:spcAft>
              <a:buNone/>
            </a:pPr>
            <a:r>
              <a:rPr lang="en" sz="2000">
                <a:solidFill>
                  <a:schemeClr val="dk2"/>
                </a:solidFill>
                <a:latin typeface="Garamond"/>
                <a:ea typeface="Garamond"/>
                <a:cs typeface="Garamond"/>
                <a:sym typeface="Garamond"/>
              </a:rPr>
              <a:t> </a:t>
            </a:r>
            <a:endParaRPr sz="2000">
              <a:solidFill>
                <a:schemeClr val="dk2"/>
              </a:solidFill>
              <a:latin typeface="Garamond"/>
              <a:ea typeface="Garamond"/>
              <a:cs typeface="Garamond"/>
              <a:sym typeface="Garamond"/>
            </a:endParaRPr>
          </a:p>
          <a:p>
            <a:pPr marL="914400" lvl="0" indent="0" algn="l" rtl="0">
              <a:lnSpc>
                <a:spcPct val="100000"/>
              </a:lnSpc>
              <a:spcBef>
                <a:spcPts val="0"/>
              </a:spcBef>
              <a:spcAft>
                <a:spcPts val="0"/>
              </a:spcAft>
              <a:buNone/>
            </a:pPr>
            <a:endParaRPr>
              <a:solidFill>
                <a:schemeClr val="dk2"/>
              </a:solidFill>
              <a:latin typeface="Garamond"/>
              <a:ea typeface="Garamond"/>
              <a:cs typeface="Garamond"/>
              <a:sym typeface="Garamond"/>
            </a:endParaRPr>
          </a:p>
        </p:txBody>
      </p:sp>
      <p:sp>
        <p:nvSpPr>
          <p:cNvPr id="293" name="Google Shape;293;p40"/>
          <p:cNvSpPr/>
          <p:nvPr/>
        </p:nvSpPr>
        <p:spPr>
          <a:xfrm>
            <a:off x="0" y="0"/>
            <a:ext cx="9144000" cy="964500"/>
          </a:xfrm>
          <a:prstGeom prst="rect">
            <a:avLst/>
          </a:prstGeom>
          <a:solidFill>
            <a:srgbClr val="FFFFFF">
              <a:alpha val="6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50"/>
              <a:buFont typeface="Arial"/>
              <a:buNone/>
            </a:pPr>
            <a:endParaRPr sz="1800" b="0" i="0" u="none" strike="noStrike" cap="none">
              <a:solidFill>
                <a:srgbClr val="FFFFFF"/>
              </a:solidFill>
              <a:latin typeface="Calibri"/>
              <a:ea typeface="Calibri"/>
              <a:cs typeface="Calibri"/>
              <a:sym typeface="Calibri"/>
            </a:endParaRPr>
          </a:p>
        </p:txBody>
      </p:sp>
      <p:sp>
        <p:nvSpPr>
          <p:cNvPr id="294" name="Google Shape;294;p40"/>
          <p:cNvSpPr txBox="1">
            <a:spLocks noGrp="1"/>
          </p:cNvSpPr>
          <p:nvPr>
            <p:ph type="title"/>
          </p:nvPr>
        </p:nvSpPr>
        <p:spPr>
          <a:xfrm>
            <a:off x="457200" y="53553"/>
            <a:ext cx="8229600" cy="857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400"/>
              <a:buNone/>
            </a:pPr>
            <a:r>
              <a:rPr lang="en" b="1">
                <a:solidFill>
                  <a:schemeClr val="dk2"/>
                </a:solidFill>
                <a:latin typeface="Garamond"/>
                <a:ea typeface="Garamond"/>
                <a:cs typeface="Garamond"/>
                <a:sym typeface="Garamond"/>
              </a:rPr>
              <a:t>Decision Points for Mediators</a:t>
            </a:r>
            <a:endParaRPr b="1">
              <a:solidFill>
                <a:schemeClr val="dk2"/>
              </a:solidFill>
              <a:latin typeface="Garamond"/>
              <a:ea typeface="Garamond"/>
              <a:cs typeface="Garamond"/>
              <a:sym typeface="Garamon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299" name="Google Shape;299;p41"/>
          <p:cNvPicPr preferRelativeResize="0"/>
          <p:nvPr/>
        </p:nvPicPr>
        <p:blipFill rotWithShape="1">
          <a:blip r:embed="rId3">
            <a:alphaModFix/>
          </a:blip>
          <a:srcRect/>
          <a:stretch/>
        </p:blipFill>
        <p:spPr>
          <a:xfrm>
            <a:off x="0" y="0"/>
            <a:ext cx="9113374" cy="964500"/>
          </a:xfrm>
          <a:prstGeom prst="rect">
            <a:avLst/>
          </a:prstGeom>
          <a:noFill/>
          <a:ln>
            <a:noFill/>
          </a:ln>
        </p:spPr>
      </p:pic>
      <p:sp>
        <p:nvSpPr>
          <p:cNvPr id="300" name="Google Shape;300;p41"/>
          <p:cNvSpPr txBox="1">
            <a:spLocks noGrp="1"/>
          </p:cNvSpPr>
          <p:nvPr>
            <p:ph type="body" idx="1"/>
          </p:nvPr>
        </p:nvSpPr>
        <p:spPr>
          <a:xfrm>
            <a:off x="0" y="1200300"/>
            <a:ext cx="9144000" cy="39432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640"/>
              </a:spcBef>
              <a:spcAft>
                <a:spcPts val="0"/>
              </a:spcAft>
              <a:buClr>
                <a:srgbClr val="000000"/>
              </a:buClr>
              <a:buSzPts val="2000"/>
              <a:buFont typeface="Garamond"/>
              <a:buChar char="●"/>
            </a:pPr>
            <a:r>
              <a:rPr lang="en" sz="2000" u="sng">
                <a:solidFill>
                  <a:srgbClr val="000000"/>
                </a:solidFill>
                <a:latin typeface="Garamond"/>
                <a:ea typeface="Garamond"/>
                <a:cs typeface="Garamond"/>
                <a:sym typeface="Garamond"/>
              </a:rPr>
              <a:t>Caucusing</a:t>
            </a:r>
            <a:endParaRPr sz="2000" u="sng">
              <a:solidFill>
                <a:srgbClr val="000000"/>
              </a:solidFill>
              <a:latin typeface="Garamond"/>
              <a:ea typeface="Garamond"/>
              <a:cs typeface="Garamond"/>
              <a:sym typeface="Garamond"/>
            </a:endParaRPr>
          </a:p>
          <a:p>
            <a:pPr marL="914400" lvl="1" indent="-355600" algn="l" rtl="0">
              <a:lnSpc>
                <a:spcPct val="100000"/>
              </a:lnSpc>
              <a:spcBef>
                <a:spcPts val="640"/>
              </a:spcBef>
              <a:spcAft>
                <a:spcPts val="0"/>
              </a:spcAft>
              <a:buClr>
                <a:srgbClr val="000000"/>
              </a:buClr>
              <a:buSzPts val="2000"/>
              <a:buFont typeface="Garamond"/>
              <a:buChar char="○"/>
            </a:pPr>
            <a:r>
              <a:rPr lang="en" sz="2000" b="1">
                <a:solidFill>
                  <a:srgbClr val="000000"/>
                </a:solidFill>
                <a:latin typeface="Garamond"/>
                <a:ea typeface="Garamond"/>
                <a:cs typeface="Garamond"/>
                <a:sym typeface="Garamond"/>
              </a:rPr>
              <a:t>Individual meetings </a:t>
            </a:r>
            <a:r>
              <a:rPr lang="en" sz="2000">
                <a:solidFill>
                  <a:srgbClr val="000000"/>
                </a:solidFill>
                <a:latin typeface="Garamond"/>
                <a:ea typeface="Garamond"/>
                <a:cs typeface="Garamond"/>
                <a:sym typeface="Garamond"/>
              </a:rPr>
              <a:t>between mediator and one party</a:t>
            </a:r>
            <a:endParaRPr sz="2000">
              <a:solidFill>
                <a:srgbClr val="000000"/>
              </a:solidFill>
              <a:latin typeface="Garamond"/>
              <a:ea typeface="Garamond"/>
              <a:cs typeface="Garamond"/>
              <a:sym typeface="Garamond"/>
            </a:endParaRPr>
          </a:p>
          <a:p>
            <a:pPr marL="457200" lvl="0" indent="-355600" algn="l" rtl="0">
              <a:spcBef>
                <a:spcPts val="0"/>
              </a:spcBef>
              <a:spcAft>
                <a:spcPts val="0"/>
              </a:spcAft>
              <a:buClr>
                <a:srgbClr val="000000"/>
              </a:buClr>
              <a:buSzPts val="2000"/>
              <a:buFont typeface="Garamond"/>
              <a:buChar char="●"/>
            </a:pPr>
            <a:r>
              <a:rPr lang="en" sz="2000">
                <a:solidFill>
                  <a:srgbClr val="000000"/>
                </a:solidFill>
                <a:latin typeface="Garamond"/>
                <a:ea typeface="Garamond"/>
                <a:cs typeface="Garamond"/>
                <a:sym typeface="Garamond"/>
              </a:rPr>
              <a:t>Challenges:</a:t>
            </a:r>
            <a:endParaRPr sz="2000">
              <a:solidFill>
                <a:srgbClr val="000000"/>
              </a:solidFill>
              <a:latin typeface="Garamond"/>
              <a:ea typeface="Garamond"/>
              <a:cs typeface="Garamond"/>
              <a:sym typeface="Garamond"/>
            </a:endParaRPr>
          </a:p>
          <a:p>
            <a:pPr marL="914400" lvl="1" indent="-355600" algn="l" rtl="0">
              <a:lnSpc>
                <a:spcPct val="100000"/>
              </a:lnSpc>
              <a:spcBef>
                <a:spcPts val="0"/>
              </a:spcBef>
              <a:spcAft>
                <a:spcPts val="0"/>
              </a:spcAft>
              <a:buClr>
                <a:srgbClr val="000000"/>
              </a:buClr>
              <a:buSzPts val="2000"/>
              <a:buFont typeface="Garamond"/>
              <a:buChar char="○"/>
            </a:pPr>
            <a:r>
              <a:rPr lang="en" sz="2000" b="1">
                <a:solidFill>
                  <a:srgbClr val="000000"/>
                </a:solidFill>
                <a:latin typeface="Garamond"/>
                <a:ea typeface="Garamond"/>
                <a:cs typeface="Garamond"/>
                <a:sym typeface="Garamond"/>
              </a:rPr>
              <a:t>Establish rapport</a:t>
            </a:r>
            <a:r>
              <a:rPr lang="en" sz="2000">
                <a:solidFill>
                  <a:srgbClr val="000000"/>
                </a:solidFill>
                <a:latin typeface="Garamond"/>
                <a:ea typeface="Garamond"/>
                <a:cs typeface="Garamond"/>
                <a:sym typeface="Garamond"/>
              </a:rPr>
              <a:t> and gain trust of parties</a:t>
            </a:r>
            <a:endParaRPr sz="2000">
              <a:solidFill>
                <a:srgbClr val="000000"/>
              </a:solidFill>
              <a:latin typeface="Garamond"/>
              <a:ea typeface="Garamond"/>
              <a:cs typeface="Garamond"/>
              <a:sym typeface="Garamond"/>
            </a:endParaRPr>
          </a:p>
          <a:p>
            <a:pPr marL="914400" lvl="1" indent="-355600" algn="l" rtl="0">
              <a:spcBef>
                <a:spcPts val="640"/>
              </a:spcBef>
              <a:spcAft>
                <a:spcPts val="0"/>
              </a:spcAft>
              <a:buClr>
                <a:srgbClr val="000000"/>
              </a:buClr>
              <a:buSzPts val="2000"/>
              <a:buFont typeface="Garamond"/>
              <a:buChar char="○"/>
            </a:pPr>
            <a:r>
              <a:rPr lang="en" sz="2000" b="1">
                <a:solidFill>
                  <a:srgbClr val="000000"/>
                </a:solidFill>
                <a:latin typeface="Garamond"/>
                <a:ea typeface="Garamond"/>
                <a:cs typeface="Garamond"/>
                <a:sym typeface="Garamond"/>
              </a:rPr>
              <a:t>Clear buildup of misunderstandings</a:t>
            </a:r>
            <a:r>
              <a:rPr lang="en" sz="2000">
                <a:solidFill>
                  <a:srgbClr val="000000"/>
                </a:solidFill>
                <a:latin typeface="Garamond"/>
                <a:ea typeface="Garamond"/>
                <a:cs typeface="Garamond"/>
                <a:sym typeface="Garamond"/>
              </a:rPr>
              <a:t> regarding opposing party and mediators</a:t>
            </a:r>
            <a:endParaRPr sz="2000">
              <a:solidFill>
                <a:srgbClr val="000000"/>
              </a:solidFill>
              <a:latin typeface="Garamond"/>
              <a:ea typeface="Garamond"/>
              <a:cs typeface="Garamond"/>
              <a:sym typeface="Garamond"/>
            </a:endParaRPr>
          </a:p>
          <a:p>
            <a:pPr marL="914400" lvl="1" indent="-355600" algn="l" rtl="0">
              <a:spcBef>
                <a:spcPts val="640"/>
              </a:spcBef>
              <a:spcAft>
                <a:spcPts val="0"/>
              </a:spcAft>
              <a:buClr>
                <a:srgbClr val="000000"/>
              </a:buClr>
              <a:buSzPts val="2000"/>
              <a:buFont typeface="Garamond"/>
              <a:buChar char="○"/>
            </a:pPr>
            <a:r>
              <a:rPr lang="en" sz="2000">
                <a:solidFill>
                  <a:srgbClr val="000000"/>
                </a:solidFill>
                <a:latin typeface="Garamond"/>
                <a:ea typeface="Garamond"/>
                <a:cs typeface="Garamond"/>
                <a:sym typeface="Garamond"/>
              </a:rPr>
              <a:t>Discuss goals and potential solutions</a:t>
            </a:r>
            <a:endParaRPr sz="2000">
              <a:solidFill>
                <a:srgbClr val="000000"/>
              </a:solidFill>
              <a:latin typeface="Garamond"/>
              <a:ea typeface="Garamond"/>
              <a:cs typeface="Garamond"/>
              <a:sym typeface="Garamond"/>
            </a:endParaRPr>
          </a:p>
          <a:p>
            <a:pPr marL="457200" lvl="0" indent="-355600" algn="l" rtl="0">
              <a:spcBef>
                <a:spcPts val="0"/>
              </a:spcBef>
              <a:spcAft>
                <a:spcPts val="0"/>
              </a:spcAft>
              <a:buClr>
                <a:srgbClr val="000000"/>
              </a:buClr>
              <a:buSzPts val="2000"/>
              <a:buFont typeface="Garamond"/>
              <a:buChar char="●"/>
            </a:pPr>
            <a:r>
              <a:rPr lang="en" sz="2000">
                <a:solidFill>
                  <a:srgbClr val="000000"/>
                </a:solidFill>
                <a:latin typeface="Garamond"/>
                <a:ea typeface="Garamond"/>
                <a:cs typeface="Garamond"/>
                <a:sym typeface="Garamond"/>
              </a:rPr>
              <a:t>Tips:</a:t>
            </a:r>
            <a:endParaRPr sz="2000">
              <a:solidFill>
                <a:srgbClr val="000000"/>
              </a:solidFill>
              <a:latin typeface="Garamond"/>
              <a:ea typeface="Garamond"/>
              <a:cs typeface="Garamond"/>
              <a:sym typeface="Garamond"/>
            </a:endParaRPr>
          </a:p>
          <a:p>
            <a:pPr marL="914400" lvl="1" indent="-355600" algn="l" rtl="0">
              <a:spcBef>
                <a:spcPts val="640"/>
              </a:spcBef>
              <a:spcAft>
                <a:spcPts val="0"/>
              </a:spcAft>
              <a:buClr>
                <a:srgbClr val="000000"/>
              </a:buClr>
              <a:buSzPts val="2000"/>
              <a:buFont typeface="Garamond"/>
              <a:buChar char="○"/>
            </a:pPr>
            <a:r>
              <a:rPr lang="en" sz="2000">
                <a:solidFill>
                  <a:srgbClr val="000000"/>
                </a:solidFill>
                <a:latin typeface="Garamond"/>
                <a:ea typeface="Garamond"/>
                <a:cs typeface="Garamond"/>
                <a:sym typeface="Garamond"/>
              </a:rPr>
              <a:t>Encourage parties to be </a:t>
            </a:r>
            <a:r>
              <a:rPr lang="en" sz="2000" b="1">
                <a:solidFill>
                  <a:srgbClr val="000000"/>
                </a:solidFill>
                <a:latin typeface="Garamond"/>
                <a:ea typeface="Garamond"/>
                <a:cs typeface="Garamond"/>
                <a:sym typeface="Garamond"/>
              </a:rPr>
              <a:t>candid</a:t>
            </a:r>
            <a:r>
              <a:rPr lang="en" sz="2000">
                <a:solidFill>
                  <a:srgbClr val="000000"/>
                </a:solidFill>
                <a:latin typeface="Garamond"/>
                <a:ea typeface="Garamond"/>
                <a:cs typeface="Garamond"/>
                <a:sym typeface="Garamond"/>
              </a:rPr>
              <a:t> and open up further</a:t>
            </a:r>
            <a:endParaRPr sz="2000">
              <a:solidFill>
                <a:srgbClr val="000000"/>
              </a:solidFill>
              <a:latin typeface="Garamond"/>
              <a:ea typeface="Garamond"/>
              <a:cs typeface="Garamond"/>
              <a:sym typeface="Garamond"/>
            </a:endParaRPr>
          </a:p>
          <a:p>
            <a:pPr marL="914400" lvl="1" indent="-355600" algn="l" rtl="0">
              <a:spcBef>
                <a:spcPts val="0"/>
              </a:spcBef>
              <a:spcAft>
                <a:spcPts val="0"/>
              </a:spcAft>
              <a:buClr>
                <a:srgbClr val="000000"/>
              </a:buClr>
              <a:buSzPts val="2000"/>
              <a:buFont typeface="Garamond"/>
              <a:buChar char="○"/>
            </a:pPr>
            <a:r>
              <a:rPr lang="en" sz="2000">
                <a:solidFill>
                  <a:srgbClr val="000000"/>
                </a:solidFill>
                <a:latin typeface="Garamond"/>
                <a:ea typeface="Garamond"/>
                <a:cs typeface="Garamond"/>
                <a:sym typeface="Garamond"/>
              </a:rPr>
              <a:t>Allow for emotional venting</a:t>
            </a:r>
            <a:endParaRPr sz="2000">
              <a:solidFill>
                <a:srgbClr val="000000"/>
              </a:solidFill>
              <a:latin typeface="Garamond"/>
              <a:ea typeface="Garamond"/>
              <a:cs typeface="Garamond"/>
              <a:sym typeface="Garamond"/>
            </a:endParaRPr>
          </a:p>
          <a:p>
            <a:pPr marL="914400" lvl="0" indent="-368300" algn="l" rtl="0">
              <a:lnSpc>
                <a:spcPct val="100000"/>
              </a:lnSpc>
              <a:spcBef>
                <a:spcPts val="640"/>
              </a:spcBef>
              <a:spcAft>
                <a:spcPts val="0"/>
              </a:spcAft>
              <a:buSzPts val="3200"/>
              <a:buNone/>
            </a:pPr>
            <a:endParaRPr/>
          </a:p>
        </p:txBody>
      </p:sp>
      <p:sp>
        <p:nvSpPr>
          <p:cNvPr id="301" name="Google Shape;301;p41"/>
          <p:cNvSpPr/>
          <p:nvPr/>
        </p:nvSpPr>
        <p:spPr>
          <a:xfrm>
            <a:off x="0" y="0"/>
            <a:ext cx="9144000" cy="964500"/>
          </a:xfrm>
          <a:prstGeom prst="rect">
            <a:avLst/>
          </a:prstGeom>
          <a:solidFill>
            <a:srgbClr val="FFFFFF">
              <a:alpha val="6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50"/>
              <a:buFont typeface="Arial"/>
              <a:buNone/>
            </a:pPr>
            <a:endParaRPr sz="1800" b="0" i="0" u="none" strike="noStrike" cap="none">
              <a:solidFill>
                <a:srgbClr val="FFFFFF"/>
              </a:solidFill>
              <a:latin typeface="Calibri"/>
              <a:ea typeface="Calibri"/>
              <a:cs typeface="Calibri"/>
              <a:sym typeface="Calibri"/>
            </a:endParaRPr>
          </a:p>
        </p:txBody>
      </p:sp>
      <p:sp>
        <p:nvSpPr>
          <p:cNvPr id="302" name="Google Shape;302;p41"/>
          <p:cNvSpPr txBox="1">
            <a:spLocks noGrp="1"/>
          </p:cNvSpPr>
          <p:nvPr>
            <p:ph type="title"/>
          </p:nvPr>
        </p:nvSpPr>
        <p:spPr>
          <a:xfrm>
            <a:off x="457200" y="53553"/>
            <a:ext cx="8229600" cy="857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400"/>
              <a:buNone/>
            </a:pPr>
            <a:r>
              <a:rPr lang="en" b="1">
                <a:solidFill>
                  <a:schemeClr val="dk2"/>
                </a:solidFill>
                <a:latin typeface="Garamond"/>
                <a:ea typeface="Garamond"/>
                <a:cs typeface="Garamond"/>
                <a:sym typeface="Garamond"/>
              </a:rPr>
              <a:t>Decision Points for Mediators</a:t>
            </a:r>
            <a:endParaRPr b="1">
              <a:solidFill>
                <a:schemeClr val="dk2"/>
              </a:solidFill>
              <a:latin typeface="Garamond"/>
              <a:ea typeface="Garamond"/>
              <a:cs typeface="Garamond"/>
              <a:sym typeface="Garamon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307" name="Google Shape;307;p42"/>
          <p:cNvPicPr preferRelativeResize="0"/>
          <p:nvPr/>
        </p:nvPicPr>
        <p:blipFill rotWithShape="1">
          <a:blip r:embed="rId3">
            <a:alphaModFix/>
          </a:blip>
          <a:srcRect/>
          <a:stretch/>
        </p:blipFill>
        <p:spPr>
          <a:xfrm>
            <a:off x="0" y="0"/>
            <a:ext cx="9113374" cy="926100"/>
          </a:xfrm>
          <a:prstGeom prst="rect">
            <a:avLst/>
          </a:prstGeom>
          <a:noFill/>
          <a:ln>
            <a:noFill/>
          </a:ln>
        </p:spPr>
      </p:pic>
      <p:sp>
        <p:nvSpPr>
          <p:cNvPr id="308" name="Google Shape;308;p42"/>
          <p:cNvSpPr txBox="1">
            <a:spLocks noGrp="1"/>
          </p:cNvSpPr>
          <p:nvPr>
            <p:ph type="body" idx="1"/>
          </p:nvPr>
        </p:nvSpPr>
        <p:spPr>
          <a:xfrm>
            <a:off x="384175" y="922500"/>
            <a:ext cx="8229600" cy="4089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2000" i="1">
                <a:latin typeface="Garamond"/>
                <a:ea typeface="Garamond"/>
                <a:cs typeface="Garamond"/>
                <a:sym typeface="Garamond"/>
              </a:rPr>
              <a:t>Landlord/Tenant Dispute</a:t>
            </a:r>
            <a:r>
              <a:rPr lang="en" sz="2000">
                <a:latin typeface="Garamond"/>
                <a:ea typeface="Garamond"/>
                <a:cs typeface="Garamond"/>
                <a:sym typeface="Garamond"/>
              </a:rPr>
              <a:t>:</a:t>
            </a:r>
            <a:endParaRPr sz="2000">
              <a:latin typeface="Garamond"/>
              <a:ea typeface="Garamond"/>
              <a:cs typeface="Garamond"/>
              <a:sym typeface="Garamond"/>
            </a:endParaRPr>
          </a:p>
          <a:p>
            <a:pPr marL="0" lvl="0" indent="0" algn="l" rtl="0">
              <a:lnSpc>
                <a:spcPct val="115000"/>
              </a:lnSpc>
              <a:spcBef>
                <a:spcPts val="0"/>
              </a:spcBef>
              <a:spcAft>
                <a:spcPts val="0"/>
              </a:spcAft>
              <a:buNone/>
            </a:pPr>
            <a:r>
              <a:rPr lang="en" sz="2000">
                <a:latin typeface="Garamond"/>
                <a:ea typeface="Garamond"/>
                <a:cs typeface="Garamond"/>
                <a:sym typeface="Garamond"/>
              </a:rPr>
              <a:t>As part of the HUD program, no smoking is allowed in subsidized buildings. A tenant living in one such building is a diagnosed schizophrenic whose symptoms are alleviated by smoking. The tenant was given one year to stop smoking but was unable to quit. He is now getting evicted in the midst of the pandemic, with no other living options available. The tenant feels that eviction during a global pandemic is ethically unacceptable and inhumane. The Landlord, however, believes that his rules should not have been violated and is tired of tenants using the pandemic as an excuse for not paying rent, violating building rules, and ultimately taking advantage of him.</a:t>
            </a:r>
            <a:endParaRPr sz="2000">
              <a:latin typeface="Garamond"/>
              <a:ea typeface="Garamond"/>
              <a:cs typeface="Garamond"/>
              <a:sym typeface="Garamond"/>
            </a:endParaRPr>
          </a:p>
          <a:p>
            <a:pPr marL="0" lvl="0" indent="0" algn="l" rtl="0">
              <a:spcBef>
                <a:spcPts val="640"/>
              </a:spcBef>
              <a:spcAft>
                <a:spcPts val="0"/>
              </a:spcAft>
              <a:buNone/>
            </a:pPr>
            <a:endParaRPr sz="1700">
              <a:solidFill>
                <a:schemeClr val="dk2"/>
              </a:solidFill>
              <a:latin typeface="Garamond"/>
              <a:ea typeface="Garamond"/>
              <a:cs typeface="Garamond"/>
              <a:sym typeface="Garamond"/>
            </a:endParaRPr>
          </a:p>
        </p:txBody>
      </p:sp>
      <p:sp>
        <p:nvSpPr>
          <p:cNvPr id="309" name="Google Shape;309;p42"/>
          <p:cNvSpPr/>
          <p:nvPr/>
        </p:nvSpPr>
        <p:spPr>
          <a:xfrm>
            <a:off x="0" y="0"/>
            <a:ext cx="9144000" cy="926100"/>
          </a:xfrm>
          <a:prstGeom prst="rect">
            <a:avLst/>
          </a:prstGeom>
          <a:solidFill>
            <a:srgbClr val="FFFFFF">
              <a:alpha val="6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50"/>
              <a:buFont typeface="Arial"/>
              <a:buNone/>
            </a:pPr>
            <a:endParaRPr sz="1800" b="0" i="0" u="none" strike="noStrike" cap="none">
              <a:solidFill>
                <a:srgbClr val="FFFFFF"/>
              </a:solidFill>
              <a:latin typeface="Calibri"/>
              <a:ea typeface="Calibri"/>
              <a:cs typeface="Calibri"/>
              <a:sym typeface="Calibri"/>
            </a:endParaRPr>
          </a:p>
        </p:txBody>
      </p:sp>
      <p:sp>
        <p:nvSpPr>
          <p:cNvPr id="310" name="Google Shape;310;p42"/>
          <p:cNvSpPr txBox="1">
            <a:spLocks noGrp="1"/>
          </p:cNvSpPr>
          <p:nvPr>
            <p:ph type="title"/>
          </p:nvPr>
        </p:nvSpPr>
        <p:spPr>
          <a:xfrm>
            <a:off x="441875" y="34353"/>
            <a:ext cx="8229600" cy="857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400"/>
              <a:buNone/>
            </a:pPr>
            <a:r>
              <a:rPr lang="en" b="1">
                <a:solidFill>
                  <a:schemeClr val="dk2"/>
                </a:solidFill>
                <a:latin typeface="Garamond"/>
                <a:ea typeface="Garamond"/>
                <a:cs typeface="Garamond"/>
                <a:sym typeface="Garamond"/>
              </a:rPr>
              <a:t>Discussion</a:t>
            </a:r>
            <a:endParaRPr b="1">
              <a:solidFill>
                <a:schemeClr val="dk2"/>
              </a:solidFill>
              <a:latin typeface="Garamond"/>
              <a:ea typeface="Garamond"/>
              <a:cs typeface="Garamond"/>
              <a:sym typeface="Garamond"/>
            </a:endParaRPr>
          </a:p>
        </p:txBody>
      </p:sp>
      <p:sp>
        <p:nvSpPr>
          <p:cNvPr id="311" name="Google Shape;311;p42"/>
          <p:cNvSpPr txBox="1"/>
          <p:nvPr/>
        </p:nvSpPr>
        <p:spPr>
          <a:xfrm>
            <a:off x="5455800" y="4594650"/>
            <a:ext cx="3231000" cy="36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i="1">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79" name="Google Shape;79;p16"/>
          <p:cNvPicPr preferRelativeResize="0"/>
          <p:nvPr/>
        </p:nvPicPr>
        <p:blipFill rotWithShape="1">
          <a:blip r:embed="rId3">
            <a:alphaModFix/>
          </a:blip>
          <a:srcRect/>
          <a:stretch/>
        </p:blipFill>
        <p:spPr>
          <a:xfrm>
            <a:off x="0" y="0"/>
            <a:ext cx="9113374" cy="953100"/>
          </a:xfrm>
          <a:prstGeom prst="rect">
            <a:avLst/>
          </a:prstGeom>
          <a:noFill/>
          <a:ln>
            <a:noFill/>
          </a:ln>
        </p:spPr>
      </p:pic>
      <p:sp>
        <p:nvSpPr>
          <p:cNvPr id="80" name="Google Shape;80;p16"/>
          <p:cNvSpPr txBox="1">
            <a:spLocks noGrp="1"/>
          </p:cNvSpPr>
          <p:nvPr>
            <p:ph type="body" idx="1"/>
          </p:nvPr>
        </p:nvSpPr>
        <p:spPr>
          <a:xfrm>
            <a:off x="256500" y="953100"/>
            <a:ext cx="8430300" cy="3831300"/>
          </a:xfrm>
          <a:prstGeom prst="rect">
            <a:avLst/>
          </a:prstGeom>
          <a:noFill/>
          <a:ln>
            <a:noFill/>
          </a:ln>
        </p:spPr>
        <p:txBody>
          <a:bodyPr spcFirstLastPara="1" wrap="square" lIns="91425" tIns="91425" rIns="91425" bIns="91425" anchor="t" anchorCtr="0">
            <a:noAutofit/>
          </a:bodyPr>
          <a:lstStyle/>
          <a:p>
            <a:pPr marL="457200" lvl="0" indent="-381000" algn="l" rtl="0">
              <a:lnSpc>
                <a:spcPct val="115000"/>
              </a:lnSpc>
              <a:spcBef>
                <a:spcPts val="640"/>
              </a:spcBef>
              <a:spcAft>
                <a:spcPts val="0"/>
              </a:spcAft>
              <a:buClr>
                <a:srgbClr val="000000"/>
              </a:buClr>
              <a:buSzPts val="2400"/>
              <a:buFont typeface="Garamond"/>
              <a:buChar char="•"/>
            </a:pPr>
            <a:r>
              <a:rPr lang="en" sz="2400">
                <a:solidFill>
                  <a:srgbClr val="000000"/>
                </a:solidFill>
                <a:latin typeface="Garamond"/>
                <a:ea typeface="Garamond"/>
                <a:cs typeface="Garamond"/>
                <a:sym typeface="Garamond"/>
              </a:rPr>
              <a:t>Apply the established ethical guidelines to deal with polarization in the context of mediation:</a:t>
            </a:r>
            <a:endParaRPr sz="2400">
              <a:solidFill>
                <a:srgbClr val="000000"/>
              </a:solidFill>
              <a:latin typeface="Garamond"/>
              <a:ea typeface="Garamond"/>
              <a:cs typeface="Garamond"/>
              <a:sym typeface="Garamond"/>
            </a:endParaRPr>
          </a:p>
          <a:p>
            <a:pPr marL="914400" lvl="1" indent="-381000" algn="l" rtl="0">
              <a:lnSpc>
                <a:spcPct val="115000"/>
              </a:lnSpc>
              <a:spcBef>
                <a:spcPts val="0"/>
              </a:spcBef>
              <a:spcAft>
                <a:spcPts val="0"/>
              </a:spcAft>
              <a:buClr>
                <a:srgbClr val="000000"/>
              </a:buClr>
              <a:buSzPts val="2400"/>
              <a:buFont typeface="Garamond"/>
              <a:buChar char="–"/>
            </a:pPr>
            <a:r>
              <a:rPr lang="en" sz="2400">
                <a:solidFill>
                  <a:srgbClr val="000000"/>
                </a:solidFill>
                <a:latin typeface="Garamond"/>
                <a:ea typeface="Garamond"/>
                <a:cs typeface="Garamond"/>
                <a:sym typeface="Garamond"/>
              </a:rPr>
              <a:t>Review ethical guidelines and rules of conduct for mediators</a:t>
            </a:r>
            <a:endParaRPr sz="2400">
              <a:solidFill>
                <a:srgbClr val="000000"/>
              </a:solidFill>
              <a:latin typeface="Garamond"/>
              <a:ea typeface="Garamond"/>
              <a:cs typeface="Garamond"/>
              <a:sym typeface="Garamond"/>
            </a:endParaRPr>
          </a:p>
          <a:p>
            <a:pPr marL="914400" lvl="1" indent="-381000" algn="l" rtl="0">
              <a:lnSpc>
                <a:spcPct val="115000"/>
              </a:lnSpc>
              <a:spcBef>
                <a:spcPts val="0"/>
              </a:spcBef>
              <a:spcAft>
                <a:spcPts val="0"/>
              </a:spcAft>
              <a:buClr>
                <a:srgbClr val="000000"/>
              </a:buClr>
              <a:buSzPts val="2400"/>
              <a:buFont typeface="Garamond"/>
              <a:buChar char="–"/>
            </a:pPr>
            <a:r>
              <a:rPr lang="en" sz="2400">
                <a:solidFill>
                  <a:srgbClr val="000000"/>
                </a:solidFill>
                <a:latin typeface="Garamond"/>
                <a:ea typeface="Garamond"/>
                <a:cs typeface="Garamond"/>
                <a:sym typeface="Garamond"/>
              </a:rPr>
              <a:t>Survey techniques that mediators can use to effectively and ethically resolve disputes in a polarized context</a:t>
            </a:r>
            <a:endParaRPr sz="2400">
              <a:solidFill>
                <a:srgbClr val="000000"/>
              </a:solidFill>
              <a:latin typeface="Garamond"/>
              <a:ea typeface="Garamond"/>
              <a:cs typeface="Garamond"/>
              <a:sym typeface="Garamond"/>
            </a:endParaRPr>
          </a:p>
          <a:p>
            <a:pPr marL="914400" lvl="1" indent="-381000" algn="l" rtl="0">
              <a:lnSpc>
                <a:spcPct val="115000"/>
              </a:lnSpc>
              <a:spcBef>
                <a:spcPts val="0"/>
              </a:spcBef>
              <a:spcAft>
                <a:spcPts val="0"/>
              </a:spcAft>
              <a:buClr>
                <a:srgbClr val="000000"/>
              </a:buClr>
              <a:buSzPts val="2400"/>
              <a:buFont typeface="Garamond"/>
              <a:buChar char="–"/>
            </a:pPr>
            <a:r>
              <a:rPr lang="en" sz="2400">
                <a:solidFill>
                  <a:srgbClr val="000000"/>
                </a:solidFill>
                <a:latin typeface="Garamond"/>
                <a:ea typeface="Garamond"/>
                <a:cs typeface="Garamond"/>
                <a:sym typeface="Garamond"/>
              </a:rPr>
              <a:t>Examine the role of polarization in producing mediator bias </a:t>
            </a:r>
            <a:endParaRPr sz="2400">
              <a:solidFill>
                <a:srgbClr val="000000"/>
              </a:solidFill>
              <a:latin typeface="Garamond"/>
              <a:ea typeface="Garamond"/>
              <a:cs typeface="Garamond"/>
              <a:sym typeface="Garamond"/>
            </a:endParaRPr>
          </a:p>
          <a:p>
            <a:pPr marL="914400" lvl="1" indent="-381000" algn="l" rtl="0">
              <a:lnSpc>
                <a:spcPct val="115000"/>
              </a:lnSpc>
              <a:spcBef>
                <a:spcPts val="0"/>
              </a:spcBef>
              <a:spcAft>
                <a:spcPts val="0"/>
              </a:spcAft>
              <a:buClr>
                <a:srgbClr val="000000"/>
              </a:buClr>
              <a:buSzPts val="2400"/>
              <a:buFont typeface="Garamond"/>
              <a:buChar char="–"/>
            </a:pPr>
            <a:r>
              <a:rPr lang="en" sz="2400">
                <a:solidFill>
                  <a:srgbClr val="000000"/>
                </a:solidFill>
                <a:latin typeface="Garamond"/>
                <a:ea typeface="Garamond"/>
                <a:cs typeface="Garamond"/>
                <a:sym typeface="Garamond"/>
              </a:rPr>
              <a:t>Discuss best practices for ethical dilemmas that arise when dealing with mediating polarized situations</a:t>
            </a:r>
            <a:endParaRPr sz="2400">
              <a:solidFill>
                <a:srgbClr val="000000"/>
              </a:solidFill>
              <a:latin typeface="Garamond"/>
              <a:ea typeface="Garamond"/>
              <a:cs typeface="Garamond"/>
              <a:sym typeface="Garamond"/>
            </a:endParaRPr>
          </a:p>
        </p:txBody>
      </p:sp>
      <p:sp>
        <p:nvSpPr>
          <p:cNvPr id="81" name="Google Shape;81;p16"/>
          <p:cNvSpPr/>
          <p:nvPr/>
        </p:nvSpPr>
        <p:spPr>
          <a:xfrm>
            <a:off x="0" y="0"/>
            <a:ext cx="9144000" cy="953100"/>
          </a:xfrm>
          <a:prstGeom prst="rect">
            <a:avLst/>
          </a:prstGeom>
          <a:solidFill>
            <a:srgbClr val="FFFFFF">
              <a:alpha val="6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50"/>
              <a:buFont typeface="Arial"/>
              <a:buNone/>
            </a:pPr>
            <a:endParaRPr sz="1800" b="0" i="0" u="none" strike="noStrike" cap="none">
              <a:solidFill>
                <a:srgbClr val="FFFFFF"/>
              </a:solidFill>
              <a:latin typeface="Calibri"/>
              <a:ea typeface="Calibri"/>
              <a:cs typeface="Calibri"/>
              <a:sym typeface="Calibri"/>
            </a:endParaRPr>
          </a:p>
        </p:txBody>
      </p:sp>
      <p:sp>
        <p:nvSpPr>
          <p:cNvPr id="82" name="Google Shape;82;p16"/>
          <p:cNvSpPr txBox="1">
            <a:spLocks noGrp="1"/>
          </p:cNvSpPr>
          <p:nvPr>
            <p:ph type="title"/>
          </p:nvPr>
        </p:nvSpPr>
        <p:spPr>
          <a:xfrm>
            <a:off x="457188" y="47853"/>
            <a:ext cx="8229600" cy="857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400"/>
              <a:buNone/>
            </a:pPr>
            <a:r>
              <a:rPr lang="en" b="1">
                <a:solidFill>
                  <a:schemeClr val="dk2"/>
                </a:solidFill>
                <a:latin typeface="Garamond"/>
                <a:ea typeface="Garamond"/>
                <a:cs typeface="Garamond"/>
                <a:sym typeface="Garamond"/>
              </a:rPr>
              <a:t>Goals for This Workshop</a:t>
            </a:r>
            <a:endParaRPr b="1">
              <a:solidFill>
                <a:schemeClr val="dk2"/>
              </a:solidFill>
              <a:latin typeface="Garamond"/>
              <a:ea typeface="Garamond"/>
              <a:cs typeface="Garamond"/>
              <a:sym typeface="Garamon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316" name="Google Shape;316;p43"/>
          <p:cNvPicPr preferRelativeResize="0"/>
          <p:nvPr/>
        </p:nvPicPr>
        <p:blipFill rotWithShape="1">
          <a:blip r:embed="rId3">
            <a:alphaModFix/>
          </a:blip>
          <a:srcRect/>
          <a:stretch/>
        </p:blipFill>
        <p:spPr>
          <a:xfrm>
            <a:off x="0" y="0"/>
            <a:ext cx="9113374" cy="926100"/>
          </a:xfrm>
          <a:prstGeom prst="rect">
            <a:avLst/>
          </a:prstGeom>
          <a:noFill/>
          <a:ln>
            <a:noFill/>
          </a:ln>
        </p:spPr>
      </p:pic>
      <p:sp>
        <p:nvSpPr>
          <p:cNvPr id="317" name="Google Shape;317;p43"/>
          <p:cNvSpPr txBox="1">
            <a:spLocks noGrp="1"/>
          </p:cNvSpPr>
          <p:nvPr>
            <p:ph type="body" idx="1"/>
          </p:nvPr>
        </p:nvSpPr>
        <p:spPr>
          <a:xfrm>
            <a:off x="279275" y="696375"/>
            <a:ext cx="8554800" cy="4035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sz="1100">
                <a:latin typeface="Arial"/>
                <a:ea typeface="Arial"/>
                <a:cs typeface="Arial"/>
                <a:sym typeface="Arial"/>
              </a:rPr>
              <a:t> </a:t>
            </a:r>
            <a:endParaRPr sz="1100">
              <a:latin typeface="Arial"/>
              <a:ea typeface="Arial"/>
              <a:cs typeface="Arial"/>
              <a:sym typeface="Arial"/>
            </a:endParaRPr>
          </a:p>
          <a:p>
            <a:pPr marL="0" lvl="0" indent="0" algn="l" rtl="0">
              <a:lnSpc>
                <a:spcPct val="115000"/>
              </a:lnSpc>
              <a:spcBef>
                <a:spcPts val="0"/>
              </a:spcBef>
              <a:spcAft>
                <a:spcPts val="0"/>
              </a:spcAft>
              <a:buNone/>
            </a:pPr>
            <a:r>
              <a:rPr lang="en" sz="2000" i="1">
                <a:latin typeface="Garamond"/>
                <a:ea typeface="Garamond"/>
                <a:cs typeface="Garamond"/>
                <a:sym typeface="Garamond"/>
              </a:rPr>
              <a:t>Matrimonial Dispute</a:t>
            </a:r>
            <a:r>
              <a:rPr lang="en" sz="2000">
                <a:latin typeface="Garamond"/>
                <a:ea typeface="Garamond"/>
                <a:cs typeface="Garamond"/>
                <a:sym typeface="Garamond"/>
              </a:rPr>
              <a:t>:</a:t>
            </a:r>
            <a:endParaRPr sz="2000">
              <a:latin typeface="Garamond"/>
              <a:ea typeface="Garamond"/>
              <a:cs typeface="Garamond"/>
              <a:sym typeface="Garamond"/>
            </a:endParaRPr>
          </a:p>
          <a:p>
            <a:pPr marL="0" lvl="0" indent="0" algn="l" rtl="0">
              <a:lnSpc>
                <a:spcPct val="115000"/>
              </a:lnSpc>
              <a:spcBef>
                <a:spcPts val="0"/>
              </a:spcBef>
              <a:spcAft>
                <a:spcPts val="0"/>
              </a:spcAft>
              <a:buNone/>
            </a:pPr>
            <a:r>
              <a:rPr lang="en" sz="2000">
                <a:latin typeface="Garamond"/>
                <a:ea typeface="Garamond"/>
                <a:cs typeface="Garamond"/>
                <a:sym typeface="Garamond"/>
              </a:rPr>
              <a:t>A couple involved in an open marriage are going through a divorce after the wife fell in love with someone else. They agree to a mediation session to discuss financial and property arrangements. At the mediation, the wife is very hostile (as she had just been jilted by her new lover) and the husband is reticent and afraid of her (as he has been throughout their marriage). The couple’s house is the most polarizing issue — although the wife doesn’t want to keep the house, she doesn’t want the husband to keep it either as she is concerned that their children will forever perceive that house as their home base. They have both been through the divorce coaching process, and both care very deeply for their children. </a:t>
            </a:r>
            <a:endParaRPr sz="2000">
              <a:latin typeface="Garamond"/>
              <a:ea typeface="Garamond"/>
              <a:cs typeface="Garamond"/>
              <a:sym typeface="Garamond"/>
            </a:endParaRPr>
          </a:p>
          <a:p>
            <a:pPr marL="0" lvl="0" indent="0" algn="l" rtl="0">
              <a:lnSpc>
                <a:spcPct val="115000"/>
              </a:lnSpc>
              <a:spcBef>
                <a:spcPts val="0"/>
              </a:spcBef>
              <a:spcAft>
                <a:spcPts val="0"/>
              </a:spcAft>
              <a:buNone/>
            </a:pPr>
            <a:endParaRPr sz="1700">
              <a:solidFill>
                <a:schemeClr val="dk2"/>
              </a:solidFill>
              <a:latin typeface="Garamond"/>
              <a:ea typeface="Garamond"/>
              <a:cs typeface="Garamond"/>
              <a:sym typeface="Garamond"/>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457200" lvl="0" indent="0" algn="ctr" rtl="0">
              <a:spcBef>
                <a:spcPts val="640"/>
              </a:spcBef>
              <a:spcAft>
                <a:spcPts val="0"/>
              </a:spcAft>
              <a:buClr>
                <a:schemeClr val="dk1"/>
              </a:buClr>
              <a:buSzPts val="3200"/>
              <a:buFont typeface="Arial"/>
              <a:buNone/>
            </a:pPr>
            <a:endParaRPr sz="1700">
              <a:solidFill>
                <a:schemeClr val="dk2"/>
              </a:solidFill>
              <a:latin typeface="Garamond"/>
              <a:ea typeface="Garamond"/>
              <a:cs typeface="Garamond"/>
              <a:sym typeface="Garamond"/>
            </a:endParaRPr>
          </a:p>
          <a:p>
            <a:pPr marL="0" lvl="0" indent="0" algn="l" rtl="0">
              <a:spcBef>
                <a:spcPts val="640"/>
              </a:spcBef>
              <a:spcAft>
                <a:spcPts val="0"/>
              </a:spcAft>
              <a:buNone/>
            </a:pPr>
            <a:endParaRPr sz="1700">
              <a:solidFill>
                <a:schemeClr val="dk2"/>
              </a:solidFill>
              <a:latin typeface="Garamond"/>
              <a:ea typeface="Garamond"/>
              <a:cs typeface="Garamond"/>
              <a:sym typeface="Garamond"/>
            </a:endParaRPr>
          </a:p>
        </p:txBody>
      </p:sp>
      <p:sp>
        <p:nvSpPr>
          <p:cNvPr id="318" name="Google Shape;318;p43"/>
          <p:cNvSpPr/>
          <p:nvPr/>
        </p:nvSpPr>
        <p:spPr>
          <a:xfrm>
            <a:off x="0" y="0"/>
            <a:ext cx="9144000" cy="926100"/>
          </a:xfrm>
          <a:prstGeom prst="rect">
            <a:avLst/>
          </a:prstGeom>
          <a:solidFill>
            <a:srgbClr val="FFFFFF">
              <a:alpha val="6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50"/>
              <a:buFont typeface="Arial"/>
              <a:buNone/>
            </a:pPr>
            <a:endParaRPr sz="1800" b="0" i="0" u="none" strike="noStrike" cap="none">
              <a:solidFill>
                <a:srgbClr val="FFFFFF"/>
              </a:solidFill>
              <a:latin typeface="Calibri"/>
              <a:ea typeface="Calibri"/>
              <a:cs typeface="Calibri"/>
              <a:sym typeface="Calibri"/>
            </a:endParaRPr>
          </a:p>
        </p:txBody>
      </p:sp>
      <p:sp>
        <p:nvSpPr>
          <p:cNvPr id="319" name="Google Shape;319;p43"/>
          <p:cNvSpPr txBox="1">
            <a:spLocks noGrp="1"/>
          </p:cNvSpPr>
          <p:nvPr>
            <p:ph type="title"/>
          </p:nvPr>
        </p:nvSpPr>
        <p:spPr>
          <a:xfrm>
            <a:off x="441875" y="34353"/>
            <a:ext cx="8229600" cy="857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400"/>
              <a:buNone/>
            </a:pPr>
            <a:r>
              <a:rPr lang="en" b="1">
                <a:solidFill>
                  <a:schemeClr val="dk2"/>
                </a:solidFill>
                <a:latin typeface="Garamond"/>
                <a:ea typeface="Garamond"/>
                <a:cs typeface="Garamond"/>
                <a:sym typeface="Garamond"/>
              </a:rPr>
              <a:t>Discussion</a:t>
            </a:r>
            <a:endParaRPr b="1">
              <a:solidFill>
                <a:schemeClr val="dk2"/>
              </a:solidFill>
              <a:latin typeface="Garamond"/>
              <a:ea typeface="Garamond"/>
              <a:cs typeface="Garamond"/>
              <a:sym typeface="Garamond"/>
            </a:endParaRPr>
          </a:p>
        </p:txBody>
      </p:sp>
      <p:sp>
        <p:nvSpPr>
          <p:cNvPr id="320" name="Google Shape;320;p43"/>
          <p:cNvSpPr txBox="1"/>
          <p:nvPr/>
        </p:nvSpPr>
        <p:spPr>
          <a:xfrm>
            <a:off x="5455800" y="4594650"/>
            <a:ext cx="3231000" cy="36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i="1">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pic>
        <p:nvPicPr>
          <p:cNvPr id="325" name="Google Shape;325;p44"/>
          <p:cNvPicPr preferRelativeResize="0"/>
          <p:nvPr/>
        </p:nvPicPr>
        <p:blipFill rotWithShape="1">
          <a:blip r:embed="rId3">
            <a:alphaModFix/>
          </a:blip>
          <a:srcRect/>
          <a:stretch/>
        </p:blipFill>
        <p:spPr>
          <a:xfrm>
            <a:off x="0" y="0"/>
            <a:ext cx="9113374" cy="926100"/>
          </a:xfrm>
          <a:prstGeom prst="rect">
            <a:avLst/>
          </a:prstGeom>
          <a:noFill/>
          <a:ln>
            <a:noFill/>
          </a:ln>
        </p:spPr>
      </p:pic>
      <p:sp>
        <p:nvSpPr>
          <p:cNvPr id="326" name="Google Shape;326;p44"/>
          <p:cNvSpPr txBox="1">
            <a:spLocks noGrp="1"/>
          </p:cNvSpPr>
          <p:nvPr>
            <p:ph type="body" idx="1"/>
          </p:nvPr>
        </p:nvSpPr>
        <p:spPr>
          <a:xfrm>
            <a:off x="233800" y="926100"/>
            <a:ext cx="8761800" cy="151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sz="2000" i="1">
                <a:latin typeface="Garamond"/>
                <a:ea typeface="Garamond"/>
                <a:cs typeface="Garamond"/>
                <a:sym typeface="Garamond"/>
              </a:rPr>
              <a:t>Employment Dispute:</a:t>
            </a:r>
            <a:endParaRPr sz="2000" i="1">
              <a:latin typeface="Garamond"/>
              <a:ea typeface="Garamond"/>
              <a:cs typeface="Garamond"/>
              <a:sym typeface="Garamond"/>
            </a:endParaRPr>
          </a:p>
          <a:p>
            <a:pPr marL="0" lvl="0" indent="0" algn="l" rtl="0">
              <a:lnSpc>
                <a:spcPct val="115000"/>
              </a:lnSpc>
              <a:spcBef>
                <a:spcPts val="0"/>
              </a:spcBef>
              <a:spcAft>
                <a:spcPts val="0"/>
              </a:spcAft>
              <a:buClr>
                <a:schemeClr val="dk1"/>
              </a:buClr>
              <a:buSzPts val="1100"/>
              <a:buFont typeface="Arial"/>
              <a:buNone/>
            </a:pPr>
            <a:r>
              <a:rPr lang="en" sz="2000">
                <a:latin typeface="Garamond"/>
                <a:ea typeface="Garamond"/>
                <a:cs typeface="Garamond"/>
                <a:sym typeface="Garamond"/>
              </a:rPr>
              <a:t>The plaintiff is a long-term, dedicated employee at a large retail chain, who had started on the floor and was later promoted to her HR position. She made adjustments to certain employees’ meal times in response to concerns that employees had brought to her attention, and was fired because such adjustments were allegedly improper. She is suing based on the NJ Law Against Discrimination and Retaliation, and adamantly denies wrongdoing. The defendant company cited technical challenges and took 8 months to produce electronic records, and the plaintiff is convinced that prior records were destroyed or altered. At mediation, the plaintiff comes in with high demands and harbors deep suspicion of the defendant.</a:t>
            </a:r>
            <a:endParaRPr sz="2000">
              <a:latin typeface="Garamond"/>
              <a:ea typeface="Garamond"/>
              <a:cs typeface="Garamond"/>
              <a:sym typeface="Garamond"/>
            </a:endParaRPr>
          </a:p>
          <a:p>
            <a:pPr marL="457200" lvl="0" indent="0" algn="ctr" rtl="0">
              <a:spcBef>
                <a:spcPts val="640"/>
              </a:spcBef>
              <a:spcAft>
                <a:spcPts val="0"/>
              </a:spcAft>
              <a:buClr>
                <a:schemeClr val="dk1"/>
              </a:buClr>
              <a:buSzPts val="3200"/>
              <a:buFont typeface="Arial"/>
              <a:buNone/>
            </a:pPr>
            <a:endParaRPr sz="2100">
              <a:solidFill>
                <a:schemeClr val="dk2"/>
              </a:solidFill>
              <a:latin typeface="Garamond"/>
              <a:ea typeface="Garamond"/>
              <a:cs typeface="Garamond"/>
              <a:sym typeface="Garamond"/>
            </a:endParaRPr>
          </a:p>
          <a:p>
            <a:pPr marL="0" lvl="0" indent="0" algn="l" rtl="0">
              <a:spcBef>
                <a:spcPts val="640"/>
              </a:spcBef>
              <a:spcAft>
                <a:spcPts val="0"/>
              </a:spcAft>
              <a:buNone/>
            </a:pPr>
            <a:endParaRPr sz="1700">
              <a:solidFill>
                <a:schemeClr val="dk2"/>
              </a:solidFill>
              <a:latin typeface="Garamond"/>
              <a:ea typeface="Garamond"/>
              <a:cs typeface="Garamond"/>
              <a:sym typeface="Garamond"/>
            </a:endParaRPr>
          </a:p>
        </p:txBody>
      </p:sp>
      <p:sp>
        <p:nvSpPr>
          <p:cNvPr id="327" name="Google Shape;327;p44"/>
          <p:cNvSpPr/>
          <p:nvPr/>
        </p:nvSpPr>
        <p:spPr>
          <a:xfrm>
            <a:off x="0" y="0"/>
            <a:ext cx="9144000" cy="926100"/>
          </a:xfrm>
          <a:prstGeom prst="rect">
            <a:avLst/>
          </a:prstGeom>
          <a:solidFill>
            <a:srgbClr val="FFFFFF">
              <a:alpha val="6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50"/>
              <a:buFont typeface="Arial"/>
              <a:buNone/>
            </a:pPr>
            <a:endParaRPr sz="1800" b="0" i="0" u="none" strike="noStrike" cap="none">
              <a:solidFill>
                <a:srgbClr val="FFFFFF"/>
              </a:solidFill>
              <a:latin typeface="Calibri"/>
              <a:ea typeface="Calibri"/>
              <a:cs typeface="Calibri"/>
              <a:sym typeface="Calibri"/>
            </a:endParaRPr>
          </a:p>
        </p:txBody>
      </p:sp>
      <p:sp>
        <p:nvSpPr>
          <p:cNvPr id="328" name="Google Shape;328;p44"/>
          <p:cNvSpPr txBox="1">
            <a:spLocks noGrp="1"/>
          </p:cNvSpPr>
          <p:nvPr>
            <p:ph type="title"/>
          </p:nvPr>
        </p:nvSpPr>
        <p:spPr>
          <a:xfrm>
            <a:off x="441875" y="34353"/>
            <a:ext cx="8229600" cy="857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400"/>
              <a:buNone/>
            </a:pPr>
            <a:r>
              <a:rPr lang="en" b="1">
                <a:solidFill>
                  <a:schemeClr val="dk2"/>
                </a:solidFill>
                <a:latin typeface="Garamond"/>
                <a:ea typeface="Garamond"/>
                <a:cs typeface="Garamond"/>
                <a:sym typeface="Garamond"/>
              </a:rPr>
              <a:t>Discussion</a:t>
            </a:r>
            <a:endParaRPr b="1">
              <a:solidFill>
                <a:schemeClr val="dk2"/>
              </a:solidFill>
              <a:latin typeface="Garamond"/>
              <a:ea typeface="Garamond"/>
              <a:cs typeface="Garamond"/>
              <a:sym typeface="Garamond"/>
            </a:endParaRPr>
          </a:p>
        </p:txBody>
      </p:sp>
      <p:sp>
        <p:nvSpPr>
          <p:cNvPr id="329" name="Google Shape;329;p44"/>
          <p:cNvSpPr txBox="1"/>
          <p:nvPr/>
        </p:nvSpPr>
        <p:spPr>
          <a:xfrm>
            <a:off x="5455800" y="4594650"/>
            <a:ext cx="3231000" cy="36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i="1">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pic>
        <p:nvPicPr>
          <p:cNvPr id="334" name="Google Shape;334;p45"/>
          <p:cNvPicPr preferRelativeResize="0"/>
          <p:nvPr/>
        </p:nvPicPr>
        <p:blipFill rotWithShape="1">
          <a:blip r:embed="rId3">
            <a:alphaModFix/>
          </a:blip>
          <a:srcRect/>
          <a:stretch/>
        </p:blipFill>
        <p:spPr>
          <a:xfrm>
            <a:off x="0" y="0"/>
            <a:ext cx="9113374" cy="964500"/>
          </a:xfrm>
          <a:prstGeom prst="rect">
            <a:avLst/>
          </a:prstGeom>
          <a:noFill/>
          <a:ln>
            <a:noFill/>
          </a:ln>
        </p:spPr>
      </p:pic>
      <p:sp>
        <p:nvSpPr>
          <p:cNvPr id="335" name="Google Shape;335;p45"/>
          <p:cNvSpPr txBox="1">
            <a:spLocks noGrp="1"/>
          </p:cNvSpPr>
          <p:nvPr>
            <p:ph type="body" idx="1"/>
          </p:nvPr>
        </p:nvSpPr>
        <p:spPr>
          <a:xfrm>
            <a:off x="457200" y="1200150"/>
            <a:ext cx="7762200" cy="33945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640"/>
              </a:spcBef>
              <a:spcAft>
                <a:spcPts val="0"/>
              </a:spcAft>
              <a:buClr>
                <a:srgbClr val="000000"/>
              </a:buClr>
              <a:buSzPts val="2400"/>
              <a:buFont typeface="Garamond"/>
              <a:buChar char="●"/>
            </a:pPr>
            <a:r>
              <a:rPr lang="en" sz="2400">
                <a:solidFill>
                  <a:srgbClr val="000000"/>
                </a:solidFill>
                <a:latin typeface="Garamond"/>
                <a:ea typeface="Garamond"/>
                <a:cs typeface="Garamond"/>
                <a:sym typeface="Garamond"/>
              </a:rPr>
              <a:t>We hope that you will leave this workshop with:</a:t>
            </a:r>
            <a:endParaRPr sz="2400">
              <a:solidFill>
                <a:srgbClr val="000000"/>
              </a:solidFill>
              <a:latin typeface="Garamond"/>
              <a:ea typeface="Garamond"/>
              <a:cs typeface="Garamond"/>
              <a:sym typeface="Garamond"/>
            </a:endParaRPr>
          </a:p>
          <a:p>
            <a:pPr marL="914400" marR="0" lvl="1" indent="-381000" algn="l" rtl="0">
              <a:lnSpc>
                <a:spcPct val="100000"/>
              </a:lnSpc>
              <a:spcBef>
                <a:spcPts val="0"/>
              </a:spcBef>
              <a:spcAft>
                <a:spcPts val="0"/>
              </a:spcAft>
              <a:buClr>
                <a:srgbClr val="000000"/>
              </a:buClr>
              <a:buSzPts val="2400"/>
              <a:buFont typeface="Garamond"/>
              <a:buChar char="○"/>
            </a:pPr>
            <a:r>
              <a:rPr lang="en" sz="2400" u="sng">
                <a:solidFill>
                  <a:srgbClr val="000000"/>
                </a:solidFill>
                <a:latin typeface="Garamond"/>
                <a:ea typeface="Garamond"/>
                <a:cs typeface="Garamond"/>
                <a:sym typeface="Garamond"/>
              </a:rPr>
              <a:t>Recognition</a:t>
            </a:r>
            <a:r>
              <a:rPr lang="en" sz="2400">
                <a:solidFill>
                  <a:srgbClr val="000000"/>
                </a:solidFill>
                <a:latin typeface="Garamond"/>
                <a:ea typeface="Garamond"/>
                <a:cs typeface="Garamond"/>
                <a:sym typeface="Garamond"/>
              </a:rPr>
              <a:t> of the ways that polarization may surface in mediation.</a:t>
            </a:r>
            <a:endParaRPr sz="2400">
              <a:solidFill>
                <a:srgbClr val="000000"/>
              </a:solidFill>
              <a:latin typeface="Garamond"/>
              <a:ea typeface="Garamond"/>
              <a:cs typeface="Garamond"/>
              <a:sym typeface="Garamond"/>
            </a:endParaRPr>
          </a:p>
          <a:p>
            <a:pPr marL="914400" marR="0" lvl="1" indent="-381000" algn="l" rtl="0">
              <a:lnSpc>
                <a:spcPct val="100000"/>
              </a:lnSpc>
              <a:spcBef>
                <a:spcPts val="0"/>
              </a:spcBef>
              <a:spcAft>
                <a:spcPts val="0"/>
              </a:spcAft>
              <a:buClr>
                <a:srgbClr val="000000"/>
              </a:buClr>
              <a:buSzPts val="2400"/>
              <a:buFont typeface="Garamond"/>
              <a:buChar char="○"/>
            </a:pPr>
            <a:r>
              <a:rPr lang="en" sz="2400" u="sng">
                <a:solidFill>
                  <a:srgbClr val="000000"/>
                </a:solidFill>
                <a:latin typeface="Garamond"/>
                <a:ea typeface="Garamond"/>
                <a:cs typeface="Garamond"/>
                <a:sym typeface="Garamond"/>
              </a:rPr>
              <a:t>Understanding</a:t>
            </a:r>
            <a:r>
              <a:rPr lang="en" sz="2400">
                <a:solidFill>
                  <a:srgbClr val="000000"/>
                </a:solidFill>
                <a:latin typeface="Garamond"/>
                <a:ea typeface="Garamond"/>
                <a:cs typeface="Garamond"/>
                <a:sym typeface="Garamond"/>
              </a:rPr>
              <a:t> of the skills that mediators use, as well as the ethics that guide mediators.</a:t>
            </a:r>
            <a:endParaRPr sz="2400">
              <a:solidFill>
                <a:srgbClr val="000000"/>
              </a:solidFill>
              <a:latin typeface="Garamond"/>
              <a:ea typeface="Garamond"/>
              <a:cs typeface="Garamond"/>
              <a:sym typeface="Garamond"/>
            </a:endParaRPr>
          </a:p>
        </p:txBody>
      </p:sp>
      <p:sp>
        <p:nvSpPr>
          <p:cNvPr id="336" name="Google Shape;336;p45"/>
          <p:cNvSpPr/>
          <p:nvPr/>
        </p:nvSpPr>
        <p:spPr>
          <a:xfrm>
            <a:off x="0" y="0"/>
            <a:ext cx="9144000" cy="964500"/>
          </a:xfrm>
          <a:prstGeom prst="rect">
            <a:avLst/>
          </a:prstGeom>
          <a:solidFill>
            <a:srgbClr val="FFFFFF">
              <a:alpha val="6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50"/>
              <a:buFont typeface="Arial"/>
              <a:buNone/>
            </a:pPr>
            <a:endParaRPr sz="1800" b="0" i="0" u="none" strike="noStrike" cap="none">
              <a:solidFill>
                <a:srgbClr val="FFFFFF"/>
              </a:solidFill>
              <a:latin typeface="Calibri"/>
              <a:ea typeface="Calibri"/>
              <a:cs typeface="Calibri"/>
              <a:sym typeface="Calibri"/>
            </a:endParaRPr>
          </a:p>
        </p:txBody>
      </p:sp>
      <p:sp>
        <p:nvSpPr>
          <p:cNvPr id="337" name="Google Shape;337;p45"/>
          <p:cNvSpPr txBox="1">
            <a:spLocks noGrp="1"/>
          </p:cNvSpPr>
          <p:nvPr>
            <p:ph type="title"/>
          </p:nvPr>
        </p:nvSpPr>
        <p:spPr>
          <a:xfrm>
            <a:off x="457200" y="53553"/>
            <a:ext cx="8229600" cy="857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400"/>
              <a:buNone/>
            </a:pPr>
            <a:r>
              <a:rPr lang="en" b="1">
                <a:solidFill>
                  <a:schemeClr val="dk2"/>
                </a:solidFill>
                <a:latin typeface="Garamond"/>
                <a:ea typeface="Garamond"/>
                <a:cs typeface="Garamond"/>
                <a:sym typeface="Garamond"/>
              </a:rPr>
              <a:t>Thank You &amp; Feedback</a:t>
            </a:r>
            <a:endParaRPr b="1">
              <a:solidFill>
                <a:schemeClr val="dk2"/>
              </a:solidFill>
              <a:latin typeface="Garamond"/>
              <a:ea typeface="Garamond"/>
              <a:cs typeface="Garamond"/>
              <a:sym typeface="Garamon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Google Shape;87;p17"/>
          <p:cNvPicPr preferRelativeResize="0"/>
          <p:nvPr/>
        </p:nvPicPr>
        <p:blipFill rotWithShape="1">
          <a:blip r:embed="rId3">
            <a:alphaModFix/>
          </a:blip>
          <a:srcRect/>
          <a:stretch/>
        </p:blipFill>
        <p:spPr>
          <a:xfrm>
            <a:off x="0" y="0"/>
            <a:ext cx="9113374" cy="953100"/>
          </a:xfrm>
          <a:prstGeom prst="rect">
            <a:avLst/>
          </a:prstGeom>
          <a:noFill/>
          <a:ln>
            <a:noFill/>
          </a:ln>
        </p:spPr>
      </p:pic>
      <p:sp>
        <p:nvSpPr>
          <p:cNvPr id="88" name="Google Shape;88;p17"/>
          <p:cNvSpPr txBox="1">
            <a:spLocks noGrp="1"/>
          </p:cNvSpPr>
          <p:nvPr>
            <p:ph type="body" idx="1"/>
          </p:nvPr>
        </p:nvSpPr>
        <p:spPr>
          <a:xfrm>
            <a:off x="457200" y="1210075"/>
            <a:ext cx="8430300" cy="3831300"/>
          </a:xfrm>
          <a:prstGeom prst="rect">
            <a:avLst/>
          </a:prstGeom>
          <a:noFill/>
          <a:ln>
            <a:noFill/>
          </a:ln>
        </p:spPr>
        <p:txBody>
          <a:bodyPr spcFirstLastPara="1" wrap="square" lIns="91425" tIns="91425" rIns="91425" bIns="91425" anchor="t" anchorCtr="0">
            <a:noAutofit/>
          </a:bodyPr>
          <a:lstStyle/>
          <a:p>
            <a:pPr marL="457200" lvl="0" indent="-381000" algn="l" rtl="0">
              <a:lnSpc>
                <a:spcPct val="115000"/>
              </a:lnSpc>
              <a:spcBef>
                <a:spcPts val="640"/>
              </a:spcBef>
              <a:spcAft>
                <a:spcPts val="0"/>
              </a:spcAft>
              <a:buClr>
                <a:srgbClr val="000000"/>
              </a:buClr>
              <a:buSzPts val="2400"/>
              <a:buFont typeface="Garamond"/>
              <a:buAutoNum type="arabicPeriod"/>
            </a:pPr>
            <a:r>
              <a:rPr lang="en" sz="2400">
                <a:solidFill>
                  <a:srgbClr val="000000"/>
                </a:solidFill>
                <a:latin typeface="Garamond"/>
                <a:ea typeface="Garamond"/>
                <a:cs typeface="Garamond"/>
                <a:sym typeface="Garamond"/>
              </a:rPr>
              <a:t>Are we more polarized today than we were ten years ago?</a:t>
            </a:r>
            <a:endParaRPr sz="2400">
              <a:solidFill>
                <a:srgbClr val="000000"/>
              </a:solidFill>
              <a:latin typeface="Garamond"/>
              <a:ea typeface="Garamond"/>
              <a:cs typeface="Garamond"/>
              <a:sym typeface="Garamond"/>
            </a:endParaRPr>
          </a:p>
          <a:p>
            <a:pPr marL="457200" lvl="0" indent="0" algn="l" rtl="0">
              <a:lnSpc>
                <a:spcPct val="115000"/>
              </a:lnSpc>
              <a:spcBef>
                <a:spcPts val="640"/>
              </a:spcBef>
              <a:spcAft>
                <a:spcPts val="0"/>
              </a:spcAft>
              <a:buNone/>
            </a:pPr>
            <a:endParaRPr sz="2400">
              <a:solidFill>
                <a:srgbClr val="000000"/>
              </a:solidFill>
              <a:latin typeface="Garamond"/>
              <a:ea typeface="Garamond"/>
              <a:cs typeface="Garamond"/>
              <a:sym typeface="Garamond"/>
            </a:endParaRPr>
          </a:p>
          <a:p>
            <a:pPr marL="457200" lvl="0" indent="-381000" algn="l" rtl="0">
              <a:lnSpc>
                <a:spcPct val="115000"/>
              </a:lnSpc>
              <a:spcBef>
                <a:spcPts val="640"/>
              </a:spcBef>
              <a:spcAft>
                <a:spcPts val="0"/>
              </a:spcAft>
              <a:buClr>
                <a:srgbClr val="000000"/>
              </a:buClr>
              <a:buSzPts val="2400"/>
              <a:buFont typeface="Garamond"/>
              <a:buAutoNum type="arabicPeriod"/>
            </a:pPr>
            <a:r>
              <a:rPr lang="en" sz="2400">
                <a:solidFill>
                  <a:srgbClr val="000000"/>
                </a:solidFill>
                <a:latin typeface="Garamond"/>
                <a:ea typeface="Garamond"/>
                <a:cs typeface="Garamond"/>
                <a:sym typeface="Garamond"/>
              </a:rPr>
              <a:t>Have you ever had a party make assumptions about you purely based on your appearance or demeanor? Have you ever made such assumptions about another party? What were these assumptions? </a:t>
            </a:r>
            <a:endParaRPr sz="2400">
              <a:solidFill>
                <a:srgbClr val="000000"/>
              </a:solidFill>
              <a:latin typeface="Garamond"/>
              <a:ea typeface="Garamond"/>
              <a:cs typeface="Garamond"/>
              <a:sym typeface="Garamond"/>
            </a:endParaRPr>
          </a:p>
        </p:txBody>
      </p:sp>
      <p:sp>
        <p:nvSpPr>
          <p:cNvPr id="89" name="Google Shape;89;p17"/>
          <p:cNvSpPr/>
          <p:nvPr/>
        </p:nvSpPr>
        <p:spPr>
          <a:xfrm>
            <a:off x="0" y="0"/>
            <a:ext cx="9144000" cy="953100"/>
          </a:xfrm>
          <a:prstGeom prst="rect">
            <a:avLst/>
          </a:prstGeom>
          <a:solidFill>
            <a:srgbClr val="FFFFFF">
              <a:alpha val="6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50"/>
              <a:buFont typeface="Arial"/>
              <a:buNone/>
            </a:pPr>
            <a:endParaRPr sz="1800" b="0" i="0" u="none" strike="noStrike" cap="none">
              <a:solidFill>
                <a:srgbClr val="FFFFFF"/>
              </a:solidFill>
              <a:latin typeface="Calibri"/>
              <a:ea typeface="Calibri"/>
              <a:cs typeface="Calibri"/>
              <a:sym typeface="Calibri"/>
            </a:endParaRPr>
          </a:p>
        </p:txBody>
      </p:sp>
      <p:sp>
        <p:nvSpPr>
          <p:cNvPr id="90" name="Google Shape;90;p17"/>
          <p:cNvSpPr txBox="1">
            <a:spLocks noGrp="1"/>
          </p:cNvSpPr>
          <p:nvPr>
            <p:ph type="title"/>
          </p:nvPr>
        </p:nvSpPr>
        <p:spPr>
          <a:xfrm>
            <a:off x="457188" y="47853"/>
            <a:ext cx="8229600" cy="857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400"/>
              <a:buNone/>
            </a:pPr>
            <a:r>
              <a:rPr lang="en" b="1">
                <a:solidFill>
                  <a:schemeClr val="dk2"/>
                </a:solidFill>
                <a:latin typeface="Garamond"/>
                <a:ea typeface="Garamond"/>
                <a:cs typeface="Garamond"/>
                <a:sym typeface="Garamond"/>
              </a:rPr>
              <a:t>Conversation Starters</a:t>
            </a:r>
            <a:endParaRPr b="1">
              <a:solidFill>
                <a:schemeClr val="dk2"/>
              </a:solidFill>
              <a:latin typeface="Garamond"/>
              <a:ea typeface="Garamond"/>
              <a:cs typeface="Garamond"/>
              <a:sym typeface="Garamon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18"/>
          <p:cNvPicPr preferRelativeResize="0"/>
          <p:nvPr/>
        </p:nvPicPr>
        <p:blipFill rotWithShape="1">
          <a:blip r:embed="rId3">
            <a:alphaModFix/>
          </a:blip>
          <a:srcRect/>
          <a:stretch/>
        </p:blipFill>
        <p:spPr>
          <a:xfrm>
            <a:off x="0" y="0"/>
            <a:ext cx="9113374" cy="953100"/>
          </a:xfrm>
          <a:prstGeom prst="rect">
            <a:avLst/>
          </a:prstGeom>
          <a:noFill/>
          <a:ln>
            <a:noFill/>
          </a:ln>
        </p:spPr>
      </p:pic>
      <p:sp>
        <p:nvSpPr>
          <p:cNvPr id="96" name="Google Shape;96;p18"/>
          <p:cNvSpPr txBox="1">
            <a:spLocks noGrp="1"/>
          </p:cNvSpPr>
          <p:nvPr>
            <p:ph type="body" idx="1"/>
          </p:nvPr>
        </p:nvSpPr>
        <p:spPr>
          <a:xfrm>
            <a:off x="457200" y="1200152"/>
            <a:ext cx="8229600" cy="33945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640"/>
              </a:spcBef>
              <a:spcAft>
                <a:spcPts val="0"/>
              </a:spcAft>
              <a:buClr>
                <a:srgbClr val="000000"/>
              </a:buClr>
              <a:buSzPts val="2400"/>
              <a:buFont typeface="Garamond"/>
              <a:buChar char="•"/>
            </a:pPr>
            <a:r>
              <a:rPr lang="en" sz="2400" u="sng">
                <a:solidFill>
                  <a:srgbClr val="000000"/>
                </a:solidFill>
                <a:latin typeface="Garamond"/>
                <a:ea typeface="Garamond"/>
                <a:cs typeface="Garamond"/>
                <a:sym typeface="Garamond"/>
              </a:rPr>
              <a:t>Polarization</a:t>
            </a:r>
            <a:r>
              <a:rPr lang="en" sz="2400" b="1">
                <a:solidFill>
                  <a:srgbClr val="000000"/>
                </a:solidFill>
                <a:latin typeface="Garamond"/>
                <a:ea typeface="Garamond"/>
                <a:cs typeface="Garamond"/>
                <a:sym typeface="Garamond"/>
              </a:rPr>
              <a:t>: </a:t>
            </a:r>
            <a:r>
              <a:rPr lang="en" sz="2400">
                <a:solidFill>
                  <a:srgbClr val="000000"/>
                </a:solidFill>
                <a:highlight>
                  <a:srgbClr val="FFFFFF"/>
                </a:highlight>
                <a:latin typeface="Garamond"/>
                <a:ea typeface="Garamond"/>
                <a:cs typeface="Garamond"/>
                <a:sym typeface="Garamond"/>
              </a:rPr>
              <a:t>division into two sharply contrasting groups or sets of opinions or beliefs.</a:t>
            </a:r>
            <a:endParaRPr sz="2400">
              <a:solidFill>
                <a:srgbClr val="000000"/>
              </a:solidFill>
              <a:highlight>
                <a:srgbClr val="FFFFFF"/>
              </a:highlight>
              <a:latin typeface="Garamond"/>
              <a:ea typeface="Garamond"/>
              <a:cs typeface="Garamond"/>
              <a:sym typeface="Garamond"/>
            </a:endParaRPr>
          </a:p>
          <a:p>
            <a:pPr marL="457200" lvl="0" indent="-381000" algn="l" rtl="0">
              <a:lnSpc>
                <a:spcPct val="100000"/>
              </a:lnSpc>
              <a:spcBef>
                <a:spcPts val="0"/>
              </a:spcBef>
              <a:spcAft>
                <a:spcPts val="0"/>
              </a:spcAft>
              <a:buClr>
                <a:srgbClr val="000000"/>
              </a:buClr>
              <a:buSzPts val="2400"/>
              <a:buFont typeface="Garamond"/>
              <a:buChar char="•"/>
            </a:pPr>
            <a:r>
              <a:rPr lang="en" sz="2400" u="sng">
                <a:solidFill>
                  <a:srgbClr val="000000"/>
                </a:solidFill>
                <a:latin typeface="Garamond"/>
                <a:ea typeface="Garamond"/>
                <a:cs typeface="Garamond"/>
                <a:sym typeface="Garamond"/>
              </a:rPr>
              <a:t>Group Polarization</a:t>
            </a:r>
            <a:r>
              <a:rPr lang="en" sz="2400" b="1">
                <a:solidFill>
                  <a:srgbClr val="000000"/>
                </a:solidFill>
                <a:latin typeface="Garamond"/>
                <a:ea typeface="Garamond"/>
                <a:cs typeface="Garamond"/>
                <a:sym typeface="Garamond"/>
              </a:rPr>
              <a:t>: </a:t>
            </a:r>
            <a:r>
              <a:rPr lang="en" sz="2400">
                <a:solidFill>
                  <a:srgbClr val="000000"/>
                </a:solidFill>
                <a:latin typeface="Garamond"/>
                <a:ea typeface="Garamond"/>
                <a:cs typeface="Garamond"/>
                <a:sym typeface="Garamond"/>
              </a:rPr>
              <a:t>when members of a group move to a more extreme point in whatever direction is indicated by the group’s pre-deliberation tendencies. </a:t>
            </a:r>
            <a:endParaRPr sz="2400">
              <a:solidFill>
                <a:srgbClr val="000000"/>
              </a:solidFill>
              <a:latin typeface="Garamond"/>
              <a:ea typeface="Garamond"/>
              <a:cs typeface="Garamond"/>
              <a:sym typeface="Garamond"/>
            </a:endParaRPr>
          </a:p>
          <a:p>
            <a:pPr marL="914400" lvl="1" indent="-342900" algn="l" rtl="0">
              <a:lnSpc>
                <a:spcPct val="100000"/>
              </a:lnSpc>
              <a:spcBef>
                <a:spcPts val="0"/>
              </a:spcBef>
              <a:spcAft>
                <a:spcPts val="0"/>
              </a:spcAft>
              <a:buClr>
                <a:srgbClr val="000000"/>
              </a:buClr>
              <a:buSzPts val="1800"/>
              <a:buFont typeface="Garamond"/>
              <a:buChar char="–"/>
            </a:pPr>
            <a:r>
              <a:rPr lang="en" sz="1800">
                <a:solidFill>
                  <a:srgbClr val="000000"/>
                </a:solidFill>
                <a:latin typeface="Garamond"/>
                <a:ea typeface="Garamond"/>
                <a:cs typeface="Garamond"/>
                <a:sym typeface="Garamond"/>
              </a:rPr>
              <a:t>People adopt attitudes and actions that are more extreme than the initial attitudes or actions of individual group members.  </a:t>
            </a:r>
            <a:endParaRPr sz="1800">
              <a:solidFill>
                <a:srgbClr val="000000"/>
              </a:solidFill>
              <a:latin typeface="Garamond"/>
              <a:ea typeface="Garamond"/>
              <a:cs typeface="Garamond"/>
              <a:sym typeface="Garamond"/>
            </a:endParaRPr>
          </a:p>
          <a:p>
            <a:pPr marL="457200" lvl="0" indent="-381000" algn="l" rtl="0">
              <a:spcBef>
                <a:spcPts val="0"/>
              </a:spcBef>
              <a:spcAft>
                <a:spcPts val="0"/>
              </a:spcAft>
              <a:buClr>
                <a:srgbClr val="000000"/>
              </a:buClr>
              <a:buSzPts val="2400"/>
              <a:buFont typeface="Garamond"/>
              <a:buChar char="•"/>
            </a:pPr>
            <a:r>
              <a:rPr lang="en" sz="2400">
                <a:solidFill>
                  <a:srgbClr val="000000"/>
                </a:solidFill>
                <a:latin typeface="Garamond"/>
                <a:ea typeface="Garamond"/>
                <a:cs typeface="Garamond"/>
                <a:sym typeface="Garamond"/>
              </a:rPr>
              <a:t>Group polarization can occur with many different topics </a:t>
            </a:r>
            <a:endParaRPr sz="1800">
              <a:solidFill>
                <a:srgbClr val="000000"/>
              </a:solidFill>
              <a:latin typeface="Garamond"/>
              <a:ea typeface="Garamond"/>
              <a:cs typeface="Garamond"/>
              <a:sym typeface="Garamond"/>
            </a:endParaRPr>
          </a:p>
          <a:p>
            <a:pPr marL="457200" lvl="0" indent="0" algn="l" rtl="0">
              <a:lnSpc>
                <a:spcPct val="100000"/>
              </a:lnSpc>
              <a:spcBef>
                <a:spcPts val="640"/>
              </a:spcBef>
              <a:spcAft>
                <a:spcPts val="0"/>
              </a:spcAft>
              <a:buNone/>
            </a:pPr>
            <a:endParaRPr sz="1800">
              <a:solidFill>
                <a:schemeClr val="dk2"/>
              </a:solidFill>
              <a:latin typeface="Garamond"/>
              <a:ea typeface="Garamond"/>
              <a:cs typeface="Garamond"/>
              <a:sym typeface="Garamond"/>
            </a:endParaRPr>
          </a:p>
          <a:p>
            <a:pPr marL="914400" lvl="0" indent="0" algn="l" rtl="0">
              <a:lnSpc>
                <a:spcPct val="115000"/>
              </a:lnSpc>
              <a:spcBef>
                <a:spcPts val="0"/>
              </a:spcBef>
              <a:spcAft>
                <a:spcPts val="0"/>
              </a:spcAft>
              <a:buNone/>
            </a:pPr>
            <a:endParaRPr sz="1800">
              <a:solidFill>
                <a:srgbClr val="888888"/>
              </a:solidFill>
              <a:latin typeface="Garamond"/>
              <a:ea typeface="Garamond"/>
              <a:cs typeface="Garamond"/>
              <a:sym typeface="Garamond"/>
            </a:endParaRPr>
          </a:p>
          <a:p>
            <a:pPr marL="457200" lvl="0" indent="0" algn="l" rtl="0">
              <a:lnSpc>
                <a:spcPct val="100000"/>
              </a:lnSpc>
              <a:spcBef>
                <a:spcPts val="640"/>
              </a:spcBef>
              <a:spcAft>
                <a:spcPts val="0"/>
              </a:spcAft>
              <a:buNone/>
            </a:pPr>
            <a:endParaRPr sz="2400" b="1">
              <a:solidFill>
                <a:schemeClr val="dk2"/>
              </a:solidFill>
              <a:latin typeface="Garamond"/>
              <a:ea typeface="Garamond"/>
              <a:cs typeface="Garamond"/>
              <a:sym typeface="Garamond"/>
            </a:endParaRPr>
          </a:p>
        </p:txBody>
      </p:sp>
      <p:sp>
        <p:nvSpPr>
          <p:cNvPr id="97" name="Google Shape;97;p18"/>
          <p:cNvSpPr/>
          <p:nvPr/>
        </p:nvSpPr>
        <p:spPr>
          <a:xfrm>
            <a:off x="0" y="0"/>
            <a:ext cx="9144000" cy="953100"/>
          </a:xfrm>
          <a:prstGeom prst="rect">
            <a:avLst/>
          </a:prstGeom>
          <a:solidFill>
            <a:srgbClr val="FFFFFF">
              <a:alpha val="6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50"/>
              <a:buFont typeface="Arial"/>
              <a:buNone/>
            </a:pPr>
            <a:endParaRPr sz="1800" b="0" i="0" u="none" strike="noStrike" cap="none">
              <a:solidFill>
                <a:srgbClr val="FFFFFF"/>
              </a:solidFill>
              <a:latin typeface="Calibri"/>
              <a:ea typeface="Calibri"/>
              <a:cs typeface="Calibri"/>
              <a:sym typeface="Calibri"/>
            </a:endParaRPr>
          </a:p>
        </p:txBody>
      </p:sp>
      <p:sp>
        <p:nvSpPr>
          <p:cNvPr id="98" name="Google Shape;98;p18"/>
          <p:cNvSpPr txBox="1">
            <a:spLocks noGrp="1"/>
          </p:cNvSpPr>
          <p:nvPr>
            <p:ph type="title"/>
          </p:nvPr>
        </p:nvSpPr>
        <p:spPr>
          <a:xfrm>
            <a:off x="457200" y="47853"/>
            <a:ext cx="8229600" cy="857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400"/>
              <a:buNone/>
            </a:pPr>
            <a:r>
              <a:rPr lang="en" b="1">
                <a:solidFill>
                  <a:schemeClr val="dk2"/>
                </a:solidFill>
                <a:latin typeface="Garamond"/>
                <a:ea typeface="Garamond"/>
                <a:cs typeface="Garamond"/>
                <a:sym typeface="Garamond"/>
              </a:rPr>
              <a:t>What is Group Polarization?</a:t>
            </a:r>
            <a:endParaRPr b="1">
              <a:solidFill>
                <a:schemeClr val="dk2"/>
              </a:solidFill>
              <a:latin typeface="Garamond"/>
              <a:ea typeface="Garamond"/>
              <a:cs typeface="Garamond"/>
              <a:sym typeface="Garamond"/>
            </a:endParaRPr>
          </a:p>
        </p:txBody>
      </p:sp>
      <p:sp>
        <p:nvSpPr>
          <p:cNvPr id="99" name="Google Shape;99;p18"/>
          <p:cNvSpPr txBox="1"/>
          <p:nvPr/>
        </p:nvSpPr>
        <p:spPr>
          <a:xfrm>
            <a:off x="5455800" y="4594650"/>
            <a:ext cx="3231000" cy="36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i="1">
              <a:latin typeface="Calibri"/>
              <a:ea typeface="Calibri"/>
              <a:cs typeface="Calibri"/>
              <a:sym typeface="Calibri"/>
            </a:endParaRPr>
          </a:p>
        </p:txBody>
      </p:sp>
      <p:sp>
        <p:nvSpPr>
          <p:cNvPr id="100" name="Google Shape;100;p18"/>
          <p:cNvSpPr txBox="1"/>
          <p:nvPr/>
        </p:nvSpPr>
        <p:spPr>
          <a:xfrm>
            <a:off x="5234400" y="4731425"/>
            <a:ext cx="3673800" cy="299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2"/>
                </a:solidFill>
              </a:rPr>
              <a:t>*Cass R. Sunstein, The Law of Group Polarization</a:t>
            </a:r>
            <a:endParaRPr sz="1000">
              <a:solidFill>
                <a:schemeClr val="dk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19"/>
          <p:cNvPicPr preferRelativeResize="0"/>
          <p:nvPr/>
        </p:nvPicPr>
        <p:blipFill rotWithShape="1">
          <a:blip r:embed="rId3">
            <a:alphaModFix/>
          </a:blip>
          <a:srcRect/>
          <a:stretch/>
        </p:blipFill>
        <p:spPr>
          <a:xfrm>
            <a:off x="0" y="0"/>
            <a:ext cx="9113374" cy="953100"/>
          </a:xfrm>
          <a:prstGeom prst="rect">
            <a:avLst/>
          </a:prstGeom>
          <a:noFill/>
          <a:ln>
            <a:noFill/>
          </a:ln>
        </p:spPr>
      </p:pic>
      <p:sp>
        <p:nvSpPr>
          <p:cNvPr id="106" name="Google Shape;106;p19"/>
          <p:cNvSpPr txBox="1">
            <a:spLocks noGrp="1"/>
          </p:cNvSpPr>
          <p:nvPr>
            <p:ph type="body" idx="1"/>
          </p:nvPr>
        </p:nvSpPr>
        <p:spPr>
          <a:xfrm>
            <a:off x="457200" y="1200152"/>
            <a:ext cx="8229600" cy="3394500"/>
          </a:xfrm>
          <a:prstGeom prst="rect">
            <a:avLst/>
          </a:prstGeom>
          <a:noFill/>
          <a:ln>
            <a:noFill/>
          </a:ln>
        </p:spPr>
        <p:txBody>
          <a:bodyPr spcFirstLastPara="1" wrap="square" lIns="91425" tIns="91425" rIns="91425" bIns="91425" anchor="t" anchorCtr="0">
            <a:noAutofit/>
          </a:bodyPr>
          <a:lstStyle/>
          <a:p>
            <a:pPr marL="457200" lvl="0" indent="-381000" algn="l" rtl="0">
              <a:spcBef>
                <a:spcPts val="640"/>
              </a:spcBef>
              <a:spcAft>
                <a:spcPts val="0"/>
              </a:spcAft>
              <a:buClr>
                <a:srgbClr val="000000"/>
              </a:buClr>
              <a:buSzPts val="2400"/>
              <a:buFont typeface="Garamond"/>
              <a:buChar char="•"/>
            </a:pPr>
            <a:r>
              <a:rPr lang="en" sz="2400" b="1">
                <a:solidFill>
                  <a:srgbClr val="000000"/>
                </a:solidFill>
                <a:latin typeface="Garamond"/>
                <a:ea typeface="Garamond"/>
                <a:cs typeface="Garamond"/>
                <a:sym typeface="Garamond"/>
              </a:rPr>
              <a:t>Why does it happen? </a:t>
            </a:r>
            <a:endParaRPr sz="2400" b="1">
              <a:solidFill>
                <a:srgbClr val="000000"/>
              </a:solidFill>
              <a:latin typeface="Garamond"/>
              <a:ea typeface="Garamond"/>
              <a:cs typeface="Garamond"/>
              <a:sym typeface="Garamond"/>
            </a:endParaRPr>
          </a:p>
          <a:p>
            <a:pPr marL="914400" lvl="1" indent="-381000" algn="l" rtl="0">
              <a:spcBef>
                <a:spcPts val="0"/>
              </a:spcBef>
              <a:spcAft>
                <a:spcPts val="0"/>
              </a:spcAft>
              <a:buClr>
                <a:srgbClr val="000000"/>
              </a:buClr>
              <a:buSzPts val="2400"/>
              <a:buFont typeface="Garamond"/>
              <a:buChar char="–"/>
            </a:pPr>
            <a:r>
              <a:rPr lang="en" sz="2400" u="sng">
                <a:solidFill>
                  <a:srgbClr val="000000"/>
                </a:solidFill>
                <a:latin typeface="Garamond"/>
                <a:ea typeface="Garamond"/>
                <a:cs typeface="Garamond"/>
                <a:sym typeface="Garamond"/>
              </a:rPr>
              <a:t>Social Comparisons</a:t>
            </a:r>
            <a:r>
              <a:rPr lang="en" sz="2400">
                <a:solidFill>
                  <a:srgbClr val="000000"/>
                </a:solidFill>
                <a:latin typeface="Garamond"/>
                <a:ea typeface="Garamond"/>
                <a:cs typeface="Garamond"/>
                <a:sym typeface="Garamond"/>
              </a:rPr>
              <a:t>: people want to be perceived favorably by other group members.</a:t>
            </a:r>
            <a:endParaRPr sz="2400">
              <a:solidFill>
                <a:srgbClr val="000000"/>
              </a:solidFill>
              <a:latin typeface="Garamond"/>
              <a:ea typeface="Garamond"/>
              <a:cs typeface="Garamond"/>
              <a:sym typeface="Garamond"/>
            </a:endParaRPr>
          </a:p>
          <a:p>
            <a:pPr marL="914400" lvl="1" indent="-381000" algn="l" rtl="0">
              <a:spcBef>
                <a:spcPts val="0"/>
              </a:spcBef>
              <a:spcAft>
                <a:spcPts val="0"/>
              </a:spcAft>
              <a:buClr>
                <a:srgbClr val="000000"/>
              </a:buClr>
              <a:buSzPts val="2400"/>
              <a:buFont typeface="Garamond"/>
              <a:buChar char="–"/>
            </a:pPr>
            <a:r>
              <a:rPr lang="en" sz="2400" u="sng">
                <a:solidFill>
                  <a:srgbClr val="000000"/>
                </a:solidFill>
                <a:latin typeface="Garamond"/>
                <a:ea typeface="Garamond"/>
                <a:cs typeface="Garamond"/>
                <a:sym typeface="Garamond"/>
              </a:rPr>
              <a:t>Limited Argument Pools</a:t>
            </a:r>
            <a:r>
              <a:rPr lang="en" sz="2400">
                <a:solidFill>
                  <a:srgbClr val="000000"/>
                </a:solidFill>
                <a:latin typeface="Garamond"/>
                <a:ea typeface="Garamond"/>
                <a:cs typeface="Garamond"/>
                <a:sym typeface="Garamond"/>
              </a:rPr>
              <a:t>: positions as a result of convincing arguments within the group </a:t>
            </a:r>
            <a:endParaRPr sz="2400" b="1">
              <a:solidFill>
                <a:srgbClr val="000000"/>
              </a:solidFill>
              <a:latin typeface="Garamond"/>
              <a:ea typeface="Garamond"/>
              <a:cs typeface="Garamond"/>
              <a:sym typeface="Garamond"/>
            </a:endParaRPr>
          </a:p>
          <a:p>
            <a:pPr marL="457200" lvl="0" indent="-381000" algn="l" rtl="0">
              <a:lnSpc>
                <a:spcPct val="100000"/>
              </a:lnSpc>
              <a:spcBef>
                <a:spcPts val="0"/>
              </a:spcBef>
              <a:spcAft>
                <a:spcPts val="0"/>
              </a:spcAft>
              <a:buClr>
                <a:srgbClr val="000000"/>
              </a:buClr>
              <a:buSzPts val="2400"/>
              <a:buFont typeface="Garamond"/>
              <a:buChar char="•"/>
            </a:pPr>
            <a:r>
              <a:rPr lang="en" sz="2400" b="1">
                <a:solidFill>
                  <a:srgbClr val="000000"/>
                </a:solidFill>
                <a:latin typeface="Garamond"/>
                <a:ea typeface="Garamond"/>
                <a:cs typeface="Garamond"/>
                <a:sym typeface="Garamond"/>
              </a:rPr>
              <a:t>Why does it matter?</a:t>
            </a:r>
            <a:endParaRPr sz="2400" b="1">
              <a:solidFill>
                <a:srgbClr val="000000"/>
              </a:solidFill>
              <a:latin typeface="Garamond"/>
              <a:ea typeface="Garamond"/>
              <a:cs typeface="Garamond"/>
              <a:sym typeface="Garamond"/>
            </a:endParaRPr>
          </a:p>
          <a:p>
            <a:pPr marL="914400" lvl="1" indent="-381000" algn="l" rtl="0">
              <a:lnSpc>
                <a:spcPct val="100000"/>
              </a:lnSpc>
              <a:spcBef>
                <a:spcPts val="0"/>
              </a:spcBef>
              <a:spcAft>
                <a:spcPts val="0"/>
              </a:spcAft>
              <a:buClr>
                <a:srgbClr val="000000"/>
              </a:buClr>
              <a:buSzPts val="2400"/>
              <a:buFont typeface="Garamond"/>
              <a:buChar char="–"/>
            </a:pPr>
            <a:r>
              <a:rPr lang="en" sz="2400">
                <a:solidFill>
                  <a:srgbClr val="000000"/>
                </a:solidFill>
                <a:latin typeface="Garamond"/>
                <a:ea typeface="Garamond"/>
                <a:cs typeface="Garamond"/>
                <a:sym typeface="Garamond"/>
              </a:rPr>
              <a:t>When group polarization occurs, an opposing view can feel like an attack on your identity </a:t>
            </a:r>
            <a:endParaRPr sz="2400">
              <a:solidFill>
                <a:srgbClr val="000000"/>
              </a:solidFill>
              <a:latin typeface="Garamond"/>
              <a:ea typeface="Garamond"/>
              <a:cs typeface="Garamond"/>
              <a:sym typeface="Garamond"/>
            </a:endParaRPr>
          </a:p>
          <a:p>
            <a:pPr marL="0" lvl="0" indent="0" algn="l" rtl="0">
              <a:lnSpc>
                <a:spcPct val="100000"/>
              </a:lnSpc>
              <a:spcBef>
                <a:spcPts val="640"/>
              </a:spcBef>
              <a:spcAft>
                <a:spcPts val="0"/>
              </a:spcAft>
              <a:buNone/>
            </a:pPr>
            <a:endParaRPr sz="2400" b="1">
              <a:solidFill>
                <a:schemeClr val="dk2"/>
              </a:solidFill>
              <a:latin typeface="Garamond"/>
              <a:ea typeface="Garamond"/>
              <a:cs typeface="Garamond"/>
              <a:sym typeface="Garamond"/>
            </a:endParaRPr>
          </a:p>
        </p:txBody>
      </p:sp>
      <p:sp>
        <p:nvSpPr>
          <p:cNvPr id="107" name="Google Shape;107;p19"/>
          <p:cNvSpPr/>
          <p:nvPr/>
        </p:nvSpPr>
        <p:spPr>
          <a:xfrm>
            <a:off x="0" y="0"/>
            <a:ext cx="9144000" cy="953100"/>
          </a:xfrm>
          <a:prstGeom prst="rect">
            <a:avLst/>
          </a:prstGeom>
          <a:solidFill>
            <a:srgbClr val="FFFFFF">
              <a:alpha val="6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50"/>
              <a:buFont typeface="Arial"/>
              <a:buNone/>
            </a:pPr>
            <a:endParaRPr sz="1800" b="0" i="0" u="none" strike="noStrike" cap="none">
              <a:solidFill>
                <a:srgbClr val="FFFFFF"/>
              </a:solidFill>
              <a:latin typeface="Calibri"/>
              <a:ea typeface="Calibri"/>
              <a:cs typeface="Calibri"/>
              <a:sym typeface="Calibri"/>
            </a:endParaRPr>
          </a:p>
        </p:txBody>
      </p:sp>
      <p:sp>
        <p:nvSpPr>
          <p:cNvPr id="108" name="Google Shape;108;p19"/>
          <p:cNvSpPr txBox="1">
            <a:spLocks noGrp="1"/>
          </p:cNvSpPr>
          <p:nvPr>
            <p:ph type="title"/>
          </p:nvPr>
        </p:nvSpPr>
        <p:spPr>
          <a:xfrm>
            <a:off x="457200" y="47853"/>
            <a:ext cx="8229600" cy="857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400"/>
              <a:buNone/>
            </a:pPr>
            <a:r>
              <a:rPr lang="en" b="1">
                <a:solidFill>
                  <a:schemeClr val="dk2"/>
                </a:solidFill>
                <a:latin typeface="Garamond"/>
                <a:ea typeface="Garamond"/>
                <a:cs typeface="Garamond"/>
                <a:sym typeface="Garamond"/>
              </a:rPr>
              <a:t>Group Polarization</a:t>
            </a:r>
            <a:endParaRPr b="1">
              <a:solidFill>
                <a:schemeClr val="dk2"/>
              </a:solidFill>
              <a:latin typeface="Garamond"/>
              <a:ea typeface="Garamond"/>
              <a:cs typeface="Garamond"/>
              <a:sym typeface="Garamond"/>
            </a:endParaRPr>
          </a:p>
        </p:txBody>
      </p:sp>
      <p:sp>
        <p:nvSpPr>
          <p:cNvPr id="109" name="Google Shape;109;p19"/>
          <p:cNvSpPr txBox="1"/>
          <p:nvPr/>
        </p:nvSpPr>
        <p:spPr>
          <a:xfrm>
            <a:off x="5455800" y="4594650"/>
            <a:ext cx="3231000" cy="36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i="1">
              <a:latin typeface="Calibri"/>
              <a:ea typeface="Calibri"/>
              <a:cs typeface="Calibri"/>
              <a:sym typeface="Calibri"/>
            </a:endParaRPr>
          </a:p>
        </p:txBody>
      </p:sp>
      <p:sp>
        <p:nvSpPr>
          <p:cNvPr id="110" name="Google Shape;110;p19"/>
          <p:cNvSpPr txBox="1"/>
          <p:nvPr/>
        </p:nvSpPr>
        <p:spPr>
          <a:xfrm>
            <a:off x="5234400" y="4731425"/>
            <a:ext cx="3673800" cy="299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2"/>
                </a:solidFill>
              </a:rPr>
              <a:t>*Cass R. Sunstein, The Law of Group Polarization</a:t>
            </a:r>
            <a:endParaRPr sz="1000">
              <a:solidFill>
                <a:schemeClr val="dk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20"/>
          <p:cNvPicPr preferRelativeResize="0"/>
          <p:nvPr/>
        </p:nvPicPr>
        <p:blipFill rotWithShape="1">
          <a:blip r:embed="rId3">
            <a:alphaModFix/>
          </a:blip>
          <a:srcRect/>
          <a:stretch/>
        </p:blipFill>
        <p:spPr>
          <a:xfrm>
            <a:off x="0" y="0"/>
            <a:ext cx="9113374" cy="953100"/>
          </a:xfrm>
          <a:prstGeom prst="rect">
            <a:avLst/>
          </a:prstGeom>
          <a:noFill/>
          <a:ln>
            <a:noFill/>
          </a:ln>
        </p:spPr>
      </p:pic>
      <p:sp>
        <p:nvSpPr>
          <p:cNvPr id="116" name="Google Shape;116;p20"/>
          <p:cNvSpPr txBox="1">
            <a:spLocks noGrp="1"/>
          </p:cNvSpPr>
          <p:nvPr>
            <p:ph type="body" idx="1"/>
          </p:nvPr>
        </p:nvSpPr>
        <p:spPr>
          <a:xfrm>
            <a:off x="307950" y="1200150"/>
            <a:ext cx="8528100" cy="33945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640"/>
              </a:spcBef>
              <a:spcAft>
                <a:spcPts val="0"/>
              </a:spcAft>
              <a:buNone/>
            </a:pPr>
            <a:endParaRPr sz="1100" b="1">
              <a:latin typeface="Arial"/>
              <a:ea typeface="Arial"/>
              <a:cs typeface="Arial"/>
              <a:sym typeface="Arial"/>
            </a:endParaRPr>
          </a:p>
          <a:p>
            <a:pPr marL="457200" lvl="0" indent="-419100" algn="l" rtl="0">
              <a:lnSpc>
                <a:spcPct val="100000"/>
              </a:lnSpc>
              <a:spcBef>
                <a:spcPts val="640"/>
              </a:spcBef>
              <a:spcAft>
                <a:spcPts val="0"/>
              </a:spcAft>
              <a:buClr>
                <a:srgbClr val="000000"/>
              </a:buClr>
              <a:buSzPts val="3000"/>
              <a:buFont typeface="Garamond"/>
              <a:buChar char="•"/>
            </a:pPr>
            <a:r>
              <a:rPr lang="en" sz="3000" b="1">
                <a:solidFill>
                  <a:srgbClr val="000000"/>
                </a:solidFill>
                <a:latin typeface="Garamond"/>
                <a:ea typeface="Garamond"/>
                <a:cs typeface="Garamond"/>
                <a:sym typeface="Garamond"/>
              </a:rPr>
              <a:t>Recognizing group polarization trends can help: </a:t>
            </a:r>
            <a:endParaRPr sz="3000" b="1">
              <a:solidFill>
                <a:srgbClr val="000000"/>
              </a:solidFill>
              <a:latin typeface="Garamond"/>
              <a:ea typeface="Garamond"/>
              <a:cs typeface="Garamond"/>
              <a:sym typeface="Garamond"/>
            </a:endParaRPr>
          </a:p>
          <a:p>
            <a:pPr marL="914400" lvl="1" indent="-381000" algn="l" rtl="0">
              <a:lnSpc>
                <a:spcPct val="100000"/>
              </a:lnSpc>
              <a:spcBef>
                <a:spcPts val="0"/>
              </a:spcBef>
              <a:spcAft>
                <a:spcPts val="0"/>
              </a:spcAft>
              <a:buClr>
                <a:srgbClr val="000000"/>
              </a:buClr>
              <a:buSzPts val="2400"/>
              <a:buFont typeface="Garamond"/>
              <a:buChar char="–"/>
            </a:pPr>
            <a:r>
              <a:rPr lang="en" sz="2400">
                <a:solidFill>
                  <a:srgbClr val="000000"/>
                </a:solidFill>
                <a:latin typeface="Garamond"/>
                <a:ea typeface="Garamond"/>
                <a:cs typeface="Garamond"/>
                <a:sym typeface="Garamond"/>
              </a:rPr>
              <a:t>Increase Mediator Self-Awareness </a:t>
            </a:r>
            <a:endParaRPr sz="2400">
              <a:solidFill>
                <a:srgbClr val="000000"/>
              </a:solidFill>
              <a:latin typeface="Garamond"/>
              <a:ea typeface="Garamond"/>
              <a:cs typeface="Garamond"/>
              <a:sym typeface="Garamond"/>
            </a:endParaRPr>
          </a:p>
          <a:p>
            <a:pPr marL="914400" lvl="1" indent="-381000" algn="l" rtl="0">
              <a:lnSpc>
                <a:spcPct val="100000"/>
              </a:lnSpc>
              <a:spcBef>
                <a:spcPts val="0"/>
              </a:spcBef>
              <a:spcAft>
                <a:spcPts val="0"/>
              </a:spcAft>
              <a:buClr>
                <a:srgbClr val="000000"/>
              </a:buClr>
              <a:buSzPts val="2400"/>
              <a:buFont typeface="Garamond"/>
              <a:buChar char="–"/>
            </a:pPr>
            <a:r>
              <a:rPr lang="en" sz="2400">
                <a:solidFill>
                  <a:srgbClr val="000000"/>
                </a:solidFill>
                <a:latin typeface="Garamond"/>
                <a:ea typeface="Garamond"/>
                <a:cs typeface="Garamond"/>
                <a:sym typeface="Garamond"/>
              </a:rPr>
              <a:t>Identify and Address Potential Biases </a:t>
            </a:r>
            <a:endParaRPr sz="2400">
              <a:solidFill>
                <a:srgbClr val="000000"/>
              </a:solidFill>
              <a:latin typeface="Garamond"/>
              <a:ea typeface="Garamond"/>
              <a:cs typeface="Garamond"/>
              <a:sym typeface="Garamond"/>
            </a:endParaRPr>
          </a:p>
          <a:p>
            <a:pPr marL="914400" lvl="1" indent="-381000" algn="l" rtl="0">
              <a:lnSpc>
                <a:spcPct val="100000"/>
              </a:lnSpc>
              <a:spcBef>
                <a:spcPts val="0"/>
              </a:spcBef>
              <a:spcAft>
                <a:spcPts val="0"/>
              </a:spcAft>
              <a:buClr>
                <a:srgbClr val="000000"/>
              </a:buClr>
              <a:buSzPts val="2400"/>
              <a:buFont typeface="Garamond"/>
              <a:buChar char="–"/>
            </a:pPr>
            <a:r>
              <a:rPr lang="en" sz="2400">
                <a:solidFill>
                  <a:srgbClr val="000000"/>
                </a:solidFill>
                <a:latin typeface="Garamond"/>
                <a:ea typeface="Garamond"/>
                <a:cs typeface="Garamond"/>
                <a:sym typeface="Garamond"/>
              </a:rPr>
              <a:t>Shape Mediation Decision Points </a:t>
            </a:r>
            <a:endParaRPr sz="2400">
              <a:solidFill>
                <a:srgbClr val="000000"/>
              </a:solidFill>
              <a:latin typeface="Garamond"/>
              <a:ea typeface="Garamond"/>
              <a:cs typeface="Garamond"/>
              <a:sym typeface="Garamond"/>
            </a:endParaRPr>
          </a:p>
          <a:p>
            <a:pPr marL="457200" lvl="0" indent="-419100" algn="l" rtl="0">
              <a:spcBef>
                <a:spcPts val="0"/>
              </a:spcBef>
              <a:spcAft>
                <a:spcPts val="0"/>
              </a:spcAft>
              <a:buClr>
                <a:srgbClr val="000000"/>
              </a:buClr>
              <a:buSzPts val="3000"/>
              <a:buFont typeface="Garamond"/>
              <a:buChar char="•"/>
            </a:pPr>
            <a:r>
              <a:rPr lang="en" sz="3000" b="1">
                <a:latin typeface="Garamond"/>
                <a:ea typeface="Garamond"/>
                <a:cs typeface="Garamond"/>
                <a:sym typeface="Garamond"/>
              </a:rPr>
              <a:t>Mediators may </a:t>
            </a:r>
            <a:r>
              <a:rPr lang="en" sz="3000" b="1" i="1">
                <a:latin typeface="Garamond"/>
                <a:ea typeface="Garamond"/>
                <a:cs typeface="Garamond"/>
                <a:sym typeface="Garamond"/>
              </a:rPr>
              <a:t>depolarize </a:t>
            </a:r>
            <a:r>
              <a:rPr lang="en" sz="3000" b="1">
                <a:latin typeface="Garamond"/>
                <a:ea typeface="Garamond"/>
                <a:cs typeface="Garamond"/>
                <a:sym typeface="Garamond"/>
              </a:rPr>
              <a:t>through tools and decision points.</a:t>
            </a:r>
            <a:endParaRPr sz="3000" b="1">
              <a:latin typeface="Garamond"/>
              <a:ea typeface="Garamond"/>
              <a:cs typeface="Garamond"/>
              <a:sym typeface="Garamond"/>
            </a:endParaRPr>
          </a:p>
          <a:p>
            <a:pPr marL="914400" lvl="1" indent="-381000" algn="l" rtl="0">
              <a:spcBef>
                <a:spcPts val="0"/>
              </a:spcBef>
              <a:spcAft>
                <a:spcPts val="0"/>
              </a:spcAft>
              <a:buSzPts val="2400"/>
              <a:buFont typeface="Garamond"/>
              <a:buChar char="–"/>
            </a:pPr>
            <a:r>
              <a:rPr lang="en" sz="2400">
                <a:latin typeface="Garamond"/>
                <a:ea typeface="Garamond"/>
                <a:cs typeface="Garamond"/>
                <a:sym typeface="Garamond"/>
              </a:rPr>
              <a:t>E.g., Framing</a:t>
            </a:r>
            <a:endParaRPr sz="3000" b="1">
              <a:latin typeface="Garamond"/>
              <a:ea typeface="Garamond"/>
              <a:cs typeface="Garamond"/>
              <a:sym typeface="Garamond"/>
            </a:endParaRPr>
          </a:p>
          <a:p>
            <a:pPr marL="457200" lvl="0" indent="0" algn="l" rtl="0">
              <a:lnSpc>
                <a:spcPct val="100000"/>
              </a:lnSpc>
              <a:spcBef>
                <a:spcPts val="640"/>
              </a:spcBef>
              <a:spcAft>
                <a:spcPts val="0"/>
              </a:spcAft>
              <a:buNone/>
            </a:pPr>
            <a:endParaRPr sz="2400" b="1">
              <a:solidFill>
                <a:schemeClr val="dk2"/>
              </a:solidFill>
              <a:latin typeface="Garamond"/>
              <a:ea typeface="Garamond"/>
              <a:cs typeface="Garamond"/>
              <a:sym typeface="Garamond"/>
            </a:endParaRPr>
          </a:p>
        </p:txBody>
      </p:sp>
      <p:sp>
        <p:nvSpPr>
          <p:cNvPr id="117" name="Google Shape;117;p20"/>
          <p:cNvSpPr/>
          <p:nvPr/>
        </p:nvSpPr>
        <p:spPr>
          <a:xfrm>
            <a:off x="0" y="0"/>
            <a:ext cx="9144000" cy="953100"/>
          </a:xfrm>
          <a:prstGeom prst="rect">
            <a:avLst/>
          </a:prstGeom>
          <a:solidFill>
            <a:srgbClr val="FFFFFF">
              <a:alpha val="6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50"/>
              <a:buFont typeface="Arial"/>
              <a:buNone/>
            </a:pPr>
            <a:endParaRPr sz="1800" b="0" i="0" u="none" strike="noStrike" cap="none">
              <a:solidFill>
                <a:srgbClr val="FFFFFF"/>
              </a:solidFill>
              <a:latin typeface="Calibri"/>
              <a:ea typeface="Calibri"/>
              <a:cs typeface="Calibri"/>
              <a:sym typeface="Calibri"/>
            </a:endParaRPr>
          </a:p>
        </p:txBody>
      </p:sp>
      <p:sp>
        <p:nvSpPr>
          <p:cNvPr id="118" name="Google Shape;118;p20"/>
          <p:cNvSpPr txBox="1">
            <a:spLocks noGrp="1"/>
          </p:cNvSpPr>
          <p:nvPr>
            <p:ph type="title"/>
          </p:nvPr>
        </p:nvSpPr>
        <p:spPr>
          <a:xfrm>
            <a:off x="441888" y="47853"/>
            <a:ext cx="8229600" cy="857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400"/>
              <a:buNone/>
            </a:pPr>
            <a:r>
              <a:rPr lang="en" sz="3000" b="1">
                <a:solidFill>
                  <a:schemeClr val="dk2"/>
                </a:solidFill>
                <a:latin typeface="Garamond"/>
                <a:ea typeface="Garamond"/>
                <a:cs typeface="Garamond"/>
                <a:sym typeface="Garamond"/>
              </a:rPr>
              <a:t>Why is Group Polarization Relevant to Mediation?</a:t>
            </a:r>
            <a:endParaRPr sz="3000" b="1">
              <a:solidFill>
                <a:schemeClr val="dk2"/>
              </a:solidFill>
              <a:latin typeface="Garamond"/>
              <a:ea typeface="Garamond"/>
              <a:cs typeface="Garamond"/>
              <a:sym typeface="Garamond"/>
            </a:endParaRPr>
          </a:p>
        </p:txBody>
      </p:sp>
      <p:sp>
        <p:nvSpPr>
          <p:cNvPr id="119" name="Google Shape;119;p20"/>
          <p:cNvSpPr txBox="1"/>
          <p:nvPr/>
        </p:nvSpPr>
        <p:spPr>
          <a:xfrm>
            <a:off x="5455800" y="4594650"/>
            <a:ext cx="3231000" cy="36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i="1">
              <a:latin typeface="Calibri"/>
              <a:ea typeface="Calibri"/>
              <a:cs typeface="Calibri"/>
              <a:sym typeface="Calibri"/>
            </a:endParaRPr>
          </a:p>
        </p:txBody>
      </p:sp>
      <p:sp>
        <p:nvSpPr>
          <p:cNvPr id="120" name="Google Shape;120;p20"/>
          <p:cNvSpPr txBox="1"/>
          <p:nvPr/>
        </p:nvSpPr>
        <p:spPr>
          <a:xfrm>
            <a:off x="5234400" y="4731425"/>
            <a:ext cx="3673800" cy="299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000">
              <a:solidFill>
                <a:schemeClr val="dk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p21"/>
          <p:cNvPicPr preferRelativeResize="0"/>
          <p:nvPr/>
        </p:nvPicPr>
        <p:blipFill rotWithShape="1">
          <a:blip r:embed="rId3">
            <a:alphaModFix/>
          </a:blip>
          <a:srcRect/>
          <a:stretch/>
        </p:blipFill>
        <p:spPr>
          <a:xfrm>
            <a:off x="0" y="0"/>
            <a:ext cx="9113374" cy="953100"/>
          </a:xfrm>
          <a:prstGeom prst="rect">
            <a:avLst/>
          </a:prstGeom>
          <a:noFill/>
          <a:ln>
            <a:noFill/>
          </a:ln>
        </p:spPr>
      </p:pic>
      <p:sp>
        <p:nvSpPr>
          <p:cNvPr id="126" name="Google Shape;126;p21"/>
          <p:cNvSpPr txBox="1">
            <a:spLocks noGrp="1"/>
          </p:cNvSpPr>
          <p:nvPr>
            <p:ph type="body" idx="1"/>
          </p:nvPr>
        </p:nvSpPr>
        <p:spPr>
          <a:xfrm>
            <a:off x="457200" y="1200152"/>
            <a:ext cx="8229600" cy="33945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640"/>
              </a:spcBef>
              <a:spcAft>
                <a:spcPts val="0"/>
              </a:spcAft>
              <a:buClr>
                <a:srgbClr val="000000"/>
              </a:buClr>
              <a:buSzPts val="2400"/>
              <a:buFont typeface="Garamond"/>
              <a:buChar char="•"/>
            </a:pPr>
            <a:r>
              <a:rPr lang="en" sz="2400">
                <a:solidFill>
                  <a:srgbClr val="000000"/>
                </a:solidFill>
                <a:latin typeface="Garamond"/>
                <a:ea typeface="Garamond"/>
                <a:cs typeface="Garamond"/>
                <a:sym typeface="Garamond"/>
              </a:rPr>
              <a:t>Sources:</a:t>
            </a:r>
            <a:endParaRPr sz="2400">
              <a:solidFill>
                <a:srgbClr val="000000"/>
              </a:solidFill>
              <a:latin typeface="Garamond"/>
              <a:ea typeface="Garamond"/>
              <a:cs typeface="Garamond"/>
              <a:sym typeface="Garamond"/>
            </a:endParaRPr>
          </a:p>
          <a:p>
            <a:pPr marL="914400" lvl="1" indent="-381000" algn="l" rtl="0">
              <a:lnSpc>
                <a:spcPct val="100000"/>
              </a:lnSpc>
              <a:spcBef>
                <a:spcPts val="0"/>
              </a:spcBef>
              <a:spcAft>
                <a:spcPts val="0"/>
              </a:spcAft>
              <a:buClr>
                <a:srgbClr val="000000"/>
              </a:buClr>
              <a:buSzPts val="2400"/>
              <a:buFont typeface="Garamond"/>
              <a:buChar char="–"/>
            </a:pPr>
            <a:r>
              <a:rPr lang="en" sz="2400">
                <a:solidFill>
                  <a:srgbClr val="000000"/>
                </a:solidFill>
                <a:latin typeface="Garamond"/>
                <a:ea typeface="Garamond"/>
                <a:cs typeface="Garamond"/>
                <a:sym typeface="Garamond"/>
              </a:rPr>
              <a:t>ABA Model Standards of Conduct for Mediators</a:t>
            </a:r>
            <a:endParaRPr sz="2400">
              <a:solidFill>
                <a:srgbClr val="000000"/>
              </a:solidFill>
              <a:latin typeface="Garamond"/>
              <a:ea typeface="Garamond"/>
              <a:cs typeface="Garamond"/>
              <a:sym typeface="Garamond"/>
            </a:endParaRPr>
          </a:p>
          <a:p>
            <a:pPr marL="914400" lvl="1" indent="-381000" algn="l" rtl="0">
              <a:lnSpc>
                <a:spcPct val="100000"/>
              </a:lnSpc>
              <a:spcBef>
                <a:spcPts val="0"/>
              </a:spcBef>
              <a:spcAft>
                <a:spcPts val="0"/>
              </a:spcAft>
              <a:buClr>
                <a:srgbClr val="000000"/>
              </a:buClr>
              <a:buSzPts val="2400"/>
              <a:buFont typeface="Garamond"/>
              <a:buChar char="–"/>
            </a:pPr>
            <a:r>
              <a:rPr lang="en" sz="2400">
                <a:solidFill>
                  <a:srgbClr val="000000"/>
                </a:solidFill>
                <a:latin typeface="Garamond"/>
                <a:ea typeface="Garamond"/>
                <a:cs typeface="Garamond"/>
                <a:sym typeface="Garamond"/>
              </a:rPr>
              <a:t>Local Rules of the United States District Court for the District of New Jersey</a:t>
            </a:r>
            <a:endParaRPr sz="2400">
              <a:solidFill>
                <a:srgbClr val="000000"/>
              </a:solidFill>
              <a:latin typeface="Garamond"/>
              <a:ea typeface="Garamond"/>
              <a:cs typeface="Garamond"/>
              <a:sym typeface="Garamond"/>
            </a:endParaRPr>
          </a:p>
          <a:p>
            <a:pPr marL="914400" lvl="1" indent="-381000" algn="l" rtl="0">
              <a:lnSpc>
                <a:spcPct val="100000"/>
              </a:lnSpc>
              <a:spcBef>
                <a:spcPts val="0"/>
              </a:spcBef>
              <a:spcAft>
                <a:spcPts val="0"/>
              </a:spcAft>
              <a:buClr>
                <a:srgbClr val="000000"/>
              </a:buClr>
              <a:buSzPts val="2400"/>
              <a:buFont typeface="Garamond"/>
              <a:buChar char="–"/>
            </a:pPr>
            <a:r>
              <a:rPr lang="en" sz="2400">
                <a:solidFill>
                  <a:srgbClr val="000000"/>
                </a:solidFill>
                <a:latin typeface="Garamond"/>
                <a:ea typeface="Garamond"/>
                <a:cs typeface="Garamond"/>
                <a:sym typeface="Garamond"/>
              </a:rPr>
              <a:t>New Jersey Association of Professional Mediators Standards of Conduct for Mediators</a:t>
            </a:r>
            <a:endParaRPr sz="2400">
              <a:solidFill>
                <a:srgbClr val="000000"/>
              </a:solidFill>
              <a:latin typeface="Garamond"/>
              <a:ea typeface="Garamond"/>
              <a:cs typeface="Garamond"/>
              <a:sym typeface="Garamond"/>
            </a:endParaRPr>
          </a:p>
          <a:p>
            <a:pPr marL="914400" lvl="1" indent="-381000" algn="l" rtl="0">
              <a:lnSpc>
                <a:spcPct val="100000"/>
              </a:lnSpc>
              <a:spcBef>
                <a:spcPts val="0"/>
              </a:spcBef>
              <a:spcAft>
                <a:spcPts val="0"/>
              </a:spcAft>
              <a:buClr>
                <a:srgbClr val="000000"/>
              </a:buClr>
              <a:buSzPts val="2400"/>
              <a:buFont typeface="Garamond"/>
              <a:buChar char="–"/>
            </a:pPr>
            <a:r>
              <a:rPr lang="en" sz="2400">
                <a:solidFill>
                  <a:srgbClr val="000000"/>
                </a:solidFill>
                <a:latin typeface="Garamond"/>
                <a:ea typeface="Garamond"/>
                <a:cs typeface="Garamond"/>
                <a:sym typeface="Garamond"/>
              </a:rPr>
              <a:t>New Jersey Uniform Mediation Act</a:t>
            </a:r>
            <a:endParaRPr sz="2400">
              <a:solidFill>
                <a:srgbClr val="000000"/>
              </a:solidFill>
              <a:latin typeface="Garamond"/>
              <a:ea typeface="Garamond"/>
              <a:cs typeface="Garamond"/>
              <a:sym typeface="Garamond"/>
            </a:endParaRPr>
          </a:p>
          <a:p>
            <a:pPr marL="0" lvl="0" indent="0" algn="l" rtl="0">
              <a:lnSpc>
                <a:spcPct val="100000"/>
              </a:lnSpc>
              <a:spcBef>
                <a:spcPts val="0"/>
              </a:spcBef>
              <a:spcAft>
                <a:spcPts val="0"/>
              </a:spcAft>
              <a:buNone/>
            </a:pPr>
            <a:endParaRPr sz="2400">
              <a:solidFill>
                <a:schemeClr val="dk2"/>
              </a:solidFill>
              <a:latin typeface="Garamond"/>
              <a:ea typeface="Garamond"/>
              <a:cs typeface="Garamond"/>
              <a:sym typeface="Garamond"/>
            </a:endParaRPr>
          </a:p>
        </p:txBody>
      </p:sp>
      <p:sp>
        <p:nvSpPr>
          <p:cNvPr id="127" name="Google Shape;127;p21"/>
          <p:cNvSpPr/>
          <p:nvPr/>
        </p:nvSpPr>
        <p:spPr>
          <a:xfrm>
            <a:off x="0" y="0"/>
            <a:ext cx="9144000" cy="953100"/>
          </a:xfrm>
          <a:prstGeom prst="rect">
            <a:avLst/>
          </a:prstGeom>
          <a:solidFill>
            <a:srgbClr val="FFFFFF">
              <a:alpha val="6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50"/>
              <a:buFont typeface="Arial"/>
              <a:buNone/>
            </a:pPr>
            <a:endParaRPr sz="1800" b="0" i="0" u="none" strike="noStrike" cap="none">
              <a:solidFill>
                <a:srgbClr val="FFFFFF"/>
              </a:solidFill>
              <a:latin typeface="Calibri"/>
              <a:ea typeface="Calibri"/>
              <a:cs typeface="Calibri"/>
              <a:sym typeface="Calibri"/>
            </a:endParaRPr>
          </a:p>
        </p:txBody>
      </p:sp>
      <p:sp>
        <p:nvSpPr>
          <p:cNvPr id="128" name="Google Shape;128;p21"/>
          <p:cNvSpPr txBox="1">
            <a:spLocks noGrp="1"/>
          </p:cNvSpPr>
          <p:nvPr>
            <p:ph type="title"/>
          </p:nvPr>
        </p:nvSpPr>
        <p:spPr>
          <a:xfrm>
            <a:off x="457200" y="47853"/>
            <a:ext cx="8229600" cy="857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400"/>
              <a:buNone/>
            </a:pPr>
            <a:r>
              <a:rPr lang="en" b="1">
                <a:solidFill>
                  <a:schemeClr val="dk2"/>
                </a:solidFill>
                <a:latin typeface="Garamond"/>
                <a:ea typeface="Garamond"/>
                <a:cs typeface="Garamond"/>
                <a:sym typeface="Garamond"/>
              </a:rPr>
              <a:t>Mediator Ethics</a:t>
            </a:r>
            <a:endParaRPr b="1">
              <a:solidFill>
                <a:schemeClr val="dk2"/>
              </a:solidFill>
              <a:latin typeface="Garamond"/>
              <a:ea typeface="Garamond"/>
              <a:cs typeface="Garamond"/>
              <a:sym typeface="Garamon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22"/>
          <p:cNvPicPr preferRelativeResize="0"/>
          <p:nvPr/>
        </p:nvPicPr>
        <p:blipFill rotWithShape="1">
          <a:blip r:embed="rId3">
            <a:alphaModFix/>
          </a:blip>
          <a:srcRect/>
          <a:stretch/>
        </p:blipFill>
        <p:spPr>
          <a:xfrm>
            <a:off x="0" y="0"/>
            <a:ext cx="9113374" cy="953100"/>
          </a:xfrm>
          <a:prstGeom prst="rect">
            <a:avLst/>
          </a:prstGeom>
          <a:noFill/>
          <a:ln>
            <a:noFill/>
          </a:ln>
        </p:spPr>
      </p:pic>
      <p:sp>
        <p:nvSpPr>
          <p:cNvPr id="134" name="Google Shape;134;p22"/>
          <p:cNvSpPr/>
          <p:nvPr/>
        </p:nvSpPr>
        <p:spPr>
          <a:xfrm>
            <a:off x="0" y="0"/>
            <a:ext cx="9144000" cy="953100"/>
          </a:xfrm>
          <a:prstGeom prst="rect">
            <a:avLst/>
          </a:prstGeom>
          <a:solidFill>
            <a:srgbClr val="FFFFFF">
              <a:alpha val="6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50"/>
              <a:buFont typeface="Arial"/>
              <a:buNone/>
            </a:pPr>
            <a:endParaRPr sz="1800" b="0" i="0" u="none" strike="noStrike" cap="none">
              <a:solidFill>
                <a:srgbClr val="FFFFFF"/>
              </a:solidFill>
              <a:latin typeface="Calibri"/>
              <a:ea typeface="Calibri"/>
              <a:cs typeface="Calibri"/>
              <a:sym typeface="Calibri"/>
            </a:endParaRPr>
          </a:p>
        </p:txBody>
      </p:sp>
      <p:sp>
        <p:nvSpPr>
          <p:cNvPr id="135" name="Google Shape;135;p22"/>
          <p:cNvSpPr txBox="1">
            <a:spLocks noGrp="1"/>
          </p:cNvSpPr>
          <p:nvPr>
            <p:ph type="title"/>
          </p:nvPr>
        </p:nvSpPr>
        <p:spPr>
          <a:xfrm>
            <a:off x="441888" y="47853"/>
            <a:ext cx="8229600" cy="857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400"/>
              <a:buNone/>
            </a:pPr>
            <a:r>
              <a:rPr lang="en" b="1">
                <a:solidFill>
                  <a:schemeClr val="dk2"/>
                </a:solidFill>
                <a:latin typeface="Garamond"/>
                <a:ea typeface="Garamond"/>
                <a:cs typeface="Garamond"/>
                <a:sym typeface="Garamond"/>
              </a:rPr>
              <a:t>Confidentiality</a:t>
            </a:r>
            <a:endParaRPr b="1">
              <a:solidFill>
                <a:schemeClr val="dk2"/>
              </a:solidFill>
              <a:latin typeface="Garamond"/>
              <a:ea typeface="Garamond"/>
              <a:cs typeface="Garamond"/>
              <a:sym typeface="Garamond"/>
            </a:endParaRPr>
          </a:p>
        </p:txBody>
      </p:sp>
      <p:sp>
        <p:nvSpPr>
          <p:cNvPr id="136" name="Google Shape;136;p22"/>
          <p:cNvSpPr txBox="1"/>
          <p:nvPr/>
        </p:nvSpPr>
        <p:spPr>
          <a:xfrm>
            <a:off x="4123175" y="1402775"/>
            <a:ext cx="4788300" cy="3236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165090"/>
                </a:solidFill>
                <a:latin typeface="Garamond"/>
                <a:ea typeface="Garamond"/>
                <a:cs typeface="Garamond"/>
                <a:sym typeface="Garamond"/>
              </a:rPr>
              <a:t>A mediator shall maintain the confidentiality of all information obtained by the mediator in mediation, </a:t>
            </a:r>
            <a:r>
              <a:rPr lang="en" sz="2400" b="1" i="0" u="none" strike="noStrike" cap="none">
                <a:solidFill>
                  <a:srgbClr val="165090"/>
                </a:solidFill>
                <a:latin typeface="Garamond"/>
                <a:ea typeface="Garamond"/>
                <a:cs typeface="Garamond"/>
                <a:sym typeface="Garamond"/>
              </a:rPr>
              <a:t>unless otherwise agreed to by the parties or required by applicable law</a:t>
            </a:r>
            <a:r>
              <a:rPr lang="en" sz="2400" b="0" i="0" u="none" strike="noStrike" cap="none">
                <a:solidFill>
                  <a:srgbClr val="165090"/>
                </a:solidFill>
                <a:latin typeface="Garamond"/>
                <a:ea typeface="Garamond"/>
                <a:cs typeface="Garamond"/>
                <a:sym typeface="Garamond"/>
              </a:rPr>
              <a:t>.</a:t>
            </a:r>
            <a:endParaRPr sz="2400" b="0" i="0" u="none" strike="noStrike" cap="none">
              <a:solidFill>
                <a:srgbClr val="165090"/>
              </a:solidFill>
              <a:latin typeface="Garamond"/>
              <a:ea typeface="Garamond"/>
              <a:cs typeface="Garamond"/>
              <a:sym typeface="Garamond"/>
            </a:endParaRPr>
          </a:p>
        </p:txBody>
      </p:sp>
      <p:pic>
        <p:nvPicPr>
          <p:cNvPr id="137" name="Google Shape;137;p22"/>
          <p:cNvPicPr preferRelativeResize="0"/>
          <p:nvPr/>
        </p:nvPicPr>
        <p:blipFill rotWithShape="1">
          <a:blip r:embed="rId4">
            <a:alphaModFix/>
          </a:blip>
          <a:srcRect/>
          <a:stretch/>
        </p:blipFill>
        <p:spPr>
          <a:xfrm>
            <a:off x="775850" y="1402765"/>
            <a:ext cx="2619375" cy="2619375"/>
          </a:xfrm>
          <a:prstGeom prst="rect">
            <a:avLst/>
          </a:prstGeom>
          <a:noFill/>
          <a:ln>
            <a:noFill/>
          </a:ln>
        </p:spPr>
      </p:pic>
      <p:sp>
        <p:nvSpPr>
          <p:cNvPr id="138" name="Google Shape;138;p22"/>
          <p:cNvSpPr txBox="1"/>
          <p:nvPr/>
        </p:nvSpPr>
        <p:spPr>
          <a:xfrm>
            <a:off x="5870300" y="4583375"/>
            <a:ext cx="3103200" cy="39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i="1">
                <a:latin typeface="Calibri"/>
                <a:ea typeface="Calibri"/>
                <a:cs typeface="Calibri"/>
                <a:sym typeface="Calibri"/>
              </a:rPr>
              <a:t>Source: ABA Model Standards of Conduct for Mediators</a:t>
            </a:r>
            <a:endParaRPr sz="1000" i="1">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5156</Words>
  <Application>Microsoft Macintosh PowerPoint</Application>
  <PresentationFormat>On-screen Show (16:9)</PresentationFormat>
  <Paragraphs>362</Paragraphs>
  <Slides>32</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Calibri</vt:lpstr>
      <vt:lpstr>Arial</vt:lpstr>
      <vt:lpstr>Garamond</vt:lpstr>
      <vt:lpstr>Libre Baskerville</vt:lpstr>
      <vt:lpstr>Georgia</vt:lpstr>
      <vt:lpstr>Simple Light</vt:lpstr>
      <vt:lpstr>Justice Marie L. Garibaldi American Inn of Court Columbia Law School  Mediating in the Age of Polarization</vt:lpstr>
      <vt:lpstr>Welcome and Introductions</vt:lpstr>
      <vt:lpstr>Goals for This Workshop</vt:lpstr>
      <vt:lpstr>Conversation Starters</vt:lpstr>
      <vt:lpstr>What is Group Polarization?</vt:lpstr>
      <vt:lpstr>Group Polarization</vt:lpstr>
      <vt:lpstr>Why is Group Polarization Relevant to Mediation?</vt:lpstr>
      <vt:lpstr>Mediator Ethics</vt:lpstr>
      <vt:lpstr>Confidentiality</vt:lpstr>
      <vt:lpstr>Impartiality</vt:lpstr>
      <vt:lpstr>Self-Determination</vt:lpstr>
      <vt:lpstr>Quality of Process</vt:lpstr>
      <vt:lpstr>Quality of Process</vt:lpstr>
      <vt:lpstr>NJ Rules </vt:lpstr>
      <vt:lpstr>                     NJ Rules </vt:lpstr>
      <vt:lpstr>NJ Rules </vt:lpstr>
      <vt:lpstr>NJ Rules</vt:lpstr>
      <vt:lpstr>Transference</vt:lpstr>
      <vt:lpstr>Transference</vt:lpstr>
      <vt:lpstr>Transference</vt:lpstr>
      <vt:lpstr>Decision Points For Mediators</vt:lpstr>
      <vt:lpstr>Decision Points for Mediators</vt:lpstr>
      <vt:lpstr>Decision Points for Mediators</vt:lpstr>
      <vt:lpstr>Decision Points for Mediators</vt:lpstr>
      <vt:lpstr>Decision Points for Mediators</vt:lpstr>
      <vt:lpstr>Decision Points for Mediators</vt:lpstr>
      <vt:lpstr>Decision Points for Mediators</vt:lpstr>
      <vt:lpstr>Decision Points for Mediators</vt:lpstr>
      <vt:lpstr>Discussion</vt:lpstr>
      <vt:lpstr>Discussion</vt:lpstr>
      <vt:lpstr>Discussion</vt:lpstr>
      <vt:lpstr>Thank You &amp;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Justice Marie L. Garibaldi American Inn of Court Columbia Law School  Mediating in the Age of Polarization</dc:title>
  <cp:lastModifiedBy>Erica Zou</cp:lastModifiedBy>
  <cp:revision>1</cp:revision>
  <dcterms:modified xsi:type="dcterms:W3CDTF">2020-11-13T00:38:40Z</dcterms:modified>
</cp:coreProperties>
</file>