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9"/>
  </p:notesMasterIdLst>
  <p:handoutMasterIdLst>
    <p:handoutMasterId r:id="rId10"/>
  </p:handoutMasterIdLst>
  <p:sldIdLst>
    <p:sldId id="262" r:id="rId2"/>
    <p:sldId id="900" r:id="rId3"/>
    <p:sldId id="914" r:id="rId4"/>
    <p:sldId id="919" r:id="rId5"/>
    <p:sldId id="903" r:id="rId6"/>
    <p:sldId id="915" r:id="rId7"/>
    <p:sldId id="918" r:id="rId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CC0000"/>
    <a:srgbClr val="33CC33"/>
    <a:srgbClr val="006600"/>
    <a:srgbClr val="AF8B05"/>
    <a:srgbClr val="FFAB57"/>
    <a:srgbClr val="AE7D02"/>
    <a:srgbClr val="C46200"/>
    <a:srgbClr val="FFA143"/>
    <a:srgbClr val="FF8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43" autoAdjust="0"/>
    <p:restoredTop sz="93126" autoAdjust="0"/>
  </p:normalViewPr>
  <p:slideViewPr>
    <p:cSldViewPr>
      <p:cViewPr varScale="1">
        <p:scale>
          <a:sx n="122" d="100"/>
          <a:sy n="122" d="100"/>
        </p:scale>
        <p:origin x="90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5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67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70255" cy="478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42" tIns="48071" rIns="96142" bIns="48071" numCol="1" anchor="t" anchorCtr="0" compatLnSpc="1">
            <a:prstTxWarp prst="textNoShape">
              <a:avLst/>
            </a:prstTxWarp>
          </a:bodyPr>
          <a:lstStyle>
            <a:lvl1pPr defTabSz="961720">
              <a:defRPr sz="1300"/>
            </a:lvl1pPr>
          </a:lstStyle>
          <a:p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46" y="1"/>
            <a:ext cx="3170254" cy="478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42" tIns="48071" rIns="96142" bIns="48071" numCol="1" anchor="t" anchorCtr="0" compatLnSpc="1">
            <a:prstTxWarp prst="textNoShape">
              <a:avLst/>
            </a:prstTxWarp>
          </a:bodyPr>
          <a:lstStyle>
            <a:lvl1pPr algn="r" defTabSz="961720">
              <a:defRPr sz="1300"/>
            </a:lvl1pPr>
          </a:lstStyle>
          <a:p>
            <a:endParaRPr lang="en-US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2461"/>
            <a:ext cx="3170255" cy="478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42" tIns="48071" rIns="96142" bIns="48071" numCol="1" anchor="b" anchorCtr="0" compatLnSpc="1">
            <a:prstTxWarp prst="textNoShape">
              <a:avLst/>
            </a:prstTxWarp>
          </a:bodyPr>
          <a:lstStyle>
            <a:lvl1pPr defTabSz="961720">
              <a:defRPr sz="1300"/>
            </a:lvl1pPr>
          </a:lstStyle>
          <a:p>
            <a:endParaRPr lang="en-US" dirty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46" y="9122461"/>
            <a:ext cx="3170254" cy="478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42" tIns="48071" rIns="96142" bIns="48071" numCol="1" anchor="b" anchorCtr="0" compatLnSpc="1">
            <a:prstTxWarp prst="textNoShape">
              <a:avLst/>
            </a:prstTxWarp>
          </a:bodyPr>
          <a:lstStyle>
            <a:lvl1pPr algn="r" defTabSz="961720">
              <a:defRPr sz="1300"/>
            </a:lvl1pPr>
          </a:lstStyle>
          <a:p>
            <a:fld id="{8F9D25AE-6C36-4D47-AAD4-C423ACF88C5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055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55" cy="47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74" tIns="47837" rIns="95674" bIns="47837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dirty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46" y="0"/>
            <a:ext cx="3170254" cy="47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74" tIns="47837" rIns="95674" bIns="47837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 dirty="0"/>
          </a:p>
        </p:txBody>
      </p:sp>
      <p:sp>
        <p:nvSpPr>
          <p:cNvPr id="870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30313" y="712788"/>
            <a:ext cx="4859337" cy="3643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66" y="4594247"/>
            <a:ext cx="5362470" cy="427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74" tIns="47837" rIns="95674" bIns="478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0906"/>
            <a:ext cx="3170255" cy="473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74" tIns="47837" rIns="95674" bIns="47837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dirty="0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46" y="9110906"/>
            <a:ext cx="3170254" cy="473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74" tIns="47837" rIns="95674" bIns="47837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17AC86FD-4488-401C-A685-EC39DD3C861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5606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C86FD-4488-401C-A685-EC39DD3C861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098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186" name="Picture 2" descr="Litigation PPT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85750"/>
            <a:ext cx="8577263" cy="19685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84163" y="6172200"/>
            <a:ext cx="8575675" cy="40163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266950"/>
            <a:ext cx="9144000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2000" dirty="0">
                <a:latin typeface="Arial" charset="0"/>
                <a:cs typeface="Arial" charset="0"/>
              </a:rPr>
              <a:t>Finnegan, Henderson, Farabow, Garrett &amp; Dunner, LLP</a:t>
            </a:r>
          </a:p>
        </p:txBody>
      </p:sp>
      <p:pic>
        <p:nvPicPr>
          <p:cNvPr id="349189" name="Picture 6" descr="Finnegan_Logo_K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295400"/>
            <a:ext cx="624681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9190" name="Title Placeholder 1"/>
          <p:cNvSpPr>
            <a:spLocks noGrp="1"/>
          </p:cNvSpPr>
          <p:nvPr>
            <p:ph type="ctrTitle"/>
          </p:nvPr>
        </p:nvSpPr>
        <p:spPr>
          <a:xfrm>
            <a:off x="0" y="3200400"/>
            <a:ext cx="9144000" cy="1143000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4919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724400"/>
            <a:ext cx="6400800" cy="838200"/>
          </a:xfrm>
        </p:spPr>
        <p:txBody>
          <a:bodyPr/>
          <a:lstStyle>
            <a:lvl1pPr marL="0" indent="0" algn="ctr">
              <a:buFontTx/>
              <a:buNone/>
              <a:defRPr sz="2600"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1950" y="274638"/>
            <a:ext cx="2143125" cy="58340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7813" y="274638"/>
            <a:ext cx="6281737" cy="58340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813" y="274638"/>
            <a:ext cx="8577262" cy="411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77813" y="1016000"/>
            <a:ext cx="4211637" cy="509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1850" y="1016000"/>
            <a:ext cx="4213225" cy="50927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solidFill>
                  <a:srgbClr val="0066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7813" y="1016000"/>
            <a:ext cx="4211637" cy="5092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016000"/>
            <a:ext cx="4213225" cy="5092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/>
        </p:nvSpPr>
        <p:spPr>
          <a:xfrm>
            <a:off x="8229600" y="6173788"/>
            <a:ext cx="612775" cy="401637"/>
          </a:xfrm>
          <a:prstGeom prst="rect">
            <a:avLst/>
          </a:prstGeom>
        </p:spPr>
        <p:txBody>
          <a:bodyPr anchor="ctr"/>
          <a:lstStyle>
            <a:lvl1pPr algn="r">
              <a:defRPr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04DE7CF-0801-4D1F-B00B-C4923E3A199A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 smtClean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84163" y="6172200"/>
            <a:ext cx="8575675" cy="401638"/>
          </a:xfrm>
          <a:prstGeom prst="rect">
            <a:avLst/>
          </a:prstGeom>
          <a:solidFill>
            <a:srgbClr val="595959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l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84163" y="787400"/>
            <a:ext cx="8575675" cy="762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229600" y="6173788"/>
            <a:ext cx="612775" cy="401637"/>
          </a:xfrm>
          <a:prstGeom prst="rect">
            <a:avLst/>
          </a:prstGeom>
        </p:spPr>
        <p:txBody>
          <a:bodyPr anchor="ctr"/>
          <a:lstStyle/>
          <a:p>
            <a:pPr algn="r"/>
            <a:fld id="{E2DA4534-C67C-4C8D-8A78-029DE0CE2EF8}" type="slidenum">
              <a:rPr lang="en-US" sz="1000" b="1">
                <a:solidFill>
                  <a:schemeClr val="bg1"/>
                </a:solidFill>
                <a:latin typeface="Arial" charset="0"/>
                <a:cs typeface="Arial" charset="0"/>
              </a:rPr>
              <a:pPr algn="r"/>
              <a:t>‹#›</a:t>
            </a:fld>
            <a:endParaRPr lang="en-US" sz="10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348166" name="Picture 7" descr="Finnegan_Logo_KO.gif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81000" y="6253163"/>
            <a:ext cx="15240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77813" y="1016000"/>
            <a:ext cx="8577262" cy="50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48168" name="Title Placeholder 1"/>
          <p:cNvSpPr>
            <a:spLocks noGrp="1"/>
          </p:cNvSpPr>
          <p:nvPr>
            <p:ph type="title"/>
          </p:nvPr>
        </p:nvSpPr>
        <p:spPr bwMode="auto">
          <a:xfrm>
            <a:off x="277813" y="274638"/>
            <a:ext cx="8577262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r" rtl="0" fontAlgn="base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0" name="Rectangle 12"/>
          <p:cNvSpPr>
            <a:spLocks noGrp="1"/>
          </p:cNvSpPr>
          <p:nvPr>
            <p:ph type="title"/>
          </p:nvPr>
        </p:nvSpPr>
        <p:spPr>
          <a:xfrm>
            <a:off x="0" y="2819400"/>
            <a:ext cx="8577262" cy="411162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500" dirty="0" smtClean="0">
                <a:solidFill>
                  <a:srgbClr val="006600"/>
                </a:solidFill>
              </a:rPr>
              <a:t>Background on </a:t>
            </a:r>
            <a:r>
              <a:rPr lang="en-US" sz="4500" dirty="0" smtClean="0"/>
              <a:t>Exhaustion</a:t>
            </a:r>
            <a:r>
              <a:rPr lang="en-US" sz="4500" i="1" dirty="0">
                <a:solidFill>
                  <a:srgbClr val="006600"/>
                </a:solidFill>
              </a:rPr>
              <a:t/>
            </a:r>
            <a:br>
              <a:rPr lang="en-US" sz="4500" i="1" dirty="0">
                <a:solidFill>
                  <a:srgbClr val="006600"/>
                </a:solidFill>
              </a:rPr>
            </a:br>
            <a:r>
              <a:rPr lang="en-US" sz="2300" dirty="0">
                <a:solidFill>
                  <a:srgbClr val="006600"/>
                </a:solidFill>
              </a:rPr>
              <a:t/>
            </a:r>
            <a:br>
              <a:rPr lang="en-US" sz="2300" dirty="0">
                <a:solidFill>
                  <a:srgbClr val="006600"/>
                </a:solidFill>
              </a:rPr>
            </a:br>
            <a:r>
              <a:rPr lang="en-US" sz="2300" dirty="0" smtClean="0">
                <a:solidFill>
                  <a:srgbClr val="006600"/>
                </a:solidFill>
              </a:rPr>
              <a:t>(January 15, 2019)</a:t>
            </a:r>
            <a:r>
              <a:rPr lang="en-US" i="1" dirty="0" smtClean="0">
                <a:solidFill>
                  <a:srgbClr val="006600"/>
                </a:solidFill>
              </a:rPr>
              <a:t> </a:t>
            </a:r>
            <a:endParaRPr lang="en-US" i="1" dirty="0">
              <a:solidFill>
                <a:srgbClr val="006600"/>
              </a:solidFill>
            </a:endParaRPr>
          </a:p>
        </p:txBody>
      </p:sp>
      <p:sp>
        <p:nvSpPr>
          <p:cNvPr id="17421" name="Rectangle 13"/>
          <p:cNvSpPr>
            <a:spLocks noGrp="1" noChangeArrowheads="1"/>
          </p:cNvSpPr>
          <p:nvPr>
            <p:ph type="subTitle" idx="4294967295"/>
          </p:nvPr>
        </p:nvSpPr>
        <p:spPr>
          <a:xfrm>
            <a:off x="1703388" y="5041900"/>
            <a:ext cx="7440612" cy="1020763"/>
          </a:xfrm>
        </p:spPr>
        <p:txBody>
          <a:bodyPr/>
          <a:lstStyle/>
          <a:p>
            <a:pPr algn="r"/>
            <a:r>
              <a:rPr lang="en-US" sz="1400" dirty="0" smtClean="0"/>
              <a:t>Philip Schwartz</a:t>
            </a:r>
            <a:endParaRPr lang="en-US" sz="1400" dirty="0"/>
          </a:p>
          <a:p>
            <a:pPr algn="r"/>
            <a:r>
              <a:rPr lang="en-US" sz="1400" dirty="0" smtClean="0"/>
              <a:t>philip.schwartz@uspto.gov</a:t>
            </a:r>
            <a:endParaRPr lang="en-US" sz="1400" dirty="0"/>
          </a:p>
          <a:p>
            <a:pPr algn="r"/>
            <a:r>
              <a:rPr lang="en-US" sz="1400" dirty="0" smtClean="0"/>
              <a:t>Slides used and adapted with permission from</a:t>
            </a:r>
            <a:r>
              <a:rPr lang="en-US" sz="1400" dirty="0" smtClean="0">
                <a:cs typeface="Arial" charset="0"/>
              </a:rPr>
              <a:t> </a:t>
            </a:r>
            <a:r>
              <a:rPr lang="en-US" sz="1400" dirty="0">
                <a:cs typeface="Arial" charset="0"/>
              </a:rPr>
              <a:t>Patrick J. </a:t>
            </a:r>
            <a:r>
              <a:rPr lang="en-US" sz="1400" dirty="0" smtClean="0">
                <a:cs typeface="Arial" charset="0"/>
              </a:rPr>
              <a:t>Coyne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Sale</a:t>
            </a:r>
            <a:endParaRPr lang="en-US" dirty="0"/>
          </a:p>
        </p:txBody>
      </p:sp>
      <p:pic>
        <p:nvPicPr>
          <p:cNvPr id="4098" name="Picture 2" descr="http://www.maritimequest.com/liners/titanic/passengers/straus_isidor/straus_isid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67400" cy="790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3600" y="990600"/>
            <a:ext cx="2895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+mj-lt"/>
              </a:rPr>
              <a:t>Bobbs-Merrill </a:t>
            </a:r>
            <a:r>
              <a:rPr lang="en-US" sz="3200" i="1" dirty="0">
                <a:latin typeface="+mj-lt"/>
              </a:rPr>
              <a:t>Co. </a:t>
            </a:r>
            <a:r>
              <a:rPr lang="en-US" sz="3200" dirty="0">
                <a:latin typeface="+mj-lt"/>
              </a:rPr>
              <a:t>v. </a:t>
            </a:r>
            <a:r>
              <a:rPr lang="en-US" sz="3200" i="1" dirty="0">
                <a:latin typeface="+mj-lt"/>
              </a:rPr>
              <a:t>Straus, </a:t>
            </a:r>
            <a:r>
              <a:rPr lang="en-US" sz="3200" dirty="0">
                <a:latin typeface="+mj-lt"/>
              </a:rPr>
              <a:t>210 U. S. </a:t>
            </a:r>
            <a:r>
              <a:rPr lang="en-US" sz="3200" dirty="0" smtClean="0">
                <a:latin typeface="+mj-lt"/>
              </a:rPr>
              <a:t>339 (1908)</a:t>
            </a:r>
            <a:endParaRPr lang="en-US" sz="3000" i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27057" y="3581400"/>
            <a:ext cx="2895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+mn-lt"/>
              </a:rPr>
              <a:t>First sale exhausts the exclusive rights in that copy of the work </a:t>
            </a:r>
            <a:endParaRPr lang="en-US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29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upload.wikimedia.org/wikipedia/commons/5/55/Mallin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914400"/>
            <a:ext cx="5742269" cy="427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Mallinkrodt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1981200"/>
            <a:ext cx="2895600" cy="2971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Post-sale restrictions upheld in spite of contrary Supreme Court authority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5185390"/>
            <a:ext cx="86106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>
                <a:latin typeface="+mn-lt"/>
              </a:rPr>
              <a:t>Mallinckrodt, Inc. v. Medipart, Inc.</a:t>
            </a:r>
            <a:r>
              <a:rPr lang="en-US" sz="3000" dirty="0">
                <a:latin typeface="+mn-lt"/>
              </a:rPr>
              <a:t>, 976 F.2d 700 (Fed. Cir. </a:t>
            </a:r>
            <a:r>
              <a:rPr lang="en-US" sz="3000" dirty="0" smtClean="0">
                <a:latin typeface="+mn-lt"/>
              </a:rPr>
              <a:t>1992)</a:t>
            </a:r>
            <a:endParaRPr lang="en-US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53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063"/>
            <a:ext cx="9144000" cy="55538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Quanta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73152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Patent license language insufficient to create limited license and avoid effect of exhaustion </a:t>
            </a:r>
            <a:r>
              <a:rPr lang="en-US" dirty="0" smtClean="0"/>
              <a:t>doctrine.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>
                <a:solidFill>
                  <a:schemeClr val="bg1"/>
                </a:solidFill>
              </a:rPr>
              <a:t>Quanta Computer, Inc. v. LG Electronics, Inc</a:t>
            </a:r>
            <a:r>
              <a:rPr lang="en-US" i="1" dirty="0" smtClean="0">
                <a:solidFill>
                  <a:schemeClr val="bg1"/>
                </a:solidFill>
              </a:rPr>
              <a:t>., </a:t>
            </a:r>
            <a:r>
              <a:rPr lang="en-US" dirty="0" smtClean="0">
                <a:solidFill>
                  <a:schemeClr val="bg1"/>
                </a:solidFill>
              </a:rPr>
              <a:t>553 U.S. 617 (2008)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060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063"/>
            <a:ext cx="9144000" cy="55538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Quanta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063225"/>
            <a:ext cx="73152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Exhaustion </a:t>
            </a:r>
            <a:r>
              <a:rPr lang="en-US" dirty="0"/>
              <a:t>doctrine applies to method claims and to authorized sale of article that substantially embodies claimed invention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i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chemeClr val="bg1"/>
                </a:solidFill>
              </a:rPr>
              <a:t>Quanta </a:t>
            </a:r>
            <a:r>
              <a:rPr lang="en-US" i="1" dirty="0">
                <a:solidFill>
                  <a:schemeClr val="bg1"/>
                </a:solidFill>
              </a:rPr>
              <a:t>Computer, Inc. v. LG Electronics, Inc</a:t>
            </a:r>
            <a:r>
              <a:rPr lang="en-US" i="1" dirty="0" smtClean="0">
                <a:solidFill>
                  <a:schemeClr val="bg1"/>
                </a:solidFill>
              </a:rPr>
              <a:t>., </a:t>
            </a:r>
            <a:r>
              <a:rPr lang="en-US" dirty="0" smtClean="0">
                <a:solidFill>
                  <a:schemeClr val="bg1"/>
                </a:solidFill>
              </a:rPr>
              <a:t>553 U.S. 617 (2008)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176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Kirtsaeng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9" y="1295400"/>
            <a:ext cx="4283075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International sale exhausts exclusive rights in the copy of the work that is sold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Kirtsaeng v</a:t>
            </a:r>
            <a:r>
              <a:rPr lang="en-US" dirty="0"/>
              <a:t>. John </a:t>
            </a:r>
            <a:r>
              <a:rPr lang="en-US" i="1" dirty="0"/>
              <a:t>Wiley &amp; Sons, Inc.</a:t>
            </a:r>
            <a:r>
              <a:rPr lang="en-US" dirty="0"/>
              <a:t>, 568 U.S. 519 (2013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6146" name="Picture 2" descr="http://coolcopyright.com/application/files/2314/3647/0280/Kirtsae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81529"/>
            <a:ext cx="4361908" cy="519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42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4600"/>
            <a:ext cx="9144000" cy="348538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Outside of the EU and before Lexmark, no country imposed international patent exhaustion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89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 Template_Finnegan_Litigation">
  <a:themeElements>
    <a:clrScheme name="PPT Template_Finnegan_Litig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T Template_Finnegan_Litig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 Template_Finnegan_Litig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_Finnegan_Litig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_Finnegan_Litig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_Finnegan_Litig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_Finnegan_Litig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_Finnegan_Litig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_Finnegan_Litig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_Finnegan_Litig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_Finnegan_Litig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_Finnegan_Litig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_Finnegan_Litig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_Finnegan_Litig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14471</TotalTime>
  <Words>198</Words>
  <Application>Microsoft Office PowerPoint</Application>
  <PresentationFormat>On-screen Show (4:3)</PresentationFormat>
  <Paragraphs>28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PPT Template_Finnegan_Litigation</vt:lpstr>
      <vt:lpstr>Background on Exhaustion  (January 15, 2019) </vt:lpstr>
      <vt:lpstr>First Sale</vt:lpstr>
      <vt:lpstr>Mallinkrodt</vt:lpstr>
      <vt:lpstr>Quanta</vt:lpstr>
      <vt:lpstr>Quanta</vt:lpstr>
      <vt:lpstr>Kirtsaeng</vt:lpstr>
      <vt:lpstr>PowerPoint Presentation</vt:lpstr>
    </vt:vector>
  </TitlesOfParts>
  <Company>FHFGD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Registered user</dc:creator>
  <cp:lastModifiedBy>Philip Schwartz</cp:lastModifiedBy>
  <cp:revision>599</cp:revision>
  <cp:lastPrinted>2015-09-08T22:03:29Z</cp:lastPrinted>
  <dcterms:created xsi:type="dcterms:W3CDTF">2003-04-08T17:55:42Z</dcterms:created>
  <dcterms:modified xsi:type="dcterms:W3CDTF">2020-01-15T18:12:43Z</dcterms:modified>
</cp:coreProperties>
</file>