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0" r:id="rId4"/>
  </p:sldMasterIdLst>
  <p:notesMasterIdLst>
    <p:notesMasterId r:id="rId71"/>
  </p:notesMasterIdLst>
  <p:sldIdLst>
    <p:sldId id="257" r:id="rId5"/>
    <p:sldId id="260" r:id="rId6"/>
    <p:sldId id="259" r:id="rId7"/>
    <p:sldId id="266" r:id="rId8"/>
    <p:sldId id="262" r:id="rId9"/>
    <p:sldId id="268" r:id="rId10"/>
    <p:sldId id="269" r:id="rId11"/>
    <p:sldId id="263" r:id="rId12"/>
    <p:sldId id="264" r:id="rId13"/>
    <p:sldId id="265" r:id="rId14"/>
    <p:sldId id="271" r:id="rId15"/>
    <p:sldId id="270" r:id="rId16"/>
    <p:sldId id="272" r:id="rId17"/>
    <p:sldId id="256" r:id="rId18"/>
    <p:sldId id="274" r:id="rId19"/>
    <p:sldId id="258" r:id="rId20"/>
    <p:sldId id="275" r:id="rId21"/>
    <p:sldId id="276" r:id="rId22"/>
    <p:sldId id="277" r:id="rId23"/>
    <p:sldId id="278"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267" r:id="rId65"/>
    <p:sldId id="304" r:id="rId66"/>
    <p:sldId id="305" r:id="rId67"/>
    <p:sldId id="306" r:id="rId68"/>
    <p:sldId id="273" r:id="rId69"/>
    <p:sldId id="307" r:id="rId7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6120" autoAdjust="0"/>
  </p:normalViewPr>
  <p:slideViewPr>
    <p:cSldViewPr snapToGrid="0">
      <p:cViewPr varScale="1">
        <p:scale>
          <a:sx n="111" d="100"/>
          <a:sy n="111" d="100"/>
        </p:scale>
        <p:origin x="53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slide" Target="slides/slide43.xml" /><Relationship Id="rId50" Type="http://schemas.openxmlformats.org/officeDocument/2006/relationships/slide" Target="slides/slide46.xml" /><Relationship Id="rId55" Type="http://schemas.openxmlformats.org/officeDocument/2006/relationships/slide" Target="slides/slide51.xml" /><Relationship Id="rId63" Type="http://schemas.openxmlformats.org/officeDocument/2006/relationships/slide" Target="slides/slide59.xml" /><Relationship Id="rId68" Type="http://schemas.openxmlformats.org/officeDocument/2006/relationships/slide" Target="slides/slide64.xml" /><Relationship Id="rId7" Type="http://schemas.openxmlformats.org/officeDocument/2006/relationships/slide" Target="slides/slide3.xml" /><Relationship Id="rId71" Type="http://schemas.openxmlformats.org/officeDocument/2006/relationships/notesMaster" Target="notesMasters/notesMaster1.xml" /><Relationship Id="rId2" Type="http://schemas.openxmlformats.org/officeDocument/2006/relationships/slideMaster" Target="slideMasters/slideMaster2.xml" /><Relationship Id="rId16" Type="http://schemas.openxmlformats.org/officeDocument/2006/relationships/slide" Target="slides/slide12.xml" /><Relationship Id="rId29" Type="http://schemas.openxmlformats.org/officeDocument/2006/relationships/slide" Target="slides/slide25.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slide" Target="slides/slide41.xml" /><Relationship Id="rId53" Type="http://schemas.openxmlformats.org/officeDocument/2006/relationships/slide" Target="slides/slide49.xml" /><Relationship Id="rId58" Type="http://schemas.openxmlformats.org/officeDocument/2006/relationships/slide" Target="slides/slide54.xml" /><Relationship Id="rId66" Type="http://schemas.openxmlformats.org/officeDocument/2006/relationships/slide" Target="slides/slide62.xml" /><Relationship Id="rId74"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slide" Target="slides/slide45.xml" /><Relationship Id="rId57" Type="http://schemas.openxmlformats.org/officeDocument/2006/relationships/slide" Target="slides/slide53.xml" /><Relationship Id="rId61" Type="http://schemas.openxmlformats.org/officeDocument/2006/relationships/slide" Target="slides/slide57.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slide" Target="slides/slide40.xml" /><Relationship Id="rId52" Type="http://schemas.openxmlformats.org/officeDocument/2006/relationships/slide" Target="slides/slide48.xml" /><Relationship Id="rId60" Type="http://schemas.openxmlformats.org/officeDocument/2006/relationships/slide" Target="slides/slide56.xml" /><Relationship Id="rId65" Type="http://schemas.openxmlformats.org/officeDocument/2006/relationships/slide" Target="slides/slide61.xml" /><Relationship Id="rId73" Type="http://schemas.openxmlformats.org/officeDocument/2006/relationships/viewProps" Target="viewProps.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slide" Target="slides/slide39.xml" /><Relationship Id="rId48" Type="http://schemas.openxmlformats.org/officeDocument/2006/relationships/slide" Target="slides/slide44.xml" /><Relationship Id="rId56" Type="http://schemas.openxmlformats.org/officeDocument/2006/relationships/slide" Target="slides/slide52.xml" /><Relationship Id="rId64" Type="http://schemas.openxmlformats.org/officeDocument/2006/relationships/slide" Target="slides/slide60.xml" /><Relationship Id="rId69" Type="http://schemas.openxmlformats.org/officeDocument/2006/relationships/slide" Target="slides/slide65.xml" /><Relationship Id="rId8" Type="http://schemas.openxmlformats.org/officeDocument/2006/relationships/slide" Target="slides/slide4.xml" /><Relationship Id="rId51" Type="http://schemas.openxmlformats.org/officeDocument/2006/relationships/slide" Target="slides/slide47.xml" /><Relationship Id="rId72" Type="http://schemas.openxmlformats.org/officeDocument/2006/relationships/presProps" Target="presProps.xml" /><Relationship Id="rId3" Type="http://schemas.openxmlformats.org/officeDocument/2006/relationships/slideMaster" Target="slideMasters/slideMaster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slide" Target="slides/slide42.xml" /><Relationship Id="rId59" Type="http://schemas.openxmlformats.org/officeDocument/2006/relationships/slide" Target="slides/slide55.xml" /><Relationship Id="rId67" Type="http://schemas.openxmlformats.org/officeDocument/2006/relationships/slide" Target="slides/slide63.xml" /><Relationship Id="rId20" Type="http://schemas.openxmlformats.org/officeDocument/2006/relationships/slide" Target="slides/slide16.xml" /><Relationship Id="rId41" Type="http://schemas.openxmlformats.org/officeDocument/2006/relationships/slide" Target="slides/slide37.xml" /><Relationship Id="rId54" Type="http://schemas.openxmlformats.org/officeDocument/2006/relationships/slide" Target="slides/slide50.xml" /><Relationship Id="rId62" Type="http://schemas.openxmlformats.org/officeDocument/2006/relationships/slide" Target="slides/slide58.xml" /><Relationship Id="rId70" Type="http://schemas.openxmlformats.org/officeDocument/2006/relationships/slide" Target="slides/slide66.xml" /><Relationship Id="rId75"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2.xml"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 /><Relationship Id="rId2" Type="http://schemas.microsoft.com/office/2011/relationships/chartColorStyle" Target="colors1.xml" /><Relationship Id="rId1" Type="http://schemas.microsoft.com/office/2011/relationships/chartStyle" Target="style1.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 of Jail and County Population by Race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769427223892103"/>
          <c:y val="9.3117207195009724E-2"/>
          <c:w val="0.84207130805845631"/>
          <c:h val="0.7775764777573525"/>
        </c:manualLayout>
      </c:layout>
      <c:barChart>
        <c:barDir val="bar"/>
        <c:grouping val="clustered"/>
        <c:varyColors val="0"/>
        <c:ser>
          <c:idx val="0"/>
          <c:order val="0"/>
          <c:tx>
            <c:strRef>
              <c:f>Sheet1!$B$1</c:f>
              <c:strCache>
                <c:ptCount val="1"/>
                <c:pt idx="0">
                  <c:v>County</c:v>
                </c:pt>
              </c:strCache>
            </c:strRef>
          </c:tx>
          <c:spPr>
            <a:solidFill>
              <a:schemeClr val="accent1"/>
            </a:solidFill>
            <a:ln>
              <a:noFill/>
            </a:ln>
            <a:effectLst/>
          </c:spPr>
          <c:invertIfNegative val="0"/>
          <c:cat>
            <c:strRef>
              <c:f>Sheet1!$A$2:$A$5</c:f>
              <c:strCache>
                <c:ptCount val="4"/>
                <c:pt idx="0">
                  <c:v>Black</c:v>
                </c:pt>
                <c:pt idx="1">
                  <c:v>Asian</c:v>
                </c:pt>
                <c:pt idx="2">
                  <c:v>Hispanic</c:v>
                </c:pt>
                <c:pt idx="3">
                  <c:v>White</c:v>
                </c:pt>
              </c:strCache>
            </c:strRef>
          </c:cat>
          <c:val>
            <c:numRef>
              <c:f>Sheet1!$B$2:$B$5</c:f>
              <c:numCache>
                <c:formatCode>General</c:formatCode>
                <c:ptCount val="4"/>
                <c:pt idx="0">
                  <c:v>9</c:v>
                </c:pt>
                <c:pt idx="1">
                  <c:v>17</c:v>
                </c:pt>
                <c:pt idx="2">
                  <c:v>16</c:v>
                </c:pt>
                <c:pt idx="3">
                  <c:v>62</c:v>
                </c:pt>
              </c:numCache>
            </c:numRef>
          </c:val>
          <c:extLst>
            <c:ext xmlns:c16="http://schemas.microsoft.com/office/drawing/2014/chart" uri="{C3380CC4-5D6E-409C-BE32-E72D297353CC}">
              <c16:uniqueId val="{00000000-A4BB-4087-BF6B-713D114BDF0C}"/>
            </c:ext>
          </c:extLst>
        </c:ser>
        <c:ser>
          <c:idx val="1"/>
          <c:order val="1"/>
          <c:tx>
            <c:strRef>
              <c:f>Sheet1!$C$1</c:f>
              <c:strCache>
                <c:ptCount val="1"/>
                <c:pt idx="0">
                  <c:v>Jail</c:v>
                </c:pt>
              </c:strCache>
            </c:strRef>
          </c:tx>
          <c:spPr>
            <a:solidFill>
              <a:schemeClr val="accent2"/>
            </a:solidFill>
            <a:ln>
              <a:noFill/>
            </a:ln>
            <a:effectLst/>
          </c:spPr>
          <c:invertIfNegative val="0"/>
          <c:cat>
            <c:strRef>
              <c:f>Sheet1!$A$2:$A$5</c:f>
              <c:strCache>
                <c:ptCount val="4"/>
                <c:pt idx="0">
                  <c:v>Black</c:v>
                </c:pt>
                <c:pt idx="1">
                  <c:v>Asian</c:v>
                </c:pt>
                <c:pt idx="2">
                  <c:v>Hispanic</c:v>
                </c:pt>
                <c:pt idx="3">
                  <c:v>White</c:v>
                </c:pt>
              </c:strCache>
            </c:strRef>
          </c:cat>
          <c:val>
            <c:numRef>
              <c:f>Sheet1!$C$2:$C$5</c:f>
              <c:numCache>
                <c:formatCode>General</c:formatCode>
                <c:ptCount val="4"/>
                <c:pt idx="0">
                  <c:v>34</c:v>
                </c:pt>
                <c:pt idx="1">
                  <c:v>3</c:v>
                </c:pt>
                <c:pt idx="2">
                  <c:v>16</c:v>
                </c:pt>
                <c:pt idx="3">
                  <c:v>46</c:v>
                </c:pt>
              </c:numCache>
            </c:numRef>
          </c:val>
          <c:extLst>
            <c:ext xmlns:c16="http://schemas.microsoft.com/office/drawing/2014/chart" uri="{C3380CC4-5D6E-409C-BE32-E72D297353CC}">
              <c16:uniqueId val="{00000001-A4BB-4087-BF6B-713D114BDF0C}"/>
            </c:ext>
          </c:extLst>
        </c:ser>
        <c:dLbls>
          <c:showLegendKey val="0"/>
          <c:showVal val="0"/>
          <c:showCatName val="0"/>
          <c:showSerName val="0"/>
          <c:showPercent val="0"/>
          <c:showBubbleSize val="0"/>
        </c:dLbls>
        <c:gapWidth val="182"/>
        <c:axId val="717284128"/>
        <c:axId val="708749488"/>
      </c:barChart>
      <c:catAx>
        <c:axId val="717284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8749488"/>
        <c:crosses val="autoZero"/>
        <c:auto val="1"/>
        <c:lblAlgn val="ctr"/>
        <c:lblOffset val="100"/>
        <c:noMultiLvlLbl val="0"/>
      </c:catAx>
      <c:valAx>
        <c:axId val="708749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728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5D7F03-BC88-4D42-B52F-93464BED2FFC}" type="datetimeFigureOut">
              <a:rPr lang="en-US" smtClean="0"/>
              <a:t>11/18/2019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77F81CF-68E1-4150-9167-7A081507DB2B}" type="slidenum">
              <a:rPr lang="en-US" smtClean="0"/>
              <a:t>‹#›</a:t>
            </a:fld>
            <a:endParaRPr lang="en-US"/>
          </a:p>
        </p:txBody>
      </p:sp>
    </p:spTree>
    <p:extLst>
      <p:ext uri="{BB962C8B-B14F-4D97-AF65-F5344CB8AC3E}">
        <p14:creationId xmlns:p14="http://schemas.microsoft.com/office/powerpoint/2010/main" val="203105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vadefenders.org/about-us/" TargetMode="External" /><Relationship Id="rId2" Type="http://schemas.openxmlformats.org/officeDocument/2006/relationships/slide" Target="../slides/slide39.xml" /><Relationship Id="rId1" Type="http://schemas.openxmlformats.org/officeDocument/2006/relationships/notesMaster" Target="../notesMasters/notesMaster1.xml" /><Relationship Id="rId4" Type="http://schemas.openxmlformats.org/officeDocument/2006/relationships/hyperlink" Target="https://law.lis.virginia.gov/vacode/title19.2/chapter10/section19.2-163.01/" TargetMode="External" /></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law.lis.virginia.gov/vacode/title19.2/chapter10/section19.2-159/" TargetMode="External" /><Relationship Id="rId7" Type="http://schemas.openxmlformats.org/officeDocument/2006/relationships/hyperlink" Target="http://www.courts.state.va.us/courtadmin/aoc/djs/resources/manuals/ctapptatty/chapter02.pdf" TargetMode="External" /><Relationship Id="rId2" Type="http://schemas.openxmlformats.org/officeDocument/2006/relationships/slide" Target="../slides/slide40.xml" /><Relationship Id="rId1" Type="http://schemas.openxmlformats.org/officeDocument/2006/relationships/notesMaster" Target="../notesMasters/notesMaster1.xml" /><Relationship Id="rId6" Type="http://schemas.openxmlformats.org/officeDocument/2006/relationships/hyperlink" Target="http://www.courts.state.va.us/forms/district/dc333.pdf" TargetMode="External" /><Relationship Id="rId5" Type="http://schemas.openxmlformats.org/officeDocument/2006/relationships/hyperlink" Target="https://www.vbgov.com/government/departments/courts/juvenile-domestic-relations-court/Documents/court-forms/dc334instr.pdf" TargetMode="External" /><Relationship Id="rId4" Type="http://schemas.openxmlformats.org/officeDocument/2006/relationships/hyperlink" Target="https://law.lis.virginia.gov/vacode/title16.1/chapter11/section16.1-266/" TargetMode="Externa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vadefenders.org/wp-content/uploads/2019/09/2019-VIDC-Annual-Report.pdf" TargetMode="External" /><Relationship Id="rId2" Type="http://schemas.openxmlformats.org/officeDocument/2006/relationships/slide" Target="../slides/slide55.xml" /><Relationship Id="rId1" Type="http://schemas.openxmlformats.org/officeDocument/2006/relationships/notesMaster" Target="../notesMasters/notesMaster1.xml" /><Relationship Id="rId4" Type="http://schemas.openxmlformats.org/officeDocument/2006/relationships/hyperlink" Target="http://www.courts.state.va.us/courtadmin/aoc/fiscal/chart.pdf" TargetMode="External" /></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vadefenders.org/wp-content/uploads/2019/09/2019-VIDC-Annual-Report.pdf" TargetMode="External" /><Relationship Id="rId2" Type="http://schemas.openxmlformats.org/officeDocument/2006/relationships/slide" Target="../slides/slide56.xml" /><Relationship Id="rId1" Type="http://schemas.openxmlformats.org/officeDocument/2006/relationships/notesMaster" Target="../notesMasters/notesMaster1.xml" /><Relationship Id="rId4" Type="http://schemas.openxmlformats.org/officeDocument/2006/relationships/hyperlink" Target="https://law.lis.virginia.gov/vacode/title19.2/chapter19/section19.2-326/" TargetMode="Externa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vadefenders.org/wp-content/uploads/2019/09/2019-VIDC-Annual-Report.pdf" TargetMode="External" /><Relationship Id="rId2" Type="http://schemas.openxmlformats.org/officeDocument/2006/relationships/slide" Target="../slides/slide57.xml" /><Relationship Id="rId1" Type="http://schemas.openxmlformats.org/officeDocument/2006/relationships/notesMaster" Target="../notesMasters/notesMaster1.xml" /><Relationship Id="rId4" Type="http://schemas.openxmlformats.org/officeDocument/2006/relationships/hyperlink" Target="https://law.lis.virginia.gov/vacode/title19.2/chapter10/section19.2-163/" TargetMode="External" /></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uscourts.gov/rules-policies/judiciary-policies/cja-guidelines/chapter-2-ss-230-compensation-and-expenses#a230_23" TargetMode="External" /><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uscourts.gov/rules-policies/judiciary-policies/cja-guidelines/chapter-6-ss-630-compensation-appointed-counsel#a630" TargetMode="External" /><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mdd.uscourts.gov/panel-applicant-information" TargetMode="External" /><Relationship Id="rId2" Type="http://schemas.openxmlformats.org/officeDocument/2006/relationships/slide" Target="../slides/slide61.xml" /><Relationship Id="rId1" Type="http://schemas.openxmlformats.org/officeDocument/2006/relationships/notesMaster" Target="../notesMasters/notesMaster1.xml" /><Relationship Id="rId4" Type="http://schemas.openxmlformats.org/officeDocument/2006/relationships/hyperlink" Target="http://www.vadefenders.org/wp-content/uploads/2019/09/2019-VIDC-Annual-Report.pdf" TargetMode="Externa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pinterest.com/pin/90775748713555497/?lp=true" TargetMode="External" /><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familysearch.org/wiki/en/Loudoun_County,_Virginia_Genealogy" TargetMode="External" /><Relationship Id="rId2" Type="http://schemas.openxmlformats.org/officeDocument/2006/relationships/slide" Target="../slides/slide64.xml" /><Relationship Id="rId1" Type="http://schemas.openxmlformats.org/officeDocument/2006/relationships/notesMaster" Target="../notesMasters/notesMaster1.xml" /><Relationship Id="rId4" Type="http://schemas.openxmlformats.org/officeDocument/2006/relationships/hyperlink" Target="https://www.biberaj2019.com" TargetMode="External" /></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commons.wikimedia.org/wiki/File:Map_showing_Prince_William_County,_Virginia.png" TargetMode="External" /><Relationship Id="rId2" Type="http://schemas.openxmlformats.org/officeDocument/2006/relationships/slide" Target="../slides/slide65.xml" /><Relationship Id="rId1" Type="http://schemas.openxmlformats.org/officeDocument/2006/relationships/notesMaster" Target="../notesMasters/notesMaster1.xml" /><Relationship Id="rId5" Type="http://schemas.openxmlformats.org/officeDocument/2006/relationships/hyperlink" Target="https://www.insidenova.com/news/election/ashworth-wins-commonwealth-s-attorney-race-for-prince-william-region/article_1b36abac-0038-11ea-9191-37087daccf52.html" TargetMode="External" /><Relationship Id="rId4" Type="http://schemas.openxmlformats.org/officeDocument/2006/relationships/hyperlink" Target="https://www.washingtonpost.com/local/public-safety/in-northern-virginia-an-unprecedented-chance-to-shape-criminal-justice/2019/10/30/386a47f2-f998-11e9-8190-6be4deb56e01_story.html" TargetMode="External" /></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washingtonpost.com/local/public-safety/in-northern-virginia-an-unprecedented-chance-to-shape-criminal-justice/2019/10/30/386a47f2-f998-11e9-8190-6be4deb56e01_story.html" TargetMode="External" /><Relationship Id="rId2" Type="http://schemas.openxmlformats.org/officeDocument/2006/relationships/slide" Target="../slides/slide66.xml" /><Relationship Id="rId1" Type="http://schemas.openxmlformats.org/officeDocument/2006/relationships/notesMaster" Target="../notesMasters/notesMaster1.xml" /><Relationship Id="rId4" Type="http://schemas.openxmlformats.org/officeDocument/2006/relationships/hyperlink" Target="https://upload.wikimedia.org/wikipedia/commons/7/7b/Map_showing_Fairfax_County%2C_Virginia.png" TargetMode="Externa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“Crime victims have traditionally been given virtually no legal standing in the process of doing justice in American courts, even though the justice system exists because individual citizens have been hurt by criminal behavior. Victims of crime feel increasingly frustrated and alienated by the current system of justice. The crime is against "the state" and state interests drive the process of doing justice. Individual crime victims are left on the sidelines with little, if any, input.”</a:t>
            </a:r>
          </a:p>
          <a:p>
            <a:pPr marL="698830" lvl="1" indent="-232943">
              <a:buFont typeface="+mj-lt"/>
              <a:buAutoNum type="arabicPeriod"/>
            </a:pPr>
            <a:r>
              <a:rPr lang="en-US" dirty="0"/>
              <a:t>https://</a:t>
            </a:r>
            <a:r>
              <a:rPr lang="en-US" dirty="0" err="1"/>
              <a:t>www.encyclopedia.com</a:t>
            </a:r>
            <a:r>
              <a:rPr lang="en-US" dirty="0"/>
              <a:t>/social-sciences-and-law/law/law/restorative-justice</a:t>
            </a:r>
          </a:p>
          <a:p>
            <a:pPr marL="232943" indent="-232943">
              <a:buFont typeface="+mj-lt"/>
              <a:buAutoNum type="arabicPeriod"/>
            </a:pPr>
            <a:r>
              <a:rPr lang="en-US" dirty="0"/>
              <a:t>Restorative justice provides an entirely different way of thinking about crime and victimization. Under previous criminal justice paradigms the state was viewed as the primary victim of criminal acts, and victims and offenders played passive roles. Restorative justice recognizes crime as first and foremost being directed against individual people. It assumes that those most affected by crime should have the opportunity to become actively involved in resolving the conflict. The emphasis is on restoration of losses, allowing offenders to take direct responsibility for their actions, and assisting victims in moving beyond their sense of vulnerability and achieving some closure. </a:t>
            </a:r>
          </a:p>
          <a:p>
            <a:pPr marL="232943" indent="-232943">
              <a:buFont typeface="+mj-lt"/>
              <a:buAutoNum type="arabicPeriod"/>
            </a:pPr>
            <a:r>
              <a:rPr lang="en-US" dirty="0"/>
              <a:t>It also recognizes that crimes harm not only victims, but offenders as well – causing huge damage to their relationships, and the community around them. </a:t>
            </a:r>
          </a:p>
          <a:p>
            <a:pPr marL="698830" lvl="1" indent="-232943">
              <a:buFont typeface="+mj-lt"/>
              <a:buAutoNum type="arabicPeriod"/>
            </a:pPr>
            <a:r>
              <a:rPr lang="en-US" dirty="0"/>
              <a:t>https://</a:t>
            </a:r>
            <a:r>
              <a:rPr lang="en-US" dirty="0" err="1"/>
              <a:t>www.encyclopedia.com</a:t>
            </a:r>
            <a:r>
              <a:rPr lang="en-US" dirty="0"/>
              <a:t>/social-sciences-and-law/law/law/restorative-justice</a:t>
            </a:r>
          </a:p>
          <a:p>
            <a:pPr marL="232943" indent="-232943" defTabSz="931774">
              <a:buFont typeface="+mj-lt"/>
              <a:buAutoNum type="arabicPeriod"/>
              <a:defRPr/>
            </a:pPr>
            <a:r>
              <a:rPr lang="en-US" dirty="0"/>
              <a:t>Widely</a:t>
            </a:r>
            <a:r>
              <a:rPr lang="en-US" baseline="0" dirty="0"/>
              <a:t> starting to be considered and implemented for juvenile justice programs.</a:t>
            </a:r>
            <a:endParaRPr lang="en-US" dirty="0"/>
          </a:p>
          <a:p>
            <a:pPr marL="232943" indent="-232943" defTabSz="931774">
              <a:buFont typeface="+mj-lt"/>
              <a:buAutoNum type="arabicPeriod"/>
              <a:defRPr/>
            </a:pPr>
            <a:r>
              <a:rPr lang="en-US" dirty="0"/>
              <a:t>http://</a:t>
            </a:r>
            <a:r>
              <a:rPr lang="en-US" dirty="0" err="1"/>
              <a:t>restorativejustice.org</a:t>
            </a:r>
            <a:r>
              <a:rPr lang="en-US" dirty="0"/>
              <a:t>/restorative-justice/about-restorative-justice/tutorial-intro-to-restorative-justice/lesson-1-what-is-restorative-justice/#sthash.X1LYocEm.dpb</a:t>
            </a:r>
          </a:p>
          <a:p>
            <a:pPr marL="232943" indent="-232943" defTabSz="931774">
              <a:buFont typeface="+mj-lt"/>
              <a:buAutoNum type="arabicPeriod"/>
              <a:defRPr/>
            </a:pPr>
            <a:r>
              <a:rPr lang="en-US" dirty="0"/>
              <a:t>https://</a:t>
            </a:r>
            <a:r>
              <a:rPr lang="en-US" dirty="0" err="1"/>
              <a:t>charterforcompassion.org</a:t>
            </a:r>
            <a:r>
              <a:rPr lang="en-US" dirty="0"/>
              <a:t>/restorative-justice/restorative-justice-some-facts-and-history</a:t>
            </a:r>
          </a:p>
          <a:p>
            <a:pPr marL="232943" indent="-232943" defTabSz="931774">
              <a:buFont typeface="+mj-lt"/>
              <a:buAutoNum type="arabicPeriod"/>
              <a:defRPr/>
            </a:pPr>
            <a:endParaRPr lang="en-US" dirty="0"/>
          </a:p>
          <a:p>
            <a:pPr marL="232943" indent="-232943">
              <a:buFont typeface="+mj-lt"/>
              <a:buAutoNum type="arabicPeriod"/>
            </a:pPr>
            <a:endParaRPr lang="en-US" dirty="0"/>
          </a:p>
        </p:txBody>
      </p:sp>
      <p:sp>
        <p:nvSpPr>
          <p:cNvPr id="4" name="Slide Number Placeholder 3"/>
          <p:cNvSpPr>
            <a:spLocks noGrp="1"/>
          </p:cNvSpPr>
          <p:nvPr>
            <p:ph type="sldNum" sz="quarter" idx="10"/>
          </p:nvPr>
        </p:nvSpPr>
        <p:spPr/>
        <p:txBody>
          <a:bodyPr/>
          <a:lstStyle/>
          <a:p>
            <a:pPr defTabSz="465887">
              <a:defRPr/>
            </a:pPr>
            <a:fld id="{47A17C0D-5D3A-F847-805F-9AF75EC63D00}" type="slidenum">
              <a:rPr lang="en-US">
                <a:solidFill>
                  <a:prstClr val="black"/>
                </a:solidFill>
                <a:latin typeface="Calibri" panose="020F0502020204030204"/>
              </a:rPr>
              <a:pPr defTabSz="465887">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401919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4133391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2512215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1883027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2033515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3319247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25183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1383018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404207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3772004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133452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charset="0"/>
              <a:buChar char="•"/>
            </a:pPr>
            <a:endParaRPr lang="en-US" baseline="0" dirty="0"/>
          </a:p>
          <a:p>
            <a:pPr marL="174708" indent="-174708">
              <a:buFont typeface="Arial" charset="0"/>
              <a:buChar char="•"/>
            </a:pPr>
            <a:r>
              <a:rPr lang="en-US" dirty="0"/>
              <a:t>Since restorative justice is not just about broken laws, but broken lives. This means that simple punishment isn’t enough to solve the problem; any particular crime is the product of a complex web of causes, and simply giving fair punishment doesn’t do anything to address those causes. By getting to the root of the problem and attempting to transform the persons responsible for the crimes, another benefit of restorative justice is that it seeks to right not only the immediate wrongs, but the wrongs that made the crime possible in the first place.</a:t>
            </a:r>
          </a:p>
          <a:p>
            <a:pPr marL="640594" lvl="1" indent="-174708">
              <a:buFont typeface="Arial" charset="0"/>
              <a:buChar char="•"/>
            </a:pPr>
            <a:r>
              <a:rPr lang="en-US" dirty="0"/>
              <a:t>https://</a:t>
            </a:r>
            <a:r>
              <a:rPr lang="en-US" dirty="0" err="1"/>
              <a:t>www.restorativepartners.org</a:t>
            </a:r>
            <a:r>
              <a:rPr lang="en-US" dirty="0"/>
              <a:t>/blog/restorative-justice-how-does-it-</a:t>
            </a:r>
            <a:r>
              <a:rPr lang="en-US" dirty="0" err="1"/>
              <a:t>work.php</a:t>
            </a:r>
            <a:endParaRPr lang="en-US" dirty="0"/>
          </a:p>
          <a:p>
            <a:pPr marL="174708" indent="-174708">
              <a:buFont typeface="Arial" charset="0"/>
              <a:buChar char="•"/>
            </a:pPr>
            <a:r>
              <a:rPr lang="en-US" dirty="0"/>
              <a:t>Restorative</a:t>
            </a:r>
            <a:r>
              <a:rPr lang="en-US" baseline="0" dirty="0"/>
              <a:t> Justice requires three important things to happen</a:t>
            </a:r>
            <a:endParaRPr lang="en-US" dirty="0"/>
          </a:p>
          <a:p>
            <a:pPr marL="640594" lvl="1" indent="-174708">
              <a:buFont typeface="Arial" charset="0"/>
              <a:buChar char="•"/>
            </a:pPr>
            <a:r>
              <a:rPr lang="en-US" dirty="0"/>
              <a:t>First, you need to repair</a:t>
            </a:r>
            <a:r>
              <a:rPr lang="en-US" baseline="0" dirty="0"/>
              <a:t> the harm that the crime caused to justice – this refers to the fact that the crime needs to be punished and to restore justice. How can the victim and the community be restored?</a:t>
            </a:r>
          </a:p>
          <a:p>
            <a:pPr marL="640594" lvl="1" indent="-174708" defTabSz="931774">
              <a:buFont typeface="Arial" charset="0"/>
              <a:buChar char="•"/>
              <a:defRPr/>
            </a:pPr>
            <a:r>
              <a:rPr lang="en-US" baseline="0" dirty="0"/>
              <a:t>Next, </a:t>
            </a:r>
            <a:r>
              <a:rPr lang="en-US" dirty="0"/>
              <a:t>Acknowledging that crime causes broken relationships, in a way which can lead to further crime in the future</a:t>
            </a:r>
            <a:r>
              <a:rPr lang="en-US" baseline="0" dirty="0"/>
              <a:t> and the victim and offender need the opportunity to reconcile</a:t>
            </a:r>
          </a:p>
          <a:p>
            <a:pPr marL="640594" lvl="1" indent="-174708" defTabSz="931774">
              <a:buFont typeface="Arial" charset="0"/>
              <a:buChar char="•"/>
              <a:defRPr/>
            </a:pPr>
            <a:r>
              <a:rPr lang="en-US" baseline="0" dirty="0"/>
              <a:t>Third, you need to </a:t>
            </a:r>
            <a:r>
              <a:rPr lang="en-US" dirty="0"/>
              <a:t>enable offenders to transform their lives for the better, restoring the balance in relationships and communities, and making it less likely that they will reoffend.</a:t>
            </a:r>
          </a:p>
          <a:p>
            <a:pPr marL="640594" lvl="1" indent="-174708" defTabSz="931774">
              <a:buFont typeface="Arial" charset="0"/>
              <a:buChar char="•"/>
              <a:defRPr/>
            </a:pPr>
            <a:r>
              <a:rPr lang="en-US" baseline="0" dirty="0"/>
              <a:t>https://</a:t>
            </a:r>
            <a:r>
              <a:rPr lang="en-US" baseline="0" dirty="0" err="1"/>
              <a:t>www.restorativepartners.org</a:t>
            </a:r>
            <a:r>
              <a:rPr lang="en-US" baseline="0" dirty="0"/>
              <a:t>/blog/restorative-justice-how-does-it-</a:t>
            </a:r>
            <a:r>
              <a:rPr lang="en-US" baseline="0" dirty="0" err="1"/>
              <a:t>work.ph</a:t>
            </a:r>
            <a:endParaRPr lang="en-US" baseline="0" dirty="0"/>
          </a:p>
          <a:p>
            <a:pPr marL="640594" lvl="1" indent="-174708" defTabSz="931774">
              <a:buFont typeface="Arial" charset="0"/>
              <a:buChar char="•"/>
              <a:defRPr/>
            </a:pPr>
            <a:endParaRPr lang="en-US" dirty="0"/>
          </a:p>
          <a:p>
            <a:pPr marL="640594" lvl="1" indent="-174708">
              <a:buFont typeface="Arial" charset="0"/>
              <a:buChar char="•"/>
            </a:pPr>
            <a:endParaRPr lang="en-US" dirty="0"/>
          </a:p>
        </p:txBody>
      </p:sp>
      <p:sp>
        <p:nvSpPr>
          <p:cNvPr id="4" name="Slide Number Placeholder 3"/>
          <p:cNvSpPr>
            <a:spLocks noGrp="1"/>
          </p:cNvSpPr>
          <p:nvPr>
            <p:ph type="sldNum" sz="quarter" idx="10"/>
          </p:nvPr>
        </p:nvSpPr>
        <p:spPr/>
        <p:txBody>
          <a:bodyPr/>
          <a:lstStyle/>
          <a:p>
            <a:pPr defTabSz="465887">
              <a:defRPr/>
            </a:pPr>
            <a:fld id="{47A17C0D-5D3A-F847-805F-9AF75EC63D00}" type="slidenum">
              <a:rPr lang="en-US">
                <a:solidFill>
                  <a:prstClr val="black"/>
                </a:solidFill>
                <a:latin typeface="Calibri" panose="020F0502020204030204"/>
              </a:rPr>
              <a:pPr defTabSz="465887">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368751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3847278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3737170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31935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5aeb9010a_1_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5aeb9010a_1_5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5aeb9010a_1_5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5aeb9010a_1_5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
              <a:t>Source: </a:t>
            </a:r>
            <a:endParaRPr/>
          </a:p>
          <a:p>
            <a:pPr marL="465887" indent="-304121">
              <a:buSzPts val="1100"/>
              <a:buChar char="-"/>
            </a:pPr>
            <a:r>
              <a:rPr lang="en" u="sng">
                <a:solidFill>
                  <a:schemeClr val="hlink"/>
                </a:solidFill>
                <a:hlinkClick r:id="rId3"/>
              </a:rPr>
              <a:t>http://www.vadefenders.org/about-us/</a:t>
            </a:r>
            <a:r>
              <a:rPr lang="en"/>
              <a:t> </a:t>
            </a:r>
            <a:endParaRPr/>
          </a:p>
          <a:p>
            <a:r>
              <a:rPr lang="en"/>
              <a:t>Law: </a:t>
            </a:r>
            <a:endParaRPr/>
          </a:p>
          <a:p>
            <a:pPr marL="465887" indent="-304121">
              <a:buSzPts val="1100"/>
              <a:buChar char="-"/>
            </a:pPr>
            <a:r>
              <a:rPr lang="en" u="sng">
                <a:solidFill>
                  <a:schemeClr val="hlink"/>
                </a:solidFill>
                <a:hlinkClick r:id="rId4"/>
              </a:rPr>
              <a:t>https://law.lis.virginia.gov/vacode/title19.2/chapter10/section19.2-163.01/</a:t>
            </a:r>
            <a:r>
              <a:rPr lang="en"/>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5aeb9010a_1_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5aeb9010a_1_6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 dirty="0"/>
              <a:t>Laws:</a:t>
            </a:r>
            <a:endParaRPr dirty="0"/>
          </a:p>
          <a:p>
            <a:pPr marL="465887" indent="-304121">
              <a:buSzPts val="1100"/>
              <a:buChar char="-"/>
            </a:pPr>
            <a:r>
              <a:rPr lang="en" u="sng" dirty="0">
                <a:solidFill>
                  <a:schemeClr val="hlink"/>
                </a:solidFill>
                <a:hlinkClick r:id="rId3"/>
              </a:rPr>
              <a:t>https://law.lis.virginia.gov/vacode/title19.2/chapter10/section19.2-159/</a:t>
            </a:r>
            <a:endParaRPr dirty="0"/>
          </a:p>
          <a:p>
            <a:pPr marL="465887" indent="-304121">
              <a:buSzPts val="1100"/>
              <a:buChar char="-"/>
            </a:pPr>
            <a:r>
              <a:rPr lang="en" u="sng" dirty="0">
                <a:solidFill>
                  <a:schemeClr val="hlink"/>
                </a:solidFill>
                <a:hlinkClick r:id="rId4"/>
              </a:rPr>
              <a:t>https://law.lis.virginia.gov/vacode/title16.1/chapter11/section16.1-266/</a:t>
            </a:r>
            <a:r>
              <a:rPr lang="en" dirty="0"/>
              <a:t> </a:t>
            </a:r>
            <a:endParaRPr dirty="0"/>
          </a:p>
          <a:p>
            <a:r>
              <a:rPr lang="en" dirty="0"/>
              <a:t>Forms:</a:t>
            </a:r>
            <a:endParaRPr dirty="0"/>
          </a:p>
          <a:p>
            <a:pPr marL="465887" indent="-304121">
              <a:buSzPts val="1100"/>
              <a:buChar char="-"/>
            </a:pPr>
            <a:r>
              <a:rPr lang="en" u="sng" dirty="0">
                <a:solidFill>
                  <a:schemeClr val="hlink"/>
                </a:solidFill>
                <a:hlinkClick r:id="rId5"/>
              </a:rPr>
              <a:t>https://www.vbgov.com/government/departments/courts/juvenile-domestic-relations-court/Documents/court-forms/dc334instr.pdf</a:t>
            </a:r>
            <a:r>
              <a:rPr lang="en" dirty="0"/>
              <a:t> </a:t>
            </a:r>
            <a:endParaRPr dirty="0"/>
          </a:p>
          <a:p>
            <a:pPr marL="465887" indent="-304121">
              <a:buSzPts val="1100"/>
              <a:buChar char="-"/>
            </a:pPr>
            <a:r>
              <a:rPr lang="en" u="sng" dirty="0">
                <a:solidFill>
                  <a:schemeClr val="hlink"/>
                </a:solidFill>
                <a:hlinkClick r:id="rId6"/>
              </a:rPr>
              <a:t>http://www.courts.state.va.us/forms/district/dc333.pdf</a:t>
            </a:r>
            <a:r>
              <a:rPr lang="en" dirty="0"/>
              <a:t> </a:t>
            </a:r>
            <a:endParaRPr dirty="0"/>
          </a:p>
          <a:p>
            <a:r>
              <a:rPr lang="en" dirty="0"/>
              <a:t>General information:</a:t>
            </a:r>
            <a:endParaRPr dirty="0"/>
          </a:p>
          <a:p>
            <a:pPr marL="465887" indent="-304121">
              <a:buSzPts val="1100"/>
              <a:buChar char="-"/>
            </a:pPr>
            <a:r>
              <a:rPr lang="en" u="sng" dirty="0">
                <a:solidFill>
                  <a:schemeClr val="hlink"/>
                </a:solidFill>
                <a:hlinkClick r:id="rId7"/>
              </a:rPr>
              <a:t>http://www.courts.state.va.us/courtadmin/aoc/djs/resources/manuals/ctapptatty/chapter02.pdf</a:t>
            </a:r>
            <a:r>
              <a:rPr lang="en" dirty="0"/>
              <a:t> </a:t>
            </a:r>
            <a:endParaRPr dirty="0"/>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952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5aeb9010a_1_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65aeb9010a_1_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 dirty="0"/>
              <a:t>Data: </a:t>
            </a:r>
            <a:r>
              <a:rPr lang="en" u="sng" dirty="0">
                <a:solidFill>
                  <a:schemeClr val="hlink"/>
                </a:solidFill>
                <a:hlinkClick r:id="rId3"/>
              </a:rPr>
              <a:t>http://www.vadefenders.org/wp-content/uploads/2019/09/2019-VIDC-Annual-Report.pdf</a:t>
            </a:r>
            <a:r>
              <a:rPr lang="en" dirty="0"/>
              <a:t> </a:t>
            </a:r>
            <a:endParaRPr dirty="0"/>
          </a:p>
          <a:p>
            <a:r>
              <a:rPr lang="en" dirty="0"/>
              <a:t>$90 Dollar :</a:t>
            </a:r>
            <a:r>
              <a:rPr lang="en" b="1" u="sng" dirty="0">
                <a:solidFill>
                  <a:schemeClr val="hlink"/>
                </a:solidFill>
                <a:hlinkClick r:id="rId4"/>
              </a:rPr>
              <a:t>http://www.courts.state.va.us/courtadmin/aoc/fiscal/chart.pdf</a:t>
            </a:r>
            <a:r>
              <a:rPr lang="en" b="1" dirty="0"/>
              <a:t> </a:t>
            </a:r>
            <a:endParaRPr b="1"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eb9010a_1_7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eb9010a_1_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 dirty="0"/>
              <a:t>Data</a:t>
            </a:r>
            <a:endParaRPr dirty="0"/>
          </a:p>
          <a:p>
            <a:pPr marL="465887" indent="-304121">
              <a:buSzPts val="1100"/>
              <a:buChar char="-"/>
            </a:pPr>
            <a:r>
              <a:rPr lang="en" dirty="0"/>
              <a:t>:</a:t>
            </a:r>
            <a:r>
              <a:rPr lang="en" u="sng" dirty="0">
                <a:solidFill>
                  <a:schemeClr val="hlink"/>
                </a:solidFill>
                <a:hlinkClick r:id="rId3"/>
              </a:rPr>
              <a:t>http://www.vadefenders.org/wp-content/uploads/2019/09/2019-VIDC-Annual-Report.pdf</a:t>
            </a:r>
            <a:r>
              <a:rPr lang="en" dirty="0"/>
              <a:t> </a:t>
            </a:r>
            <a:endParaRPr dirty="0"/>
          </a:p>
          <a:p>
            <a:r>
              <a:rPr lang="en" dirty="0"/>
              <a:t>Statute:</a:t>
            </a:r>
            <a:endParaRPr dirty="0"/>
          </a:p>
          <a:p>
            <a:pPr marL="465887" indent="-304121">
              <a:buSzPts val="1100"/>
              <a:buChar char="-"/>
            </a:pPr>
            <a:r>
              <a:rPr lang="en" u="sng" dirty="0">
                <a:solidFill>
                  <a:schemeClr val="hlink"/>
                </a:solidFill>
                <a:hlinkClick r:id="rId4"/>
              </a:rPr>
              <a:t>https://law.lis.virginia.gov/vacode/title19.2/chapter19/section19.2-326/</a:t>
            </a:r>
            <a:r>
              <a:rPr lang="en" dirty="0"/>
              <a: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Restorative justice views offenders as individuals who can make amends, transform into better people, reconcile with their victims, and eventually re-establish a functional and working relationship with friends, family, and their society at in general. In practice</a:t>
            </a:r>
            <a:r>
              <a:rPr lang="en-US" baseline="0" dirty="0"/>
              <a:t> restorative justice may look something like this. </a:t>
            </a:r>
          </a:p>
          <a:p>
            <a:pPr marL="232943" indent="-232943" defTabSz="931774">
              <a:buFont typeface="Arial" charset="0"/>
              <a:buChar char="•"/>
              <a:defRPr/>
            </a:pPr>
            <a:r>
              <a:rPr lang="en-US" baseline="0" dirty="0"/>
              <a:t>If both the victim and offender agree to engage in restorative justice, they may engage in things like:</a:t>
            </a:r>
          </a:p>
          <a:p>
            <a:pPr marL="640594" lvl="1" indent="-174708">
              <a:buFont typeface="Arial" charset="0"/>
              <a:buChar char="•"/>
            </a:pPr>
            <a:r>
              <a:rPr lang="en-US" b="1" dirty="0"/>
              <a:t>Agreement to engage in the process </a:t>
            </a:r>
            <a:r>
              <a:rPr lang="en-US" dirty="0"/>
              <a:t>Making a restorative justice session happen requires the agreement of all parties, but most states require that the process be initiated by the victim. “Take the family of a homicide victim,” “When someone is murdered, a whole bunch of crime victims are created by that act. It should be their choice to talk to the offender, not the offender’s choice to talk to the victims. https://</a:t>
            </a:r>
            <a:r>
              <a:rPr lang="en-US" dirty="0" err="1"/>
              <a:t>www.pbs.org</a:t>
            </a:r>
            <a:r>
              <a:rPr lang="en-US" dirty="0"/>
              <a:t>/</a:t>
            </a:r>
            <a:r>
              <a:rPr lang="en-US" dirty="0" err="1"/>
              <a:t>newshour</a:t>
            </a:r>
            <a:r>
              <a:rPr lang="en-US" dirty="0"/>
              <a:t>/nation/states-consider-restorative-justice-alternative-mass-incarceration</a:t>
            </a:r>
            <a:endParaRPr lang="en-US" b="1" dirty="0"/>
          </a:p>
          <a:p>
            <a:pPr marL="640594" lvl="1" indent="-174708">
              <a:buFont typeface="Arial" charset="0"/>
              <a:buChar char="•"/>
            </a:pPr>
            <a:r>
              <a:rPr lang="en-US" b="1" dirty="0"/>
              <a:t>An Open Discussion. </a:t>
            </a:r>
            <a:r>
              <a:rPr lang="en-US" dirty="0"/>
              <a:t>Where the offenders meets with their victims and are given a chance to understand the exact ways in which their actions have caused harm. By openly discussing the impact of a crime, offenders are required not only to suffer for their crimes, but to understand how others have suffered too.</a:t>
            </a:r>
          </a:p>
          <a:p>
            <a:pPr marL="640594" lvl="1" indent="-174708" defTabSz="931774">
              <a:buFont typeface="Arial" charset="0"/>
              <a:buChar char="•"/>
              <a:defRPr/>
            </a:pPr>
            <a:r>
              <a:rPr lang="en-US" b="1" dirty="0"/>
              <a:t>Victim Offender Mediation </a:t>
            </a:r>
            <a:r>
              <a:rPr lang="en-US" dirty="0"/>
              <a:t>in which the participants include the victim, offender, and facilitator. The face-to-face meeting is centrally focused on the victim and the offender, accompanied by a small number of support persons (such as parents or friends).</a:t>
            </a:r>
          </a:p>
          <a:p>
            <a:pPr marL="640594" lvl="1" indent="-174708">
              <a:buFont typeface="Arial" charset="0"/>
              <a:buChar char="•"/>
            </a:pPr>
            <a:r>
              <a:rPr lang="en-US" b="1" dirty="0"/>
              <a:t>Group Activities. </a:t>
            </a:r>
            <a:r>
              <a:rPr lang="en-US" dirty="0"/>
              <a:t>Restorative justice programs also include activities where offenders, their victims, and support groups (if they’re available), engage in a number of activities together. This helps promote a sense of belonging and understanding.</a:t>
            </a:r>
          </a:p>
          <a:p>
            <a:pPr marL="640594" lvl="1" indent="-174708">
              <a:buFont typeface="Arial" charset="0"/>
              <a:buChar char="•"/>
            </a:pPr>
            <a:r>
              <a:rPr lang="en-US" b="1" dirty="0"/>
              <a:t>Legal Awareness. </a:t>
            </a:r>
            <a:r>
              <a:rPr lang="en-US" dirty="0"/>
              <a:t>A number of offenders (often young offenders, or juveniles) are unaware of the legal repercussions of their crimes. Restorative justice programs might try to help them understand the law, so they know what consequences their actions can have.</a:t>
            </a:r>
          </a:p>
          <a:p>
            <a:pPr marL="640594" lvl="1" indent="-174708">
              <a:buFont typeface="Arial" charset="0"/>
              <a:buChar char="•"/>
            </a:pPr>
            <a:r>
              <a:rPr lang="en-US" b="1" dirty="0"/>
              <a:t>Educational Programs. </a:t>
            </a:r>
            <a:r>
              <a:rPr lang="en-US" dirty="0"/>
              <a:t>Promoting academic awareness plays a part in most restorative justice programs, particularly when it comes to juvenile offenders. Youth are exposed to regular school programs, and receive aid with schoolwork. As an investment of time in their lives, this can be a powerful sign that they are worth investing in; leading them to reconsider their lives and choose a different path.</a:t>
            </a:r>
          </a:p>
          <a:p>
            <a:pPr marL="232943" indent="-232943" defTabSz="931774">
              <a:buFont typeface="Arial" charset="0"/>
              <a:buChar char="•"/>
              <a:defRPr/>
            </a:pPr>
            <a:r>
              <a:rPr lang="en-US" dirty="0"/>
              <a:t>https://</a:t>
            </a:r>
            <a:r>
              <a:rPr lang="en-US" dirty="0" err="1"/>
              <a:t>www.restorativepartners.org</a:t>
            </a:r>
            <a:r>
              <a:rPr lang="en-US" dirty="0"/>
              <a:t>/blog/restorative-justice-how-does-it-</a:t>
            </a:r>
            <a:r>
              <a:rPr lang="en-US" dirty="0" err="1"/>
              <a:t>work.php</a:t>
            </a:r>
            <a:endParaRPr lang="en-US" dirty="0"/>
          </a:p>
          <a:p>
            <a:pPr marL="232943" indent="-232943" defTabSz="931774">
              <a:buFont typeface="Arial" charset="0"/>
              <a:buChar char="•"/>
              <a:defRPr/>
            </a:pPr>
            <a:r>
              <a:rPr lang="en-US" dirty="0"/>
              <a:t>https://</a:t>
            </a:r>
            <a:r>
              <a:rPr lang="en-US" dirty="0" err="1"/>
              <a:t>charterforcompassion.org</a:t>
            </a:r>
            <a:r>
              <a:rPr lang="en-US" dirty="0"/>
              <a:t>/restorative-justice/restorative-justice-some-facts-and-history</a:t>
            </a:r>
          </a:p>
        </p:txBody>
      </p:sp>
      <p:sp>
        <p:nvSpPr>
          <p:cNvPr id="4" name="Slide Number Placeholder 3"/>
          <p:cNvSpPr>
            <a:spLocks noGrp="1"/>
          </p:cNvSpPr>
          <p:nvPr>
            <p:ph type="sldNum" sz="quarter" idx="10"/>
          </p:nvPr>
        </p:nvSpPr>
        <p:spPr/>
        <p:txBody>
          <a:bodyPr/>
          <a:lstStyle/>
          <a:p>
            <a:pPr defTabSz="465887">
              <a:defRPr/>
            </a:pPr>
            <a:fld id="{47A17C0D-5D3A-F847-805F-9AF75EC63D00}" type="slidenum">
              <a:rPr lang="en-US">
                <a:solidFill>
                  <a:prstClr val="black"/>
                </a:solidFill>
                <a:latin typeface="Calibri" panose="020F0502020204030204"/>
              </a:rPr>
              <a:pPr defTabSz="465887">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818400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5aeb9010a_1_7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5aeb9010a_1_7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 dirty="0"/>
              <a:t>Data: </a:t>
            </a:r>
            <a:r>
              <a:rPr lang="en" u="sng" dirty="0">
                <a:solidFill>
                  <a:schemeClr val="hlink"/>
                </a:solidFill>
                <a:hlinkClick r:id="rId3"/>
              </a:rPr>
              <a:t>http://www.vadefenders.org/wp-content/uploads/2019/09/2019-VIDC-Annual-Report.pdf</a:t>
            </a:r>
            <a:r>
              <a:rPr lang="en" dirty="0"/>
              <a:t> </a:t>
            </a:r>
            <a:endParaRPr dirty="0"/>
          </a:p>
          <a:p>
            <a:endParaRPr dirty="0"/>
          </a:p>
          <a:p>
            <a:r>
              <a:rPr lang="en" dirty="0"/>
              <a:t>Statute: </a:t>
            </a:r>
            <a:r>
              <a:rPr lang="en" u="sng" dirty="0">
                <a:solidFill>
                  <a:schemeClr val="hlink"/>
                </a:solidFill>
                <a:hlinkClick r:id="rId4"/>
              </a:rPr>
              <a:t>https://law.lis.virginia.gov/vacode/title19.2/chapter10/section19.2-163/</a:t>
            </a:r>
            <a:r>
              <a:rPr lang="en" dirty="0"/>
              <a:t> </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5cdacd305_4_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5cdacd305_4_4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 u="sng">
                <a:solidFill>
                  <a:schemeClr val="hlink"/>
                </a:solidFill>
                <a:hlinkClick r:id="rId3"/>
              </a:rPr>
              <a:t>https://www.uscourts.gov/rules-policies/judiciary-policies/cja-guidelines/chapter-2-ss-230-compensation-and-expenses#a230_23</a:t>
            </a:r>
            <a:r>
              <a:rPr lang="en"/>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0abea3f35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0abea3f35_0_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 u="sng">
                <a:solidFill>
                  <a:schemeClr val="hlink"/>
                </a:solidFill>
                <a:hlinkClick r:id="rId3"/>
              </a:rPr>
              <a:t>https://www.uscourts.gov/rules-policies/judiciary-policies/cja-guidelines/chapter-6-ss-630-compensation-appointed-counsel#a630</a:t>
            </a:r>
            <a:r>
              <a:rPr lang="en"/>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5cdacd305_4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5cdacd305_4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5cdacd305_1_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5cdacd305_1_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 dirty="0"/>
              <a:t>Current Maryland Pay:</a:t>
            </a:r>
            <a:endParaRPr dirty="0"/>
          </a:p>
          <a:p>
            <a:pPr marL="465887" indent="-304121">
              <a:buSzPts val="1100"/>
              <a:buChar char="-"/>
            </a:pPr>
            <a:r>
              <a:rPr lang="en" u="sng" dirty="0">
                <a:solidFill>
                  <a:schemeClr val="hlink"/>
                </a:solidFill>
                <a:hlinkClick r:id="rId3"/>
              </a:rPr>
              <a:t>https://www.mdd.uscourts.gov/panel-applicant-information</a:t>
            </a:r>
            <a:r>
              <a:rPr lang="en" dirty="0"/>
              <a:t> </a:t>
            </a:r>
            <a:endParaRPr dirty="0"/>
          </a:p>
          <a:p>
            <a:r>
              <a:rPr lang="en" dirty="0"/>
              <a:t>Data:</a:t>
            </a:r>
            <a:endParaRPr dirty="0"/>
          </a:p>
          <a:p>
            <a:pPr marL="465887" indent="-304121">
              <a:buSzPts val="1100"/>
              <a:buChar char="-"/>
            </a:pPr>
            <a:r>
              <a:rPr lang="en" u="sng" dirty="0">
                <a:solidFill>
                  <a:schemeClr val="hlink"/>
                </a:solidFill>
                <a:hlinkClick r:id="rId4"/>
              </a:rPr>
              <a:t>http://www.vadefenders.org/wp-content/uploads/2019/09/2019-VIDC-Annual-Report.pdf</a:t>
            </a:r>
            <a:r>
              <a:rPr lang="en" dirty="0"/>
              <a:t> </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5cdacd305_4_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5cdacd305_4_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0abea3f35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0abea3f35_0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 u="sng">
                <a:solidFill>
                  <a:schemeClr val="hlink"/>
                </a:solidFill>
                <a:hlinkClick r:id="rId3"/>
              </a:rPr>
              <a:t>https://www.pinterest.com/pin/90775748713555497/?lp=true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5cdacd305_4_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5cdacd305_4_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 u="sng">
                <a:solidFill>
                  <a:schemeClr val="hlink"/>
                </a:solidFill>
                <a:hlinkClick r:id="rId3"/>
              </a:rPr>
              <a:t>https://www.familysearch.org/wiki/en/Loudoun_County,_Virginia_Genealogy</a:t>
            </a:r>
            <a:endParaRPr/>
          </a:p>
          <a:p>
            <a:r>
              <a:rPr lang="en"/>
              <a:t>Info:</a:t>
            </a:r>
            <a:endParaRPr/>
          </a:p>
          <a:p>
            <a:pPr marL="465887" indent="-304121">
              <a:buSzPts val="1100"/>
              <a:buChar char="-"/>
            </a:pPr>
            <a:r>
              <a:rPr lang="en" u="sng">
                <a:solidFill>
                  <a:schemeClr val="hlink"/>
                </a:solidFill>
                <a:hlinkClick r:id="rId4"/>
              </a:rPr>
              <a:t>https://www.biberaj2019.com</a:t>
            </a:r>
            <a:r>
              <a:rPr lang="en"/>
              <a:t>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5cdacd305_4_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5cdacd305_4_3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
              <a:t>Map</a:t>
            </a:r>
            <a:endParaRPr/>
          </a:p>
          <a:p>
            <a:pPr marL="465887" indent="-304121">
              <a:buSzPts val="1100"/>
              <a:buChar char="-"/>
            </a:pPr>
            <a:r>
              <a:rPr lang="en" u="sng">
                <a:solidFill>
                  <a:schemeClr val="hlink"/>
                </a:solidFill>
                <a:hlinkClick r:id="rId3"/>
              </a:rPr>
              <a:t>https://commons.wikimedia.org/wiki/File:Map_showing_Prince_William_County,_Virginia.png</a:t>
            </a:r>
            <a:endParaRPr/>
          </a:p>
          <a:p>
            <a:r>
              <a:rPr lang="en"/>
              <a:t>Platform:</a:t>
            </a:r>
            <a:endParaRPr/>
          </a:p>
          <a:p>
            <a:pPr marL="465887" indent="-304121">
              <a:buSzPts val="1100"/>
              <a:buChar char="-"/>
            </a:pPr>
            <a:r>
              <a:rPr lang="en" u="sng">
                <a:solidFill>
                  <a:schemeClr val="hlink"/>
                </a:solidFill>
                <a:hlinkClick r:id="rId4"/>
              </a:rPr>
              <a:t>https://www.washingtonpost.com/local/public-safety/in-northern-virginia-an-unprecedented-chance-to-shape-criminal-justice/2019/10/30/386a47f2-f998-11e9-8190-6be4deb56e01_story.html</a:t>
            </a:r>
            <a:r>
              <a:rPr lang="en"/>
              <a:t> </a:t>
            </a:r>
            <a:endParaRPr/>
          </a:p>
          <a:p>
            <a:r>
              <a:rPr lang="en"/>
              <a:t>More info</a:t>
            </a:r>
            <a:endParaRPr/>
          </a:p>
          <a:p>
            <a:pPr marL="465887" indent="-304121">
              <a:buSzPts val="1100"/>
              <a:buChar char="-"/>
            </a:pPr>
            <a:r>
              <a:rPr lang="en" u="sng">
                <a:solidFill>
                  <a:schemeClr val="hlink"/>
                </a:solidFill>
                <a:hlinkClick r:id="rId5"/>
              </a:rPr>
              <a:t>https://www.insidenova.com/news/election/ashworth-wins-commonwealth-s-attorney-race-for-prince-william-region/article_1b36abac-0038-11ea-9191-37087daccf52.html</a:t>
            </a:r>
            <a:r>
              <a:rPr lang="en"/>
              <a:t>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acee2f6c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acee2f6c0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
              <a:t>Platform</a:t>
            </a:r>
            <a:endParaRPr/>
          </a:p>
          <a:p>
            <a:pPr marL="465887" indent="-304121">
              <a:buSzPts val="1100"/>
              <a:buChar char="-"/>
            </a:pPr>
            <a:r>
              <a:rPr lang="en" u="sng">
                <a:solidFill>
                  <a:schemeClr val="hlink"/>
                </a:solidFill>
                <a:hlinkClick r:id="rId3"/>
              </a:rPr>
              <a:t>https://www.washingtonpost.com/local/public-safety/in-northern-virginia-an-unprecedented-chance-to-shape-criminal-justice/2019/10/30/386a47f2-f998-11e9-8190-6be4deb56e01_story.html</a:t>
            </a:r>
            <a:r>
              <a:rPr lang="en"/>
              <a:t> </a:t>
            </a:r>
            <a:endParaRPr/>
          </a:p>
          <a:p>
            <a:endParaRPr/>
          </a:p>
          <a:p>
            <a:r>
              <a:rPr lang="en"/>
              <a:t>Map</a:t>
            </a:r>
            <a:endParaRPr/>
          </a:p>
          <a:p>
            <a:pPr marL="465887" indent="-304121">
              <a:buSzPts val="1100"/>
              <a:buChar char="-"/>
            </a:pPr>
            <a:r>
              <a:rPr lang="en" u="sng">
                <a:solidFill>
                  <a:schemeClr val="hlink"/>
                </a:solidFill>
                <a:hlinkClick r:id="rId4"/>
              </a:rPr>
              <a:t>https://upload.wikimedia.org/wikipedia/commons/7/7b/Map_showing_Fairfax_County%2C_Virginia.png</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either tell about the story or play the</a:t>
            </a:r>
            <a:r>
              <a:rPr lang="en-US" baseline="0" dirty="0"/>
              <a:t> two minutes of the clip about the car jacking and the restorative justice that Spector used with the teens.</a:t>
            </a:r>
            <a:endParaRPr lang="en-US" dirty="0"/>
          </a:p>
        </p:txBody>
      </p:sp>
      <p:sp>
        <p:nvSpPr>
          <p:cNvPr id="4" name="Slide Number Placeholder 3"/>
          <p:cNvSpPr>
            <a:spLocks noGrp="1"/>
          </p:cNvSpPr>
          <p:nvPr>
            <p:ph type="sldNum" sz="quarter" idx="10"/>
          </p:nvPr>
        </p:nvSpPr>
        <p:spPr/>
        <p:txBody>
          <a:bodyPr/>
          <a:lstStyle/>
          <a:p>
            <a:pPr defTabSz="465887">
              <a:defRPr/>
            </a:pPr>
            <a:fld id="{47A17C0D-5D3A-F847-805F-9AF75EC63D00}" type="slidenum">
              <a:rPr lang="en-US">
                <a:solidFill>
                  <a:prstClr val="black"/>
                </a:solidFill>
                <a:latin typeface="Calibri" panose="020F0502020204030204"/>
              </a:rPr>
              <a:pPr defTabSz="465887">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884729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4708" indent="-174708">
              <a:buFont typeface="Arial" charset="0"/>
              <a:buChar char="•"/>
            </a:pPr>
            <a:r>
              <a:rPr lang="en-US" dirty="0"/>
              <a:t>Although these concerns are</a:t>
            </a:r>
            <a:r>
              <a:rPr lang="en-US" baseline="0" dirty="0"/>
              <a:t> legitimate. This is not what has been playing out in practice</a:t>
            </a:r>
          </a:p>
          <a:p>
            <a:pPr marL="174708" indent="-174708">
              <a:buFont typeface="Arial" charset="0"/>
              <a:buChar char="•"/>
            </a:pPr>
            <a:r>
              <a:rPr lang="en-US" baseline="0" dirty="0"/>
              <a:t>https://</a:t>
            </a:r>
            <a:r>
              <a:rPr lang="en-US" baseline="0" dirty="0" err="1"/>
              <a:t>www.npr.org</a:t>
            </a:r>
            <a:r>
              <a:rPr lang="en-US" baseline="0" dirty="0"/>
              <a:t>/2019/07/02/735506637/d-c-prosecutors-once-dubious-are-becoming-believers-in-restorative-justice</a:t>
            </a:r>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465887">
              <a:defRPr/>
            </a:pPr>
            <a:fld id="{47A17C0D-5D3A-F847-805F-9AF75EC63D00}" type="slidenum">
              <a:rPr lang="en-US">
                <a:solidFill>
                  <a:prstClr val="black"/>
                </a:solidFill>
                <a:latin typeface="Calibri" panose="020F0502020204030204"/>
              </a:rPr>
              <a:pPr defTabSz="465887">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549403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charset="0"/>
              <a:buChar char="•"/>
            </a:pPr>
            <a:r>
              <a:rPr lang="en-US" dirty="0"/>
              <a:t>Since</a:t>
            </a:r>
            <a:r>
              <a:rPr lang="en-US" baseline="0" dirty="0"/>
              <a:t> the Restorative justice program in DC has been implemented and proven some early success, Prosecutor Clark now says that she is </a:t>
            </a:r>
            <a:r>
              <a:rPr lang="en-US" dirty="0"/>
              <a:t>referring some of the most serious cases on her docket into the program, including one involving a transit police officer who tore his rotator cuff and strained his knee trying to apprehend a teenager fighting on a subway platform.</a:t>
            </a:r>
          </a:p>
          <a:p>
            <a:pPr marL="640594" lvl="1" indent="-174708">
              <a:buFont typeface="Arial" charset="0"/>
              <a:buChar char="•"/>
            </a:pPr>
            <a:r>
              <a:rPr lang="en-US" dirty="0"/>
              <a:t>https://</a:t>
            </a:r>
            <a:r>
              <a:rPr lang="en-US" dirty="0" err="1"/>
              <a:t>www.npr.org</a:t>
            </a:r>
            <a:r>
              <a:rPr lang="en-US" dirty="0"/>
              <a:t>/2019/07/02/735506637/d-c-prosecutors-once-dubious-re-becoming-believers-in-restorative-justicerm.</a:t>
            </a:r>
          </a:p>
          <a:p>
            <a:pPr marL="174708" indent="-174708" defTabSz="931774">
              <a:buFont typeface="Arial" charset="0"/>
              <a:buChar char="•"/>
              <a:defRPr/>
            </a:pPr>
            <a:r>
              <a:rPr lang="en-US" b="0" i="0" u="none" strike="noStrike" kern="1200" dirty="0">
                <a:solidFill>
                  <a:schemeClr val="tx1"/>
                </a:solidFill>
                <a:effectLst/>
                <a:latin typeface="+mn-lt"/>
                <a:ea typeface="+mn-ea"/>
                <a:cs typeface="+mn-cs"/>
              </a:rPr>
              <a:t>Statistics:</a:t>
            </a:r>
            <a:endParaRPr lang="en-US" b="0" i="0" u="none" strike="noStrike" kern="1200" baseline="0" dirty="0">
              <a:solidFill>
                <a:schemeClr val="tx1"/>
              </a:solidFill>
              <a:effectLst/>
              <a:latin typeface="+mn-lt"/>
              <a:ea typeface="+mn-ea"/>
              <a:cs typeface="+mn-cs"/>
            </a:endParaRPr>
          </a:p>
          <a:p>
            <a:pPr marL="640594" lvl="1" indent="-174708" defTabSz="931774">
              <a:buFont typeface="Arial" charset="0"/>
              <a:buChar char="•"/>
              <a:defRPr/>
            </a:pPr>
            <a:r>
              <a:rPr lang="en-US" b="0" i="0" u="none" strike="noStrike" kern="1200" baseline="0" dirty="0">
                <a:solidFill>
                  <a:schemeClr val="tx1"/>
                </a:solidFill>
                <a:effectLst/>
                <a:latin typeface="+mn-lt"/>
                <a:ea typeface="+mn-ea"/>
                <a:cs typeface="+mn-cs"/>
              </a:rPr>
              <a:t> </a:t>
            </a:r>
            <a:r>
              <a:rPr lang="en-US" dirty="0"/>
              <a:t>according to Lawrence Sherman, professor at the University of Maryland. https://</a:t>
            </a:r>
            <a:r>
              <a:rPr lang="en-US" dirty="0" err="1"/>
              <a:t>www.baltimoresun.com</a:t>
            </a:r>
            <a:r>
              <a:rPr lang="en-US" dirty="0"/>
              <a:t>/opinion/op-ed/bs-ed-op-0125-restorative-justice-20180124-story.html</a:t>
            </a:r>
          </a:p>
          <a:p>
            <a:pPr marL="640594" lvl="1" indent="-174708" defTabSz="931774">
              <a:buFont typeface="Arial" charset="0"/>
              <a:buChar char="•"/>
              <a:defRPr/>
            </a:pPr>
            <a:r>
              <a:rPr lang="en-US" dirty="0"/>
              <a:t>https://</a:t>
            </a:r>
            <a:r>
              <a:rPr lang="en-US" dirty="0" err="1"/>
              <a:t>www.ncjrs.gov</a:t>
            </a:r>
            <a:r>
              <a:rPr lang="en-US" dirty="0"/>
              <a:t>/pdffiles1/</a:t>
            </a:r>
            <a:r>
              <a:rPr lang="en-US" dirty="0" err="1"/>
              <a:t>ojjdp</a:t>
            </a:r>
            <a:r>
              <a:rPr lang="en-US" dirty="0"/>
              <a:t>/grants/250995.pdf</a:t>
            </a:r>
          </a:p>
          <a:p>
            <a:pPr marL="174708" indent="-174708" defTabSz="931774">
              <a:buFont typeface="Arial" charset="0"/>
              <a:buChar char="•"/>
              <a:defRPr/>
            </a:pPr>
            <a:r>
              <a:rPr lang="en-US" dirty="0"/>
              <a:t>Although restorative justice may not be appropriate for every</a:t>
            </a:r>
            <a:r>
              <a:rPr lang="en-US" baseline="0" dirty="0"/>
              <a:t> crime, such as sexual assaults or frequently violent crimes, it can be very effective in many cases at providing a more just resolution to the offender, victim, and community.</a:t>
            </a:r>
          </a:p>
          <a:p>
            <a:pPr marL="174708" indent="-174708" defTabSz="931774">
              <a:buFont typeface="Arial" charset="0"/>
              <a:buChar char="•"/>
              <a:defRPr/>
            </a:pPr>
            <a:r>
              <a:rPr lang="en-US" baseline="0" dirty="0"/>
              <a:t>It can also be used years after the crime and whatever punishment to give the offender and victim an opportunity to dialogue about the harm that has been caused to give both parties a sense of reconciliation and healing.</a:t>
            </a:r>
          </a:p>
          <a:p>
            <a:pPr marL="174708" indent="-174708">
              <a:buFont typeface="Arial" charset="0"/>
              <a:buChar char="•"/>
            </a:pPr>
            <a:endParaRPr lang="en-US" dirty="0"/>
          </a:p>
        </p:txBody>
      </p:sp>
      <p:sp>
        <p:nvSpPr>
          <p:cNvPr id="4" name="Slide Number Placeholder 3"/>
          <p:cNvSpPr>
            <a:spLocks noGrp="1"/>
          </p:cNvSpPr>
          <p:nvPr>
            <p:ph type="sldNum" sz="quarter" idx="10"/>
          </p:nvPr>
        </p:nvSpPr>
        <p:spPr/>
        <p:txBody>
          <a:bodyPr/>
          <a:lstStyle/>
          <a:p>
            <a:pPr defTabSz="465887">
              <a:defRPr/>
            </a:pPr>
            <a:fld id="{47A17C0D-5D3A-F847-805F-9AF75EC63D00}" type="slidenum">
              <a:rPr lang="en-US">
                <a:solidFill>
                  <a:prstClr val="black"/>
                </a:solidFill>
                <a:latin typeface="Calibri" panose="020F0502020204030204"/>
              </a:rPr>
              <a:pPr defTabSz="465887">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36673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1325368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158690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76000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4.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1BF4-CA56-4E83-B540-0A6ED28CC9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DF5E27-8DF6-477B-9EE8-AAAD3130DD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80B957-4303-4238-80A2-71D20F2A0AAE}"/>
              </a:ext>
            </a:extLst>
          </p:cNvPr>
          <p:cNvSpPr>
            <a:spLocks noGrp="1"/>
          </p:cNvSpPr>
          <p:nvPr>
            <p:ph type="dt" sz="half" idx="10"/>
          </p:nvPr>
        </p:nvSpPr>
        <p:spPr/>
        <p:txBody>
          <a:bodyPr/>
          <a:lstStyle/>
          <a:p>
            <a:fld id="{756CE35E-0FB1-43C1-AFEB-77052B591255}" type="datetimeFigureOut">
              <a:rPr lang="en-US" smtClean="0"/>
              <a:t>11/18/2019</a:t>
            </a:fld>
            <a:endParaRPr lang="en-US"/>
          </a:p>
        </p:txBody>
      </p:sp>
      <p:sp>
        <p:nvSpPr>
          <p:cNvPr id="5" name="Footer Placeholder 4">
            <a:extLst>
              <a:ext uri="{FF2B5EF4-FFF2-40B4-BE49-F238E27FC236}">
                <a16:creationId xmlns:a16="http://schemas.microsoft.com/office/drawing/2014/main" id="{608B9787-C268-4CAD-993C-DF4641176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488C3-468B-431B-90F6-DFB5C481F9C9}"/>
              </a:ext>
            </a:extLst>
          </p:cNvPr>
          <p:cNvSpPr>
            <a:spLocks noGrp="1"/>
          </p:cNvSpPr>
          <p:nvPr>
            <p:ph type="sldNum" sz="quarter" idx="12"/>
          </p:nvPr>
        </p:nvSpPr>
        <p:spPr/>
        <p:txBody>
          <a:bodyPr/>
          <a:lstStyle/>
          <a:p>
            <a:fld id="{7ACB12FB-6570-4862-8500-A8E188A80AB4}" type="slidenum">
              <a:rPr lang="en-US" smtClean="0"/>
              <a:t>‹#›</a:t>
            </a:fld>
            <a:endParaRPr lang="en-US"/>
          </a:p>
        </p:txBody>
      </p:sp>
    </p:spTree>
    <p:extLst>
      <p:ext uri="{BB962C8B-B14F-4D97-AF65-F5344CB8AC3E}">
        <p14:creationId xmlns:p14="http://schemas.microsoft.com/office/powerpoint/2010/main" val="2003995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17C9-3D13-4749-8A6E-12FB2E7F19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768046-EA13-42F6-A46B-9125D5F32C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440CA-5775-462F-A22B-3BD75AA95257}"/>
              </a:ext>
            </a:extLst>
          </p:cNvPr>
          <p:cNvSpPr>
            <a:spLocks noGrp="1"/>
          </p:cNvSpPr>
          <p:nvPr>
            <p:ph type="dt" sz="half" idx="10"/>
          </p:nvPr>
        </p:nvSpPr>
        <p:spPr/>
        <p:txBody>
          <a:bodyPr/>
          <a:lstStyle/>
          <a:p>
            <a:fld id="{756CE35E-0FB1-43C1-AFEB-77052B591255}" type="datetimeFigureOut">
              <a:rPr lang="en-US" smtClean="0"/>
              <a:t>11/18/2019</a:t>
            </a:fld>
            <a:endParaRPr lang="en-US"/>
          </a:p>
        </p:txBody>
      </p:sp>
      <p:sp>
        <p:nvSpPr>
          <p:cNvPr id="5" name="Footer Placeholder 4">
            <a:extLst>
              <a:ext uri="{FF2B5EF4-FFF2-40B4-BE49-F238E27FC236}">
                <a16:creationId xmlns:a16="http://schemas.microsoft.com/office/drawing/2014/main" id="{772965E2-4639-4AFA-B341-6763C1D87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AE17D-E2E9-4359-A99C-010E5276748F}"/>
              </a:ext>
            </a:extLst>
          </p:cNvPr>
          <p:cNvSpPr>
            <a:spLocks noGrp="1"/>
          </p:cNvSpPr>
          <p:nvPr>
            <p:ph type="sldNum" sz="quarter" idx="12"/>
          </p:nvPr>
        </p:nvSpPr>
        <p:spPr/>
        <p:txBody>
          <a:bodyPr/>
          <a:lstStyle/>
          <a:p>
            <a:fld id="{7ACB12FB-6570-4862-8500-A8E188A80AB4}" type="slidenum">
              <a:rPr lang="en-US" smtClean="0"/>
              <a:t>‹#›</a:t>
            </a:fld>
            <a:endParaRPr lang="en-US"/>
          </a:p>
        </p:txBody>
      </p:sp>
    </p:spTree>
    <p:extLst>
      <p:ext uri="{BB962C8B-B14F-4D97-AF65-F5344CB8AC3E}">
        <p14:creationId xmlns:p14="http://schemas.microsoft.com/office/powerpoint/2010/main" val="176403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05DA5C-D23C-4F6C-910F-1DD7FF8B77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E238CE-9A80-4818-90CF-0F1D339B2DE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42581-1DF4-4B59-AD62-B7A9D9C167EE}"/>
              </a:ext>
            </a:extLst>
          </p:cNvPr>
          <p:cNvSpPr>
            <a:spLocks noGrp="1"/>
          </p:cNvSpPr>
          <p:nvPr>
            <p:ph type="dt" sz="half" idx="10"/>
          </p:nvPr>
        </p:nvSpPr>
        <p:spPr/>
        <p:txBody>
          <a:bodyPr/>
          <a:lstStyle/>
          <a:p>
            <a:fld id="{756CE35E-0FB1-43C1-AFEB-77052B591255}" type="datetimeFigureOut">
              <a:rPr lang="en-US" smtClean="0"/>
              <a:t>11/18/2019</a:t>
            </a:fld>
            <a:endParaRPr lang="en-US"/>
          </a:p>
        </p:txBody>
      </p:sp>
      <p:sp>
        <p:nvSpPr>
          <p:cNvPr id="5" name="Footer Placeholder 4">
            <a:extLst>
              <a:ext uri="{FF2B5EF4-FFF2-40B4-BE49-F238E27FC236}">
                <a16:creationId xmlns:a16="http://schemas.microsoft.com/office/drawing/2014/main" id="{85A38053-0C93-44C7-8B74-1979D7397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018E0-6158-427E-95F3-0FA6DBC5DE64}"/>
              </a:ext>
            </a:extLst>
          </p:cNvPr>
          <p:cNvSpPr>
            <a:spLocks noGrp="1"/>
          </p:cNvSpPr>
          <p:nvPr>
            <p:ph type="sldNum" sz="quarter" idx="12"/>
          </p:nvPr>
        </p:nvSpPr>
        <p:spPr/>
        <p:txBody>
          <a:bodyPr/>
          <a:lstStyle/>
          <a:p>
            <a:fld id="{7ACB12FB-6570-4862-8500-A8E188A80AB4}" type="slidenum">
              <a:rPr lang="en-US" smtClean="0"/>
              <a:t>‹#›</a:t>
            </a:fld>
            <a:endParaRPr lang="en-US"/>
          </a:p>
        </p:txBody>
      </p:sp>
    </p:spTree>
    <p:extLst>
      <p:ext uri="{BB962C8B-B14F-4D97-AF65-F5344CB8AC3E}">
        <p14:creationId xmlns:p14="http://schemas.microsoft.com/office/powerpoint/2010/main" val="441866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276691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58740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04436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82976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63153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4611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26053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9031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1E6B-C155-4663-9D53-757B946F2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FCD97-3E20-41D7-AF4E-B97EC6AAA9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37221-575A-4B15-B71D-C8853933860F}"/>
              </a:ext>
            </a:extLst>
          </p:cNvPr>
          <p:cNvSpPr>
            <a:spLocks noGrp="1"/>
          </p:cNvSpPr>
          <p:nvPr>
            <p:ph type="dt" sz="half" idx="10"/>
          </p:nvPr>
        </p:nvSpPr>
        <p:spPr/>
        <p:txBody>
          <a:bodyPr/>
          <a:lstStyle/>
          <a:p>
            <a:fld id="{756CE35E-0FB1-43C1-AFEB-77052B591255}" type="datetimeFigureOut">
              <a:rPr lang="en-US" smtClean="0"/>
              <a:t>11/18/2019</a:t>
            </a:fld>
            <a:endParaRPr lang="en-US"/>
          </a:p>
        </p:txBody>
      </p:sp>
      <p:sp>
        <p:nvSpPr>
          <p:cNvPr id="5" name="Footer Placeholder 4">
            <a:extLst>
              <a:ext uri="{FF2B5EF4-FFF2-40B4-BE49-F238E27FC236}">
                <a16:creationId xmlns:a16="http://schemas.microsoft.com/office/drawing/2014/main" id="{FCC37E24-BCB4-4A79-AE00-A0568E6C2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BF23F-BE5E-4B82-A9A8-554170AF17B4}"/>
              </a:ext>
            </a:extLst>
          </p:cNvPr>
          <p:cNvSpPr>
            <a:spLocks noGrp="1"/>
          </p:cNvSpPr>
          <p:nvPr>
            <p:ph type="sldNum" sz="quarter" idx="12"/>
          </p:nvPr>
        </p:nvSpPr>
        <p:spPr/>
        <p:txBody>
          <a:bodyPr/>
          <a:lstStyle/>
          <a:p>
            <a:fld id="{7ACB12FB-6570-4862-8500-A8E188A80AB4}" type="slidenum">
              <a:rPr lang="en-US" smtClean="0"/>
              <a:t>‹#›</a:t>
            </a:fld>
            <a:endParaRPr lang="en-US"/>
          </a:p>
        </p:txBody>
      </p:sp>
    </p:spTree>
    <p:extLst>
      <p:ext uri="{BB962C8B-B14F-4D97-AF65-F5344CB8AC3E}">
        <p14:creationId xmlns:p14="http://schemas.microsoft.com/office/powerpoint/2010/main" val="663125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93868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39122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2159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82889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9747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8030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61904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25437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28956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4602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C1FCD-BFF4-40FC-8D8A-FD325A2511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E7E20A-C683-4BF1-A845-8DE63F770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BF8D00-392E-43B6-98CF-F43985E7D16C}"/>
              </a:ext>
            </a:extLst>
          </p:cNvPr>
          <p:cNvSpPr>
            <a:spLocks noGrp="1"/>
          </p:cNvSpPr>
          <p:nvPr>
            <p:ph type="dt" sz="half" idx="10"/>
          </p:nvPr>
        </p:nvSpPr>
        <p:spPr/>
        <p:txBody>
          <a:bodyPr/>
          <a:lstStyle/>
          <a:p>
            <a:fld id="{756CE35E-0FB1-43C1-AFEB-77052B591255}" type="datetimeFigureOut">
              <a:rPr lang="en-US" smtClean="0"/>
              <a:t>11/18/2019</a:t>
            </a:fld>
            <a:endParaRPr lang="en-US"/>
          </a:p>
        </p:txBody>
      </p:sp>
      <p:sp>
        <p:nvSpPr>
          <p:cNvPr id="5" name="Footer Placeholder 4">
            <a:extLst>
              <a:ext uri="{FF2B5EF4-FFF2-40B4-BE49-F238E27FC236}">
                <a16:creationId xmlns:a16="http://schemas.microsoft.com/office/drawing/2014/main" id="{E59B88EF-C11D-442A-B07E-DC2602352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78A0B-0C8B-40BD-A5BA-BB9A56D10CB5}"/>
              </a:ext>
            </a:extLst>
          </p:cNvPr>
          <p:cNvSpPr>
            <a:spLocks noGrp="1"/>
          </p:cNvSpPr>
          <p:nvPr>
            <p:ph type="sldNum" sz="quarter" idx="12"/>
          </p:nvPr>
        </p:nvSpPr>
        <p:spPr/>
        <p:txBody>
          <a:bodyPr/>
          <a:lstStyle/>
          <a:p>
            <a:fld id="{7ACB12FB-6570-4862-8500-A8E188A80AB4}" type="slidenum">
              <a:rPr lang="en-US" smtClean="0"/>
              <a:t>‹#›</a:t>
            </a:fld>
            <a:endParaRPr lang="en-US"/>
          </a:p>
        </p:txBody>
      </p:sp>
    </p:spTree>
    <p:extLst>
      <p:ext uri="{BB962C8B-B14F-4D97-AF65-F5344CB8AC3E}">
        <p14:creationId xmlns:p14="http://schemas.microsoft.com/office/powerpoint/2010/main" val="761989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4268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24963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23168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90555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40686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32357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33"/>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dk1"/>
              </a:buClr>
              <a:buSzPts val="1800"/>
              <a:buChar char="●"/>
              <a:defRPr>
                <a:solidFill>
                  <a:schemeClr val="dk1"/>
                </a:solidFill>
              </a:defRPr>
            </a:lvl1pPr>
            <a:lvl2pPr marL="1219170" lvl="1" indent="-423323">
              <a:spcBef>
                <a:spcPts val="2133"/>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34041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73108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7999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951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7505-1881-44D1-B14C-F933B23F1B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B386A-C463-4F34-9354-9ABB2C416D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7A3353-5E71-4EB2-A039-1F3F63EF57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DC80CA-0D5C-4CF4-9E60-55C40765A992}"/>
              </a:ext>
            </a:extLst>
          </p:cNvPr>
          <p:cNvSpPr>
            <a:spLocks noGrp="1"/>
          </p:cNvSpPr>
          <p:nvPr>
            <p:ph type="dt" sz="half" idx="10"/>
          </p:nvPr>
        </p:nvSpPr>
        <p:spPr/>
        <p:txBody>
          <a:bodyPr/>
          <a:lstStyle/>
          <a:p>
            <a:fld id="{756CE35E-0FB1-43C1-AFEB-77052B591255}" type="datetimeFigureOut">
              <a:rPr lang="en-US" smtClean="0"/>
              <a:t>11/18/2019</a:t>
            </a:fld>
            <a:endParaRPr lang="en-US"/>
          </a:p>
        </p:txBody>
      </p:sp>
      <p:sp>
        <p:nvSpPr>
          <p:cNvPr id="6" name="Footer Placeholder 5">
            <a:extLst>
              <a:ext uri="{FF2B5EF4-FFF2-40B4-BE49-F238E27FC236}">
                <a16:creationId xmlns:a16="http://schemas.microsoft.com/office/drawing/2014/main" id="{9AC357D7-07E6-48AA-85A1-3302EE191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54E3D-25DB-4D5B-81D8-BCF1F6E61119}"/>
              </a:ext>
            </a:extLst>
          </p:cNvPr>
          <p:cNvSpPr>
            <a:spLocks noGrp="1"/>
          </p:cNvSpPr>
          <p:nvPr>
            <p:ph type="sldNum" sz="quarter" idx="12"/>
          </p:nvPr>
        </p:nvSpPr>
        <p:spPr/>
        <p:txBody>
          <a:bodyPr/>
          <a:lstStyle/>
          <a:p>
            <a:fld id="{7ACB12FB-6570-4862-8500-A8E188A80AB4}" type="slidenum">
              <a:rPr lang="en-US" smtClean="0"/>
              <a:t>‹#›</a:t>
            </a:fld>
            <a:endParaRPr lang="en-US"/>
          </a:p>
        </p:txBody>
      </p:sp>
    </p:spTree>
    <p:extLst>
      <p:ext uri="{BB962C8B-B14F-4D97-AF65-F5344CB8AC3E}">
        <p14:creationId xmlns:p14="http://schemas.microsoft.com/office/powerpoint/2010/main" val="10452598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88745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77890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36658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2094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0410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38747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38986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788911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11/18/2019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82766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444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708F-36CD-4CDF-929D-84976BB5EF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0023C-D04C-4A89-BFA7-A30778B093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6BA1E9-A8F8-4661-A812-36F21623411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99360A-6DA6-462C-BFAB-519FC8F4E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04D3E7-CE07-4BC5-9628-F34CC2F4D2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D79EC3-BC4B-4390-955D-AF7A80198620}"/>
              </a:ext>
            </a:extLst>
          </p:cNvPr>
          <p:cNvSpPr>
            <a:spLocks noGrp="1"/>
          </p:cNvSpPr>
          <p:nvPr>
            <p:ph type="dt" sz="half" idx="10"/>
          </p:nvPr>
        </p:nvSpPr>
        <p:spPr/>
        <p:txBody>
          <a:bodyPr/>
          <a:lstStyle/>
          <a:p>
            <a:fld id="{756CE35E-0FB1-43C1-AFEB-77052B591255}" type="datetimeFigureOut">
              <a:rPr lang="en-US" smtClean="0"/>
              <a:t>11/18/2019</a:t>
            </a:fld>
            <a:endParaRPr lang="en-US"/>
          </a:p>
        </p:txBody>
      </p:sp>
      <p:sp>
        <p:nvSpPr>
          <p:cNvPr id="8" name="Footer Placeholder 7">
            <a:extLst>
              <a:ext uri="{FF2B5EF4-FFF2-40B4-BE49-F238E27FC236}">
                <a16:creationId xmlns:a16="http://schemas.microsoft.com/office/drawing/2014/main" id="{49A40629-D10E-410A-BB05-D433BA4522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65053D-6D9E-40FB-B4F7-BAC0C353B10E}"/>
              </a:ext>
            </a:extLst>
          </p:cNvPr>
          <p:cNvSpPr>
            <a:spLocks noGrp="1"/>
          </p:cNvSpPr>
          <p:nvPr>
            <p:ph type="sldNum" sz="quarter" idx="12"/>
          </p:nvPr>
        </p:nvSpPr>
        <p:spPr/>
        <p:txBody>
          <a:bodyPr/>
          <a:lstStyle/>
          <a:p>
            <a:fld id="{7ACB12FB-6570-4862-8500-A8E188A80AB4}" type="slidenum">
              <a:rPr lang="en-US" smtClean="0"/>
              <a:t>‹#›</a:t>
            </a:fld>
            <a:endParaRPr lang="en-US"/>
          </a:p>
        </p:txBody>
      </p:sp>
    </p:spTree>
    <p:extLst>
      <p:ext uri="{BB962C8B-B14F-4D97-AF65-F5344CB8AC3E}">
        <p14:creationId xmlns:p14="http://schemas.microsoft.com/office/powerpoint/2010/main" val="150747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4939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823242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32194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0989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77164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67315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958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A6BB-C9F9-400D-8C1F-F7CC5E8868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B183E9-19BC-4A1B-BD93-45906FEC530E}"/>
              </a:ext>
            </a:extLst>
          </p:cNvPr>
          <p:cNvSpPr>
            <a:spLocks noGrp="1"/>
          </p:cNvSpPr>
          <p:nvPr>
            <p:ph type="dt" sz="half" idx="10"/>
          </p:nvPr>
        </p:nvSpPr>
        <p:spPr/>
        <p:txBody>
          <a:bodyPr/>
          <a:lstStyle/>
          <a:p>
            <a:fld id="{756CE35E-0FB1-43C1-AFEB-77052B591255}" type="datetimeFigureOut">
              <a:rPr lang="en-US" smtClean="0"/>
              <a:t>11/18/2019</a:t>
            </a:fld>
            <a:endParaRPr lang="en-US"/>
          </a:p>
        </p:txBody>
      </p:sp>
      <p:sp>
        <p:nvSpPr>
          <p:cNvPr id="4" name="Footer Placeholder 3">
            <a:extLst>
              <a:ext uri="{FF2B5EF4-FFF2-40B4-BE49-F238E27FC236}">
                <a16:creationId xmlns:a16="http://schemas.microsoft.com/office/drawing/2014/main" id="{9E846CEA-3D54-4727-B3F6-64915C243F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A773BD-BCBD-4289-9CB8-4A53F408604B}"/>
              </a:ext>
            </a:extLst>
          </p:cNvPr>
          <p:cNvSpPr>
            <a:spLocks noGrp="1"/>
          </p:cNvSpPr>
          <p:nvPr>
            <p:ph type="sldNum" sz="quarter" idx="12"/>
          </p:nvPr>
        </p:nvSpPr>
        <p:spPr/>
        <p:txBody>
          <a:bodyPr/>
          <a:lstStyle/>
          <a:p>
            <a:fld id="{7ACB12FB-6570-4862-8500-A8E188A80AB4}" type="slidenum">
              <a:rPr lang="en-US" smtClean="0"/>
              <a:t>‹#›</a:t>
            </a:fld>
            <a:endParaRPr lang="en-US"/>
          </a:p>
        </p:txBody>
      </p:sp>
    </p:spTree>
    <p:extLst>
      <p:ext uri="{BB962C8B-B14F-4D97-AF65-F5344CB8AC3E}">
        <p14:creationId xmlns:p14="http://schemas.microsoft.com/office/powerpoint/2010/main" val="321853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A45D3-9BCC-4069-A5CD-E1A331175E28}"/>
              </a:ext>
            </a:extLst>
          </p:cNvPr>
          <p:cNvSpPr>
            <a:spLocks noGrp="1"/>
          </p:cNvSpPr>
          <p:nvPr>
            <p:ph type="dt" sz="half" idx="10"/>
          </p:nvPr>
        </p:nvSpPr>
        <p:spPr/>
        <p:txBody>
          <a:bodyPr/>
          <a:lstStyle/>
          <a:p>
            <a:fld id="{756CE35E-0FB1-43C1-AFEB-77052B591255}" type="datetimeFigureOut">
              <a:rPr lang="en-US" smtClean="0"/>
              <a:t>11/18/2019</a:t>
            </a:fld>
            <a:endParaRPr lang="en-US"/>
          </a:p>
        </p:txBody>
      </p:sp>
      <p:sp>
        <p:nvSpPr>
          <p:cNvPr id="3" name="Footer Placeholder 2">
            <a:extLst>
              <a:ext uri="{FF2B5EF4-FFF2-40B4-BE49-F238E27FC236}">
                <a16:creationId xmlns:a16="http://schemas.microsoft.com/office/drawing/2014/main" id="{878B3FDB-2D72-4751-8D3F-ACA15C85C8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231EF7-66C4-41BF-AE1F-DA56CCB41B1F}"/>
              </a:ext>
            </a:extLst>
          </p:cNvPr>
          <p:cNvSpPr>
            <a:spLocks noGrp="1"/>
          </p:cNvSpPr>
          <p:nvPr>
            <p:ph type="sldNum" sz="quarter" idx="12"/>
          </p:nvPr>
        </p:nvSpPr>
        <p:spPr/>
        <p:txBody>
          <a:bodyPr/>
          <a:lstStyle/>
          <a:p>
            <a:fld id="{7ACB12FB-6570-4862-8500-A8E188A80AB4}" type="slidenum">
              <a:rPr lang="en-US" smtClean="0"/>
              <a:t>‹#›</a:t>
            </a:fld>
            <a:endParaRPr lang="en-US"/>
          </a:p>
        </p:txBody>
      </p:sp>
    </p:spTree>
    <p:extLst>
      <p:ext uri="{BB962C8B-B14F-4D97-AF65-F5344CB8AC3E}">
        <p14:creationId xmlns:p14="http://schemas.microsoft.com/office/powerpoint/2010/main" val="179748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DD61-1CDE-4C9D-974F-412B55C52B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EE6160-C116-491F-BE5D-45BD22DDF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4A4AC-6B4E-4EDC-A85C-D377A61DE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03FE0A-F08D-40B4-BBC7-98797536B464}"/>
              </a:ext>
            </a:extLst>
          </p:cNvPr>
          <p:cNvSpPr>
            <a:spLocks noGrp="1"/>
          </p:cNvSpPr>
          <p:nvPr>
            <p:ph type="dt" sz="half" idx="10"/>
          </p:nvPr>
        </p:nvSpPr>
        <p:spPr/>
        <p:txBody>
          <a:bodyPr/>
          <a:lstStyle/>
          <a:p>
            <a:fld id="{756CE35E-0FB1-43C1-AFEB-77052B591255}" type="datetimeFigureOut">
              <a:rPr lang="en-US" smtClean="0"/>
              <a:t>11/18/2019</a:t>
            </a:fld>
            <a:endParaRPr lang="en-US"/>
          </a:p>
        </p:txBody>
      </p:sp>
      <p:sp>
        <p:nvSpPr>
          <p:cNvPr id="6" name="Footer Placeholder 5">
            <a:extLst>
              <a:ext uri="{FF2B5EF4-FFF2-40B4-BE49-F238E27FC236}">
                <a16:creationId xmlns:a16="http://schemas.microsoft.com/office/drawing/2014/main" id="{200215EF-5904-409B-8905-EDE4AEDA6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10CB-CF77-4ABE-B217-21D49CEC9DDF}"/>
              </a:ext>
            </a:extLst>
          </p:cNvPr>
          <p:cNvSpPr>
            <a:spLocks noGrp="1"/>
          </p:cNvSpPr>
          <p:nvPr>
            <p:ph type="sldNum" sz="quarter" idx="12"/>
          </p:nvPr>
        </p:nvSpPr>
        <p:spPr/>
        <p:txBody>
          <a:bodyPr/>
          <a:lstStyle/>
          <a:p>
            <a:fld id="{7ACB12FB-6570-4862-8500-A8E188A80AB4}" type="slidenum">
              <a:rPr lang="en-US" smtClean="0"/>
              <a:t>‹#›</a:t>
            </a:fld>
            <a:endParaRPr lang="en-US"/>
          </a:p>
        </p:txBody>
      </p:sp>
    </p:spTree>
    <p:extLst>
      <p:ext uri="{BB962C8B-B14F-4D97-AF65-F5344CB8AC3E}">
        <p14:creationId xmlns:p14="http://schemas.microsoft.com/office/powerpoint/2010/main" val="255986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612B-181A-4A0F-AF71-ACC8FF442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9FB2EA-4D3E-431B-805B-C5A17F51BA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547253-BDFB-48FA-8300-F9AFB28EE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392A2B-4AA8-4070-8C70-ED7BBB6210BF}"/>
              </a:ext>
            </a:extLst>
          </p:cNvPr>
          <p:cNvSpPr>
            <a:spLocks noGrp="1"/>
          </p:cNvSpPr>
          <p:nvPr>
            <p:ph type="dt" sz="half" idx="10"/>
          </p:nvPr>
        </p:nvSpPr>
        <p:spPr/>
        <p:txBody>
          <a:bodyPr/>
          <a:lstStyle/>
          <a:p>
            <a:fld id="{756CE35E-0FB1-43C1-AFEB-77052B591255}" type="datetimeFigureOut">
              <a:rPr lang="en-US" smtClean="0"/>
              <a:t>11/18/2019</a:t>
            </a:fld>
            <a:endParaRPr lang="en-US"/>
          </a:p>
        </p:txBody>
      </p:sp>
      <p:sp>
        <p:nvSpPr>
          <p:cNvPr id="6" name="Footer Placeholder 5">
            <a:extLst>
              <a:ext uri="{FF2B5EF4-FFF2-40B4-BE49-F238E27FC236}">
                <a16:creationId xmlns:a16="http://schemas.microsoft.com/office/drawing/2014/main" id="{7C80EAA6-1FF9-4ED6-B786-FC7293EAB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7673-712B-4DA4-A185-A9CEF4E2129E}"/>
              </a:ext>
            </a:extLst>
          </p:cNvPr>
          <p:cNvSpPr>
            <a:spLocks noGrp="1"/>
          </p:cNvSpPr>
          <p:nvPr>
            <p:ph type="sldNum" sz="quarter" idx="12"/>
          </p:nvPr>
        </p:nvSpPr>
        <p:spPr/>
        <p:txBody>
          <a:bodyPr/>
          <a:lstStyle/>
          <a:p>
            <a:fld id="{7ACB12FB-6570-4862-8500-A8E188A80AB4}" type="slidenum">
              <a:rPr lang="en-US" smtClean="0"/>
              <a:t>‹#›</a:t>
            </a:fld>
            <a:endParaRPr lang="en-US"/>
          </a:p>
        </p:txBody>
      </p:sp>
    </p:spTree>
    <p:extLst>
      <p:ext uri="{BB962C8B-B14F-4D97-AF65-F5344CB8AC3E}">
        <p14:creationId xmlns:p14="http://schemas.microsoft.com/office/powerpoint/2010/main" val="18170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18" Type="http://schemas.openxmlformats.org/officeDocument/2006/relationships/theme" Target="../theme/theme2.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17" Type="http://schemas.openxmlformats.org/officeDocument/2006/relationships/slideLayout" Target="../slideLayouts/slideLayout28.xml" /><Relationship Id="rId2" Type="http://schemas.openxmlformats.org/officeDocument/2006/relationships/slideLayout" Target="../slideLayouts/slideLayout13.xml" /><Relationship Id="rId16" Type="http://schemas.openxmlformats.org/officeDocument/2006/relationships/slideLayout" Target="../slideLayouts/slideLayout27.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5" Type="http://schemas.openxmlformats.org/officeDocument/2006/relationships/slideLayout" Target="../slideLayouts/slideLayout26.xml" /><Relationship Id="rId10" Type="http://schemas.openxmlformats.org/officeDocument/2006/relationships/slideLayout" Target="../slideLayouts/slideLayout21.xml" /><Relationship Id="rId19" Type="http://schemas.openxmlformats.org/officeDocument/2006/relationships/image" Target="../media/image1.png"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slideLayout" Target="../slideLayouts/slideLayout25.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 /><Relationship Id="rId3" Type="http://schemas.openxmlformats.org/officeDocument/2006/relationships/slideLayout" Target="../slideLayouts/slideLayout31.xml" /><Relationship Id="rId7" Type="http://schemas.openxmlformats.org/officeDocument/2006/relationships/slideLayout" Target="../slideLayouts/slideLayout35.xml" /><Relationship Id="rId12" Type="http://schemas.openxmlformats.org/officeDocument/2006/relationships/theme" Target="../theme/theme3.xml" /><Relationship Id="rId2" Type="http://schemas.openxmlformats.org/officeDocument/2006/relationships/slideLayout" Target="../slideLayouts/slideLayout30.xml" /><Relationship Id="rId1" Type="http://schemas.openxmlformats.org/officeDocument/2006/relationships/slideLayout" Target="../slideLayouts/slideLayout29.xml" /><Relationship Id="rId6" Type="http://schemas.openxmlformats.org/officeDocument/2006/relationships/slideLayout" Target="../slideLayouts/slideLayout34.xml" /><Relationship Id="rId11" Type="http://schemas.openxmlformats.org/officeDocument/2006/relationships/slideLayout" Target="../slideLayouts/slideLayout39.xml" /><Relationship Id="rId5" Type="http://schemas.openxmlformats.org/officeDocument/2006/relationships/slideLayout" Target="../slideLayouts/slideLayout33.xml" /><Relationship Id="rId10" Type="http://schemas.openxmlformats.org/officeDocument/2006/relationships/slideLayout" Target="../slideLayouts/slideLayout38.xml" /><Relationship Id="rId4" Type="http://schemas.openxmlformats.org/officeDocument/2006/relationships/slideLayout" Target="../slideLayouts/slideLayout32.xml" /><Relationship Id="rId9" Type="http://schemas.openxmlformats.org/officeDocument/2006/relationships/slideLayout" Target="../slideLayouts/slideLayout37.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 /><Relationship Id="rId13" Type="http://schemas.openxmlformats.org/officeDocument/2006/relationships/slideLayout" Target="../slideLayouts/slideLayout52.xml" /><Relationship Id="rId18" Type="http://schemas.openxmlformats.org/officeDocument/2006/relationships/theme" Target="../theme/theme4.xml" /><Relationship Id="rId3" Type="http://schemas.openxmlformats.org/officeDocument/2006/relationships/slideLayout" Target="../slideLayouts/slideLayout42.xml" /><Relationship Id="rId7" Type="http://schemas.openxmlformats.org/officeDocument/2006/relationships/slideLayout" Target="../slideLayouts/slideLayout46.xml" /><Relationship Id="rId12" Type="http://schemas.openxmlformats.org/officeDocument/2006/relationships/slideLayout" Target="../slideLayouts/slideLayout51.xml" /><Relationship Id="rId17" Type="http://schemas.openxmlformats.org/officeDocument/2006/relationships/slideLayout" Target="../slideLayouts/slideLayout56.xml" /><Relationship Id="rId2" Type="http://schemas.openxmlformats.org/officeDocument/2006/relationships/slideLayout" Target="../slideLayouts/slideLayout41.xml" /><Relationship Id="rId16" Type="http://schemas.openxmlformats.org/officeDocument/2006/relationships/slideLayout" Target="../slideLayouts/slideLayout55.xml" /><Relationship Id="rId1" Type="http://schemas.openxmlformats.org/officeDocument/2006/relationships/slideLayout" Target="../slideLayouts/slideLayout40.xml" /><Relationship Id="rId6" Type="http://schemas.openxmlformats.org/officeDocument/2006/relationships/slideLayout" Target="../slideLayouts/slideLayout45.xml" /><Relationship Id="rId11" Type="http://schemas.openxmlformats.org/officeDocument/2006/relationships/slideLayout" Target="../slideLayouts/slideLayout50.xml" /><Relationship Id="rId5" Type="http://schemas.openxmlformats.org/officeDocument/2006/relationships/slideLayout" Target="../slideLayouts/slideLayout44.xml" /><Relationship Id="rId15" Type="http://schemas.openxmlformats.org/officeDocument/2006/relationships/slideLayout" Target="../slideLayouts/slideLayout54.xml" /><Relationship Id="rId10" Type="http://schemas.openxmlformats.org/officeDocument/2006/relationships/slideLayout" Target="../slideLayouts/slideLayout49.xml" /><Relationship Id="rId4" Type="http://schemas.openxmlformats.org/officeDocument/2006/relationships/slideLayout" Target="../slideLayouts/slideLayout43.xml" /><Relationship Id="rId9" Type="http://schemas.openxmlformats.org/officeDocument/2006/relationships/slideLayout" Target="../slideLayouts/slideLayout48.xml" /><Relationship Id="rId14" Type="http://schemas.openxmlformats.org/officeDocument/2006/relationships/slideLayout" Target="../slideLayouts/slideLayout53.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305D2B-0ED4-4523-BA11-010598EE6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06A53B-8D62-4384-A6C0-28BE62750C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43232-B287-4C49-B4FF-50A3417B2E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CE35E-0FB1-43C1-AFEB-77052B591255}" type="datetimeFigureOut">
              <a:rPr lang="en-US" smtClean="0"/>
              <a:t>11/18/2019</a:t>
            </a:fld>
            <a:endParaRPr lang="en-US"/>
          </a:p>
        </p:txBody>
      </p:sp>
      <p:sp>
        <p:nvSpPr>
          <p:cNvPr id="5" name="Footer Placeholder 4">
            <a:extLst>
              <a:ext uri="{FF2B5EF4-FFF2-40B4-BE49-F238E27FC236}">
                <a16:creationId xmlns:a16="http://schemas.microsoft.com/office/drawing/2014/main" id="{FB958C28-08E0-4931-B57A-C061648F6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06398A-3880-4696-A712-F3E1D65B6D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B12FB-6570-4862-8500-A8E188A80AB4}" type="slidenum">
              <a:rPr lang="en-US" smtClean="0"/>
              <a:t>‹#›</a:t>
            </a:fld>
            <a:endParaRPr lang="en-US"/>
          </a:p>
        </p:txBody>
      </p:sp>
    </p:spTree>
    <p:extLst>
      <p:ext uri="{BB962C8B-B14F-4D97-AF65-F5344CB8AC3E}">
        <p14:creationId xmlns:p14="http://schemas.microsoft.com/office/powerpoint/2010/main" val="945190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11/18/2019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448090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lt2"/>
                </a:solidFill>
              </a:defRPr>
            </a:lvl1pPr>
            <a:lvl2pPr lvl="1" algn="r">
              <a:buNone/>
              <a:defRPr sz="1333">
                <a:solidFill>
                  <a:schemeClr val="lt2"/>
                </a:solidFill>
              </a:defRPr>
            </a:lvl2pPr>
            <a:lvl3pPr lvl="2" algn="r">
              <a:buNone/>
              <a:defRPr sz="1333">
                <a:solidFill>
                  <a:schemeClr val="lt2"/>
                </a:solidFill>
              </a:defRPr>
            </a:lvl3pPr>
            <a:lvl4pPr lvl="3" algn="r">
              <a:buNone/>
              <a:defRPr sz="1333">
                <a:solidFill>
                  <a:schemeClr val="lt2"/>
                </a:solidFill>
              </a:defRPr>
            </a:lvl4pPr>
            <a:lvl5pPr lvl="4" algn="r">
              <a:buNone/>
              <a:defRPr sz="1333">
                <a:solidFill>
                  <a:schemeClr val="lt2"/>
                </a:solidFill>
              </a:defRPr>
            </a:lvl5pPr>
            <a:lvl6pPr lvl="5" algn="r">
              <a:buNone/>
              <a:defRPr sz="1333">
                <a:solidFill>
                  <a:schemeClr val="lt2"/>
                </a:solidFill>
              </a:defRPr>
            </a:lvl6pPr>
            <a:lvl7pPr lvl="6" algn="r">
              <a:buNone/>
              <a:defRPr sz="1333">
                <a:solidFill>
                  <a:schemeClr val="lt2"/>
                </a:solidFill>
              </a:defRPr>
            </a:lvl7pPr>
            <a:lvl8pPr lvl="7" algn="r">
              <a:buNone/>
              <a:defRPr sz="1333">
                <a:solidFill>
                  <a:schemeClr val="lt2"/>
                </a:solidFill>
              </a:defRPr>
            </a:lvl8pPr>
            <a:lvl9pPr lvl="8" algn="r">
              <a:buNone/>
              <a:defRPr sz="1333">
                <a:solidFill>
                  <a:schemeClr val="lt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72009651"/>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11/18/2019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84650179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chart" Target="../charts/chart1.xml"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3" Type="http://schemas.openxmlformats.org/officeDocument/2006/relationships/hyperlink" Target="https://www.baltimoresun.com/opinion/op-ed/bs-ed-op-0125-restorative-justice-20180124-story.html" TargetMode="External" /><Relationship Id="rId2" Type="http://schemas.openxmlformats.org/officeDocument/2006/relationships/notesSlide" Target="../notesSlides/notesSlide4.xml" /><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7.xml" /><Relationship Id="rId1" Type="http://schemas.openxmlformats.org/officeDocument/2006/relationships/slideLayout" Target="../slideLayouts/slideLayout40.xml" /><Relationship Id="rId4" Type="http://schemas.openxmlformats.org/officeDocument/2006/relationships/image" Target="../media/image14.jpeg"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41.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41.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41.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41.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41.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41.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41.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41.xml" /></Relationships>
</file>

<file path=ppt/slides/_rels/slide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41.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41.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41.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41.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41.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41.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41.xml" /></Relationships>
</file>

<file path=ppt/slides/_rels/slide3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23.xml" /><Relationship Id="rId1" Type="http://schemas.openxmlformats.org/officeDocument/2006/relationships/slideLayout" Target="../slideLayouts/slideLayout29.xml" /></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ce2CvE9xTsM" TargetMode="External" /><Relationship Id="rId2" Type="http://schemas.openxmlformats.org/officeDocument/2006/relationships/notesSlide" Target="../notesSlides/notesSlide24.xml" /><Relationship Id="rId1" Type="http://schemas.openxmlformats.org/officeDocument/2006/relationships/slideLayout" Target="../slideLayouts/slideLayout31.xml" /><Relationship Id="rId4" Type="http://schemas.openxmlformats.org/officeDocument/2006/relationships/hyperlink" Target="https://commons.wikimedia.org/wiki/File:Gideon_petition_for_certiorari.jpg#/media/File:Gideon_petition_for_certiorari.jpg" TargetMode="External" /></Relationships>
</file>

<file path=ppt/slides/_rels/slide39.xml.rels><?xml version="1.0" encoding="UTF-8" standalone="yes"?>
<Relationships xmlns="http://schemas.openxmlformats.org/package/2006/relationships"><Relationship Id="rId3" Type="http://schemas.openxmlformats.org/officeDocument/2006/relationships/hyperlink" Target="https://aces.virginiainteractive.org/defend/" TargetMode="External" /><Relationship Id="rId2" Type="http://schemas.openxmlformats.org/officeDocument/2006/relationships/notesSlide" Target="../notesSlides/notesSlide25.xml" /><Relationship Id="rId1" Type="http://schemas.openxmlformats.org/officeDocument/2006/relationships/slideLayout" Target="../slideLayouts/slideLayout31.xml" /><Relationship Id="rId4" Type="http://schemas.openxmlformats.org/officeDocument/2006/relationships/hyperlink" Target="https://law.lis.virginia.gov/vacode/title19.2/chapter10/section19.2-163.01/" TargetMode="Externa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Relationship Id="rId3" Type="http://schemas.openxmlformats.org/officeDocument/2006/relationships/hyperlink" Target="https://www.vbgov.com/government/departments/courts/juvenile-domestic-relations-court/Documents/court-forms/dc334instr.pdf" TargetMode="External" /><Relationship Id="rId2" Type="http://schemas.openxmlformats.org/officeDocument/2006/relationships/notesSlide" Target="../notesSlides/notesSlide26.xml" /><Relationship Id="rId1" Type="http://schemas.openxmlformats.org/officeDocument/2006/relationships/slideLayout" Target="../slideLayouts/slideLayout31.xml" /><Relationship Id="rId6" Type="http://schemas.openxmlformats.org/officeDocument/2006/relationships/hyperlink" Target="https://law.lis.virginia.gov/vacode/title16.1/chapter11/section16.1-266/" TargetMode="External" /><Relationship Id="rId5" Type="http://schemas.openxmlformats.org/officeDocument/2006/relationships/hyperlink" Target="https://law.lis.virginia.gov/vacode/title19.2/chapter10/section19.2-159/" TargetMode="External" /><Relationship Id="rId4" Type="http://schemas.openxmlformats.org/officeDocument/2006/relationships/hyperlink" Target="http://www.courts.state.va.us/forms/district/dc333.pdf" TargetMode="Externa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31.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 /></Relationships>
</file>

<file path=ppt/slides/_rels/slide5.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 /></Relationships>
</file>

<file path=ppt/slides/_rels/slide55.xml.rels><?xml version="1.0" encoding="UTF-8" standalone="yes"?>
<Relationships xmlns="http://schemas.openxmlformats.org/package/2006/relationships"><Relationship Id="rId3" Type="http://schemas.openxmlformats.org/officeDocument/2006/relationships/hyperlink" Target="https://www.clearinghouse.net/chDocs/public/PD-VA-0001-0001.pdf" TargetMode="External" /><Relationship Id="rId2" Type="http://schemas.openxmlformats.org/officeDocument/2006/relationships/notesSlide" Target="../notesSlides/notesSlide28.xml" /><Relationship Id="rId1" Type="http://schemas.openxmlformats.org/officeDocument/2006/relationships/slideLayout" Target="../slideLayouts/slideLayout31.xml" /><Relationship Id="rId5" Type="http://schemas.openxmlformats.org/officeDocument/2006/relationships/hyperlink" Target="http://www.courts.state.va.us/courtadmin/aoc/fiscal/chart.pdf" TargetMode="External" /><Relationship Id="rId4" Type="http://schemas.openxmlformats.org/officeDocument/2006/relationships/hyperlink" Target="https://law.lis.virginia.gov/vacode/title19.2/chapter10/section19.2-163/" TargetMode="External" /></Relationships>
</file>

<file path=ppt/slides/_rels/slide56.xml.rels><?xml version="1.0" encoding="UTF-8" standalone="yes"?>
<Relationships xmlns="http://schemas.openxmlformats.org/package/2006/relationships"><Relationship Id="rId3" Type="http://schemas.openxmlformats.org/officeDocument/2006/relationships/hyperlink" Target="https://law.lis.virginia.gov/vacode/title19.2/chapter19/section19.2-326/" TargetMode="External" /><Relationship Id="rId2" Type="http://schemas.openxmlformats.org/officeDocument/2006/relationships/notesSlide" Target="../notesSlides/notesSlide29.xml" /><Relationship Id="rId1" Type="http://schemas.openxmlformats.org/officeDocument/2006/relationships/slideLayout" Target="../slideLayouts/slideLayout31.xml" /><Relationship Id="rId4" Type="http://schemas.openxmlformats.org/officeDocument/2006/relationships/hyperlink" Target="http://www.vadefenders.org/wp-content/uploads/2019/09/2019-VIDC-Annual-Report.pdf" TargetMode="External" /></Relationships>
</file>

<file path=ppt/slides/_rels/slide57.xml.rels><?xml version="1.0" encoding="UTF-8" standalone="yes"?>
<Relationships xmlns="http://schemas.openxmlformats.org/package/2006/relationships"><Relationship Id="rId3" Type="http://schemas.openxmlformats.org/officeDocument/2006/relationships/hyperlink" Target="https://law.lis.virginia.gov/vacode/title19.2/chapter10/section19.2-163/" TargetMode="External" /><Relationship Id="rId2" Type="http://schemas.openxmlformats.org/officeDocument/2006/relationships/notesSlide" Target="../notesSlides/notesSlide30.xml" /><Relationship Id="rId1" Type="http://schemas.openxmlformats.org/officeDocument/2006/relationships/slideLayout" Target="../slideLayouts/slideLayout31.xml" /></Relationships>
</file>

<file path=ppt/slides/_rels/slide58.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31.xml" /><Relationship Id="rId1" Type="http://schemas.openxmlformats.org/officeDocument/2006/relationships/slideLayout" Target="../slideLayouts/slideLayout31.xml" /><Relationship Id="rId4" Type="http://schemas.openxmlformats.org/officeDocument/2006/relationships/image" Target="../media/image17.png" /></Relationships>
</file>

<file path=ppt/slides/_rels/slide59.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32.xml" /><Relationship Id="rId1" Type="http://schemas.openxmlformats.org/officeDocument/2006/relationships/slideLayout" Target="../slideLayouts/slideLayout36.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33.xml" /><Relationship Id="rId1" Type="http://schemas.openxmlformats.org/officeDocument/2006/relationships/slideLayout" Target="../slideLayouts/slideLayout39.xml" /></Relationships>
</file>

<file path=ppt/slides/_rels/slide61.xml.rels><?xml version="1.0" encoding="UTF-8" standalone="yes"?>
<Relationships xmlns="http://schemas.openxmlformats.org/package/2006/relationships"><Relationship Id="rId3" Type="http://schemas.openxmlformats.org/officeDocument/2006/relationships/hyperlink" Target="http://www.vadefenders.org/wp-content/uploads/2019/09/2019-VIDC-Annual-Report.pdf" TargetMode="External" /><Relationship Id="rId2" Type="http://schemas.openxmlformats.org/officeDocument/2006/relationships/notesSlide" Target="../notesSlides/notesSlide34.xml" /><Relationship Id="rId1" Type="http://schemas.openxmlformats.org/officeDocument/2006/relationships/slideLayout" Target="../slideLayouts/slideLayout31.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31.xml" /></Relationships>
</file>

<file path=ppt/slides/_rels/slide63.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36.xml" /><Relationship Id="rId1" Type="http://schemas.openxmlformats.org/officeDocument/2006/relationships/slideLayout" Target="../slideLayouts/slideLayout31.xml" /></Relationships>
</file>

<file path=ppt/slides/_rels/slide64.xml.rels><?xml version="1.0" encoding="UTF-8" standalone="yes"?>
<Relationships xmlns="http://schemas.openxmlformats.org/package/2006/relationships"><Relationship Id="rId3" Type="http://schemas.openxmlformats.org/officeDocument/2006/relationships/hyperlink" Target="https://www.biberaj2019.com/" TargetMode="External" /><Relationship Id="rId2" Type="http://schemas.openxmlformats.org/officeDocument/2006/relationships/notesSlide" Target="../notesSlides/notesSlide37.xml" /><Relationship Id="rId1" Type="http://schemas.openxmlformats.org/officeDocument/2006/relationships/slideLayout" Target="../slideLayouts/slideLayout31.xml" /><Relationship Id="rId4" Type="http://schemas.openxmlformats.org/officeDocument/2006/relationships/image" Target="../media/image21.png" /></Relationships>
</file>

<file path=ppt/slides/_rels/slide65.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38.xml" /><Relationship Id="rId1" Type="http://schemas.openxmlformats.org/officeDocument/2006/relationships/slideLayout" Target="../slideLayouts/slideLayout31.xml" /></Relationships>
</file>

<file path=ppt/slides/_rels/slide66.xml.rels><?xml version="1.0" encoding="UTF-8" standalone="yes"?>
<Relationships xmlns="http://schemas.openxmlformats.org/package/2006/relationships"><Relationship Id="rId3" Type="http://schemas.openxmlformats.org/officeDocument/2006/relationships/hyperlink" Target="https://stevedescano.com/who-is-steve" TargetMode="External" /><Relationship Id="rId2" Type="http://schemas.openxmlformats.org/officeDocument/2006/relationships/notesSlide" Target="../notesSlides/notesSlide39.xml" /><Relationship Id="rId1" Type="http://schemas.openxmlformats.org/officeDocument/2006/relationships/slideLayout" Target="../slideLayouts/slideLayout31.xml" /><Relationship Id="rId4" Type="http://schemas.openxmlformats.org/officeDocument/2006/relationships/image" Target="../media/image23.png" /></Relationships>
</file>

<file path=ppt/slides/_rels/slide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1385" y="872271"/>
            <a:ext cx="10787865" cy="1099335"/>
          </a:xfrm>
        </p:spPr>
        <p:txBody>
          <a:bodyPr>
            <a:normAutofit/>
          </a:bodyPr>
          <a:lstStyle/>
          <a:p>
            <a:r>
              <a:rPr lang="en-US" dirty="0">
                <a:solidFill>
                  <a:schemeClr val="accent1"/>
                </a:solidFill>
                <a:latin typeface="+mn-lt"/>
              </a:rPr>
              <a:t>Criminal Justice Reform in Virginia</a:t>
            </a:r>
            <a:endParaRPr lang="en-US" dirty="0"/>
          </a:p>
        </p:txBody>
      </p:sp>
      <p:sp>
        <p:nvSpPr>
          <p:cNvPr id="3" name="Subtitle 2"/>
          <p:cNvSpPr>
            <a:spLocks noGrp="1"/>
          </p:cNvSpPr>
          <p:nvPr>
            <p:ph type="subTitle" idx="1"/>
          </p:nvPr>
        </p:nvSpPr>
        <p:spPr>
          <a:xfrm flipV="1">
            <a:off x="2895600" y="6172200"/>
            <a:ext cx="6400800" cy="45719"/>
          </a:xfrm>
          <a:ln>
            <a:noFill/>
          </a:ln>
        </p:spPr>
        <p:txBody>
          <a:bodyPr>
            <a:normAutofit fontScale="25000" lnSpcReduction="20000"/>
          </a:bodyPr>
          <a:lstStyle/>
          <a:p>
            <a:endParaRPr lang="en-US" dirty="0"/>
          </a:p>
        </p:txBody>
      </p:sp>
      <p:sp>
        <p:nvSpPr>
          <p:cNvPr id="4" name="TextBox 3">
            <a:extLst>
              <a:ext uri="{FF2B5EF4-FFF2-40B4-BE49-F238E27FC236}">
                <a16:creationId xmlns:a16="http://schemas.microsoft.com/office/drawing/2014/main" id="{031588D6-A89E-435A-A606-812D6FD8E024}"/>
              </a:ext>
            </a:extLst>
          </p:cNvPr>
          <p:cNvSpPr txBox="1"/>
          <p:nvPr/>
        </p:nvSpPr>
        <p:spPr>
          <a:xfrm>
            <a:off x="2367280" y="2407920"/>
            <a:ext cx="7579360" cy="3447098"/>
          </a:xfrm>
          <a:prstGeom prst="rect">
            <a:avLst/>
          </a:prstGeom>
          <a:noFill/>
        </p:spPr>
        <p:txBody>
          <a:bodyPr wrap="square" rtlCol="0">
            <a:spAutoFit/>
          </a:bodyPr>
          <a:lstStyle/>
          <a:p>
            <a:pPr algn="ctr"/>
            <a:r>
              <a:rPr lang="en-US" sz="2800" dirty="0"/>
              <a:t>George Mason American Inn of Court</a:t>
            </a:r>
          </a:p>
          <a:p>
            <a:pPr algn="ctr"/>
            <a:r>
              <a:rPr lang="en-US" sz="2800" dirty="0"/>
              <a:t>November 20, 2019</a:t>
            </a:r>
          </a:p>
          <a:p>
            <a:endParaRPr lang="en-US" dirty="0"/>
          </a:p>
          <a:p>
            <a:endParaRPr lang="en-US" dirty="0"/>
          </a:p>
          <a:p>
            <a:endParaRPr lang="en-US" dirty="0"/>
          </a:p>
          <a:p>
            <a:endParaRPr lang="en-US" dirty="0"/>
          </a:p>
          <a:p>
            <a:endParaRPr lang="en-US" dirty="0"/>
          </a:p>
          <a:p>
            <a:endParaRPr lang="en-US" dirty="0"/>
          </a:p>
          <a:p>
            <a:endParaRPr lang="en-US" dirty="0"/>
          </a:p>
          <a:p>
            <a:r>
              <a:rPr lang="en-US" dirty="0"/>
              <a:t>Team Members: Erin Blanch, Tim Davis, Paul Hayden, Lindsay Greene, Joshua Grossman, Matthew Kapuscinski, Bryan Kennedy, Rich </a:t>
            </a:r>
            <a:r>
              <a:rPr lang="en-US" dirty="0" err="1"/>
              <a:t>Licarai</a:t>
            </a:r>
            <a:r>
              <a:rPr lang="en-US" dirty="0"/>
              <a:t>, Ryan Reynolds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205227" y="3435826"/>
            <a:ext cx="1315720" cy="1391285"/>
          </a:xfrm>
          <a:prstGeom prst="rect">
            <a:avLst/>
          </a:prstGeom>
          <a:noFill/>
          <a:ln>
            <a:noFill/>
          </a:ln>
        </p:spPr>
      </p:pic>
    </p:spTree>
    <p:extLst>
      <p:ext uri="{BB962C8B-B14F-4D97-AF65-F5344CB8AC3E}">
        <p14:creationId xmlns:p14="http://schemas.microsoft.com/office/powerpoint/2010/main" val="397663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9845ED-718F-46B4-B02B-C67EDEED2EE3}"/>
              </a:ext>
            </a:extLst>
          </p:cNvPr>
          <p:cNvSpPr txBox="1"/>
          <p:nvPr/>
        </p:nvSpPr>
        <p:spPr>
          <a:xfrm>
            <a:off x="1150704" y="215757"/>
            <a:ext cx="9780997" cy="584775"/>
          </a:xfrm>
          <a:prstGeom prst="rect">
            <a:avLst/>
          </a:prstGeom>
          <a:noFill/>
        </p:spPr>
        <p:txBody>
          <a:bodyPr wrap="square" rtlCol="0">
            <a:spAutoFit/>
          </a:bodyPr>
          <a:lstStyle/>
          <a:p>
            <a:pPr algn="ctr"/>
            <a:r>
              <a:rPr lang="en-US" sz="3200" b="1" u="sng" dirty="0">
                <a:solidFill>
                  <a:schemeClr val="accent1"/>
                </a:solidFill>
              </a:rPr>
              <a:t>RACIAL DISPARITIES IN FAIRFAX ADC</a:t>
            </a:r>
          </a:p>
        </p:txBody>
      </p:sp>
      <p:graphicFrame>
        <p:nvGraphicFramePr>
          <p:cNvPr id="7" name="Chart 6">
            <a:extLst>
              <a:ext uri="{FF2B5EF4-FFF2-40B4-BE49-F238E27FC236}">
                <a16:creationId xmlns:a16="http://schemas.microsoft.com/office/drawing/2014/main" id="{80DCEA54-BD1D-41FF-B4D1-BF1AF3825DCC}"/>
              </a:ext>
            </a:extLst>
          </p:cNvPr>
          <p:cNvGraphicFramePr/>
          <p:nvPr>
            <p:extLst>
              <p:ext uri="{D42A27DB-BD31-4B8C-83A1-F6EECF244321}">
                <p14:modId xmlns:p14="http://schemas.microsoft.com/office/powerpoint/2010/main" val="2487644542"/>
              </p:ext>
            </p:extLst>
          </p:nvPr>
        </p:nvGraphicFramePr>
        <p:xfrm>
          <a:off x="1449226" y="883040"/>
          <a:ext cx="9183955" cy="58773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74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EA5C0-BC1D-41D2-B3CA-79BD6ADEC88B}"/>
              </a:ext>
            </a:extLst>
          </p:cNvPr>
          <p:cNvSpPr txBox="1"/>
          <p:nvPr/>
        </p:nvSpPr>
        <p:spPr>
          <a:xfrm>
            <a:off x="1605843" y="389679"/>
            <a:ext cx="7795967" cy="646331"/>
          </a:xfrm>
          <a:prstGeom prst="rect">
            <a:avLst/>
          </a:prstGeom>
          <a:noFill/>
        </p:spPr>
        <p:txBody>
          <a:bodyPr wrap="square" rtlCol="0">
            <a:spAutoFit/>
          </a:bodyPr>
          <a:lstStyle/>
          <a:p>
            <a:pPr algn="ctr"/>
            <a:r>
              <a:rPr lang="en-US" sz="3600" u="sng" dirty="0">
                <a:solidFill>
                  <a:schemeClr val="accent1"/>
                </a:solidFill>
              </a:rPr>
              <a:t>Data Collection, Knowledge of Bias</a:t>
            </a:r>
          </a:p>
        </p:txBody>
      </p:sp>
      <p:sp>
        <p:nvSpPr>
          <p:cNvPr id="4" name="TextBox 3">
            <a:extLst>
              <a:ext uri="{FF2B5EF4-FFF2-40B4-BE49-F238E27FC236}">
                <a16:creationId xmlns:a16="http://schemas.microsoft.com/office/drawing/2014/main" id="{C109250D-0B52-42E8-8DCC-E6A55620675C}"/>
              </a:ext>
            </a:extLst>
          </p:cNvPr>
          <p:cNvSpPr txBox="1"/>
          <p:nvPr/>
        </p:nvSpPr>
        <p:spPr>
          <a:xfrm>
            <a:off x="854242" y="1297675"/>
            <a:ext cx="9299171" cy="4524315"/>
          </a:xfrm>
          <a:prstGeom prst="rect">
            <a:avLst/>
          </a:prstGeom>
          <a:noFill/>
        </p:spPr>
        <p:txBody>
          <a:bodyPr wrap="square" rtlCol="0">
            <a:spAutoFit/>
          </a:bodyPr>
          <a:lstStyle/>
          <a:p>
            <a:pPr marL="285750" indent="-285750">
              <a:buFontTx/>
              <a:buChar char="-"/>
            </a:pPr>
            <a:r>
              <a:rPr lang="en-US" sz="3600" dirty="0"/>
              <a:t>Marijuana Arrest disparity</a:t>
            </a:r>
          </a:p>
          <a:p>
            <a:pPr marL="742950" lvl="1" indent="-285750">
              <a:buFontTx/>
              <a:buChar char="-"/>
            </a:pPr>
            <a:r>
              <a:rPr lang="en-US" sz="3600" dirty="0"/>
              <a:t>Arlington: Black rate of arrest per 100k is 8.1x the white rate</a:t>
            </a:r>
          </a:p>
          <a:p>
            <a:pPr marL="742950" lvl="1" indent="-285750">
              <a:buFontTx/>
              <a:buChar char="-"/>
            </a:pPr>
            <a:r>
              <a:rPr lang="en-US" sz="3600" dirty="0"/>
              <a:t>Fairfax: Black rate of arrest per 100k is 3.2x the white rate</a:t>
            </a:r>
          </a:p>
          <a:p>
            <a:r>
              <a:rPr lang="en-US" sz="3600" dirty="0"/>
              <a:t>- Problem is not overt racism</a:t>
            </a:r>
          </a:p>
          <a:p>
            <a:r>
              <a:rPr lang="en-US" sz="3600" dirty="0"/>
              <a:t>- Florida leading the way in data collection efforts</a:t>
            </a:r>
          </a:p>
        </p:txBody>
      </p:sp>
    </p:spTree>
    <p:extLst>
      <p:ext uri="{BB962C8B-B14F-4D97-AF65-F5344CB8AC3E}">
        <p14:creationId xmlns:p14="http://schemas.microsoft.com/office/powerpoint/2010/main" val="1916648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EA5C0-BC1D-41D2-B3CA-79BD6ADEC88B}"/>
              </a:ext>
            </a:extLst>
          </p:cNvPr>
          <p:cNvSpPr txBox="1"/>
          <p:nvPr/>
        </p:nvSpPr>
        <p:spPr>
          <a:xfrm>
            <a:off x="2243579" y="405353"/>
            <a:ext cx="7795967" cy="707886"/>
          </a:xfrm>
          <a:prstGeom prst="rect">
            <a:avLst/>
          </a:prstGeom>
          <a:noFill/>
        </p:spPr>
        <p:txBody>
          <a:bodyPr wrap="square" rtlCol="0">
            <a:spAutoFit/>
          </a:bodyPr>
          <a:lstStyle/>
          <a:p>
            <a:pPr algn="ctr"/>
            <a:r>
              <a:rPr lang="en-US" sz="4000" b="1" dirty="0">
                <a:solidFill>
                  <a:schemeClr val="accent1"/>
                </a:solidFill>
              </a:rPr>
              <a:t>Hot topics in Criminal Legal Reform</a:t>
            </a:r>
          </a:p>
        </p:txBody>
      </p:sp>
      <p:sp>
        <p:nvSpPr>
          <p:cNvPr id="3" name="TextBox 2">
            <a:extLst>
              <a:ext uri="{FF2B5EF4-FFF2-40B4-BE49-F238E27FC236}">
                <a16:creationId xmlns:a16="http://schemas.microsoft.com/office/drawing/2014/main" id="{E5DAD6AB-EE3C-46A9-A26F-CDEA0A8C6DF8}"/>
              </a:ext>
            </a:extLst>
          </p:cNvPr>
          <p:cNvSpPr txBox="1"/>
          <p:nvPr/>
        </p:nvSpPr>
        <p:spPr>
          <a:xfrm>
            <a:off x="1114781" y="1290113"/>
            <a:ext cx="9400820" cy="5016758"/>
          </a:xfrm>
          <a:prstGeom prst="rect">
            <a:avLst/>
          </a:prstGeom>
          <a:noFill/>
        </p:spPr>
        <p:txBody>
          <a:bodyPr wrap="square" rtlCol="0">
            <a:spAutoFit/>
          </a:bodyPr>
          <a:lstStyle/>
          <a:p>
            <a:pPr marL="285750" indent="-285750">
              <a:buFontTx/>
              <a:buChar char="-"/>
            </a:pPr>
            <a:r>
              <a:rPr lang="en-US" sz="3200" dirty="0"/>
              <a:t>Bail Reform</a:t>
            </a:r>
          </a:p>
          <a:p>
            <a:pPr marL="285750" indent="-285750">
              <a:buFontTx/>
              <a:buChar char="-"/>
            </a:pPr>
            <a:r>
              <a:rPr lang="en-US" sz="3200" dirty="0"/>
              <a:t>Restorative Justice</a:t>
            </a:r>
          </a:p>
          <a:p>
            <a:pPr marL="285750" indent="-285750">
              <a:buFontTx/>
              <a:buChar char="-"/>
            </a:pPr>
            <a:r>
              <a:rPr lang="en-US" sz="3200" dirty="0"/>
              <a:t>Court appointed Counsel</a:t>
            </a:r>
          </a:p>
          <a:p>
            <a:pPr marL="285750" indent="-285750">
              <a:buFontTx/>
              <a:buChar char="-"/>
            </a:pPr>
            <a:r>
              <a:rPr lang="en-US" sz="3200" dirty="0"/>
              <a:t>Criminalization of Poverty</a:t>
            </a:r>
          </a:p>
          <a:p>
            <a:pPr marL="285750" indent="-285750">
              <a:buFontTx/>
              <a:buChar char="-"/>
            </a:pPr>
            <a:r>
              <a:rPr lang="en-US" sz="3200" dirty="0"/>
              <a:t>Conditions of confinement</a:t>
            </a:r>
          </a:p>
          <a:p>
            <a:pPr marL="285750" indent="-285750">
              <a:buFontTx/>
              <a:buChar char="-"/>
            </a:pPr>
            <a:r>
              <a:rPr lang="en-US" sz="3200" dirty="0"/>
              <a:t>Death penalty litigation</a:t>
            </a:r>
          </a:p>
          <a:p>
            <a:pPr marL="285750" indent="-285750">
              <a:buFontTx/>
              <a:buChar char="-"/>
            </a:pPr>
            <a:r>
              <a:rPr lang="en-US" sz="3200" dirty="0"/>
              <a:t>Misdemeanor reform</a:t>
            </a:r>
          </a:p>
          <a:p>
            <a:pPr marL="285750" indent="-285750">
              <a:buFontTx/>
              <a:buChar char="-"/>
            </a:pPr>
            <a:r>
              <a:rPr lang="en-US" sz="3200" dirty="0"/>
              <a:t>Parole</a:t>
            </a:r>
          </a:p>
          <a:p>
            <a:pPr marL="285750" indent="-285750">
              <a:buFontTx/>
              <a:buChar char="-"/>
            </a:pPr>
            <a:r>
              <a:rPr lang="en-US" sz="3200" dirty="0"/>
              <a:t>Community/ police interactions</a:t>
            </a:r>
          </a:p>
          <a:p>
            <a:pPr marL="285750" indent="-285750">
              <a:buFontTx/>
              <a:buChar char="-"/>
            </a:pPr>
            <a:r>
              <a:rPr lang="en-US" sz="3200" dirty="0"/>
              <a:t>Juvenile Justice Reform</a:t>
            </a:r>
          </a:p>
        </p:txBody>
      </p:sp>
    </p:spTree>
    <p:extLst>
      <p:ext uri="{BB962C8B-B14F-4D97-AF65-F5344CB8AC3E}">
        <p14:creationId xmlns:p14="http://schemas.microsoft.com/office/powerpoint/2010/main" val="245756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EA5C0-BC1D-41D2-B3CA-79BD6ADEC88B}"/>
              </a:ext>
            </a:extLst>
          </p:cNvPr>
          <p:cNvSpPr txBox="1"/>
          <p:nvPr/>
        </p:nvSpPr>
        <p:spPr>
          <a:xfrm>
            <a:off x="2243579" y="405353"/>
            <a:ext cx="7795967" cy="707886"/>
          </a:xfrm>
          <a:prstGeom prst="rect">
            <a:avLst/>
          </a:prstGeom>
          <a:noFill/>
        </p:spPr>
        <p:txBody>
          <a:bodyPr wrap="square" rtlCol="0">
            <a:spAutoFit/>
          </a:bodyPr>
          <a:lstStyle/>
          <a:p>
            <a:pPr algn="ctr"/>
            <a:r>
              <a:rPr lang="en-US" sz="4000" b="1" dirty="0">
                <a:solidFill>
                  <a:schemeClr val="accent1"/>
                </a:solidFill>
              </a:rPr>
              <a:t>Suggested Reading</a:t>
            </a:r>
          </a:p>
        </p:txBody>
      </p:sp>
      <p:sp>
        <p:nvSpPr>
          <p:cNvPr id="3" name="TextBox 2">
            <a:extLst>
              <a:ext uri="{FF2B5EF4-FFF2-40B4-BE49-F238E27FC236}">
                <a16:creationId xmlns:a16="http://schemas.microsoft.com/office/drawing/2014/main" id="{E5DAD6AB-EE3C-46A9-A26F-CDEA0A8C6DF8}"/>
              </a:ext>
            </a:extLst>
          </p:cNvPr>
          <p:cNvSpPr txBox="1"/>
          <p:nvPr/>
        </p:nvSpPr>
        <p:spPr>
          <a:xfrm>
            <a:off x="1212915" y="1113239"/>
            <a:ext cx="9766169" cy="5078313"/>
          </a:xfrm>
          <a:prstGeom prst="rect">
            <a:avLst/>
          </a:prstGeom>
          <a:noFill/>
        </p:spPr>
        <p:txBody>
          <a:bodyPr wrap="square" rtlCol="0">
            <a:spAutoFit/>
          </a:bodyPr>
          <a:lstStyle/>
          <a:p>
            <a:pPr marL="285750" indent="-285750">
              <a:buFontTx/>
              <a:buChar char="-"/>
            </a:pPr>
            <a:r>
              <a:rPr lang="en-US" sz="3600" i="1" dirty="0"/>
              <a:t>Ordinary Injustice- </a:t>
            </a:r>
            <a:r>
              <a:rPr lang="en-US" sz="3600" dirty="0"/>
              <a:t>Amy Bach</a:t>
            </a:r>
          </a:p>
          <a:p>
            <a:pPr marL="285750" indent="-285750">
              <a:buFontTx/>
              <a:buChar char="-"/>
            </a:pPr>
            <a:r>
              <a:rPr lang="en-US" sz="3600" i="1" dirty="0"/>
              <a:t>Punishment without Crime- </a:t>
            </a:r>
            <a:r>
              <a:rPr lang="en-US" sz="3600" dirty="0"/>
              <a:t>Alexandra </a:t>
            </a:r>
            <a:r>
              <a:rPr lang="en-US" sz="3600" dirty="0" err="1"/>
              <a:t>Natapoff</a:t>
            </a:r>
            <a:endParaRPr lang="en-US" sz="3600" dirty="0"/>
          </a:p>
          <a:p>
            <a:pPr marL="285750" indent="-285750">
              <a:buFontTx/>
              <a:buChar char="-"/>
            </a:pPr>
            <a:r>
              <a:rPr lang="en-US" sz="3600" i="1" dirty="0"/>
              <a:t>Charged</a:t>
            </a:r>
            <a:r>
              <a:rPr lang="en-US" sz="3600" dirty="0"/>
              <a:t>- Emily Bazelon</a:t>
            </a:r>
          </a:p>
          <a:p>
            <a:pPr marL="285750" indent="-285750">
              <a:buFontTx/>
              <a:buChar char="-"/>
            </a:pPr>
            <a:r>
              <a:rPr lang="en-US" sz="3600" i="1" dirty="0"/>
              <a:t>The New Jim Crow- </a:t>
            </a:r>
            <a:r>
              <a:rPr lang="en-US" sz="3600" dirty="0"/>
              <a:t>Michelle Alexander</a:t>
            </a:r>
          </a:p>
          <a:p>
            <a:pPr marL="285750" indent="-285750">
              <a:buFontTx/>
              <a:buChar char="-"/>
            </a:pPr>
            <a:r>
              <a:rPr lang="en-US" sz="3600" i="1" dirty="0"/>
              <a:t>Locked In</a:t>
            </a:r>
            <a:r>
              <a:rPr lang="en-US" sz="3600" dirty="0"/>
              <a:t>- John Pfaff</a:t>
            </a:r>
          </a:p>
          <a:p>
            <a:pPr marL="285750" indent="-285750">
              <a:buFontTx/>
              <a:buChar char="-"/>
            </a:pPr>
            <a:r>
              <a:rPr lang="en-US" sz="3600" i="1" dirty="0"/>
              <a:t>Let’s get Free- </a:t>
            </a:r>
            <a:r>
              <a:rPr lang="en-US" sz="3600" dirty="0"/>
              <a:t>Paul Butler</a:t>
            </a:r>
          </a:p>
          <a:p>
            <a:pPr marL="285750" indent="-285750">
              <a:buFontTx/>
              <a:buChar char="-"/>
            </a:pPr>
            <a:r>
              <a:rPr lang="en-US" sz="3600" i="1" dirty="0"/>
              <a:t>Slavery by Another Name- </a:t>
            </a:r>
            <a:r>
              <a:rPr lang="en-US" sz="3600" dirty="0"/>
              <a:t>Douglas Blackmon</a:t>
            </a:r>
          </a:p>
          <a:p>
            <a:pPr marL="285750" indent="-285750">
              <a:buFontTx/>
              <a:buChar char="-"/>
            </a:pPr>
            <a:r>
              <a:rPr lang="en-US" sz="3600" i="1" dirty="0"/>
              <a:t>Stamped from the Beginning- </a:t>
            </a:r>
            <a:r>
              <a:rPr lang="en-US" sz="3600" dirty="0" err="1"/>
              <a:t>Ibram</a:t>
            </a:r>
            <a:r>
              <a:rPr lang="en-US" sz="3600" dirty="0"/>
              <a:t> X. </a:t>
            </a:r>
            <a:r>
              <a:rPr lang="en-US" sz="3600" dirty="0" err="1"/>
              <a:t>Kendi</a:t>
            </a:r>
            <a:endParaRPr lang="en-US" sz="3600" dirty="0"/>
          </a:p>
          <a:p>
            <a:pPr marL="285750" indent="-285750">
              <a:buFontTx/>
              <a:buChar char="-"/>
            </a:pPr>
            <a:r>
              <a:rPr lang="en-US" sz="3600" i="1" dirty="0"/>
              <a:t>Faces at the Bottom of the Well- </a:t>
            </a:r>
            <a:r>
              <a:rPr lang="en-US" sz="3600" dirty="0"/>
              <a:t>Derrick Bell</a:t>
            </a:r>
          </a:p>
        </p:txBody>
      </p:sp>
    </p:spTree>
    <p:extLst>
      <p:ext uri="{BB962C8B-B14F-4D97-AF65-F5344CB8AC3E}">
        <p14:creationId xmlns:p14="http://schemas.microsoft.com/office/powerpoint/2010/main" val="133721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Restorative Justice</a:t>
            </a:r>
          </a:p>
        </p:txBody>
      </p:sp>
    </p:spTree>
    <p:extLst>
      <p:ext uri="{BB962C8B-B14F-4D97-AF65-F5344CB8AC3E}">
        <p14:creationId xmlns:p14="http://schemas.microsoft.com/office/powerpoint/2010/main" val="924233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Restorative Justice?</a:t>
            </a:r>
          </a:p>
        </p:txBody>
      </p:sp>
      <p:sp>
        <p:nvSpPr>
          <p:cNvPr id="3" name="Content Placeholder 2"/>
          <p:cNvSpPr>
            <a:spLocks noGrp="1"/>
          </p:cNvSpPr>
          <p:nvPr>
            <p:ph idx="1"/>
          </p:nvPr>
        </p:nvSpPr>
        <p:spPr>
          <a:xfrm>
            <a:off x="1120000" y="1690688"/>
            <a:ext cx="10233800" cy="4860014"/>
          </a:xfrm>
        </p:spPr>
        <p:txBody>
          <a:bodyPr>
            <a:normAutofit/>
          </a:bodyPr>
          <a:lstStyle/>
          <a:p>
            <a:r>
              <a:rPr lang="en-US" sz="3200" dirty="0"/>
              <a:t>Restorative justice views crime as more than breaking the law – it also causes harm to people, relationships, and the community, and attends to these three players. Accordingly, restorative justice seeks to elevate the role of crime victims and community members; hold offenders directly accountable to the people they have harmed; and restore, to the extent possible, the emotional and material losses of victims by providing a range of opportunities for dialogue, negotiation, and problem solving.</a:t>
            </a:r>
          </a:p>
        </p:txBody>
      </p:sp>
    </p:spTree>
    <p:extLst>
      <p:ext uri="{BB962C8B-B14F-4D97-AF65-F5344CB8AC3E}">
        <p14:creationId xmlns:p14="http://schemas.microsoft.com/office/powerpoint/2010/main" val="1403891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of Restorative Justice </a:t>
            </a:r>
          </a:p>
        </p:txBody>
      </p:sp>
      <p:sp>
        <p:nvSpPr>
          <p:cNvPr id="3" name="Content Placeholder 2"/>
          <p:cNvSpPr>
            <a:spLocks noGrp="1"/>
          </p:cNvSpPr>
          <p:nvPr>
            <p:ph idx="1"/>
          </p:nvPr>
        </p:nvSpPr>
        <p:spPr/>
        <p:txBody>
          <a:bodyPr>
            <a:normAutofit/>
          </a:bodyPr>
          <a:lstStyle/>
          <a:p>
            <a:r>
              <a:rPr lang="en-US" sz="3200" b="1" dirty="0"/>
              <a:t>To have restorative justice , the process needs:</a:t>
            </a:r>
          </a:p>
          <a:p>
            <a:pPr marL="514350" indent="-514350">
              <a:buFont typeface="+mj-lt"/>
              <a:buAutoNum type="arabicPeriod"/>
            </a:pPr>
            <a:r>
              <a:rPr lang="en-US" sz="3200" dirty="0"/>
              <a:t>Repair the harm that the crime caused to justice</a:t>
            </a:r>
          </a:p>
          <a:p>
            <a:pPr marL="514350" indent="-514350">
              <a:buFont typeface="+mj-lt"/>
              <a:buAutoNum type="arabicPeriod"/>
            </a:pPr>
            <a:r>
              <a:rPr lang="en-US" sz="3200" dirty="0"/>
              <a:t>Reconciliation between the Victim and Offender</a:t>
            </a:r>
          </a:p>
          <a:p>
            <a:pPr marL="514350" indent="-514350">
              <a:buFont typeface="+mj-lt"/>
              <a:buAutoNum type="arabicPeriod"/>
            </a:pPr>
            <a:r>
              <a:rPr lang="en-US" sz="3200" dirty="0"/>
              <a:t>Enable the offender to make life changes to reduce the chance they will offend again</a:t>
            </a:r>
          </a:p>
          <a:p>
            <a:endParaRPr lang="en-US" dirty="0"/>
          </a:p>
        </p:txBody>
      </p:sp>
    </p:spTree>
    <p:extLst>
      <p:ext uri="{BB962C8B-B14F-4D97-AF65-F5344CB8AC3E}">
        <p14:creationId xmlns:p14="http://schemas.microsoft.com/office/powerpoint/2010/main" val="163839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10" y="365125"/>
            <a:ext cx="10733690" cy="1325563"/>
          </a:xfrm>
        </p:spPr>
        <p:txBody>
          <a:bodyPr>
            <a:normAutofit fontScale="90000"/>
          </a:bodyPr>
          <a:lstStyle/>
          <a:p>
            <a:r>
              <a:rPr lang="en-US" dirty="0"/>
              <a:t>What does Restorative Justice Look Like?</a:t>
            </a:r>
          </a:p>
        </p:txBody>
      </p:sp>
      <p:sp>
        <p:nvSpPr>
          <p:cNvPr id="3" name="Content Placeholder 2"/>
          <p:cNvSpPr>
            <a:spLocks noGrp="1"/>
          </p:cNvSpPr>
          <p:nvPr>
            <p:ph idx="1"/>
          </p:nvPr>
        </p:nvSpPr>
        <p:spPr>
          <a:xfrm>
            <a:off x="870055" y="1597545"/>
            <a:ext cx="10233800" cy="5058087"/>
          </a:xfrm>
        </p:spPr>
        <p:txBody>
          <a:bodyPr>
            <a:normAutofit lnSpcReduction="10000"/>
          </a:bodyPr>
          <a:lstStyle/>
          <a:p>
            <a:r>
              <a:rPr lang="en-US" dirty="0"/>
              <a:t>Victim and offender agree to engage in restorative justice</a:t>
            </a:r>
          </a:p>
          <a:p>
            <a:r>
              <a:rPr lang="en-US" dirty="0"/>
              <a:t>Open discussions between the victim(s) and offender about how their crime has caused harm.</a:t>
            </a:r>
          </a:p>
          <a:p>
            <a:r>
              <a:rPr lang="en-US" dirty="0"/>
              <a:t>Victim Offender Mediation in which the participants include the victim, offender, and facilitator. </a:t>
            </a:r>
          </a:p>
          <a:p>
            <a:r>
              <a:rPr lang="en-US" dirty="0"/>
              <a:t>Group activities, such as support groups and accountability circles, to help the healing of both the victim and offender and promote understanding.</a:t>
            </a:r>
          </a:p>
          <a:p>
            <a:r>
              <a:rPr lang="en-US" dirty="0"/>
              <a:t>Legal Awareness that can help offenders (often times young) understand the legal repercussions of their crimes so that they understand the consequences, both presently and for potential future crimes.</a:t>
            </a:r>
          </a:p>
        </p:txBody>
      </p:sp>
    </p:spTree>
    <p:extLst>
      <p:ext uri="{BB962C8B-B14F-4D97-AF65-F5344CB8AC3E}">
        <p14:creationId xmlns:p14="http://schemas.microsoft.com/office/powerpoint/2010/main" val="494870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 case of Rikki Spector</a:t>
            </a:r>
          </a:p>
        </p:txBody>
      </p:sp>
      <p:sp>
        <p:nvSpPr>
          <p:cNvPr id="3" name="Content Placeholder 2"/>
          <p:cNvSpPr>
            <a:spLocks noGrp="1"/>
          </p:cNvSpPr>
          <p:nvPr>
            <p:ph idx="1"/>
          </p:nvPr>
        </p:nvSpPr>
        <p:spPr/>
        <p:txBody>
          <a:bodyPr/>
          <a:lstStyle/>
          <a:p>
            <a:r>
              <a:rPr lang="en-US" dirty="0"/>
              <a:t>Two boys car jacked Baltimore City Councilwoman Rikki </a:t>
            </a:r>
            <a:r>
              <a:rPr lang="en-US" dirty="0" err="1"/>
              <a:t>Spektor</a:t>
            </a:r>
            <a:r>
              <a:rPr lang="en-US" dirty="0"/>
              <a:t>. They punched her in the face, called her a name, and threw her into a concrete pillar before stealing her car.</a:t>
            </a:r>
          </a:p>
          <a:p>
            <a:endParaRPr lang="en-US" dirty="0"/>
          </a:p>
          <a:p>
            <a:r>
              <a:rPr lang="en-US" dirty="0">
                <a:hlinkClick r:id="rId3"/>
              </a:rPr>
              <a:t>https://www.baltimoresun.com/opinion/op-ed/bs-ed-op-0125-restorative-justice-20180124-story.html</a:t>
            </a:r>
            <a:endParaRPr lang="en-US" dirty="0"/>
          </a:p>
        </p:txBody>
      </p:sp>
    </p:spTree>
    <p:extLst>
      <p:ext uri="{BB962C8B-B14F-4D97-AF65-F5344CB8AC3E}">
        <p14:creationId xmlns:p14="http://schemas.microsoft.com/office/powerpoint/2010/main" val="39341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about Restorative Justice</a:t>
            </a:r>
          </a:p>
        </p:txBody>
      </p:sp>
      <p:sp>
        <p:nvSpPr>
          <p:cNvPr id="3" name="Content Placeholder 2"/>
          <p:cNvSpPr>
            <a:spLocks noGrp="1"/>
          </p:cNvSpPr>
          <p:nvPr>
            <p:ph idx="1"/>
          </p:nvPr>
        </p:nvSpPr>
        <p:spPr>
          <a:xfrm>
            <a:off x="1120000" y="1379094"/>
            <a:ext cx="10233800" cy="5231567"/>
          </a:xfrm>
        </p:spPr>
        <p:txBody>
          <a:bodyPr>
            <a:normAutofit/>
          </a:bodyPr>
          <a:lstStyle/>
          <a:p>
            <a:r>
              <a:rPr lang="en-US" dirty="0"/>
              <a:t>Does it actually work?</a:t>
            </a:r>
          </a:p>
          <a:p>
            <a:r>
              <a:rPr lang="en-US" dirty="0"/>
              <a:t>Does it just let people “off the hook” for their crimes?</a:t>
            </a:r>
          </a:p>
          <a:p>
            <a:r>
              <a:rPr lang="en-US" dirty="0"/>
              <a:t>Can the victim actually forgive and work with the offender?</a:t>
            </a:r>
          </a:p>
          <a:p>
            <a:r>
              <a:rPr lang="en-US" dirty="0"/>
              <a:t>If we let the offender off that easy, will they commit more crimes?</a:t>
            </a:r>
          </a:p>
          <a:p>
            <a:r>
              <a:rPr lang="en-US" dirty="0"/>
              <a:t>Are these programs expensive to put on?</a:t>
            </a:r>
          </a:p>
          <a:p>
            <a:endParaRPr lang="en-US" dirty="0"/>
          </a:p>
          <a:p>
            <a:r>
              <a:rPr lang="en-US" dirty="0">
                <a:solidFill>
                  <a:schemeClr val="tx2">
                    <a:lumMod val="75000"/>
                  </a:schemeClr>
                </a:solidFill>
              </a:rPr>
              <a:t>"Oh, OK, so we're not going to prosecute you? We're going to sit around in a circle with, like, the hippies down the hallway, and we're going to have a talk and then you don't have any punishment?” - DC Prosecutor Erika Clark on her first reaction to a restorative justice proposal</a:t>
            </a:r>
          </a:p>
        </p:txBody>
      </p:sp>
    </p:spTree>
    <p:extLst>
      <p:ext uri="{BB962C8B-B14F-4D97-AF65-F5344CB8AC3E}">
        <p14:creationId xmlns:p14="http://schemas.microsoft.com/office/powerpoint/2010/main" val="44213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2F838FB-1770-43D9-B055-66396C1797A1}"/>
              </a:ext>
            </a:extLst>
          </p:cNvPr>
          <p:cNvSpPr txBox="1"/>
          <p:nvPr/>
        </p:nvSpPr>
        <p:spPr>
          <a:xfrm>
            <a:off x="2554664" y="452487"/>
            <a:ext cx="7277493" cy="707886"/>
          </a:xfrm>
          <a:prstGeom prst="rect">
            <a:avLst/>
          </a:prstGeom>
          <a:noFill/>
        </p:spPr>
        <p:txBody>
          <a:bodyPr wrap="square" rtlCol="0">
            <a:spAutoFit/>
          </a:bodyPr>
          <a:lstStyle/>
          <a:p>
            <a:pPr algn="ctr"/>
            <a:r>
              <a:rPr lang="en-US" sz="4000" b="1" u="sng" dirty="0">
                <a:solidFill>
                  <a:schemeClr val="accent1"/>
                </a:solidFill>
              </a:rPr>
              <a:t>Key Themes in Reform Efforts</a:t>
            </a:r>
          </a:p>
        </p:txBody>
      </p:sp>
      <p:sp>
        <p:nvSpPr>
          <p:cNvPr id="9" name="TextBox 8">
            <a:extLst>
              <a:ext uri="{FF2B5EF4-FFF2-40B4-BE49-F238E27FC236}">
                <a16:creationId xmlns:a16="http://schemas.microsoft.com/office/drawing/2014/main" id="{B9B5D84E-6BDD-4AA0-BB35-58F0F4DCF154}"/>
              </a:ext>
            </a:extLst>
          </p:cNvPr>
          <p:cNvSpPr txBox="1"/>
          <p:nvPr/>
        </p:nvSpPr>
        <p:spPr>
          <a:xfrm>
            <a:off x="1362173" y="1555423"/>
            <a:ext cx="9719035" cy="3970318"/>
          </a:xfrm>
          <a:prstGeom prst="rect">
            <a:avLst/>
          </a:prstGeom>
          <a:noFill/>
        </p:spPr>
        <p:txBody>
          <a:bodyPr wrap="square" rtlCol="0">
            <a:spAutoFit/>
          </a:bodyPr>
          <a:lstStyle/>
          <a:p>
            <a:pPr marL="285750" indent="-285750">
              <a:buFontTx/>
              <a:buChar char="-"/>
            </a:pPr>
            <a:r>
              <a:rPr lang="en-US" sz="2800" dirty="0" err="1"/>
              <a:t>Decarceral</a:t>
            </a:r>
            <a:endParaRPr lang="en-US" sz="2800" dirty="0"/>
          </a:p>
          <a:p>
            <a:pPr marL="285750" indent="-285750">
              <a:buFontTx/>
              <a:buChar char="-"/>
            </a:pPr>
            <a:r>
              <a:rPr lang="en-US" sz="2800" dirty="0"/>
              <a:t>Evidence based</a:t>
            </a:r>
          </a:p>
          <a:p>
            <a:pPr marL="285750" indent="-285750">
              <a:buFontTx/>
              <a:buChar char="-"/>
            </a:pPr>
            <a:r>
              <a:rPr lang="en-US" sz="2800" dirty="0"/>
              <a:t>Anti-racist</a:t>
            </a:r>
          </a:p>
          <a:p>
            <a:pPr marL="285750" indent="-285750">
              <a:buFontTx/>
              <a:buChar char="-"/>
            </a:pPr>
            <a:endParaRPr lang="en-US" sz="2800" b="1" dirty="0"/>
          </a:p>
          <a:p>
            <a:pPr algn="ctr"/>
            <a:r>
              <a:rPr lang="en-US" sz="2800" b="1" u="sng" dirty="0"/>
              <a:t>Reforms have been adopted all over the country, including leading states like</a:t>
            </a:r>
          </a:p>
          <a:p>
            <a:pPr marL="285750" indent="-285750">
              <a:buFontTx/>
              <a:buChar char="-"/>
            </a:pPr>
            <a:r>
              <a:rPr lang="en-US" sz="2800" dirty="0"/>
              <a:t>Texas</a:t>
            </a:r>
          </a:p>
          <a:p>
            <a:pPr marL="285750" indent="-285750">
              <a:buFontTx/>
              <a:buChar char="-"/>
            </a:pPr>
            <a:r>
              <a:rPr lang="en-US" sz="2800" dirty="0"/>
              <a:t>South Carolina</a:t>
            </a:r>
          </a:p>
          <a:p>
            <a:pPr marL="285750" indent="-285750">
              <a:buFontTx/>
              <a:buChar char="-"/>
            </a:pPr>
            <a:r>
              <a:rPr lang="en-US" sz="2800" dirty="0"/>
              <a:t>Oklahoma…</a:t>
            </a:r>
          </a:p>
        </p:txBody>
      </p:sp>
    </p:spTree>
    <p:extLst>
      <p:ext uri="{BB962C8B-B14F-4D97-AF65-F5344CB8AC3E}">
        <p14:creationId xmlns:p14="http://schemas.microsoft.com/office/powerpoint/2010/main" val="3294408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Restorative Justice?</a:t>
            </a:r>
          </a:p>
        </p:txBody>
      </p:sp>
      <p:sp>
        <p:nvSpPr>
          <p:cNvPr id="3" name="Content Placeholder 2"/>
          <p:cNvSpPr>
            <a:spLocks noGrp="1"/>
          </p:cNvSpPr>
          <p:nvPr>
            <p:ph idx="1"/>
          </p:nvPr>
        </p:nvSpPr>
        <p:spPr/>
        <p:txBody>
          <a:bodyPr>
            <a:normAutofit fontScale="92500"/>
          </a:bodyPr>
          <a:lstStyle/>
          <a:p>
            <a:r>
              <a:rPr lang="en-US" dirty="0"/>
              <a:t>Research is indicating that it is effective!</a:t>
            </a:r>
          </a:p>
          <a:p>
            <a:r>
              <a:rPr lang="en-US" dirty="0"/>
              <a:t>Reduces recidivism </a:t>
            </a:r>
          </a:p>
          <a:p>
            <a:pPr lvl="1"/>
            <a:r>
              <a:rPr lang="en-US" dirty="0"/>
              <a:t>Systematic analysis of studies of restorative juvenile justice programs and practices showed a moderate reduction in future delinquent behavior relative to more traditional juvenile court processing.</a:t>
            </a:r>
          </a:p>
          <a:p>
            <a:r>
              <a:rPr lang="en-US" dirty="0"/>
              <a:t>It helps address the multifaceted harms that a crime may have caused.</a:t>
            </a:r>
          </a:p>
          <a:p>
            <a:pPr lvl="1"/>
            <a:r>
              <a:rPr lang="en-US" dirty="0"/>
              <a:t>Victim participants in these programs appear to experience a number of benefits and are more satisfied with these programs than traditional approaches to juvenile justice.</a:t>
            </a:r>
          </a:p>
          <a:p>
            <a:r>
              <a:rPr lang="en-US" dirty="0"/>
              <a:t>Studies show restorative practices not only promote healing but also reduce offender recidivism, which saves the state $8 for every $1 spent. </a:t>
            </a:r>
          </a:p>
        </p:txBody>
      </p:sp>
    </p:spTree>
    <p:extLst>
      <p:ext uri="{BB962C8B-B14F-4D97-AF65-F5344CB8AC3E}">
        <p14:creationId xmlns:p14="http://schemas.microsoft.com/office/powerpoint/2010/main" val="929292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6A3057-4F82-47E7-B1B5-E4DD3860C6B8}"/>
              </a:ext>
            </a:extLst>
          </p:cNvPr>
          <p:cNvPicPr>
            <a:picLocks noChangeAspect="1"/>
          </p:cNvPicPr>
          <p:nvPr/>
        </p:nvPicPr>
        <p:blipFill rotWithShape="1">
          <a:blip r:embed="rId4">
            <a:alphaModFix amt="35000"/>
          </a:blip>
          <a:srcRect t="7271" b="14332"/>
          <a:stretch/>
        </p:blipFill>
        <p:spPr>
          <a:xfrm>
            <a:off x="20" y="10"/>
            <a:ext cx="12191980" cy="6857990"/>
          </a:xfrm>
          <a:prstGeom prst="rect">
            <a:avLst/>
          </a:prstGeom>
        </p:spPr>
      </p:pic>
      <p:sp>
        <p:nvSpPr>
          <p:cNvPr id="2" name="Title 1">
            <a:extLst>
              <a:ext uri="{FF2B5EF4-FFF2-40B4-BE49-F238E27FC236}">
                <a16:creationId xmlns:a16="http://schemas.microsoft.com/office/drawing/2014/main" id="{95CD7E3C-6094-4F29-9C7A-E32136EEB4F7}"/>
              </a:ext>
            </a:extLst>
          </p:cNvPr>
          <p:cNvSpPr>
            <a:spLocks noGrp="1"/>
          </p:cNvSpPr>
          <p:nvPr>
            <p:ph type="ctrTitle"/>
          </p:nvPr>
        </p:nvSpPr>
        <p:spPr>
          <a:xfrm>
            <a:off x="1370693" y="1769540"/>
            <a:ext cx="9440034" cy="1828801"/>
          </a:xfrm>
        </p:spPr>
        <p:txBody>
          <a:bodyPr>
            <a:normAutofit/>
          </a:bodyPr>
          <a:lstStyle/>
          <a:p>
            <a:r>
              <a:rPr lang="en-US" dirty="0"/>
              <a:t>BAIL REFORM</a:t>
            </a:r>
          </a:p>
        </p:txBody>
      </p:sp>
      <p:sp>
        <p:nvSpPr>
          <p:cNvPr id="3" name="Subtitle 2">
            <a:extLst>
              <a:ext uri="{FF2B5EF4-FFF2-40B4-BE49-F238E27FC236}">
                <a16:creationId xmlns:a16="http://schemas.microsoft.com/office/drawing/2014/main" id="{5BFF0632-D9F0-42A0-A5B5-B8D680A3A4A5}"/>
              </a:ext>
            </a:extLst>
          </p:cNvPr>
          <p:cNvSpPr>
            <a:spLocks noGrp="1"/>
          </p:cNvSpPr>
          <p:nvPr>
            <p:ph type="subTitle" idx="1"/>
          </p:nvPr>
        </p:nvSpPr>
        <p:spPr>
          <a:xfrm>
            <a:off x="1370693" y="3773489"/>
            <a:ext cx="9440034" cy="1049867"/>
          </a:xfrm>
        </p:spPr>
        <p:txBody>
          <a:bodyPr>
            <a:normAutofit/>
          </a:bodyPr>
          <a:lstStyle/>
          <a:p>
            <a:r>
              <a:rPr lang="en-US" dirty="0"/>
              <a:t>Matt Kapuscinski and Joshua Grossman</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a:ea typeface="+mn-ea"/>
              <a:cs typeface="+mn-cs"/>
            </a:endParaRPr>
          </a:p>
        </p:txBody>
      </p:sp>
    </p:spTree>
    <p:extLst>
      <p:ext uri="{BB962C8B-B14F-4D97-AF65-F5344CB8AC3E}">
        <p14:creationId xmlns:p14="http://schemas.microsoft.com/office/powerpoint/2010/main" val="1259956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C891-693F-4954-A443-C715965B4DA0}"/>
              </a:ext>
            </a:extLst>
          </p:cNvPr>
          <p:cNvSpPr>
            <a:spLocks noGrp="1"/>
          </p:cNvSpPr>
          <p:nvPr>
            <p:ph type="title"/>
          </p:nvPr>
        </p:nvSpPr>
        <p:spPr>
          <a:xfrm>
            <a:off x="919119" y="436880"/>
            <a:ext cx="10353762" cy="1257300"/>
          </a:xfrm>
        </p:spPr>
        <p:txBody>
          <a:bodyPr/>
          <a:lstStyle/>
          <a:p>
            <a:r>
              <a:rPr lang="en-US" dirty="0"/>
              <a:t>Overview</a:t>
            </a:r>
          </a:p>
        </p:txBody>
      </p:sp>
      <p:sp>
        <p:nvSpPr>
          <p:cNvPr id="3" name="Content Placeholder 2">
            <a:extLst>
              <a:ext uri="{FF2B5EF4-FFF2-40B4-BE49-F238E27FC236}">
                <a16:creationId xmlns:a16="http://schemas.microsoft.com/office/drawing/2014/main" id="{B00E78C9-56E5-4A68-861B-E6E6AB7F0179}"/>
              </a:ext>
            </a:extLst>
          </p:cNvPr>
          <p:cNvSpPr>
            <a:spLocks noGrp="1"/>
          </p:cNvSpPr>
          <p:nvPr>
            <p:ph idx="1"/>
          </p:nvPr>
        </p:nvSpPr>
        <p:spPr>
          <a:xfrm>
            <a:off x="836437" y="1553029"/>
            <a:ext cx="10353762" cy="4760685"/>
          </a:xfrm>
        </p:spPr>
        <p:txBody>
          <a:bodyPr>
            <a:normAutofit lnSpcReduction="10000"/>
          </a:bodyPr>
          <a:lstStyle/>
          <a:p>
            <a:r>
              <a:rPr lang="en-US" dirty="0"/>
              <a:t>Following an arrest, a person’s ability to leave jail and return home pending trial often depends on money.</a:t>
            </a:r>
          </a:p>
          <a:p>
            <a:r>
              <a:rPr lang="en-US" dirty="0"/>
              <a:t>Many defendants are released on personal recognizance or pretrial supervision pending trial.</a:t>
            </a:r>
          </a:p>
          <a:p>
            <a:r>
              <a:rPr lang="en-US" dirty="0"/>
              <a:t>However, in Virginia and most states, bail bonds are often set for defendants in effort to ensure their presence at trial and to assure their good behavior pending trial.</a:t>
            </a:r>
          </a:p>
          <a:p>
            <a:r>
              <a:rPr lang="en-US" dirty="0"/>
              <a:t>If a defendant cannot afford to pay the bond with the Court or pay a nonrefundable fee to a bail bond company, he or she remains in jail until the case is resolved.</a:t>
            </a:r>
          </a:p>
          <a:p>
            <a:r>
              <a:rPr lang="en-US" dirty="0"/>
              <a:t>Incarceration data reflects that this system disproportionately affects poor, minority, and rural defendants, leaving many stuck in jail awaiting trial, sometimes for months or years, and raises serious constitutional, statutory and policy concerns.</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a:ea typeface="+mn-ea"/>
              <a:cs typeface="+mn-cs"/>
            </a:endParaRPr>
          </a:p>
        </p:txBody>
      </p:sp>
    </p:spTree>
    <p:extLst>
      <p:ext uri="{BB962C8B-B14F-4D97-AF65-F5344CB8AC3E}">
        <p14:creationId xmlns:p14="http://schemas.microsoft.com/office/powerpoint/2010/main" val="1739637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74DE-5A09-4D6D-BB74-3E61C9A8CE33}"/>
              </a:ext>
            </a:extLst>
          </p:cNvPr>
          <p:cNvSpPr>
            <a:spLocks noGrp="1"/>
          </p:cNvSpPr>
          <p:nvPr>
            <p:ph type="title"/>
          </p:nvPr>
        </p:nvSpPr>
        <p:spPr>
          <a:xfrm>
            <a:off x="913795" y="471338"/>
            <a:ext cx="10353762" cy="1257300"/>
          </a:xfrm>
        </p:spPr>
        <p:txBody>
          <a:bodyPr/>
          <a:lstStyle/>
          <a:p>
            <a:r>
              <a:rPr lang="en-US" dirty="0"/>
              <a:t>Virginia Statutes</a:t>
            </a:r>
          </a:p>
        </p:txBody>
      </p:sp>
      <p:sp>
        <p:nvSpPr>
          <p:cNvPr id="3" name="Content Placeholder 2">
            <a:extLst>
              <a:ext uri="{FF2B5EF4-FFF2-40B4-BE49-F238E27FC236}">
                <a16:creationId xmlns:a16="http://schemas.microsoft.com/office/drawing/2014/main" id="{0AD2C9D1-9A46-4123-A4BE-720E0A3C99D5}"/>
              </a:ext>
            </a:extLst>
          </p:cNvPr>
          <p:cNvSpPr>
            <a:spLocks noGrp="1"/>
          </p:cNvSpPr>
          <p:nvPr>
            <p:ph idx="1"/>
          </p:nvPr>
        </p:nvSpPr>
        <p:spPr>
          <a:xfrm>
            <a:off x="913795" y="1582057"/>
            <a:ext cx="10353762" cy="4659086"/>
          </a:xfrm>
        </p:spPr>
        <p:txBody>
          <a:bodyPr>
            <a:normAutofit fontScale="92500" lnSpcReduction="20000"/>
          </a:bodyPr>
          <a:lstStyle/>
          <a:p>
            <a:pPr marL="36900" lvl="0" indent="0" algn="ctr">
              <a:buNone/>
            </a:pPr>
            <a:r>
              <a:rPr lang="en-US" sz="2400" b="1" dirty="0">
                <a:effectLst/>
              </a:rPr>
              <a:t>Virginia Code § 19.2-120(A) </a:t>
            </a:r>
          </a:p>
          <a:p>
            <a:pPr marL="36900" lvl="0" indent="0">
              <a:buNone/>
            </a:pPr>
            <a:r>
              <a:rPr lang="en-US" sz="2400" dirty="0">
                <a:effectLst/>
              </a:rPr>
              <a:t>“A person who is held in custody pending trial or hearing for an offense, civil or criminal contempt, or otherwise shall be admitted to bail by a judicial officer, unless there is probable cause to believe that:</a:t>
            </a:r>
          </a:p>
          <a:p>
            <a:pPr marL="810000" lvl="2" indent="0" fontAlgn="base">
              <a:buNone/>
            </a:pPr>
            <a:r>
              <a:rPr lang="en-US" sz="2400" dirty="0">
                <a:effectLst/>
              </a:rPr>
              <a:t>1. He will not appear for trial or hearing or at such other time and place as may be directed, or</a:t>
            </a:r>
          </a:p>
          <a:p>
            <a:pPr marL="810000" lvl="2" indent="0" fontAlgn="base">
              <a:buNone/>
            </a:pPr>
            <a:r>
              <a:rPr lang="en-US" sz="2400" dirty="0">
                <a:effectLst/>
              </a:rPr>
              <a:t>2. His liberty will constitute an unreasonable danger to himself or the public.”</a:t>
            </a:r>
          </a:p>
          <a:p>
            <a:pPr marL="126900" indent="0" algn="ctr" fontAlgn="base">
              <a:buNone/>
            </a:pPr>
            <a:r>
              <a:rPr lang="en-US" sz="2400" b="1" dirty="0">
                <a:effectLst/>
              </a:rPr>
              <a:t>Virginia Code 19.2-120(B)</a:t>
            </a:r>
          </a:p>
          <a:p>
            <a:pPr marL="126900" indent="0" fontAlgn="base">
              <a:buNone/>
            </a:pPr>
            <a:r>
              <a:rPr lang="en-US" sz="2400" dirty="0">
                <a:effectLst/>
              </a:rPr>
              <a:t>The general presumption in favor of bail does not apply to, </a:t>
            </a:r>
            <a:r>
              <a:rPr lang="en-US" sz="2400" i="1" dirty="0">
                <a:effectLst/>
              </a:rPr>
              <a:t>inter alia</a:t>
            </a:r>
            <a:r>
              <a:rPr lang="en-US" sz="2400" dirty="0">
                <a:effectLst/>
              </a:rPr>
              <a:t>, acts of violence (murder, robbery, kidnapping, malicious wounding, arson), offenses in which the maximum sentence is life imprisonment or death, certain drug offenses, certain firearm offenses, certain sexual offenses, and felonies committed on release pending trial.</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a:ea typeface="+mn-ea"/>
              <a:cs typeface="+mn-cs"/>
            </a:endParaRPr>
          </a:p>
        </p:txBody>
      </p:sp>
    </p:spTree>
    <p:extLst>
      <p:ext uri="{BB962C8B-B14F-4D97-AF65-F5344CB8AC3E}">
        <p14:creationId xmlns:p14="http://schemas.microsoft.com/office/powerpoint/2010/main" val="2355944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939F-5213-4869-AD0F-47D43A447D4F}"/>
              </a:ext>
            </a:extLst>
          </p:cNvPr>
          <p:cNvSpPr>
            <a:spLocks noGrp="1"/>
          </p:cNvSpPr>
          <p:nvPr>
            <p:ph type="title"/>
          </p:nvPr>
        </p:nvSpPr>
        <p:spPr>
          <a:xfrm>
            <a:off x="913795" y="338667"/>
            <a:ext cx="10353762" cy="1257300"/>
          </a:xfrm>
        </p:spPr>
        <p:txBody>
          <a:bodyPr/>
          <a:lstStyle/>
          <a:p>
            <a:r>
              <a:rPr lang="en-US" dirty="0"/>
              <a:t>Virginia Statutes Cont.</a:t>
            </a:r>
          </a:p>
        </p:txBody>
      </p:sp>
      <p:sp>
        <p:nvSpPr>
          <p:cNvPr id="3" name="Content Placeholder 2">
            <a:extLst>
              <a:ext uri="{FF2B5EF4-FFF2-40B4-BE49-F238E27FC236}">
                <a16:creationId xmlns:a16="http://schemas.microsoft.com/office/drawing/2014/main" id="{BBD79560-673B-47AE-B8F5-8A9A50FA987B}"/>
              </a:ext>
            </a:extLst>
          </p:cNvPr>
          <p:cNvSpPr>
            <a:spLocks noGrp="1"/>
          </p:cNvSpPr>
          <p:nvPr>
            <p:ph idx="1"/>
          </p:nvPr>
        </p:nvSpPr>
        <p:spPr>
          <a:xfrm>
            <a:off x="721290" y="1774568"/>
            <a:ext cx="10353762" cy="4742345"/>
          </a:xfrm>
        </p:spPr>
        <p:txBody>
          <a:bodyPr>
            <a:normAutofit fontScale="25000" lnSpcReduction="20000"/>
          </a:bodyPr>
          <a:lstStyle/>
          <a:p>
            <a:pPr lvl="1" fontAlgn="base"/>
            <a:r>
              <a:rPr lang="en-US" sz="8800" dirty="0">
                <a:effectLst/>
              </a:rPr>
              <a:t>“Bail” is defined as “the pretrial release of a person from custody upon those terms and conditions specified by order of an appropriate judicial officer.”  Va. Code § 19.2-119.</a:t>
            </a:r>
          </a:p>
          <a:p>
            <a:pPr lvl="1" fontAlgn="base"/>
            <a:r>
              <a:rPr lang="en-US" sz="8800" dirty="0">
                <a:effectLst/>
              </a:rPr>
              <a:t>“If the person is admitted to bail, the terms thereof shall be such as, in the judgment of any official granting or reconsidering the same, will be reasonably fixed to assure the appearance of the accused and to assure his good behavior pending trial.” Va. Code § 19.2-121.</a:t>
            </a:r>
          </a:p>
          <a:p>
            <a:pPr lvl="1" fontAlgn="base"/>
            <a:r>
              <a:rPr lang="en-US" sz="8800" dirty="0">
                <a:effectLst/>
              </a:rPr>
              <a:t>Virginia law requires the judicial officer to take into account multiple factors, including “the financial resources of the accused or juvenile and his ability to pay bond.”  Va. Code § 19.2-121.</a:t>
            </a:r>
          </a:p>
          <a:p>
            <a:pPr lvl="1" fontAlgn="base"/>
            <a:r>
              <a:rPr lang="en-US" sz="8800" dirty="0">
                <a:effectLst/>
              </a:rPr>
              <a:t>“Bond” is defined as “the posting by a person or his surety of a written promise to pay a specific sum, secured or unsecured, ordered by an appropriate judicial officer as a condition of bail to assure performance of the terms and conditions contained in the recognizance.”  Va. Code § 19.2-119.</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a:ea typeface="+mn-ea"/>
              <a:cs typeface="+mn-cs"/>
            </a:endParaRPr>
          </a:p>
        </p:txBody>
      </p:sp>
    </p:spTree>
    <p:extLst>
      <p:ext uri="{BB962C8B-B14F-4D97-AF65-F5344CB8AC3E}">
        <p14:creationId xmlns:p14="http://schemas.microsoft.com/office/powerpoint/2010/main" val="4142526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Statutes Cont.</a:t>
            </a:r>
          </a:p>
        </p:txBody>
      </p:sp>
      <p:sp>
        <p:nvSpPr>
          <p:cNvPr id="3" name="Content Placeholder 2"/>
          <p:cNvSpPr>
            <a:spLocks noGrp="1"/>
          </p:cNvSpPr>
          <p:nvPr>
            <p:ph idx="1"/>
          </p:nvPr>
        </p:nvSpPr>
        <p:spPr>
          <a:xfrm>
            <a:off x="913795" y="1770744"/>
            <a:ext cx="10353762" cy="4528456"/>
          </a:xfrm>
        </p:spPr>
        <p:txBody>
          <a:bodyPr>
            <a:noAutofit/>
          </a:bodyPr>
          <a:lstStyle/>
          <a:p>
            <a:r>
              <a:rPr lang="en-US" sz="1800" dirty="0"/>
              <a:t>When a judicial officer determines that release on the defendant’s unsecured promise (recognizance) will not assure appearance at trial, the judicial officer “may impose any one or any combination of the following conditions of release:”</a:t>
            </a:r>
          </a:p>
          <a:p>
            <a:pPr lvl="1"/>
            <a:r>
              <a:rPr lang="en-US" sz="1800" dirty="0"/>
              <a:t>Placing the defendant in the custody and supervision of a designated person, organization or agency;</a:t>
            </a:r>
          </a:p>
          <a:p>
            <a:pPr lvl="1"/>
            <a:r>
              <a:rPr lang="en-US" sz="1800" dirty="0"/>
              <a:t>Restricting travel, association or place of abode during pretrial release;</a:t>
            </a:r>
          </a:p>
          <a:p>
            <a:pPr lvl="1"/>
            <a:r>
              <a:rPr lang="en-US" sz="1800" dirty="0"/>
              <a:t>Requiring the execution of a secure bond or the deposit of cash;</a:t>
            </a:r>
          </a:p>
          <a:p>
            <a:pPr lvl="1"/>
            <a:r>
              <a:rPr lang="en-US" sz="1800" dirty="0"/>
              <a:t>Requiring the defendant to maintain employment or an educational program, avoid contact with the victim or potential witnesses, comply with a curfew, refrain from possessing a firearm or weapon, and refrain from illegal drug use or excessive alcohol consumption, or submit to drug testing; or</a:t>
            </a:r>
          </a:p>
          <a:p>
            <a:pPr lvl="1"/>
            <a:r>
              <a:rPr lang="en-US" sz="1800" dirty="0"/>
              <a:t>Imposing any other condition the officer believes is reasonably necessary to assure the appearance of the defendant.</a:t>
            </a:r>
          </a:p>
          <a:p>
            <a:pPr marL="36900" indent="0">
              <a:buNone/>
            </a:pPr>
            <a:r>
              <a:rPr lang="en-US" sz="1800" dirty="0"/>
              <a:t>Va. Code § 19.2-123.</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a:ea typeface="+mn-ea"/>
              <a:cs typeface="+mn-cs"/>
            </a:endParaRPr>
          </a:p>
        </p:txBody>
      </p:sp>
    </p:spTree>
    <p:extLst>
      <p:ext uri="{BB962C8B-B14F-4D97-AF65-F5344CB8AC3E}">
        <p14:creationId xmlns:p14="http://schemas.microsoft.com/office/powerpoint/2010/main" val="4062391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a:t>
            </a:r>
          </a:p>
        </p:txBody>
      </p:sp>
      <p:sp>
        <p:nvSpPr>
          <p:cNvPr id="3" name="Content Placeholder 2"/>
          <p:cNvSpPr>
            <a:spLocks noGrp="1"/>
          </p:cNvSpPr>
          <p:nvPr>
            <p:ph idx="1"/>
          </p:nvPr>
        </p:nvSpPr>
        <p:spPr>
          <a:xfrm>
            <a:off x="913795" y="1799771"/>
            <a:ext cx="10353762" cy="4630057"/>
          </a:xfrm>
        </p:spPr>
        <p:txBody>
          <a:bodyPr>
            <a:normAutofit lnSpcReduction="10000"/>
          </a:bodyPr>
          <a:lstStyle/>
          <a:p>
            <a:r>
              <a:rPr lang="en-US" sz="2200" dirty="0"/>
              <a:t>The Virginia State Crime Commission (VSCC) is currently conducting a comprehensive study of the pre-trial process, including the bail bond system.</a:t>
            </a:r>
          </a:p>
          <a:p>
            <a:r>
              <a:rPr lang="en-US" sz="2200" dirty="0"/>
              <a:t>In October 2018, Virginia’s Attorney General Mark Herring called for reforms to Virginia’s cash bail system citing constitutional and policy concerns.</a:t>
            </a:r>
          </a:p>
          <a:p>
            <a:r>
              <a:rPr lang="en-US" sz="2200" dirty="0"/>
              <a:t>In the meantime, local prosecutors and judges have begun to institute reforms in their communities.  For example,</a:t>
            </a:r>
          </a:p>
          <a:p>
            <a:pPr lvl="1"/>
            <a:r>
              <a:rPr lang="en-US" sz="2200" dirty="0"/>
              <a:t>In April 2018, Richmond Commonwealth’s Attorney Mike Herring announced that prosecutors in his office would no longer seek cash bail bonds for defendants awaiting trial.</a:t>
            </a:r>
          </a:p>
          <a:p>
            <a:pPr marL="648900" lvl="2" indent="-306000">
              <a:lnSpc>
                <a:spcPct val="110000"/>
              </a:lnSpc>
            </a:pPr>
            <a:r>
              <a:rPr lang="en-US" sz="2200" dirty="0">
                <a:effectLst/>
              </a:rPr>
              <a:t>In the same year, Fairfax County Circuit Court Judge David Bernhard stopped setting cash bonds for defendants awaiting trial.</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a:ea typeface="+mn-ea"/>
              <a:cs typeface="+mn-cs"/>
            </a:endParaRPr>
          </a:p>
        </p:txBody>
      </p:sp>
    </p:spTree>
    <p:extLst>
      <p:ext uri="{BB962C8B-B14F-4D97-AF65-F5344CB8AC3E}">
        <p14:creationId xmlns:p14="http://schemas.microsoft.com/office/powerpoint/2010/main" val="4108411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Cont.</a:t>
            </a:r>
          </a:p>
        </p:txBody>
      </p:sp>
      <p:sp>
        <p:nvSpPr>
          <p:cNvPr id="3" name="Content Placeholder 2"/>
          <p:cNvSpPr>
            <a:spLocks noGrp="1"/>
          </p:cNvSpPr>
          <p:nvPr>
            <p:ph idx="1"/>
          </p:nvPr>
        </p:nvSpPr>
        <p:spPr>
          <a:xfrm>
            <a:off x="913795" y="2076450"/>
            <a:ext cx="10353762" cy="4135664"/>
          </a:xfrm>
        </p:spPr>
        <p:txBody>
          <a:bodyPr>
            <a:normAutofit fontScale="92500" lnSpcReduction="10000"/>
          </a:bodyPr>
          <a:lstStyle/>
          <a:p>
            <a:r>
              <a:rPr lang="en-US" sz="2400" dirty="0">
                <a:effectLst/>
              </a:rPr>
              <a:t>In 2005, Virginia implemented the Virginia Pretrial Risk Assessment Instrument (VPRAI) to help pretrial services objectively calculate a defendant’s likelihood of failure to appear and level of danger to society.  The tool consists of eight factors that are weighted to create a risk score, and defendants eligible for bail are then assigned to one of five risk levels ranging from low to high.</a:t>
            </a:r>
          </a:p>
          <a:p>
            <a:pPr marL="36900" indent="0">
              <a:buNone/>
            </a:pPr>
            <a:endParaRPr lang="en-US" sz="2400" dirty="0">
              <a:effectLst/>
            </a:endParaRPr>
          </a:p>
          <a:p>
            <a:r>
              <a:rPr lang="en-US" sz="2400" dirty="0">
                <a:effectLst/>
              </a:rPr>
              <a:t>As of 2017, 74% of Virginia’s localities (99 of 134) were served by pretrial services.  Encouraging pretrial services in all Virginia localities will help assure that the VPRAI is properly utilized and that judicial officers making bail decisions consider the recommendation of pretrial services throughout the Commonwealth.</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a:ea typeface="+mn-ea"/>
              <a:cs typeface="+mn-cs"/>
            </a:endParaRPr>
          </a:p>
        </p:txBody>
      </p:sp>
    </p:spTree>
    <p:extLst>
      <p:ext uri="{BB962C8B-B14F-4D97-AF65-F5344CB8AC3E}">
        <p14:creationId xmlns:p14="http://schemas.microsoft.com/office/powerpoint/2010/main" val="2653244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1F2A-83A4-4038-B248-2F5DDF4FA584}"/>
              </a:ext>
            </a:extLst>
          </p:cNvPr>
          <p:cNvSpPr>
            <a:spLocks noGrp="1"/>
          </p:cNvSpPr>
          <p:nvPr>
            <p:ph type="title"/>
          </p:nvPr>
        </p:nvSpPr>
        <p:spPr>
          <a:xfrm>
            <a:off x="913795" y="218017"/>
            <a:ext cx="10353762" cy="1257300"/>
          </a:xfrm>
        </p:spPr>
        <p:txBody>
          <a:bodyPr/>
          <a:lstStyle/>
          <a:p>
            <a:r>
              <a:rPr lang="en-US" dirty="0"/>
              <a:t>Current Reforms in Other States</a:t>
            </a:r>
          </a:p>
        </p:txBody>
      </p:sp>
      <p:sp>
        <p:nvSpPr>
          <p:cNvPr id="3" name="Content Placeholder 2">
            <a:extLst>
              <a:ext uri="{FF2B5EF4-FFF2-40B4-BE49-F238E27FC236}">
                <a16:creationId xmlns:a16="http://schemas.microsoft.com/office/drawing/2014/main" id="{F972E3C1-52FE-4598-8BA8-36622F8BDF1C}"/>
              </a:ext>
            </a:extLst>
          </p:cNvPr>
          <p:cNvSpPr>
            <a:spLocks noGrp="1"/>
          </p:cNvSpPr>
          <p:nvPr>
            <p:ph idx="1"/>
          </p:nvPr>
        </p:nvSpPr>
        <p:spPr>
          <a:xfrm>
            <a:off x="924443" y="1475317"/>
            <a:ext cx="10353762" cy="4736797"/>
          </a:xfrm>
        </p:spPr>
        <p:txBody>
          <a:bodyPr>
            <a:normAutofit fontScale="25000" lnSpcReduction="20000"/>
          </a:bodyPr>
          <a:lstStyle/>
          <a:p>
            <a:r>
              <a:rPr lang="en-US" sz="8800" dirty="0">
                <a:effectLst/>
              </a:rPr>
              <a:t>State legislatures and city councils are eliminating the use of cash bail, judges and prosecutors are instituting reforms in local jurisdictions, and courts are striking down existing bail systems as unconstitutional.</a:t>
            </a:r>
          </a:p>
          <a:p>
            <a:r>
              <a:rPr lang="en-US" sz="8800" dirty="0">
                <a:effectLst/>
              </a:rPr>
              <a:t>ATLANTA:</a:t>
            </a:r>
          </a:p>
          <a:p>
            <a:pPr lvl="1"/>
            <a:r>
              <a:rPr lang="en-US" sz="8800" dirty="0">
                <a:effectLst/>
              </a:rPr>
              <a:t>With the backing of Atlanta Mayor Keisha Bottoms, the City Council approved an ordinance in February 2018 to eliminate the cash bail requirement in municipal court for nonviolent misdemeanor charges or city ordinance violations.</a:t>
            </a:r>
          </a:p>
          <a:p>
            <a:r>
              <a:rPr lang="en-US" sz="9000" dirty="0">
                <a:effectLst/>
              </a:rPr>
              <a:t>CALIFORNIA:</a:t>
            </a:r>
          </a:p>
          <a:p>
            <a:pPr lvl="1"/>
            <a:r>
              <a:rPr lang="en-US" sz="8600" dirty="0">
                <a:effectLst/>
              </a:rPr>
              <a:t>The California Money Bail Reform Act, which would have eliminated money bail and replaced it with an assessment of defendants’ risk to public safety, was signed by Governor Jerry Brown on August 28, 2018, and would have gone into effect on October 1, 2019.  However, a successful referendum in the state has now placed the issue on the ballot for voters in the November 2020 election.</a:t>
            </a:r>
          </a:p>
          <a:p>
            <a:pPr marL="36900" lvl="0" indent="0">
              <a:spcBef>
                <a:spcPts val="0"/>
              </a:spcBef>
              <a:spcAft>
                <a:spcPts val="0"/>
              </a:spcAft>
              <a:buNone/>
            </a:pPr>
            <a:endParaRPr lang="en-US" sz="8800" dirty="0">
              <a:effectLst/>
            </a:endParaRP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a:ea typeface="+mn-ea"/>
              <a:cs typeface="+mn-cs"/>
            </a:endParaRPr>
          </a:p>
        </p:txBody>
      </p:sp>
    </p:spTree>
    <p:extLst>
      <p:ext uri="{BB962C8B-B14F-4D97-AF65-F5344CB8AC3E}">
        <p14:creationId xmlns:p14="http://schemas.microsoft.com/office/powerpoint/2010/main" val="2727555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ECED-91B3-4B65-8A21-75EE6104B1C0}"/>
              </a:ext>
            </a:extLst>
          </p:cNvPr>
          <p:cNvSpPr>
            <a:spLocks noGrp="1"/>
          </p:cNvSpPr>
          <p:nvPr>
            <p:ph type="title"/>
          </p:nvPr>
        </p:nvSpPr>
        <p:spPr>
          <a:xfrm>
            <a:off x="820662" y="351411"/>
            <a:ext cx="10353762" cy="1257300"/>
          </a:xfrm>
        </p:spPr>
        <p:txBody>
          <a:bodyPr/>
          <a:lstStyle/>
          <a:p>
            <a:r>
              <a:rPr lang="en-US" dirty="0"/>
              <a:t>Current Reforms in Other States Cont.</a:t>
            </a:r>
          </a:p>
        </p:txBody>
      </p:sp>
      <p:sp>
        <p:nvSpPr>
          <p:cNvPr id="3" name="Content Placeholder 2">
            <a:extLst>
              <a:ext uri="{FF2B5EF4-FFF2-40B4-BE49-F238E27FC236}">
                <a16:creationId xmlns:a16="http://schemas.microsoft.com/office/drawing/2014/main" id="{EBE104B9-7111-42E7-9C95-D488B0110735}"/>
              </a:ext>
            </a:extLst>
          </p:cNvPr>
          <p:cNvSpPr>
            <a:spLocks noGrp="1"/>
          </p:cNvSpPr>
          <p:nvPr>
            <p:ph idx="1"/>
          </p:nvPr>
        </p:nvSpPr>
        <p:spPr>
          <a:xfrm>
            <a:off x="820662" y="1800670"/>
            <a:ext cx="10353762" cy="3714749"/>
          </a:xfrm>
        </p:spPr>
        <p:txBody>
          <a:bodyPr>
            <a:noAutofit/>
          </a:bodyPr>
          <a:lstStyle/>
          <a:p>
            <a:pPr lvl="0"/>
            <a:r>
              <a:rPr lang="en-US" sz="2200" dirty="0">
                <a:effectLst/>
              </a:rPr>
              <a:t>CHICAGO:</a:t>
            </a:r>
          </a:p>
          <a:p>
            <a:pPr lvl="1"/>
            <a:r>
              <a:rPr lang="en-US" sz="2200" dirty="0">
                <a:effectLst/>
              </a:rPr>
              <a:t>In 2017, a Cook County judge issued an order requiring Chicago judges to consider a defendant’s ability to pay before setting bail.  A 2019 report showed that the number of inmates at Cook County jail dropped by more than 1,600 in the 15 months following the order. The data also shows that the average bond amount fell from $5,000 to $1,000, while the percentage of inmates picking up new charges while on bond dropped slightly, the report states. Violent crime in Chicago dropped 8% during same period, according to crime data reported to the FBI, the report states.</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a:ea typeface="+mn-ea"/>
              <a:cs typeface="+mn-cs"/>
            </a:endParaRPr>
          </a:p>
        </p:txBody>
      </p:sp>
    </p:spTree>
    <p:extLst>
      <p:ext uri="{BB962C8B-B14F-4D97-AF65-F5344CB8AC3E}">
        <p14:creationId xmlns:p14="http://schemas.microsoft.com/office/powerpoint/2010/main" val="338085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2895600" y="6172200"/>
            <a:ext cx="6400800" cy="45719"/>
          </a:xfrm>
          <a:ln>
            <a:noFill/>
          </a:ln>
        </p:spPr>
        <p:txBody>
          <a:bodyPr>
            <a:normAutofit fontScale="25000" lnSpcReduction="20000"/>
          </a:bodyPr>
          <a:lstStyle/>
          <a:p>
            <a:endParaRPr lang="en-US" dirty="0"/>
          </a:p>
        </p:txBody>
      </p:sp>
      <p:pic>
        <p:nvPicPr>
          <p:cNvPr id="6" name="Picture 5">
            <a:extLst>
              <a:ext uri="{FF2B5EF4-FFF2-40B4-BE49-F238E27FC236}">
                <a16:creationId xmlns:a16="http://schemas.microsoft.com/office/drawing/2014/main" id="{702520E3-3462-422E-869C-050146F53E63}"/>
              </a:ext>
            </a:extLst>
          </p:cNvPr>
          <p:cNvPicPr>
            <a:picLocks noChangeAspect="1"/>
          </p:cNvPicPr>
          <p:nvPr/>
        </p:nvPicPr>
        <p:blipFill>
          <a:blip r:embed="rId2"/>
          <a:stretch>
            <a:fillRect/>
          </a:stretch>
        </p:blipFill>
        <p:spPr>
          <a:xfrm>
            <a:off x="1967845" y="332884"/>
            <a:ext cx="8256309" cy="6192232"/>
          </a:xfrm>
          <a:prstGeom prst="rect">
            <a:avLst/>
          </a:prstGeom>
        </p:spPr>
      </p:pic>
    </p:spTree>
    <p:extLst>
      <p:ext uri="{BB962C8B-B14F-4D97-AF65-F5344CB8AC3E}">
        <p14:creationId xmlns:p14="http://schemas.microsoft.com/office/powerpoint/2010/main" val="4072611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FB41-3C12-4244-8DEC-0FE453F5CCE1}"/>
              </a:ext>
            </a:extLst>
          </p:cNvPr>
          <p:cNvSpPr>
            <a:spLocks noGrp="1"/>
          </p:cNvSpPr>
          <p:nvPr>
            <p:ph type="title"/>
          </p:nvPr>
        </p:nvSpPr>
        <p:spPr>
          <a:xfrm>
            <a:off x="913795" y="84667"/>
            <a:ext cx="10353762" cy="1257300"/>
          </a:xfrm>
        </p:spPr>
        <p:txBody>
          <a:bodyPr/>
          <a:lstStyle/>
          <a:p>
            <a:r>
              <a:rPr lang="en-US" dirty="0"/>
              <a:t>Current Reforms in Other States Cont.</a:t>
            </a:r>
          </a:p>
        </p:txBody>
      </p:sp>
      <p:sp>
        <p:nvSpPr>
          <p:cNvPr id="3" name="Content Placeholder 2">
            <a:extLst>
              <a:ext uri="{FF2B5EF4-FFF2-40B4-BE49-F238E27FC236}">
                <a16:creationId xmlns:a16="http://schemas.microsoft.com/office/drawing/2014/main" id="{BB11E108-2D4A-4914-B911-81CF6E52C573}"/>
              </a:ext>
            </a:extLst>
          </p:cNvPr>
          <p:cNvSpPr>
            <a:spLocks noGrp="1"/>
          </p:cNvSpPr>
          <p:nvPr>
            <p:ph idx="1"/>
          </p:nvPr>
        </p:nvSpPr>
        <p:spPr>
          <a:xfrm>
            <a:off x="647853" y="1341967"/>
            <a:ext cx="10353762" cy="4870147"/>
          </a:xfrm>
        </p:spPr>
        <p:txBody>
          <a:bodyPr>
            <a:normAutofit fontScale="25000" lnSpcReduction="20000"/>
          </a:bodyPr>
          <a:lstStyle/>
          <a:p>
            <a:pPr lvl="0"/>
            <a:r>
              <a:rPr lang="en-US" sz="8800" dirty="0">
                <a:effectLst/>
              </a:rPr>
              <a:t>HOUSTON:</a:t>
            </a:r>
          </a:p>
          <a:p>
            <a:pPr lvl="1"/>
            <a:r>
              <a:rPr lang="en-US" sz="8800" dirty="0">
                <a:effectLst/>
              </a:rPr>
              <a:t>In April 2017, a federal judge put a pause on Houston’s use of its bail system, which it considered probably unconstitutional. [</a:t>
            </a:r>
            <a:r>
              <a:rPr lang="en-US" sz="8800" i="1" dirty="0">
                <a:effectLst/>
              </a:rPr>
              <a:t>ODonnell v. Harris County</a:t>
            </a:r>
            <a:r>
              <a:rPr lang="en-US" sz="8800" dirty="0">
                <a:effectLst/>
              </a:rPr>
              <a:t>] </a:t>
            </a:r>
          </a:p>
          <a:p>
            <a:pPr lvl="2"/>
            <a:r>
              <a:rPr lang="en-US" sz="8800" dirty="0">
                <a:effectLst/>
              </a:rPr>
              <a:t>The Fifth Circuit largely upheld this decision, recognizing the two-tiered system of justice in Houston, although it allowed the county to take up to 48 hours after the arrest to provide the defendants with a hearing.</a:t>
            </a:r>
          </a:p>
          <a:p>
            <a:pPr marL="810000" lvl="2" indent="0">
              <a:buNone/>
            </a:pPr>
            <a:endParaRPr lang="en-US" sz="8800" dirty="0">
              <a:effectLst/>
            </a:endParaRPr>
          </a:p>
          <a:p>
            <a:pPr lvl="0"/>
            <a:r>
              <a:rPr lang="en-US" sz="8800" dirty="0">
                <a:effectLst/>
              </a:rPr>
              <a:t>NEW YORK:</a:t>
            </a:r>
          </a:p>
          <a:p>
            <a:pPr lvl="1"/>
            <a:r>
              <a:rPr lang="en-US" sz="8800" dirty="0">
                <a:effectLst/>
              </a:rPr>
              <a:t>In New York, the state Legislature eliminated cash bail for most misdemeanor and non-violent felony offenses. The law goes into effect in January 2020.  Once enacted, most people charged with misdemeanor and non-violent felonies will be automatically released.</a:t>
            </a:r>
          </a:p>
          <a:p>
            <a:pPr marL="810000" lvl="2" indent="0">
              <a:buNone/>
            </a:pPr>
            <a:endParaRPr lang="en-US" sz="8000" dirty="0">
              <a:effectLst/>
            </a:endParaRPr>
          </a:p>
          <a:p>
            <a:pPr marL="36900" indent="0">
              <a:spcBef>
                <a:spcPts val="0"/>
              </a:spcBef>
              <a:spcAft>
                <a:spcPts val="0"/>
              </a:spcAft>
              <a:buNone/>
            </a:pPr>
            <a:endParaRPr lang="en-US" sz="8000" dirty="0">
              <a:effectLst/>
            </a:endParaRPr>
          </a:p>
          <a:p>
            <a:pPr marL="36900" indent="0">
              <a:spcBef>
                <a:spcPts val="0"/>
              </a:spcBef>
              <a:spcAft>
                <a:spcPts val="0"/>
              </a:spcAft>
              <a:buNone/>
            </a:pPr>
            <a:endParaRPr lang="en-US" sz="8000" dirty="0">
              <a:effectLst/>
            </a:endParaRP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a:ea typeface="+mn-ea"/>
              <a:cs typeface="+mn-cs"/>
            </a:endParaRPr>
          </a:p>
        </p:txBody>
      </p:sp>
    </p:spTree>
    <p:extLst>
      <p:ext uri="{BB962C8B-B14F-4D97-AF65-F5344CB8AC3E}">
        <p14:creationId xmlns:p14="http://schemas.microsoft.com/office/powerpoint/2010/main" val="3824740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1D46-08CA-4D5B-8F14-8DD40FE3FC7F}"/>
              </a:ext>
            </a:extLst>
          </p:cNvPr>
          <p:cNvSpPr>
            <a:spLocks noGrp="1"/>
          </p:cNvSpPr>
          <p:nvPr>
            <p:ph type="title"/>
          </p:nvPr>
        </p:nvSpPr>
        <p:spPr/>
        <p:txBody>
          <a:bodyPr/>
          <a:lstStyle/>
          <a:p>
            <a:r>
              <a:rPr lang="en-US" dirty="0"/>
              <a:t>Where Can We Go From Here?</a:t>
            </a:r>
          </a:p>
        </p:txBody>
      </p:sp>
      <p:sp>
        <p:nvSpPr>
          <p:cNvPr id="3" name="Content Placeholder 2">
            <a:extLst>
              <a:ext uri="{FF2B5EF4-FFF2-40B4-BE49-F238E27FC236}">
                <a16:creationId xmlns:a16="http://schemas.microsoft.com/office/drawing/2014/main" id="{CE9FE8C3-7806-4933-BD0A-25F485BA3A4E}"/>
              </a:ext>
            </a:extLst>
          </p:cNvPr>
          <p:cNvSpPr>
            <a:spLocks noGrp="1"/>
          </p:cNvSpPr>
          <p:nvPr>
            <p:ph idx="1"/>
          </p:nvPr>
        </p:nvSpPr>
        <p:spPr/>
        <p:txBody>
          <a:bodyPr/>
          <a:lstStyle/>
          <a:p>
            <a:r>
              <a:rPr lang="en-US" dirty="0"/>
              <a:t>1. Involve Stakeholders at Every Stage of Reform</a:t>
            </a:r>
          </a:p>
          <a:p>
            <a:r>
              <a:rPr lang="en-US" dirty="0"/>
              <a:t>2. Limit Pretrial Detention </a:t>
            </a:r>
          </a:p>
          <a:p>
            <a:r>
              <a:rPr lang="en-US" dirty="0"/>
              <a:t>3. Eliminate Money Bail </a:t>
            </a:r>
          </a:p>
          <a:p>
            <a:r>
              <a:rPr lang="en-US" dirty="0"/>
              <a:t>4. Optimize Pretrial Services </a:t>
            </a:r>
          </a:p>
          <a:p>
            <a:r>
              <a:rPr lang="en-US" dirty="0"/>
              <a:t>5. Tread Carefully with Risk Assessment Tools </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a:ea typeface="+mn-ea"/>
              <a:cs typeface="+mn-cs"/>
            </a:endParaRPr>
          </a:p>
        </p:txBody>
      </p:sp>
    </p:spTree>
    <p:extLst>
      <p:ext uri="{BB962C8B-B14F-4D97-AF65-F5344CB8AC3E}">
        <p14:creationId xmlns:p14="http://schemas.microsoft.com/office/powerpoint/2010/main" val="521338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FC8D0-D838-478E-BBCC-55D3DF73FBD8}"/>
              </a:ext>
            </a:extLst>
          </p:cNvPr>
          <p:cNvSpPr>
            <a:spLocks noGrp="1"/>
          </p:cNvSpPr>
          <p:nvPr>
            <p:ph type="title"/>
          </p:nvPr>
        </p:nvSpPr>
        <p:spPr/>
        <p:txBody>
          <a:bodyPr>
            <a:normAutofit fontScale="90000"/>
          </a:bodyPr>
          <a:lstStyle/>
          <a:p>
            <a:r>
              <a:rPr lang="en-US" dirty="0"/>
              <a:t>Involve Stakeholders at Every Stage of Reform</a:t>
            </a:r>
          </a:p>
        </p:txBody>
      </p:sp>
      <p:sp>
        <p:nvSpPr>
          <p:cNvPr id="3" name="Content Placeholder 2">
            <a:extLst>
              <a:ext uri="{FF2B5EF4-FFF2-40B4-BE49-F238E27FC236}">
                <a16:creationId xmlns:a16="http://schemas.microsoft.com/office/drawing/2014/main" id="{A063DEE2-639D-4FA3-AC76-7616B7630EA7}"/>
              </a:ext>
            </a:extLst>
          </p:cNvPr>
          <p:cNvSpPr>
            <a:spLocks noGrp="1"/>
          </p:cNvSpPr>
          <p:nvPr>
            <p:ph idx="1"/>
          </p:nvPr>
        </p:nvSpPr>
        <p:spPr/>
        <p:txBody>
          <a:bodyPr>
            <a:noAutofit/>
          </a:bodyPr>
          <a:lstStyle/>
          <a:p>
            <a:r>
              <a:rPr lang="en-US" dirty="0"/>
              <a:t>A hallmark of successful reforms has been the repeated, consistent involvement of a broad range of stakeholders, including judges, prosecutors, public defenders, law enforcement, civil rights and civil liberties groups, community organizations, and people from communities that are most impacted by the criminal justice system. </a:t>
            </a:r>
          </a:p>
          <a:p>
            <a:r>
              <a:rPr lang="en-US" dirty="0"/>
              <a:t>Across jurisdictions, a key to success has been the consensus-building value of in-person meetings of diverse stakeholders with different viewpoints, goals, and experiences. Stakeholders and the public should also be given the opportunity to learn about the harms of the money bail system, the feasibility of reform, and the effectiveness of pretrial systems that maximize release and minimize unnecessary release conditions.</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a:ea typeface="+mn-ea"/>
              <a:cs typeface="+mn-cs"/>
            </a:endParaRPr>
          </a:p>
        </p:txBody>
      </p:sp>
    </p:spTree>
    <p:extLst>
      <p:ext uri="{BB962C8B-B14F-4D97-AF65-F5344CB8AC3E}">
        <p14:creationId xmlns:p14="http://schemas.microsoft.com/office/powerpoint/2010/main" val="1850703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F54E-A634-4E1B-89BA-2B0EF51DD628}"/>
              </a:ext>
            </a:extLst>
          </p:cNvPr>
          <p:cNvSpPr>
            <a:spLocks noGrp="1"/>
          </p:cNvSpPr>
          <p:nvPr>
            <p:ph type="title"/>
          </p:nvPr>
        </p:nvSpPr>
        <p:spPr/>
        <p:txBody>
          <a:bodyPr>
            <a:normAutofit/>
          </a:bodyPr>
          <a:lstStyle/>
          <a:p>
            <a:r>
              <a:rPr lang="en-US" dirty="0"/>
              <a:t>Limit Pretrial Detention</a:t>
            </a:r>
          </a:p>
        </p:txBody>
      </p:sp>
      <p:sp>
        <p:nvSpPr>
          <p:cNvPr id="3" name="Content Placeholder 2">
            <a:extLst>
              <a:ext uri="{FF2B5EF4-FFF2-40B4-BE49-F238E27FC236}">
                <a16:creationId xmlns:a16="http://schemas.microsoft.com/office/drawing/2014/main" id="{DDBFFF81-E9A6-457B-8F70-8C3D1C8ACD5E}"/>
              </a:ext>
            </a:extLst>
          </p:cNvPr>
          <p:cNvSpPr>
            <a:spLocks noGrp="1"/>
          </p:cNvSpPr>
          <p:nvPr>
            <p:ph idx="1"/>
          </p:nvPr>
        </p:nvSpPr>
        <p:spPr>
          <a:xfrm>
            <a:off x="913795" y="1683658"/>
            <a:ext cx="10353762" cy="4011290"/>
          </a:xfrm>
        </p:spPr>
        <p:txBody>
          <a:bodyPr>
            <a:noAutofit/>
          </a:bodyPr>
          <a:lstStyle/>
          <a:p>
            <a:r>
              <a:rPr lang="en-US" sz="2000" dirty="0"/>
              <a:t>The Supreme Court affirmed over thirty years ago that “in our society, liberty is the norm, and detention prior to trial or without trial is the carefully limited exception,” </a:t>
            </a:r>
            <a:r>
              <a:rPr lang="en-US" sz="2000" i="1" dirty="0"/>
              <a:t>United States v. Salerno</a:t>
            </a:r>
            <a:r>
              <a:rPr lang="en-US" sz="2000" dirty="0"/>
              <a:t>, 481 U.S. 739, 755 (1987).</a:t>
            </a:r>
          </a:p>
          <a:p>
            <a:r>
              <a:rPr lang="en-US" sz="2000" dirty="0"/>
              <a:t>In the United States, every person is presumed innocent until proven guilty.  Consistent with that principle, jurisdictions should implement strong procedural protections in favor of release pending trial. </a:t>
            </a:r>
          </a:p>
          <a:p>
            <a:r>
              <a:rPr lang="en-US" sz="2000" dirty="0"/>
              <a:t>Jurisdictions may consider the requirement that prosecutors meet a certain evidentiary burden (such as “clear and convincing evidence”) in order to detain a defendant or impose restrictive conditions of release.</a:t>
            </a:r>
          </a:p>
          <a:p>
            <a:r>
              <a:rPr lang="en-US" sz="2000" dirty="0"/>
              <a:t>Because even short stays in jail can cause outsized harm to the accused, their families, and the broader community, release decisions should be made within 24 hours of arrest, and defense counsel should be appointed as early as possible to ensure that judges make informed release decisions.</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a:ea typeface="+mn-ea"/>
              <a:cs typeface="+mn-cs"/>
            </a:endParaRPr>
          </a:p>
        </p:txBody>
      </p:sp>
    </p:spTree>
    <p:extLst>
      <p:ext uri="{BB962C8B-B14F-4D97-AF65-F5344CB8AC3E}">
        <p14:creationId xmlns:p14="http://schemas.microsoft.com/office/powerpoint/2010/main" val="898523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D7C1-7FFC-418C-A211-BBEAFFDB3DB9}"/>
              </a:ext>
            </a:extLst>
          </p:cNvPr>
          <p:cNvSpPr>
            <a:spLocks noGrp="1"/>
          </p:cNvSpPr>
          <p:nvPr>
            <p:ph type="title"/>
          </p:nvPr>
        </p:nvSpPr>
        <p:spPr/>
        <p:txBody>
          <a:bodyPr/>
          <a:lstStyle/>
          <a:p>
            <a:r>
              <a:rPr lang="en-US" dirty="0"/>
              <a:t>Eliminate Money Bail</a:t>
            </a:r>
          </a:p>
        </p:txBody>
      </p:sp>
      <p:sp>
        <p:nvSpPr>
          <p:cNvPr id="3" name="Content Placeholder 2">
            <a:extLst>
              <a:ext uri="{FF2B5EF4-FFF2-40B4-BE49-F238E27FC236}">
                <a16:creationId xmlns:a16="http://schemas.microsoft.com/office/drawing/2014/main" id="{A7E293B9-52C7-4A5B-AE40-25379F1E19E4}"/>
              </a:ext>
            </a:extLst>
          </p:cNvPr>
          <p:cNvSpPr>
            <a:spLocks noGrp="1"/>
          </p:cNvSpPr>
          <p:nvPr>
            <p:ph idx="1"/>
          </p:nvPr>
        </p:nvSpPr>
        <p:spPr>
          <a:xfrm>
            <a:off x="913795" y="1715502"/>
            <a:ext cx="10353762" cy="4019550"/>
          </a:xfrm>
        </p:spPr>
        <p:txBody>
          <a:bodyPr>
            <a:normAutofit fontScale="92500"/>
          </a:bodyPr>
          <a:lstStyle/>
          <a:p>
            <a:r>
              <a:rPr lang="en-US" dirty="0"/>
              <a:t>The Eighth Amendment to the United States Constitution and Article I of the Virginia Constitution both prohibit the use of “excessive bail.”  U.S. Const. amend. VIII (“Excessive bail shall not be required, nor excessive fines imposed, nor cruel and unusual punishments inflicted.”); Va. Const. art. I § 9 (“That excessive bail ought not to be required, nor excessive fines imposed, nor cruel and unusual punishments inflicted[.]”).</a:t>
            </a:r>
          </a:p>
          <a:p>
            <a:r>
              <a:rPr lang="en-US" dirty="0"/>
              <a:t>The Equal Protection Clause of the Fourteenth Amendment also protects against this type of wealth based discrimination. </a:t>
            </a:r>
          </a:p>
          <a:p>
            <a:r>
              <a:rPr lang="en-US" dirty="0"/>
              <a:t>As described in this presentation, many jurisdictions have eliminated money bail as a condition of release, at least for low-risk, non-violent offenders, in an effort reduce disparities in how wealthy and indigent defendants are treated in connection with bail determinations.</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a:ea typeface="+mn-ea"/>
              <a:cs typeface="+mn-cs"/>
            </a:endParaRPr>
          </a:p>
        </p:txBody>
      </p:sp>
    </p:spTree>
    <p:extLst>
      <p:ext uri="{BB962C8B-B14F-4D97-AF65-F5344CB8AC3E}">
        <p14:creationId xmlns:p14="http://schemas.microsoft.com/office/powerpoint/2010/main" val="574684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53A3-ED4F-4AC9-A52E-F7883F2150B9}"/>
              </a:ext>
            </a:extLst>
          </p:cNvPr>
          <p:cNvSpPr>
            <a:spLocks noGrp="1"/>
          </p:cNvSpPr>
          <p:nvPr>
            <p:ph type="title"/>
          </p:nvPr>
        </p:nvSpPr>
        <p:spPr/>
        <p:txBody>
          <a:bodyPr/>
          <a:lstStyle/>
          <a:p>
            <a:r>
              <a:rPr lang="en-US" dirty="0"/>
              <a:t>Optimize Pretrial Services</a:t>
            </a:r>
          </a:p>
        </p:txBody>
      </p:sp>
      <p:sp>
        <p:nvSpPr>
          <p:cNvPr id="3" name="Content Placeholder 2">
            <a:extLst>
              <a:ext uri="{FF2B5EF4-FFF2-40B4-BE49-F238E27FC236}">
                <a16:creationId xmlns:a16="http://schemas.microsoft.com/office/drawing/2014/main" id="{246C798E-ACCA-47F7-83F3-2CDECF670184}"/>
              </a:ext>
            </a:extLst>
          </p:cNvPr>
          <p:cNvSpPr>
            <a:spLocks noGrp="1"/>
          </p:cNvSpPr>
          <p:nvPr>
            <p:ph idx="1"/>
          </p:nvPr>
        </p:nvSpPr>
        <p:spPr/>
        <p:txBody>
          <a:bodyPr>
            <a:normAutofit fontScale="92500"/>
          </a:bodyPr>
          <a:lstStyle/>
          <a:p>
            <a:r>
              <a:rPr lang="en-US" dirty="0"/>
              <a:t>As jurisdictions strive to release more people pending trial, they should adopt pretrial interventions that work and reject interventions that overburden defendants without significant benefits to public safety or court appearance rates. </a:t>
            </a:r>
          </a:p>
          <a:p>
            <a:r>
              <a:rPr lang="en-US" dirty="0"/>
              <a:t>Conditions of release that infringe on a person’s liberty should be narrowly tailored and relate to specific, individualized concerns (such as mental health or drug treatment). </a:t>
            </a:r>
          </a:p>
          <a:p>
            <a:r>
              <a:rPr lang="en-US" dirty="0"/>
              <a:t>Pretrial services should be fully funded by the government and the accused should not be forced to pay a “user fee” to pay for pretrial services or monitoring.</a:t>
            </a:r>
          </a:p>
          <a:p>
            <a:r>
              <a:rPr lang="en-US" dirty="0"/>
              <a:t>Phone and text message reminders can be a cost-effective means of increasing court appearance rates.</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a:ea typeface="+mn-ea"/>
              <a:cs typeface="+mn-cs"/>
            </a:endParaRPr>
          </a:p>
        </p:txBody>
      </p:sp>
    </p:spTree>
    <p:extLst>
      <p:ext uri="{BB962C8B-B14F-4D97-AF65-F5344CB8AC3E}">
        <p14:creationId xmlns:p14="http://schemas.microsoft.com/office/powerpoint/2010/main" val="2807091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B1884-3334-44F8-8D0C-97F6E3853FAF}"/>
              </a:ext>
            </a:extLst>
          </p:cNvPr>
          <p:cNvSpPr>
            <a:spLocks noGrp="1"/>
          </p:cNvSpPr>
          <p:nvPr>
            <p:ph type="title"/>
          </p:nvPr>
        </p:nvSpPr>
        <p:spPr>
          <a:xfrm>
            <a:off x="913795" y="270934"/>
            <a:ext cx="10353762" cy="1257300"/>
          </a:xfrm>
        </p:spPr>
        <p:txBody>
          <a:bodyPr>
            <a:normAutofit fontScale="90000"/>
          </a:bodyPr>
          <a:lstStyle/>
          <a:p>
            <a:r>
              <a:rPr lang="en-US" dirty="0"/>
              <a:t>Tread Carefully with Risk Assessment Tools</a:t>
            </a:r>
          </a:p>
        </p:txBody>
      </p:sp>
      <p:sp>
        <p:nvSpPr>
          <p:cNvPr id="3" name="Content Placeholder 2">
            <a:extLst>
              <a:ext uri="{FF2B5EF4-FFF2-40B4-BE49-F238E27FC236}">
                <a16:creationId xmlns:a16="http://schemas.microsoft.com/office/drawing/2014/main" id="{D2DB3321-9FF8-4164-8747-20DE98B8983D}"/>
              </a:ext>
            </a:extLst>
          </p:cNvPr>
          <p:cNvSpPr>
            <a:spLocks noGrp="1"/>
          </p:cNvSpPr>
          <p:nvPr>
            <p:ph idx="1"/>
          </p:nvPr>
        </p:nvSpPr>
        <p:spPr>
          <a:xfrm>
            <a:off x="812195" y="1432983"/>
            <a:ext cx="10353762" cy="5025874"/>
          </a:xfrm>
        </p:spPr>
        <p:txBody>
          <a:bodyPr>
            <a:noAutofit/>
          </a:bodyPr>
          <a:lstStyle/>
          <a:p>
            <a:r>
              <a:rPr lang="en-US" sz="2100" dirty="0"/>
              <a:t>Most jurisdictions have adopted algorithmic risk assessment tools (such as the VPRAI) meant to help magistrates and judges better predict the risk of releasing a defendant pending trial.</a:t>
            </a:r>
          </a:p>
          <a:p>
            <a:pPr lvl="1"/>
            <a:r>
              <a:rPr lang="en-US" dirty="0"/>
              <a:t>Risk assessment tools use historical data to assess a particular defendant’s risk level based on the rate at which people with similar characteristics were arrested or missed court dates while on pretrial release. Many of these tools then offer a release recommendation based on that score. </a:t>
            </a:r>
          </a:p>
          <a:p>
            <a:r>
              <a:rPr lang="en-US" sz="2100" dirty="0"/>
              <a:t>However, risk assessment instruments are not required for meaningful bail reform, and any jurisdiction that contemplates adopting risk assessment tools should consider that pretrial risk assessment tools do not guarantee lower pretrial incarceration rates or more equal treatment, and the use of historical criminal history data that powers risk assessments may be biased given that research  reveals that black and Latino individuals are more likely than white individuals to be arrested, prosecuted, convicted, and sentenced to harsher punishments for the same conduct. </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a:ea typeface="+mn-ea"/>
              <a:cs typeface="+mn-cs"/>
            </a:endParaRPr>
          </a:p>
        </p:txBody>
      </p:sp>
    </p:spTree>
    <p:extLst>
      <p:ext uri="{BB962C8B-B14F-4D97-AF65-F5344CB8AC3E}">
        <p14:creationId xmlns:p14="http://schemas.microsoft.com/office/powerpoint/2010/main" val="571509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Autofit/>
          </a:bodyPr>
          <a:lstStyle/>
          <a:p>
            <a:pPr>
              <a:lnSpc>
                <a:spcPct val="115000"/>
              </a:lnSpc>
            </a:pPr>
            <a:r>
              <a:rPr lang="en" sz="4800" b="1" dirty="0"/>
              <a:t>Criminal Justice Reform: </a:t>
            </a:r>
            <a:endParaRPr sz="4800" b="1" dirty="0"/>
          </a:p>
          <a:p>
            <a:pPr>
              <a:lnSpc>
                <a:spcPct val="115000"/>
              </a:lnSpc>
            </a:pPr>
            <a:r>
              <a:rPr lang="en" sz="4800" dirty="0">
                <a:latin typeface="Times New Roman"/>
                <a:ea typeface="Times New Roman"/>
                <a:cs typeface="Times New Roman"/>
                <a:sym typeface="Times New Roman"/>
              </a:rPr>
              <a:t>Compensation for  Court Appointed Counsel</a:t>
            </a:r>
            <a:endParaRPr dirty="0">
              <a:latin typeface="Times New Roman"/>
              <a:ea typeface="Times New Roman"/>
              <a:cs typeface="Times New Roman"/>
              <a:sym typeface="Times New Roman"/>
            </a:endParaRPr>
          </a:p>
        </p:txBody>
      </p:sp>
      <p:pic>
        <p:nvPicPr>
          <p:cNvPr id="55" name="Google Shape;55;p13"/>
          <p:cNvPicPr preferRelativeResize="0"/>
          <p:nvPr/>
        </p:nvPicPr>
        <p:blipFill>
          <a:blip r:embed="rId3">
            <a:alphaModFix/>
          </a:blip>
          <a:stretch>
            <a:fillRect/>
          </a:stretch>
        </p:blipFill>
        <p:spPr>
          <a:xfrm>
            <a:off x="4542534" y="3614133"/>
            <a:ext cx="2903905" cy="272203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dirty="0"/>
              <a:t>Introduction</a:t>
            </a:r>
            <a:endParaRPr dirty="0"/>
          </a:p>
        </p:txBody>
      </p:sp>
      <p:sp>
        <p:nvSpPr>
          <p:cNvPr id="61" name="Google Shape;61;p14"/>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indent="-507987">
              <a:buClr>
                <a:srgbClr val="FFFFFF"/>
              </a:buClr>
              <a:buSzPts val="2400"/>
            </a:pPr>
            <a:r>
              <a:rPr lang="en" sz="3200" dirty="0">
                <a:solidFill>
                  <a:srgbClr val="FFFFFF"/>
                </a:solidFill>
              </a:rPr>
              <a:t>As decided in </a:t>
            </a:r>
            <a:r>
              <a:rPr lang="en" sz="3200" i="1" u="sng" dirty="0">
                <a:solidFill>
                  <a:schemeClr val="hlink"/>
                </a:solidFill>
                <a:hlinkClick r:id="rId3"/>
              </a:rPr>
              <a:t>Gideon v. Wainwright </a:t>
            </a:r>
            <a:r>
              <a:rPr lang="en" sz="3200" u="sng" dirty="0">
                <a:solidFill>
                  <a:schemeClr val="hlink"/>
                </a:solidFill>
                <a:hlinkClick r:id="rId3"/>
              </a:rPr>
              <a:t>372 U.S. 335, 342 (1963) </a:t>
            </a:r>
            <a:r>
              <a:rPr lang="en" sz="3200" dirty="0">
                <a:solidFill>
                  <a:srgbClr val="FFFFFF"/>
                </a:solidFill>
              </a:rPr>
              <a:t>the 6th Amendment to the Constitution guarantees indigent defendants the right to representation in criminal </a:t>
            </a:r>
            <a:r>
              <a:rPr lang="en" sz="3200" u="sng" dirty="0">
                <a:solidFill>
                  <a:schemeClr val="hlink"/>
                </a:solidFill>
                <a:hlinkClick r:id="rId4"/>
              </a:rPr>
              <a:t>cases.</a:t>
            </a:r>
            <a:r>
              <a:rPr lang="en" sz="3200" dirty="0">
                <a:solidFill>
                  <a:srgbClr val="FFFFFF"/>
                </a:solidFill>
              </a:rPr>
              <a:t> </a:t>
            </a:r>
            <a:endParaRPr sz="3200" dirty="0">
              <a:solidFill>
                <a:srgbClr val="FFFFFF"/>
              </a:solidFill>
            </a:endParaRPr>
          </a:p>
          <a:p>
            <a:pPr indent="-507987">
              <a:buClr>
                <a:srgbClr val="FFFFFF"/>
              </a:buClr>
              <a:buSzPts val="2400"/>
            </a:pPr>
            <a:r>
              <a:rPr lang="en" sz="3200" dirty="0">
                <a:solidFill>
                  <a:srgbClr val="FFFFFF"/>
                </a:solidFill>
              </a:rPr>
              <a:t>Today, this constitutional requirement is met by both:</a:t>
            </a:r>
            <a:endParaRPr sz="3200" dirty="0">
              <a:solidFill>
                <a:srgbClr val="FFFFFF"/>
              </a:solidFill>
            </a:endParaRPr>
          </a:p>
          <a:p>
            <a:pPr lvl="1" indent="-507987">
              <a:spcBef>
                <a:spcPts val="0"/>
              </a:spcBef>
              <a:buClr>
                <a:srgbClr val="FFFFFF"/>
              </a:buClr>
              <a:buSzPts val="2400"/>
            </a:pPr>
            <a:r>
              <a:rPr lang="en" sz="3200" dirty="0">
                <a:solidFill>
                  <a:srgbClr val="FFFFFF"/>
                </a:solidFill>
              </a:rPr>
              <a:t>Public Defenders</a:t>
            </a:r>
            <a:endParaRPr sz="3200" dirty="0">
              <a:solidFill>
                <a:srgbClr val="FFFFFF"/>
              </a:solidFill>
            </a:endParaRPr>
          </a:p>
          <a:p>
            <a:pPr lvl="1" indent="-507987">
              <a:spcBef>
                <a:spcPts val="0"/>
              </a:spcBef>
              <a:buClr>
                <a:srgbClr val="FFFFFF"/>
              </a:buClr>
              <a:buSzPts val="2400"/>
            </a:pPr>
            <a:r>
              <a:rPr lang="en" sz="3200" dirty="0">
                <a:solidFill>
                  <a:srgbClr val="FFFFFF"/>
                </a:solidFill>
              </a:rPr>
              <a:t>Court Appointed Counsel </a:t>
            </a:r>
            <a:endParaRPr sz="3200" dirty="0">
              <a:solidFill>
                <a:srgbClr val="FFFFFF"/>
              </a:solidFill>
            </a:endParaRPr>
          </a:p>
          <a:p>
            <a:pPr marL="0" indent="0">
              <a:spcBef>
                <a:spcPts val="2133"/>
              </a:spcBef>
              <a:buNone/>
            </a:pPr>
            <a:endParaRPr sz="3200" dirty="0">
              <a:solidFill>
                <a:srgbClr val="FFFFFF"/>
              </a:solidFill>
              <a:latin typeface="Calibri"/>
              <a:ea typeface="Calibri"/>
              <a:cs typeface="Calibri"/>
              <a:sym typeface="Calibri"/>
            </a:endParaRPr>
          </a:p>
          <a:p>
            <a:pPr marL="0" indent="0">
              <a:spcBef>
                <a:spcPts val="2133"/>
              </a:spcBef>
              <a:spcAft>
                <a:spcPts val="2133"/>
              </a:spcAft>
              <a:buNone/>
            </a:pPr>
            <a:endParaRPr i="1" dirty="0">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39733" y="578200"/>
            <a:ext cx="11360800" cy="763600"/>
          </a:xfrm>
          <a:prstGeom prst="rect">
            <a:avLst/>
          </a:prstGeom>
        </p:spPr>
        <p:txBody>
          <a:bodyPr spcFirstLastPara="1" wrap="square" lIns="121900" tIns="121900" rIns="121900" bIns="121900" anchor="t" anchorCtr="0">
            <a:noAutofit/>
          </a:bodyPr>
          <a:lstStyle/>
          <a:p>
            <a:r>
              <a:rPr lang="en" dirty="0"/>
              <a:t>Public Defenders and Court Appointed Counsel</a:t>
            </a:r>
            <a:endParaRPr dirty="0"/>
          </a:p>
        </p:txBody>
      </p:sp>
      <p:sp>
        <p:nvSpPr>
          <p:cNvPr id="67" name="Google Shape;67;p15"/>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a:buClr>
                <a:srgbClr val="FFFFFF"/>
              </a:buClr>
            </a:pPr>
            <a:r>
              <a:rPr lang="en" dirty="0">
                <a:solidFill>
                  <a:srgbClr val="FFFFFF"/>
                </a:solidFill>
              </a:rPr>
              <a:t>In Virginia, the Virginia Indigent Defense Commission (VIDC) protects the constitutional right to counsel for those who are indigent. </a:t>
            </a:r>
            <a:endParaRPr dirty="0">
              <a:solidFill>
                <a:srgbClr val="FFFFFF"/>
              </a:solidFill>
            </a:endParaRPr>
          </a:p>
          <a:p>
            <a:pPr>
              <a:buClr>
                <a:srgbClr val="FFFFFF"/>
              </a:buClr>
            </a:pPr>
            <a:r>
              <a:rPr lang="en" dirty="0">
                <a:solidFill>
                  <a:srgbClr val="FFFFFF"/>
                </a:solidFill>
              </a:rPr>
              <a:t>VIDC Overview:</a:t>
            </a:r>
            <a:endParaRPr dirty="0">
              <a:solidFill>
                <a:srgbClr val="FFFFFF"/>
              </a:solidFill>
            </a:endParaRPr>
          </a:p>
          <a:p>
            <a:pPr lvl="1">
              <a:spcBef>
                <a:spcPts val="0"/>
              </a:spcBef>
              <a:buClr>
                <a:srgbClr val="FFFFFF"/>
              </a:buClr>
            </a:pPr>
            <a:r>
              <a:rPr lang="en" sz="2133" dirty="0">
                <a:solidFill>
                  <a:srgbClr val="FFFFFF"/>
                </a:solidFill>
              </a:rPr>
              <a:t>Established in 2004 replacing the Public Defenders Commission</a:t>
            </a:r>
            <a:endParaRPr sz="2133" dirty="0">
              <a:solidFill>
                <a:srgbClr val="FFFFFF"/>
              </a:solidFill>
            </a:endParaRPr>
          </a:p>
          <a:p>
            <a:pPr lvl="1">
              <a:spcBef>
                <a:spcPts val="0"/>
              </a:spcBef>
              <a:buClr>
                <a:srgbClr val="FFFFFF"/>
              </a:buClr>
            </a:pPr>
            <a:r>
              <a:rPr lang="en" sz="2133" dirty="0">
                <a:solidFill>
                  <a:srgbClr val="FFFFFF"/>
                </a:solidFill>
              </a:rPr>
              <a:t>Supervises </a:t>
            </a:r>
            <a:r>
              <a:rPr lang="en" sz="2133" u="sng" dirty="0">
                <a:solidFill>
                  <a:schemeClr val="hlink"/>
                </a:solidFill>
                <a:hlinkClick r:id="rId3"/>
              </a:rPr>
              <a:t>24 public defenders offices</a:t>
            </a:r>
            <a:r>
              <a:rPr lang="en" sz="2133" dirty="0">
                <a:solidFill>
                  <a:srgbClr val="FFFFFF"/>
                </a:solidFill>
              </a:rPr>
              <a:t> across Virginia including four capital defenders offices</a:t>
            </a:r>
            <a:endParaRPr sz="2133" dirty="0">
              <a:solidFill>
                <a:srgbClr val="FFFFFF"/>
              </a:solidFill>
            </a:endParaRPr>
          </a:p>
          <a:p>
            <a:pPr lvl="1">
              <a:spcBef>
                <a:spcPts val="0"/>
              </a:spcBef>
              <a:buClr>
                <a:srgbClr val="FFFFFF"/>
              </a:buClr>
            </a:pPr>
            <a:r>
              <a:rPr lang="en" sz="2133" dirty="0">
                <a:solidFill>
                  <a:srgbClr val="FFFFFF"/>
                </a:solidFill>
              </a:rPr>
              <a:t>Develops initial training courses for attorneys who wish to begin serving as court-appointed counsel, and to review and certify legal education courses that satisfy the continuing requirements for attorneys to maintain their eligibility for receiving court appointments.</a:t>
            </a:r>
            <a:endParaRPr sz="2133" dirty="0">
              <a:solidFill>
                <a:srgbClr val="FFFFFF"/>
              </a:solidFill>
            </a:endParaRPr>
          </a:p>
          <a:p>
            <a:pPr lvl="1">
              <a:spcBef>
                <a:spcPts val="0"/>
              </a:spcBef>
              <a:buClr>
                <a:srgbClr val="FFFFFF"/>
              </a:buClr>
            </a:pPr>
            <a:r>
              <a:rPr lang="en" sz="2133" dirty="0">
                <a:solidFill>
                  <a:srgbClr val="FFFFFF"/>
                </a:solidFill>
              </a:rPr>
              <a:t>Statutory authority: </a:t>
            </a:r>
            <a:r>
              <a:rPr lang="en" sz="2133" u="sng" dirty="0">
                <a:solidFill>
                  <a:schemeClr val="hlink"/>
                </a:solidFill>
                <a:hlinkClick r:id="rId4"/>
              </a:rPr>
              <a:t>§ 19.2-163.01</a:t>
            </a:r>
            <a:r>
              <a:rPr lang="en" sz="2133" dirty="0">
                <a:solidFill>
                  <a:srgbClr val="FFFFFF"/>
                </a:solidFill>
              </a:rPr>
              <a:t>. </a:t>
            </a:r>
            <a:endParaRPr sz="2133" dirty="0">
              <a:solidFill>
                <a:srgbClr val="FFFFFF"/>
              </a:solidFill>
            </a:endParaRPr>
          </a:p>
          <a:p>
            <a:pPr indent="0">
              <a:spcBef>
                <a:spcPts val="2133"/>
              </a:spcBef>
              <a:spcAft>
                <a:spcPts val="2133"/>
              </a:spcAft>
              <a:buNone/>
            </a:pPr>
            <a:endParaRPr dirty="0">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8A8D26-7852-4F61-A038-D45E02ECD107}"/>
              </a:ext>
            </a:extLst>
          </p:cNvPr>
          <p:cNvSpPr txBox="1"/>
          <p:nvPr/>
        </p:nvSpPr>
        <p:spPr>
          <a:xfrm>
            <a:off x="1901072" y="94915"/>
            <a:ext cx="8389856" cy="646331"/>
          </a:xfrm>
          <a:prstGeom prst="rect">
            <a:avLst/>
          </a:prstGeom>
          <a:noFill/>
        </p:spPr>
        <p:txBody>
          <a:bodyPr wrap="square" rtlCol="0">
            <a:spAutoFit/>
          </a:bodyPr>
          <a:lstStyle/>
          <a:p>
            <a:pPr algn="ctr"/>
            <a:r>
              <a:rPr lang="en-US" sz="3600" b="1" dirty="0">
                <a:solidFill>
                  <a:schemeClr val="accent1"/>
                </a:solidFill>
              </a:rPr>
              <a:t>Causes of Mass Incarceration</a:t>
            </a:r>
          </a:p>
        </p:txBody>
      </p:sp>
      <p:sp>
        <p:nvSpPr>
          <p:cNvPr id="3" name="TextBox 2">
            <a:extLst>
              <a:ext uri="{FF2B5EF4-FFF2-40B4-BE49-F238E27FC236}">
                <a16:creationId xmlns:a16="http://schemas.microsoft.com/office/drawing/2014/main" id="{7130E1F4-2F4D-4001-80ED-28172122FD9E}"/>
              </a:ext>
            </a:extLst>
          </p:cNvPr>
          <p:cNvSpPr txBox="1"/>
          <p:nvPr/>
        </p:nvSpPr>
        <p:spPr>
          <a:xfrm>
            <a:off x="701040" y="812800"/>
            <a:ext cx="10789919" cy="5632311"/>
          </a:xfrm>
          <a:prstGeom prst="rect">
            <a:avLst/>
          </a:prstGeom>
          <a:noFill/>
        </p:spPr>
        <p:txBody>
          <a:bodyPr wrap="square" rtlCol="0">
            <a:spAutoFit/>
          </a:bodyPr>
          <a:lstStyle/>
          <a:p>
            <a:r>
              <a:rPr lang="en-US" sz="2400" u="sng" dirty="0"/>
              <a:t>Alexander Model</a:t>
            </a:r>
          </a:p>
          <a:p>
            <a:r>
              <a:rPr lang="en-US" sz="2400" dirty="0"/>
              <a:t>     - The War on Drugs, staring mainly under the Nixon Administration, is responsible 	for the rise in mass incarceration. </a:t>
            </a:r>
          </a:p>
          <a:p>
            <a:r>
              <a:rPr lang="en-US" sz="2400" dirty="0"/>
              <a:t>     - This, and the proliferation of non-violent felony offenses, has had a 	disproportionate impact on the black community. </a:t>
            </a:r>
          </a:p>
          <a:p>
            <a:r>
              <a:rPr lang="en-US" sz="2400" dirty="0"/>
              <a:t>     -Reform needs to start with non-violent offense and the over policing of minority 	communities. </a:t>
            </a:r>
          </a:p>
          <a:p>
            <a:endParaRPr lang="en-US" sz="2400" dirty="0"/>
          </a:p>
          <a:p>
            <a:r>
              <a:rPr lang="en-US" sz="2400" u="sng" dirty="0"/>
              <a:t>Pfaff Model</a:t>
            </a:r>
          </a:p>
          <a:p>
            <a:r>
              <a:rPr lang="en-US" sz="2400" dirty="0"/>
              <a:t>     - Violent offenses are the ones driving mass incarceration, not the War on Drugs</a:t>
            </a:r>
          </a:p>
          <a:p>
            <a:r>
              <a:rPr lang="en-US" sz="2400" dirty="0"/>
              <a:t>     - The issue is the increasing longer sentences that are being given for these 	offenses</a:t>
            </a:r>
          </a:p>
          <a:p>
            <a:r>
              <a:rPr lang="en-US" sz="2400" dirty="0"/>
              <a:t>     - Longer sentences do not make anyone safer (and they might make people less 	safe)</a:t>
            </a:r>
          </a:p>
          <a:p>
            <a:r>
              <a:rPr lang="en-US" sz="2400" dirty="0"/>
              <a:t>     - Start with sentencing reform (mandatory minimums, parole, etc.) </a:t>
            </a:r>
          </a:p>
        </p:txBody>
      </p:sp>
    </p:spTree>
    <p:extLst>
      <p:ext uri="{BB962C8B-B14F-4D97-AF65-F5344CB8AC3E}">
        <p14:creationId xmlns:p14="http://schemas.microsoft.com/office/powerpoint/2010/main" val="336324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97400" y="259367"/>
            <a:ext cx="11360800" cy="763600"/>
          </a:xfrm>
          <a:prstGeom prst="rect">
            <a:avLst/>
          </a:prstGeom>
        </p:spPr>
        <p:txBody>
          <a:bodyPr spcFirstLastPara="1" wrap="square" lIns="121900" tIns="121900" rIns="121900" bIns="121900" anchor="t" anchorCtr="0">
            <a:noAutofit/>
          </a:bodyPr>
          <a:lstStyle/>
          <a:p>
            <a:r>
              <a:rPr lang="en" dirty="0"/>
              <a:t>Process to Attain Court Appointed Counsel</a:t>
            </a:r>
            <a:endParaRPr dirty="0"/>
          </a:p>
        </p:txBody>
      </p:sp>
      <p:sp>
        <p:nvSpPr>
          <p:cNvPr id="73" name="Google Shape;73;p16"/>
          <p:cNvSpPr txBox="1">
            <a:spLocks noGrp="1"/>
          </p:cNvSpPr>
          <p:nvPr>
            <p:ph type="body" idx="1"/>
          </p:nvPr>
        </p:nvSpPr>
        <p:spPr>
          <a:xfrm>
            <a:off x="280600" y="883833"/>
            <a:ext cx="11743235" cy="5974167"/>
          </a:xfrm>
          <a:prstGeom prst="rect">
            <a:avLst/>
          </a:prstGeom>
        </p:spPr>
        <p:txBody>
          <a:bodyPr spcFirstLastPara="1" wrap="square" lIns="121900" tIns="121900" rIns="121900" bIns="121900" anchor="t" anchorCtr="0">
            <a:noAutofit/>
          </a:bodyPr>
          <a:lstStyle/>
          <a:p>
            <a:pPr indent="-423323">
              <a:spcBef>
                <a:spcPts val="1600"/>
              </a:spcBef>
              <a:buClr>
                <a:srgbClr val="FFFFFF"/>
              </a:buClr>
              <a:buSzPts val="1400"/>
            </a:pPr>
            <a:r>
              <a:rPr lang="en" sz="2000" dirty="0">
                <a:solidFill>
                  <a:srgbClr val="FFFFFF"/>
                </a:solidFill>
              </a:rPr>
              <a:t>The determination of the right to court-appointed counsel is made prior to the trial if no determination was made in a pre-trial procedure. </a:t>
            </a:r>
            <a:endParaRPr sz="2000" dirty="0">
              <a:solidFill>
                <a:srgbClr val="FFFFFF"/>
              </a:solidFill>
            </a:endParaRPr>
          </a:p>
          <a:p>
            <a:pPr indent="-423323">
              <a:buClr>
                <a:srgbClr val="FFFFFF"/>
              </a:buClr>
              <a:buSzPts val="1400"/>
            </a:pPr>
            <a:r>
              <a:rPr lang="en" sz="2000" dirty="0">
                <a:solidFill>
                  <a:srgbClr val="FFFFFF"/>
                </a:solidFill>
              </a:rPr>
              <a:t>The judge will appoint a lawyer to represent the accused at public expense if the person indicates he is indigent and completes the required paperwork.</a:t>
            </a:r>
            <a:endParaRPr sz="2000" dirty="0">
              <a:solidFill>
                <a:srgbClr val="FFFFFF"/>
              </a:solidFill>
            </a:endParaRPr>
          </a:p>
          <a:p>
            <a:pPr lvl="2" indent="-372524">
              <a:spcBef>
                <a:spcPts val="0"/>
              </a:spcBef>
              <a:buClr>
                <a:srgbClr val="FFFFFF"/>
              </a:buClr>
              <a:buSzPts val="800"/>
            </a:pPr>
            <a:r>
              <a:rPr lang="en" u="sng" dirty="0">
                <a:solidFill>
                  <a:schemeClr val="hlink"/>
                </a:solidFill>
                <a:hlinkClick r:id="rId3"/>
              </a:rPr>
              <a:t>DC-334, REQUEST FOR APPOINTMENT OF A LAWYER</a:t>
            </a:r>
            <a:r>
              <a:rPr lang="en" dirty="0">
                <a:solidFill>
                  <a:srgbClr val="FFFFFF"/>
                </a:solidFill>
              </a:rPr>
              <a:t> </a:t>
            </a:r>
            <a:endParaRPr dirty="0">
              <a:solidFill>
                <a:srgbClr val="FFFFFF"/>
              </a:solidFill>
            </a:endParaRPr>
          </a:p>
          <a:p>
            <a:pPr lvl="2" indent="-372524">
              <a:spcBef>
                <a:spcPts val="0"/>
              </a:spcBef>
              <a:buClr>
                <a:srgbClr val="FFFFFF"/>
              </a:buClr>
              <a:buSzPts val="800"/>
            </a:pPr>
            <a:r>
              <a:rPr lang="en" u="sng" dirty="0">
                <a:solidFill>
                  <a:schemeClr val="hlink"/>
                </a:solidFill>
                <a:hlinkClick r:id="rId4"/>
              </a:rPr>
              <a:t>DC-333, FINANCIAL STATEMENT - ELIGIBILITY DETERMINATION FOR INDIGENT DEFENSE SERVICES</a:t>
            </a:r>
            <a:r>
              <a:rPr lang="en" dirty="0">
                <a:solidFill>
                  <a:srgbClr val="FFFFFF"/>
                </a:solidFill>
              </a:rPr>
              <a:t>. </a:t>
            </a:r>
            <a:endParaRPr dirty="0">
              <a:solidFill>
                <a:srgbClr val="FFFFFF"/>
              </a:solidFill>
            </a:endParaRPr>
          </a:p>
          <a:p>
            <a:pPr indent="-423323">
              <a:buClr>
                <a:srgbClr val="FFFFFF"/>
              </a:buClr>
              <a:buSzPts val="1400"/>
            </a:pPr>
            <a:r>
              <a:rPr lang="en" sz="2000" dirty="0">
                <a:solidFill>
                  <a:srgbClr val="FFFFFF"/>
                </a:solidFill>
              </a:rPr>
              <a:t>Once the decision is made to give court appointed counsel, the court must determine counsel to represent the defendant:</a:t>
            </a:r>
            <a:endParaRPr sz="2000" dirty="0">
              <a:solidFill>
                <a:srgbClr val="FFFFFF"/>
              </a:solidFill>
            </a:endParaRPr>
          </a:p>
          <a:p>
            <a:pPr lvl="1">
              <a:spcBef>
                <a:spcPts val="0"/>
              </a:spcBef>
              <a:buClr>
                <a:srgbClr val="FFFFFF"/>
              </a:buClr>
            </a:pPr>
            <a:r>
              <a:rPr lang="en" sz="2000" dirty="0">
                <a:solidFill>
                  <a:srgbClr val="FFFFFF"/>
                </a:solidFill>
              </a:rPr>
              <a:t>Per </a:t>
            </a:r>
            <a:r>
              <a:rPr lang="en" sz="2000" u="sng" dirty="0">
                <a:solidFill>
                  <a:schemeClr val="hlink"/>
                </a:solidFill>
                <a:latin typeface="Times New Roman"/>
                <a:ea typeface="Times New Roman"/>
                <a:cs typeface="Times New Roman"/>
                <a:sym typeface="Times New Roman"/>
                <a:hlinkClick r:id="rId5"/>
              </a:rPr>
              <a:t>Va. Code § 19.2-159</a:t>
            </a:r>
            <a:r>
              <a:rPr lang="en" sz="2000" dirty="0">
                <a:solidFill>
                  <a:srgbClr val="FFFFFF"/>
                </a:solidFill>
              </a:rPr>
              <a:t>  </a:t>
            </a:r>
            <a:endParaRPr sz="2000" dirty="0">
              <a:solidFill>
                <a:srgbClr val="FFFFFF"/>
              </a:solidFill>
            </a:endParaRPr>
          </a:p>
          <a:p>
            <a:pPr lvl="2">
              <a:spcBef>
                <a:spcPts val="0"/>
              </a:spcBef>
              <a:buClr>
                <a:srgbClr val="FFFFFF"/>
              </a:buClr>
            </a:pPr>
            <a:r>
              <a:rPr lang="en" sz="2000" dirty="0">
                <a:solidFill>
                  <a:srgbClr val="FFFFFF"/>
                </a:solidFill>
                <a:latin typeface="Times New Roman"/>
                <a:ea typeface="Times New Roman"/>
                <a:cs typeface="Times New Roman"/>
                <a:sym typeface="Times New Roman"/>
              </a:rPr>
              <a:t>"Except in jurisdictions having a public defender, or unless (i) the public defender is unable to represent the defendant by reason of conflict of interest or (ii) the court finds that appointment of other counsel is necessary to attain the ends of justice, counsel appointed by the court for representation of the accused shall be selected by a fair system of rotation among members of the bar practicing before the court whose names are on the list maintained by the Indigent Defense Commission pursuant to </a:t>
            </a:r>
            <a:r>
              <a:rPr lang="en" sz="2000" u="sng" dirty="0">
                <a:solidFill>
                  <a:schemeClr val="hlink"/>
                </a:solidFill>
                <a:latin typeface="Times New Roman"/>
                <a:ea typeface="Times New Roman"/>
                <a:cs typeface="Times New Roman"/>
                <a:sym typeface="Times New Roman"/>
                <a:hlinkClick r:id="rId6"/>
              </a:rPr>
              <a:t>§ 19.2-163.01</a:t>
            </a:r>
            <a:r>
              <a:rPr lang="en" sz="2000" dirty="0">
                <a:solidFill>
                  <a:srgbClr val="FFFFFF"/>
                </a:solidFill>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F5C80-10B2-4369-BEF5-66FB2EFF2AF7}"/>
              </a:ext>
            </a:extLst>
          </p:cNvPr>
          <p:cNvSpPr>
            <a:spLocks noGrp="1"/>
          </p:cNvSpPr>
          <p:nvPr>
            <p:ph type="title"/>
          </p:nvPr>
        </p:nvSpPr>
        <p:spPr/>
        <p:txBody>
          <a:bodyPr/>
          <a:lstStyle/>
          <a:p>
            <a:r>
              <a:rPr lang="en-US" sz="2667" dirty="0"/>
              <a:t>Indigent Defense: Court Appointed Counsel vs. Public Defender</a:t>
            </a:r>
          </a:p>
        </p:txBody>
      </p:sp>
      <p:sp>
        <p:nvSpPr>
          <p:cNvPr id="3" name="Text Placeholder 2">
            <a:extLst>
              <a:ext uri="{FF2B5EF4-FFF2-40B4-BE49-F238E27FC236}">
                <a16:creationId xmlns:a16="http://schemas.microsoft.com/office/drawing/2014/main" id="{CCF57F8D-97A4-4442-B32E-E4C6EAAAB033}"/>
              </a:ext>
            </a:extLst>
          </p:cNvPr>
          <p:cNvSpPr>
            <a:spLocks noGrp="1"/>
          </p:cNvSpPr>
          <p:nvPr>
            <p:ph type="body" idx="1"/>
          </p:nvPr>
        </p:nvSpPr>
        <p:spPr>
          <a:xfrm>
            <a:off x="415600" y="1536633"/>
            <a:ext cx="5680400" cy="4728000"/>
          </a:xfrm>
        </p:spPr>
        <p:txBody>
          <a:bodyPr/>
          <a:lstStyle/>
          <a:p>
            <a:r>
              <a:rPr lang="en-US" sz="2133" dirty="0">
                <a:solidFill>
                  <a:schemeClr val="tx1"/>
                </a:solidFill>
              </a:rPr>
              <a:t>Large circle is indigent defense</a:t>
            </a:r>
          </a:p>
          <a:p>
            <a:r>
              <a:rPr lang="en-US" sz="2133" dirty="0">
                <a:solidFill>
                  <a:schemeClr val="tx1"/>
                </a:solidFill>
              </a:rPr>
              <a:t>Public Defender office are salaried positions</a:t>
            </a:r>
          </a:p>
          <a:p>
            <a:r>
              <a:rPr lang="en-US" sz="2133" dirty="0">
                <a:solidFill>
                  <a:schemeClr val="tx1"/>
                </a:solidFill>
              </a:rPr>
              <a:t>Some PD offices in the state have investigators, sentencing advocates, and administrative staff</a:t>
            </a:r>
          </a:p>
          <a:p>
            <a:r>
              <a:rPr lang="en-US" sz="2133" dirty="0">
                <a:solidFill>
                  <a:schemeClr val="tx1"/>
                </a:solidFill>
              </a:rPr>
              <a:t>Private attorneys who accept court appointed work representing persons charged with crimes who can’t afford an attorney are paid by the state at a fixed hourly rate with a fee cap </a:t>
            </a:r>
          </a:p>
          <a:p>
            <a:pPr marL="152396" indent="0">
              <a:buNone/>
            </a:pPr>
            <a:endParaRPr lang="en-US" dirty="0"/>
          </a:p>
        </p:txBody>
      </p:sp>
      <p:sp>
        <p:nvSpPr>
          <p:cNvPr id="4" name="Oval 3">
            <a:extLst>
              <a:ext uri="{FF2B5EF4-FFF2-40B4-BE49-F238E27FC236}">
                <a16:creationId xmlns:a16="http://schemas.microsoft.com/office/drawing/2014/main" id="{F7194CE2-12D4-4324-A423-1D1E306C0B63}"/>
              </a:ext>
            </a:extLst>
          </p:cNvPr>
          <p:cNvSpPr/>
          <p:nvPr/>
        </p:nvSpPr>
        <p:spPr>
          <a:xfrm>
            <a:off x="6638612" y="1827993"/>
            <a:ext cx="4970584" cy="4145280"/>
          </a:xfrm>
          <a:prstGeom prst="ellipse">
            <a:avLst/>
          </a:prstGeom>
          <a:solidFill>
            <a:srgbClr val="7030A0"/>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dirty="0">
              <a:solidFill>
                <a:srgbClr val="FFFFFF"/>
              </a:solidFill>
              <a:latin typeface="Arial"/>
              <a:sym typeface="Arial"/>
            </a:endParaRPr>
          </a:p>
          <a:p>
            <a:pPr algn="ctr" defTabSz="1219170">
              <a:buClr>
                <a:srgbClr val="000000"/>
              </a:buClr>
            </a:pPr>
            <a:endParaRPr lang="en-US" sz="1867" kern="0" dirty="0">
              <a:solidFill>
                <a:srgbClr val="FFFFFF"/>
              </a:solidFill>
              <a:latin typeface="Arial"/>
              <a:sym typeface="Arial"/>
            </a:endParaRPr>
          </a:p>
          <a:p>
            <a:pPr algn="ctr" defTabSz="1219170">
              <a:buClr>
                <a:srgbClr val="000000"/>
              </a:buClr>
            </a:pPr>
            <a:endParaRPr lang="en-US" sz="1867" kern="0" dirty="0">
              <a:solidFill>
                <a:srgbClr val="FFFFFF"/>
              </a:solidFill>
              <a:latin typeface="Arial"/>
              <a:sym typeface="Arial"/>
            </a:endParaRPr>
          </a:p>
          <a:p>
            <a:pPr algn="ctr" defTabSz="1219170">
              <a:buClr>
                <a:srgbClr val="000000"/>
              </a:buClr>
            </a:pPr>
            <a:endParaRPr lang="en-US" sz="1867" kern="0" dirty="0">
              <a:solidFill>
                <a:srgbClr val="FFFFFF"/>
              </a:solidFill>
              <a:latin typeface="Arial"/>
              <a:sym typeface="Arial"/>
            </a:endParaRPr>
          </a:p>
          <a:p>
            <a:pPr algn="ctr" defTabSz="1219170">
              <a:buClr>
                <a:srgbClr val="000000"/>
              </a:buClr>
            </a:pPr>
            <a:endParaRPr lang="en-US" sz="1867" kern="0" dirty="0">
              <a:solidFill>
                <a:srgbClr val="FFFFFF"/>
              </a:solidFill>
              <a:latin typeface="Arial"/>
              <a:sym typeface="Arial"/>
            </a:endParaRPr>
          </a:p>
          <a:p>
            <a:pPr algn="ctr" defTabSz="1219170">
              <a:buClr>
                <a:srgbClr val="000000"/>
              </a:buClr>
            </a:pPr>
            <a:endParaRPr lang="en-US" sz="1867" kern="0" dirty="0">
              <a:solidFill>
                <a:srgbClr val="FFFFFF"/>
              </a:solidFill>
              <a:latin typeface="Arial"/>
              <a:sym typeface="Arial"/>
            </a:endParaRPr>
          </a:p>
          <a:p>
            <a:pPr algn="ctr" defTabSz="1219170">
              <a:buClr>
                <a:srgbClr val="000000"/>
              </a:buClr>
            </a:pPr>
            <a:endParaRPr lang="en-US" sz="1867" kern="0" dirty="0">
              <a:solidFill>
                <a:srgbClr val="FFFFFF"/>
              </a:solidFill>
              <a:latin typeface="Arial"/>
              <a:sym typeface="Arial"/>
            </a:endParaRPr>
          </a:p>
          <a:p>
            <a:pPr algn="ctr" defTabSz="1219170">
              <a:buClr>
                <a:srgbClr val="000000"/>
              </a:buClr>
            </a:pPr>
            <a:r>
              <a:rPr lang="en-US" sz="1867" kern="0" dirty="0">
                <a:solidFill>
                  <a:srgbClr val="FFFFFF"/>
                </a:solidFill>
                <a:latin typeface="Arial"/>
                <a:sym typeface="Arial"/>
              </a:rPr>
              <a:t>private attorneys appointed by the Court</a:t>
            </a:r>
          </a:p>
        </p:txBody>
      </p:sp>
      <p:sp>
        <p:nvSpPr>
          <p:cNvPr id="5" name="Oval 4">
            <a:extLst>
              <a:ext uri="{FF2B5EF4-FFF2-40B4-BE49-F238E27FC236}">
                <a16:creationId xmlns:a16="http://schemas.microsoft.com/office/drawing/2014/main" id="{CAD79F9A-271F-490B-8DA5-E8E043923BF0}"/>
              </a:ext>
            </a:extLst>
          </p:cNvPr>
          <p:cNvSpPr/>
          <p:nvPr/>
        </p:nvSpPr>
        <p:spPr>
          <a:xfrm>
            <a:off x="8266444" y="2591638"/>
            <a:ext cx="1902488" cy="1674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212121"/>
                </a:solidFill>
                <a:latin typeface="Arial"/>
                <a:sym typeface="Arial"/>
              </a:rPr>
              <a:t>Public Defenders</a:t>
            </a:r>
          </a:p>
        </p:txBody>
      </p:sp>
    </p:spTree>
    <p:extLst>
      <p:ext uri="{BB962C8B-B14F-4D97-AF65-F5344CB8AC3E}">
        <p14:creationId xmlns:p14="http://schemas.microsoft.com/office/powerpoint/2010/main" val="3803328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ED15-BDAA-4785-9D85-C12DC3A5935F}"/>
              </a:ext>
            </a:extLst>
          </p:cNvPr>
          <p:cNvSpPr>
            <a:spLocks noGrp="1"/>
          </p:cNvSpPr>
          <p:nvPr>
            <p:ph type="ctrTitle"/>
          </p:nvPr>
        </p:nvSpPr>
        <p:spPr/>
        <p:txBody>
          <a:bodyPr/>
          <a:lstStyle/>
          <a:p>
            <a:r>
              <a:rPr lang="en-US" dirty="0"/>
              <a:t>Quick Quiz</a:t>
            </a:r>
          </a:p>
        </p:txBody>
      </p:sp>
      <p:sp>
        <p:nvSpPr>
          <p:cNvPr id="3" name="Subtitle 2">
            <a:extLst>
              <a:ext uri="{FF2B5EF4-FFF2-40B4-BE49-F238E27FC236}">
                <a16:creationId xmlns:a16="http://schemas.microsoft.com/office/drawing/2014/main" id="{49EC35C2-221A-456B-9D86-B029D806C7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4873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89434-6FFE-4A41-A908-1636809AC0E6}"/>
              </a:ext>
            </a:extLst>
          </p:cNvPr>
          <p:cNvSpPr>
            <a:spLocks noGrp="1"/>
          </p:cNvSpPr>
          <p:nvPr>
            <p:ph type="ctrTitle"/>
          </p:nvPr>
        </p:nvSpPr>
        <p:spPr/>
        <p:txBody>
          <a:bodyPr/>
          <a:lstStyle/>
          <a:p>
            <a:r>
              <a:rPr lang="en-US" dirty="0"/>
              <a:t>What is the hourly rate for court appointed work? </a:t>
            </a:r>
          </a:p>
        </p:txBody>
      </p:sp>
      <p:sp>
        <p:nvSpPr>
          <p:cNvPr id="3" name="Subtitle 2">
            <a:extLst>
              <a:ext uri="{FF2B5EF4-FFF2-40B4-BE49-F238E27FC236}">
                <a16:creationId xmlns:a16="http://schemas.microsoft.com/office/drawing/2014/main" id="{4184A981-3CA5-4D44-A87E-3ACAD1A4D47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5126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9ACA-76A1-42B4-854D-F19D23B945FE}"/>
              </a:ext>
            </a:extLst>
          </p:cNvPr>
          <p:cNvSpPr>
            <a:spLocks noGrp="1"/>
          </p:cNvSpPr>
          <p:nvPr>
            <p:ph type="ctrTitle"/>
          </p:nvPr>
        </p:nvSpPr>
        <p:spPr/>
        <p:txBody>
          <a:bodyPr/>
          <a:lstStyle/>
          <a:p>
            <a:r>
              <a:rPr lang="en-US" dirty="0"/>
              <a:t>$90</a:t>
            </a:r>
          </a:p>
        </p:txBody>
      </p:sp>
      <p:sp>
        <p:nvSpPr>
          <p:cNvPr id="3" name="Subtitle 2">
            <a:extLst>
              <a:ext uri="{FF2B5EF4-FFF2-40B4-BE49-F238E27FC236}">
                <a16:creationId xmlns:a16="http://schemas.microsoft.com/office/drawing/2014/main" id="{072A7C99-800F-47A0-A669-2744C164AE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81601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81F6F-18BC-44BB-A1C8-1A55D4C25E64}"/>
              </a:ext>
            </a:extLst>
          </p:cNvPr>
          <p:cNvSpPr>
            <a:spLocks noGrp="1"/>
          </p:cNvSpPr>
          <p:nvPr>
            <p:ph type="title"/>
          </p:nvPr>
        </p:nvSpPr>
        <p:spPr/>
        <p:txBody>
          <a:bodyPr/>
          <a:lstStyle/>
          <a:p>
            <a:r>
              <a:rPr lang="en-US" dirty="0"/>
              <a:t>What is the fee cap for misdemeanor cases?  </a:t>
            </a:r>
          </a:p>
        </p:txBody>
      </p:sp>
    </p:spTree>
    <p:extLst>
      <p:ext uri="{BB962C8B-B14F-4D97-AF65-F5344CB8AC3E}">
        <p14:creationId xmlns:p14="http://schemas.microsoft.com/office/powerpoint/2010/main" val="1655040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A74FF-62DD-4889-9B07-5ACC752DB931}"/>
              </a:ext>
            </a:extLst>
          </p:cNvPr>
          <p:cNvSpPr>
            <a:spLocks noGrp="1"/>
          </p:cNvSpPr>
          <p:nvPr>
            <p:ph type="ctrTitle"/>
          </p:nvPr>
        </p:nvSpPr>
        <p:spPr/>
        <p:txBody>
          <a:bodyPr/>
          <a:lstStyle/>
          <a:p>
            <a:r>
              <a:rPr lang="en-US" dirty="0"/>
              <a:t>$120</a:t>
            </a:r>
          </a:p>
        </p:txBody>
      </p:sp>
      <p:sp>
        <p:nvSpPr>
          <p:cNvPr id="3" name="Subtitle 2">
            <a:extLst>
              <a:ext uri="{FF2B5EF4-FFF2-40B4-BE49-F238E27FC236}">
                <a16:creationId xmlns:a16="http://schemas.microsoft.com/office/drawing/2014/main" id="{BB953C66-840A-43C7-B55C-CC0D15496E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65151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B9CF0-32E5-49AA-96B3-9C0736411DD3}"/>
              </a:ext>
            </a:extLst>
          </p:cNvPr>
          <p:cNvSpPr>
            <a:spLocks noGrp="1"/>
          </p:cNvSpPr>
          <p:nvPr>
            <p:ph type="ctrTitle"/>
          </p:nvPr>
        </p:nvSpPr>
        <p:spPr/>
        <p:txBody>
          <a:bodyPr/>
          <a:lstStyle/>
          <a:p>
            <a:r>
              <a:rPr lang="en-US" sz="4267" dirty="0"/>
              <a:t>What is the fee cap for felony cases when the maximum punishment is 20 years or less? </a:t>
            </a:r>
          </a:p>
        </p:txBody>
      </p:sp>
      <p:sp>
        <p:nvSpPr>
          <p:cNvPr id="3" name="Subtitle 2">
            <a:extLst>
              <a:ext uri="{FF2B5EF4-FFF2-40B4-BE49-F238E27FC236}">
                <a16:creationId xmlns:a16="http://schemas.microsoft.com/office/drawing/2014/main" id="{88AA51C5-0543-4FC8-A22C-A5DCD26A50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02520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4B8B-9ADC-4A2C-A91E-EC15404447DF}"/>
              </a:ext>
            </a:extLst>
          </p:cNvPr>
          <p:cNvSpPr>
            <a:spLocks noGrp="1"/>
          </p:cNvSpPr>
          <p:nvPr>
            <p:ph type="ctrTitle"/>
          </p:nvPr>
        </p:nvSpPr>
        <p:spPr/>
        <p:txBody>
          <a:bodyPr/>
          <a:lstStyle/>
          <a:p>
            <a:r>
              <a:rPr lang="en-US" dirty="0"/>
              <a:t>$445</a:t>
            </a:r>
          </a:p>
        </p:txBody>
      </p:sp>
      <p:sp>
        <p:nvSpPr>
          <p:cNvPr id="3" name="Subtitle 2">
            <a:extLst>
              <a:ext uri="{FF2B5EF4-FFF2-40B4-BE49-F238E27FC236}">
                <a16:creationId xmlns:a16="http://schemas.microsoft.com/office/drawing/2014/main" id="{FFD81600-8F98-4C70-882D-EC7677AB6B6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44061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26440-8EF1-4CF3-BC85-48C0187E5279}"/>
              </a:ext>
            </a:extLst>
          </p:cNvPr>
          <p:cNvSpPr>
            <a:spLocks noGrp="1"/>
          </p:cNvSpPr>
          <p:nvPr>
            <p:ph type="ctrTitle"/>
          </p:nvPr>
        </p:nvSpPr>
        <p:spPr/>
        <p:txBody>
          <a:bodyPr/>
          <a:lstStyle/>
          <a:p>
            <a:r>
              <a:rPr lang="en-US" sz="4800" dirty="0"/>
              <a:t>What is the fee cap for a felony when the punishment is more than 20 years? </a:t>
            </a:r>
          </a:p>
        </p:txBody>
      </p:sp>
      <p:sp>
        <p:nvSpPr>
          <p:cNvPr id="3" name="Subtitle 2">
            <a:extLst>
              <a:ext uri="{FF2B5EF4-FFF2-40B4-BE49-F238E27FC236}">
                <a16:creationId xmlns:a16="http://schemas.microsoft.com/office/drawing/2014/main" id="{116E223F-A562-4528-AB36-979A9501721B}"/>
              </a:ext>
            </a:extLst>
          </p:cNvPr>
          <p:cNvSpPr>
            <a:spLocks noGrp="1"/>
          </p:cNvSpPr>
          <p:nvPr>
            <p:ph type="subTitle" idx="1"/>
          </p:nvPr>
        </p:nvSpPr>
        <p:spPr>
          <a:xfrm>
            <a:off x="426111" y="3778833"/>
            <a:ext cx="11360800" cy="1056800"/>
          </a:xfrm>
        </p:spPr>
        <p:txBody>
          <a:bodyPr/>
          <a:lstStyle/>
          <a:p>
            <a:endParaRPr lang="en-US"/>
          </a:p>
        </p:txBody>
      </p:sp>
    </p:spTree>
    <p:extLst>
      <p:ext uri="{BB962C8B-B14F-4D97-AF65-F5344CB8AC3E}">
        <p14:creationId xmlns:p14="http://schemas.microsoft.com/office/powerpoint/2010/main" val="3930066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6DA8B3-1C52-494D-B9FD-43ED391DA986}"/>
              </a:ext>
            </a:extLst>
          </p:cNvPr>
          <p:cNvPicPr>
            <a:picLocks noChangeAspect="1"/>
          </p:cNvPicPr>
          <p:nvPr/>
        </p:nvPicPr>
        <p:blipFill>
          <a:blip r:embed="rId2"/>
          <a:stretch>
            <a:fillRect/>
          </a:stretch>
        </p:blipFill>
        <p:spPr>
          <a:xfrm>
            <a:off x="1944278" y="315209"/>
            <a:ext cx="8303443" cy="6227582"/>
          </a:xfrm>
          <a:prstGeom prst="rect">
            <a:avLst/>
          </a:prstGeom>
        </p:spPr>
      </p:pic>
    </p:spTree>
    <p:extLst>
      <p:ext uri="{BB962C8B-B14F-4D97-AF65-F5344CB8AC3E}">
        <p14:creationId xmlns:p14="http://schemas.microsoft.com/office/powerpoint/2010/main" val="3618006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AD04-8DC1-4665-8D1E-EE500CD5BE35}"/>
              </a:ext>
            </a:extLst>
          </p:cNvPr>
          <p:cNvSpPr>
            <a:spLocks noGrp="1"/>
          </p:cNvSpPr>
          <p:nvPr>
            <p:ph type="ctrTitle"/>
          </p:nvPr>
        </p:nvSpPr>
        <p:spPr/>
        <p:txBody>
          <a:bodyPr/>
          <a:lstStyle/>
          <a:p>
            <a:r>
              <a:rPr lang="en-US" dirty="0"/>
              <a:t>$1235</a:t>
            </a:r>
          </a:p>
        </p:txBody>
      </p:sp>
      <p:sp>
        <p:nvSpPr>
          <p:cNvPr id="3" name="Subtitle 2">
            <a:extLst>
              <a:ext uri="{FF2B5EF4-FFF2-40B4-BE49-F238E27FC236}">
                <a16:creationId xmlns:a16="http://schemas.microsoft.com/office/drawing/2014/main" id="{3010895B-E296-4C34-8EE2-D27F97FD420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8131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64660-5780-42B2-BA69-78CF3BFBD5CF}"/>
              </a:ext>
            </a:extLst>
          </p:cNvPr>
          <p:cNvSpPr>
            <a:spLocks noGrp="1"/>
          </p:cNvSpPr>
          <p:nvPr>
            <p:ph type="title"/>
          </p:nvPr>
        </p:nvSpPr>
        <p:spPr/>
        <p:txBody>
          <a:bodyPr/>
          <a:lstStyle/>
          <a:p>
            <a:r>
              <a:rPr lang="en-US" dirty="0"/>
              <a:t>What is the fee cap for a petition of appeal to the Virginia Court of Appeals for all felony cases? </a:t>
            </a:r>
          </a:p>
        </p:txBody>
      </p:sp>
    </p:spTree>
    <p:extLst>
      <p:ext uri="{BB962C8B-B14F-4D97-AF65-F5344CB8AC3E}">
        <p14:creationId xmlns:p14="http://schemas.microsoft.com/office/powerpoint/2010/main" val="3132823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0C30-A376-4B70-8F0E-53A9056160F2}"/>
              </a:ext>
            </a:extLst>
          </p:cNvPr>
          <p:cNvSpPr>
            <a:spLocks noGrp="1"/>
          </p:cNvSpPr>
          <p:nvPr>
            <p:ph type="ctrTitle"/>
          </p:nvPr>
        </p:nvSpPr>
        <p:spPr/>
        <p:txBody>
          <a:bodyPr/>
          <a:lstStyle/>
          <a:p>
            <a:r>
              <a:rPr lang="en-US" sz="4267" dirty="0"/>
              <a:t>$400 (+$100 for oral argument)</a:t>
            </a:r>
          </a:p>
        </p:txBody>
      </p:sp>
      <p:sp>
        <p:nvSpPr>
          <p:cNvPr id="3" name="Subtitle 2">
            <a:extLst>
              <a:ext uri="{FF2B5EF4-FFF2-40B4-BE49-F238E27FC236}">
                <a16:creationId xmlns:a16="http://schemas.microsoft.com/office/drawing/2014/main" id="{31ABB257-A69B-458C-A568-8B01CEC19F4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6316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41933-62BC-41B0-8066-AB0EECE23CF9}"/>
              </a:ext>
            </a:extLst>
          </p:cNvPr>
          <p:cNvSpPr>
            <a:spLocks noGrp="1"/>
          </p:cNvSpPr>
          <p:nvPr>
            <p:ph type="title"/>
          </p:nvPr>
        </p:nvSpPr>
        <p:spPr/>
        <p:txBody>
          <a:bodyPr/>
          <a:lstStyle/>
          <a:p>
            <a:r>
              <a:rPr lang="en-US" dirty="0">
                <a:solidFill>
                  <a:srgbClr val="FFFFFF"/>
                </a:solidFill>
              </a:rPr>
              <a:t>If petition is granted and the case is heard on the merits by the Virginia Court of Appeals, what is the total fee cap for all felony cases? </a:t>
            </a:r>
            <a:endParaRPr lang="en-US" dirty="0"/>
          </a:p>
        </p:txBody>
      </p:sp>
    </p:spTree>
    <p:extLst>
      <p:ext uri="{BB962C8B-B14F-4D97-AF65-F5344CB8AC3E}">
        <p14:creationId xmlns:p14="http://schemas.microsoft.com/office/powerpoint/2010/main" val="4122853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37C84-0C8F-4AED-99B4-E684C15FA216}"/>
              </a:ext>
            </a:extLst>
          </p:cNvPr>
          <p:cNvSpPr>
            <a:spLocks noGrp="1"/>
          </p:cNvSpPr>
          <p:nvPr>
            <p:ph type="title"/>
          </p:nvPr>
        </p:nvSpPr>
        <p:spPr/>
        <p:txBody>
          <a:bodyPr/>
          <a:lstStyle/>
          <a:p>
            <a:r>
              <a:rPr lang="en-US" dirty="0"/>
              <a:t>$725</a:t>
            </a:r>
          </a:p>
        </p:txBody>
      </p:sp>
    </p:spTree>
    <p:extLst>
      <p:ext uri="{BB962C8B-B14F-4D97-AF65-F5344CB8AC3E}">
        <p14:creationId xmlns:p14="http://schemas.microsoft.com/office/powerpoint/2010/main" val="2963589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dirty="0"/>
              <a:t>Compensation for Court Appointed Counsel (VA)</a:t>
            </a:r>
            <a:endParaRPr dirty="0"/>
          </a:p>
        </p:txBody>
      </p:sp>
      <p:sp>
        <p:nvSpPr>
          <p:cNvPr id="85" name="Google Shape;85;p18"/>
          <p:cNvSpPr txBox="1">
            <a:spLocks noGrp="1"/>
          </p:cNvSpPr>
          <p:nvPr>
            <p:ph type="body" idx="1"/>
          </p:nvPr>
        </p:nvSpPr>
        <p:spPr>
          <a:xfrm>
            <a:off x="415600" y="1582167"/>
            <a:ext cx="11360800" cy="5004000"/>
          </a:xfrm>
          <a:prstGeom prst="rect">
            <a:avLst/>
          </a:prstGeom>
        </p:spPr>
        <p:txBody>
          <a:bodyPr spcFirstLastPara="1" wrap="square" lIns="121900" tIns="121900" rIns="121900" bIns="121900" anchor="t" anchorCtr="0">
            <a:noAutofit/>
          </a:bodyPr>
          <a:lstStyle/>
          <a:p>
            <a:pPr indent="-423323">
              <a:buClr>
                <a:srgbClr val="FFFFFF"/>
              </a:buClr>
              <a:buSzPts val="1400"/>
            </a:pPr>
            <a:r>
              <a:rPr lang="en" sz="1867" dirty="0">
                <a:solidFill>
                  <a:srgbClr val="FFFFFF"/>
                </a:solidFill>
              </a:rPr>
              <a:t>According to a </a:t>
            </a:r>
            <a:r>
              <a:rPr lang="en" sz="1867" dirty="0">
                <a:solidFill>
                  <a:srgbClr val="FFFFFF"/>
                </a:solidFill>
                <a:hlinkClick r:id="rId3"/>
              </a:rPr>
              <a:t>2004 ABA report conducted by the Spangenberg Group</a:t>
            </a:r>
            <a:r>
              <a:rPr lang="en" sz="1867" dirty="0">
                <a:solidFill>
                  <a:srgbClr val="FFFFFF"/>
                </a:solidFill>
              </a:rPr>
              <a:t>, Virginia’s caps on court-appointed compensation placed its fees as the lowest in the nation.</a:t>
            </a:r>
            <a:endParaRPr sz="1867" dirty="0">
              <a:solidFill>
                <a:srgbClr val="FFFFFF"/>
              </a:solidFill>
            </a:endParaRPr>
          </a:p>
          <a:p>
            <a:pPr indent="-423323">
              <a:buClr>
                <a:srgbClr val="FFFFFF"/>
              </a:buClr>
              <a:buSzPts val="1400"/>
            </a:pPr>
            <a:r>
              <a:rPr lang="en" sz="1867" dirty="0">
                <a:solidFill>
                  <a:srgbClr val="FFFFFF"/>
                </a:solidFill>
              </a:rPr>
              <a:t>Statutory Authority: </a:t>
            </a:r>
            <a:r>
              <a:rPr lang="en" sz="1867" u="sng" dirty="0">
                <a:solidFill>
                  <a:schemeClr val="hlink"/>
                </a:solidFill>
                <a:latin typeface="Times New Roman"/>
                <a:ea typeface="Times New Roman"/>
                <a:cs typeface="Times New Roman"/>
                <a:sym typeface="Times New Roman"/>
                <a:hlinkClick r:id="rId4"/>
              </a:rPr>
              <a:t>§ 19.2-163. Compensation of court-appointed counsel.</a:t>
            </a:r>
            <a:endParaRPr sz="1867" dirty="0">
              <a:solidFill>
                <a:srgbClr val="FFFFFF"/>
              </a:solidFill>
            </a:endParaRPr>
          </a:p>
          <a:p>
            <a:pPr indent="-423323">
              <a:buClr>
                <a:srgbClr val="FFFFFF"/>
              </a:buClr>
              <a:buSzPts val="1400"/>
            </a:pPr>
            <a:r>
              <a:rPr lang="en" sz="1867" dirty="0">
                <a:solidFill>
                  <a:srgbClr val="FFFFFF"/>
                </a:solidFill>
              </a:rPr>
              <a:t>As set by the Supreme Court of Virginia, Hourly Rate: Up to </a:t>
            </a:r>
            <a:r>
              <a:rPr lang="en" sz="1867" u="sng" dirty="0">
                <a:solidFill>
                  <a:schemeClr val="hlink"/>
                </a:solidFill>
                <a:hlinkClick r:id="rId5"/>
              </a:rPr>
              <a:t>$90</a:t>
            </a:r>
            <a:endParaRPr sz="1867" dirty="0">
              <a:solidFill>
                <a:srgbClr val="FFFFFF"/>
              </a:solidFill>
            </a:endParaRPr>
          </a:p>
          <a:p>
            <a:pPr indent="-423323">
              <a:buClr>
                <a:srgbClr val="FFFFFF"/>
              </a:buClr>
              <a:buSzPts val="1400"/>
            </a:pPr>
            <a:r>
              <a:rPr lang="en" sz="1867" dirty="0">
                <a:solidFill>
                  <a:srgbClr val="FFFFFF"/>
                </a:solidFill>
              </a:rPr>
              <a:t>Fee Caps: </a:t>
            </a:r>
            <a:endParaRPr dirty="0">
              <a:solidFill>
                <a:srgbClr val="FFFFFF"/>
              </a:solidFill>
            </a:endParaRPr>
          </a:p>
        </p:txBody>
      </p:sp>
      <p:graphicFrame>
        <p:nvGraphicFramePr>
          <p:cNvPr id="86" name="Google Shape;86;p18"/>
          <p:cNvGraphicFramePr/>
          <p:nvPr/>
        </p:nvGraphicFramePr>
        <p:xfrm>
          <a:off x="916200" y="3290700"/>
          <a:ext cx="9652000" cy="3657440"/>
        </p:xfrm>
        <a:graphic>
          <a:graphicData uri="http://schemas.openxmlformats.org/drawingml/2006/table">
            <a:tbl>
              <a:tblPr>
                <a:noFill/>
              </a:tblPr>
              <a:tblGrid>
                <a:gridCol w="4826000">
                  <a:extLst>
                    <a:ext uri="{9D8B030D-6E8A-4147-A177-3AD203B41FA5}">
                      <a16:colId xmlns:a16="http://schemas.microsoft.com/office/drawing/2014/main" val="20000"/>
                    </a:ext>
                  </a:extLst>
                </a:gridCol>
                <a:gridCol w="4826000">
                  <a:extLst>
                    <a:ext uri="{9D8B030D-6E8A-4147-A177-3AD203B41FA5}">
                      <a16:colId xmlns:a16="http://schemas.microsoft.com/office/drawing/2014/main" val="20001"/>
                    </a:ext>
                  </a:extLst>
                </a:gridCol>
              </a:tblGrid>
              <a:tr h="1219160">
                <a:tc>
                  <a:txBody>
                    <a:bodyPr/>
                    <a:lstStyle/>
                    <a:p>
                      <a:pPr marL="0" lvl="0" indent="0" algn="l" rtl="0">
                        <a:spcBef>
                          <a:spcPts val="0"/>
                        </a:spcBef>
                        <a:spcAft>
                          <a:spcPts val="0"/>
                        </a:spcAft>
                        <a:buNone/>
                      </a:pPr>
                      <a:r>
                        <a:rPr lang="en" sz="1600" b="1" dirty="0">
                          <a:solidFill>
                            <a:srgbClr val="FFFFFF"/>
                          </a:solidFill>
                        </a:rPr>
                        <a:t>General District Court: </a:t>
                      </a:r>
                      <a:endParaRPr sz="1600" b="1" dirty="0">
                        <a:solidFill>
                          <a:srgbClr val="FFFFFF"/>
                        </a:solidFill>
                      </a:endParaRPr>
                    </a:p>
                    <a:p>
                      <a:pPr marL="457200" lvl="0" indent="-304800" algn="l" rtl="0">
                        <a:spcBef>
                          <a:spcPts val="0"/>
                        </a:spcBef>
                        <a:spcAft>
                          <a:spcPts val="0"/>
                        </a:spcAft>
                        <a:buClr>
                          <a:srgbClr val="FFFFFF"/>
                        </a:buClr>
                        <a:buSzPts val="1200"/>
                        <a:buChar char="●"/>
                      </a:pPr>
                      <a:r>
                        <a:rPr lang="en" sz="1600" b="1" dirty="0">
                          <a:solidFill>
                            <a:srgbClr val="FFFFFF"/>
                          </a:solidFill>
                        </a:rPr>
                        <a:t>Misdemeanors, Felony preliminary hearings where the felony is not resolved in the district court.</a:t>
                      </a:r>
                      <a:endParaRPr sz="1600" b="1"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rgbClr val="FFFFFF"/>
                          </a:solidFill>
                        </a:rPr>
                        <a:t>$</a:t>
                      </a:r>
                      <a:r>
                        <a:rPr lang="en" sz="1600" b="1">
                          <a:solidFill>
                            <a:srgbClr val="FFFFFF"/>
                          </a:solidFill>
                        </a:rPr>
                        <a:t>120</a:t>
                      </a:r>
                      <a:endParaRPr sz="1600" b="1">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0"/>
                  </a:ext>
                </a:extLst>
              </a:tr>
              <a:tr h="731480">
                <a:tc>
                  <a:txBody>
                    <a:bodyPr/>
                    <a:lstStyle/>
                    <a:p>
                      <a:pPr marL="0" lvl="0" indent="0" algn="l" rtl="0">
                        <a:spcBef>
                          <a:spcPts val="0"/>
                        </a:spcBef>
                        <a:spcAft>
                          <a:spcPts val="0"/>
                        </a:spcAft>
                        <a:buNone/>
                      </a:pPr>
                      <a:r>
                        <a:rPr lang="en" sz="1600" b="1" dirty="0">
                          <a:solidFill>
                            <a:srgbClr val="FFFFFF"/>
                          </a:solidFill>
                        </a:rPr>
                        <a:t>Circuit Court</a:t>
                      </a:r>
                      <a:endParaRPr sz="1600" b="1" dirty="0">
                        <a:solidFill>
                          <a:srgbClr val="FFFFFF"/>
                        </a:solidFill>
                      </a:endParaRPr>
                    </a:p>
                    <a:p>
                      <a:pPr marL="457200" lvl="0" indent="-304800" algn="l" rtl="0">
                        <a:spcBef>
                          <a:spcPts val="0"/>
                        </a:spcBef>
                        <a:spcAft>
                          <a:spcPts val="0"/>
                        </a:spcAft>
                        <a:buClr>
                          <a:srgbClr val="FFFFFF"/>
                        </a:buClr>
                        <a:buSzPts val="1200"/>
                        <a:buChar char="●"/>
                      </a:pPr>
                      <a:r>
                        <a:rPr lang="en" sz="1600" b="1" dirty="0">
                          <a:solidFill>
                            <a:srgbClr val="FFFFFF"/>
                          </a:solidFill>
                        </a:rPr>
                        <a:t>Misdemeanor</a:t>
                      </a:r>
                      <a:endParaRPr sz="1600" b="1"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1600" b="1" dirty="0">
                          <a:solidFill>
                            <a:srgbClr val="FFFFFF"/>
                          </a:solidFill>
                        </a:rPr>
                        <a:t>$158</a:t>
                      </a:r>
                      <a:endParaRPr sz="1600" b="1"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1"/>
                  </a:ext>
                </a:extLst>
              </a:tr>
              <a:tr h="731480">
                <a:tc>
                  <a:txBody>
                    <a:bodyPr/>
                    <a:lstStyle/>
                    <a:p>
                      <a:pPr marL="0" lvl="0" indent="0" algn="l" rtl="0">
                        <a:spcBef>
                          <a:spcPts val="0"/>
                        </a:spcBef>
                        <a:spcAft>
                          <a:spcPts val="0"/>
                        </a:spcAft>
                        <a:buNone/>
                      </a:pPr>
                      <a:r>
                        <a:rPr lang="en" sz="1600" b="1" dirty="0">
                          <a:solidFill>
                            <a:schemeClr val="dk1"/>
                          </a:solidFill>
                        </a:rPr>
                        <a:t> General District Court or Circuit Court: </a:t>
                      </a:r>
                      <a:endParaRPr sz="1600" b="1" dirty="0">
                        <a:solidFill>
                          <a:schemeClr val="dk1"/>
                        </a:solidFill>
                      </a:endParaRPr>
                    </a:p>
                    <a:p>
                      <a:pPr marL="457200" lvl="0" indent="-304800" algn="l" rtl="0">
                        <a:spcBef>
                          <a:spcPts val="0"/>
                        </a:spcBef>
                        <a:spcAft>
                          <a:spcPts val="0"/>
                        </a:spcAft>
                        <a:buClr>
                          <a:schemeClr val="dk1"/>
                        </a:buClr>
                        <a:buSzPts val="1200"/>
                        <a:buChar char="●"/>
                      </a:pPr>
                      <a:r>
                        <a:rPr lang="en" sz="1600" b="1" dirty="0">
                          <a:solidFill>
                            <a:schemeClr val="dk1"/>
                          </a:solidFill>
                        </a:rPr>
                        <a:t>Felony with </a:t>
                      </a:r>
                      <a:r>
                        <a:rPr lang="en-US" sz="1600" b="1" dirty="0">
                          <a:solidFill>
                            <a:schemeClr val="dk1"/>
                          </a:solidFill>
                        </a:rPr>
                        <a:t>more than 20 years</a:t>
                      </a:r>
                      <a:endParaRPr sz="1600" b="1"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1600" b="1" dirty="0">
                          <a:solidFill>
                            <a:schemeClr val="dk1"/>
                          </a:solidFill>
                        </a:rPr>
                        <a:t>$1,235.00</a:t>
                      </a:r>
                      <a:endParaRPr sz="1600" b="1"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2"/>
                  </a:ext>
                </a:extLst>
              </a:tr>
              <a:tr h="975320">
                <a:tc>
                  <a:txBody>
                    <a:bodyPr/>
                    <a:lstStyle/>
                    <a:p>
                      <a:pPr marL="0" lvl="0" indent="0" algn="l" rtl="0">
                        <a:spcBef>
                          <a:spcPts val="0"/>
                        </a:spcBef>
                        <a:spcAft>
                          <a:spcPts val="0"/>
                        </a:spcAft>
                        <a:buNone/>
                      </a:pPr>
                      <a:r>
                        <a:rPr lang="en" sz="1600" b="1">
                          <a:solidFill>
                            <a:srgbClr val="FFFFFF"/>
                          </a:solidFill>
                        </a:rPr>
                        <a:t> General District Court or Circuit Court: </a:t>
                      </a:r>
                      <a:endParaRPr sz="1600" b="1">
                        <a:solidFill>
                          <a:srgbClr val="FFFFFF"/>
                        </a:solidFill>
                      </a:endParaRPr>
                    </a:p>
                    <a:p>
                      <a:pPr marL="457200" lvl="0" indent="-304800" algn="l" rtl="0">
                        <a:spcBef>
                          <a:spcPts val="0"/>
                        </a:spcBef>
                        <a:spcAft>
                          <a:spcPts val="0"/>
                        </a:spcAft>
                        <a:buClr>
                          <a:srgbClr val="FFFFFF"/>
                        </a:buClr>
                        <a:buSzPts val="1200"/>
                        <a:buChar char="●"/>
                      </a:pPr>
                      <a:r>
                        <a:rPr lang="en" sz="1600" b="1">
                          <a:solidFill>
                            <a:srgbClr val="FFFFFF"/>
                          </a:solidFill>
                        </a:rPr>
                        <a:t>Other Felonies</a:t>
                      </a:r>
                      <a:endParaRPr sz="1600" b="1">
                        <a:solidFill>
                          <a:srgbClr val="FFFFFF"/>
                        </a:solidFill>
                      </a:endParaRPr>
                    </a:p>
                    <a:p>
                      <a:pPr marL="0" lvl="0" indent="0" algn="l" rtl="0">
                        <a:spcBef>
                          <a:spcPts val="0"/>
                        </a:spcBef>
                        <a:spcAft>
                          <a:spcPts val="0"/>
                        </a:spcAft>
                        <a:buNone/>
                      </a:pPr>
                      <a:endParaRPr sz="1600" b="1">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1600" b="1" dirty="0">
                          <a:solidFill>
                            <a:srgbClr val="FFFFFF"/>
                          </a:solidFill>
                        </a:rPr>
                        <a:t>$445</a:t>
                      </a:r>
                      <a:endParaRPr sz="1600" b="1"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415600" y="669233"/>
            <a:ext cx="11360800" cy="910000"/>
          </a:xfrm>
          <a:prstGeom prst="rect">
            <a:avLst/>
          </a:prstGeom>
        </p:spPr>
        <p:txBody>
          <a:bodyPr spcFirstLastPara="1" wrap="square" lIns="121900" tIns="121900" rIns="121900" bIns="121900" anchor="t" anchorCtr="0">
            <a:noAutofit/>
          </a:bodyPr>
          <a:lstStyle/>
          <a:p>
            <a:r>
              <a:rPr lang="en" dirty="0"/>
              <a:t>Fee Caps for Court Appointed Counsel on Appeal</a:t>
            </a:r>
            <a:endParaRPr dirty="0"/>
          </a:p>
        </p:txBody>
      </p:sp>
      <p:sp>
        <p:nvSpPr>
          <p:cNvPr id="92" name="Google Shape;92;p19"/>
          <p:cNvSpPr txBox="1">
            <a:spLocks noGrp="1"/>
          </p:cNvSpPr>
          <p:nvPr>
            <p:ph type="body" idx="1"/>
          </p:nvPr>
        </p:nvSpPr>
        <p:spPr>
          <a:xfrm>
            <a:off x="415600" y="1506733"/>
            <a:ext cx="11360800" cy="4992000"/>
          </a:xfrm>
          <a:prstGeom prst="rect">
            <a:avLst/>
          </a:prstGeom>
        </p:spPr>
        <p:txBody>
          <a:bodyPr spcFirstLastPara="1" wrap="square" lIns="121900" tIns="121900" rIns="121900" bIns="121900" anchor="t" anchorCtr="0">
            <a:noAutofit/>
          </a:bodyPr>
          <a:lstStyle/>
          <a:p>
            <a:pPr>
              <a:buClr>
                <a:srgbClr val="FFFFFF"/>
              </a:buClr>
            </a:pPr>
            <a:r>
              <a:rPr lang="en" dirty="0">
                <a:solidFill>
                  <a:srgbClr val="FFFFFF"/>
                </a:solidFill>
              </a:rPr>
              <a:t>Statutory Authority: </a:t>
            </a:r>
            <a:r>
              <a:rPr lang="en" u="sng" dirty="0">
                <a:solidFill>
                  <a:schemeClr val="hlink"/>
                </a:solidFill>
                <a:hlinkClick r:id="rId3"/>
              </a:rPr>
              <a:t>§ 19.2-326.</a:t>
            </a:r>
            <a:r>
              <a:rPr lang="en" dirty="0">
                <a:solidFill>
                  <a:srgbClr val="FFFFFF"/>
                </a:solidFill>
                <a:hlinkClick r:id="rId3"/>
              </a:rPr>
              <a:t> Payment of expenses of appeals of indigent defendants.</a:t>
            </a:r>
            <a:endParaRPr dirty="0">
              <a:solidFill>
                <a:srgbClr val="FFFFFF"/>
              </a:solidFill>
            </a:endParaRPr>
          </a:p>
          <a:p>
            <a:pPr>
              <a:buClr>
                <a:srgbClr val="FFFFFF"/>
              </a:buClr>
            </a:pPr>
            <a:r>
              <a:rPr lang="en" dirty="0">
                <a:solidFill>
                  <a:srgbClr val="FFFFFF"/>
                </a:solidFill>
              </a:rPr>
              <a:t>Supreme Court of Virginia has a complex system of compensation.</a:t>
            </a:r>
            <a:endParaRPr dirty="0">
              <a:solidFill>
                <a:srgbClr val="FFFFFF"/>
              </a:solidFill>
            </a:endParaRPr>
          </a:p>
          <a:p>
            <a:pPr>
              <a:buClr>
                <a:srgbClr val="FFFFFF"/>
              </a:buClr>
            </a:pPr>
            <a:r>
              <a:rPr lang="en" dirty="0">
                <a:solidFill>
                  <a:srgbClr val="FFFFFF"/>
                </a:solidFill>
              </a:rPr>
              <a:t>Virginia Court of Appeals has a much clearer fee structure:</a:t>
            </a:r>
            <a:endParaRPr dirty="0">
              <a:solidFill>
                <a:srgbClr val="FFFFFF"/>
              </a:solidFill>
            </a:endParaRPr>
          </a:p>
          <a:p>
            <a:pPr marL="380990" indent="-380990">
              <a:spcBef>
                <a:spcPts val="2133"/>
              </a:spcBef>
            </a:pPr>
            <a:endParaRPr dirty="0">
              <a:solidFill>
                <a:srgbClr val="FFFFFF"/>
              </a:solidFill>
            </a:endParaRPr>
          </a:p>
          <a:p>
            <a:pPr marL="380990" indent="-380990">
              <a:spcBef>
                <a:spcPts val="2133"/>
              </a:spcBef>
              <a:spcAft>
                <a:spcPts val="2133"/>
              </a:spcAft>
            </a:pPr>
            <a:endParaRPr lang="en-US" dirty="0"/>
          </a:p>
          <a:p>
            <a:pPr marL="380990" indent="-380990">
              <a:spcBef>
                <a:spcPts val="2133"/>
              </a:spcBef>
              <a:spcAft>
                <a:spcPts val="2133"/>
              </a:spcAft>
            </a:pPr>
            <a:endParaRPr lang="en-US" dirty="0">
              <a:hlinkClick r:id="rId4"/>
            </a:endParaRPr>
          </a:p>
          <a:p>
            <a:pPr marL="380990" indent="-380990">
              <a:spcBef>
                <a:spcPts val="2133"/>
              </a:spcBef>
              <a:spcAft>
                <a:spcPts val="2133"/>
              </a:spcAft>
            </a:pPr>
            <a:r>
              <a:rPr lang="en-US" sz="1867" dirty="0">
                <a:solidFill>
                  <a:schemeClr val="tx1"/>
                </a:solidFill>
              </a:rPr>
              <a:t>Source: </a:t>
            </a:r>
            <a:r>
              <a:rPr lang="en-US" sz="1867" dirty="0">
                <a:solidFill>
                  <a:schemeClr val="tx1"/>
                </a:solidFill>
                <a:hlinkClick r:id="rId4"/>
              </a:rPr>
              <a:t>Virginia Independent Defense Commission  2019 Annual Report</a:t>
            </a:r>
            <a:endParaRPr lang="en-US" sz="1867" dirty="0"/>
          </a:p>
          <a:p>
            <a:pPr marL="380990" indent="-380990">
              <a:spcBef>
                <a:spcPts val="2133"/>
              </a:spcBef>
              <a:spcAft>
                <a:spcPts val="2133"/>
              </a:spcAft>
            </a:pPr>
            <a:endParaRPr dirty="0"/>
          </a:p>
        </p:txBody>
      </p:sp>
      <p:graphicFrame>
        <p:nvGraphicFramePr>
          <p:cNvPr id="93" name="Google Shape;93;p19"/>
          <p:cNvGraphicFramePr/>
          <p:nvPr/>
        </p:nvGraphicFramePr>
        <p:xfrm>
          <a:off x="624567" y="3769533"/>
          <a:ext cx="9652000" cy="2194480"/>
        </p:xfrm>
        <a:graphic>
          <a:graphicData uri="http://schemas.openxmlformats.org/drawingml/2006/table">
            <a:tbl>
              <a:tblPr>
                <a:noFill/>
              </a:tblPr>
              <a:tblGrid>
                <a:gridCol w="4826000">
                  <a:extLst>
                    <a:ext uri="{9D8B030D-6E8A-4147-A177-3AD203B41FA5}">
                      <a16:colId xmlns:a16="http://schemas.microsoft.com/office/drawing/2014/main" val="20000"/>
                    </a:ext>
                  </a:extLst>
                </a:gridCol>
                <a:gridCol w="4826000">
                  <a:extLst>
                    <a:ext uri="{9D8B030D-6E8A-4147-A177-3AD203B41FA5}">
                      <a16:colId xmlns:a16="http://schemas.microsoft.com/office/drawing/2014/main" val="20001"/>
                    </a:ext>
                  </a:extLst>
                </a:gridCol>
              </a:tblGrid>
              <a:tr h="1761365">
                <a:tc>
                  <a:txBody>
                    <a:bodyPr/>
                    <a:lstStyle/>
                    <a:p>
                      <a:pPr marL="0" lvl="0" indent="0" algn="l" rtl="0">
                        <a:spcBef>
                          <a:spcPts val="0"/>
                        </a:spcBef>
                        <a:spcAft>
                          <a:spcPts val="0"/>
                        </a:spcAft>
                        <a:buNone/>
                      </a:pPr>
                      <a:r>
                        <a:rPr lang="en" sz="2500" b="1" dirty="0">
                          <a:solidFill>
                            <a:srgbClr val="FFFFFF"/>
                          </a:solidFill>
                        </a:rPr>
                        <a:t>Writ Stage </a:t>
                      </a:r>
                      <a:endParaRPr sz="2500" b="1"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2500">
                          <a:solidFill>
                            <a:srgbClr val="FFFFFF"/>
                          </a:solidFill>
                        </a:rPr>
                        <a:t>Misdemeanor:  $300</a:t>
                      </a:r>
                      <a:endParaRPr sz="2500">
                        <a:solidFill>
                          <a:srgbClr val="FFFFFF"/>
                        </a:solidFill>
                      </a:endParaRPr>
                    </a:p>
                    <a:p>
                      <a:pPr marL="0" lvl="0" indent="0" algn="l" rtl="0">
                        <a:spcBef>
                          <a:spcPts val="0"/>
                        </a:spcBef>
                        <a:spcAft>
                          <a:spcPts val="0"/>
                        </a:spcAft>
                        <a:buNone/>
                      </a:pPr>
                      <a:r>
                        <a:rPr lang="en" sz="2500">
                          <a:solidFill>
                            <a:srgbClr val="FFFFFF"/>
                          </a:solidFill>
                        </a:rPr>
                        <a:t>Felony: $400 + $100 (oral argument)</a:t>
                      </a:r>
                      <a:endParaRPr sz="2500">
                        <a:solidFill>
                          <a:srgbClr val="FFFFFF"/>
                        </a:solidFill>
                      </a:endParaRPr>
                    </a:p>
                    <a:p>
                      <a:pPr marL="0" lvl="0" indent="0" algn="l" rtl="0">
                        <a:spcBef>
                          <a:spcPts val="0"/>
                        </a:spcBef>
                        <a:spcAft>
                          <a:spcPts val="0"/>
                        </a:spcAft>
                        <a:buNone/>
                      </a:pPr>
                      <a:endParaRPr sz="250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0"/>
                  </a:ext>
                </a:extLst>
              </a:tr>
              <a:tr h="1761365">
                <a:tc>
                  <a:txBody>
                    <a:bodyPr/>
                    <a:lstStyle/>
                    <a:p>
                      <a:pPr marL="0" lvl="0" indent="0" algn="l" rtl="0">
                        <a:spcBef>
                          <a:spcPts val="0"/>
                        </a:spcBef>
                        <a:spcAft>
                          <a:spcPts val="0"/>
                        </a:spcAft>
                        <a:buNone/>
                      </a:pPr>
                      <a:r>
                        <a:rPr lang="en" sz="2500" b="1" dirty="0">
                          <a:solidFill>
                            <a:srgbClr val="FFFFFF"/>
                          </a:solidFill>
                        </a:rPr>
                        <a:t>Total </a:t>
                      </a:r>
                      <a:r>
                        <a:rPr lang="en" sz="1300" b="1" dirty="0">
                          <a:solidFill>
                            <a:srgbClr val="FFFFFF"/>
                          </a:solidFill>
                        </a:rPr>
                        <a:t>(Including Merit Stage)</a:t>
                      </a:r>
                      <a:endParaRPr sz="1300" b="1"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2500" dirty="0">
                          <a:solidFill>
                            <a:srgbClr val="FFFFFF"/>
                          </a:solidFill>
                        </a:rPr>
                        <a:t>If Misdemeanor: $625 </a:t>
                      </a:r>
                      <a:endParaRPr sz="2500" dirty="0">
                        <a:solidFill>
                          <a:srgbClr val="FFFFFF"/>
                        </a:solidFill>
                      </a:endParaRPr>
                    </a:p>
                    <a:p>
                      <a:pPr marL="0" lvl="0" indent="0" algn="l" rtl="0">
                        <a:spcBef>
                          <a:spcPts val="0"/>
                        </a:spcBef>
                        <a:spcAft>
                          <a:spcPts val="0"/>
                        </a:spcAft>
                        <a:buNone/>
                      </a:pPr>
                      <a:r>
                        <a:rPr lang="en" sz="2500" dirty="0">
                          <a:solidFill>
                            <a:srgbClr val="FFFFFF"/>
                          </a:solidFill>
                        </a:rPr>
                        <a:t>If Felony: $725</a:t>
                      </a:r>
                      <a:endParaRPr sz="2500" dirty="0">
                        <a:solidFill>
                          <a:srgbClr val="FFFFFF"/>
                        </a:solidFill>
                      </a:endParaRPr>
                    </a:p>
                    <a:p>
                      <a:pPr marL="0" lvl="0" indent="0" algn="l" rtl="0">
                        <a:spcBef>
                          <a:spcPts val="0"/>
                        </a:spcBef>
                        <a:spcAft>
                          <a:spcPts val="0"/>
                        </a:spcAft>
                        <a:buNone/>
                      </a:pPr>
                      <a:r>
                        <a:rPr lang="en" sz="2500" dirty="0">
                          <a:solidFill>
                            <a:srgbClr val="FFFFFF"/>
                          </a:solidFill>
                        </a:rPr>
                        <a:t>If rehearing </a:t>
                      </a:r>
                      <a:r>
                        <a:rPr lang="en" sz="2500" dirty="0" err="1">
                          <a:solidFill>
                            <a:srgbClr val="FFFFFF"/>
                          </a:solidFill>
                        </a:rPr>
                        <a:t>en</a:t>
                      </a:r>
                      <a:r>
                        <a:rPr lang="en" sz="2500" dirty="0">
                          <a:solidFill>
                            <a:srgbClr val="FFFFFF"/>
                          </a:solidFill>
                        </a:rPr>
                        <a:t> banc: Additional $200</a:t>
                      </a:r>
                      <a:endParaRPr sz="2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415600" y="593367"/>
            <a:ext cx="11360800" cy="766800"/>
          </a:xfrm>
          <a:prstGeom prst="rect">
            <a:avLst/>
          </a:prstGeom>
        </p:spPr>
        <p:txBody>
          <a:bodyPr spcFirstLastPara="1" wrap="square" lIns="121900" tIns="121900" rIns="121900" bIns="121900" anchor="t" anchorCtr="0">
            <a:noAutofit/>
          </a:bodyPr>
          <a:lstStyle/>
          <a:p>
            <a:r>
              <a:rPr lang="en" dirty="0"/>
              <a:t>Fee Cap Waivers</a:t>
            </a:r>
            <a:endParaRPr dirty="0"/>
          </a:p>
        </p:txBody>
      </p:sp>
      <p:sp>
        <p:nvSpPr>
          <p:cNvPr id="99" name="Google Shape;99;p20"/>
          <p:cNvSpPr txBox="1">
            <a:spLocks noGrp="1"/>
          </p:cNvSpPr>
          <p:nvPr>
            <p:ph type="body" idx="1"/>
          </p:nvPr>
        </p:nvSpPr>
        <p:spPr>
          <a:xfrm>
            <a:off x="167333" y="1360167"/>
            <a:ext cx="12024800" cy="5317600"/>
          </a:xfrm>
          <a:prstGeom prst="rect">
            <a:avLst/>
          </a:prstGeom>
        </p:spPr>
        <p:txBody>
          <a:bodyPr spcFirstLastPara="1" wrap="square" lIns="121900" tIns="121900" rIns="121900" bIns="121900" anchor="t" anchorCtr="0">
            <a:noAutofit/>
          </a:bodyPr>
          <a:lstStyle/>
          <a:p>
            <a:pPr>
              <a:buClr>
                <a:srgbClr val="FFFFFF"/>
              </a:buClr>
            </a:pPr>
            <a:r>
              <a:rPr lang="en" dirty="0">
                <a:solidFill>
                  <a:srgbClr val="FFFFFF"/>
                </a:solidFill>
              </a:rPr>
              <a:t>Statutory Authority</a:t>
            </a:r>
            <a:r>
              <a:rPr lang="en" sz="1867" dirty="0">
                <a:solidFill>
                  <a:schemeClr val="dk1"/>
                </a:solidFill>
              </a:rPr>
              <a:t>: </a:t>
            </a:r>
            <a:r>
              <a:rPr lang="en" sz="1867" u="sng" dirty="0">
                <a:solidFill>
                  <a:schemeClr val="accent5"/>
                </a:solidFill>
                <a:latin typeface="Times New Roman"/>
                <a:ea typeface="Times New Roman"/>
                <a:cs typeface="Times New Roman"/>
                <a:sym typeface="Times New Roman"/>
                <a:hlinkClick r:id="rId3"/>
              </a:rPr>
              <a:t>§ 19.2-163. Compensation of court-appointed counsel.</a:t>
            </a:r>
            <a:endParaRPr dirty="0">
              <a:solidFill>
                <a:srgbClr val="FFFFFF"/>
              </a:solidFill>
            </a:endParaRPr>
          </a:p>
          <a:p>
            <a:pPr marL="0" indent="0">
              <a:spcBef>
                <a:spcPts val="2133"/>
              </a:spcBef>
              <a:buNone/>
            </a:pPr>
            <a:endParaRPr dirty="0">
              <a:solidFill>
                <a:srgbClr val="FFFFFF"/>
              </a:solidFill>
            </a:endParaRPr>
          </a:p>
          <a:p>
            <a:pPr marL="0" indent="0">
              <a:spcBef>
                <a:spcPts val="2133"/>
              </a:spcBef>
              <a:buNone/>
            </a:pPr>
            <a:endParaRPr dirty="0">
              <a:solidFill>
                <a:srgbClr val="FFFFFF"/>
              </a:solidFill>
            </a:endParaRPr>
          </a:p>
          <a:p>
            <a:pPr marL="0" indent="0">
              <a:spcBef>
                <a:spcPts val="2133"/>
              </a:spcBef>
              <a:buNone/>
            </a:pPr>
            <a:endParaRPr dirty="0">
              <a:solidFill>
                <a:srgbClr val="FFFFFF"/>
              </a:solidFill>
            </a:endParaRPr>
          </a:p>
          <a:p>
            <a:pPr marL="0" indent="0">
              <a:spcBef>
                <a:spcPts val="2133"/>
              </a:spcBef>
              <a:buNone/>
            </a:pPr>
            <a:endParaRPr dirty="0">
              <a:solidFill>
                <a:srgbClr val="FFFFFF"/>
              </a:solidFill>
            </a:endParaRPr>
          </a:p>
          <a:p>
            <a:pPr>
              <a:spcBef>
                <a:spcPts val="2133"/>
              </a:spcBef>
              <a:buClr>
                <a:srgbClr val="FFFFFF"/>
              </a:buClr>
            </a:pPr>
            <a:r>
              <a:rPr lang="en" dirty="0">
                <a:solidFill>
                  <a:srgbClr val="FFFFFF"/>
                </a:solidFill>
              </a:rPr>
              <a:t>Virginia law also allows for second level waivers in certain cases.</a:t>
            </a:r>
            <a:endParaRPr dirty="0">
              <a:solidFill>
                <a:srgbClr val="FFFFFF"/>
              </a:solidFill>
            </a:endParaRPr>
          </a:p>
          <a:p>
            <a:pPr lvl="1">
              <a:spcBef>
                <a:spcPts val="0"/>
              </a:spcBef>
              <a:buClr>
                <a:srgbClr val="FFFFFF"/>
              </a:buClr>
            </a:pPr>
            <a:r>
              <a:rPr lang="en" sz="2000" dirty="0">
                <a:solidFill>
                  <a:srgbClr val="FFFFFF"/>
                </a:solidFill>
                <a:latin typeface="Times New Roman"/>
                <a:ea typeface="Times New Roman"/>
                <a:cs typeface="Times New Roman"/>
                <a:sym typeface="Times New Roman"/>
              </a:rPr>
              <a:t>“If at any time the funds appropriated to pay for waivers under this section become insufficient, the Executive Secretary of the Supreme Court of Virginia shall so certify to the courts and no further waivers shall be approved.” - </a:t>
            </a:r>
            <a:r>
              <a:rPr lang="en" sz="2000" u="sng" dirty="0">
                <a:solidFill>
                  <a:srgbClr val="FFFFFF"/>
                </a:solidFill>
                <a:latin typeface="Times New Roman"/>
                <a:ea typeface="Times New Roman"/>
                <a:cs typeface="Times New Roman"/>
                <a:sym typeface="Times New Roman"/>
                <a:hlinkClick r:id="rId3"/>
              </a:rPr>
              <a:t>§</a:t>
            </a:r>
            <a:r>
              <a:rPr lang="en" sz="2000" dirty="0">
                <a:solidFill>
                  <a:srgbClr val="FFFFFF"/>
                </a:solidFill>
                <a:hlinkClick r:id="rId3"/>
              </a:rPr>
              <a:t> 19.2-163</a:t>
            </a:r>
            <a:r>
              <a:rPr lang="en" sz="2000" dirty="0">
                <a:solidFill>
                  <a:srgbClr val="FFFFFF"/>
                </a:solidFill>
              </a:rPr>
              <a:t>. </a:t>
            </a:r>
            <a:endParaRPr sz="2000" dirty="0">
              <a:solidFill>
                <a:srgbClr val="FFFFFF"/>
              </a:solidFill>
            </a:endParaRPr>
          </a:p>
          <a:p>
            <a:pPr indent="0">
              <a:spcBef>
                <a:spcPts val="2133"/>
              </a:spcBef>
              <a:spcAft>
                <a:spcPts val="2133"/>
              </a:spcAft>
              <a:buNone/>
            </a:pPr>
            <a:endParaRPr dirty="0">
              <a:solidFill>
                <a:srgbClr val="FFFFFF"/>
              </a:solidFill>
            </a:endParaRPr>
          </a:p>
        </p:txBody>
      </p:sp>
      <p:graphicFrame>
        <p:nvGraphicFramePr>
          <p:cNvPr id="100" name="Google Shape;100;p20"/>
          <p:cNvGraphicFramePr/>
          <p:nvPr/>
        </p:nvGraphicFramePr>
        <p:xfrm>
          <a:off x="1270000" y="2103200"/>
          <a:ext cx="9652000" cy="2682080"/>
        </p:xfrm>
        <a:graphic>
          <a:graphicData uri="http://schemas.openxmlformats.org/drawingml/2006/table">
            <a:tbl>
              <a:tblPr>
                <a:noFill/>
              </a:tblPr>
              <a:tblGrid>
                <a:gridCol w="4826000">
                  <a:extLst>
                    <a:ext uri="{9D8B030D-6E8A-4147-A177-3AD203B41FA5}">
                      <a16:colId xmlns:a16="http://schemas.microsoft.com/office/drawing/2014/main" val="20000"/>
                    </a:ext>
                  </a:extLst>
                </a:gridCol>
                <a:gridCol w="4826000">
                  <a:extLst>
                    <a:ext uri="{9D8B030D-6E8A-4147-A177-3AD203B41FA5}">
                      <a16:colId xmlns:a16="http://schemas.microsoft.com/office/drawing/2014/main" val="20001"/>
                    </a:ext>
                  </a:extLst>
                </a:gridCol>
              </a:tblGrid>
              <a:tr h="1002583">
                <a:tc>
                  <a:txBody>
                    <a:bodyPr/>
                    <a:lstStyle/>
                    <a:p>
                      <a:pPr marL="0" lvl="0" indent="0" algn="l" rtl="0">
                        <a:spcBef>
                          <a:spcPts val="0"/>
                        </a:spcBef>
                        <a:spcAft>
                          <a:spcPts val="0"/>
                        </a:spcAft>
                        <a:buNone/>
                      </a:pPr>
                      <a:r>
                        <a:rPr lang="en" sz="2500" dirty="0">
                          <a:solidFill>
                            <a:srgbClr val="FFFFFF"/>
                          </a:solidFill>
                        </a:rPr>
                        <a:t>Misdemeanors or Juvenile cases  in General District Court</a:t>
                      </a:r>
                      <a:endParaRPr sz="2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2500">
                          <a:solidFill>
                            <a:srgbClr val="FFFFFF"/>
                          </a:solidFill>
                        </a:rPr>
                        <a:t>Up to an additional $120</a:t>
                      </a:r>
                      <a:endParaRPr sz="2500">
                        <a:solidFill>
                          <a:srgbClr val="FFFFFF"/>
                        </a:solidFill>
                      </a:endParaRPr>
                    </a:p>
                    <a:p>
                      <a:pPr marL="0" lvl="0" indent="0" algn="l" rtl="0">
                        <a:spcBef>
                          <a:spcPts val="0"/>
                        </a:spcBef>
                        <a:spcAft>
                          <a:spcPts val="0"/>
                        </a:spcAft>
                        <a:buNone/>
                      </a:pPr>
                      <a:endParaRPr sz="250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0"/>
                  </a:ext>
                </a:extLst>
              </a:tr>
              <a:tr h="623192">
                <a:tc>
                  <a:txBody>
                    <a:bodyPr/>
                    <a:lstStyle/>
                    <a:p>
                      <a:pPr marL="0" lvl="0" indent="0" algn="l" rtl="0">
                        <a:spcBef>
                          <a:spcPts val="0"/>
                        </a:spcBef>
                        <a:spcAft>
                          <a:spcPts val="0"/>
                        </a:spcAft>
                        <a:buNone/>
                      </a:pPr>
                      <a:r>
                        <a:rPr lang="en" sz="2500" dirty="0">
                          <a:solidFill>
                            <a:srgbClr val="FFFFFF"/>
                          </a:solidFill>
                        </a:rPr>
                        <a:t>Class 2 Felony For Juveniles</a:t>
                      </a:r>
                      <a:endParaRPr sz="2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2500">
                          <a:solidFill>
                            <a:srgbClr val="FFFFFF"/>
                          </a:solidFill>
                        </a:rPr>
                        <a:t>Up to an additional $850</a:t>
                      </a:r>
                      <a:endParaRPr sz="250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1"/>
                  </a:ext>
                </a:extLst>
              </a:tr>
              <a:tr h="1002583">
                <a:tc>
                  <a:txBody>
                    <a:bodyPr/>
                    <a:lstStyle/>
                    <a:p>
                      <a:pPr marL="0" lvl="0" indent="0" algn="l" rtl="0">
                        <a:spcBef>
                          <a:spcPts val="0"/>
                        </a:spcBef>
                        <a:spcAft>
                          <a:spcPts val="0"/>
                        </a:spcAft>
                        <a:buNone/>
                      </a:pPr>
                      <a:r>
                        <a:rPr lang="en" sz="2500" dirty="0">
                          <a:solidFill>
                            <a:srgbClr val="FFFFFF"/>
                          </a:solidFill>
                        </a:rPr>
                        <a:t>Felony Charges With a Penalty of 20 Years or More</a:t>
                      </a:r>
                      <a:endParaRPr sz="2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2500" dirty="0">
                          <a:solidFill>
                            <a:srgbClr val="FFFFFF"/>
                          </a:solidFill>
                        </a:rPr>
                        <a:t>Up to an additional $850</a:t>
                      </a:r>
                      <a:endParaRPr sz="2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2"/>
                  </a:ext>
                </a:extLst>
              </a:tr>
              <a:tr h="1002583">
                <a:tc>
                  <a:txBody>
                    <a:bodyPr/>
                    <a:lstStyle/>
                    <a:p>
                      <a:pPr marL="0" lvl="0" indent="0" algn="l" rtl="0">
                        <a:spcBef>
                          <a:spcPts val="0"/>
                        </a:spcBef>
                        <a:spcAft>
                          <a:spcPts val="0"/>
                        </a:spcAft>
                        <a:buNone/>
                      </a:pPr>
                      <a:r>
                        <a:rPr lang="en" sz="2500" dirty="0">
                          <a:solidFill>
                            <a:srgbClr val="FFFFFF"/>
                          </a:solidFill>
                        </a:rPr>
                        <a:t>Other Felonies</a:t>
                      </a:r>
                      <a:endParaRPr sz="2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2500" dirty="0">
                          <a:solidFill>
                            <a:srgbClr val="FFFFFF"/>
                          </a:solidFill>
                        </a:rPr>
                        <a:t>Up to $155 with approval of the judge</a:t>
                      </a:r>
                      <a:endParaRPr sz="2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415600" y="-19997"/>
            <a:ext cx="11360800" cy="763600"/>
          </a:xfrm>
          <a:prstGeom prst="rect">
            <a:avLst/>
          </a:prstGeom>
        </p:spPr>
        <p:txBody>
          <a:bodyPr spcFirstLastPara="1" wrap="square" lIns="121900" tIns="121900" rIns="121900" bIns="121900" anchor="t" anchorCtr="0">
            <a:noAutofit/>
          </a:bodyPr>
          <a:lstStyle/>
          <a:p>
            <a:r>
              <a:rPr lang="en" dirty="0"/>
              <a:t> Compensation In Federal Courts</a:t>
            </a:r>
            <a:endParaRPr dirty="0"/>
          </a:p>
        </p:txBody>
      </p:sp>
      <p:sp>
        <p:nvSpPr>
          <p:cNvPr id="106" name="Google Shape;106;p21"/>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spcAft>
                <a:spcPts val="2133"/>
              </a:spcAft>
              <a:buNone/>
            </a:pPr>
            <a:endParaRPr dirty="0"/>
          </a:p>
        </p:txBody>
      </p:sp>
      <p:pic>
        <p:nvPicPr>
          <p:cNvPr id="107" name="Google Shape;107;p21"/>
          <p:cNvPicPr preferRelativeResize="0"/>
          <p:nvPr/>
        </p:nvPicPr>
        <p:blipFill>
          <a:blip r:embed="rId3">
            <a:alphaModFix/>
          </a:blip>
          <a:stretch>
            <a:fillRect/>
          </a:stretch>
        </p:blipFill>
        <p:spPr>
          <a:xfrm>
            <a:off x="96967" y="693152"/>
            <a:ext cx="5695504" cy="6164848"/>
          </a:xfrm>
          <a:prstGeom prst="rect">
            <a:avLst/>
          </a:prstGeom>
          <a:noFill/>
          <a:ln>
            <a:noFill/>
          </a:ln>
        </p:spPr>
      </p:pic>
      <p:pic>
        <p:nvPicPr>
          <p:cNvPr id="108" name="Google Shape;108;p21"/>
          <p:cNvPicPr preferRelativeResize="0"/>
          <p:nvPr/>
        </p:nvPicPr>
        <p:blipFill>
          <a:blip r:embed="rId4">
            <a:alphaModFix/>
          </a:blip>
          <a:stretch>
            <a:fillRect/>
          </a:stretch>
        </p:blipFill>
        <p:spPr>
          <a:xfrm>
            <a:off x="6096001" y="693152"/>
            <a:ext cx="6046300" cy="616484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54000" y="1689867"/>
            <a:ext cx="5393600" cy="1976400"/>
          </a:xfrm>
          <a:prstGeom prst="rect">
            <a:avLst/>
          </a:prstGeom>
        </p:spPr>
        <p:txBody>
          <a:bodyPr spcFirstLastPara="1" wrap="square" lIns="121900" tIns="121900" rIns="121900" bIns="121900" anchor="b" anchorCtr="0">
            <a:noAutofit/>
          </a:bodyPr>
          <a:lstStyle/>
          <a:p>
            <a:r>
              <a:rPr lang="en" dirty="0"/>
              <a:t>Federal Fee Caps</a:t>
            </a:r>
            <a:endParaRPr dirty="0"/>
          </a:p>
        </p:txBody>
      </p:sp>
      <p:sp>
        <p:nvSpPr>
          <p:cNvPr id="114" name="Google Shape;114;p22"/>
          <p:cNvSpPr txBox="1">
            <a:spLocks noGrp="1"/>
          </p:cNvSpPr>
          <p:nvPr>
            <p:ph type="body" idx="2"/>
          </p:nvPr>
        </p:nvSpPr>
        <p:spPr>
          <a:xfrm>
            <a:off x="6586000" y="965600"/>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115" name="Google Shape;115;p22"/>
          <p:cNvPicPr preferRelativeResize="0"/>
          <p:nvPr/>
        </p:nvPicPr>
        <p:blipFill>
          <a:blip r:embed="rId3">
            <a:alphaModFix/>
          </a:blip>
          <a:stretch>
            <a:fillRect/>
          </a:stretch>
        </p:blipFill>
        <p:spPr>
          <a:xfrm>
            <a:off x="5976634" y="237266"/>
            <a:ext cx="5995701" cy="6858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5E708A-9AE6-4A67-AD24-7642B153C236}"/>
              </a:ext>
            </a:extLst>
          </p:cNvPr>
          <p:cNvSpPr txBox="1"/>
          <p:nvPr/>
        </p:nvSpPr>
        <p:spPr>
          <a:xfrm>
            <a:off x="2358272" y="452486"/>
            <a:ext cx="7475455" cy="769441"/>
          </a:xfrm>
          <a:prstGeom prst="rect">
            <a:avLst/>
          </a:prstGeom>
          <a:noFill/>
        </p:spPr>
        <p:txBody>
          <a:bodyPr wrap="square" rtlCol="0">
            <a:spAutoFit/>
          </a:bodyPr>
          <a:lstStyle/>
          <a:p>
            <a:pPr algn="ctr"/>
            <a:r>
              <a:rPr lang="en-US" sz="4400" u="sng" dirty="0">
                <a:solidFill>
                  <a:schemeClr val="accent1"/>
                </a:solidFill>
              </a:rPr>
              <a:t>Really expensive</a:t>
            </a:r>
          </a:p>
        </p:txBody>
      </p:sp>
      <p:sp>
        <p:nvSpPr>
          <p:cNvPr id="4" name="TextBox 3">
            <a:extLst>
              <a:ext uri="{FF2B5EF4-FFF2-40B4-BE49-F238E27FC236}">
                <a16:creationId xmlns:a16="http://schemas.microsoft.com/office/drawing/2014/main" id="{F1FB8795-E5A6-4E11-AD1F-4778286B3960}"/>
              </a:ext>
            </a:extLst>
          </p:cNvPr>
          <p:cNvSpPr txBox="1"/>
          <p:nvPr/>
        </p:nvSpPr>
        <p:spPr>
          <a:xfrm>
            <a:off x="1093509" y="1907911"/>
            <a:ext cx="9483365" cy="3539430"/>
          </a:xfrm>
          <a:prstGeom prst="rect">
            <a:avLst/>
          </a:prstGeom>
          <a:noFill/>
        </p:spPr>
        <p:txBody>
          <a:bodyPr wrap="square" rtlCol="0">
            <a:spAutoFit/>
          </a:bodyPr>
          <a:lstStyle/>
          <a:p>
            <a:r>
              <a:rPr lang="en-US" sz="3200" dirty="0"/>
              <a:t>Over 220 dollars per day to have someone stay at Fairfax ADC</a:t>
            </a:r>
          </a:p>
          <a:p>
            <a:endParaRPr lang="en-US" sz="3200" dirty="0"/>
          </a:p>
          <a:p>
            <a:r>
              <a:rPr lang="en-US" sz="3200" dirty="0"/>
              <a:t>Approximately 25,000 dollars for a year in VA DOC</a:t>
            </a:r>
          </a:p>
          <a:p>
            <a:endParaRPr lang="en-US" sz="3200" dirty="0"/>
          </a:p>
          <a:p>
            <a:r>
              <a:rPr lang="en-US" sz="3200" dirty="0"/>
              <a:t>Budget for incarceration is around 1.5 billion per year (just jail and prison operation)</a:t>
            </a:r>
          </a:p>
        </p:txBody>
      </p:sp>
    </p:spTree>
    <p:extLst>
      <p:ext uri="{BB962C8B-B14F-4D97-AF65-F5344CB8AC3E}">
        <p14:creationId xmlns:p14="http://schemas.microsoft.com/office/powerpoint/2010/main" val="879544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p:nvPr/>
        </p:nvSpPr>
        <p:spPr>
          <a:xfrm>
            <a:off x="1019400" y="199000"/>
            <a:ext cx="10294800" cy="958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6400" b="1" kern="0" dirty="0">
                <a:solidFill>
                  <a:srgbClr val="FFFFFF"/>
                </a:solidFill>
                <a:latin typeface="Comic Sans MS"/>
                <a:ea typeface="Comic Sans MS"/>
                <a:cs typeface="Comic Sans MS"/>
                <a:sym typeface="Comic Sans MS"/>
              </a:rPr>
              <a:t> </a:t>
            </a:r>
            <a:r>
              <a:rPr lang="en" sz="6400" b="1" kern="0" dirty="0">
                <a:solidFill>
                  <a:srgbClr val="FFFFFF"/>
                </a:solidFill>
                <a:latin typeface="Arial"/>
                <a:cs typeface="Arial"/>
                <a:sym typeface="Arial"/>
              </a:rPr>
              <a:t>       COMPARISON</a:t>
            </a:r>
            <a:endParaRPr sz="6400" b="1" kern="0" dirty="0">
              <a:solidFill>
                <a:srgbClr val="FFFFFF"/>
              </a:solidFill>
              <a:latin typeface="Arial"/>
              <a:cs typeface="Arial"/>
              <a:sym typeface="Arial"/>
            </a:endParaRPr>
          </a:p>
        </p:txBody>
      </p:sp>
      <p:pic>
        <p:nvPicPr>
          <p:cNvPr id="121" name="Google Shape;121;p23"/>
          <p:cNvPicPr preferRelativeResize="0"/>
          <p:nvPr/>
        </p:nvPicPr>
        <p:blipFill>
          <a:blip r:embed="rId3">
            <a:alphaModFix/>
          </a:blip>
          <a:stretch>
            <a:fillRect/>
          </a:stretch>
        </p:blipFill>
        <p:spPr>
          <a:xfrm>
            <a:off x="2063868" y="1352867"/>
            <a:ext cx="8375001" cy="513079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415600" y="74700"/>
            <a:ext cx="11360800" cy="763600"/>
          </a:xfrm>
          <a:prstGeom prst="rect">
            <a:avLst/>
          </a:prstGeom>
          <a:ln w="9525" cap="flat" cmpd="sng">
            <a:solidFill>
              <a:schemeClr val="accent1"/>
            </a:solidFill>
            <a:prstDash val="solid"/>
            <a:round/>
            <a:headEnd type="none" w="sm" len="sm"/>
            <a:tailEnd type="none" w="sm" len="sm"/>
          </a:ln>
        </p:spPr>
        <p:txBody>
          <a:bodyPr spcFirstLastPara="1" wrap="square" lIns="121900" tIns="121900" rIns="121900" bIns="121900" anchor="t" anchorCtr="0">
            <a:noAutofit/>
          </a:bodyPr>
          <a:lstStyle/>
          <a:p>
            <a:r>
              <a:rPr lang="en" dirty="0"/>
              <a:t>How Do We Match Up?</a:t>
            </a:r>
            <a:endParaRPr dirty="0"/>
          </a:p>
        </p:txBody>
      </p:sp>
      <p:sp>
        <p:nvSpPr>
          <p:cNvPr id="127" name="Google Shape;127;p24"/>
          <p:cNvSpPr txBox="1">
            <a:spLocks noGrp="1"/>
          </p:cNvSpPr>
          <p:nvPr>
            <p:ph type="body" idx="1"/>
          </p:nvPr>
        </p:nvSpPr>
        <p:spPr>
          <a:xfrm>
            <a:off x="184373" y="838301"/>
            <a:ext cx="12007628" cy="5618484"/>
          </a:xfrm>
          <a:prstGeom prst="rect">
            <a:avLst/>
          </a:prstGeom>
          <a:ln>
            <a:noFill/>
          </a:ln>
        </p:spPr>
        <p:txBody>
          <a:bodyPr spcFirstLastPara="1" wrap="square" lIns="121900" tIns="121900" rIns="121900" bIns="121900" anchor="t" anchorCtr="0">
            <a:noAutofit/>
          </a:bodyPr>
          <a:lstStyle/>
          <a:p>
            <a:pPr marL="380990" indent="-380990">
              <a:spcBef>
                <a:spcPts val="2133"/>
              </a:spcBef>
              <a:spcAft>
                <a:spcPts val="2133"/>
              </a:spcAft>
            </a:pPr>
            <a:endParaRPr lang="en-US" sz="1467" dirty="0"/>
          </a:p>
          <a:p>
            <a:pPr marL="380990" indent="-380990">
              <a:spcBef>
                <a:spcPts val="2133"/>
              </a:spcBef>
              <a:spcAft>
                <a:spcPts val="2133"/>
              </a:spcAft>
            </a:pPr>
            <a:endParaRPr lang="en-US" sz="1467" dirty="0"/>
          </a:p>
          <a:p>
            <a:pPr marL="380990" indent="-380990">
              <a:spcBef>
                <a:spcPts val="2133"/>
              </a:spcBef>
              <a:spcAft>
                <a:spcPts val="2133"/>
              </a:spcAft>
            </a:pPr>
            <a:endParaRPr lang="en-US" sz="1467" dirty="0"/>
          </a:p>
          <a:p>
            <a:pPr marL="380990" indent="-380990">
              <a:spcBef>
                <a:spcPts val="2133"/>
              </a:spcBef>
              <a:spcAft>
                <a:spcPts val="2133"/>
              </a:spcAft>
            </a:pPr>
            <a:endParaRPr lang="en-US" sz="1467" dirty="0"/>
          </a:p>
          <a:p>
            <a:pPr marL="380990" indent="-380990">
              <a:spcBef>
                <a:spcPts val="2133"/>
              </a:spcBef>
              <a:spcAft>
                <a:spcPts val="2133"/>
              </a:spcAft>
            </a:pPr>
            <a:endParaRPr lang="en-US" sz="1467" dirty="0"/>
          </a:p>
          <a:p>
            <a:pPr marL="0" indent="0">
              <a:spcBef>
                <a:spcPts val="2133"/>
              </a:spcBef>
              <a:spcAft>
                <a:spcPts val="2133"/>
              </a:spcAft>
              <a:buNone/>
            </a:pPr>
            <a:endParaRPr lang="en-US" sz="1467" dirty="0"/>
          </a:p>
          <a:p>
            <a:pPr marL="380990" indent="-380990">
              <a:lnSpc>
                <a:spcPct val="150000"/>
              </a:lnSpc>
              <a:spcBef>
                <a:spcPts val="2133"/>
              </a:spcBef>
              <a:spcAft>
                <a:spcPts val="2133"/>
              </a:spcAft>
            </a:pPr>
            <a:r>
              <a:rPr lang="en-US" sz="1867" dirty="0">
                <a:solidFill>
                  <a:schemeClr val="tx1"/>
                </a:solidFill>
              </a:rPr>
              <a:t>Source: </a:t>
            </a:r>
            <a:r>
              <a:rPr lang="en-US" sz="1867" dirty="0">
                <a:solidFill>
                  <a:schemeClr val="tx1"/>
                </a:solidFill>
                <a:hlinkClick r:id="rId3"/>
              </a:rPr>
              <a:t>Virginia Independent Defense Commission  2019 Annual Report</a:t>
            </a:r>
            <a:endParaRPr lang="en-US" sz="1867" dirty="0"/>
          </a:p>
          <a:p>
            <a:pPr marL="380990" indent="-380990">
              <a:lnSpc>
                <a:spcPct val="150000"/>
              </a:lnSpc>
              <a:spcBef>
                <a:spcPts val="2133"/>
              </a:spcBef>
              <a:spcAft>
                <a:spcPts val="2133"/>
              </a:spcAft>
            </a:pPr>
            <a:endParaRPr lang="en-US" sz="1867" dirty="0">
              <a:solidFill>
                <a:schemeClr val="tx1"/>
              </a:solidFill>
            </a:endParaRPr>
          </a:p>
          <a:p>
            <a:pPr marL="380990" indent="-380990">
              <a:spcBef>
                <a:spcPts val="2133"/>
              </a:spcBef>
              <a:spcAft>
                <a:spcPts val="2133"/>
              </a:spcAft>
            </a:pPr>
            <a:endParaRPr lang="en-US" sz="1467" dirty="0"/>
          </a:p>
        </p:txBody>
      </p:sp>
      <p:graphicFrame>
        <p:nvGraphicFramePr>
          <p:cNvPr id="128" name="Google Shape;128;p24"/>
          <p:cNvGraphicFramePr/>
          <p:nvPr/>
        </p:nvGraphicFramePr>
        <p:xfrm>
          <a:off x="513974" y="925698"/>
          <a:ext cx="11164053" cy="4854439"/>
        </p:xfrm>
        <a:graphic>
          <a:graphicData uri="http://schemas.openxmlformats.org/drawingml/2006/table">
            <a:tbl>
              <a:tblPr>
                <a:noFill/>
              </a:tblPr>
              <a:tblGrid>
                <a:gridCol w="4345920">
                  <a:extLst>
                    <a:ext uri="{9D8B030D-6E8A-4147-A177-3AD203B41FA5}">
                      <a16:colId xmlns:a16="http://schemas.microsoft.com/office/drawing/2014/main" val="20000"/>
                    </a:ext>
                  </a:extLst>
                </a:gridCol>
                <a:gridCol w="3507440">
                  <a:extLst>
                    <a:ext uri="{9D8B030D-6E8A-4147-A177-3AD203B41FA5}">
                      <a16:colId xmlns:a16="http://schemas.microsoft.com/office/drawing/2014/main" val="20001"/>
                    </a:ext>
                  </a:extLst>
                </a:gridCol>
                <a:gridCol w="3310693">
                  <a:extLst>
                    <a:ext uri="{9D8B030D-6E8A-4147-A177-3AD203B41FA5}">
                      <a16:colId xmlns:a16="http://schemas.microsoft.com/office/drawing/2014/main" val="20002"/>
                    </a:ext>
                  </a:extLst>
                </a:gridCol>
              </a:tblGrid>
              <a:tr h="574899">
                <a:tc>
                  <a:txBody>
                    <a:bodyPr/>
                    <a:lstStyle/>
                    <a:p>
                      <a:pPr marL="0" lvl="0" indent="0" algn="ctr" rtl="0">
                        <a:spcBef>
                          <a:spcPts val="0"/>
                        </a:spcBef>
                        <a:spcAft>
                          <a:spcPts val="0"/>
                        </a:spcAft>
                        <a:buNone/>
                      </a:pPr>
                      <a:r>
                        <a:rPr lang="en" sz="1500" b="1" dirty="0">
                          <a:solidFill>
                            <a:srgbClr val="FFFFFF"/>
                          </a:solidFill>
                        </a:rPr>
                        <a:t>State</a:t>
                      </a:r>
                      <a:endParaRPr sz="1500" b="1"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ctr" rtl="0">
                        <a:spcBef>
                          <a:spcPts val="0"/>
                        </a:spcBef>
                        <a:spcAft>
                          <a:spcPts val="0"/>
                        </a:spcAft>
                        <a:buNone/>
                      </a:pPr>
                      <a:r>
                        <a:rPr lang="en" sz="1500" b="1" dirty="0">
                          <a:solidFill>
                            <a:srgbClr val="FFFFFF"/>
                          </a:solidFill>
                        </a:rPr>
                        <a:t>Compensation</a:t>
                      </a:r>
                      <a:endParaRPr sz="1500" b="1"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ctr" rtl="0">
                        <a:spcBef>
                          <a:spcPts val="0"/>
                        </a:spcBef>
                        <a:spcAft>
                          <a:spcPts val="0"/>
                        </a:spcAft>
                        <a:buNone/>
                      </a:pPr>
                      <a:r>
                        <a:rPr lang="en" sz="1500" b="1">
                          <a:solidFill>
                            <a:srgbClr val="FFFFFF"/>
                          </a:solidFill>
                        </a:rPr>
                        <a:t>Fee Cap</a:t>
                      </a:r>
                      <a:endParaRPr sz="1500" b="1">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0"/>
                  </a:ext>
                </a:extLst>
              </a:tr>
              <a:tr h="988367">
                <a:tc>
                  <a:txBody>
                    <a:bodyPr/>
                    <a:lstStyle/>
                    <a:p>
                      <a:pPr marL="0" lvl="0" indent="0" algn="l" rtl="0">
                        <a:spcBef>
                          <a:spcPts val="0"/>
                        </a:spcBef>
                        <a:spcAft>
                          <a:spcPts val="0"/>
                        </a:spcAft>
                        <a:buNone/>
                      </a:pPr>
                      <a:r>
                        <a:rPr lang="en" sz="1500" dirty="0">
                          <a:solidFill>
                            <a:srgbClr val="FFFFFF"/>
                          </a:solidFill>
                        </a:rPr>
                        <a:t>West Virginia</a:t>
                      </a:r>
                      <a:endParaRPr sz="1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rgbClr val="FFFFFF"/>
                          </a:solidFill>
                        </a:rPr>
                        <a:t>$80: In-Court</a:t>
                      </a:r>
                      <a:endParaRPr sz="1500" dirty="0">
                        <a:solidFill>
                          <a:srgbClr val="FFFFFF"/>
                        </a:solidFill>
                      </a:endParaRPr>
                    </a:p>
                    <a:p>
                      <a:pPr marL="0" lvl="0" indent="0" algn="l" rtl="0">
                        <a:spcBef>
                          <a:spcPts val="0"/>
                        </a:spcBef>
                        <a:spcAft>
                          <a:spcPts val="0"/>
                        </a:spcAft>
                        <a:buNone/>
                      </a:pPr>
                      <a:r>
                        <a:rPr lang="en" sz="1500" dirty="0">
                          <a:solidFill>
                            <a:srgbClr val="FFFFFF"/>
                          </a:solidFill>
                        </a:rPr>
                        <a:t>$60: Out-of-Court</a:t>
                      </a:r>
                      <a:endParaRPr sz="1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rgbClr val="FFFFFF"/>
                          </a:solidFill>
                        </a:rPr>
                        <a:t>Felony with chance of life imprisonment: Judge’s discretion</a:t>
                      </a:r>
                      <a:endParaRPr sz="1500" dirty="0">
                        <a:solidFill>
                          <a:srgbClr val="FFFFFF"/>
                        </a:solidFill>
                      </a:endParaRPr>
                    </a:p>
                    <a:p>
                      <a:pPr marL="0" lvl="0" indent="0" algn="l" rtl="0">
                        <a:spcBef>
                          <a:spcPts val="0"/>
                        </a:spcBef>
                        <a:spcAft>
                          <a:spcPts val="0"/>
                        </a:spcAft>
                        <a:buNone/>
                      </a:pPr>
                      <a:r>
                        <a:rPr lang="en" sz="1500" dirty="0">
                          <a:solidFill>
                            <a:srgbClr val="FFFFFF"/>
                          </a:solidFill>
                        </a:rPr>
                        <a:t>All other felonies: $3000</a:t>
                      </a:r>
                      <a:endParaRPr sz="1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1"/>
                  </a:ext>
                </a:extLst>
              </a:tr>
              <a:tr h="914360">
                <a:tc>
                  <a:txBody>
                    <a:bodyPr/>
                    <a:lstStyle/>
                    <a:p>
                      <a:pPr marL="0" lvl="0" indent="0" algn="l" rtl="0">
                        <a:spcBef>
                          <a:spcPts val="0"/>
                        </a:spcBef>
                        <a:spcAft>
                          <a:spcPts val="0"/>
                        </a:spcAft>
                        <a:buNone/>
                      </a:pPr>
                      <a:r>
                        <a:rPr lang="en" sz="1500">
                          <a:solidFill>
                            <a:srgbClr val="FFFFFF"/>
                          </a:solidFill>
                        </a:rPr>
                        <a:t>Maryland</a:t>
                      </a:r>
                      <a:endParaRPr sz="150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rgbClr val="FFFFFF"/>
                          </a:solidFill>
                        </a:rPr>
                        <a:t>$127</a:t>
                      </a:r>
                      <a:endParaRPr sz="1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US" sz="1500" dirty="0">
                          <a:solidFill>
                            <a:srgbClr val="FFFFFF"/>
                          </a:solidFill>
                        </a:rPr>
                        <a:t>District court: Federal Misdemeanor</a:t>
                      </a:r>
                    </a:p>
                    <a:p>
                      <a:pPr marL="0" lvl="0" indent="0" algn="l" rtl="0">
                        <a:spcBef>
                          <a:spcPts val="0"/>
                        </a:spcBef>
                        <a:spcAft>
                          <a:spcPts val="0"/>
                        </a:spcAft>
                        <a:buNone/>
                      </a:pPr>
                      <a:r>
                        <a:rPr lang="en-US" sz="1500" dirty="0">
                          <a:solidFill>
                            <a:srgbClr val="FFFFFF"/>
                          </a:solidFill>
                        </a:rPr>
                        <a:t>Circuit  Court/Juvenile Court:</a:t>
                      </a:r>
                    </a:p>
                    <a:p>
                      <a:pPr marL="0" lvl="0" indent="0" algn="l" rtl="0">
                        <a:spcBef>
                          <a:spcPts val="0"/>
                        </a:spcBef>
                        <a:spcAft>
                          <a:spcPts val="0"/>
                        </a:spcAft>
                        <a:buNone/>
                      </a:pPr>
                      <a:r>
                        <a:rPr lang="en-US" sz="1500" dirty="0">
                          <a:solidFill>
                            <a:srgbClr val="FFFFFF"/>
                          </a:solidFill>
                        </a:rPr>
                        <a:t>Federal Felony</a:t>
                      </a: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2"/>
                  </a:ext>
                </a:extLst>
              </a:tr>
              <a:tr h="690840">
                <a:tc>
                  <a:txBody>
                    <a:bodyPr/>
                    <a:lstStyle/>
                    <a:p>
                      <a:pPr marL="0" lvl="0" indent="0" algn="l" rtl="0">
                        <a:spcBef>
                          <a:spcPts val="0"/>
                        </a:spcBef>
                        <a:spcAft>
                          <a:spcPts val="0"/>
                        </a:spcAft>
                        <a:buNone/>
                      </a:pPr>
                      <a:r>
                        <a:rPr lang="en" sz="1500" dirty="0">
                          <a:solidFill>
                            <a:srgbClr val="FFFFFF"/>
                          </a:solidFill>
                        </a:rPr>
                        <a:t>Delaware</a:t>
                      </a:r>
                      <a:endParaRPr sz="1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rgbClr val="FFFFFF"/>
                          </a:solidFill>
                        </a:rPr>
                        <a:t>$60: In Superior Court</a:t>
                      </a:r>
                      <a:endParaRPr sz="1500" dirty="0">
                        <a:solidFill>
                          <a:srgbClr val="FFFFFF"/>
                        </a:solidFill>
                      </a:endParaRPr>
                    </a:p>
                    <a:p>
                      <a:pPr marL="0" lvl="0" indent="0" algn="l" rtl="0">
                        <a:spcBef>
                          <a:spcPts val="0"/>
                        </a:spcBef>
                        <a:spcAft>
                          <a:spcPts val="0"/>
                        </a:spcAft>
                        <a:buNone/>
                      </a:pPr>
                      <a:r>
                        <a:rPr lang="en" sz="1500" dirty="0">
                          <a:solidFill>
                            <a:srgbClr val="FFFFFF"/>
                          </a:solidFill>
                        </a:rPr>
                        <a:t>$50: In Supreme Court</a:t>
                      </a:r>
                      <a:endParaRPr sz="1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rgbClr val="FFFFFF"/>
                          </a:solidFill>
                        </a:rPr>
                        <a:t>Felony: $2000 (per attorney)</a:t>
                      </a:r>
                      <a:endParaRPr sz="1500" dirty="0">
                        <a:solidFill>
                          <a:srgbClr val="FFFFFF"/>
                        </a:solidFill>
                      </a:endParaRPr>
                    </a:p>
                    <a:p>
                      <a:pPr marL="0" lvl="0" indent="0" algn="l" rtl="0">
                        <a:spcBef>
                          <a:spcPts val="0"/>
                        </a:spcBef>
                        <a:spcAft>
                          <a:spcPts val="0"/>
                        </a:spcAft>
                        <a:buNone/>
                      </a:pPr>
                      <a:r>
                        <a:rPr lang="en" sz="1500" dirty="0">
                          <a:solidFill>
                            <a:srgbClr val="FFFFFF"/>
                          </a:solidFill>
                        </a:rPr>
                        <a:t>Misdemeanors: $1000 (per attorney)</a:t>
                      </a:r>
                      <a:endParaRPr sz="1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3"/>
                  </a:ext>
                </a:extLst>
              </a:tr>
              <a:tr h="497567">
                <a:tc>
                  <a:txBody>
                    <a:bodyPr/>
                    <a:lstStyle/>
                    <a:p>
                      <a:pPr marL="0" lvl="0" indent="0" algn="l" rtl="0">
                        <a:spcBef>
                          <a:spcPts val="0"/>
                        </a:spcBef>
                        <a:spcAft>
                          <a:spcPts val="0"/>
                        </a:spcAft>
                        <a:buNone/>
                      </a:pPr>
                      <a:r>
                        <a:rPr lang="en" sz="1500" dirty="0">
                          <a:solidFill>
                            <a:srgbClr val="FFFFFF"/>
                          </a:solidFill>
                        </a:rPr>
                        <a:t>Pennsylvania</a:t>
                      </a:r>
                      <a:endParaRPr sz="1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rgbClr val="FFFFFF"/>
                          </a:solidFill>
                        </a:rPr>
                        <a:t>Set by court</a:t>
                      </a:r>
                      <a:endParaRPr sz="1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FFFFFF"/>
                          </a:solidFill>
                        </a:rPr>
                        <a:t>Set by court</a:t>
                      </a:r>
                      <a:endParaRPr sz="150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4"/>
                  </a:ext>
                </a:extLst>
              </a:tr>
              <a:tr h="690840">
                <a:tc>
                  <a:txBody>
                    <a:bodyPr/>
                    <a:lstStyle/>
                    <a:p>
                      <a:pPr marL="0" lvl="0" indent="0" algn="l" rtl="0">
                        <a:spcBef>
                          <a:spcPts val="0"/>
                        </a:spcBef>
                        <a:spcAft>
                          <a:spcPts val="0"/>
                        </a:spcAft>
                        <a:buNone/>
                      </a:pPr>
                      <a:r>
                        <a:rPr lang="en" sz="1500">
                          <a:solidFill>
                            <a:srgbClr val="FFFFFF"/>
                          </a:solidFill>
                        </a:rPr>
                        <a:t>New York</a:t>
                      </a:r>
                      <a:endParaRPr sz="150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rgbClr val="FFFFFF"/>
                          </a:solidFill>
                        </a:rPr>
                        <a:t>$75: Felony both in and out of court</a:t>
                      </a:r>
                      <a:endParaRPr sz="1500" dirty="0">
                        <a:solidFill>
                          <a:srgbClr val="FFFFFF"/>
                        </a:solidFill>
                      </a:endParaRPr>
                    </a:p>
                    <a:p>
                      <a:pPr marL="0" lvl="0" indent="0" algn="l" rtl="0">
                        <a:spcBef>
                          <a:spcPts val="0"/>
                        </a:spcBef>
                        <a:spcAft>
                          <a:spcPts val="0"/>
                        </a:spcAft>
                        <a:buNone/>
                      </a:pPr>
                      <a:r>
                        <a:rPr lang="en" sz="1500" dirty="0">
                          <a:solidFill>
                            <a:srgbClr val="FFFFFF"/>
                          </a:solidFill>
                        </a:rPr>
                        <a:t>$60: Misdemeanor in and out of court</a:t>
                      </a:r>
                      <a:endParaRPr sz="1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rgbClr val="FFFFFF"/>
                          </a:solidFill>
                        </a:rPr>
                        <a:t>Felony: $4,400</a:t>
                      </a:r>
                      <a:endParaRPr sz="1500" dirty="0">
                        <a:solidFill>
                          <a:srgbClr val="FFFFFF"/>
                        </a:solidFill>
                      </a:endParaRPr>
                    </a:p>
                    <a:p>
                      <a:pPr marL="0" lvl="0" indent="0" algn="l" rtl="0">
                        <a:spcBef>
                          <a:spcPts val="0"/>
                        </a:spcBef>
                        <a:spcAft>
                          <a:spcPts val="0"/>
                        </a:spcAft>
                        <a:buNone/>
                      </a:pPr>
                      <a:r>
                        <a:rPr lang="en" sz="1500" dirty="0">
                          <a:solidFill>
                            <a:srgbClr val="FFFFFF"/>
                          </a:solidFill>
                        </a:rPr>
                        <a:t>Misdemeanor: $2,400</a:t>
                      </a:r>
                      <a:endParaRPr sz="15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5"/>
                  </a:ext>
                </a:extLst>
              </a:tr>
              <a:tr h="497567">
                <a:tc>
                  <a:txBody>
                    <a:bodyPr/>
                    <a:lstStyle/>
                    <a:p>
                      <a:pPr marL="0" lvl="0" indent="0" algn="l" rtl="0">
                        <a:spcBef>
                          <a:spcPts val="0"/>
                        </a:spcBef>
                        <a:spcAft>
                          <a:spcPts val="0"/>
                        </a:spcAft>
                        <a:buNone/>
                      </a:pPr>
                      <a:r>
                        <a:rPr lang="en" sz="1600" dirty="0">
                          <a:solidFill>
                            <a:srgbClr val="FFFFFF"/>
                          </a:solidFill>
                        </a:rPr>
                        <a:t>California</a:t>
                      </a:r>
                      <a:endParaRPr sz="16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rgbClr val="FFFFFF"/>
                          </a:solidFill>
                        </a:rPr>
                        <a:t>Varies</a:t>
                      </a:r>
                      <a:endParaRPr sz="160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 sz="1600" dirty="0">
                          <a:solidFill>
                            <a:srgbClr val="FFFFFF"/>
                          </a:solidFill>
                        </a:rPr>
                        <a:t>Varies</a:t>
                      </a:r>
                      <a:endParaRPr sz="1600" dirty="0">
                        <a:solidFill>
                          <a:srgbClr val="FFFFFF"/>
                        </a:solidFill>
                      </a:endParaRPr>
                    </a:p>
                  </a:txBody>
                  <a:tcPr marL="121900" marR="121900" marT="121900" marB="121900">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dirty="0"/>
              <a:t>Discussion: Implications?</a:t>
            </a:r>
            <a:endParaRPr dirty="0"/>
          </a:p>
        </p:txBody>
      </p:sp>
      <p:sp>
        <p:nvSpPr>
          <p:cNvPr id="141" name="Google Shape;141;p2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a:buClr>
                <a:srgbClr val="FFFFFF"/>
              </a:buClr>
            </a:pPr>
            <a:r>
              <a:rPr lang="en-US" sz="2133" dirty="0">
                <a:solidFill>
                  <a:srgbClr val="FFFFFF"/>
                </a:solidFill>
              </a:rPr>
              <a:t>Quality of Representation</a:t>
            </a:r>
          </a:p>
          <a:p>
            <a:pPr lvl="1" indent="-457189">
              <a:spcBef>
                <a:spcPts val="0"/>
              </a:spcBef>
              <a:buClr>
                <a:srgbClr val="FFFFFF"/>
              </a:buClr>
              <a:buSzPts val="1800"/>
              <a:buChar char="●"/>
            </a:pPr>
            <a:r>
              <a:rPr lang="en-US" sz="2133" dirty="0">
                <a:solidFill>
                  <a:srgbClr val="FFFFFF"/>
                </a:solidFill>
              </a:rPr>
              <a:t>Misdemeanor</a:t>
            </a:r>
          </a:p>
          <a:p>
            <a:pPr lvl="1" indent="-457189">
              <a:spcBef>
                <a:spcPts val="0"/>
              </a:spcBef>
              <a:buClr>
                <a:srgbClr val="FFFFFF"/>
              </a:buClr>
              <a:buSzPts val="1800"/>
              <a:buChar char="●"/>
            </a:pPr>
            <a:r>
              <a:rPr lang="en-US" sz="2133" dirty="0">
                <a:solidFill>
                  <a:srgbClr val="FFFFFF"/>
                </a:solidFill>
              </a:rPr>
              <a:t>Felony</a:t>
            </a:r>
          </a:p>
          <a:p>
            <a:pPr lvl="1" indent="-457189">
              <a:spcBef>
                <a:spcPts val="0"/>
              </a:spcBef>
              <a:buClr>
                <a:srgbClr val="FFFFFF"/>
              </a:buClr>
              <a:buSzPts val="1800"/>
              <a:buChar char="●"/>
            </a:pPr>
            <a:r>
              <a:rPr lang="en-US" sz="2133" dirty="0">
                <a:solidFill>
                  <a:srgbClr val="FFFFFF"/>
                </a:solidFill>
              </a:rPr>
              <a:t>Appeals</a:t>
            </a:r>
          </a:p>
          <a:p>
            <a:pPr>
              <a:buClr>
                <a:srgbClr val="FFFFFF"/>
              </a:buClr>
            </a:pPr>
            <a:r>
              <a:rPr lang="en" sz="2133" dirty="0">
                <a:solidFill>
                  <a:srgbClr val="FFFFFF"/>
                </a:solidFill>
              </a:rPr>
              <a:t>Unpredictable Workload</a:t>
            </a:r>
            <a:endParaRPr sz="2133" dirty="0">
              <a:solidFill>
                <a:srgbClr val="FFFFFF"/>
              </a:solidFill>
            </a:endParaRPr>
          </a:p>
          <a:p>
            <a:pPr lvl="1">
              <a:spcBef>
                <a:spcPts val="0"/>
              </a:spcBef>
              <a:buClr>
                <a:srgbClr val="FFFFFF"/>
              </a:buClr>
              <a:buChar char="■"/>
            </a:pPr>
            <a:r>
              <a:rPr lang="en-US" sz="2133" dirty="0">
                <a:solidFill>
                  <a:srgbClr val="FFFFFF"/>
                </a:solidFill>
              </a:rPr>
              <a:t>Even cases with the exact same crime charged can vary widely on hours spent </a:t>
            </a:r>
            <a:endParaRPr sz="2133" dirty="0">
              <a:solidFill>
                <a:srgbClr val="FFFFFF"/>
              </a:solidFill>
            </a:endParaRPr>
          </a:p>
          <a:p>
            <a:pPr>
              <a:buClr>
                <a:srgbClr val="FFFFFF"/>
              </a:buClr>
            </a:pPr>
            <a:r>
              <a:rPr lang="en" sz="2133" dirty="0">
                <a:solidFill>
                  <a:srgbClr val="FFFFFF"/>
                </a:solidFill>
              </a:rPr>
              <a:t> Results:</a:t>
            </a:r>
            <a:endParaRPr sz="2133" dirty="0">
              <a:solidFill>
                <a:srgbClr val="FFFFFF"/>
              </a:solidFill>
            </a:endParaRPr>
          </a:p>
          <a:p>
            <a:pPr lvl="1">
              <a:spcBef>
                <a:spcPts val="0"/>
              </a:spcBef>
              <a:buClr>
                <a:srgbClr val="FFFFFF"/>
              </a:buClr>
            </a:pPr>
            <a:r>
              <a:rPr lang="en" sz="2133" dirty="0">
                <a:solidFill>
                  <a:srgbClr val="FFFFFF"/>
                </a:solidFill>
              </a:rPr>
              <a:t>Less effective representation</a:t>
            </a:r>
            <a:endParaRPr sz="2133" dirty="0">
              <a:solidFill>
                <a:srgbClr val="FFFFFF"/>
              </a:solidFill>
            </a:endParaRPr>
          </a:p>
          <a:p>
            <a:pPr lvl="1">
              <a:spcBef>
                <a:spcPts val="0"/>
              </a:spcBef>
              <a:buClr>
                <a:srgbClr val="FFFFFF"/>
              </a:buClr>
            </a:pPr>
            <a:r>
              <a:rPr lang="en-US" sz="2133" dirty="0">
                <a:solidFill>
                  <a:srgbClr val="FFFFFF"/>
                </a:solidFill>
              </a:rPr>
              <a:t>Longer sentences </a:t>
            </a:r>
          </a:p>
          <a:p>
            <a:pPr lvl="1">
              <a:spcBef>
                <a:spcPts val="0"/>
              </a:spcBef>
              <a:buClr>
                <a:srgbClr val="FFFFFF"/>
              </a:buClr>
            </a:pPr>
            <a:r>
              <a:rPr lang="en-US" sz="2133" dirty="0">
                <a:solidFill>
                  <a:srgbClr val="FFFFFF"/>
                </a:solidFill>
              </a:rPr>
              <a:t>Inequity based on economic circumstance of defendant</a:t>
            </a:r>
            <a:endParaRPr sz="2133" dirty="0">
              <a:solidFill>
                <a:srgbClr val="FFFFFF"/>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p:cNvPicPr preferRelativeResize="0"/>
          <p:nvPr/>
        </p:nvPicPr>
        <p:blipFill>
          <a:blip r:embed="rId3">
            <a:alphaModFix/>
          </a:blip>
          <a:stretch>
            <a:fillRect/>
          </a:stretch>
        </p:blipFill>
        <p:spPr>
          <a:xfrm>
            <a:off x="2169864" y="34517"/>
            <a:ext cx="7714737" cy="6788967"/>
          </a:xfrm>
          <a:prstGeom prst="rect">
            <a:avLst/>
          </a:prstGeom>
          <a:noFill/>
          <a:ln>
            <a:noFill/>
          </a:ln>
        </p:spPr>
      </p:pic>
      <p:pic>
        <p:nvPicPr>
          <p:cNvPr id="3" name="Google Shape;146;p27">
            <a:extLst>
              <a:ext uri="{FF2B5EF4-FFF2-40B4-BE49-F238E27FC236}">
                <a16:creationId xmlns:a16="http://schemas.microsoft.com/office/drawing/2014/main" id="{5CA9DF54-EE85-2344-A4BE-6100A5976ADB}"/>
              </a:ext>
            </a:extLst>
          </p:cNvPr>
          <p:cNvPicPr preferRelativeResize="0"/>
          <p:nvPr/>
        </p:nvPicPr>
        <p:blipFill>
          <a:blip r:embed="rId3">
            <a:alphaModFix/>
          </a:blip>
          <a:stretch>
            <a:fillRect/>
          </a:stretch>
        </p:blipFill>
        <p:spPr>
          <a:xfrm>
            <a:off x="2159353" y="34517"/>
            <a:ext cx="7714737" cy="6788967"/>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415600" y="638900"/>
            <a:ext cx="11360800" cy="763600"/>
          </a:xfrm>
          <a:prstGeom prst="rect">
            <a:avLst/>
          </a:prstGeom>
        </p:spPr>
        <p:txBody>
          <a:bodyPr spcFirstLastPara="1" wrap="square" lIns="121900" tIns="121900" rIns="121900" bIns="121900" anchor="t" anchorCtr="0">
            <a:noAutofit/>
          </a:bodyPr>
          <a:lstStyle/>
          <a:p>
            <a:r>
              <a:rPr lang="en" dirty="0"/>
              <a:t>Commonwealth Attorney: Loudoun County</a:t>
            </a:r>
            <a:endParaRPr dirty="0"/>
          </a:p>
        </p:txBody>
      </p:sp>
      <p:sp>
        <p:nvSpPr>
          <p:cNvPr id="159" name="Google Shape;159;p29"/>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a:buClr>
                <a:srgbClr val="FFFFFF"/>
              </a:buClr>
            </a:pPr>
            <a:r>
              <a:rPr lang="en" b="1" dirty="0">
                <a:solidFill>
                  <a:srgbClr val="FFFFFF"/>
                </a:solidFill>
                <a:hlinkClick r:id="rId3"/>
              </a:rPr>
              <a:t>Buta </a:t>
            </a:r>
            <a:r>
              <a:rPr lang="en" b="1" dirty="0" err="1">
                <a:solidFill>
                  <a:srgbClr val="FFFFFF"/>
                </a:solidFill>
                <a:hlinkClick r:id="rId3"/>
              </a:rPr>
              <a:t>Biberaj</a:t>
            </a:r>
            <a:r>
              <a:rPr lang="en" b="1" dirty="0">
                <a:solidFill>
                  <a:srgbClr val="FFFFFF"/>
                </a:solidFill>
                <a:hlinkClick r:id="rId3"/>
              </a:rPr>
              <a:t> (Democrat)</a:t>
            </a:r>
            <a:endParaRPr b="1" dirty="0">
              <a:solidFill>
                <a:srgbClr val="FFFFFF"/>
              </a:solidFill>
            </a:endParaRPr>
          </a:p>
          <a:p>
            <a:pPr lvl="1" indent="-457189">
              <a:spcBef>
                <a:spcPts val="0"/>
              </a:spcBef>
              <a:buClr>
                <a:srgbClr val="FFFFFF"/>
              </a:buClr>
              <a:buSzPts val="1800"/>
            </a:pPr>
            <a:r>
              <a:rPr lang="en" sz="2400" dirty="0">
                <a:solidFill>
                  <a:srgbClr val="FFFFFF"/>
                </a:solidFill>
              </a:rPr>
              <a:t>Platform</a:t>
            </a:r>
            <a:endParaRPr sz="2400" dirty="0">
              <a:solidFill>
                <a:srgbClr val="FFFFFF"/>
              </a:solidFill>
            </a:endParaRPr>
          </a:p>
          <a:p>
            <a:pPr lvl="2" indent="-457189">
              <a:spcBef>
                <a:spcPts val="0"/>
              </a:spcBef>
              <a:buClr>
                <a:srgbClr val="FFFFFF"/>
              </a:buClr>
              <a:buSzPts val="1800"/>
            </a:pPr>
            <a:r>
              <a:rPr lang="en" sz="2400" dirty="0">
                <a:solidFill>
                  <a:srgbClr val="FFFFFF"/>
                </a:solidFill>
              </a:rPr>
              <a:t>Eliminate referrals of low-level nonviolent offenses to Juvenile Court Services Unit.</a:t>
            </a:r>
            <a:endParaRPr sz="2400" dirty="0">
              <a:solidFill>
                <a:srgbClr val="FFFFFF"/>
              </a:solidFill>
            </a:endParaRPr>
          </a:p>
          <a:p>
            <a:pPr lvl="2" indent="-457189">
              <a:spcBef>
                <a:spcPts val="0"/>
              </a:spcBef>
              <a:buClr>
                <a:srgbClr val="FFFFFF"/>
              </a:buClr>
              <a:buSzPts val="1800"/>
            </a:pPr>
            <a:r>
              <a:rPr lang="en" sz="2400" dirty="0">
                <a:solidFill>
                  <a:srgbClr val="FFFFFF"/>
                </a:solidFill>
              </a:rPr>
              <a:t>Discovery reform</a:t>
            </a:r>
            <a:endParaRPr sz="2400" dirty="0">
              <a:solidFill>
                <a:srgbClr val="FFFFFF"/>
              </a:solidFill>
            </a:endParaRPr>
          </a:p>
          <a:p>
            <a:pPr lvl="2" indent="-457189">
              <a:spcBef>
                <a:spcPts val="0"/>
              </a:spcBef>
              <a:buClr>
                <a:srgbClr val="FFFFFF"/>
              </a:buClr>
              <a:buSzPts val="1800"/>
            </a:pPr>
            <a:r>
              <a:rPr lang="en" sz="2400" dirty="0">
                <a:solidFill>
                  <a:srgbClr val="FFFFFF"/>
                </a:solidFill>
              </a:rPr>
              <a:t>Facilitate greater victim assistance</a:t>
            </a:r>
            <a:endParaRPr sz="2400" dirty="0">
              <a:solidFill>
                <a:srgbClr val="FFFFFF"/>
              </a:solidFill>
            </a:endParaRPr>
          </a:p>
        </p:txBody>
      </p:sp>
      <p:pic>
        <p:nvPicPr>
          <p:cNvPr id="160" name="Google Shape;160;p29"/>
          <p:cNvPicPr preferRelativeResize="0"/>
          <p:nvPr/>
        </p:nvPicPr>
        <p:blipFill>
          <a:blip r:embed="rId4">
            <a:alphaModFix/>
          </a:blip>
          <a:stretch>
            <a:fillRect/>
          </a:stretch>
        </p:blipFill>
        <p:spPr>
          <a:xfrm>
            <a:off x="9377067" y="3429006"/>
            <a:ext cx="2568733" cy="30097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dirty="0"/>
              <a:t>Commonwealth Attorney:  Prince William County </a:t>
            </a:r>
            <a:endParaRPr dirty="0"/>
          </a:p>
        </p:txBody>
      </p:sp>
      <p:sp>
        <p:nvSpPr>
          <p:cNvPr id="166" name="Google Shape;166;p30"/>
          <p:cNvSpPr txBox="1">
            <a:spLocks noGrp="1"/>
          </p:cNvSpPr>
          <p:nvPr>
            <p:ph type="body" idx="1"/>
          </p:nvPr>
        </p:nvSpPr>
        <p:spPr>
          <a:xfrm>
            <a:off x="831200" y="1356967"/>
            <a:ext cx="11360800" cy="4555200"/>
          </a:xfrm>
          <a:prstGeom prst="rect">
            <a:avLst/>
          </a:prstGeom>
        </p:spPr>
        <p:txBody>
          <a:bodyPr spcFirstLastPara="1" wrap="square" lIns="121900" tIns="121900" rIns="121900" bIns="121900" anchor="t" anchorCtr="0">
            <a:noAutofit/>
          </a:bodyPr>
          <a:lstStyle/>
          <a:p>
            <a:pPr>
              <a:buClr>
                <a:srgbClr val="FFFFFF"/>
              </a:buClr>
            </a:pPr>
            <a:r>
              <a:rPr lang="en" b="1" dirty="0">
                <a:solidFill>
                  <a:srgbClr val="FFFFFF"/>
                </a:solidFill>
              </a:rPr>
              <a:t>Amy Ashworth (Democrat)</a:t>
            </a:r>
            <a:endParaRPr b="1" dirty="0">
              <a:solidFill>
                <a:srgbClr val="FFFFFF"/>
              </a:solidFill>
            </a:endParaRPr>
          </a:p>
          <a:p>
            <a:pPr lvl="1" indent="-457189">
              <a:spcBef>
                <a:spcPts val="0"/>
              </a:spcBef>
              <a:buClr>
                <a:srgbClr val="FFFFFF"/>
              </a:buClr>
              <a:buSzPts val="1800"/>
            </a:pPr>
            <a:r>
              <a:rPr lang="en" sz="2400" dirty="0">
                <a:solidFill>
                  <a:srgbClr val="FFFFFF"/>
                </a:solidFill>
              </a:rPr>
              <a:t>Platform</a:t>
            </a:r>
            <a:endParaRPr sz="2400" dirty="0">
              <a:solidFill>
                <a:srgbClr val="FFFFFF"/>
              </a:solidFill>
            </a:endParaRPr>
          </a:p>
          <a:p>
            <a:pPr lvl="2" indent="-457189">
              <a:spcBef>
                <a:spcPts val="0"/>
              </a:spcBef>
              <a:buClr>
                <a:srgbClr val="FFFFFF"/>
              </a:buClr>
              <a:buSzPts val="1800"/>
            </a:pPr>
            <a:r>
              <a:rPr lang="en" sz="2400" dirty="0">
                <a:solidFill>
                  <a:srgbClr val="FFFFFF"/>
                </a:solidFill>
              </a:rPr>
              <a:t>Open-file discovery</a:t>
            </a:r>
            <a:endParaRPr sz="2400" dirty="0">
              <a:solidFill>
                <a:srgbClr val="FFFFFF"/>
              </a:solidFill>
            </a:endParaRPr>
          </a:p>
          <a:p>
            <a:pPr lvl="2" indent="-457189">
              <a:spcBef>
                <a:spcPts val="0"/>
              </a:spcBef>
              <a:buClr>
                <a:srgbClr val="FFFFFF"/>
              </a:buClr>
              <a:buSzPts val="1800"/>
            </a:pPr>
            <a:r>
              <a:rPr lang="en" sz="2400" dirty="0">
                <a:solidFill>
                  <a:srgbClr val="FFFFFF"/>
                </a:solidFill>
              </a:rPr>
              <a:t>Creation of public defender’s office</a:t>
            </a:r>
            <a:endParaRPr sz="2400" dirty="0">
              <a:solidFill>
                <a:srgbClr val="FFFFFF"/>
              </a:solidFill>
            </a:endParaRPr>
          </a:p>
          <a:p>
            <a:pPr lvl="2" indent="-457189">
              <a:spcBef>
                <a:spcPts val="0"/>
              </a:spcBef>
              <a:buClr>
                <a:srgbClr val="FFFFFF"/>
              </a:buClr>
              <a:buSzPts val="1800"/>
            </a:pPr>
            <a:r>
              <a:rPr lang="en" sz="2400" dirty="0">
                <a:solidFill>
                  <a:srgbClr val="FFFFFF"/>
                </a:solidFill>
              </a:rPr>
              <a:t>Elimination of 287 (g) program</a:t>
            </a:r>
            <a:endParaRPr dirty="0">
              <a:solidFill>
                <a:srgbClr val="FFFFFF"/>
              </a:solidFill>
            </a:endParaRPr>
          </a:p>
          <a:p>
            <a:pPr lvl="3" indent="-457189">
              <a:spcBef>
                <a:spcPts val="0"/>
              </a:spcBef>
              <a:buClr>
                <a:srgbClr val="FFFFFF"/>
              </a:buClr>
              <a:buSzPts val="1800"/>
            </a:pPr>
            <a:r>
              <a:rPr lang="en" sz="2400" dirty="0">
                <a:solidFill>
                  <a:srgbClr val="FFFFFF"/>
                </a:solidFill>
              </a:rPr>
              <a:t>Allowing deputies at county jails to act as U.S. Immigration and Customs Enforcement Agents.</a:t>
            </a:r>
            <a:endParaRPr sz="2400" dirty="0">
              <a:solidFill>
                <a:srgbClr val="FFFFFF"/>
              </a:solidFill>
            </a:endParaRPr>
          </a:p>
        </p:txBody>
      </p:sp>
      <p:pic>
        <p:nvPicPr>
          <p:cNvPr id="167" name="Google Shape;167;p30"/>
          <p:cNvPicPr preferRelativeResize="0"/>
          <p:nvPr/>
        </p:nvPicPr>
        <p:blipFill>
          <a:blip r:embed="rId3">
            <a:alphaModFix/>
          </a:blip>
          <a:stretch>
            <a:fillRect/>
          </a:stretch>
        </p:blipFill>
        <p:spPr>
          <a:xfrm>
            <a:off x="7905467" y="4049634"/>
            <a:ext cx="4037832" cy="26111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dirty="0"/>
              <a:t>Commonwealth Attorney: Fairfax County</a:t>
            </a:r>
            <a:endParaRPr dirty="0"/>
          </a:p>
        </p:txBody>
      </p:sp>
      <p:sp>
        <p:nvSpPr>
          <p:cNvPr id="173" name="Google Shape;173;p31"/>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a:buClr>
                <a:srgbClr val="FFFFFF"/>
              </a:buClr>
            </a:pPr>
            <a:r>
              <a:rPr lang="en" b="1" dirty="0">
                <a:solidFill>
                  <a:srgbClr val="FFFFFF"/>
                </a:solidFill>
                <a:hlinkClick r:id="rId3"/>
              </a:rPr>
              <a:t>Steve </a:t>
            </a:r>
            <a:r>
              <a:rPr lang="en" b="1" dirty="0" err="1">
                <a:solidFill>
                  <a:srgbClr val="FFFFFF"/>
                </a:solidFill>
                <a:hlinkClick r:id="rId3"/>
              </a:rPr>
              <a:t>Descano</a:t>
            </a:r>
            <a:r>
              <a:rPr lang="en" b="1" dirty="0">
                <a:solidFill>
                  <a:srgbClr val="FFFFFF"/>
                </a:solidFill>
                <a:hlinkClick r:id="rId3"/>
              </a:rPr>
              <a:t> (Democrat)</a:t>
            </a:r>
            <a:endParaRPr b="1" dirty="0">
              <a:solidFill>
                <a:srgbClr val="FFFFFF"/>
              </a:solidFill>
            </a:endParaRPr>
          </a:p>
          <a:p>
            <a:pPr lvl="1" indent="-457189">
              <a:spcBef>
                <a:spcPts val="0"/>
              </a:spcBef>
              <a:buClr>
                <a:srgbClr val="FFFFFF"/>
              </a:buClr>
              <a:buSzPts val="1800"/>
            </a:pPr>
            <a:r>
              <a:rPr lang="en" sz="2400" dirty="0">
                <a:solidFill>
                  <a:srgbClr val="FFFFFF"/>
                </a:solidFill>
              </a:rPr>
              <a:t>Platform:</a:t>
            </a:r>
            <a:endParaRPr sz="2400" dirty="0">
              <a:solidFill>
                <a:srgbClr val="FFFFFF"/>
              </a:solidFill>
            </a:endParaRPr>
          </a:p>
          <a:p>
            <a:pPr lvl="2" indent="-457189">
              <a:spcBef>
                <a:spcPts val="0"/>
              </a:spcBef>
              <a:buClr>
                <a:srgbClr val="FFFFFF"/>
              </a:buClr>
              <a:buSzPts val="1800"/>
            </a:pPr>
            <a:r>
              <a:rPr lang="en" sz="2400" dirty="0">
                <a:solidFill>
                  <a:srgbClr val="FFFFFF"/>
                </a:solidFill>
              </a:rPr>
              <a:t>Drop prosecutions for marijuana possession</a:t>
            </a:r>
            <a:endParaRPr sz="2400" dirty="0">
              <a:solidFill>
                <a:srgbClr val="FFFFFF"/>
              </a:solidFill>
            </a:endParaRPr>
          </a:p>
          <a:p>
            <a:pPr lvl="2" indent="-457189">
              <a:spcBef>
                <a:spcPts val="0"/>
              </a:spcBef>
              <a:buClr>
                <a:srgbClr val="FFFFFF"/>
              </a:buClr>
              <a:buSzPts val="1800"/>
            </a:pPr>
            <a:r>
              <a:rPr lang="en" sz="2400" dirty="0">
                <a:solidFill>
                  <a:srgbClr val="FFFFFF"/>
                </a:solidFill>
              </a:rPr>
              <a:t>Charge fewer felonies</a:t>
            </a:r>
            <a:endParaRPr sz="2400" dirty="0">
              <a:solidFill>
                <a:srgbClr val="FFFFFF"/>
              </a:solidFill>
            </a:endParaRPr>
          </a:p>
          <a:p>
            <a:pPr lvl="2" indent="-457189">
              <a:spcBef>
                <a:spcPts val="0"/>
              </a:spcBef>
              <a:buClr>
                <a:srgbClr val="FFFFFF"/>
              </a:buClr>
              <a:buSzPts val="1800"/>
            </a:pPr>
            <a:r>
              <a:rPr lang="en" sz="2400" dirty="0">
                <a:solidFill>
                  <a:srgbClr val="FFFFFF"/>
                </a:solidFill>
              </a:rPr>
              <a:t>Discontinue death penalty</a:t>
            </a:r>
            <a:endParaRPr sz="2400" dirty="0">
              <a:solidFill>
                <a:srgbClr val="FFFFFF"/>
              </a:solidFill>
            </a:endParaRPr>
          </a:p>
          <a:p>
            <a:pPr lvl="2" indent="-457189">
              <a:spcBef>
                <a:spcPts val="0"/>
              </a:spcBef>
              <a:buClr>
                <a:srgbClr val="FFFFFF"/>
              </a:buClr>
              <a:buSzPts val="1800"/>
            </a:pPr>
            <a:r>
              <a:rPr lang="en" sz="2400" dirty="0">
                <a:solidFill>
                  <a:srgbClr val="FFFFFF"/>
                </a:solidFill>
              </a:rPr>
              <a:t>End cash bond</a:t>
            </a:r>
            <a:endParaRPr sz="2400" dirty="0">
              <a:solidFill>
                <a:srgbClr val="FFFFFF"/>
              </a:solidFill>
            </a:endParaRPr>
          </a:p>
        </p:txBody>
      </p:sp>
      <p:pic>
        <p:nvPicPr>
          <p:cNvPr id="174" name="Google Shape;174;p31"/>
          <p:cNvPicPr preferRelativeResize="0"/>
          <p:nvPr/>
        </p:nvPicPr>
        <p:blipFill>
          <a:blip r:embed="rId4">
            <a:alphaModFix/>
          </a:blip>
          <a:stretch>
            <a:fillRect/>
          </a:stretch>
        </p:blipFill>
        <p:spPr>
          <a:xfrm>
            <a:off x="6618534" y="3253827"/>
            <a:ext cx="5573468" cy="36041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D0BC2C-BBCB-4ACD-B213-E96C11A61633}"/>
              </a:ext>
            </a:extLst>
          </p:cNvPr>
          <p:cNvSpPr txBox="1"/>
          <p:nvPr/>
        </p:nvSpPr>
        <p:spPr>
          <a:xfrm>
            <a:off x="2042474" y="206985"/>
            <a:ext cx="8107051" cy="584775"/>
          </a:xfrm>
          <a:prstGeom prst="rect">
            <a:avLst/>
          </a:prstGeom>
          <a:noFill/>
        </p:spPr>
        <p:txBody>
          <a:bodyPr wrap="square" rtlCol="0">
            <a:spAutoFit/>
          </a:bodyPr>
          <a:lstStyle/>
          <a:p>
            <a:pPr algn="ctr"/>
            <a:r>
              <a:rPr lang="en-US" sz="3200" b="1" u="sng" dirty="0">
                <a:solidFill>
                  <a:schemeClr val="accent1"/>
                </a:solidFill>
              </a:rPr>
              <a:t>It is about more than incarceration</a:t>
            </a:r>
          </a:p>
        </p:txBody>
      </p:sp>
      <p:pic>
        <p:nvPicPr>
          <p:cNvPr id="3" name="Picture 2">
            <a:extLst>
              <a:ext uri="{FF2B5EF4-FFF2-40B4-BE49-F238E27FC236}">
                <a16:creationId xmlns:a16="http://schemas.microsoft.com/office/drawing/2014/main" id="{E78E6325-6227-4404-843A-908EA0081FCE}"/>
              </a:ext>
            </a:extLst>
          </p:cNvPr>
          <p:cNvPicPr>
            <a:picLocks noChangeAspect="1"/>
          </p:cNvPicPr>
          <p:nvPr/>
        </p:nvPicPr>
        <p:blipFill>
          <a:blip r:embed="rId2"/>
          <a:stretch>
            <a:fillRect/>
          </a:stretch>
        </p:blipFill>
        <p:spPr>
          <a:xfrm>
            <a:off x="2042474" y="791760"/>
            <a:ext cx="7620692" cy="5720931"/>
          </a:xfrm>
          <a:prstGeom prst="rect">
            <a:avLst/>
          </a:prstGeom>
        </p:spPr>
      </p:pic>
    </p:spTree>
    <p:extLst>
      <p:ext uri="{BB962C8B-B14F-4D97-AF65-F5344CB8AC3E}">
        <p14:creationId xmlns:p14="http://schemas.microsoft.com/office/powerpoint/2010/main" val="59055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2DE145-F33F-4985-9D33-7A6EF6332C1C}"/>
              </a:ext>
            </a:extLst>
          </p:cNvPr>
          <p:cNvPicPr>
            <a:picLocks noChangeAspect="1"/>
          </p:cNvPicPr>
          <p:nvPr/>
        </p:nvPicPr>
        <p:blipFill>
          <a:blip r:embed="rId2"/>
          <a:stretch>
            <a:fillRect/>
          </a:stretch>
        </p:blipFill>
        <p:spPr>
          <a:xfrm>
            <a:off x="1695268" y="932294"/>
            <a:ext cx="8388379" cy="5515359"/>
          </a:xfrm>
          <a:prstGeom prst="rect">
            <a:avLst/>
          </a:prstGeom>
        </p:spPr>
      </p:pic>
      <p:sp>
        <p:nvSpPr>
          <p:cNvPr id="3" name="TextBox 2">
            <a:extLst>
              <a:ext uri="{FF2B5EF4-FFF2-40B4-BE49-F238E27FC236}">
                <a16:creationId xmlns:a16="http://schemas.microsoft.com/office/drawing/2014/main" id="{3AF3D107-9FE0-448A-8049-BE6467F108A0}"/>
              </a:ext>
            </a:extLst>
          </p:cNvPr>
          <p:cNvSpPr txBox="1"/>
          <p:nvPr/>
        </p:nvSpPr>
        <p:spPr>
          <a:xfrm>
            <a:off x="3260558" y="288758"/>
            <a:ext cx="5257800" cy="523220"/>
          </a:xfrm>
          <a:prstGeom prst="rect">
            <a:avLst/>
          </a:prstGeom>
          <a:noFill/>
        </p:spPr>
        <p:txBody>
          <a:bodyPr wrap="square" rtlCol="0">
            <a:spAutoFit/>
          </a:bodyPr>
          <a:lstStyle/>
          <a:p>
            <a:r>
              <a:rPr lang="en-US" sz="2800" b="1" dirty="0">
                <a:solidFill>
                  <a:schemeClr val="accent1"/>
                </a:solidFill>
              </a:rPr>
              <a:t>Race and Criminal Law in Virginia</a:t>
            </a:r>
          </a:p>
        </p:txBody>
      </p:sp>
    </p:spTree>
    <p:extLst>
      <p:ext uri="{BB962C8B-B14F-4D97-AF65-F5344CB8AC3E}">
        <p14:creationId xmlns:p14="http://schemas.microsoft.com/office/powerpoint/2010/main" val="3540445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0CA3F4-EE68-4DB8-B93E-13AB4070711E}"/>
              </a:ext>
            </a:extLst>
          </p:cNvPr>
          <p:cNvPicPr>
            <a:picLocks noChangeAspect="1"/>
          </p:cNvPicPr>
          <p:nvPr/>
        </p:nvPicPr>
        <p:blipFill>
          <a:blip r:embed="rId2"/>
          <a:stretch>
            <a:fillRect/>
          </a:stretch>
        </p:blipFill>
        <p:spPr>
          <a:xfrm>
            <a:off x="1934851" y="308138"/>
            <a:ext cx="8322297" cy="6241723"/>
          </a:xfrm>
          <a:prstGeom prst="rect">
            <a:avLst/>
          </a:prstGeom>
        </p:spPr>
      </p:pic>
    </p:spTree>
    <p:extLst>
      <p:ext uri="{BB962C8B-B14F-4D97-AF65-F5344CB8AC3E}">
        <p14:creationId xmlns:p14="http://schemas.microsoft.com/office/powerpoint/2010/main" val="326319300"/>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 /></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ateVTI">
  <a:themeElements>
    <a:clrScheme name="">
      <a:dk1>
        <a:srgbClr val="000000"/>
      </a:dk1>
      <a:lt1>
        <a:srgbClr val="FFFFFF"/>
      </a:lt1>
      <a:dk2>
        <a:srgbClr val="243B41"/>
      </a:dk2>
      <a:lt2>
        <a:srgbClr val="E2E3E8"/>
      </a:lt2>
      <a:accent1>
        <a:srgbClr val="B99F21"/>
      </a:accent1>
      <a:accent2>
        <a:srgbClr val="D56517"/>
      </a:accent2>
      <a:accent3>
        <a:srgbClr val="E7292A"/>
      </a:accent3>
      <a:accent4>
        <a:srgbClr val="D51768"/>
      </a:accent4>
      <a:accent5>
        <a:srgbClr val="E729C8"/>
      </a:accent5>
      <a:accent6>
        <a:srgbClr val="A417D5"/>
      </a:accent6>
      <a:hlink>
        <a:srgbClr val="C758A3"/>
      </a:hlink>
      <a:folHlink>
        <a:srgbClr val="828282"/>
      </a:folHlink>
    </a:clrScheme>
    <a:fontScheme name="Slate">
      <a:majorFont>
        <a:latin typeface="Bodoni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2645</TotalTime>
  <Words>4697</Words>
  <Application>Microsoft Office PowerPoint</Application>
  <PresentationFormat>Widescreen</PresentationFormat>
  <Paragraphs>437</Paragraphs>
  <Slides>66</Slides>
  <Notes>39</Notes>
  <HiddenSlides>0</HiddenSlides>
  <MMClips>0</MMClips>
  <ScaleCrop>false</ScaleCrop>
  <HeadingPairs>
    <vt:vector size="4" baseType="variant">
      <vt:variant>
        <vt:lpstr>Theme</vt:lpstr>
      </vt:variant>
      <vt:variant>
        <vt:i4>4</vt:i4>
      </vt:variant>
      <vt:variant>
        <vt:lpstr>Slide Titles</vt:lpstr>
      </vt:variant>
      <vt:variant>
        <vt:i4>66</vt:i4>
      </vt:variant>
    </vt:vector>
  </HeadingPairs>
  <TitlesOfParts>
    <vt:vector size="70" baseType="lpstr">
      <vt:lpstr>Office Theme</vt:lpstr>
      <vt:lpstr>Depth</vt:lpstr>
      <vt:lpstr>Simple Dark</vt:lpstr>
      <vt:lpstr>SlateVTI</vt:lpstr>
      <vt:lpstr>Criminal Justice Reform in Virginia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Restorative Justice</vt:lpstr>
      <vt:lpstr>What is Restorative Justice?</vt:lpstr>
      <vt:lpstr>Concepts of Restorative Justice </vt:lpstr>
      <vt:lpstr>What does Restorative Justice Look Like?</vt:lpstr>
      <vt:lpstr>Consider the case of Rikki Spector</vt:lpstr>
      <vt:lpstr>Concerns about Restorative Justice</vt:lpstr>
      <vt:lpstr>Why use Restorative Justice?</vt:lpstr>
      <vt:lpstr>BAIL REFORM</vt:lpstr>
      <vt:lpstr>Overview</vt:lpstr>
      <vt:lpstr>Virginia Statutes</vt:lpstr>
      <vt:lpstr>Virginia Statutes Cont.</vt:lpstr>
      <vt:lpstr>Virginia Statutes Cont.</vt:lpstr>
      <vt:lpstr>Virginia</vt:lpstr>
      <vt:lpstr>Virginia Cont.</vt:lpstr>
      <vt:lpstr>Current Reforms in Other States</vt:lpstr>
      <vt:lpstr>Current Reforms in Other States Cont.</vt:lpstr>
      <vt:lpstr>Current Reforms in Other States Cont.</vt:lpstr>
      <vt:lpstr>Where Can We Go From Here?</vt:lpstr>
      <vt:lpstr>Involve Stakeholders at Every Stage of Reform</vt:lpstr>
      <vt:lpstr>Limit Pretrial Detention</vt:lpstr>
      <vt:lpstr>Eliminate Money Bail</vt:lpstr>
      <vt:lpstr>Optimize Pretrial Services</vt:lpstr>
      <vt:lpstr>Tread Carefully with Risk Assessment Tools</vt:lpstr>
      <vt:lpstr>Criminal Justice Reform:  Compensation for  Court Appointed Counsel</vt:lpstr>
      <vt:lpstr>Introduction</vt:lpstr>
      <vt:lpstr>Public Defenders and Court Appointed Counsel</vt:lpstr>
      <vt:lpstr>Process to Attain Court Appointed Counsel</vt:lpstr>
      <vt:lpstr>Indigent Defense: Court Appointed Counsel vs. Public Defender</vt:lpstr>
      <vt:lpstr>Quick Quiz</vt:lpstr>
      <vt:lpstr>What is the hourly rate for court appointed work? </vt:lpstr>
      <vt:lpstr>$90</vt:lpstr>
      <vt:lpstr>What is the fee cap for misdemeanor cases?  </vt:lpstr>
      <vt:lpstr>$120</vt:lpstr>
      <vt:lpstr>What is the fee cap for felony cases when the maximum punishment is 20 years or less? </vt:lpstr>
      <vt:lpstr>$445</vt:lpstr>
      <vt:lpstr>What is the fee cap for a felony when the punishment is more than 20 years? </vt:lpstr>
      <vt:lpstr>$1235</vt:lpstr>
      <vt:lpstr>What is the fee cap for a petition of appeal to the Virginia Court of Appeals for all felony cases? </vt:lpstr>
      <vt:lpstr>$400 (+$100 for oral argument)</vt:lpstr>
      <vt:lpstr>If petition is granted and the case is heard on the merits by the Virginia Court of Appeals, what is the total fee cap for all felony cases? </vt:lpstr>
      <vt:lpstr>$725</vt:lpstr>
      <vt:lpstr>Compensation for Court Appointed Counsel (VA)</vt:lpstr>
      <vt:lpstr>Fee Caps for Court Appointed Counsel on Appeal</vt:lpstr>
      <vt:lpstr>Fee Cap Waivers</vt:lpstr>
      <vt:lpstr> Compensation In Federal Courts</vt:lpstr>
      <vt:lpstr>Federal Fee Caps</vt:lpstr>
      <vt:lpstr>PowerPoint Presentation</vt:lpstr>
      <vt:lpstr>How Do We Match Up?</vt:lpstr>
      <vt:lpstr>Discussion: Implications?</vt:lpstr>
      <vt:lpstr>PowerPoint Presentation</vt:lpstr>
      <vt:lpstr>Commonwealth Attorney: Loudoun County</vt:lpstr>
      <vt:lpstr>Commonwealth Attorney:  Prince William County </vt:lpstr>
      <vt:lpstr>Commonwealth Attorney: Fairfax County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Justice Reform in Virginia</dc:title>
  <dc:creator>Bryan Kennedy</dc:creator>
  <cp:lastModifiedBy>Unknown User</cp:lastModifiedBy>
  <cp:revision>21</cp:revision>
  <cp:lastPrinted>2019-11-13T13:57:55Z</cp:lastPrinted>
  <dcterms:created xsi:type="dcterms:W3CDTF">2019-11-04T18:57:00Z</dcterms:created>
  <dcterms:modified xsi:type="dcterms:W3CDTF">2019-11-18T15:21:09Z</dcterms:modified>
</cp:coreProperties>
</file>