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9" r:id="rId4"/>
    <p:sldId id="278" r:id="rId5"/>
    <p:sldId id="279" r:id="rId6"/>
    <p:sldId id="265" r:id="rId7"/>
    <p:sldId id="258" r:id="rId8"/>
    <p:sldId id="261" r:id="rId9"/>
    <p:sldId id="268" r:id="rId10"/>
    <p:sldId id="267" r:id="rId11"/>
    <p:sldId id="263" r:id="rId12"/>
    <p:sldId id="270" r:id="rId13"/>
    <p:sldId id="271" r:id="rId14"/>
    <p:sldId id="269" r:id="rId15"/>
    <p:sldId id="264" r:id="rId16"/>
    <p:sldId id="272" r:id="rId17"/>
    <p:sldId id="266" r:id="rId18"/>
    <p:sldId id="275" r:id="rId19"/>
    <p:sldId id="276" r:id="rId20"/>
    <p:sldId id="277" r:id="rId21"/>
    <p:sldId id="273" r:id="rId22"/>
    <p:sldId id="281" r:id="rId23"/>
    <p:sldId id="284" r:id="rId24"/>
    <p:sldId id="285" r:id="rId25"/>
    <p:sldId id="282" r:id="rId26"/>
    <p:sldId id="283" r:id="rId27"/>
    <p:sldId id="28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5060B5-34F6-4763-8990-7FC4B7D10C53}"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F9532D-71E5-4517-BE02-0491F9524CAF}" type="slidenum">
              <a:rPr lang="en-US" smtClean="0"/>
              <a:t>‹#›</a:t>
            </a:fld>
            <a:endParaRPr lang="en-US"/>
          </a:p>
        </p:txBody>
      </p:sp>
    </p:spTree>
    <p:extLst>
      <p:ext uri="{BB962C8B-B14F-4D97-AF65-F5344CB8AC3E}">
        <p14:creationId xmlns:p14="http://schemas.microsoft.com/office/powerpoint/2010/main" val="3505901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817FC-102E-42CC-B5F2-73330B601A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A87D90-29DF-40AC-B9D6-3537F18FD9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C468EE-7CCA-4C05-9DB2-4F1D00118899}"/>
              </a:ext>
            </a:extLst>
          </p:cNvPr>
          <p:cNvSpPr>
            <a:spLocks noGrp="1"/>
          </p:cNvSpPr>
          <p:nvPr>
            <p:ph type="dt" sz="half" idx="10"/>
          </p:nvPr>
        </p:nvSpPr>
        <p:spPr/>
        <p:txBody>
          <a:bodyPr/>
          <a:lstStyle/>
          <a:p>
            <a:fld id="{0F1F5DBF-A3E8-4C34-8FD5-7F40EFF360D4}" type="datetime1">
              <a:rPr lang="en-US" smtClean="0"/>
              <a:t>9/19/2019</a:t>
            </a:fld>
            <a:endParaRPr lang="en-US"/>
          </a:p>
        </p:txBody>
      </p:sp>
      <p:sp>
        <p:nvSpPr>
          <p:cNvPr id="5" name="Footer Placeholder 4">
            <a:extLst>
              <a:ext uri="{FF2B5EF4-FFF2-40B4-BE49-F238E27FC236}">
                <a16:creationId xmlns:a16="http://schemas.microsoft.com/office/drawing/2014/main" id="{EE4413FC-C003-4F66-8EF3-148820990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4C013-9090-4B8D-9290-C69DEAACE994}"/>
              </a:ext>
            </a:extLst>
          </p:cNvPr>
          <p:cNvSpPr>
            <a:spLocks noGrp="1"/>
          </p:cNvSpPr>
          <p:nvPr>
            <p:ph type="sldNum" sz="quarter" idx="12"/>
          </p:nvPr>
        </p:nvSpPr>
        <p:spPr/>
        <p:txBody>
          <a:bodyPr/>
          <a:lstStyle>
            <a:lvl1pPr>
              <a:defRPr sz="1400" b="1"/>
            </a:lvl1pPr>
          </a:lstStyle>
          <a:p>
            <a:fld id="{4E952D20-0D59-4404-8C00-D481A28A2452}" type="slidenum">
              <a:rPr lang="en-US" smtClean="0"/>
              <a:pPr/>
              <a:t>‹#›</a:t>
            </a:fld>
            <a:endParaRPr lang="en-US" dirty="0"/>
          </a:p>
        </p:txBody>
      </p:sp>
    </p:spTree>
    <p:extLst>
      <p:ext uri="{BB962C8B-B14F-4D97-AF65-F5344CB8AC3E}">
        <p14:creationId xmlns:p14="http://schemas.microsoft.com/office/powerpoint/2010/main" val="19108262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2DC2B-9C88-4242-9FBA-253300F880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CD49DC-0663-482A-AD33-139E36A816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367CEE-A518-4DB8-BF3A-DFF8AF409317}"/>
              </a:ext>
            </a:extLst>
          </p:cNvPr>
          <p:cNvSpPr>
            <a:spLocks noGrp="1"/>
          </p:cNvSpPr>
          <p:nvPr>
            <p:ph type="dt" sz="half" idx="10"/>
          </p:nvPr>
        </p:nvSpPr>
        <p:spPr/>
        <p:txBody>
          <a:bodyPr/>
          <a:lstStyle/>
          <a:p>
            <a:fld id="{377AEA78-5304-46D9-8372-1FE6913EFB92}" type="datetime1">
              <a:rPr lang="en-US" smtClean="0"/>
              <a:t>9/19/2019</a:t>
            </a:fld>
            <a:endParaRPr lang="en-US"/>
          </a:p>
        </p:txBody>
      </p:sp>
      <p:sp>
        <p:nvSpPr>
          <p:cNvPr id="5" name="Footer Placeholder 4">
            <a:extLst>
              <a:ext uri="{FF2B5EF4-FFF2-40B4-BE49-F238E27FC236}">
                <a16:creationId xmlns:a16="http://schemas.microsoft.com/office/drawing/2014/main" id="{7BC4FB4F-CEF7-43C3-9A05-9E5EFB3FB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65538-DF89-4D63-85BF-671150BDE4BE}"/>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134192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91B5F2-6CDB-40CB-9E21-9E84D529CA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027DE7-E146-4BB5-8736-B3CC7E79AC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642BF-22D0-4A1B-9A57-A0063A38C5EB}"/>
              </a:ext>
            </a:extLst>
          </p:cNvPr>
          <p:cNvSpPr>
            <a:spLocks noGrp="1"/>
          </p:cNvSpPr>
          <p:nvPr>
            <p:ph type="dt" sz="half" idx="10"/>
          </p:nvPr>
        </p:nvSpPr>
        <p:spPr/>
        <p:txBody>
          <a:bodyPr/>
          <a:lstStyle/>
          <a:p>
            <a:fld id="{61D39423-B6B5-46C6-BB5D-710A0A9EDD4D}" type="datetime1">
              <a:rPr lang="en-US" smtClean="0"/>
              <a:t>9/19/2019</a:t>
            </a:fld>
            <a:endParaRPr lang="en-US"/>
          </a:p>
        </p:txBody>
      </p:sp>
      <p:sp>
        <p:nvSpPr>
          <p:cNvPr id="5" name="Footer Placeholder 4">
            <a:extLst>
              <a:ext uri="{FF2B5EF4-FFF2-40B4-BE49-F238E27FC236}">
                <a16:creationId xmlns:a16="http://schemas.microsoft.com/office/drawing/2014/main" id="{FE5C992F-B7BF-4D7A-90D8-05ACA0509B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E9FDAD-FD8C-4CD2-9B3C-81B2A1B4FBD3}"/>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179098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8278-7D52-45D8-9BF8-B5BB301985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83E503-0319-40D9-8F24-7EAD38BCB8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CE624-57F8-43E0-BCF0-11163356B747}"/>
              </a:ext>
            </a:extLst>
          </p:cNvPr>
          <p:cNvSpPr>
            <a:spLocks noGrp="1"/>
          </p:cNvSpPr>
          <p:nvPr>
            <p:ph type="dt" sz="half" idx="10"/>
          </p:nvPr>
        </p:nvSpPr>
        <p:spPr/>
        <p:txBody>
          <a:bodyPr/>
          <a:lstStyle/>
          <a:p>
            <a:fld id="{FA3C08DF-F00E-45A5-82F9-98BC486ED429}" type="datetime1">
              <a:rPr lang="en-US" smtClean="0"/>
              <a:t>9/19/2019</a:t>
            </a:fld>
            <a:endParaRPr lang="en-US"/>
          </a:p>
        </p:txBody>
      </p:sp>
      <p:sp>
        <p:nvSpPr>
          <p:cNvPr id="5" name="Footer Placeholder 4">
            <a:extLst>
              <a:ext uri="{FF2B5EF4-FFF2-40B4-BE49-F238E27FC236}">
                <a16:creationId xmlns:a16="http://schemas.microsoft.com/office/drawing/2014/main" id="{06541A75-0052-4E7E-BE8D-08361618DF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18FBDB-5116-498E-A412-94A66AF9E9C7}"/>
              </a:ext>
            </a:extLst>
          </p:cNvPr>
          <p:cNvSpPr>
            <a:spLocks noGrp="1"/>
          </p:cNvSpPr>
          <p:nvPr>
            <p:ph type="sldNum" sz="quarter" idx="12"/>
          </p:nvPr>
        </p:nvSpPr>
        <p:spPr/>
        <p:txBody>
          <a:bodyPr/>
          <a:lstStyle/>
          <a:p>
            <a:fld id="{4E952D20-0D59-4404-8C00-D481A28A2452}" type="slidenum">
              <a:rPr lang="en-US" smtClean="0"/>
              <a:t>‹#›</a:t>
            </a:fld>
            <a:endParaRPr lang="en-US" dirty="0"/>
          </a:p>
        </p:txBody>
      </p:sp>
    </p:spTree>
    <p:extLst>
      <p:ext uri="{BB962C8B-B14F-4D97-AF65-F5344CB8AC3E}">
        <p14:creationId xmlns:p14="http://schemas.microsoft.com/office/powerpoint/2010/main" val="15375699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23763-A12B-4EFC-BBAC-27F189DE03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2E3DFE-EE1F-48B1-A4C5-82FB717580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72591E-F01B-43B3-B9D6-831A1053AEDD}"/>
              </a:ext>
            </a:extLst>
          </p:cNvPr>
          <p:cNvSpPr>
            <a:spLocks noGrp="1"/>
          </p:cNvSpPr>
          <p:nvPr>
            <p:ph type="dt" sz="half" idx="10"/>
          </p:nvPr>
        </p:nvSpPr>
        <p:spPr/>
        <p:txBody>
          <a:bodyPr/>
          <a:lstStyle/>
          <a:p>
            <a:fld id="{CD8AB0EA-DEB2-49A4-B21D-F5182995FADC}" type="datetime1">
              <a:rPr lang="en-US" smtClean="0"/>
              <a:t>9/19/2019</a:t>
            </a:fld>
            <a:endParaRPr lang="en-US"/>
          </a:p>
        </p:txBody>
      </p:sp>
      <p:sp>
        <p:nvSpPr>
          <p:cNvPr id="5" name="Footer Placeholder 4">
            <a:extLst>
              <a:ext uri="{FF2B5EF4-FFF2-40B4-BE49-F238E27FC236}">
                <a16:creationId xmlns:a16="http://schemas.microsoft.com/office/drawing/2014/main" id="{FF83B3D9-4780-4033-B020-145CAB5A65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4A673-BBB3-4AE7-B5C8-B15619FB265C}"/>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20931602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44EB1-FAAD-442B-BFB4-CAA8211B9F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0D5AD-16DA-4397-B1F2-BBA2C66975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AF4E46-2C5D-4E05-84BE-1381F4A8EF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5E2CA1-FAAC-4262-8AA4-CD8BC0636C09}"/>
              </a:ext>
            </a:extLst>
          </p:cNvPr>
          <p:cNvSpPr>
            <a:spLocks noGrp="1"/>
          </p:cNvSpPr>
          <p:nvPr>
            <p:ph type="dt" sz="half" idx="10"/>
          </p:nvPr>
        </p:nvSpPr>
        <p:spPr/>
        <p:txBody>
          <a:bodyPr/>
          <a:lstStyle/>
          <a:p>
            <a:fld id="{804C5EA4-753D-4BD2-BDB6-7F390023181A}" type="datetime1">
              <a:rPr lang="en-US" smtClean="0"/>
              <a:t>9/19/2019</a:t>
            </a:fld>
            <a:endParaRPr lang="en-US"/>
          </a:p>
        </p:txBody>
      </p:sp>
      <p:sp>
        <p:nvSpPr>
          <p:cNvPr id="6" name="Footer Placeholder 5">
            <a:extLst>
              <a:ext uri="{FF2B5EF4-FFF2-40B4-BE49-F238E27FC236}">
                <a16:creationId xmlns:a16="http://schemas.microsoft.com/office/drawing/2014/main" id="{36943F4E-D13E-4682-A6C2-71E2C2CDFE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71C497-BA2B-4B98-BB12-21A6623F4D0F}"/>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18387293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191EA-D1A9-44F1-8585-92A3797678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C328BB-8FA9-48F9-9ABE-BC14925E66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07F85D-7125-4265-AE53-1EC471155E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F4F31A-D392-4557-96D2-6633FEC0AC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35717D-E6F8-4A72-B7A5-43A27B355B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91CE0B-ED6B-4A8C-B7B9-9BC0397F24E2}"/>
              </a:ext>
            </a:extLst>
          </p:cNvPr>
          <p:cNvSpPr>
            <a:spLocks noGrp="1"/>
          </p:cNvSpPr>
          <p:nvPr>
            <p:ph type="dt" sz="half" idx="10"/>
          </p:nvPr>
        </p:nvSpPr>
        <p:spPr/>
        <p:txBody>
          <a:bodyPr/>
          <a:lstStyle/>
          <a:p>
            <a:fld id="{480EE80C-C7F4-419C-A5CB-2BBD8C0836BA}" type="datetime1">
              <a:rPr lang="en-US" smtClean="0"/>
              <a:t>9/19/2019</a:t>
            </a:fld>
            <a:endParaRPr lang="en-US"/>
          </a:p>
        </p:txBody>
      </p:sp>
      <p:sp>
        <p:nvSpPr>
          <p:cNvPr id="8" name="Footer Placeholder 7">
            <a:extLst>
              <a:ext uri="{FF2B5EF4-FFF2-40B4-BE49-F238E27FC236}">
                <a16:creationId xmlns:a16="http://schemas.microsoft.com/office/drawing/2014/main" id="{7B57DFA4-8C38-4018-B0D9-969E266EB1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780297-4646-4E7E-B772-872BAF573B92}"/>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138849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E783-9453-49F8-AA57-0EDCFE979D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05A7-E4A4-4518-A094-CAC8387923EE}"/>
              </a:ext>
            </a:extLst>
          </p:cNvPr>
          <p:cNvSpPr>
            <a:spLocks noGrp="1"/>
          </p:cNvSpPr>
          <p:nvPr>
            <p:ph type="dt" sz="half" idx="10"/>
          </p:nvPr>
        </p:nvSpPr>
        <p:spPr/>
        <p:txBody>
          <a:bodyPr/>
          <a:lstStyle/>
          <a:p>
            <a:fld id="{28C0AD1B-4BA9-40B1-951C-996A1C3FBC38}" type="datetime1">
              <a:rPr lang="en-US" smtClean="0"/>
              <a:t>9/19/2019</a:t>
            </a:fld>
            <a:endParaRPr lang="en-US"/>
          </a:p>
        </p:txBody>
      </p:sp>
      <p:sp>
        <p:nvSpPr>
          <p:cNvPr id="4" name="Footer Placeholder 3">
            <a:extLst>
              <a:ext uri="{FF2B5EF4-FFF2-40B4-BE49-F238E27FC236}">
                <a16:creationId xmlns:a16="http://schemas.microsoft.com/office/drawing/2014/main" id="{D1A0E83E-5B83-4AA4-8233-A1552482CE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32844F-6432-437F-9C61-4694FED3BE42}"/>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317570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5853DE-6A16-40A1-9656-61904C148F72}"/>
              </a:ext>
            </a:extLst>
          </p:cNvPr>
          <p:cNvSpPr>
            <a:spLocks noGrp="1"/>
          </p:cNvSpPr>
          <p:nvPr>
            <p:ph type="dt" sz="half" idx="10"/>
          </p:nvPr>
        </p:nvSpPr>
        <p:spPr/>
        <p:txBody>
          <a:bodyPr/>
          <a:lstStyle/>
          <a:p>
            <a:fld id="{E491CA08-FE07-483A-8F65-1E0EFF658326}" type="datetime1">
              <a:rPr lang="en-US" smtClean="0"/>
              <a:t>9/19/2019</a:t>
            </a:fld>
            <a:endParaRPr lang="en-US"/>
          </a:p>
        </p:txBody>
      </p:sp>
      <p:sp>
        <p:nvSpPr>
          <p:cNvPr id="3" name="Footer Placeholder 2">
            <a:extLst>
              <a:ext uri="{FF2B5EF4-FFF2-40B4-BE49-F238E27FC236}">
                <a16:creationId xmlns:a16="http://schemas.microsoft.com/office/drawing/2014/main" id="{A1A4AFFC-3AD5-4AE3-808A-A52FDCEEEF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0B1F78-6A3B-4433-A740-E53CC914E8D3}"/>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310038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1923-65F6-4907-B75F-12F75D12E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344F0B-83F2-4971-ACFB-33EFEF4D2A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5D3DB1-C36B-4FF1-8343-6A98F8B6E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A74D3-4C2A-403B-9C25-F2D016125048}"/>
              </a:ext>
            </a:extLst>
          </p:cNvPr>
          <p:cNvSpPr>
            <a:spLocks noGrp="1"/>
          </p:cNvSpPr>
          <p:nvPr>
            <p:ph type="dt" sz="half" idx="10"/>
          </p:nvPr>
        </p:nvSpPr>
        <p:spPr/>
        <p:txBody>
          <a:bodyPr/>
          <a:lstStyle/>
          <a:p>
            <a:fld id="{5506991D-8DF3-423B-B125-F8B707F0B78E}" type="datetime1">
              <a:rPr lang="en-US" smtClean="0"/>
              <a:t>9/19/2019</a:t>
            </a:fld>
            <a:endParaRPr lang="en-US"/>
          </a:p>
        </p:txBody>
      </p:sp>
      <p:sp>
        <p:nvSpPr>
          <p:cNvPr id="6" name="Footer Placeholder 5">
            <a:extLst>
              <a:ext uri="{FF2B5EF4-FFF2-40B4-BE49-F238E27FC236}">
                <a16:creationId xmlns:a16="http://schemas.microsoft.com/office/drawing/2014/main" id="{29E330AA-0C21-4531-95DF-6C0BA05B95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51A135-E1CA-4644-B991-F1539326D5D3}"/>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3889151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79F55-8CFD-41D7-A9EF-B718587C92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52C858-43A4-487A-B3C3-6BF0B6844B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2D04BF-544C-48B5-BBF9-00FEA9311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B9257A-1266-45FC-B50F-B718EA88B0EF}"/>
              </a:ext>
            </a:extLst>
          </p:cNvPr>
          <p:cNvSpPr>
            <a:spLocks noGrp="1"/>
          </p:cNvSpPr>
          <p:nvPr>
            <p:ph type="dt" sz="half" idx="10"/>
          </p:nvPr>
        </p:nvSpPr>
        <p:spPr/>
        <p:txBody>
          <a:bodyPr/>
          <a:lstStyle/>
          <a:p>
            <a:fld id="{75335C7C-68E9-4926-BBD4-FCD129D2FE55}" type="datetime1">
              <a:rPr lang="en-US" smtClean="0"/>
              <a:t>9/19/2019</a:t>
            </a:fld>
            <a:endParaRPr lang="en-US"/>
          </a:p>
        </p:txBody>
      </p:sp>
      <p:sp>
        <p:nvSpPr>
          <p:cNvPr id="6" name="Footer Placeholder 5">
            <a:extLst>
              <a:ext uri="{FF2B5EF4-FFF2-40B4-BE49-F238E27FC236}">
                <a16:creationId xmlns:a16="http://schemas.microsoft.com/office/drawing/2014/main" id="{B3C25D26-8DC5-437A-8B56-AC737E4EC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65579-2DD3-4775-99E0-DCAA050970FF}"/>
              </a:ext>
            </a:extLst>
          </p:cNvPr>
          <p:cNvSpPr>
            <a:spLocks noGrp="1"/>
          </p:cNvSpPr>
          <p:nvPr>
            <p:ph type="sldNum" sz="quarter" idx="12"/>
          </p:nvPr>
        </p:nvSpPr>
        <p:spPr/>
        <p:txBody>
          <a:bodyPr/>
          <a:lstStyle/>
          <a:p>
            <a:fld id="{4E952D20-0D59-4404-8C00-D481A28A2452}" type="slidenum">
              <a:rPr lang="en-US" smtClean="0"/>
              <a:t>‹#›</a:t>
            </a:fld>
            <a:endParaRPr lang="en-US"/>
          </a:p>
        </p:txBody>
      </p:sp>
    </p:spTree>
    <p:extLst>
      <p:ext uri="{BB962C8B-B14F-4D97-AF65-F5344CB8AC3E}">
        <p14:creationId xmlns:p14="http://schemas.microsoft.com/office/powerpoint/2010/main" val="181819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DF196A-EC67-4294-8970-85E1E3A861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6287E7-E6C4-4E73-A866-6E4995F80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17578B-85FC-4498-90C0-2CCB53F036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2502C-B7AF-4D97-AC71-D3233506BE02}" type="datetime1">
              <a:rPr lang="en-US" smtClean="0"/>
              <a:t>9/19/2019</a:t>
            </a:fld>
            <a:endParaRPr lang="en-US"/>
          </a:p>
        </p:txBody>
      </p:sp>
      <p:sp>
        <p:nvSpPr>
          <p:cNvPr id="5" name="Footer Placeholder 4">
            <a:extLst>
              <a:ext uri="{FF2B5EF4-FFF2-40B4-BE49-F238E27FC236}">
                <a16:creationId xmlns:a16="http://schemas.microsoft.com/office/drawing/2014/main" id="{6A5C2DBD-3C3C-48E1-AA79-5E39F46D96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C84B65-891A-4897-81C3-F2234E61B494}"/>
              </a:ext>
            </a:extLst>
          </p:cNvPr>
          <p:cNvSpPr>
            <a:spLocks noGrp="1"/>
          </p:cNvSpPr>
          <p:nvPr>
            <p:ph type="sldNum" sz="quarter" idx="4"/>
          </p:nvPr>
        </p:nvSpPr>
        <p:spPr>
          <a:xfrm>
            <a:off x="8610600" y="619869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52D20-0D59-4404-8C00-D481A28A2452}" type="slidenum">
              <a:rPr lang="en-US" smtClean="0"/>
              <a:t>‹#›</a:t>
            </a:fld>
            <a:endParaRPr lang="en-US"/>
          </a:p>
        </p:txBody>
      </p:sp>
    </p:spTree>
    <p:extLst>
      <p:ext uri="{BB962C8B-B14F-4D97-AF65-F5344CB8AC3E}">
        <p14:creationId xmlns:p14="http://schemas.microsoft.com/office/powerpoint/2010/main" val="3849750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1524000" y="1687485"/>
            <a:ext cx="8850284" cy="1845424"/>
          </a:xfrm>
        </p:spPr>
        <p:txBody>
          <a:bodyPr>
            <a:noAutofit/>
          </a:bodyPr>
          <a:lstStyle/>
          <a:p>
            <a:r>
              <a:rPr lang="en-US" sz="2800" dirty="0">
                <a:latin typeface="Garamond" panose="02020404030301010803" pitchFamily="18" charset="0"/>
              </a:rPr>
              <a:t>GEORGE MASON AMERICAN INN OF COURT</a:t>
            </a:r>
            <a:br>
              <a:rPr lang="en-US" sz="2800" dirty="0">
                <a:latin typeface="Garamond" panose="02020404030301010803" pitchFamily="18" charset="0"/>
              </a:rPr>
            </a:br>
            <a:r>
              <a:rPr lang="en-US" sz="2800" dirty="0" smtClean="0">
                <a:latin typeface="Garamond" panose="02020404030301010803" pitchFamily="18" charset="0"/>
              </a:rPr>
              <a:t>Civil Forfeiture:</a:t>
            </a:r>
            <a:r>
              <a:rPr lang="en-US" sz="2800" dirty="0">
                <a:latin typeface="Garamond" panose="02020404030301010803" pitchFamily="18" charset="0"/>
              </a:rPr>
              <a:t/>
            </a:r>
            <a:br>
              <a:rPr lang="en-US" sz="2800" dirty="0">
                <a:latin typeface="Garamond" panose="02020404030301010803" pitchFamily="18" charset="0"/>
              </a:rPr>
            </a:br>
            <a:r>
              <a:rPr lang="en-US" sz="2800" dirty="0" smtClean="0">
                <a:latin typeface="Garamond" panose="02020404030301010803" pitchFamily="18" charset="0"/>
              </a:rPr>
              <a:t>The Nuts </a:t>
            </a:r>
            <a:r>
              <a:rPr lang="en-US" sz="2800" dirty="0">
                <a:latin typeface="Garamond" panose="02020404030301010803" pitchFamily="18" charset="0"/>
              </a:rPr>
              <a:t>and Bolts for When</a:t>
            </a:r>
            <a:br>
              <a:rPr lang="en-US" sz="2800" dirty="0">
                <a:latin typeface="Garamond" panose="02020404030301010803" pitchFamily="18" charset="0"/>
              </a:rPr>
            </a:br>
            <a:r>
              <a:rPr lang="en-US" sz="2800" dirty="0">
                <a:latin typeface="Garamond" panose="02020404030301010803" pitchFamily="18" charset="0"/>
              </a:rPr>
              <a:t>The Government Comes to Take Your Client’s </a:t>
            </a:r>
            <a:r>
              <a:rPr lang="en-US" sz="2800" dirty="0" smtClean="0">
                <a:latin typeface="Garamond" panose="02020404030301010803" pitchFamily="18" charset="0"/>
              </a:rPr>
              <a:t>Stuff</a:t>
            </a:r>
            <a:br>
              <a:rPr lang="en-US" sz="2800" dirty="0" smtClean="0">
                <a:latin typeface="Garamond" panose="02020404030301010803" pitchFamily="18" charset="0"/>
              </a:rPr>
            </a:br>
            <a:r>
              <a:rPr lang="en-US" sz="1800" dirty="0" smtClean="0">
                <a:latin typeface="Garamond" panose="02020404030301010803" pitchFamily="18" charset="0"/>
              </a:rPr>
              <a:t>September 25, 2019</a:t>
            </a:r>
            <a:endParaRPr lang="en-US" sz="18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2819517" y="3765665"/>
            <a:ext cx="6505575" cy="2476401"/>
          </a:xfrm>
          <a:noFill/>
          <a:ln>
            <a:noFill/>
          </a:ln>
        </p:spPr>
        <p:txBody>
          <a:bodyPr>
            <a:normAutofit fontScale="77500" lnSpcReduction="20000"/>
          </a:bodyPr>
          <a:lstStyle/>
          <a:p>
            <a:r>
              <a:rPr lang="en-US" sz="1800" dirty="0" smtClean="0">
                <a:latin typeface="Garamond" panose="02020404030301010803" pitchFamily="18" charset="0"/>
              </a:rPr>
              <a:t>Panel Members:</a:t>
            </a:r>
          </a:p>
          <a:p>
            <a:pPr algn="l">
              <a:lnSpc>
                <a:spcPct val="100000"/>
              </a:lnSpc>
            </a:pPr>
            <a:r>
              <a:rPr lang="en-US" dirty="0" smtClean="0">
                <a:latin typeface="Garamond" panose="02020404030301010803" pitchFamily="18" charset="0"/>
              </a:rPr>
              <a:t>		</a:t>
            </a:r>
            <a:r>
              <a:rPr lang="en-US" sz="1800" dirty="0" smtClean="0">
                <a:latin typeface="Garamond" panose="02020404030301010803" pitchFamily="18" charset="0"/>
              </a:rPr>
              <a:t>- The Honorable Dontae L. </a:t>
            </a:r>
            <a:r>
              <a:rPr lang="en-US" sz="1800" dirty="0" err="1" smtClean="0">
                <a:latin typeface="Garamond" panose="02020404030301010803" pitchFamily="18" charset="0"/>
              </a:rPr>
              <a:t>Bugg</a:t>
            </a:r>
            <a:r>
              <a:rPr lang="en-US" sz="1800" dirty="0" smtClean="0">
                <a:latin typeface="Garamond" panose="02020404030301010803" pitchFamily="18" charset="0"/>
              </a:rPr>
              <a:t>, Fairfax County Circuit Court</a:t>
            </a:r>
          </a:p>
          <a:p>
            <a:pPr algn="l">
              <a:lnSpc>
                <a:spcPct val="100000"/>
              </a:lnSpc>
            </a:pPr>
            <a:r>
              <a:rPr lang="en-US" sz="1800" dirty="0" smtClean="0">
                <a:latin typeface="Garamond" panose="02020404030301010803" pitchFamily="18" charset="0"/>
              </a:rPr>
              <a:t>		- David B. Deitch, Esq., </a:t>
            </a:r>
            <a:r>
              <a:rPr lang="en-US" sz="1800" dirty="0" err="1" smtClean="0">
                <a:latin typeface="Garamond" panose="02020404030301010803" pitchFamily="18" charset="0"/>
              </a:rPr>
              <a:t>Berenzweig</a:t>
            </a:r>
            <a:r>
              <a:rPr lang="en-US" sz="1800" dirty="0" smtClean="0">
                <a:latin typeface="Garamond" panose="02020404030301010803" pitchFamily="18" charset="0"/>
              </a:rPr>
              <a:t> Leonard, LLP</a:t>
            </a:r>
          </a:p>
          <a:p>
            <a:pPr algn="l">
              <a:lnSpc>
                <a:spcPct val="100000"/>
              </a:lnSpc>
            </a:pPr>
            <a:r>
              <a:rPr lang="en-US" sz="1800" dirty="0" smtClean="0">
                <a:latin typeface="Garamond" panose="02020404030301010803" pitchFamily="18" charset="0"/>
              </a:rPr>
              <a:t>		- Anders T. Sleight, Esq., </a:t>
            </a:r>
            <a:r>
              <a:rPr lang="en-US" sz="1800" dirty="0" err="1" smtClean="0">
                <a:latin typeface="Garamond" panose="02020404030301010803" pitchFamily="18" charset="0"/>
              </a:rPr>
              <a:t>Glasser</a:t>
            </a:r>
            <a:r>
              <a:rPr lang="en-US" sz="1800" dirty="0" smtClean="0">
                <a:latin typeface="Garamond" panose="02020404030301010803" pitchFamily="18" charset="0"/>
              </a:rPr>
              <a:t> &amp; </a:t>
            </a:r>
            <a:r>
              <a:rPr lang="en-US" sz="1800" dirty="0" err="1" smtClean="0">
                <a:latin typeface="Garamond" panose="02020404030301010803" pitchFamily="18" charset="0"/>
              </a:rPr>
              <a:t>Glasser</a:t>
            </a:r>
            <a:r>
              <a:rPr lang="en-US" sz="1800" dirty="0" smtClean="0">
                <a:latin typeface="Garamond" panose="02020404030301010803" pitchFamily="18" charset="0"/>
              </a:rPr>
              <a:t>, PLC</a:t>
            </a:r>
          </a:p>
          <a:p>
            <a:pPr algn="l">
              <a:lnSpc>
                <a:spcPct val="100000"/>
              </a:lnSpc>
            </a:pPr>
            <a:r>
              <a:rPr lang="en-US" sz="1800" dirty="0">
                <a:latin typeface="Garamond" panose="02020404030301010803" pitchFamily="18" charset="0"/>
              </a:rPr>
              <a:t>	</a:t>
            </a:r>
            <a:r>
              <a:rPr lang="en-US" sz="1800" dirty="0" smtClean="0">
                <a:latin typeface="Garamond" panose="02020404030301010803" pitchFamily="18" charset="0"/>
              </a:rPr>
              <a:t>	- Kim </a:t>
            </a:r>
            <a:r>
              <a:rPr lang="en-US" sz="1800" dirty="0" err="1" smtClean="0">
                <a:latin typeface="Garamond" panose="02020404030301010803" pitchFamily="18" charset="0"/>
              </a:rPr>
              <a:t>Rothenberger</a:t>
            </a:r>
            <a:r>
              <a:rPr lang="en-US" sz="1800" dirty="0" smtClean="0">
                <a:latin typeface="Garamond" panose="02020404030301010803" pitchFamily="18" charset="0"/>
              </a:rPr>
              <a:t>, Antonin Scalia Law School</a:t>
            </a:r>
          </a:p>
          <a:p>
            <a:pPr algn="l">
              <a:lnSpc>
                <a:spcPct val="100000"/>
              </a:lnSpc>
            </a:pPr>
            <a:r>
              <a:rPr lang="en-US" sz="1800" dirty="0">
                <a:latin typeface="Garamond" panose="02020404030301010803" pitchFamily="18" charset="0"/>
              </a:rPr>
              <a:t>	</a:t>
            </a:r>
            <a:r>
              <a:rPr lang="en-US" sz="1800" dirty="0" smtClean="0">
                <a:latin typeface="Garamond" panose="02020404030301010803" pitchFamily="18" charset="0"/>
              </a:rPr>
              <a:t>	- </a:t>
            </a:r>
            <a:r>
              <a:rPr lang="en-US" sz="1800" dirty="0">
                <a:latin typeface="Garamond" panose="02020404030301010803" pitchFamily="18" charset="0"/>
              </a:rPr>
              <a:t>Brandon </a:t>
            </a:r>
            <a:r>
              <a:rPr lang="en-US" sz="1800" dirty="0" smtClean="0">
                <a:latin typeface="Garamond" panose="02020404030301010803" pitchFamily="18" charset="0"/>
              </a:rPr>
              <a:t>Schell, </a:t>
            </a:r>
            <a:r>
              <a:rPr lang="en-US" sz="1800" dirty="0">
                <a:latin typeface="Garamond" panose="02020404030301010803" pitchFamily="18" charset="0"/>
              </a:rPr>
              <a:t>Antonin Scalia Law School</a:t>
            </a:r>
            <a:endParaRPr lang="en-US" sz="1800" dirty="0" smtClean="0">
              <a:latin typeface="Garamond" panose="02020404030301010803" pitchFamily="18" charset="0"/>
            </a:endParaRPr>
          </a:p>
          <a:p>
            <a:pPr algn="l">
              <a:lnSpc>
                <a:spcPct val="100000"/>
              </a:lnSpc>
            </a:pPr>
            <a:r>
              <a:rPr lang="en-US" sz="1800" dirty="0" smtClean="0">
                <a:latin typeface="Garamond" panose="02020404030301010803" pitchFamily="18" charset="0"/>
              </a:rPr>
              <a:t>-		- Dilan </a:t>
            </a:r>
            <a:r>
              <a:rPr lang="en-US" sz="1800" dirty="0" err="1" smtClean="0">
                <a:latin typeface="Garamond" panose="02020404030301010803" pitchFamily="18" charset="0"/>
              </a:rPr>
              <a:t>Wickrema</a:t>
            </a:r>
            <a:r>
              <a:rPr lang="en-US" sz="1800" dirty="0" smtClean="0">
                <a:latin typeface="Garamond" panose="02020404030301010803" pitchFamily="18" charset="0"/>
              </a:rPr>
              <a:t>, </a:t>
            </a:r>
            <a:r>
              <a:rPr lang="en-US" sz="1800" dirty="0">
                <a:latin typeface="Garamond" panose="02020404030301010803" pitchFamily="18" charset="0"/>
              </a:rPr>
              <a:t>Antonin Scalia Law School</a:t>
            </a:r>
            <a:endParaRPr lang="en-US" sz="1800" dirty="0" smtClean="0">
              <a:latin typeface="Garamond" panose="02020404030301010803" pitchFamily="18" charset="0"/>
            </a:endParaRPr>
          </a:p>
          <a:p>
            <a:pPr algn="l">
              <a:lnSpc>
                <a:spcPct val="100000"/>
              </a:lnSpc>
            </a:pPr>
            <a:r>
              <a:rPr lang="en-US" sz="1800" dirty="0" smtClean="0">
                <a:latin typeface="Garamond" panose="02020404030301010803" pitchFamily="18" charset="0"/>
              </a:rPr>
              <a:t>		</a:t>
            </a:r>
          </a:p>
        </p:txBody>
      </p:sp>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ic-crest"/>
          <p:cNvPicPr/>
          <p:nvPr/>
        </p:nvPicPr>
        <p:blipFill>
          <a:blip r:embed="rId2">
            <a:extLst>
              <a:ext uri="{28A0092B-C50C-407E-A947-70E740481C1C}">
                <a14:useLocalDpi xmlns:a14="http://schemas.microsoft.com/office/drawing/2010/main" val="0"/>
              </a:ext>
            </a:extLst>
          </a:blip>
          <a:srcRect/>
          <a:stretch>
            <a:fillRect/>
          </a:stretch>
        </p:blipFill>
        <p:spPr bwMode="auto">
          <a:xfrm>
            <a:off x="5436178" y="647182"/>
            <a:ext cx="895350" cy="923925"/>
          </a:xfrm>
          <a:prstGeom prst="rect">
            <a:avLst/>
          </a:prstGeom>
          <a:noFill/>
          <a:ln>
            <a:noFill/>
          </a:ln>
        </p:spPr>
      </p:pic>
      <p:sp>
        <p:nvSpPr>
          <p:cNvPr id="4" name="Slide Number Placeholder 3"/>
          <p:cNvSpPr>
            <a:spLocks noGrp="1"/>
          </p:cNvSpPr>
          <p:nvPr>
            <p:ph type="sldNum" sz="quarter" idx="12"/>
          </p:nvPr>
        </p:nvSpPr>
        <p:spPr/>
        <p:txBody>
          <a:bodyPr/>
          <a:lstStyle/>
          <a:p>
            <a:fld id="{4E952D20-0D59-4404-8C00-D481A28A2452}" type="slidenum">
              <a:rPr lang="en-US" smtClean="0"/>
              <a:t>1</a:t>
            </a:fld>
            <a:endParaRPr lang="en-US"/>
          </a:p>
        </p:txBody>
      </p:sp>
    </p:spTree>
    <p:extLst>
      <p:ext uri="{BB962C8B-B14F-4D97-AF65-F5344CB8AC3E}">
        <p14:creationId xmlns:p14="http://schemas.microsoft.com/office/powerpoint/2010/main" val="4026862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Non-Judicial Civil Forfeiture</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rmAutofit/>
          </a:bodyPr>
          <a:lstStyle/>
          <a:p>
            <a:pPr marL="342900" indent="-342900" algn="l">
              <a:buFont typeface="Arial" panose="020B0604020202020204" pitchFamily="34" charset="0"/>
              <a:buChar char="•"/>
            </a:pPr>
            <a:r>
              <a:rPr lang="en-US" sz="2800" dirty="0">
                <a:latin typeface="Garamond" panose="02020404030301010803" pitchFamily="18" charset="0"/>
              </a:rPr>
              <a:t>Person asserting </a:t>
            </a:r>
            <a:r>
              <a:rPr lang="en-US" sz="2800">
                <a:latin typeface="Garamond" panose="02020404030301010803" pitchFamily="18" charset="0"/>
              </a:rPr>
              <a:t>interest in </a:t>
            </a:r>
            <a:r>
              <a:rPr lang="en-US" sz="2800" dirty="0">
                <a:latin typeface="Garamond" panose="02020404030301010803" pitchFamily="18" charset="0"/>
              </a:rPr>
              <a:t>seized property may file a claim with the appropriate official</a:t>
            </a:r>
          </a:p>
          <a:p>
            <a:pPr marL="800100" lvl="1" indent="-342900" algn="l">
              <a:buFont typeface="Arial" panose="020B0604020202020204" pitchFamily="34" charset="0"/>
              <a:buChar char="•"/>
            </a:pPr>
            <a:r>
              <a:rPr lang="en-US" sz="2800" dirty="0">
                <a:latin typeface="Garamond" panose="02020404030301010803" pitchFamily="18" charset="0"/>
              </a:rPr>
              <a:t>Deadline in personal notice letter no earlier than 35 days after date letter is mailed</a:t>
            </a:r>
          </a:p>
          <a:p>
            <a:pPr marL="800100" lvl="1" indent="-342900" algn="l">
              <a:buFont typeface="Arial" panose="020B0604020202020204" pitchFamily="34" charset="0"/>
              <a:buChar char="•"/>
            </a:pPr>
            <a:r>
              <a:rPr lang="en-US" sz="2800" dirty="0">
                <a:latin typeface="Garamond" panose="02020404030301010803" pitchFamily="18" charset="0"/>
              </a:rPr>
              <a:t>If letter not received, may file up to 30 days after date of final publication of notice of seizure</a:t>
            </a:r>
          </a:p>
          <a:p>
            <a:pPr marL="342900" indent="-342900" algn="l">
              <a:buFont typeface="Arial" panose="020B0604020202020204" pitchFamily="34" charset="0"/>
              <a:buChar char="•"/>
            </a:pPr>
            <a:r>
              <a:rPr lang="en-US" sz="2800" dirty="0">
                <a:latin typeface="Garamond" panose="02020404030301010803" pitchFamily="18" charset="0"/>
              </a:rPr>
              <a:t>Claim must ID property and claimant’s interest in property and be made under oath, subject to penalty of perjury</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10</a:t>
            </a:fld>
            <a:endParaRPr lang="en-US"/>
          </a:p>
        </p:txBody>
      </p:sp>
    </p:spTree>
    <p:extLst>
      <p:ext uri="{BB962C8B-B14F-4D97-AF65-F5344CB8AC3E}">
        <p14:creationId xmlns:p14="http://schemas.microsoft.com/office/powerpoint/2010/main" val="2456620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Judicial Forfeiture Proceeding</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rmAutofit fontScale="77500" lnSpcReduction="20000"/>
          </a:bodyPr>
          <a:lstStyle/>
          <a:p>
            <a:pPr marL="342900" indent="-342900" algn="l">
              <a:buFont typeface="Arial" panose="020B0604020202020204" pitchFamily="34" charset="0"/>
              <a:buChar char="•"/>
            </a:pPr>
            <a:r>
              <a:rPr lang="en-US" sz="4400" dirty="0">
                <a:latin typeface="Garamond" panose="02020404030301010803" pitchFamily="18" charset="0"/>
              </a:rPr>
              <a:t>Government must file complaint within 90 days of filing of claim</a:t>
            </a:r>
          </a:p>
          <a:p>
            <a:pPr marL="342900" indent="-342900" algn="l">
              <a:buFont typeface="Arial" panose="020B0604020202020204" pitchFamily="34" charset="0"/>
              <a:buChar char="•"/>
            </a:pPr>
            <a:r>
              <a:rPr lang="en-US" sz="4400" dirty="0">
                <a:latin typeface="Garamond" panose="02020404030301010803" pitchFamily="18" charset="0"/>
              </a:rPr>
              <a:t>Court may extend period “for good cause shown” or on agreement of parties</a:t>
            </a:r>
          </a:p>
          <a:p>
            <a:pPr marL="342900" indent="-342900" algn="l">
              <a:buFont typeface="Arial" panose="020B0604020202020204" pitchFamily="34" charset="0"/>
              <a:buChar char="•"/>
            </a:pPr>
            <a:r>
              <a:rPr lang="en-US" sz="4400" dirty="0">
                <a:latin typeface="Garamond" panose="02020404030301010803" pitchFamily="18" charset="0"/>
              </a:rPr>
              <a:t>Otherwise, government must return property pending filing of complaint</a:t>
            </a:r>
          </a:p>
          <a:p>
            <a:pPr marL="800100" lvl="1" indent="-342900" algn="l">
              <a:buFont typeface="Arial" panose="020B0604020202020204" pitchFamily="34" charset="0"/>
              <a:buChar char="•"/>
            </a:pPr>
            <a:r>
              <a:rPr lang="en-US" sz="4000" dirty="0">
                <a:latin typeface="Garamond" panose="02020404030301010803" pitchFamily="18" charset="0"/>
              </a:rPr>
              <a:t>If government fails to file or release property, it must release and take no further action to forfeit the property civilly</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11</a:t>
            </a:fld>
            <a:endParaRPr lang="en-US"/>
          </a:p>
        </p:txBody>
      </p:sp>
    </p:spTree>
    <p:extLst>
      <p:ext uri="{BB962C8B-B14F-4D97-AF65-F5344CB8AC3E}">
        <p14:creationId xmlns:p14="http://schemas.microsoft.com/office/powerpoint/2010/main" val="4161017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Judicial Forfeiture Proceeding</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Autofit/>
          </a:bodyPr>
          <a:lstStyle/>
          <a:p>
            <a:pPr marL="342900" indent="-342900" algn="l">
              <a:buFont typeface="Arial" panose="020B0604020202020204" pitchFamily="34" charset="0"/>
              <a:buChar char="•"/>
            </a:pPr>
            <a:r>
              <a:rPr lang="en-US" sz="3200" dirty="0">
                <a:latin typeface="Garamond" panose="02020404030301010803" pitchFamily="18" charset="0"/>
              </a:rPr>
              <a:t>Requirements for complaint are in Rule G of the Supplemental Rules for Admiralty or Maritime Claims and Asset Forfeiture Actions</a:t>
            </a:r>
          </a:p>
          <a:p>
            <a:pPr marL="342900" indent="-342900" algn="l">
              <a:buFont typeface="Arial" panose="020B0604020202020204" pitchFamily="34" charset="0"/>
              <a:buChar char="•"/>
            </a:pPr>
            <a:r>
              <a:rPr lang="en-US" sz="3200" dirty="0">
                <a:latin typeface="Garamond" panose="02020404030301010803" pitchFamily="18" charset="0"/>
              </a:rPr>
              <a:t>Rule G also provides for issuance of a “warrant” to “arrest the property”</a:t>
            </a:r>
          </a:p>
          <a:p>
            <a:pPr marL="800100" lvl="1" indent="-342900" algn="l">
              <a:buFont typeface="Arial" panose="020B0604020202020204" pitchFamily="34" charset="0"/>
              <a:buChar char="•"/>
            </a:pPr>
            <a:r>
              <a:rPr lang="en-US" sz="3200" dirty="0">
                <a:latin typeface="Garamond" panose="02020404030301010803" pitchFamily="18" charset="0"/>
              </a:rPr>
              <a:t>Showing of “probable cause” required if not in government’s possession, custody or control and not subject to restraining order</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12</a:t>
            </a:fld>
            <a:endParaRPr lang="en-US"/>
          </a:p>
        </p:txBody>
      </p:sp>
    </p:spTree>
    <p:extLst>
      <p:ext uri="{BB962C8B-B14F-4D97-AF65-F5344CB8AC3E}">
        <p14:creationId xmlns:p14="http://schemas.microsoft.com/office/powerpoint/2010/main" val="3353594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Notice of Judicial Proceeding</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Autofit/>
          </a:bodyPr>
          <a:lstStyle/>
          <a:p>
            <a:pPr marL="342900" indent="-342900" algn="l">
              <a:buFont typeface="Arial" panose="020B0604020202020204" pitchFamily="34" charset="0"/>
              <a:buChar char="•"/>
            </a:pPr>
            <a:r>
              <a:rPr lang="en-US" sz="3200" dirty="0">
                <a:latin typeface="Garamond" panose="02020404030301010803" pitchFamily="18" charset="0"/>
              </a:rPr>
              <a:t>Notice required by </a:t>
            </a:r>
            <a:r>
              <a:rPr lang="en-US" sz="3600" dirty="0">
                <a:latin typeface="Garamond" panose="02020404030301010803" pitchFamily="18" charset="0"/>
              </a:rPr>
              <a:t>Rule G(4)</a:t>
            </a:r>
          </a:p>
          <a:p>
            <a:pPr marL="800100" lvl="1" indent="-342900" algn="l">
              <a:buFont typeface="Arial" panose="020B0604020202020204" pitchFamily="34" charset="0"/>
              <a:buChar char="•"/>
            </a:pPr>
            <a:r>
              <a:rPr lang="en-US" sz="3200" dirty="0">
                <a:latin typeface="Garamond" panose="02020404030301010803" pitchFamily="18" charset="0"/>
              </a:rPr>
              <a:t>By publication</a:t>
            </a:r>
          </a:p>
          <a:p>
            <a:pPr marL="800100" lvl="1" indent="-342900" algn="l">
              <a:buFont typeface="Arial" panose="020B0604020202020204" pitchFamily="34" charset="0"/>
              <a:buChar char="•"/>
            </a:pPr>
            <a:r>
              <a:rPr lang="en-US" sz="3200" dirty="0">
                <a:latin typeface="Garamond" panose="02020404030301010803" pitchFamily="18" charset="0"/>
              </a:rPr>
              <a:t>To known potential claimants</a:t>
            </a:r>
          </a:p>
          <a:p>
            <a:pPr marL="342900" indent="-342900" algn="l">
              <a:buFont typeface="Arial" panose="020B0604020202020204" pitchFamily="34" charset="0"/>
              <a:buChar char="•"/>
            </a:pPr>
            <a:endParaRPr lang="en-US" sz="3200" dirty="0">
              <a:latin typeface="Garamond" panose="02020404030301010803" pitchFamily="18" charset="0"/>
            </a:endParaRP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13</a:t>
            </a:fld>
            <a:endParaRPr lang="en-US"/>
          </a:p>
        </p:txBody>
      </p:sp>
    </p:spTree>
    <p:extLst>
      <p:ext uri="{BB962C8B-B14F-4D97-AF65-F5344CB8AC3E}">
        <p14:creationId xmlns:p14="http://schemas.microsoft.com/office/powerpoint/2010/main" val="1386929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Process Pursuant to Rule G</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rmAutofit fontScale="92500" lnSpcReduction="10000"/>
          </a:bodyPr>
          <a:lstStyle/>
          <a:p>
            <a:pPr marL="342900" indent="-342900" algn="l">
              <a:buFont typeface="Arial" panose="020B0604020202020204" pitchFamily="34" charset="0"/>
              <a:buChar char="•"/>
            </a:pPr>
            <a:r>
              <a:rPr lang="en-US" sz="4300" dirty="0">
                <a:latin typeface="Garamond" panose="02020404030301010803" pitchFamily="18" charset="0"/>
              </a:rPr>
              <a:t>Claim “stating the claimant’s interest in the property”</a:t>
            </a:r>
          </a:p>
          <a:p>
            <a:pPr marL="342900" indent="-342900" algn="l">
              <a:buFont typeface="Arial" panose="020B0604020202020204" pitchFamily="34" charset="0"/>
              <a:buChar char="•"/>
            </a:pPr>
            <a:r>
              <a:rPr lang="en-US" sz="4300" dirty="0">
                <a:latin typeface="Garamond" panose="02020404030301010803" pitchFamily="18" charset="0"/>
              </a:rPr>
              <a:t>Answer or Rule 12 motion</a:t>
            </a:r>
          </a:p>
          <a:p>
            <a:pPr marL="800100" lvl="1" indent="-342900" algn="l">
              <a:buFont typeface="Arial" panose="020B0604020202020204" pitchFamily="34" charset="0"/>
              <a:buChar char="•"/>
            </a:pPr>
            <a:r>
              <a:rPr lang="en-US" sz="4300" dirty="0">
                <a:latin typeface="Garamond" panose="02020404030301010803" pitchFamily="18" charset="0"/>
              </a:rPr>
              <a:t>Complaint must “state sufficiently detailed facts to support a reasonable belief that the government will be able to meet its burden of proof at trial”</a:t>
            </a:r>
          </a:p>
          <a:p>
            <a:pPr marL="800100" lvl="1" indent="-342900" algn="l">
              <a:buFont typeface="Arial" panose="020B0604020202020204" pitchFamily="34" charset="0"/>
              <a:buChar char="•"/>
            </a:pPr>
            <a:endParaRPr lang="en-US" sz="4000" dirty="0">
              <a:latin typeface="Garamond" panose="02020404030301010803" pitchFamily="18" charset="0"/>
            </a:endParaRP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14</a:t>
            </a:fld>
            <a:endParaRPr lang="en-US"/>
          </a:p>
        </p:txBody>
      </p:sp>
    </p:spTree>
    <p:extLst>
      <p:ext uri="{BB962C8B-B14F-4D97-AF65-F5344CB8AC3E}">
        <p14:creationId xmlns:p14="http://schemas.microsoft.com/office/powerpoint/2010/main" val="380033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Process Pursuant to Rule G</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Autofit/>
          </a:bodyPr>
          <a:lstStyle/>
          <a:p>
            <a:pPr marL="342900" indent="-342900" algn="l">
              <a:buFont typeface="Arial" panose="020B0604020202020204" pitchFamily="34" charset="0"/>
              <a:buChar char="•"/>
            </a:pPr>
            <a:r>
              <a:rPr lang="en-US" sz="3200" dirty="0">
                <a:latin typeface="Garamond" panose="02020404030301010803" pitchFamily="18" charset="0"/>
              </a:rPr>
              <a:t>Special interrogatories</a:t>
            </a:r>
          </a:p>
          <a:p>
            <a:pPr marL="800100" lvl="1" indent="-342900" algn="l">
              <a:buFont typeface="Arial" panose="020B0604020202020204" pitchFamily="34" charset="0"/>
              <a:buChar char="•"/>
            </a:pPr>
            <a:r>
              <a:rPr lang="en-US" sz="3200" dirty="0">
                <a:latin typeface="Garamond" panose="02020404030301010803" pitchFamily="18" charset="0"/>
              </a:rPr>
              <a:t>Limited to claimant’s ID and relationship with property</a:t>
            </a:r>
          </a:p>
          <a:p>
            <a:pPr marL="342900" indent="-342900" algn="l">
              <a:buFont typeface="Arial" panose="020B0604020202020204" pitchFamily="34" charset="0"/>
              <a:buChar char="•"/>
            </a:pPr>
            <a:r>
              <a:rPr lang="en-US" sz="3200" dirty="0">
                <a:latin typeface="Garamond" panose="02020404030301010803" pitchFamily="18" charset="0"/>
              </a:rPr>
              <a:t>If claimant moves to dismiss, government must file within 21 days</a:t>
            </a:r>
          </a:p>
          <a:p>
            <a:pPr marL="342900" indent="-342900" algn="l">
              <a:buFont typeface="Arial" panose="020B0604020202020204" pitchFamily="34" charset="0"/>
              <a:buChar char="•"/>
            </a:pPr>
            <a:r>
              <a:rPr lang="en-US" sz="3200" dirty="0">
                <a:latin typeface="Garamond" panose="02020404030301010803" pitchFamily="18" charset="0"/>
              </a:rPr>
              <a:t>But government then can defer its response to the motion until 21 days after claimant responds to the interrogatories</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15</a:t>
            </a:fld>
            <a:endParaRPr lang="en-US"/>
          </a:p>
        </p:txBody>
      </p:sp>
    </p:spTree>
    <p:extLst>
      <p:ext uri="{BB962C8B-B14F-4D97-AF65-F5344CB8AC3E}">
        <p14:creationId xmlns:p14="http://schemas.microsoft.com/office/powerpoint/2010/main" val="2257545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Bases for Federal Forfeiture</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Autofit/>
          </a:bodyPr>
          <a:lstStyle/>
          <a:p>
            <a:pPr marL="342900" indent="-342900" algn="l">
              <a:buFont typeface="Arial" panose="020B0604020202020204" pitchFamily="34" charset="0"/>
              <a:buChar char="•"/>
            </a:pPr>
            <a:r>
              <a:rPr lang="en-US" sz="4000" dirty="0">
                <a:latin typeface="Garamond" panose="02020404030301010803" pitchFamily="18" charset="0"/>
              </a:rPr>
              <a:t>Main statutes for civil forfeiture</a:t>
            </a:r>
          </a:p>
          <a:p>
            <a:pPr marL="800100" lvl="1" indent="-342900" algn="l">
              <a:buFont typeface="Arial" panose="020B0604020202020204" pitchFamily="34" charset="0"/>
              <a:buChar char="•"/>
            </a:pPr>
            <a:r>
              <a:rPr lang="en-US" sz="4000" dirty="0">
                <a:latin typeface="Garamond" panose="02020404030301010803" pitchFamily="18" charset="0"/>
              </a:rPr>
              <a:t>18 U.S. Code § 981</a:t>
            </a:r>
          </a:p>
          <a:p>
            <a:pPr marL="800100" lvl="1" indent="-342900" algn="l">
              <a:buFont typeface="Arial" panose="020B0604020202020204" pitchFamily="34" charset="0"/>
              <a:buChar char="•"/>
            </a:pPr>
            <a:r>
              <a:rPr lang="en-US" sz="4000" dirty="0">
                <a:latin typeface="Garamond" panose="02020404030301010803" pitchFamily="18" charset="0"/>
              </a:rPr>
              <a:t>21 U.S. Code § 881</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16</a:t>
            </a:fld>
            <a:endParaRPr lang="en-US"/>
          </a:p>
        </p:txBody>
      </p:sp>
    </p:spTree>
    <p:extLst>
      <p:ext uri="{BB962C8B-B14F-4D97-AF65-F5344CB8AC3E}">
        <p14:creationId xmlns:p14="http://schemas.microsoft.com/office/powerpoint/2010/main" val="97614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fontScale="90000"/>
          </a:bodyPr>
          <a:lstStyle/>
          <a:p>
            <a:pPr marL="457200" lvl="1" algn="l"/>
            <a:r>
              <a:rPr lang="en-US" sz="4000" u="sng" dirty="0">
                <a:latin typeface="Garamond" panose="02020404030301010803" pitchFamily="18" charset="0"/>
              </a:rPr>
              <a:t>Substantive Bases for Forfeiture</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rmAutofit fontScale="70000" lnSpcReduction="20000"/>
          </a:bodyPr>
          <a:lstStyle/>
          <a:p>
            <a:pPr marL="571500" indent="-571500" algn="l">
              <a:buFont typeface="Arial" panose="020B0604020202020204" pitchFamily="34" charset="0"/>
              <a:buChar char="•"/>
            </a:pPr>
            <a:r>
              <a:rPr lang="en-US" sz="3600" dirty="0">
                <a:latin typeface="Garamond" panose="02020404030301010803" pitchFamily="18" charset="0"/>
              </a:rPr>
              <a:t>Involved in or traceable to violation of laws against money laundering or money transmitter licensing</a:t>
            </a:r>
          </a:p>
          <a:p>
            <a:pPr marL="571500" indent="-571500" algn="l">
              <a:buFont typeface="Arial" panose="020B0604020202020204" pitchFamily="34" charset="0"/>
              <a:buChar char="•"/>
            </a:pPr>
            <a:r>
              <a:rPr lang="en-US" sz="3600" dirty="0">
                <a:latin typeface="Garamond" panose="02020404030301010803" pitchFamily="18" charset="0"/>
              </a:rPr>
              <a:t>Derived from certain offenses against foreign nation</a:t>
            </a:r>
          </a:p>
          <a:p>
            <a:pPr marL="571500" indent="-571500" algn="l">
              <a:buFont typeface="Arial" panose="020B0604020202020204" pitchFamily="34" charset="0"/>
              <a:buChar char="•"/>
            </a:pPr>
            <a:r>
              <a:rPr lang="en-US" sz="3600" dirty="0">
                <a:latin typeface="Garamond" panose="02020404030301010803" pitchFamily="18" charset="0"/>
              </a:rPr>
              <a:t>Derived from “specified unlawful activity”</a:t>
            </a:r>
          </a:p>
          <a:p>
            <a:pPr marL="571500" indent="-571500" algn="l">
              <a:buFont typeface="Arial" panose="020B0604020202020204" pitchFamily="34" charset="0"/>
              <a:buChar char="•"/>
            </a:pPr>
            <a:r>
              <a:rPr lang="en-US" sz="3600" dirty="0">
                <a:latin typeface="Garamond" panose="02020404030301010803" pitchFamily="18" charset="0"/>
              </a:rPr>
              <a:t>Gross receipts traceable to certain frauds and other crimes</a:t>
            </a:r>
          </a:p>
          <a:p>
            <a:pPr marL="571500" indent="-571500" algn="l">
              <a:buFont typeface="Arial" panose="020B0604020202020204" pitchFamily="34" charset="0"/>
              <a:buChar char="•"/>
            </a:pPr>
            <a:r>
              <a:rPr lang="en-US" sz="3600" dirty="0">
                <a:latin typeface="Garamond" panose="02020404030301010803" pitchFamily="18" charset="0"/>
              </a:rPr>
              <a:t>Assets of terrorists, for purpose of supporting terrorism, or derived from terrorism</a:t>
            </a:r>
          </a:p>
          <a:p>
            <a:pPr marL="571500" indent="-571500" algn="l">
              <a:buFont typeface="Arial" panose="020B0604020202020204" pitchFamily="34" charset="0"/>
              <a:buChar char="•"/>
            </a:pPr>
            <a:r>
              <a:rPr lang="en-US" sz="3600" dirty="0">
                <a:latin typeface="Garamond" panose="02020404030301010803" pitchFamily="18" charset="0"/>
              </a:rPr>
              <a:t>Involved in violation of North Korean sanctions</a:t>
            </a:r>
          </a:p>
          <a:p>
            <a:pPr marL="571500" indent="-571500" algn="l">
              <a:buFont typeface="Arial" panose="020B0604020202020204" pitchFamily="34" charset="0"/>
              <a:buChar char="•"/>
            </a:pPr>
            <a:r>
              <a:rPr lang="en-US" sz="3600" dirty="0">
                <a:latin typeface="Garamond" panose="02020404030301010803" pitchFamily="18" charset="0"/>
              </a:rPr>
              <a:t>Drugs, money, vehicles and firearms used to commit drug crimes</a:t>
            </a:r>
          </a:p>
          <a:p>
            <a:pPr marL="342900" indent="-342900" algn="l">
              <a:buFont typeface="Arial" panose="020B0604020202020204" pitchFamily="34" charset="0"/>
              <a:buChar char="•"/>
            </a:pPr>
            <a:endParaRPr lang="en-US" sz="4000" dirty="0">
              <a:latin typeface="Garamond" panose="02020404030301010803" pitchFamily="18" charset="0"/>
            </a:endParaRP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17</a:t>
            </a:fld>
            <a:endParaRPr lang="en-US"/>
          </a:p>
        </p:txBody>
      </p:sp>
    </p:spTree>
    <p:extLst>
      <p:ext uri="{BB962C8B-B14F-4D97-AF65-F5344CB8AC3E}">
        <p14:creationId xmlns:p14="http://schemas.microsoft.com/office/powerpoint/2010/main" val="1006778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870956" cy="877887"/>
          </a:xfrm>
        </p:spPr>
        <p:txBody>
          <a:bodyPr>
            <a:normAutofit fontScale="90000"/>
          </a:bodyPr>
          <a:lstStyle/>
          <a:p>
            <a:pPr marL="457200" lvl="1" algn="l"/>
            <a:r>
              <a:rPr lang="en-US" sz="4000" u="sng" dirty="0">
                <a:latin typeface="Garamond" panose="02020404030301010803" pitchFamily="18" charset="0"/>
              </a:rPr>
              <a:t>Third-Party Defenses to Forfeiture</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rmAutofit fontScale="85000" lnSpcReduction="20000"/>
          </a:bodyPr>
          <a:lstStyle/>
          <a:p>
            <a:pPr marL="571500" indent="-571500" algn="l">
              <a:buFont typeface="Arial" panose="020B0604020202020204" pitchFamily="34" charset="0"/>
              <a:buChar char="•"/>
            </a:pPr>
            <a:r>
              <a:rPr lang="en-US" sz="3600" dirty="0">
                <a:latin typeface="Garamond" panose="02020404030301010803" pitchFamily="18" charset="0"/>
              </a:rPr>
              <a:t>Virginia Code § 19.2-386.9 </a:t>
            </a:r>
          </a:p>
          <a:p>
            <a:pPr marL="800100" lvl="1" indent="-342900" algn="l">
              <a:buFont typeface="Arial" panose="020B0604020202020204" pitchFamily="34" charset="0"/>
              <a:buChar char="•"/>
            </a:pPr>
            <a:r>
              <a:rPr lang="en-US" sz="3600" dirty="0">
                <a:latin typeface="Garamond" panose="02020404030301010803" pitchFamily="18" charset="0"/>
              </a:rPr>
              <a:t>Lienholder must appear and file an Answer within 30 days of service of the Complaint</a:t>
            </a:r>
          </a:p>
          <a:p>
            <a:pPr marL="800100" lvl="1" indent="-342900" algn="l">
              <a:buFont typeface="Arial" panose="020B0604020202020204" pitchFamily="34" charset="0"/>
              <a:buChar char="•"/>
            </a:pPr>
            <a:r>
              <a:rPr lang="en-US" sz="3600" dirty="0">
                <a:latin typeface="Garamond" panose="02020404030301010803" pitchFamily="18" charset="0"/>
              </a:rPr>
              <a:t>Answer must be under oath (counsel cannot sign it solely on behalf of a client) and must identify:</a:t>
            </a:r>
            <a:endParaRPr lang="en-US" sz="4000" dirty="0">
              <a:latin typeface="Garamond" panose="02020404030301010803" pitchFamily="18" charset="0"/>
            </a:endParaRPr>
          </a:p>
          <a:p>
            <a:pPr marL="1257300" lvl="2" indent="-342900" algn="l">
              <a:buFont typeface="Arial" panose="020B0604020202020204" pitchFamily="34" charset="0"/>
              <a:buChar char="•"/>
            </a:pPr>
            <a:r>
              <a:rPr lang="en-US" sz="3400" dirty="0">
                <a:latin typeface="Garamond" panose="02020404030301010803" pitchFamily="18" charset="0"/>
              </a:rPr>
              <a:t>“the nature of the [lienholder’s] claim; </a:t>
            </a:r>
          </a:p>
          <a:p>
            <a:pPr marL="1257300" lvl="2" indent="-342900" algn="l">
              <a:buFont typeface="Arial" panose="020B0604020202020204" pitchFamily="34" charset="0"/>
              <a:buChar char="•"/>
            </a:pPr>
            <a:r>
              <a:rPr lang="en-US" sz="3400" dirty="0">
                <a:latin typeface="Garamond" panose="02020404030301010803" pitchFamily="18" charset="0"/>
              </a:rPr>
              <a:t>the exact right, title or character of the …interest in the property and the evidence thereof; and </a:t>
            </a:r>
          </a:p>
          <a:p>
            <a:pPr marL="1257300" lvl="2" indent="-342900" algn="l">
              <a:buFont typeface="Arial" panose="020B0604020202020204" pitchFamily="34" charset="0"/>
              <a:buChar char="•"/>
            </a:pPr>
            <a:r>
              <a:rPr lang="en-US" sz="3400" dirty="0">
                <a:latin typeface="Garamond" panose="02020404030301010803" pitchFamily="18" charset="0"/>
              </a:rPr>
              <a:t>the reason, cause, exemption or defense he may have against the forfeiture of the property.”</a:t>
            </a:r>
          </a:p>
          <a:p>
            <a:pPr marL="342900" indent="-342900" algn="l">
              <a:buFont typeface="Arial" panose="020B0604020202020204" pitchFamily="34" charset="0"/>
              <a:buChar char="•"/>
            </a:pPr>
            <a:endParaRPr lang="en-US" sz="4000" dirty="0">
              <a:latin typeface="Garamond" panose="02020404030301010803" pitchFamily="18" charset="0"/>
            </a:endParaRP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18</a:t>
            </a:fld>
            <a:endParaRPr lang="en-US"/>
          </a:p>
        </p:txBody>
      </p:sp>
    </p:spTree>
    <p:extLst>
      <p:ext uri="{BB962C8B-B14F-4D97-AF65-F5344CB8AC3E}">
        <p14:creationId xmlns:p14="http://schemas.microsoft.com/office/powerpoint/2010/main" val="330265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870956" cy="877887"/>
          </a:xfrm>
        </p:spPr>
        <p:txBody>
          <a:bodyPr>
            <a:normAutofit fontScale="90000"/>
          </a:bodyPr>
          <a:lstStyle/>
          <a:p>
            <a:pPr marL="457200" lvl="1" algn="l"/>
            <a:r>
              <a:rPr lang="en-US" sz="4000" u="sng" dirty="0">
                <a:latin typeface="Garamond" panose="02020404030301010803" pitchFamily="18" charset="0"/>
              </a:rPr>
              <a:t>Third-Party Defenses to Forfeiture</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7"/>
            <a:ext cx="8807383" cy="3595518"/>
          </a:xfrm>
          <a:noFill/>
          <a:ln>
            <a:noFill/>
          </a:ln>
        </p:spPr>
        <p:txBody>
          <a:bodyPr>
            <a:normAutofit/>
          </a:bodyPr>
          <a:lstStyle/>
          <a:p>
            <a:pPr marL="342900" indent="-342900" algn="l">
              <a:buFont typeface="Arial" panose="020B0604020202020204" pitchFamily="34" charset="0"/>
              <a:buChar char="•"/>
            </a:pPr>
            <a:r>
              <a:rPr lang="en-US" sz="3200" dirty="0">
                <a:latin typeface="Garamond" panose="02020404030301010803" pitchFamily="18" charset="0"/>
              </a:rPr>
              <a:t>Federal: Innocent Owner/Lienholder</a:t>
            </a:r>
          </a:p>
          <a:p>
            <a:pPr marL="800100" lvl="1" indent="-342900" algn="l">
              <a:buFont typeface="Arial" panose="020B0604020202020204" pitchFamily="34" charset="0"/>
              <a:buChar char="•"/>
            </a:pPr>
            <a:r>
              <a:rPr lang="en-US" sz="3200" dirty="0">
                <a:latin typeface="Garamond" panose="02020404030301010803" pitchFamily="18" charset="0"/>
              </a:rPr>
              <a:t>Third party/creditor must first assert a claim, under oath, to the seized property and identify:</a:t>
            </a:r>
          </a:p>
          <a:p>
            <a:pPr marL="1257300" lvl="2" indent="-342900" algn="l">
              <a:buFont typeface="Arial" panose="020B0604020202020204" pitchFamily="34" charset="0"/>
              <a:buChar char="•"/>
            </a:pPr>
            <a:r>
              <a:rPr lang="en-US" sz="3200" dirty="0">
                <a:latin typeface="Garamond" panose="02020404030301010803" pitchFamily="18" charset="0"/>
              </a:rPr>
              <a:t>“the specific property being claimed;”</a:t>
            </a:r>
          </a:p>
          <a:p>
            <a:pPr marL="1257300" lvl="2" indent="-342900" algn="l">
              <a:buFont typeface="Arial" panose="020B0604020202020204" pitchFamily="34" charset="0"/>
              <a:buChar char="•"/>
            </a:pPr>
            <a:r>
              <a:rPr lang="en-US" sz="3200" dirty="0">
                <a:latin typeface="Garamond" panose="02020404030301010803" pitchFamily="18" charset="0"/>
              </a:rPr>
              <a:t>“the claimant's interest in such property;” 18 U.S.C. § 983(2)(C).</a:t>
            </a:r>
          </a:p>
          <a:p>
            <a:pPr marL="800100" lvl="1" indent="-342900" algn="l">
              <a:buFont typeface="Arial" panose="020B0604020202020204" pitchFamily="34" charset="0"/>
              <a:buChar char="•"/>
            </a:pPr>
            <a:endParaRPr lang="en-US" sz="3600" dirty="0">
              <a:latin typeface="Garamond" panose="02020404030301010803" pitchFamily="18" charset="0"/>
            </a:endParaRP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19</a:t>
            </a:fld>
            <a:endParaRPr lang="en-US"/>
          </a:p>
        </p:txBody>
      </p:sp>
    </p:spTree>
    <p:extLst>
      <p:ext uri="{BB962C8B-B14F-4D97-AF65-F5344CB8AC3E}">
        <p14:creationId xmlns:p14="http://schemas.microsoft.com/office/powerpoint/2010/main" val="530631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81250" y="1924188"/>
            <a:ext cx="6734175" cy="877887"/>
          </a:xfrm>
        </p:spPr>
        <p:txBody>
          <a:bodyPr>
            <a:normAutofit/>
          </a:bodyPr>
          <a:lstStyle/>
          <a:p>
            <a:r>
              <a:rPr lang="en-US" sz="4000" u="sng" dirty="0">
                <a:latin typeface="Garamond" panose="02020404030301010803" pitchFamily="18" charset="0"/>
              </a:rPr>
              <a:t>What is civil forfeiture</a:t>
            </a:r>
            <a:r>
              <a:rPr lang="en-US" sz="4000" dirty="0">
                <a:latin typeface="Garamond" panose="02020404030301010803" pitchFamily="18" charset="0"/>
              </a:rPr>
              <a:t>?</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85938" y="2851149"/>
            <a:ext cx="8772525" cy="2006601"/>
          </a:xfrm>
          <a:noFill/>
          <a:ln>
            <a:noFill/>
          </a:ln>
        </p:spPr>
        <p:txBody>
          <a:bodyPr>
            <a:normAutofit/>
          </a:bodyPr>
          <a:lstStyle/>
          <a:p>
            <a:pPr marL="342900" indent="-342900" algn="l">
              <a:buFont typeface="Arial" panose="020B0604020202020204" pitchFamily="34" charset="0"/>
              <a:buChar char="•"/>
            </a:pPr>
            <a:r>
              <a:rPr lang="en-US" sz="4000" i="1" dirty="0">
                <a:latin typeface="Garamond" panose="02020404030301010803" pitchFamily="18" charset="0"/>
              </a:rPr>
              <a:t>In rem </a:t>
            </a:r>
            <a:r>
              <a:rPr lang="en-US" sz="4000" dirty="0">
                <a:latin typeface="Garamond" panose="02020404030301010803" pitchFamily="18" charset="0"/>
              </a:rPr>
              <a:t>versus </a:t>
            </a:r>
            <a:r>
              <a:rPr lang="en-US" sz="4000" i="1" dirty="0">
                <a:latin typeface="Garamond" panose="02020404030301010803" pitchFamily="18" charset="0"/>
              </a:rPr>
              <a:t>in </a:t>
            </a:r>
            <a:r>
              <a:rPr lang="en-US" sz="4000" i="1" dirty="0" err="1">
                <a:latin typeface="Garamond" panose="02020404030301010803" pitchFamily="18" charset="0"/>
              </a:rPr>
              <a:t>personam</a:t>
            </a:r>
            <a:endParaRPr lang="en-US" sz="4000" dirty="0">
              <a:latin typeface="Garamond" panose="02020404030301010803" pitchFamily="18" charset="0"/>
            </a:endParaRPr>
          </a:p>
          <a:p>
            <a:pPr marL="342900" indent="-342900" algn="l">
              <a:buFont typeface="Arial" panose="020B0604020202020204" pitchFamily="34" charset="0"/>
              <a:buChar char="•"/>
            </a:pPr>
            <a:r>
              <a:rPr lang="en-US" sz="4000" dirty="0">
                <a:latin typeface="Garamond" panose="02020404030301010803" pitchFamily="18" charset="0"/>
              </a:rPr>
              <a:t>Civil versus criminal forfeiture</a:t>
            </a:r>
          </a:p>
          <a:p>
            <a:pPr marL="342900" indent="-342900" algn="l">
              <a:buFont typeface="Arial" panose="020B0604020202020204" pitchFamily="34" charset="0"/>
              <a:buChar char="•"/>
            </a:pPr>
            <a:r>
              <a:rPr lang="en-US" sz="4000" dirty="0">
                <a:latin typeface="Garamond" panose="02020404030301010803" pitchFamily="18" charset="0"/>
              </a:rPr>
              <a:t>State versus federal</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2</a:t>
            </a:fld>
            <a:endParaRPr lang="en-US"/>
          </a:p>
        </p:txBody>
      </p:sp>
    </p:spTree>
    <p:extLst>
      <p:ext uri="{BB962C8B-B14F-4D97-AF65-F5344CB8AC3E}">
        <p14:creationId xmlns:p14="http://schemas.microsoft.com/office/powerpoint/2010/main" val="484752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870956" cy="877887"/>
          </a:xfrm>
        </p:spPr>
        <p:txBody>
          <a:bodyPr>
            <a:normAutofit fontScale="90000"/>
          </a:bodyPr>
          <a:lstStyle/>
          <a:p>
            <a:pPr marL="457200" lvl="1" algn="l"/>
            <a:r>
              <a:rPr lang="en-US" sz="4000" u="sng" dirty="0">
                <a:latin typeface="Garamond" panose="02020404030301010803" pitchFamily="18" charset="0"/>
              </a:rPr>
              <a:t>Third-Party Defenses to Forfeiture</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219406" y="2192647"/>
            <a:ext cx="9302820" cy="4049127"/>
          </a:xfrm>
          <a:noFill/>
          <a:ln>
            <a:noFill/>
          </a:ln>
        </p:spPr>
        <p:txBody>
          <a:bodyPr>
            <a:noAutofit/>
          </a:bodyPr>
          <a:lstStyle/>
          <a:p>
            <a:pPr marL="342900" indent="-342900" algn="l">
              <a:buFont typeface="Arial" panose="020B0604020202020204" pitchFamily="34" charset="0"/>
              <a:buChar char="•"/>
            </a:pPr>
            <a:r>
              <a:rPr lang="en-US" dirty="0">
                <a:latin typeface="Garamond" panose="02020404030301010803" pitchFamily="18" charset="0"/>
              </a:rPr>
              <a:t>Federal: Innocent Owner/Lienholder</a:t>
            </a:r>
          </a:p>
          <a:p>
            <a:pPr marL="800100" lvl="1" indent="-342900" algn="l">
              <a:buFont typeface="Arial" panose="020B0604020202020204" pitchFamily="34" charset="0"/>
              <a:buChar char="•"/>
            </a:pPr>
            <a:r>
              <a:rPr lang="en-US" sz="2400" dirty="0">
                <a:latin typeface="Garamond" panose="02020404030301010803" pitchFamily="18" charset="0"/>
              </a:rPr>
              <a:t>An innocent owner (18 U.S.C. § 983(d)) is one who</a:t>
            </a:r>
          </a:p>
          <a:p>
            <a:pPr marL="1257300" lvl="2" indent="-342900" algn="l">
              <a:buFont typeface="Arial" panose="020B0604020202020204" pitchFamily="34" charset="0"/>
              <a:buChar char="•"/>
            </a:pPr>
            <a:r>
              <a:rPr lang="en-US" sz="2400" dirty="0">
                <a:latin typeface="Garamond" panose="02020404030301010803" pitchFamily="18" charset="0"/>
              </a:rPr>
              <a:t>“did not know of the conduct giving rise to forfeiture;” or</a:t>
            </a:r>
          </a:p>
          <a:p>
            <a:pPr marL="1257300" lvl="2" indent="-342900" algn="l">
              <a:buFont typeface="Arial" panose="020B0604020202020204" pitchFamily="34" charset="0"/>
              <a:buChar char="•"/>
            </a:pPr>
            <a:r>
              <a:rPr lang="en-US" sz="2400" dirty="0">
                <a:latin typeface="Garamond" panose="02020404030301010803" pitchFamily="18" charset="0"/>
              </a:rPr>
              <a:t>“upon learning of the conduct giving rise to the forfeiture, did all that reasonably could be expected under the circumstances to terminate such use of the property”</a:t>
            </a:r>
          </a:p>
          <a:p>
            <a:pPr marL="1714500" lvl="3" indent="-342900" algn="l">
              <a:buFont typeface="Arial" panose="020B0604020202020204" pitchFamily="34" charset="0"/>
              <a:buChar char="•"/>
            </a:pPr>
            <a:r>
              <a:rPr lang="en-US" sz="2400" dirty="0">
                <a:latin typeface="Garamond" panose="02020404030301010803" pitchFamily="18" charset="0"/>
              </a:rPr>
              <a:t>Claimant/lienholder must demonstrate that it notified law enforcement if it was aware of the activity</a:t>
            </a:r>
          </a:p>
          <a:p>
            <a:pPr marL="1714500" lvl="3" indent="-342900" algn="l">
              <a:buFont typeface="Arial" panose="020B0604020202020204" pitchFamily="34" charset="0"/>
              <a:buChar char="•"/>
            </a:pPr>
            <a:r>
              <a:rPr lang="en-US" sz="2400" dirty="0">
                <a:latin typeface="Garamond" panose="02020404030301010803" pitchFamily="18" charset="0"/>
              </a:rPr>
              <a:t>Lienholder must revoke permission to use property illegally or take action to “discourage or prevent illegal use of property” 18 U.S.C. § 983(d)</a:t>
            </a:r>
          </a:p>
          <a:p>
            <a:pPr marL="800100" lvl="1" indent="-342900" algn="l">
              <a:buFont typeface="Arial" panose="020B0604020202020204" pitchFamily="34" charset="0"/>
              <a:buChar char="•"/>
            </a:pPr>
            <a:endParaRPr lang="en-US" sz="2400" dirty="0">
              <a:latin typeface="Garamond" panose="02020404030301010803" pitchFamily="18" charset="0"/>
            </a:endParaRP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20</a:t>
            </a:fld>
            <a:endParaRPr lang="en-US"/>
          </a:p>
        </p:txBody>
      </p:sp>
    </p:spTree>
    <p:extLst>
      <p:ext uri="{BB962C8B-B14F-4D97-AF65-F5344CB8AC3E}">
        <p14:creationId xmlns:p14="http://schemas.microsoft.com/office/powerpoint/2010/main" val="3334179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pPr marL="457200" lvl="1" algn="l"/>
            <a:r>
              <a:rPr lang="en-US" sz="4000" u="sng" dirty="0">
                <a:latin typeface="Garamond" panose="02020404030301010803" pitchFamily="18" charset="0"/>
              </a:rPr>
              <a:t>Hypothetical #1</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966774" cy="3897945"/>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Daniel </a:t>
            </a:r>
            <a:r>
              <a:rPr lang="en-US" sz="2800" dirty="0" err="1">
                <a:latin typeface="Garamond" panose="02020404030301010803" pitchFamily="18" charset="0"/>
              </a:rPr>
              <a:t>Drugdealer</a:t>
            </a:r>
            <a:r>
              <a:rPr lang="en-US" sz="2800" dirty="0">
                <a:latin typeface="Garamond" panose="02020404030301010803" pitchFamily="18" charset="0"/>
              </a:rPr>
              <a:t> deposits $10,000 in proceeds from illegal drug transactions into an account into which he and his spouse deposit their paychecks from their legitimate employment. Following that deposit, Daniel makes a series of withdrawals totaling $15,000, which is used in part to pay his mortgage and other bills, but also to pay his drug supplier. The balance in the account thereafter still exceeds $10,000. The government files an action in U.S. District Court seizing his bank account up to the amount of $10,000 with the intent to forfeit that money.</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21</a:t>
            </a:fld>
            <a:endParaRPr lang="en-US"/>
          </a:p>
        </p:txBody>
      </p:sp>
    </p:spTree>
    <p:extLst>
      <p:ext uri="{BB962C8B-B14F-4D97-AF65-F5344CB8AC3E}">
        <p14:creationId xmlns:p14="http://schemas.microsoft.com/office/powerpoint/2010/main" val="2770551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pPr marL="457200" lvl="1" algn="l"/>
            <a:r>
              <a:rPr lang="en-US" sz="4000" u="sng" dirty="0">
                <a:latin typeface="Garamond" panose="02020404030301010803" pitchFamily="18" charset="0"/>
              </a:rPr>
              <a:t>Hypothetical #1</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966774" cy="3897945"/>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Which of the following are true:</a:t>
            </a:r>
          </a:p>
          <a:p>
            <a:pPr algn="l"/>
            <a:r>
              <a:rPr lang="en-US" sz="2800" dirty="0">
                <a:latin typeface="Garamond" panose="02020404030301010803" pitchFamily="18" charset="0"/>
              </a:rPr>
              <a:t>(A) The government cannot seize the money because the tainted drug money has already been taken out of the account.</a:t>
            </a:r>
          </a:p>
          <a:p>
            <a:pPr algn="l"/>
            <a:r>
              <a:rPr lang="en-US" sz="2800" dirty="0">
                <a:latin typeface="Garamond" panose="02020404030301010803" pitchFamily="18" charset="0"/>
              </a:rPr>
              <a:t>(B) The government can seize only the portion of the $10,000 that was not paid to the drug supplier.</a:t>
            </a:r>
          </a:p>
          <a:p>
            <a:pPr algn="l"/>
            <a:r>
              <a:rPr lang="en-US" sz="2800" dirty="0">
                <a:latin typeface="Garamond" panose="02020404030301010803" pitchFamily="18" charset="0"/>
              </a:rPr>
              <a:t>(C) The government can seize the money.</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22</a:t>
            </a:fld>
            <a:endParaRPr lang="en-US"/>
          </a:p>
        </p:txBody>
      </p:sp>
    </p:spTree>
    <p:extLst>
      <p:ext uri="{BB962C8B-B14F-4D97-AF65-F5344CB8AC3E}">
        <p14:creationId xmlns:p14="http://schemas.microsoft.com/office/powerpoint/2010/main" val="2020588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pPr marL="457200" lvl="1" algn="l"/>
            <a:r>
              <a:rPr lang="en-US" sz="4000" u="sng" dirty="0">
                <a:latin typeface="Garamond" panose="02020404030301010803" pitchFamily="18" charset="0"/>
              </a:rPr>
              <a:t>Hypothetical #1</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200681" y="2192463"/>
            <a:ext cx="9646284" cy="4214963"/>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The correct answer is (C).</a:t>
            </a:r>
          </a:p>
          <a:p>
            <a:pPr marL="342900" indent="-342900" algn="l">
              <a:buFont typeface="Arial" panose="020B0604020202020204" pitchFamily="34" charset="0"/>
              <a:buChar char="•"/>
            </a:pPr>
            <a:r>
              <a:rPr lang="en-US" sz="2800" dirty="0">
                <a:latin typeface="Garamond" panose="02020404030301010803" pitchFamily="18" charset="0"/>
              </a:rPr>
              <a:t>The leading case on this issue is </a:t>
            </a:r>
            <a:r>
              <a:rPr lang="en-US" sz="2800" i="1" dirty="0">
                <a:latin typeface="Garamond" panose="02020404030301010803" pitchFamily="18" charset="0"/>
              </a:rPr>
              <a:t>United States v. Banco </a:t>
            </a:r>
            <a:r>
              <a:rPr lang="en-US" sz="2800" i="1" dirty="0" err="1">
                <a:latin typeface="Garamond" panose="02020404030301010803" pitchFamily="18" charset="0"/>
              </a:rPr>
              <a:t>Cafetero</a:t>
            </a:r>
            <a:r>
              <a:rPr lang="en-US" sz="2800" i="1" dirty="0">
                <a:latin typeface="Garamond" panose="02020404030301010803" pitchFamily="18" charset="0"/>
              </a:rPr>
              <a:t> Panama</a:t>
            </a:r>
            <a:r>
              <a:rPr lang="en-US" sz="2800" dirty="0">
                <a:latin typeface="Garamond" panose="02020404030301010803" pitchFamily="18" charset="0"/>
              </a:rPr>
              <a:t>, 797 F.2d 1154 (2d Cir. 1986), which addressed how to identify “traceable proceeds” of a drug crime when that fungible cash is commingled with legitimate funds.</a:t>
            </a:r>
          </a:p>
          <a:p>
            <a:pPr marL="800100" lvl="1" indent="-342900" algn="l">
              <a:buFont typeface="Arial" panose="020B0604020202020204" pitchFamily="34" charset="0"/>
              <a:buChar char="•"/>
            </a:pPr>
            <a:r>
              <a:rPr lang="en-US" sz="2800" dirty="0">
                <a:latin typeface="Garamond" panose="02020404030301010803" pitchFamily="18" charset="0"/>
              </a:rPr>
              <a:t>Court considered three approaches: (1) the “drugs-in, last-out” rule (also known as the “lowest intermediate balance” rule); (2) the “averaging” rule; and (3) the “drugs-in, first-out” rule.</a:t>
            </a:r>
          </a:p>
          <a:p>
            <a:pPr marL="800100" lvl="1" indent="-342900" algn="l">
              <a:buFont typeface="Arial" panose="020B0604020202020204" pitchFamily="34" charset="0"/>
              <a:buChar char="•"/>
            </a:pPr>
            <a:r>
              <a:rPr lang="en-US" sz="2800" dirty="0">
                <a:latin typeface="Garamond" panose="02020404030301010803" pitchFamily="18" charset="0"/>
              </a:rPr>
              <a:t>Court ruled that the government is entitled to the benefit, at its option, of either the first or third approach.</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23</a:t>
            </a:fld>
            <a:endParaRPr lang="en-US"/>
          </a:p>
        </p:txBody>
      </p:sp>
    </p:spTree>
    <p:extLst>
      <p:ext uri="{BB962C8B-B14F-4D97-AF65-F5344CB8AC3E}">
        <p14:creationId xmlns:p14="http://schemas.microsoft.com/office/powerpoint/2010/main" val="3770858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pPr marL="457200" lvl="1" algn="l"/>
            <a:r>
              <a:rPr lang="en-US" sz="4000" u="sng" dirty="0">
                <a:latin typeface="Garamond" panose="02020404030301010803" pitchFamily="18" charset="0"/>
              </a:rPr>
              <a:t>Hypothetical #1</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200680" y="2192463"/>
            <a:ext cx="10166403" cy="4141225"/>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In 1992, Congress added 18 U.S.C. § 984:</a:t>
            </a:r>
          </a:p>
          <a:p>
            <a:pPr marL="800100" lvl="1" indent="-342900" algn="l">
              <a:buFont typeface="Arial" panose="020B0604020202020204" pitchFamily="34" charset="0"/>
              <a:buChar char="•"/>
            </a:pPr>
            <a:r>
              <a:rPr lang="en-US" sz="2400" dirty="0">
                <a:latin typeface="Garamond" panose="02020404030301010803" pitchFamily="18" charset="0"/>
              </a:rPr>
              <a:t>(a) (1) In any forfeiture action in rem in which the subject property is cash, monetary instruments in bearer form, funds deposited in an account in a financial institution . . . or precious metals—</a:t>
            </a:r>
          </a:p>
          <a:p>
            <a:pPr marL="1257300" lvl="2" indent="-342900" algn="l">
              <a:buFont typeface="Arial" panose="020B0604020202020204" pitchFamily="34" charset="0"/>
              <a:buChar char="•"/>
            </a:pPr>
            <a:r>
              <a:rPr lang="en-US" sz="2200" dirty="0">
                <a:latin typeface="Garamond" panose="02020404030301010803" pitchFamily="18" charset="0"/>
              </a:rPr>
              <a:t>(A) it shall not be necessary for the Government to identify the specific property involved in the offense that is the basis for the forfeiture; and</a:t>
            </a:r>
          </a:p>
          <a:p>
            <a:pPr marL="1257300" lvl="2" indent="-342900" algn="l">
              <a:buFont typeface="Arial" panose="020B0604020202020204" pitchFamily="34" charset="0"/>
              <a:buChar char="•"/>
            </a:pPr>
            <a:r>
              <a:rPr lang="en-US" sz="2200" dirty="0">
                <a:latin typeface="Garamond" panose="02020404030301010803" pitchFamily="18" charset="0"/>
              </a:rPr>
              <a:t>(B) it shall not be a defense that the property involved in such an offense has been removed and replaced by identify property. </a:t>
            </a:r>
          </a:p>
          <a:p>
            <a:pPr marL="800100" lvl="1" indent="-342900" algn="l">
              <a:buFont typeface="Arial" panose="020B0604020202020204" pitchFamily="34" charset="0"/>
              <a:buChar char="•"/>
            </a:pPr>
            <a:r>
              <a:rPr lang="en-US" sz="3000" dirty="0">
                <a:latin typeface="Garamond" panose="02020404030301010803" pitchFamily="18" charset="0"/>
              </a:rPr>
              <a:t>Limited to actions to forfeit instituted within 1 year of the underlying offense</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24</a:t>
            </a:fld>
            <a:endParaRPr lang="en-US"/>
          </a:p>
        </p:txBody>
      </p:sp>
    </p:spTree>
    <p:extLst>
      <p:ext uri="{BB962C8B-B14F-4D97-AF65-F5344CB8AC3E}">
        <p14:creationId xmlns:p14="http://schemas.microsoft.com/office/powerpoint/2010/main" val="7538330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pPr marL="457200" lvl="1" algn="l"/>
            <a:r>
              <a:rPr lang="en-US" sz="4000" u="sng" dirty="0">
                <a:latin typeface="Garamond" panose="02020404030301010803" pitchFamily="18" charset="0"/>
              </a:rPr>
              <a:t>Hypothetical #2</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418796" y="2284742"/>
            <a:ext cx="8966774" cy="3897945"/>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Daniel </a:t>
            </a:r>
            <a:r>
              <a:rPr lang="en-US" sz="2800" dirty="0" err="1">
                <a:latin typeface="Garamond" panose="02020404030301010803" pitchFamily="18" charset="0"/>
              </a:rPr>
              <a:t>Drugdealer</a:t>
            </a:r>
            <a:r>
              <a:rPr lang="en-US" sz="2800" dirty="0">
                <a:latin typeface="Garamond" panose="02020404030301010803" pitchFamily="18" charset="0"/>
              </a:rPr>
              <a:t> pleaded guilty to dealing in a controlled substance based on the sale of $100 worth of cocaine and was sentenced to probation, with the special condition of paying fees and costs totaling $1200. At the time of his arrest, the police seized Daniel’s vehicle, a Land Rover SUV that Daniel had purchased for about $42,000 because he used the vehicle to commit the drug offense. Daniel paid for the vehicle with money he received from an insurance policy when his father died.</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25</a:t>
            </a:fld>
            <a:endParaRPr lang="en-US"/>
          </a:p>
        </p:txBody>
      </p:sp>
    </p:spTree>
    <p:extLst>
      <p:ext uri="{BB962C8B-B14F-4D97-AF65-F5344CB8AC3E}">
        <p14:creationId xmlns:p14="http://schemas.microsoft.com/office/powerpoint/2010/main" val="362399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pPr marL="457200" lvl="1" algn="l"/>
            <a:r>
              <a:rPr lang="en-US" sz="4000" u="sng" dirty="0">
                <a:latin typeface="Garamond" panose="02020404030301010803" pitchFamily="18" charset="0"/>
              </a:rPr>
              <a:t>Hypothetical #2</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966774" cy="3897945"/>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Which of the following are true:</a:t>
            </a:r>
          </a:p>
          <a:p>
            <a:pPr algn="l"/>
            <a:r>
              <a:rPr lang="en-US" sz="2800" dirty="0">
                <a:latin typeface="Garamond" panose="02020404030301010803" pitchFamily="18" charset="0"/>
              </a:rPr>
              <a:t>(A) The government can forfeit Daniel’s SUV regardless of the value of the vehicle.</a:t>
            </a:r>
          </a:p>
          <a:p>
            <a:pPr algn="l"/>
            <a:r>
              <a:rPr lang="en-US" sz="2800" dirty="0">
                <a:latin typeface="Garamond" panose="02020404030301010803" pitchFamily="18" charset="0"/>
              </a:rPr>
              <a:t>(B) The government can forfeit the vehicle and sell it but must pay Daniel the proceeds in excess of the $100 he made selling drugs.</a:t>
            </a:r>
          </a:p>
          <a:p>
            <a:pPr algn="l"/>
            <a:r>
              <a:rPr lang="en-US" sz="2800" dirty="0">
                <a:latin typeface="Garamond" panose="02020404030301010803" pitchFamily="18" charset="0"/>
              </a:rPr>
              <a:t>(D) The government cannot forfeit the vehicle.</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26</a:t>
            </a:fld>
            <a:endParaRPr lang="en-US"/>
          </a:p>
        </p:txBody>
      </p:sp>
    </p:spTree>
    <p:extLst>
      <p:ext uri="{BB962C8B-B14F-4D97-AF65-F5344CB8AC3E}">
        <p14:creationId xmlns:p14="http://schemas.microsoft.com/office/powerpoint/2010/main" val="2646725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pPr marL="457200" lvl="1" algn="l"/>
            <a:r>
              <a:rPr lang="en-US" sz="4000" u="sng" dirty="0">
                <a:latin typeface="Garamond" panose="02020404030301010803" pitchFamily="18" charset="0"/>
              </a:rPr>
              <a:t>Hypothetical #2</a:t>
            </a: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966774" cy="3897945"/>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In </a:t>
            </a:r>
            <a:r>
              <a:rPr lang="en-US" sz="2800" i="1" dirty="0">
                <a:latin typeface="Garamond" panose="02020404030301010803" pitchFamily="18" charset="0"/>
              </a:rPr>
              <a:t>Austin v. United States</a:t>
            </a:r>
            <a:r>
              <a:rPr lang="en-US" sz="2800" dirty="0">
                <a:latin typeface="Garamond" panose="02020404030301010803" pitchFamily="18" charset="0"/>
              </a:rPr>
              <a:t>, 509 U.S. 602 (1993), the Supreme Court held that the Excessive Fines Clause of the Eighth Amendment to the Constitution applies to civil forfeiture </a:t>
            </a:r>
            <a:r>
              <a:rPr lang="en-US" sz="2800" i="1" dirty="0">
                <a:latin typeface="Garamond" panose="02020404030301010803" pitchFamily="18" charset="0"/>
              </a:rPr>
              <a:t>in rem</a:t>
            </a:r>
            <a:r>
              <a:rPr lang="en-US" sz="2800" dirty="0">
                <a:latin typeface="Garamond" panose="02020404030301010803" pitchFamily="18" charset="0"/>
              </a:rPr>
              <a:t> proceedings.</a:t>
            </a:r>
          </a:p>
          <a:p>
            <a:pPr marL="342900" indent="-342900" algn="l">
              <a:buFont typeface="Arial" panose="020B0604020202020204" pitchFamily="34" charset="0"/>
              <a:buChar char="•"/>
            </a:pPr>
            <a:r>
              <a:rPr lang="en-US" sz="2800" dirty="0">
                <a:latin typeface="Garamond" panose="02020404030301010803" pitchFamily="18" charset="0"/>
              </a:rPr>
              <a:t>In </a:t>
            </a:r>
            <a:r>
              <a:rPr lang="en-US" sz="2800" i="1" dirty="0" err="1">
                <a:latin typeface="Garamond" panose="02020404030301010803" pitchFamily="18" charset="0"/>
              </a:rPr>
              <a:t>Timbs</a:t>
            </a:r>
            <a:r>
              <a:rPr lang="en-US" sz="2800" i="1" dirty="0">
                <a:latin typeface="Garamond" panose="02020404030301010803" pitchFamily="18" charset="0"/>
              </a:rPr>
              <a:t> v. Indiana</a:t>
            </a:r>
            <a:r>
              <a:rPr lang="en-US" sz="2800" dirty="0">
                <a:latin typeface="Garamond" panose="02020404030301010803" pitchFamily="18" charset="0"/>
              </a:rPr>
              <a:t>, 586 U.S. ___ (2019), the Supreme Court held that the Excessive Fines Clause applies to state law civil forfeiture proceedings by incorporation through the </a:t>
            </a:r>
            <a:r>
              <a:rPr lang="en-US" sz="2800">
                <a:latin typeface="Garamond" panose="02020404030301010803" pitchFamily="18" charset="0"/>
              </a:rPr>
              <a:t>Fourteenth Amendment.</a:t>
            </a:r>
            <a:endParaRPr lang="en-US" sz="2800" dirty="0">
              <a:latin typeface="Garamond" panose="02020404030301010803" pitchFamily="18" charset="0"/>
            </a:endParaRP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z="1400" b="1" smtClean="0"/>
              <a:t>27</a:t>
            </a:fld>
            <a:endParaRPr lang="en-US" b="1" dirty="0"/>
          </a:p>
        </p:txBody>
      </p:sp>
    </p:spTree>
    <p:extLst>
      <p:ext uri="{BB962C8B-B14F-4D97-AF65-F5344CB8AC3E}">
        <p14:creationId xmlns:p14="http://schemas.microsoft.com/office/powerpoint/2010/main" val="895045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Virginia Civil Forfeiture</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9260389" cy="3428162"/>
          </a:xfrm>
          <a:noFill/>
          <a:ln>
            <a:noFill/>
          </a:ln>
        </p:spPr>
        <p:txBody>
          <a:bodyPr>
            <a:normAutofit fontScale="92500" lnSpcReduction="10000"/>
          </a:bodyPr>
          <a:lstStyle/>
          <a:p>
            <a:pPr marL="342900" indent="-342900" algn="l">
              <a:buFont typeface="Arial" panose="020B0604020202020204" pitchFamily="34" charset="0"/>
              <a:buChar char="•"/>
            </a:pPr>
            <a:r>
              <a:rPr lang="en-US" sz="4000" dirty="0">
                <a:latin typeface="Garamond" panose="02020404030301010803" pitchFamily="18" charset="0"/>
              </a:rPr>
              <a:t>In 2015, the Institute for Justice graded Virginia at a D- for its civil forfeiture laws</a:t>
            </a:r>
          </a:p>
          <a:p>
            <a:pPr marL="800100" lvl="1" indent="-342900" algn="l">
              <a:buFont typeface="Arial" panose="020B0604020202020204" pitchFamily="34" charset="0"/>
              <a:buChar char="•"/>
            </a:pPr>
            <a:r>
              <a:rPr lang="en-US" sz="3600" dirty="0">
                <a:latin typeface="Garamond" panose="02020404030301010803" pitchFamily="18" charset="0"/>
              </a:rPr>
              <a:t>Low bar to forfeit and no conviction required</a:t>
            </a:r>
          </a:p>
          <a:p>
            <a:pPr marL="800100" lvl="1" indent="-342900" algn="l">
              <a:buFont typeface="Arial" panose="020B0604020202020204" pitchFamily="34" charset="0"/>
              <a:buChar char="•"/>
            </a:pPr>
            <a:r>
              <a:rPr lang="en-US" sz="3600" dirty="0">
                <a:latin typeface="Garamond" panose="02020404030301010803" pitchFamily="18" charset="0"/>
              </a:rPr>
              <a:t>Poor protections for innocent third-party property owners (Va. Code § 19.2386.8)</a:t>
            </a:r>
          </a:p>
          <a:p>
            <a:pPr marL="800100" lvl="1" indent="-342900" algn="l">
              <a:buFont typeface="Arial" panose="020B0604020202020204" pitchFamily="34" charset="0"/>
              <a:buChar char="•"/>
            </a:pPr>
            <a:r>
              <a:rPr lang="en-US" sz="3600" dirty="0">
                <a:latin typeface="Garamond" panose="02020404030301010803" pitchFamily="18" charset="0"/>
              </a:rPr>
              <a:t>100 percent of forfeitures go to law enforcement (Va. Code § 19.2-386.14)</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3</a:t>
            </a:fld>
            <a:endParaRPr lang="en-US"/>
          </a:p>
        </p:txBody>
      </p:sp>
    </p:spTree>
    <p:extLst>
      <p:ext uri="{BB962C8B-B14F-4D97-AF65-F5344CB8AC3E}">
        <p14:creationId xmlns:p14="http://schemas.microsoft.com/office/powerpoint/2010/main" val="3089292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Virginia Civil Forfeiture</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9344279" cy="3704998"/>
          </a:xfrm>
          <a:noFill/>
          <a:ln>
            <a:noFill/>
          </a:ln>
        </p:spPr>
        <p:txBody>
          <a:bodyPr>
            <a:normAutofit fontScale="92500" lnSpcReduction="10000"/>
          </a:bodyPr>
          <a:lstStyle/>
          <a:p>
            <a:pPr marL="342900" indent="-342900" algn="l">
              <a:buFont typeface="Arial" panose="020B0604020202020204" pitchFamily="34" charset="0"/>
              <a:buChar char="•"/>
            </a:pPr>
            <a:r>
              <a:rPr lang="en-US" sz="3600" dirty="0">
                <a:latin typeface="Garamond" panose="02020404030301010803" pitchFamily="18" charset="0"/>
              </a:rPr>
              <a:t>Commencing an action of forfeiture</a:t>
            </a:r>
          </a:p>
          <a:p>
            <a:pPr marL="800100" lvl="1" indent="-342900" algn="l">
              <a:buFont typeface="Arial" panose="020B0604020202020204" pitchFamily="34" charset="0"/>
              <a:buChar char="•"/>
            </a:pPr>
            <a:r>
              <a:rPr lang="en-US" sz="3200" dirty="0">
                <a:latin typeface="Garamond" panose="02020404030301010803" pitchFamily="18" charset="0"/>
              </a:rPr>
              <a:t>Filing information with circuit court clerk</a:t>
            </a:r>
          </a:p>
          <a:p>
            <a:pPr marL="1257300" lvl="2" indent="-342900" algn="l">
              <a:buFont typeface="Arial" panose="020B0604020202020204" pitchFamily="34" charset="0"/>
              <a:buChar char="•"/>
            </a:pPr>
            <a:r>
              <a:rPr lang="en-US" sz="3000" dirty="0">
                <a:latin typeface="Garamond" panose="02020404030301010803" pitchFamily="18" charset="0"/>
              </a:rPr>
              <a:t>Naming as parties all owners and lienholders</a:t>
            </a:r>
          </a:p>
          <a:p>
            <a:pPr marL="1257300" lvl="2" indent="-342900" algn="l">
              <a:buFont typeface="Arial" panose="020B0604020202020204" pitchFamily="34" charset="0"/>
              <a:buChar char="•"/>
            </a:pPr>
            <a:r>
              <a:rPr lang="en-US" sz="3000" dirty="0">
                <a:latin typeface="Garamond" panose="02020404030301010803" pitchFamily="18" charset="0"/>
              </a:rPr>
              <a:t>Grounds for forfeiture</a:t>
            </a:r>
          </a:p>
          <a:p>
            <a:pPr marL="1257300" lvl="2" indent="-342900" algn="l">
              <a:buFont typeface="Arial" panose="020B0604020202020204" pitchFamily="34" charset="0"/>
              <a:buChar char="•"/>
            </a:pPr>
            <a:r>
              <a:rPr lang="en-US" sz="3000" dirty="0">
                <a:latin typeface="Garamond" panose="02020404030301010803" pitchFamily="18" charset="0"/>
              </a:rPr>
              <a:t>Notice to all concerned persons</a:t>
            </a:r>
          </a:p>
          <a:p>
            <a:pPr marL="800100" lvl="1" indent="-342900" algn="l">
              <a:buFont typeface="Arial" panose="020B0604020202020204" pitchFamily="34" charset="0"/>
              <a:buChar char="•"/>
            </a:pPr>
            <a:r>
              <a:rPr lang="en-US" sz="3200" dirty="0">
                <a:latin typeface="Garamond" panose="02020404030301010803" pitchFamily="18" charset="0"/>
              </a:rPr>
              <a:t>Venue is (1) where the property is located, (2) where the property was seized, or (3) where the owner of the property can be prosecuted for the underlying illegal conduct</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4</a:t>
            </a:fld>
            <a:endParaRPr lang="en-US"/>
          </a:p>
        </p:txBody>
      </p:sp>
    </p:spTree>
    <p:extLst>
      <p:ext uri="{BB962C8B-B14F-4D97-AF65-F5344CB8AC3E}">
        <p14:creationId xmlns:p14="http://schemas.microsoft.com/office/powerpoint/2010/main" val="345200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Virginia Civil Forfeiture</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9260389" cy="3428162"/>
          </a:xfrm>
          <a:noFill/>
          <a:ln>
            <a:noFill/>
          </a:ln>
        </p:spPr>
        <p:txBody>
          <a:bodyPr>
            <a:normAutofit fontScale="92500" lnSpcReduction="10000"/>
          </a:bodyPr>
          <a:lstStyle/>
          <a:p>
            <a:pPr marL="342900" indent="-342900" algn="l">
              <a:buFont typeface="Arial" panose="020B0604020202020204" pitchFamily="34" charset="0"/>
              <a:buChar char="•"/>
            </a:pPr>
            <a:r>
              <a:rPr lang="en-US" sz="3200" dirty="0">
                <a:latin typeface="Garamond" panose="02020404030301010803" pitchFamily="18" charset="0"/>
              </a:rPr>
              <a:t>All party defendants are served with information and notice to appear</a:t>
            </a:r>
          </a:p>
          <a:p>
            <a:pPr marL="342900" indent="-342900" algn="l">
              <a:buFont typeface="Arial" panose="020B0604020202020204" pitchFamily="34" charset="0"/>
              <a:buChar char="•"/>
            </a:pPr>
            <a:r>
              <a:rPr lang="en-US" sz="3200" dirty="0">
                <a:latin typeface="Garamond" panose="02020404030301010803" pitchFamily="18" charset="0"/>
              </a:rPr>
              <a:t>Answer within 30 days setting forth (1) nature of defendant’s claim, (2) exact right, title, or character of ownership or interest in property, and (3) reason, cause, exemption, or defense against forfeiture.</a:t>
            </a:r>
          </a:p>
          <a:p>
            <a:pPr marL="342900" indent="-342900" algn="l">
              <a:buFont typeface="Arial" panose="020B0604020202020204" pitchFamily="34" charset="0"/>
              <a:buChar char="•"/>
            </a:pPr>
            <a:r>
              <a:rPr lang="en-US" sz="3200" dirty="0">
                <a:latin typeface="Garamond" panose="02020404030301010803" pitchFamily="18" charset="0"/>
              </a:rPr>
              <a:t>Trial (by jury, if requested), with Commonwealth bearing burden of proof by clear and convincing evidence</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5</a:t>
            </a:fld>
            <a:endParaRPr lang="en-US"/>
          </a:p>
        </p:txBody>
      </p:sp>
    </p:spTree>
    <p:extLst>
      <p:ext uri="{BB962C8B-B14F-4D97-AF65-F5344CB8AC3E}">
        <p14:creationId xmlns:p14="http://schemas.microsoft.com/office/powerpoint/2010/main" val="4039947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Federal: What Rules Apply?</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rmAutofit fontScale="92500" lnSpcReduction="10000"/>
          </a:bodyPr>
          <a:lstStyle/>
          <a:p>
            <a:pPr marL="342900" indent="-342900" algn="l">
              <a:buFont typeface="Arial" panose="020B0604020202020204" pitchFamily="34" charset="0"/>
              <a:buChar char="•"/>
            </a:pPr>
            <a:r>
              <a:rPr lang="en-US" sz="3900" dirty="0">
                <a:latin typeface="Garamond" panose="02020404030301010803" pitchFamily="18" charset="0"/>
              </a:rPr>
              <a:t>18 U.S. Code § 983</a:t>
            </a:r>
          </a:p>
          <a:p>
            <a:pPr marL="342900" indent="-342900" algn="l">
              <a:buFont typeface="Arial" panose="020B0604020202020204" pitchFamily="34" charset="0"/>
              <a:buChar char="•"/>
            </a:pPr>
            <a:r>
              <a:rPr lang="en-US" sz="3900" dirty="0">
                <a:latin typeface="Garamond" panose="02020404030301010803" pitchFamily="18" charset="0"/>
              </a:rPr>
              <a:t>Supplemental Rules for Admiralty or Maritime Claims and Asset Forfeiture Actions</a:t>
            </a:r>
          </a:p>
          <a:p>
            <a:pPr marL="342900" indent="-342900" algn="l">
              <a:buFont typeface="Arial" panose="020B0604020202020204" pitchFamily="34" charset="0"/>
              <a:buChar char="•"/>
            </a:pPr>
            <a:r>
              <a:rPr lang="en-US" sz="3900" dirty="0">
                <a:latin typeface="Garamond" panose="02020404030301010803" pitchFamily="18" charset="0"/>
              </a:rPr>
              <a:t>“The Federal Rules of Civil Procedure also apply to the foregoing proceedings except to the extent that they are inconsistent with these Supplemental Rules.” </a:t>
            </a:r>
          </a:p>
          <a:p>
            <a:pPr algn="l"/>
            <a:endParaRPr lang="en-US" sz="3600" dirty="0">
              <a:latin typeface="Garamond" panose="02020404030301010803" pitchFamily="18" charset="0"/>
            </a:endParaRPr>
          </a:p>
          <a:p>
            <a:pPr marL="342900" indent="-342900" algn="l">
              <a:buFont typeface="Arial" panose="020B0604020202020204" pitchFamily="34" charset="0"/>
              <a:buChar char="•"/>
            </a:pPr>
            <a:endParaRPr lang="en-US" sz="4000" dirty="0">
              <a:latin typeface="Garamond" panose="02020404030301010803" pitchFamily="18" charset="0"/>
            </a:endParaRP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6</a:t>
            </a:fld>
            <a:endParaRPr lang="en-US"/>
          </a:p>
        </p:txBody>
      </p:sp>
    </p:spTree>
    <p:extLst>
      <p:ext uri="{BB962C8B-B14F-4D97-AF65-F5344CB8AC3E}">
        <p14:creationId xmlns:p14="http://schemas.microsoft.com/office/powerpoint/2010/main" val="4080254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7266333" cy="877887"/>
          </a:xfrm>
        </p:spPr>
        <p:txBody>
          <a:bodyPr>
            <a:noAutofit/>
          </a:bodyPr>
          <a:lstStyle/>
          <a:p>
            <a:r>
              <a:rPr lang="en-US" sz="4000" u="sng" dirty="0">
                <a:latin typeface="Garamond" panose="02020404030301010803" pitchFamily="18" charset="0"/>
              </a:rPr>
              <a:t>Process for Federal Civil Forfeiture</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2006601"/>
          </a:xfrm>
          <a:noFill/>
          <a:ln>
            <a:noFill/>
          </a:ln>
        </p:spPr>
        <p:txBody>
          <a:bodyPr>
            <a:normAutofit/>
          </a:bodyPr>
          <a:lstStyle/>
          <a:p>
            <a:pPr marL="342900" indent="-342900" algn="l">
              <a:buFont typeface="Arial" panose="020B0604020202020204" pitchFamily="34" charset="0"/>
              <a:buChar char="•"/>
            </a:pPr>
            <a:r>
              <a:rPr lang="en-US" sz="4000" dirty="0">
                <a:latin typeface="Garamond" panose="02020404030301010803" pitchFamily="18" charset="0"/>
              </a:rPr>
              <a:t>Non-judicial forfeiture</a:t>
            </a:r>
          </a:p>
          <a:p>
            <a:pPr marL="342900" indent="-342900" algn="l">
              <a:buFont typeface="Arial" panose="020B0604020202020204" pitchFamily="34" charset="0"/>
              <a:buChar char="•"/>
            </a:pPr>
            <a:r>
              <a:rPr lang="en-US" sz="4000" dirty="0">
                <a:latin typeface="Garamond" panose="02020404030301010803" pitchFamily="18" charset="0"/>
              </a:rPr>
              <a:t>Judicial proceeding</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7</a:t>
            </a:fld>
            <a:endParaRPr lang="en-US"/>
          </a:p>
        </p:txBody>
      </p:sp>
    </p:spTree>
    <p:extLst>
      <p:ext uri="{BB962C8B-B14F-4D97-AF65-F5344CB8AC3E}">
        <p14:creationId xmlns:p14="http://schemas.microsoft.com/office/powerpoint/2010/main" val="4071403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Non-Judicial Civil Forfeiture</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Notice of intent to forfeit administratively</a:t>
            </a:r>
          </a:p>
          <a:p>
            <a:pPr marL="800100" lvl="1" indent="-342900" algn="l">
              <a:buFont typeface="Arial" panose="020B0604020202020204" pitchFamily="34" charset="0"/>
              <a:buChar char="•"/>
            </a:pPr>
            <a:r>
              <a:rPr lang="en-US" sz="2800" dirty="0">
                <a:latin typeface="Garamond" panose="02020404030301010803" pitchFamily="18" charset="0"/>
              </a:rPr>
              <a:t>Governed by 18 U.S. Code § 983(a)</a:t>
            </a:r>
          </a:p>
          <a:p>
            <a:pPr marL="1257300" lvl="2" indent="-342900" algn="l">
              <a:buFont typeface="Arial" panose="020B0604020202020204" pitchFamily="34" charset="0"/>
              <a:buChar char="•"/>
            </a:pPr>
            <a:r>
              <a:rPr lang="en-US" sz="2800" dirty="0">
                <a:latin typeface="Garamond" panose="02020404030301010803" pitchFamily="18" charset="0"/>
              </a:rPr>
              <a:t>Notice to be sent “in a manner to achieve proper notice as soon as possible, and in no case more than 60 days after the date of seizure”</a:t>
            </a:r>
          </a:p>
          <a:p>
            <a:pPr marL="1257300" lvl="2" indent="-342900" algn="l">
              <a:buFont typeface="Arial" panose="020B0604020202020204" pitchFamily="34" charset="0"/>
              <a:buChar char="•"/>
            </a:pPr>
            <a:r>
              <a:rPr lang="en-US" sz="2800" dirty="0">
                <a:latin typeface="Garamond" panose="02020404030301010803" pitchFamily="18" charset="0"/>
              </a:rPr>
              <a:t>Exceptions</a:t>
            </a:r>
          </a:p>
          <a:p>
            <a:pPr marL="1714500" lvl="3" indent="-342900" algn="l">
              <a:buFont typeface="Arial" panose="020B0604020202020204" pitchFamily="34" charset="0"/>
              <a:buChar char="•"/>
            </a:pPr>
            <a:r>
              <a:rPr lang="en-US" sz="2800" dirty="0">
                <a:latin typeface="Garamond" panose="02020404030301010803" pitchFamily="18" charset="0"/>
              </a:rPr>
              <a:t>File judicial action within 60 days</a:t>
            </a:r>
          </a:p>
          <a:p>
            <a:pPr marL="1714500" lvl="3" indent="-342900" algn="l">
              <a:buFont typeface="Arial" panose="020B0604020202020204" pitchFamily="34" charset="0"/>
              <a:buChar char="•"/>
            </a:pPr>
            <a:r>
              <a:rPr lang="en-US" sz="2800" dirty="0">
                <a:latin typeface="Garamond" panose="02020404030301010803" pitchFamily="18" charset="0"/>
              </a:rPr>
              <a:t>File criminal indictment </a:t>
            </a:r>
            <a:r>
              <a:rPr lang="en-US" sz="2800" u="sng" dirty="0">
                <a:latin typeface="Garamond" panose="02020404030301010803" pitchFamily="18" charset="0"/>
              </a:rPr>
              <a:t>and</a:t>
            </a:r>
            <a:r>
              <a:rPr lang="en-US" sz="2800" dirty="0">
                <a:latin typeface="Garamond" panose="02020404030301010803" pitchFamily="18" charset="0"/>
              </a:rPr>
              <a:t> government opts not to pursue nonjudicial forfeiture</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8</a:t>
            </a:fld>
            <a:endParaRPr lang="en-US"/>
          </a:p>
        </p:txBody>
      </p:sp>
    </p:spTree>
    <p:extLst>
      <p:ext uri="{BB962C8B-B14F-4D97-AF65-F5344CB8AC3E}">
        <p14:creationId xmlns:p14="http://schemas.microsoft.com/office/powerpoint/2010/main" val="3784892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76D-94E7-4CA8-BD64-5992FE2B4988}"/>
              </a:ext>
            </a:extLst>
          </p:cNvPr>
          <p:cNvSpPr>
            <a:spLocks noGrp="1"/>
          </p:cNvSpPr>
          <p:nvPr>
            <p:ph type="ctrTitle"/>
          </p:nvPr>
        </p:nvSpPr>
        <p:spPr>
          <a:xfrm>
            <a:off x="2314989" y="1215610"/>
            <a:ext cx="6734175" cy="877887"/>
          </a:xfrm>
        </p:spPr>
        <p:txBody>
          <a:bodyPr>
            <a:normAutofit/>
          </a:bodyPr>
          <a:lstStyle/>
          <a:p>
            <a:r>
              <a:rPr lang="en-US" sz="4000" u="sng" dirty="0">
                <a:latin typeface="Garamond" panose="02020404030301010803" pitchFamily="18" charset="0"/>
              </a:rPr>
              <a:t>Non-Judicial Civil Forfeiture</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id="{FFD60D57-D8BA-4F0F-AF02-40002FAA727A}"/>
              </a:ext>
            </a:extLst>
          </p:cNvPr>
          <p:cNvSpPr>
            <a:spLocks noGrp="1"/>
          </p:cNvSpPr>
          <p:nvPr>
            <p:ph type="subTitle" idx="1"/>
          </p:nvPr>
        </p:nvSpPr>
        <p:spPr>
          <a:xfrm>
            <a:off x="1762745" y="2326686"/>
            <a:ext cx="8772525" cy="3729557"/>
          </a:xfrm>
          <a:noFill/>
          <a:ln>
            <a:noFill/>
          </a:ln>
        </p:spPr>
        <p:txBody>
          <a:bodyPr>
            <a:noAutofit/>
          </a:bodyPr>
          <a:lstStyle/>
          <a:p>
            <a:pPr marL="342900" indent="-342900" algn="l">
              <a:buFont typeface="Arial" panose="020B0604020202020204" pitchFamily="34" charset="0"/>
              <a:buChar char="•"/>
            </a:pPr>
            <a:r>
              <a:rPr lang="en-US" sz="2800" dirty="0">
                <a:latin typeface="Garamond" panose="02020404030301010803" pitchFamily="18" charset="0"/>
              </a:rPr>
              <a:t>No notice?</a:t>
            </a:r>
          </a:p>
          <a:p>
            <a:pPr marL="800100" lvl="1" indent="-342900" algn="l">
              <a:buFont typeface="Arial" panose="020B0604020202020204" pitchFamily="34" charset="0"/>
              <a:buChar char="•"/>
            </a:pPr>
            <a:r>
              <a:rPr lang="en-US" sz="2400" dirty="0">
                <a:latin typeface="Garamond" panose="02020404030301010803" pitchFamily="18" charset="0"/>
              </a:rPr>
              <a:t>“If the Government does not send notice of a seizure of property in accordance with subparagraph (A) to the person from whom the property was seized, and no extension of time is granted, the Government shall return the property to that person </a:t>
            </a:r>
            <a:r>
              <a:rPr lang="en-US" sz="2400" b="1" i="1" dirty="0">
                <a:latin typeface="Garamond" panose="02020404030301010803" pitchFamily="18" charset="0"/>
              </a:rPr>
              <a:t>without prejudice to the right of the Government to commence a forfeiture proceeding at a later time</a:t>
            </a:r>
            <a:r>
              <a:rPr lang="en-US" sz="2400" dirty="0">
                <a:latin typeface="Garamond" panose="02020404030301010803" pitchFamily="18" charset="0"/>
              </a:rPr>
              <a:t>.”</a:t>
            </a:r>
          </a:p>
          <a:p>
            <a:pPr marL="800100" lvl="1" indent="-342900" algn="l">
              <a:buFont typeface="Arial" panose="020B0604020202020204" pitchFamily="34" charset="0"/>
              <a:buChar char="•"/>
            </a:pPr>
            <a:r>
              <a:rPr lang="en-US" sz="2400" dirty="0">
                <a:latin typeface="Garamond" panose="02020404030301010803" pitchFamily="18" charset="0"/>
              </a:rPr>
              <a:t>No obligation to return contraband or property that the person may not lawfully possess</a:t>
            </a:r>
          </a:p>
        </p:txBody>
      </p:sp>
      <p:pic>
        <p:nvPicPr>
          <p:cNvPr id="5" name="Picture 4" descr="Description: Description: Description: Description: logo">
            <a:extLst>
              <a:ext uri="{FF2B5EF4-FFF2-40B4-BE49-F238E27FC236}">
                <a16:creationId xmlns:a16="http://schemas.microsoft.com/office/drawing/2014/main" id="{C66CA866-EA5C-4C5E-AE47-37B465591D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4425" y="935796"/>
            <a:ext cx="2162175" cy="400050"/>
          </a:xfrm>
          <a:prstGeom prst="rect">
            <a:avLst/>
          </a:prstGeom>
          <a:noFill/>
          <a:ln>
            <a:noFill/>
          </a:ln>
        </p:spPr>
      </p:pic>
      <p:sp>
        <p:nvSpPr>
          <p:cNvPr id="9" name="Rectangle 8">
            <a:extLst>
              <a:ext uri="{FF2B5EF4-FFF2-40B4-BE49-F238E27FC236}">
                <a16:creationId xmlns:a16="http://schemas.microsoft.com/office/drawing/2014/main" id="{51A4B890-5AE1-4D1F-9E78-FB4417F4C0F7}"/>
              </a:ext>
            </a:extLst>
          </p:cNvPr>
          <p:cNvSpPr/>
          <p:nvPr/>
        </p:nvSpPr>
        <p:spPr>
          <a:xfrm>
            <a:off x="543339" y="450574"/>
            <a:ext cx="11211339" cy="6122504"/>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E952D20-0D59-4404-8C00-D481A28A2452}" type="slidenum">
              <a:rPr lang="en-US" smtClean="0"/>
              <a:t>9</a:t>
            </a:fld>
            <a:endParaRPr lang="en-US"/>
          </a:p>
        </p:txBody>
      </p:sp>
    </p:spTree>
    <p:extLst>
      <p:ext uri="{BB962C8B-B14F-4D97-AF65-F5344CB8AC3E}">
        <p14:creationId xmlns:p14="http://schemas.microsoft.com/office/powerpoint/2010/main" val="3918462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1334</TotalTime>
  <Words>1776</Words>
  <Application>Microsoft Office PowerPoint</Application>
  <PresentationFormat>Widescreen</PresentationFormat>
  <Paragraphs>160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Garamond</vt:lpstr>
      <vt:lpstr>Office Theme</vt:lpstr>
      <vt:lpstr>GEORGE MASON AMERICAN INN OF COURT Civil Forfeiture: The Nuts and Bolts for When The Government Comes to Take Your Client’s Stuff September 25, 2019</vt:lpstr>
      <vt:lpstr>What is civil forfeiture?</vt:lpstr>
      <vt:lpstr>Virginia Civil Forfeiture</vt:lpstr>
      <vt:lpstr>Virginia Civil Forfeiture</vt:lpstr>
      <vt:lpstr>Virginia Civil Forfeiture</vt:lpstr>
      <vt:lpstr>Federal: What Rules Apply?</vt:lpstr>
      <vt:lpstr>Process for Federal Civil Forfeiture</vt:lpstr>
      <vt:lpstr>Non-Judicial Civil Forfeiture</vt:lpstr>
      <vt:lpstr>Non-Judicial Civil Forfeiture</vt:lpstr>
      <vt:lpstr>Non-Judicial Civil Forfeiture</vt:lpstr>
      <vt:lpstr>Judicial Forfeiture Proceeding</vt:lpstr>
      <vt:lpstr>Judicial Forfeiture Proceeding</vt:lpstr>
      <vt:lpstr>Notice of Judicial Proceeding</vt:lpstr>
      <vt:lpstr>Process Pursuant to Rule G</vt:lpstr>
      <vt:lpstr>Process Pursuant to Rule G</vt:lpstr>
      <vt:lpstr>Bases for Federal Forfeiture</vt:lpstr>
      <vt:lpstr>Substantive Bases for Forfeiture</vt:lpstr>
      <vt:lpstr>Third-Party Defenses to Forfeiture</vt:lpstr>
      <vt:lpstr>Third-Party Defenses to Forfeiture</vt:lpstr>
      <vt:lpstr>Third-Party Defenses to Forfeiture</vt:lpstr>
      <vt:lpstr>Hypothetical #1</vt:lpstr>
      <vt:lpstr>Hypothetical #1</vt:lpstr>
      <vt:lpstr>Hypothetical #1</vt:lpstr>
      <vt:lpstr>Hypothetical #1</vt:lpstr>
      <vt:lpstr>Hypothetical #2</vt:lpstr>
      <vt:lpstr>Hypothetical #2</vt:lpstr>
      <vt:lpstr>Hypothetical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Forfeiture:</dc:title>
  <dc:creator>David Deitch</dc:creator>
  <cp:lastModifiedBy>Christine Yoon</cp:lastModifiedBy>
  <cp:revision>45</cp:revision>
  <dcterms:created xsi:type="dcterms:W3CDTF">2019-06-20T19:12:10Z</dcterms:created>
  <dcterms:modified xsi:type="dcterms:W3CDTF">2019-09-19T17:00:33Z</dcterms:modified>
</cp:coreProperties>
</file>