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1"/>
  </p:notesMasterIdLst>
  <p:sldIdLst>
    <p:sldId id="284" r:id="rId2"/>
    <p:sldId id="285" r:id="rId3"/>
    <p:sldId id="286" r:id="rId4"/>
    <p:sldId id="287" r:id="rId5"/>
    <p:sldId id="288" r:id="rId6"/>
    <p:sldId id="289" r:id="rId7"/>
    <p:sldId id="268" r:id="rId8"/>
    <p:sldId id="269" r:id="rId9"/>
    <p:sldId id="270" r:id="rId10"/>
    <p:sldId id="271" r:id="rId11"/>
    <p:sldId id="272" r:id="rId12"/>
    <p:sldId id="273" r:id="rId13"/>
    <p:sldId id="274" r:id="rId14"/>
    <p:sldId id="275" r:id="rId15"/>
    <p:sldId id="257" r:id="rId16"/>
    <p:sldId id="258" r:id="rId17"/>
    <p:sldId id="259" r:id="rId18"/>
    <p:sldId id="260" r:id="rId19"/>
    <p:sldId id="290" r:id="rId20"/>
    <p:sldId id="276" r:id="rId21"/>
    <p:sldId id="277" r:id="rId22"/>
    <p:sldId id="279" r:id="rId23"/>
    <p:sldId id="280" r:id="rId24"/>
    <p:sldId id="278" r:id="rId25"/>
    <p:sldId id="281" r:id="rId26"/>
    <p:sldId id="282" r:id="rId27"/>
    <p:sldId id="283" r:id="rId28"/>
    <p:sldId id="291" r:id="rId29"/>
    <p:sldId id="293" r:id="rId30"/>
  </p:sldIdLst>
  <p:sldSz cx="12192000" cy="6858000"/>
  <p:notesSz cx="6950075"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rooke Schumm III" initials="" lastIdx="0"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84433" autoAdjust="0"/>
  </p:normalViewPr>
  <p:slideViewPr>
    <p:cSldViewPr snapToGrid="0">
      <p:cViewPr varScale="1">
        <p:scale>
          <a:sx n="80" d="100"/>
          <a:sy n="80" d="100"/>
        </p:scale>
        <p:origin x="221" y="67"/>
      </p:cViewPr>
      <p:guideLst/>
    </p:cSldViewPr>
  </p:slideViewPr>
  <p:notesTextViewPr>
    <p:cViewPr>
      <p:scale>
        <a:sx n="125" d="100"/>
        <a:sy n="125"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3408"/>
          </a:xfrm>
          <a:prstGeom prst="rect">
            <a:avLst/>
          </a:prstGeom>
        </p:spPr>
        <p:txBody>
          <a:bodyPr vert="horz" lIns="92492" tIns="46246" rIns="92492" bIns="46246" rtlCol="0"/>
          <a:lstStyle>
            <a:lvl1pPr algn="l">
              <a:defRPr sz="1200"/>
            </a:lvl1pPr>
          </a:lstStyle>
          <a:p>
            <a:endParaRPr lang="en-US"/>
          </a:p>
        </p:txBody>
      </p:sp>
      <p:sp>
        <p:nvSpPr>
          <p:cNvPr id="3" name="Date Placeholder 2"/>
          <p:cNvSpPr>
            <a:spLocks noGrp="1"/>
          </p:cNvSpPr>
          <p:nvPr>
            <p:ph type="dt" idx="1"/>
          </p:nvPr>
        </p:nvSpPr>
        <p:spPr>
          <a:xfrm>
            <a:off x="3936768" y="0"/>
            <a:ext cx="3011699" cy="463408"/>
          </a:xfrm>
          <a:prstGeom prst="rect">
            <a:avLst/>
          </a:prstGeom>
        </p:spPr>
        <p:txBody>
          <a:bodyPr vert="horz" lIns="92492" tIns="46246" rIns="92492" bIns="46246" rtlCol="0"/>
          <a:lstStyle>
            <a:lvl1pPr algn="r">
              <a:defRPr sz="1200"/>
            </a:lvl1pPr>
          </a:lstStyle>
          <a:p>
            <a:fld id="{FF857AC1-E23E-453C-BCF8-F76314EAC4FC}" type="datetimeFigureOut">
              <a:rPr lang="en-US" smtClean="0"/>
              <a:t>1/30/2019</a:t>
            </a:fld>
            <a:endParaRPr lang="en-US"/>
          </a:p>
        </p:txBody>
      </p:sp>
      <p:sp>
        <p:nvSpPr>
          <p:cNvPr id="4" name="Slide Image Placeholder 3"/>
          <p:cNvSpPr>
            <a:spLocks noGrp="1" noRot="1" noChangeAspect="1"/>
          </p:cNvSpPr>
          <p:nvPr>
            <p:ph type="sldImg" idx="2"/>
          </p:nvPr>
        </p:nvSpPr>
        <p:spPr>
          <a:xfrm>
            <a:off x="703263" y="1154113"/>
            <a:ext cx="5543550" cy="3117850"/>
          </a:xfrm>
          <a:prstGeom prst="rect">
            <a:avLst/>
          </a:prstGeom>
          <a:noFill/>
          <a:ln w="12700">
            <a:solidFill>
              <a:prstClr val="black"/>
            </a:solidFill>
          </a:ln>
        </p:spPr>
        <p:txBody>
          <a:bodyPr vert="horz" lIns="92492" tIns="46246" rIns="92492" bIns="46246" rtlCol="0" anchor="ctr"/>
          <a:lstStyle/>
          <a:p>
            <a:endParaRPr lang="en-US"/>
          </a:p>
        </p:txBody>
      </p:sp>
      <p:sp>
        <p:nvSpPr>
          <p:cNvPr id="5" name="Notes Placeholder 4"/>
          <p:cNvSpPr>
            <a:spLocks noGrp="1"/>
          </p:cNvSpPr>
          <p:nvPr>
            <p:ph type="body" sz="quarter" idx="3"/>
          </p:nvPr>
        </p:nvSpPr>
        <p:spPr>
          <a:xfrm>
            <a:off x="695008" y="4444861"/>
            <a:ext cx="5560060" cy="3636705"/>
          </a:xfrm>
          <a:prstGeom prst="rect">
            <a:avLst/>
          </a:prstGeom>
        </p:spPr>
        <p:txBody>
          <a:bodyPr vert="horz" lIns="92492" tIns="46246" rIns="92492" bIns="46246"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772669"/>
            <a:ext cx="3011699" cy="463407"/>
          </a:xfrm>
          <a:prstGeom prst="rect">
            <a:avLst/>
          </a:prstGeom>
        </p:spPr>
        <p:txBody>
          <a:bodyPr vert="horz" lIns="92492" tIns="46246" rIns="92492" bIns="46246" rtlCol="0" anchor="b"/>
          <a:lstStyle>
            <a:lvl1pPr algn="l">
              <a:defRPr sz="1200"/>
            </a:lvl1pPr>
          </a:lstStyle>
          <a:p>
            <a:endParaRPr lang="en-US"/>
          </a:p>
        </p:txBody>
      </p:sp>
      <p:sp>
        <p:nvSpPr>
          <p:cNvPr id="7" name="Slide Number Placeholder 6"/>
          <p:cNvSpPr>
            <a:spLocks noGrp="1"/>
          </p:cNvSpPr>
          <p:nvPr>
            <p:ph type="sldNum" sz="quarter" idx="5"/>
          </p:nvPr>
        </p:nvSpPr>
        <p:spPr>
          <a:xfrm>
            <a:off x="3936768" y="8772669"/>
            <a:ext cx="3011699" cy="463407"/>
          </a:xfrm>
          <a:prstGeom prst="rect">
            <a:avLst/>
          </a:prstGeom>
        </p:spPr>
        <p:txBody>
          <a:bodyPr vert="horz" lIns="92492" tIns="46246" rIns="92492" bIns="46246" rtlCol="0" anchor="b"/>
          <a:lstStyle>
            <a:lvl1pPr algn="r">
              <a:defRPr sz="1200"/>
            </a:lvl1pPr>
          </a:lstStyle>
          <a:p>
            <a:fld id="{7EB7B987-11CB-4950-AA4E-D34DAE0CFC6E}" type="slidenum">
              <a:rPr lang="en-US" smtClean="0"/>
              <a:t>‹#›</a:t>
            </a:fld>
            <a:endParaRPr lang="en-US"/>
          </a:p>
        </p:txBody>
      </p:sp>
    </p:spTree>
    <p:extLst>
      <p:ext uri="{BB962C8B-B14F-4D97-AF65-F5344CB8AC3E}">
        <p14:creationId xmlns:p14="http://schemas.microsoft.com/office/powerpoint/2010/main" val="28201485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9F035F-79C4-45A9-B29A-DABDAD46A95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1247CB8B-42B8-4781-8DD0-E3A8D2D9A45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2B6AA72B-3290-4576-B560-F153CF47970C}"/>
              </a:ext>
            </a:extLst>
          </p:cNvPr>
          <p:cNvSpPr>
            <a:spLocks noGrp="1"/>
          </p:cNvSpPr>
          <p:nvPr>
            <p:ph type="dt" sz="half" idx="10"/>
          </p:nvPr>
        </p:nvSpPr>
        <p:spPr/>
        <p:txBody>
          <a:bodyPr/>
          <a:lstStyle/>
          <a:p>
            <a:fld id="{39BDBD54-BF82-429E-BFF0-4725964768A6}" type="datetimeFigureOut">
              <a:rPr lang="en-US" smtClean="0"/>
              <a:t>1/30/2019</a:t>
            </a:fld>
            <a:endParaRPr lang="en-US"/>
          </a:p>
        </p:txBody>
      </p:sp>
      <p:sp>
        <p:nvSpPr>
          <p:cNvPr id="5" name="Footer Placeholder 4">
            <a:extLst>
              <a:ext uri="{FF2B5EF4-FFF2-40B4-BE49-F238E27FC236}">
                <a16:creationId xmlns:a16="http://schemas.microsoft.com/office/drawing/2014/main" id="{CED84599-23AB-4CFC-B998-C2FBBBA5F8A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800FF79-2B8D-42A1-95B0-11CB9B2F19DC}"/>
              </a:ext>
            </a:extLst>
          </p:cNvPr>
          <p:cNvSpPr>
            <a:spLocks noGrp="1"/>
          </p:cNvSpPr>
          <p:nvPr>
            <p:ph type="sldNum" sz="quarter" idx="12"/>
          </p:nvPr>
        </p:nvSpPr>
        <p:spPr/>
        <p:txBody>
          <a:bodyPr/>
          <a:lstStyle/>
          <a:p>
            <a:fld id="{1B511E47-E47B-4237-91A4-6021916ECF67}" type="slidenum">
              <a:rPr lang="en-US" smtClean="0"/>
              <a:t>‹#›</a:t>
            </a:fld>
            <a:endParaRPr lang="en-US"/>
          </a:p>
        </p:txBody>
      </p:sp>
    </p:spTree>
    <p:extLst>
      <p:ext uri="{BB962C8B-B14F-4D97-AF65-F5344CB8AC3E}">
        <p14:creationId xmlns:p14="http://schemas.microsoft.com/office/powerpoint/2010/main" val="12533185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FC1564-29AD-40BF-AA51-D6F01F1775E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F04FF75-1DA7-4965-BAEB-2379B3425C6E}"/>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E0A1FFB-F415-42EE-90D4-449CFBA96A6F}"/>
              </a:ext>
            </a:extLst>
          </p:cNvPr>
          <p:cNvSpPr>
            <a:spLocks noGrp="1"/>
          </p:cNvSpPr>
          <p:nvPr>
            <p:ph type="dt" sz="half" idx="10"/>
          </p:nvPr>
        </p:nvSpPr>
        <p:spPr/>
        <p:txBody>
          <a:bodyPr/>
          <a:lstStyle/>
          <a:p>
            <a:fld id="{39BDBD54-BF82-429E-BFF0-4725964768A6}" type="datetimeFigureOut">
              <a:rPr lang="en-US" smtClean="0"/>
              <a:t>1/30/2019</a:t>
            </a:fld>
            <a:endParaRPr lang="en-US"/>
          </a:p>
        </p:txBody>
      </p:sp>
      <p:sp>
        <p:nvSpPr>
          <p:cNvPr id="5" name="Footer Placeholder 4">
            <a:extLst>
              <a:ext uri="{FF2B5EF4-FFF2-40B4-BE49-F238E27FC236}">
                <a16:creationId xmlns:a16="http://schemas.microsoft.com/office/drawing/2014/main" id="{1A5DEF57-CD2F-4F4C-B95C-613DE786586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60DD8F9-B72A-4F88-B2E4-147968A6E845}"/>
              </a:ext>
            </a:extLst>
          </p:cNvPr>
          <p:cNvSpPr>
            <a:spLocks noGrp="1"/>
          </p:cNvSpPr>
          <p:nvPr>
            <p:ph type="sldNum" sz="quarter" idx="12"/>
          </p:nvPr>
        </p:nvSpPr>
        <p:spPr/>
        <p:txBody>
          <a:bodyPr/>
          <a:lstStyle/>
          <a:p>
            <a:fld id="{1B511E47-E47B-4237-91A4-6021916ECF67}" type="slidenum">
              <a:rPr lang="en-US" smtClean="0"/>
              <a:t>‹#›</a:t>
            </a:fld>
            <a:endParaRPr lang="en-US"/>
          </a:p>
        </p:txBody>
      </p:sp>
    </p:spTree>
    <p:extLst>
      <p:ext uri="{BB962C8B-B14F-4D97-AF65-F5344CB8AC3E}">
        <p14:creationId xmlns:p14="http://schemas.microsoft.com/office/powerpoint/2010/main" val="34127590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9D31AB5-8C5D-4C97-AE9E-441FDE92EF2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7A2CF00-3F7C-4628-8CF0-22E4DBAAF377}"/>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DA7B693-39F2-4203-8896-63D104E5FC92}"/>
              </a:ext>
            </a:extLst>
          </p:cNvPr>
          <p:cNvSpPr>
            <a:spLocks noGrp="1"/>
          </p:cNvSpPr>
          <p:nvPr>
            <p:ph type="dt" sz="half" idx="10"/>
          </p:nvPr>
        </p:nvSpPr>
        <p:spPr/>
        <p:txBody>
          <a:bodyPr/>
          <a:lstStyle/>
          <a:p>
            <a:fld id="{39BDBD54-BF82-429E-BFF0-4725964768A6}" type="datetimeFigureOut">
              <a:rPr lang="en-US" smtClean="0"/>
              <a:t>1/30/2019</a:t>
            </a:fld>
            <a:endParaRPr lang="en-US"/>
          </a:p>
        </p:txBody>
      </p:sp>
      <p:sp>
        <p:nvSpPr>
          <p:cNvPr id="5" name="Footer Placeholder 4">
            <a:extLst>
              <a:ext uri="{FF2B5EF4-FFF2-40B4-BE49-F238E27FC236}">
                <a16:creationId xmlns:a16="http://schemas.microsoft.com/office/drawing/2014/main" id="{AB855754-ADFD-45BE-9D49-BE519CC4790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951EB36-6964-4D94-8125-98F41ADD70E3}"/>
              </a:ext>
            </a:extLst>
          </p:cNvPr>
          <p:cNvSpPr>
            <a:spLocks noGrp="1"/>
          </p:cNvSpPr>
          <p:nvPr>
            <p:ph type="sldNum" sz="quarter" idx="12"/>
          </p:nvPr>
        </p:nvSpPr>
        <p:spPr/>
        <p:txBody>
          <a:bodyPr/>
          <a:lstStyle/>
          <a:p>
            <a:fld id="{1B511E47-E47B-4237-91A4-6021916ECF67}" type="slidenum">
              <a:rPr lang="en-US" smtClean="0"/>
              <a:t>‹#›</a:t>
            </a:fld>
            <a:endParaRPr lang="en-US"/>
          </a:p>
        </p:txBody>
      </p:sp>
    </p:spTree>
    <p:extLst>
      <p:ext uri="{BB962C8B-B14F-4D97-AF65-F5344CB8AC3E}">
        <p14:creationId xmlns:p14="http://schemas.microsoft.com/office/powerpoint/2010/main" val="15232133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82F479-B68E-41D5-958F-EE76B111674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9CFAADE-5416-462B-9788-2F82FDD28CBC}"/>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81206B5-0889-44C2-B49F-4DC1374B269E}"/>
              </a:ext>
            </a:extLst>
          </p:cNvPr>
          <p:cNvSpPr>
            <a:spLocks noGrp="1"/>
          </p:cNvSpPr>
          <p:nvPr>
            <p:ph type="dt" sz="half" idx="10"/>
          </p:nvPr>
        </p:nvSpPr>
        <p:spPr/>
        <p:txBody>
          <a:bodyPr/>
          <a:lstStyle/>
          <a:p>
            <a:fld id="{39BDBD54-BF82-429E-BFF0-4725964768A6}" type="datetimeFigureOut">
              <a:rPr lang="en-US" smtClean="0"/>
              <a:t>1/30/2019</a:t>
            </a:fld>
            <a:endParaRPr lang="en-US"/>
          </a:p>
        </p:txBody>
      </p:sp>
      <p:sp>
        <p:nvSpPr>
          <p:cNvPr id="5" name="Footer Placeholder 4">
            <a:extLst>
              <a:ext uri="{FF2B5EF4-FFF2-40B4-BE49-F238E27FC236}">
                <a16:creationId xmlns:a16="http://schemas.microsoft.com/office/drawing/2014/main" id="{F5B19240-D630-4788-8F29-CA68EED5EFA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997C55B-BDB6-403F-8A85-B9D5F8C274C3}"/>
              </a:ext>
            </a:extLst>
          </p:cNvPr>
          <p:cNvSpPr>
            <a:spLocks noGrp="1"/>
          </p:cNvSpPr>
          <p:nvPr>
            <p:ph type="sldNum" sz="quarter" idx="12"/>
          </p:nvPr>
        </p:nvSpPr>
        <p:spPr/>
        <p:txBody>
          <a:bodyPr/>
          <a:lstStyle/>
          <a:p>
            <a:fld id="{1B511E47-E47B-4237-91A4-6021916ECF67}" type="slidenum">
              <a:rPr lang="en-US" smtClean="0"/>
              <a:t>‹#›</a:t>
            </a:fld>
            <a:endParaRPr lang="en-US"/>
          </a:p>
        </p:txBody>
      </p:sp>
    </p:spTree>
    <p:extLst>
      <p:ext uri="{BB962C8B-B14F-4D97-AF65-F5344CB8AC3E}">
        <p14:creationId xmlns:p14="http://schemas.microsoft.com/office/powerpoint/2010/main" val="30638573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E1C253-A495-48DF-8D1F-2AB1CAB7059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AB2E7070-FC92-45B9-BBF5-0797BEE7BB7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2E7816CB-9E4E-4433-A805-3F4E17E5B9E5}"/>
              </a:ext>
            </a:extLst>
          </p:cNvPr>
          <p:cNvSpPr>
            <a:spLocks noGrp="1"/>
          </p:cNvSpPr>
          <p:nvPr>
            <p:ph type="dt" sz="half" idx="10"/>
          </p:nvPr>
        </p:nvSpPr>
        <p:spPr/>
        <p:txBody>
          <a:bodyPr/>
          <a:lstStyle/>
          <a:p>
            <a:fld id="{39BDBD54-BF82-429E-BFF0-4725964768A6}" type="datetimeFigureOut">
              <a:rPr lang="en-US" smtClean="0"/>
              <a:t>1/30/2019</a:t>
            </a:fld>
            <a:endParaRPr lang="en-US"/>
          </a:p>
        </p:txBody>
      </p:sp>
      <p:sp>
        <p:nvSpPr>
          <p:cNvPr id="5" name="Footer Placeholder 4">
            <a:extLst>
              <a:ext uri="{FF2B5EF4-FFF2-40B4-BE49-F238E27FC236}">
                <a16:creationId xmlns:a16="http://schemas.microsoft.com/office/drawing/2014/main" id="{38A1E19D-583B-4F51-94A0-52209CEFFF2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8441270-FDFB-40E1-8885-429EACDF936D}"/>
              </a:ext>
            </a:extLst>
          </p:cNvPr>
          <p:cNvSpPr>
            <a:spLocks noGrp="1"/>
          </p:cNvSpPr>
          <p:nvPr>
            <p:ph type="sldNum" sz="quarter" idx="12"/>
          </p:nvPr>
        </p:nvSpPr>
        <p:spPr/>
        <p:txBody>
          <a:bodyPr/>
          <a:lstStyle/>
          <a:p>
            <a:fld id="{1B511E47-E47B-4237-91A4-6021916ECF67}" type="slidenum">
              <a:rPr lang="en-US" smtClean="0"/>
              <a:t>‹#›</a:t>
            </a:fld>
            <a:endParaRPr lang="en-US"/>
          </a:p>
        </p:txBody>
      </p:sp>
    </p:spTree>
    <p:extLst>
      <p:ext uri="{BB962C8B-B14F-4D97-AF65-F5344CB8AC3E}">
        <p14:creationId xmlns:p14="http://schemas.microsoft.com/office/powerpoint/2010/main" val="21265487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E81751-9A08-4755-977D-267F5AC8431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4B3D126-BCB0-4794-B6B9-EB9E87827B64}"/>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A7C7E3E-361A-4493-BEA7-076D7E76911E}"/>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B1CEE49-DA55-4543-9DB1-77E775BEC28E}"/>
              </a:ext>
            </a:extLst>
          </p:cNvPr>
          <p:cNvSpPr>
            <a:spLocks noGrp="1"/>
          </p:cNvSpPr>
          <p:nvPr>
            <p:ph type="dt" sz="half" idx="10"/>
          </p:nvPr>
        </p:nvSpPr>
        <p:spPr/>
        <p:txBody>
          <a:bodyPr/>
          <a:lstStyle/>
          <a:p>
            <a:fld id="{39BDBD54-BF82-429E-BFF0-4725964768A6}" type="datetimeFigureOut">
              <a:rPr lang="en-US" smtClean="0"/>
              <a:t>1/30/2019</a:t>
            </a:fld>
            <a:endParaRPr lang="en-US"/>
          </a:p>
        </p:txBody>
      </p:sp>
      <p:sp>
        <p:nvSpPr>
          <p:cNvPr id="6" name="Footer Placeholder 5">
            <a:extLst>
              <a:ext uri="{FF2B5EF4-FFF2-40B4-BE49-F238E27FC236}">
                <a16:creationId xmlns:a16="http://schemas.microsoft.com/office/drawing/2014/main" id="{286095E3-179B-4E88-B246-EFE57DAC543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E0D1D5A-98AC-4014-AD39-4A51CEF51404}"/>
              </a:ext>
            </a:extLst>
          </p:cNvPr>
          <p:cNvSpPr>
            <a:spLocks noGrp="1"/>
          </p:cNvSpPr>
          <p:nvPr>
            <p:ph type="sldNum" sz="quarter" idx="12"/>
          </p:nvPr>
        </p:nvSpPr>
        <p:spPr/>
        <p:txBody>
          <a:bodyPr/>
          <a:lstStyle/>
          <a:p>
            <a:fld id="{1B511E47-E47B-4237-91A4-6021916ECF67}" type="slidenum">
              <a:rPr lang="en-US" smtClean="0"/>
              <a:t>‹#›</a:t>
            </a:fld>
            <a:endParaRPr lang="en-US"/>
          </a:p>
        </p:txBody>
      </p:sp>
    </p:spTree>
    <p:extLst>
      <p:ext uri="{BB962C8B-B14F-4D97-AF65-F5344CB8AC3E}">
        <p14:creationId xmlns:p14="http://schemas.microsoft.com/office/powerpoint/2010/main" val="37087353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EEF31E-4D5B-4AA5-8541-BC3BC78E4114}"/>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EC83C377-3578-4AB2-9E70-CD69DB7C6E7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B54F9C83-D3DF-41B3-9B13-1F6D8E316F8B}"/>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3D6F442-C1DF-4853-A2E5-485868DC322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FA4EFC40-EB0C-49E2-9346-068A60FD5ED8}"/>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52BD5F1-96C7-462A-9544-DEAE06C6F6CA}"/>
              </a:ext>
            </a:extLst>
          </p:cNvPr>
          <p:cNvSpPr>
            <a:spLocks noGrp="1"/>
          </p:cNvSpPr>
          <p:nvPr>
            <p:ph type="dt" sz="half" idx="10"/>
          </p:nvPr>
        </p:nvSpPr>
        <p:spPr/>
        <p:txBody>
          <a:bodyPr/>
          <a:lstStyle/>
          <a:p>
            <a:fld id="{39BDBD54-BF82-429E-BFF0-4725964768A6}" type="datetimeFigureOut">
              <a:rPr lang="en-US" smtClean="0"/>
              <a:t>1/30/2019</a:t>
            </a:fld>
            <a:endParaRPr lang="en-US"/>
          </a:p>
        </p:txBody>
      </p:sp>
      <p:sp>
        <p:nvSpPr>
          <p:cNvPr id="8" name="Footer Placeholder 7">
            <a:extLst>
              <a:ext uri="{FF2B5EF4-FFF2-40B4-BE49-F238E27FC236}">
                <a16:creationId xmlns:a16="http://schemas.microsoft.com/office/drawing/2014/main" id="{EB71E1F8-84A0-4088-A395-1F109C37B031}"/>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92B9F084-37A8-4FD3-A8EA-BEC27EB5C52B}"/>
              </a:ext>
            </a:extLst>
          </p:cNvPr>
          <p:cNvSpPr>
            <a:spLocks noGrp="1"/>
          </p:cNvSpPr>
          <p:nvPr>
            <p:ph type="sldNum" sz="quarter" idx="12"/>
          </p:nvPr>
        </p:nvSpPr>
        <p:spPr/>
        <p:txBody>
          <a:bodyPr/>
          <a:lstStyle/>
          <a:p>
            <a:fld id="{1B511E47-E47B-4237-91A4-6021916ECF67}" type="slidenum">
              <a:rPr lang="en-US" smtClean="0"/>
              <a:t>‹#›</a:t>
            </a:fld>
            <a:endParaRPr lang="en-US"/>
          </a:p>
        </p:txBody>
      </p:sp>
    </p:spTree>
    <p:extLst>
      <p:ext uri="{BB962C8B-B14F-4D97-AF65-F5344CB8AC3E}">
        <p14:creationId xmlns:p14="http://schemas.microsoft.com/office/powerpoint/2010/main" val="19444286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A7850D-FC0B-4198-A81D-A975AE6CF7F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68D836F-A0C5-4FB6-8C9E-8C9B00CDBB8D}"/>
              </a:ext>
            </a:extLst>
          </p:cNvPr>
          <p:cNvSpPr>
            <a:spLocks noGrp="1"/>
          </p:cNvSpPr>
          <p:nvPr>
            <p:ph type="dt" sz="half" idx="10"/>
          </p:nvPr>
        </p:nvSpPr>
        <p:spPr/>
        <p:txBody>
          <a:bodyPr/>
          <a:lstStyle/>
          <a:p>
            <a:fld id="{39BDBD54-BF82-429E-BFF0-4725964768A6}" type="datetimeFigureOut">
              <a:rPr lang="en-US" smtClean="0"/>
              <a:t>1/30/2019</a:t>
            </a:fld>
            <a:endParaRPr lang="en-US"/>
          </a:p>
        </p:txBody>
      </p:sp>
      <p:sp>
        <p:nvSpPr>
          <p:cNvPr id="4" name="Footer Placeholder 3">
            <a:extLst>
              <a:ext uri="{FF2B5EF4-FFF2-40B4-BE49-F238E27FC236}">
                <a16:creationId xmlns:a16="http://schemas.microsoft.com/office/drawing/2014/main" id="{A69F5F24-CB9E-48F9-ADDC-E26C7622899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9B57C818-CC10-4493-B15C-53F7CA1E3788}"/>
              </a:ext>
            </a:extLst>
          </p:cNvPr>
          <p:cNvSpPr>
            <a:spLocks noGrp="1"/>
          </p:cNvSpPr>
          <p:nvPr>
            <p:ph type="sldNum" sz="quarter" idx="12"/>
          </p:nvPr>
        </p:nvSpPr>
        <p:spPr/>
        <p:txBody>
          <a:bodyPr/>
          <a:lstStyle/>
          <a:p>
            <a:fld id="{1B511E47-E47B-4237-91A4-6021916ECF67}" type="slidenum">
              <a:rPr lang="en-US" smtClean="0"/>
              <a:t>‹#›</a:t>
            </a:fld>
            <a:endParaRPr lang="en-US"/>
          </a:p>
        </p:txBody>
      </p:sp>
    </p:spTree>
    <p:extLst>
      <p:ext uri="{BB962C8B-B14F-4D97-AF65-F5344CB8AC3E}">
        <p14:creationId xmlns:p14="http://schemas.microsoft.com/office/powerpoint/2010/main" val="7695667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E4C79C2-0F0D-4C25-A3A5-ED20698328F9}"/>
              </a:ext>
            </a:extLst>
          </p:cNvPr>
          <p:cNvSpPr>
            <a:spLocks noGrp="1"/>
          </p:cNvSpPr>
          <p:nvPr>
            <p:ph type="dt" sz="half" idx="10"/>
          </p:nvPr>
        </p:nvSpPr>
        <p:spPr/>
        <p:txBody>
          <a:bodyPr/>
          <a:lstStyle/>
          <a:p>
            <a:fld id="{39BDBD54-BF82-429E-BFF0-4725964768A6}" type="datetimeFigureOut">
              <a:rPr lang="en-US" smtClean="0"/>
              <a:t>1/30/2019</a:t>
            </a:fld>
            <a:endParaRPr lang="en-US"/>
          </a:p>
        </p:txBody>
      </p:sp>
      <p:sp>
        <p:nvSpPr>
          <p:cNvPr id="3" name="Footer Placeholder 2">
            <a:extLst>
              <a:ext uri="{FF2B5EF4-FFF2-40B4-BE49-F238E27FC236}">
                <a16:creationId xmlns:a16="http://schemas.microsoft.com/office/drawing/2014/main" id="{FE62B97E-F980-47F7-9578-931EDA0009C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4C6DDD86-3E38-43B0-9672-5064E6A97A9F}"/>
              </a:ext>
            </a:extLst>
          </p:cNvPr>
          <p:cNvSpPr>
            <a:spLocks noGrp="1"/>
          </p:cNvSpPr>
          <p:nvPr>
            <p:ph type="sldNum" sz="quarter" idx="12"/>
          </p:nvPr>
        </p:nvSpPr>
        <p:spPr/>
        <p:txBody>
          <a:bodyPr/>
          <a:lstStyle/>
          <a:p>
            <a:fld id="{1B511E47-E47B-4237-91A4-6021916ECF67}" type="slidenum">
              <a:rPr lang="en-US" smtClean="0"/>
              <a:t>‹#›</a:t>
            </a:fld>
            <a:endParaRPr lang="en-US"/>
          </a:p>
        </p:txBody>
      </p:sp>
    </p:spTree>
    <p:extLst>
      <p:ext uri="{BB962C8B-B14F-4D97-AF65-F5344CB8AC3E}">
        <p14:creationId xmlns:p14="http://schemas.microsoft.com/office/powerpoint/2010/main" val="21504018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59AE96-6ED0-4AD9-AFD9-B6606CD0895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0370773-888D-43F7-AD9E-4AA9CDEB95F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7232752-6BC4-4696-9095-DDF54FBCF60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6DCDAC60-8F84-40CE-B134-3ABF10AA224F}"/>
              </a:ext>
            </a:extLst>
          </p:cNvPr>
          <p:cNvSpPr>
            <a:spLocks noGrp="1"/>
          </p:cNvSpPr>
          <p:nvPr>
            <p:ph type="dt" sz="half" idx="10"/>
          </p:nvPr>
        </p:nvSpPr>
        <p:spPr/>
        <p:txBody>
          <a:bodyPr/>
          <a:lstStyle/>
          <a:p>
            <a:fld id="{39BDBD54-BF82-429E-BFF0-4725964768A6}" type="datetimeFigureOut">
              <a:rPr lang="en-US" smtClean="0"/>
              <a:t>1/30/2019</a:t>
            </a:fld>
            <a:endParaRPr lang="en-US"/>
          </a:p>
        </p:txBody>
      </p:sp>
      <p:sp>
        <p:nvSpPr>
          <p:cNvPr id="6" name="Footer Placeholder 5">
            <a:extLst>
              <a:ext uri="{FF2B5EF4-FFF2-40B4-BE49-F238E27FC236}">
                <a16:creationId xmlns:a16="http://schemas.microsoft.com/office/drawing/2014/main" id="{C116495C-085B-4719-BAC7-4B0A0951CB8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B5DE3D0-1152-4CEF-9DBA-32BE9FE7A702}"/>
              </a:ext>
            </a:extLst>
          </p:cNvPr>
          <p:cNvSpPr>
            <a:spLocks noGrp="1"/>
          </p:cNvSpPr>
          <p:nvPr>
            <p:ph type="sldNum" sz="quarter" idx="12"/>
          </p:nvPr>
        </p:nvSpPr>
        <p:spPr/>
        <p:txBody>
          <a:bodyPr/>
          <a:lstStyle/>
          <a:p>
            <a:fld id="{1B511E47-E47B-4237-91A4-6021916ECF67}" type="slidenum">
              <a:rPr lang="en-US" smtClean="0"/>
              <a:t>‹#›</a:t>
            </a:fld>
            <a:endParaRPr lang="en-US"/>
          </a:p>
        </p:txBody>
      </p:sp>
    </p:spTree>
    <p:extLst>
      <p:ext uri="{BB962C8B-B14F-4D97-AF65-F5344CB8AC3E}">
        <p14:creationId xmlns:p14="http://schemas.microsoft.com/office/powerpoint/2010/main" val="41117576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E693B9-E430-450D-B344-D0BBBBB22BD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34096A3-AF3A-4A2D-B840-C54AF55F971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1D1273F-691F-43CB-88CA-40D80297450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DD8E5C10-9ABA-4BEC-8C5F-963D4CD9AB8D}"/>
              </a:ext>
            </a:extLst>
          </p:cNvPr>
          <p:cNvSpPr>
            <a:spLocks noGrp="1"/>
          </p:cNvSpPr>
          <p:nvPr>
            <p:ph type="dt" sz="half" idx="10"/>
          </p:nvPr>
        </p:nvSpPr>
        <p:spPr/>
        <p:txBody>
          <a:bodyPr/>
          <a:lstStyle/>
          <a:p>
            <a:fld id="{39BDBD54-BF82-429E-BFF0-4725964768A6}" type="datetimeFigureOut">
              <a:rPr lang="en-US" smtClean="0"/>
              <a:t>1/30/2019</a:t>
            </a:fld>
            <a:endParaRPr lang="en-US"/>
          </a:p>
        </p:txBody>
      </p:sp>
      <p:sp>
        <p:nvSpPr>
          <p:cNvPr id="6" name="Footer Placeholder 5">
            <a:extLst>
              <a:ext uri="{FF2B5EF4-FFF2-40B4-BE49-F238E27FC236}">
                <a16:creationId xmlns:a16="http://schemas.microsoft.com/office/drawing/2014/main" id="{2B5B6C4B-FD62-4844-98CB-18087B96CBE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EBA5FC0-4A41-4F69-BAD6-2A5A9E880458}"/>
              </a:ext>
            </a:extLst>
          </p:cNvPr>
          <p:cNvSpPr>
            <a:spLocks noGrp="1"/>
          </p:cNvSpPr>
          <p:nvPr>
            <p:ph type="sldNum" sz="quarter" idx="12"/>
          </p:nvPr>
        </p:nvSpPr>
        <p:spPr/>
        <p:txBody>
          <a:bodyPr/>
          <a:lstStyle/>
          <a:p>
            <a:fld id="{1B511E47-E47B-4237-91A4-6021916ECF67}" type="slidenum">
              <a:rPr lang="en-US" smtClean="0"/>
              <a:t>‹#›</a:t>
            </a:fld>
            <a:endParaRPr lang="en-US"/>
          </a:p>
        </p:txBody>
      </p:sp>
    </p:spTree>
    <p:extLst>
      <p:ext uri="{BB962C8B-B14F-4D97-AF65-F5344CB8AC3E}">
        <p14:creationId xmlns:p14="http://schemas.microsoft.com/office/powerpoint/2010/main" val="19149586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87B2FD6-94A0-49AE-AD97-9234644F45D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524D9B9-3B68-40E9-A60D-D98FD35B0FE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EA309D8-8B9A-4A9F-8581-699E58E0732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9BDBD54-BF82-429E-BFF0-4725964768A6}" type="datetimeFigureOut">
              <a:rPr lang="en-US" smtClean="0"/>
              <a:t>1/30/2019</a:t>
            </a:fld>
            <a:endParaRPr lang="en-US"/>
          </a:p>
        </p:txBody>
      </p:sp>
      <p:sp>
        <p:nvSpPr>
          <p:cNvPr id="5" name="Footer Placeholder 4">
            <a:extLst>
              <a:ext uri="{FF2B5EF4-FFF2-40B4-BE49-F238E27FC236}">
                <a16:creationId xmlns:a16="http://schemas.microsoft.com/office/drawing/2014/main" id="{C7FDFEFA-85A5-4541-B854-5538F4E0D55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4C4EDBAF-5931-4F84-AC41-EDAB94F3F8A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B511E47-E47B-4237-91A4-6021916ECF67}" type="slidenum">
              <a:rPr lang="en-US" smtClean="0"/>
              <a:t>‹#›</a:t>
            </a:fld>
            <a:endParaRPr lang="en-US"/>
          </a:p>
        </p:txBody>
      </p:sp>
    </p:spTree>
    <p:extLst>
      <p:ext uri="{BB962C8B-B14F-4D97-AF65-F5344CB8AC3E}">
        <p14:creationId xmlns:p14="http://schemas.microsoft.com/office/powerpoint/2010/main" val="21263406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41046D-1DFE-4930-B542-D2F55B4E5919}"/>
              </a:ext>
            </a:extLst>
          </p:cNvPr>
          <p:cNvSpPr>
            <a:spLocks noGrp="1"/>
          </p:cNvSpPr>
          <p:nvPr>
            <p:ph type="ctrTitle"/>
          </p:nvPr>
        </p:nvSpPr>
        <p:spPr>
          <a:xfrm>
            <a:off x="1524000" y="1122363"/>
            <a:ext cx="9144000" cy="2387600"/>
          </a:xfrm>
        </p:spPr>
        <p:txBody>
          <a:bodyPr/>
          <a:lstStyle/>
          <a:p>
            <a:r>
              <a:rPr lang="en-US" b="1" i="1" dirty="0">
                <a:solidFill>
                  <a:srgbClr val="FF0000"/>
                </a:solidFill>
              </a:rPr>
              <a:t>Recent &amp; Upcoming </a:t>
            </a:r>
            <a:br>
              <a:rPr lang="en-US" b="1" i="1" dirty="0">
                <a:solidFill>
                  <a:srgbClr val="FF0000"/>
                </a:solidFill>
              </a:rPr>
            </a:br>
            <a:r>
              <a:rPr lang="en-US" b="1" i="1" dirty="0">
                <a:solidFill>
                  <a:srgbClr val="FF0000"/>
                </a:solidFill>
              </a:rPr>
              <a:t>SCOTUS Cases in Bankruptcy</a:t>
            </a:r>
          </a:p>
        </p:txBody>
      </p:sp>
      <p:sp>
        <p:nvSpPr>
          <p:cNvPr id="3" name="Subtitle 2">
            <a:extLst>
              <a:ext uri="{FF2B5EF4-FFF2-40B4-BE49-F238E27FC236}">
                <a16:creationId xmlns:a16="http://schemas.microsoft.com/office/drawing/2014/main" id="{BBAE35C2-1747-4F96-A251-64BCA7B51E64}"/>
              </a:ext>
            </a:extLst>
          </p:cNvPr>
          <p:cNvSpPr>
            <a:spLocks noGrp="1"/>
          </p:cNvSpPr>
          <p:nvPr>
            <p:ph type="subTitle" idx="1"/>
          </p:nvPr>
        </p:nvSpPr>
        <p:spPr>
          <a:xfrm>
            <a:off x="1524000" y="3971924"/>
            <a:ext cx="9144000" cy="1285875"/>
          </a:xfrm>
        </p:spPr>
        <p:txBody>
          <a:bodyPr>
            <a:normAutofit/>
          </a:bodyPr>
          <a:lstStyle/>
          <a:p>
            <a:r>
              <a:rPr lang="en-US" b="1" dirty="0"/>
              <a:t>Moller/Foltz American Bankruptcy Inn of Court</a:t>
            </a:r>
          </a:p>
          <a:p>
            <a:r>
              <a:rPr lang="en-US" b="1" i="1" dirty="0"/>
              <a:t>Presented on January 29, 2019</a:t>
            </a:r>
          </a:p>
        </p:txBody>
      </p:sp>
    </p:spTree>
    <p:extLst>
      <p:ext uri="{BB962C8B-B14F-4D97-AF65-F5344CB8AC3E}">
        <p14:creationId xmlns:p14="http://schemas.microsoft.com/office/powerpoint/2010/main" val="383497131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i="1" dirty="0">
                <a:solidFill>
                  <a:srgbClr val="FF0000"/>
                </a:solidFill>
              </a:rPr>
              <a:t>Merit Management Group v. FTI Consulting</a:t>
            </a:r>
          </a:p>
        </p:txBody>
      </p:sp>
      <p:sp>
        <p:nvSpPr>
          <p:cNvPr id="3" name="Content Placeholder 2"/>
          <p:cNvSpPr>
            <a:spLocks noGrp="1"/>
          </p:cNvSpPr>
          <p:nvPr>
            <p:ph idx="1"/>
          </p:nvPr>
        </p:nvSpPr>
        <p:spPr/>
        <p:txBody>
          <a:bodyPr>
            <a:normAutofit fontScale="85000" lnSpcReduction="20000"/>
          </a:bodyPr>
          <a:lstStyle/>
          <a:p>
            <a:pPr>
              <a:buNone/>
            </a:pPr>
            <a:r>
              <a:rPr lang="en-US" dirty="0"/>
              <a:t>Facts (</a:t>
            </a:r>
            <a:r>
              <a:rPr lang="en-US" dirty="0" err="1"/>
              <a:t>con’t</a:t>
            </a:r>
            <a:r>
              <a:rPr lang="en-US" dirty="0"/>
              <a:t>):</a:t>
            </a:r>
          </a:p>
          <a:p>
            <a:r>
              <a:rPr lang="en-US" dirty="0"/>
              <a:t>Shortly following the LBO, Valley View filed for chapter 11.  The bankruptcy court confirmed a chapter 11 plan that appointed FTI Consulting, Inc. ("</a:t>
            </a:r>
            <a:r>
              <a:rPr lang="en-US" u="sng" dirty="0"/>
              <a:t>FTI</a:t>
            </a:r>
            <a:r>
              <a:rPr lang="en-US" dirty="0"/>
              <a:t>") as the Trustee of a litigation trust.</a:t>
            </a:r>
          </a:p>
          <a:p>
            <a:pPr>
              <a:buNone/>
            </a:pPr>
            <a:r>
              <a:rPr lang="en-US" dirty="0"/>
              <a:t>  </a:t>
            </a:r>
          </a:p>
          <a:p>
            <a:r>
              <a:rPr lang="en-US" dirty="0"/>
              <a:t>FTI initiated a constructive fraudulent conveyance action against Merit Management Group ("</a:t>
            </a:r>
            <a:r>
              <a:rPr lang="en-US" u="sng" dirty="0"/>
              <a:t>Merit</a:t>
            </a:r>
            <a:r>
              <a:rPr lang="en-US" dirty="0"/>
              <a:t>"), a shareholder that held 30% of Bedford's stock, and a recipient of approximately $16.5 million through the LBO. </a:t>
            </a:r>
          </a:p>
          <a:p>
            <a:endParaRPr lang="en-US" dirty="0"/>
          </a:p>
          <a:p>
            <a:r>
              <a:rPr lang="en-US" dirty="0"/>
              <a:t>Merit, however, argued that Section 546(e) shielded the payment it received because the payment  was “made by or to (or for the benefit of) a . . . financial institution”—i.e., a bank acted as a conduit between the debtor and Merit.  Merit prevailed at the lower court level but the Seventh Circuit reversed and held in favor of FTI.</a:t>
            </a:r>
          </a:p>
          <a:p>
            <a:endParaRPr lang="en-US" dirty="0"/>
          </a:p>
          <a:p>
            <a:endParaRPr lang="en-US" dirty="0"/>
          </a:p>
        </p:txBody>
      </p:sp>
    </p:spTree>
    <p:extLst>
      <p:ext uri="{BB962C8B-B14F-4D97-AF65-F5344CB8AC3E}">
        <p14:creationId xmlns:p14="http://schemas.microsoft.com/office/powerpoint/2010/main" val="26963233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i="1" dirty="0">
                <a:solidFill>
                  <a:srgbClr val="FF0000"/>
                </a:solidFill>
              </a:rPr>
              <a:t>Merit Management Group v. FTI Consulting</a:t>
            </a:r>
          </a:p>
        </p:txBody>
      </p:sp>
      <p:sp>
        <p:nvSpPr>
          <p:cNvPr id="3" name="Content Placeholder 2"/>
          <p:cNvSpPr>
            <a:spLocks noGrp="1"/>
          </p:cNvSpPr>
          <p:nvPr>
            <p:ph idx="1"/>
          </p:nvPr>
        </p:nvSpPr>
        <p:spPr>
          <a:xfrm>
            <a:off x="1981200" y="1600200"/>
            <a:ext cx="8229600" cy="4876800"/>
          </a:xfrm>
        </p:spPr>
        <p:txBody>
          <a:bodyPr>
            <a:normAutofit fontScale="92500" lnSpcReduction="10000"/>
          </a:bodyPr>
          <a:lstStyle/>
          <a:p>
            <a:pPr>
              <a:buNone/>
            </a:pPr>
            <a:r>
              <a:rPr lang="en-US" dirty="0"/>
              <a:t>Facts (</a:t>
            </a:r>
            <a:r>
              <a:rPr lang="en-US" dirty="0" err="1"/>
              <a:t>Con’t</a:t>
            </a:r>
            <a:r>
              <a:rPr lang="en-US" dirty="0"/>
              <a:t>):</a:t>
            </a:r>
          </a:p>
          <a:p>
            <a:r>
              <a:rPr lang="en-US" dirty="0"/>
              <a:t>7</a:t>
            </a:r>
            <a:r>
              <a:rPr lang="en-US" baseline="30000" dirty="0"/>
              <a:t>th</a:t>
            </a:r>
            <a:r>
              <a:rPr lang="en-US" dirty="0"/>
              <a:t> Cir. holds in favor of FTI reasoning that:  </a:t>
            </a:r>
          </a:p>
          <a:p>
            <a:pPr lvl="1"/>
            <a:r>
              <a:rPr lang="en-US" dirty="0"/>
              <a:t>(</a:t>
            </a:r>
            <a:r>
              <a:rPr lang="en-US" dirty="0" err="1"/>
              <a:t>i</a:t>
            </a:r>
            <a:r>
              <a:rPr lang="en-US" dirty="0"/>
              <a:t>) the language of Section 546(e) was ambiguous.  The legislative intent of Congress in enacting Section 546(e), was aimed at protecting transfers that are made to financial intermediaries in securities transfer system  that are "debtors or actual recipient[s] of a transfer, rather than simply . . . conduit[s] for funds.”; and </a:t>
            </a:r>
          </a:p>
          <a:p>
            <a:pPr lvl="1"/>
            <a:r>
              <a:rPr lang="en-US" dirty="0"/>
              <a:t>(ii)  The Court’s ruling would not create a ripple effect of insolvencies through the financial system, which is the aim of Section 546(e).    Neither Valley View nor Merit were not parties in the security industry but were simply corporations that exchanged money for privately held stock.   </a:t>
            </a:r>
          </a:p>
          <a:p>
            <a:r>
              <a:rPr lang="en-US" dirty="0"/>
              <a:t>Merit Management then filed a writ of certiorari to SCOTUS.</a:t>
            </a:r>
          </a:p>
          <a:p>
            <a:pPr>
              <a:buNone/>
            </a:pPr>
            <a:endParaRPr lang="en-US" dirty="0"/>
          </a:p>
          <a:p>
            <a:endParaRPr lang="en-US" dirty="0"/>
          </a:p>
        </p:txBody>
      </p:sp>
    </p:spTree>
    <p:extLst>
      <p:ext uri="{BB962C8B-B14F-4D97-AF65-F5344CB8AC3E}">
        <p14:creationId xmlns:p14="http://schemas.microsoft.com/office/powerpoint/2010/main" val="5793495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i="1" dirty="0">
                <a:solidFill>
                  <a:srgbClr val="FF0000"/>
                </a:solidFill>
              </a:rPr>
              <a:t>Merit Management Group v. FTI Consulting</a:t>
            </a:r>
          </a:p>
        </p:txBody>
      </p:sp>
      <p:sp>
        <p:nvSpPr>
          <p:cNvPr id="3" name="Content Placeholder 2"/>
          <p:cNvSpPr>
            <a:spLocks noGrp="1"/>
          </p:cNvSpPr>
          <p:nvPr>
            <p:ph idx="1"/>
          </p:nvPr>
        </p:nvSpPr>
        <p:spPr/>
        <p:txBody>
          <a:bodyPr>
            <a:normAutofit lnSpcReduction="10000"/>
          </a:bodyPr>
          <a:lstStyle/>
          <a:p>
            <a:pPr>
              <a:buNone/>
            </a:pPr>
            <a:r>
              <a:rPr lang="en-US" dirty="0"/>
              <a:t>Analysis</a:t>
            </a:r>
          </a:p>
          <a:p>
            <a:r>
              <a:rPr lang="en-US" dirty="0"/>
              <a:t>Congress added the language  “or for the benefit of” to Section 546(e) so that it “matched the scope” of the language contained in the trustee’s avoidance powers (i.e. Sections 547 and 548(a)(1)), not to insulate parties like Merit, which is not a financial institution, from avoidance actions.</a:t>
            </a:r>
          </a:p>
          <a:p>
            <a:r>
              <a:rPr lang="en-US" dirty="0"/>
              <a:t>The language of Section 546(e) makes clear that it “applies to the overarching transfer that the trustee seeks to avoid, not any component part of the transfer.”  The relevant transfer for purposes of Section 546(e) “is the same transfer that the trustee seeks to avoid pursuant to one of its avoiding powers.”</a:t>
            </a:r>
          </a:p>
          <a:p>
            <a:endParaRPr lang="en-US" dirty="0"/>
          </a:p>
          <a:p>
            <a:pPr>
              <a:buNone/>
            </a:pPr>
            <a:endParaRPr lang="en-US" dirty="0"/>
          </a:p>
        </p:txBody>
      </p:sp>
    </p:spTree>
    <p:extLst>
      <p:ext uri="{BB962C8B-B14F-4D97-AF65-F5344CB8AC3E}">
        <p14:creationId xmlns:p14="http://schemas.microsoft.com/office/powerpoint/2010/main" val="209402510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i="1" dirty="0">
                <a:solidFill>
                  <a:srgbClr val="FF0000"/>
                </a:solidFill>
              </a:rPr>
              <a:t>Merit Management Group v. FTI Consulting</a:t>
            </a:r>
          </a:p>
        </p:txBody>
      </p:sp>
      <p:sp>
        <p:nvSpPr>
          <p:cNvPr id="3" name="Content Placeholder 2"/>
          <p:cNvSpPr>
            <a:spLocks noGrp="1"/>
          </p:cNvSpPr>
          <p:nvPr>
            <p:ph idx="1"/>
          </p:nvPr>
        </p:nvSpPr>
        <p:spPr/>
        <p:txBody>
          <a:bodyPr>
            <a:normAutofit fontScale="85000" lnSpcReduction="20000"/>
          </a:bodyPr>
          <a:lstStyle/>
          <a:p>
            <a:pPr>
              <a:buNone/>
            </a:pPr>
            <a:r>
              <a:rPr lang="en-US" dirty="0"/>
              <a:t>Open issues:</a:t>
            </a:r>
          </a:p>
          <a:p>
            <a:r>
              <a:rPr lang="en-US" dirty="0"/>
              <a:t>Does Section 546(e) apply when publicly traded securities are involved (which generally involve securities clearing agencies and brokerage accounts or custodial accounts)?  Merit involved only privately held shares of stock.</a:t>
            </a:r>
          </a:p>
          <a:p>
            <a:pPr>
              <a:buNone/>
            </a:pPr>
            <a:endParaRPr lang="en-US" dirty="0"/>
          </a:p>
          <a:p>
            <a:r>
              <a:rPr lang="en-US" dirty="0"/>
              <a:t>Would a party’s status as a “customer” of a “financial institution” affect the application of Section 546(e).  The definition of “financial institution” refers not only to a bank acting for its own account, but also to the bank’s “customer” when the bank is acting as an agent or custodian for a customer in connection with a securities contract.  Merit did not raise this argument. </a:t>
            </a:r>
          </a:p>
          <a:p>
            <a:pPr marL="0" indent="0">
              <a:buNone/>
            </a:pPr>
            <a:endParaRPr lang="en-US" dirty="0"/>
          </a:p>
          <a:p>
            <a:r>
              <a:rPr lang="en-US" dirty="0"/>
              <a:t>Does Section 546(e) preempt State Law Fraudulent Transfer Actions (SLFTA’s)—i.e., the issue that arose in </a:t>
            </a:r>
            <a:r>
              <a:rPr lang="en-US" i="1" dirty="0"/>
              <a:t>Tribune</a:t>
            </a:r>
            <a:r>
              <a:rPr lang="en-US" dirty="0"/>
              <a:t>? </a:t>
            </a:r>
          </a:p>
        </p:txBody>
      </p:sp>
    </p:spTree>
    <p:extLst>
      <p:ext uri="{BB962C8B-B14F-4D97-AF65-F5344CB8AC3E}">
        <p14:creationId xmlns:p14="http://schemas.microsoft.com/office/powerpoint/2010/main" val="207544135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i="1" dirty="0">
                <a:solidFill>
                  <a:srgbClr val="FF0000"/>
                </a:solidFill>
              </a:rPr>
              <a:t>In re Tribune Co. </a:t>
            </a:r>
          </a:p>
        </p:txBody>
      </p:sp>
      <p:sp>
        <p:nvSpPr>
          <p:cNvPr id="3" name="Content Placeholder 2"/>
          <p:cNvSpPr>
            <a:spLocks noGrp="1"/>
          </p:cNvSpPr>
          <p:nvPr>
            <p:ph idx="1"/>
          </p:nvPr>
        </p:nvSpPr>
        <p:spPr>
          <a:xfrm>
            <a:off x="1076325" y="1600200"/>
            <a:ext cx="10067925" cy="4953000"/>
          </a:xfrm>
        </p:spPr>
        <p:txBody>
          <a:bodyPr>
            <a:noAutofit/>
          </a:bodyPr>
          <a:lstStyle/>
          <a:p>
            <a:r>
              <a:rPr lang="en-US" sz="2000" dirty="0"/>
              <a:t>Tribune was a large media company that was sold through an LBO.  About a year and a half following the LBO, Tribune filed for chapter 11.  </a:t>
            </a:r>
          </a:p>
          <a:p>
            <a:r>
              <a:rPr lang="en-US" sz="2000" dirty="0"/>
              <a:t>A large group of individual creditors filed State Law Fraudulent Transfer Actions (“SLFTA’s”) against various shareholder-defendants that redeemed their shares through the LBO.  The total amount sought in these various SLFTA’s was approximately $8 billion.  The various actions were consolidated in SDNY.  Some of these defendants were entities that may qualify as “financial institutions”, as a broker or other protected party under Section 546(e).  </a:t>
            </a:r>
          </a:p>
          <a:p>
            <a:r>
              <a:rPr lang="en-US" sz="2000" dirty="0"/>
              <a:t>The Second Circuit held that Section 546(e) impliedly preempts SLFTA’s based on constructive fraud. The individual creditors later filed a petition for </a:t>
            </a:r>
            <a:r>
              <a:rPr lang="en-US" sz="2000" dirty="0" err="1"/>
              <a:t>certioriari</a:t>
            </a:r>
            <a:r>
              <a:rPr lang="en-US" sz="2000" dirty="0"/>
              <a:t> to SCOTUS.  SCOTUS, however, did not grant or deny certiorari in </a:t>
            </a:r>
            <a:r>
              <a:rPr lang="en-US" sz="2000" i="1" dirty="0"/>
              <a:t>Tribune</a:t>
            </a:r>
            <a:r>
              <a:rPr lang="en-US" sz="2000" dirty="0"/>
              <a:t>.  Instead, following its ruling in Merit, SCOTUS issued a statement urging the 2</a:t>
            </a:r>
            <a:r>
              <a:rPr lang="en-US" sz="2000" baseline="30000" dirty="0"/>
              <a:t>nd</a:t>
            </a:r>
            <a:r>
              <a:rPr lang="en-US" sz="2000" dirty="0"/>
              <a:t> Circuit to “recall its mandate.”</a:t>
            </a:r>
          </a:p>
          <a:p>
            <a:r>
              <a:rPr lang="en-US" sz="2000" dirty="0"/>
              <a:t>This leaves the issue of whether Section 546(e) preempts SLFTA’s unresolved.</a:t>
            </a:r>
          </a:p>
          <a:p>
            <a:pPr lvl="1"/>
            <a:r>
              <a:rPr lang="en-US" sz="2000" dirty="0"/>
              <a:t>Could an individual creditor bring an SLFTA against a “financial institution” or other protected entity that did not act as a conduit but held securities as an investor (i.e. proprietary trading)? </a:t>
            </a:r>
          </a:p>
          <a:p>
            <a:pPr marL="457200" lvl="1" indent="0">
              <a:buNone/>
            </a:pPr>
            <a:endParaRPr lang="en-US" sz="1600" dirty="0"/>
          </a:p>
        </p:txBody>
      </p:sp>
    </p:spTree>
    <p:extLst>
      <p:ext uri="{BB962C8B-B14F-4D97-AF65-F5344CB8AC3E}">
        <p14:creationId xmlns:p14="http://schemas.microsoft.com/office/powerpoint/2010/main" val="207345027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B80D88-BB99-445E-932D-FDB2A4C44762}"/>
              </a:ext>
            </a:extLst>
          </p:cNvPr>
          <p:cNvSpPr>
            <a:spLocks noGrp="1"/>
          </p:cNvSpPr>
          <p:nvPr>
            <p:ph type="title"/>
          </p:nvPr>
        </p:nvSpPr>
        <p:spPr/>
        <p:txBody>
          <a:bodyPr/>
          <a:lstStyle/>
          <a:p>
            <a:r>
              <a:rPr lang="en-US" b="1" i="1" dirty="0">
                <a:solidFill>
                  <a:srgbClr val="FF0000"/>
                </a:solidFill>
              </a:rPr>
              <a:t>Lamar, Archer &amp; </a:t>
            </a:r>
            <a:r>
              <a:rPr lang="en-US" b="1" i="1" dirty="0" err="1">
                <a:solidFill>
                  <a:srgbClr val="FF0000"/>
                </a:solidFill>
              </a:rPr>
              <a:t>Cofrin</a:t>
            </a:r>
            <a:r>
              <a:rPr lang="en-US" b="1" i="1" dirty="0">
                <a:solidFill>
                  <a:srgbClr val="FF0000"/>
                </a:solidFill>
              </a:rPr>
              <a:t>, LLP v. Appling	</a:t>
            </a:r>
          </a:p>
        </p:txBody>
      </p:sp>
      <p:sp>
        <p:nvSpPr>
          <p:cNvPr id="3" name="Content Placeholder 2">
            <a:extLst>
              <a:ext uri="{FF2B5EF4-FFF2-40B4-BE49-F238E27FC236}">
                <a16:creationId xmlns:a16="http://schemas.microsoft.com/office/drawing/2014/main" id="{5D849AC4-C02C-446C-A4BB-1CEB4D7E5DC4}"/>
              </a:ext>
            </a:extLst>
          </p:cNvPr>
          <p:cNvSpPr>
            <a:spLocks noGrp="1"/>
          </p:cNvSpPr>
          <p:nvPr>
            <p:ph idx="1"/>
          </p:nvPr>
        </p:nvSpPr>
        <p:spPr>
          <a:xfrm>
            <a:off x="838200" y="1432086"/>
            <a:ext cx="10515600" cy="4351338"/>
          </a:xfrm>
        </p:spPr>
        <p:txBody>
          <a:bodyPr>
            <a:normAutofit fontScale="92500" lnSpcReduction="10000"/>
          </a:bodyPr>
          <a:lstStyle/>
          <a:p>
            <a:pPr marL="0" indent="0">
              <a:buNone/>
            </a:pPr>
            <a:r>
              <a:rPr lang="en-US" dirty="0"/>
              <a:t>§ 523.  Exceptions to discharge.</a:t>
            </a:r>
          </a:p>
          <a:p>
            <a:pPr marL="514350" indent="-514350">
              <a:buAutoNum type="alphaLcParenBoth"/>
            </a:pPr>
            <a:r>
              <a:rPr lang="en-US" dirty="0"/>
              <a:t>A discharge … does not discharge an individual debtor from any debt—</a:t>
            </a:r>
          </a:p>
          <a:p>
            <a:pPr marL="0" indent="0">
              <a:buNone/>
            </a:pPr>
            <a:r>
              <a:rPr lang="en-US" dirty="0"/>
              <a:t>***</a:t>
            </a:r>
          </a:p>
          <a:p>
            <a:pPr marL="971550" lvl="1" indent="-514350">
              <a:buAutoNum type="arabicParenBoth" startAt="2"/>
            </a:pPr>
            <a:r>
              <a:rPr lang="en-US" sz="2600" dirty="0"/>
              <a:t>for money, property, services, or an extension, renewal, or refinancing of credit, to the extent obtained by—</a:t>
            </a:r>
          </a:p>
          <a:p>
            <a:pPr marL="1371600" lvl="2" indent="-457200">
              <a:buNone/>
            </a:pPr>
            <a:r>
              <a:rPr lang="en-US" sz="2400" dirty="0"/>
              <a:t>(A)  false pretenses, a false representation, or actual fraud, </a:t>
            </a:r>
            <a:r>
              <a:rPr lang="en-US" sz="2400" b="1" dirty="0"/>
              <a:t>other than a statement respecting the debtor’s or an insider’s financial condition</a:t>
            </a:r>
            <a:r>
              <a:rPr lang="en-US" sz="2400" dirty="0"/>
              <a:t>; [or]</a:t>
            </a:r>
          </a:p>
          <a:p>
            <a:pPr marL="914400" lvl="2" indent="0">
              <a:buNone/>
            </a:pPr>
            <a:r>
              <a:rPr lang="en-US" sz="2400" dirty="0"/>
              <a:t>(B)  use of a statement in writing—</a:t>
            </a:r>
          </a:p>
          <a:p>
            <a:pPr marL="1371600" lvl="3" indent="0">
              <a:buNone/>
            </a:pPr>
            <a:r>
              <a:rPr lang="en-US" sz="2200" dirty="0"/>
              <a:t>(</a:t>
            </a:r>
            <a:r>
              <a:rPr lang="en-US" sz="2200" dirty="0" err="1"/>
              <a:t>i</a:t>
            </a:r>
            <a:r>
              <a:rPr lang="en-US" sz="2200" dirty="0"/>
              <a:t>)  	that is materially false;</a:t>
            </a:r>
          </a:p>
          <a:p>
            <a:pPr marL="1371600" lvl="3" indent="0">
              <a:buNone/>
            </a:pPr>
            <a:r>
              <a:rPr lang="en-US" sz="2200" dirty="0"/>
              <a:t>(ii)  	</a:t>
            </a:r>
            <a:r>
              <a:rPr lang="en-US" sz="2200" b="1" dirty="0"/>
              <a:t>respecting the debtor’s or an insider’s financial condition</a:t>
            </a:r>
            <a:r>
              <a:rPr lang="en-US" sz="2200" dirty="0"/>
              <a:t>; </a:t>
            </a:r>
          </a:p>
          <a:p>
            <a:pPr marL="1828800" lvl="3" indent="-457200">
              <a:buNone/>
            </a:pPr>
            <a:r>
              <a:rPr lang="en-US" sz="2200" dirty="0"/>
              <a:t>(iii)  on which the creditor to whom the debtor is liable for such money, property, services, or credit reasonably relied; and</a:t>
            </a:r>
          </a:p>
          <a:p>
            <a:pPr marL="1371600" lvl="3" indent="0">
              <a:buNone/>
            </a:pPr>
            <a:r>
              <a:rPr lang="en-US" sz="2200" dirty="0"/>
              <a:t>(iv)  that the debtor caused to be made or published with intent to deceive[.]</a:t>
            </a:r>
          </a:p>
          <a:p>
            <a:pPr marL="514350" indent="-514350">
              <a:buAutoNum type="alphaUcParenBoth"/>
            </a:pPr>
            <a:endParaRPr lang="en-US" dirty="0"/>
          </a:p>
          <a:p>
            <a:pPr marL="0" indent="0">
              <a:buNone/>
            </a:pPr>
            <a:endParaRPr lang="en-US" dirty="0"/>
          </a:p>
        </p:txBody>
      </p:sp>
    </p:spTree>
    <p:extLst>
      <p:ext uri="{BB962C8B-B14F-4D97-AF65-F5344CB8AC3E}">
        <p14:creationId xmlns:p14="http://schemas.microsoft.com/office/powerpoint/2010/main" val="315065500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B80D88-BB99-445E-932D-FDB2A4C44762}"/>
              </a:ext>
            </a:extLst>
          </p:cNvPr>
          <p:cNvSpPr>
            <a:spLocks noGrp="1"/>
          </p:cNvSpPr>
          <p:nvPr>
            <p:ph type="title"/>
          </p:nvPr>
        </p:nvSpPr>
        <p:spPr/>
        <p:txBody>
          <a:bodyPr/>
          <a:lstStyle/>
          <a:p>
            <a:r>
              <a:rPr lang="en-US" b="1" i="1" dirty="0">
                <a:solidFill>
                  <a:srgbClr val="FF0000"/>
                </a:solidFill>
              </a:rPr>
              <a:t>Lamar, Archer &amp; </a:t>
            </a:r>
            <a:r>
              <a:rPr lang="en-US" b="1" i="1" dirty="0" err="1">
                <a:solidFill>
                  <a:srgbClr val="FF0000"/>
                </a:solidFill>
              </a:rPr>
              <a:t>Cofrin</a:t>
            </a:r>
            <a:r>
              <a:rPr lang="en-US" b="1" i="1" dirty="0">
                <a:solidFill>
                  <a:srgbClr val="FF0000"/>
                </a:solidFill>
              </a:rPr>
              <a:t>, LLP v. Appling</a:t>
            </a:r>
            <a:r>
              <a:rPr lang="en-US" dirty="0">
                <a:solidFill>
                  <a:srgbClr val="FF0000"/>
                </a:solidFill>
              </a:rPr>
              <a:t>	</a:t>
            </a:r>
          </a:p>
        </p:txBody>
      </p:sp>
      <p:sp>
        <p:nvSpPr>
          <p:cNvPr id="3" name="Content Placeholder 2">
            <a:extLst>
              <a:ext uri="{FF2B5EF4-FFF2-40B4-BE49-F238E27FC236}">
                <a16:creationId xmlns:a16="http://schemas.microsoft.com/office/drawing/2014/main" id="{5D849AC4-C02C-446C-A4BB-1CEB4D7E5DC4}"/>
              </a:ext>
            </a:extLst>
          </p:cNvPr>
          <p:cNvSpPr>
            <a:spLocks noGrp="1"/>
          </p:cNvSpPr>
          <p:nvPr>
            <p:ph idx="1"/>
          </p:nvPr>
        </p:nvSpPr>
        <p:spPr>
          <a:xfrm>
            <a:off x="838200" y="1432086"/>
            <a:ext cx="10515600" cy="4351338"/>
          </a:xfrm>
        </p:spPr>
        <p:txBody>
          <a:bodyPr>
            <a:normAutofit/>
          </a:bodyPr>
          <a:lstStyle/>
          <a:p>
            <a:pPr marL="0" indent="0">
              <a:buNone/>
            </a:pPr>
            <a:r>
              <a:rPr lang="en-US" sz="3200" b="1" dirty="0"/>
              <a:t>Issue:</a:t>
            </a:r>
            <a:r>
              <a:rPr lang="en-US" sz="3200" dirty="0"/>
              <a:t>  Is a statement about a single asset a “statement respecting the debtor’s financial condition” under § 523(a)(2)?</a:t>
            </a:r>
          </a:p>
          <a:p>
            <a:pPr marL="0" indent="0">
              <a:buNone/>
            </a:pPr>
            <a:r>
              <a:rPr lang="en-US" sz="3200" b="1" dirty="0"/>
              <a:t>Holding:</a:t>
            </a:r>
            <a:r>
              <a:rPr lang="en-US" sz="3200" dirty="0"/>
              <a:t>  Yes.</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173591125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B80D88-BB99-445E-932D-FDB2A4C44762}"/>
              </a:ext>
            </a:extLst>
          </p:cNvPr>
          <p:cNvSpPr>
            <a:spLocks noGrp="1"/>
          </p:cNvSpPr>
          <p:nvPr>
            <p:ph type="title"/>
          </p:nvPr>
        </p:nvSpPr>
        <p:spPr/>
        <p:txBody>
          <a:bodyPr/>
          <a:lstStyle/>
          <a:p>
            <a:r>
              <a:rPr lang="en-US" b="1" i="1" dirty="0">
                <a:solidFill>
                  <a:srgbClr val="FF0000"/>
                </a:solidFill>
              </a:rPr>
              <a:t>Lamar, Archer &amp; </a:t>
            </a:r>
            <a:r>
              <a:rPr lang="en-US" b="1" i="1" dirty="0" err="1">
                <a:solidFill>
                  <a:srgbClr val="FF0000"/>
                </a:solidFill>
              </a:rPr>
              <a:t>Cofrin</a:t>
            </a:r>
            <a:r>
              <a:rPr lang="en-US" b="1" i="1" dirty="0">
                <a:solidFill>
                  <a:srgbClr val="FF0000"/>
                </a:solidFill>
              </a:rPr>
              <a:t>, LLP v. Appling</a:t>
            </a:r>
            <a:r>
              <a:rPr lang="en-US" dirty="0">
                <a:solidFill>
                  <a:srgbClr val="FF0000"/>
                </a:solidFill>
              </a:rPr>
              <a:t>	</a:t>
            </a:r>
          </a:p>
        </p:txBody>
      </p:sp>
      <p:sp>
        <p:nvSpPr>
          <p:cNvPr id="3" name="Content Placeholder 2">
            <a:extLst>
              <a:ext uri="{FF2B5EF4-FFF2-40B4-BE49-F238E27FC236}">
                <a16:creationId xmlns:a16="http://schemas.microsoft.com/office/drawing/2014/main" id="{5D849AC4-C02C-446C-A4BB-1CEB4D7E5DC4}"/>
              </a:ext>
            </a:extLst>
          </p:cNvPr>
          <p:cNvSpPr>
            <a:spLocks noGrp="1"/>
          </p:cNvSpPr>
          <p:nvPr>
            <p:ph idx="1"/>
          </p:nvPr>
        </p:nvSpPr>
        <p:spPr>
          <a:xfrm>
            <a:off x="838200" y="1432086"/>
            <a:ext cx="10515600" cy="4351338"/>
          </a:xfrm>
        </p:spPr>
        <p:txBody>
          <a:bodyPr>
            <a:normAutofit fontScale="40000" lnSpcReduction="20000"/>
          </a:bodyPr>
          <a:lstStyle/>
          <a:p>
            <a:pPr marL="0" indent="0">
              <a:buNone/>
            </a:pPr>
            <a:r>
              <a:rPr lang="en-US" sz="5500" b="1" dirty="0"/>
              <a:t>Facts:</a:t>
            </a:r>
          </a:p>
          <a:p>
            <a:r>
              <a:rPr lang="en-US" sz="4800" dirty="0"/>
              <a:t>Debtor Appling hired Lamar, a law firm, to represent him in litigation.  Appling fell behind on bills until he owed $60,000.</a:t>
            </a:r>
          </a:p>
          <a:p>
            <a:r>
              <a:rPr lang="en-US" sz="4800" dirty="0"/>
              <a:t>Lamar threatened to withdraw if not paid.  Appling told Lamar orally that he was expecting a tax refund of “approximately $100,000,” which would cover what he owed.  Lamar relied on this statement and continued to represent Appling.</a:t>
            </a:r>
          </a:p>
          <a:p>
            <a:r>
              <a:rPr lang="en-US" sz="4800" dirty="0"/>
              <a:t>In fact, Appling received a refund of only about $60,000, none of which he paid to Lamar.</a:t>
            </a:r>
          </a:p>
          <a:p>
            <a:r>
              <a:rPr lang="en-US" sz="4800" dirty="0"/>
              <a:t>Several years later, after no payment, Lamar obtains a judgment against Appling in state court for about $100,000.</a:t>
            </a:r>
          </a:p>
          <a:p>
            <a:r>
              <a:rPr lang="en-US" sz="4800" dirty="0"/>
              <a:t>Appling files for Chapter 7 bankruptcy.</a:t>
            </a:r>
          </a:p>
          <a:p>
            <a:r>
              <a:rPr lang="en-US" sz="4800" dirty="0"/>
              <a:t>Lamar brings adversary proceeding arguing debt is non-dischargeable as debt arising from “false pretenses, a false representation, or actual fraud, other than a statement respecting the debtor’s … financial condition.”</a:t>
            </a:r>
          </a:p>
          <a:p>
            <a:r>
              <a:rPr lang="en-US" sz="4800" dirty="0"/>
              <a:t>Appling argues debt is dischargeable because his misrepresentation was a statement respecting his financial condition and thus, under § 523(a)(2), had to be in writing to give rise to a non-dischargeable debt.</a:t>
            </a:r>
          </a:p>
          <a:p>
            <a:endParaRPr lang="en-US" sz="3200"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375903564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B80D88-BB99-445E-932D-FDB2A4C44762}"/>
              </a:ext>
            </a:extLst>
          </p:cNvPr>
          <p:cNvSpPr>
            <a:spLocks noGrp="1"/>
          </p:cNvSpPr>
          <p:nvPr>
            <p:ph type="title"/>
          </p:nvPr>
        </p:nvSpPr>
        <p:spPr/>
        <p:txBody>
          <a:bodyPr/>
          <a:lstStyle/>
          <a:p>
            <a:r>
              <a:rPr lang="en-US" b="1" i="1" dirty="0">
                <a:solidFill>
                  <a:srgbClr val="FF0000"/>
                </a:solidFill>
              </a:rPr>
              <a:t>Lamar, Archer &amp; </a:t>
            </a:r>
            <a:r>
              <a:rPr lang="en-US" b="1" i="1" dirty="0" err="1">
                <a:solidFill>
                  <a:srgbClr val="FF0000"/>
                </a:solidFill>
              </a:rPr>
              <a:t>Cofrin</a:t>
            </a:r>
            <a:r>
              <a:rPr lang="en-US" b="1" i="1" dirty="0">
                <a:solidFill>
                  <a:srgbClr val="FF0000"/>
                </a:solidFill>
              </a:rPr>
              <a:t>, LLP v. Appling</a:t>
            </a:r>
            <a:r>
              <a:rPr lang="en-US" dirty="0">
                <a:solidFill>
                  <a:srgbClr val="FF0000"/>
                </a:solidFill>
              </a:rPr>
              <a:t>	</a:t>
            </a:r>
          </a:p>
        </p:txBody>
      </p:sp>
      <p:sp>
        <p:nvSpPr>
          <p:cNvPr id="3" name="Content Placeholder 2">
            <a:extLst>
              <a:ext uri="{FF2B5EF4-FFF2-40B4-BE49-F238E27FC236}">
                <a16:creationId xmlns:a16="http://schemas.microsoft.com/office/drawing/2014/main" id="{5D849AC4-C02C-446C-A4BB-1CEB4D7E5DC4}"/>
              </a:ext>
            </a:extLst>
          </p:cNvPr>
          <p:cNvSpPr>
            <a:spLocks noGrp="1"/>
          </p:cNvSpPr>
          <p:nvPr>
            <p:ph idx="1"/>
          </p:nvPr>
        </p:nvSpPr>
        <p:spPr>
          <a:xfrm>
            <a:off x="838200" y="1432086"/>
            <a:ext cx="10515600" cy="4351338"/>
          </a:xfrm>
        </p:spPr>
        <p:txBody>
          <a:bodyPr>
            <a:normAutofit fontScale="55000" lnSpcReduction="20000"/>
          </a:bodyPr>
          <a:lstStyle/>
          <a:p>
            <a:pPr marL="0" indent="0">
              <a:buNone/>
            </a:pPr>
            <a:r>
              <a:rPr lang="en-US" sz="3200" b="1" dirty="0"/>
              <a:t>Analysis:</a:t>
            </a:r>
          </a:p>
          <a:p>
            <a:r>
              <a:rPr lang="en-US" sz="3200" dirty="0"/>
              <a:t>Parties agree on meaning of “statement” and “financial condition.”  Dispute is over “respecting.”  Ordinary meaning of “respecting” is “about” or “related to.”  Clearly, a statement about a single asset is “related to” a debtor’s financial condition.</a:t>
            </a:r>
          </a:p>
          <a:p>
            <a:r>
              <a:rPr lang="en-US" sz="3200" dirty="0"/>
              <a:t>Lamar’s construction, which would limit the phrase to statements that capture a debtor’s overall financial status, reads “respecting” out of the statute.</a:t>
            </a:r>
          </a:p>
          <a:p>
            <a:r>
              <a:rPr lang="en-US" sz="3200" dirty="0"/>
              <a:t>Lamar’s interpretation would render statute incoherent.  No reason Congress would have wanted to distinguish between misrepresentation about an asset made in the context of a formal financial statement or balance sheet and same misrepresentation made on its own.</a:t>
            </a:r>
          </a:p>
          <a:p>
            <a:r>
              <a:rPr lang="en-US" sz="3200" dirty="0"/>
              <a:t>Pre-Code practice supports Appling’s interpretation.</a:t>
            </a:r>
          </a:p>
          <a:p>
            <a:r>
              <a:rPr lang="en-US" sz="3200" dirty="0"/>
              <a:t>Lamar’s policy arguments fail.  It’s not true that giving a broader reading to “statement respecting a debtor’s financial condition” leaves little covered by “false pretenses, a false representation, or actual fraud,” which goes well beyond statements about financial condition.  Moreover, Congress included the proviso that a statement respecting a debtor’s financial condition must be in writing to trigger non-dischargeability because creditors were manipulating debtors into making false statements in credit applications so they could claim non-dischargeability later.  If creditor is relying on a debtor’s statement respecting his financial condition, all they need to do is get it in writing; if it later proves fraudulent, the debt will be non-dischargeable.  </a:t>
            </a:r>
          </a:p>
          <a:p>
            <a:endParaRPr lang="en-US" sz="3200"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161546511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B80D88-BB99-445E-932D-FDB2A4C44762}"/>
              </a:ext>
            </a:extLst>
          </p:cNvPr>
          <p:cNvSpPr>
            <a:spLocks noGrp="1"/>
          </p:cNvSpPr>
          <p:nvPr>
            <p:ph type="title"/>
          </p:nvPr>
        </p:nvSpPr>
        <p:spPr/>
        <p:txBody>
          <a:bodyPr/>
          <a:lstStyle/>
          <a:p>
            <a:r>
              <a:rPr lang="en-US" b="1" i="1" dirty="0">
                <a:solidFill>
                  <a:srgbClr val="FF0000"/>
                </a:solidFill>
              </a:rPr>
              <a:t>Questions:</a:t>
            </a:r>
            <a:endParaRPr lang="en-US" dirty="0">
              <a:solidFill>
                <a:srgbClr val="FF0000"/>
              </a:solidFill>
            </a:endParaRPr>
          </a:p>
        </p:txBody>
      </p:sp>
      <p:sp>
        <p:nvSpPr>
          <p:cNvPr id="3" name="Content Placeholder 2">
            <a:extLst>
              <a:ext uri="{FF2B5EF4-FFF2-40B4-BE49-F238E27FC236}">
                <a16:creationId xmlns:a16="http://schemas.microsoft.com/office/drawing/2014/main" id="{5D849AC4-C02C-446C-A4BB-1CEB4D7E5DC4}"/>
              </a:ext>
            </a:extLst>
          </p:cNvPr>
          <p:cNvSpPr>
            <a:spLocks noGrp="1"/>
          </p:cNvSpPr>
          <p:nvPr>
            <p:ph idx="1"/>
          </p:nvPr>
        </p:nvSpPr>
        <p:spPr>
          <a:xfrm>
            <a:off x="838200" y="1333499"/>
            <a:ext cx="10515600" cy="5159376"/>
          </a:xfrm>
        </p:spPr>
        <p:txBody>
          <a:bodyPr>
            <a:normAutofit fontScale="70000" lnSpcReduction="20000"/>
          </a:bodyPr>
          <a:lstStyle/>
          <a:p>
            <a:pPr marL="514350" indent="-514350" algn="just">
              <a:buAutoNum type="arabicPeriod"/>
            </a:pPr>
            <a:r>
              <a:rPr lang="en-US" sz="3200" dirty="0"/>
              <a:t>Did the Supreme Court’s ruling effectively eliminate the grounds for denial of discharge “for false pretenses, false statements, or actual fraud” if they are not in writing?</a:t>
            </a:r>
          </a:p>
          <a:p>
            <a:pPr marL="514350" indent="-514350" algn="just">
              <a:buAutoNum type="arabicPeriod"/>
            </a:pPr>
            <a:r>
              <a:rPr lang="en-US" sz="3200" dirty="0"/>
              <a:t>Under what circumstances would “false pretenses, false statements, or actual fraud” not also involve a “statement respecting the debtor’s financial condition?”</a:t>
            </a:r>
          </a:p>
          <a:p>
            <a:pPr marL="514350" indent="-514350" algn="just">
              <a:buAutoNum type="arabicPeriod"/>
            </a:pPr>
            <a:r>
              <a:rPr lang="en-US" sz="3200" dirty="0"/>
              <a:t>Are the examples of “false pretenses, false statements, or actual fraud” too narrow?</a:t>
            </a:r>
          </a:p>
          <a:p>
            <a:pPr lvl="2" algn="just"/>
            <a:r>
              <a:rPr lang="en-US" sz="2600" dirty="0"/>
              <a:t>It is interesting that the examples included false statements to governmental entities (e.g. Social Security Administration in </a:t>
            </a:r>
            <a:r>
              <a:rPr lang="en-US" sz="2600" i="1" dirty="0"/>
              <a:t>In re Tucker, </a:t>
            </a:r>
            <a:r>
              <a:rPr lang="en-US" sz="2600" dirty="0"/>
              <a:t>539 B.R. 861, 868 (</a:t>
            </a:r>
            <a:r>
              <a:rPr lang="en-US" sz="2600" dirty="0" err="1"/>
              <a:t>Bankr</a:t>
            </a:r>
            <a:r>
              <a:rPr lang="en-US" sz="2600" dirty="0"/>
              <a:t>. Idaho 2015)).</a:t>
            </a:r>
          </a:p>
          <a:p>
            <a:pPr lvl="2" algn="just"/>
            <a:r>
              <a:rPr lang="en-US" sz="2600" dirty="0"/>
              <a:t>Why is a misrepresentation about a debtor/stockbrokers’ investments not considered a “statement respecting the debtor’s financial condition? </a:t>
            </a:r>
            <a:r>
              <a:rPr lang="en-US" sz="2600" i="1" dirty="0"/>
              <a:t>(See In re </a:t>
            </a:r>
            <a:r>
              <a:rPr lang="en-US" sz="2600" i="1" dirty="0" err="1"/>
              <a:t>Bocchino</a:t>
            </a:r>
            <a:r>
              <a:rPr lang="en-US" sz="2600" dirty="0"/>
              <a:t>, 794 F.3d 367 (3d Cir. 2015)).</a:t>
            </a:r>
          </a:p>
          <a:p>
            <a:pPr marL="514350" indent="-514350" algn="just">
              <a:buFont typeface="Arial" panose="020B0604020202020204" pitchFamily="34" charset="0"/>
              <a:buAutoNum type="arabicPeriod"/>
            </a:pPr>
            <a:r>
              <a:rPr lang="en-US" sz="3200" dirty="0"/>
              <a:t>The Bankruptcy Court found there were two false statement. The second—that the Debtor had not received a refund—seems to be different from a statement respecting the Debtor’s financial position. Why didn’t the Supreme Court consider this argument?</a:t>
            </a:r>
          </a:p>
          <a:p>
            <a:pPr marL="514350" indent="-514350" algn="just">
              <a:buFont typeface="Arial" panose="020B0604020202020204" pitchFamily="34" charset="0"/>
              <a:buAutoNum type="arabicPeriod"/>
            </a:pPr>
            <a:r>
              <a:rPr lang="en-US" sz="3200" dirty="0"/>
              <a:t>This case is more problematic to attorneys because it involved statements the Debtor made to his litigation counsel to induce him to continue representation as opposed to a creditor extending credit. Does this mean that attorneys have to get all information provided by their clients in writing and memorialize any conversations in writing in case the client later files bankruptcy?</a:t>
            </a:r>
            <a:endParaRPr lang="en-US" dirty="0"/>
          </a:p>
          <a:p>
            <a:pPr marL="0" indent="0">
              <a:buNone/>
            </a:pPr>
            <a:endParaRPr lang="en-US" dirty="0"/>
          </a:p>
        </p:txBody>
      </p:sp>
    </p:spTree>
    <p:extLst>
      <p:ext uri="{BB962C8B-B14F-4D97-AF65-F5344CB8AC3E}">
        <p14:creationId xmlns:p14="http://schemas.microsoft.com/office/powerpoint/2010/main" val="11031414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B80D88-BB99-445E-932D-FDB2A4C44762}"/>
              </a:ext>
            </a:extLst>
          </p:cNvPr>
          <p:cNvSpPr>
            <a:spLocks noGrp="1"/>
          </p:cNvSpPr>
          <p:nvPr>
            <p:ph type="title"/>
          </p:nvPr>
        </p:nvSpPr>
        <p:spPr/>
        <p:txBody>
          <a:bodyPr/>
          <a:lstStyle/>
          <a:p>
            <a:r>
              <a:rPr lang="en-US" b="1" i="1" dirty="0">
                <a:solidFill>
                  <a:srgbClr val="FF0000"/>
                </a:solidFill>
              </a:rPr>
              <a:t>U.S. Bank </a:t>
            </a:r>
            <a:r>
              <a:rPr lang="en-US" b="1" i="1" dirty="0" err="1">
                <a:solidFill>
                  <a:srgbClr val="FF0000"/>
                </a:solidFill>
              </a:rPr>
              <a:t>N.A</a:t>
            </a:r>
            <a:r>
              <a:rPr lang="en-US" b="1" i="1" dirty="0">
                <a:solidFill>
                  <a:srgbClr val="FF0000"/>
                </a:solidFill>
              </a:rPr>
              <a:t>. v. Village at Lakeridge, LLC</a:t>
            </a:r>
          </a:p>
        </p:txBody>
      </p:sp>
      <p:sp>
        <p:nvSpPr>
          <p:cNvPr id="3" name="Content Placeholder 2">
            <a:extLst>
              <a:ext uri="{FF2B5EF4-FFF2-40B4-BE49-F238E27FC236}">
                <a16:creationId xmlns:a16="http://schemas.microsoft.com/office/drawing/2014/main" id="{5D849AC4-C02C-446C-A4BB-1CEB4D7E5DC4}"/>
              </a:ext>
            </a:extLst>
          </p:cNvPr>
          <p:cNvSpPr>
            <a:spLocks noGrp="1"/>
          </p:cNvSpPr>
          <p:nvPr>
            <p:ph idx="1"/>
          </p:nvPr>
        </p:nvSpPr>
        <p:spPr>
          <a:xfrm>
            <a:off x="838200" y="1432086"/>
            <a:ext cx="10515600" cy="4351338"/>
          </a:xfrm>
        </p:spPr>
        <p:txBody>
          <a:bodyPr>
            <a:normAutofit/>
          </a:bodyPr>
          <a:lstStyle/>
          <a:p>
            <a:pPr marL="0" indent="0">
              <a:buNone/>
            </a:pPr>
            <a:r>
              <a:rPr lang="en-US" sz="3200" b="1" dirty="0"/>
              <a:t>Issue:  </a:t>
            </a:r>
            <a:r>
              <a:rPr lang="en-US" sz="3200" dirty="0"/>
              <a:t>What standard of review applies to a bankruptcy court’s determination that a person is a “non-statutory insider” (i.e., an insider not enumerated in the Bankruptcy Code’s non-exclusive definition of “insider” in § 101(31))?</a:t>
            </a:r>
          </a:p>
          <a:p>
            <a:pPr marL="0" indent="0">
              <a:buNone/>
            </a:pPr>
            <a:r>
              <a:rPr lang="en-US" sz="3200" b="1" dirty="0"/>
              <a:t>Holding:</a:t>
            </a:r>
            <a:r>
              <a:rPr lang="en-US" sz="3200" dirty="0"/>
              <a:t>  While articulation of legal standard is reviewed de</a:t>
            </a:r>
            <a:r>
              <a:rPr lang="en-US" sz="3200" i="1" dirty="0"/>
              <a:t> </a:t>
            </a:r>
            <a:r>
              <a:rPr lang="en-US" sz="3200" dirty="0"/>
              <a:t>novo, application of standard to facts is reviewed for clear error.</a:t>
            </a:r>
            <a:endParaRPr lang="en-US" sz="3200" b="1"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398040445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B80D88-BB99-445E-932D-FDB2A4C44762}"/>
              </a:ext>
            </a:extLst>
          </p:cNvPr>
          <p:cNvSpPr>
            <a:spLocks noGrp="1"/>
          </p:cNvSpPr>
          <p:nvPr>
            <p:ph type="title"/>
          </p:nvPr>
        </p:nvSpPr>
        <p:spPr>
          <a:xfrm>
            <a:off x="566928" y="502920"/>
            <a:ext cx="10786872" cy="1187768"/>
          </a:xfrm>
        </p:spPr>
        <p:txBody>
          <a:bodyPr>
            <a:normAutofit fontScale="90000"/>
          </a:bodyPr>
          <a:lstStyle/>
          <a:p>
            <a:r>
              <a:rPr lang="en-US" b="1" i="1" dirty="0">
                <a:solidFill>
                  <a:srgbClr val="FF0000"/>
                </a:solidFill>
              </a:rPr>
              <a:t>Mission Prod. Holdings, Inc. v. </a:t>
            </a:r>
            <a:r>
              <a:rPr lang="en-US" b="1" i="1" dirty="0" err="1">
                <a:solidFill>
                  <a:srgbClr val="FF0000"/>
                </a:solidFill>
              </a:rPr>
              <a:t>Tempnology</a:t>
            </a:r>
            <a:r>
              <a:rPr lang="en-US" b="1" i="1" dirty="0">
                <a:solidFill>
                  <a:srgbClr val="FF0000"/>
                </a:solidFill>
              </a:rPr>
              <a:t>, LLC</a:t>
            </a:r>
            <a:r>
              <a:rPr lang="en-US" dirty="0">
                <a:solidFill>
                  <a:srgbClr val="FF0000"/>
                </a:solidFill>
              </a:rPr>
              <a:t>	</a:t>
            </a:r>
          </a:p>
        </p:txBody>
      </p:sp>
      <p:sp>
        <p:nvSpPr>
          <p:cNvPr id="3" name="Content Placeholder 2">
            <a:extLst>
              <a:ext uri="{FF2B5EF4-FFF2-40B4-BE49-F238E27FC236}">
                <a16:creationId xmlns:a16="http://schemas.microsoft.com/office/drawing/2014/main" id="{5D849AC4-C02C-446C-A4BB-1CEB4D7E5DC4}"/>
              </a:ext>
            </a:extLst>
          </p:cNvPr>
          <p:cNvSpPr>
            <a:spLocks noGrp="1"/>
          </p:cNvSpPr>
          <p:nvPr>
            <p:ph idx="1"/>
          </p:nvPr>
        </p:nvSpPr>
        <p:spPr>
          <a:xfrm>
            <a:off x="838200" y="1432086"/>
            <a:ext cx="10515600" cy="4351338"/>
          </a:xfrm>
        </p:spPr>
        <p:txBody>
          <a:bodyPr>
            <a:normAutofit lnSpcReduction="10000"/>
          </a:bodyPr>
          <a:lstStyle/>
          <a:p>
            <a:pPr marL="0" indent="0">
              <a:buNone/>
            </a:pPr>
            <a:endParaRPr lang="en-US" sz="3200" b="1" dirty="0"/>
          </a:p>
          <a:p>
            <a:pPr marL="0" indent="0">
              <a:buNone/>
            </a:pPr>
            <a:r>
              <a:rPr lang="en-US" sz="3200" b="1" dirty="0"/>
              <a:t>Certiorari Granted On One Question:</a:t>
            </a:r>
          </a:p>
          <a:p>
            <a:pPr marL="457200" indent="0" algn="just">
              <a:buNone/>
              <a:tabLst>
                <a:tab pos="9544050" algn="l"/>
              </a:tabLst>
            </a:pPr>
            <a:r>
              <a:rPr lang="en-US" sz="3200" dirty="0"/>
              <a:t>Whether, under § 365 of the Bankruptcy Code, a debtor-licensor’s “rejection” of a license agreement—which “constitutes a breach of such contract,” 11 U.S.C. § 365(g)—terminates rights of the licensee that would have survived the licensor’s breach under applicable non-bankruptcy law.</a:t>
            </a:r>
          </a:p>
          <a:p>
            <a:pPr marL="457200" indent="0" algn="just">
              <a:buNone/>
              <a:tabLst>
                <a:tab pos="9544050" algn="l"/>
              </a:tabLst>
            </a:pPr>
            <a:endParaRPr lang="en-US" sz="3200" dirty="0"/>
          </a:p>
          <a:p>
            <a:pPr marL="457200" indent="0" algn="just">
              <a:buNone/>
              <a:tabLst>
                <a:tab pos="9544050" algn="l"/>
              </a:tabLst>
            </a:pPr>
            <a:r>
              <a:rPr lang="en-US" sz="3200" b="1" dirty="0"/>
              <a:t>Argument scheduled for February 20, 2019</a:t>
            </a:r>
            <a:endParaRPr lang="en-US" b="1" dirty="0"/>
          </a:p>
          <a:p>
            <a:pPr marL="0" indent="0">
              <a:buNone/>
            </a:pPr>
            <a:endParaRPr lang="en-US" dirty="0"/>
          </a:p>
        </p:txBody>
      </p:sp>
    </p:spTree>
    <p:extLst>
      <p:ext uri="{BB962C8B-B14F-4D97-AF65-F5344CB8AC3E}">
        <p14:creationId xmlns:p14="http://schemas.microsoft.com/office/powerpoint/2010/main" val="99285264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B80D88-BB99-445E-932D-FDB2A4C44762}"/>
              </a:ext>
            </a:extLst>
          </p:cNvPr>
          <p:cNvSpPr>
            <a:spLocks noGrp="1"/>
          </p:cNvSpPr>
          <p:nvPr>
            <p:ph type="title"/>
          </p:nvPr>
        </p:nvSpPr>
        <p:spPr>
          <a:xfrm>
            <a:off x="566928" y="502920"/>
            <a:ext cx="10786872" cy="1187768"/>
          </a:xfrm>
        </p:spPr>
        <p:txBody>
          <a:bodyPr>
            <a:normAutofit fontScale="90000"/>
          </a:bodyPr>
          <a:lstStyle/>
          <a:p>
            <a:r>
              <a:rPr lang="en-US" b="1" i="1" dirty="0">
                <a:solidFill>
                  <a:srgbClr val="FF0000"/>
                </a:solidFill>
              </a:rPr>
              <a:t>Mission Prod. Holdings, Inc. v. </a:t>
            </a:r>
            <a:r>
              <a:rPr lang="en-US" b="1" i="1" dirty="0" err="1">
                <a:solidFill>
                  <a:srgbClr val="FF0000"/>
                </a:solidFill>
              </a:rPr>
              <a:t>Tempnology</a:t>
            </a:r>
            <a:r>
              <a:rPr lang="en-US" b="1" i="1" dirty="0">
                <a:solidFill>
                  <a:srgbClr val="FF0000"/>
                </a:solidFill>
              </a:rPr>
              <a:t>, LLC</a:t>
            </a:r>
            <a:r>
              <a:rPr lang="en-US" b="1" dirty="0">
                <a:solidFill>
                  <a:srgbClr val="FF0000"/>
                </a:solidFill>
              </a:rPr>
              <a:t>	</a:t>
            </a:r>
          </a:p>
        </p:txBody>
      </p:sp>
      <p:sp>
        <p:nvSpPr>
          <p:cNvPr id="3" name="Content Placeholder 2">
            <a:extLst>
              <a:ext uri="{FF2B5EF4-FFF2-40B4-BE49-F238E27FC236}">
                <a16:creationId xmlns:a16="http://schemas.microsoft.com/office/drawing/2014/main" id="{5D849AC4-C02C-446C-A4BB-1CEB4D7E5DC4}"/>
              </a:ext>
            </a:extLst>
          </p:cNvPr>
          <p:cNvSpPr>
            <a:spLocks noGrp="1"/>
          </p:cNvSpPr>
          <p:nvPr>
            <p:ph idx="1"/>
          </p:nvPr>
        </p:nvSpPr>
        <p:spPr>
          <a:xfrm>
            <a:off x="838200" y="1432086"/>
            <a:ext cx="10515600" cy="4351338"/>
          </a:xfrm>
        </p:spPr>
        <p:txBody>
          <a:bodyPr>
            <a:normAutofit fontScale="92500" lnSpcReduction="10000"/>
          </a:bodyPr>
          <a:lstStyle/>
          <a:p>
            <a:pPr marL="0" indent="0">
              <a:buNone/>
            </a:pPr>
            <a:endParaRPr lang="en-US" sz="3200" b="1" dirty="0"/>
          </a:p>
          <a:p>
            <a:pPr marL="0" indent="0" algn="just">
              <a:buNone/>
            </a:pPr>
            <a:r>
              <a:rPr lang="en-US" sz="3200" b="1" dirty="0"/>
              <a:t>History – the </a:t>
            </a:r>
            <a:r>
              <a:rPr lang="en-US" sz="3200" b="1" i="1" dirty="0"/>
              <a:t>Lubrizol </a:t>
            </a:r>
            <a:r>
              <a:rPr lang="en-US" sz="3200" b="1" dirty="0"/>
              <a:t>holding:</a:t>
            </a:r>
          </a:p>
          <a:p>
            <a:pPr marL="914400" indent="-457200" algn="just">
              <a:tabLst>
                <a:tab pos="9544050" algn="l"/>
              </a:tabLst>
            </a:pPr>
            <a:r>
              <a:rPr lang="en-US" dirty="0"/>
              <a:t>In 1985, the Fourth Circuit Court of Appeals ruled in </a:t>
            </a:r>
            <a:r>
              <a:rPr lang="en-US" i="1" dirty="0"/>
              <a:t>In re Lubrizol Enters., Inc. v. Richmond Metal Finishers, Inc.</a:t>
            </a:r>
            <a:r>
              <a:rPr lang="en-US" dirty="0"/>
              <a:t> that the phrase “executory contract” in § 365(a) encompassed intellectual property licenses.</a:t>
            </a:r>
          </a:p>
          <a:p>
            <a:pPr marL="914400" indent="-457200" algn="just">
              <a:tabLst>
                <a:tab pos="9544050" algn="l"/>
              </a:tabLst>
            </a:pPr>
            <a:r>
              <a:rPr lang="en-US" dirty="0"/>
              <a:t>As such, the court held that the “statutory breach” contemplated by    § 365(g) controls and provides only monetary damages for the non-bankrupt counter-party.</a:t>
            </a:r>
          </a:p>
          <a:p>
            <a:pPr marL="914400" indent="-457200" algn="just">
              <a:tabLst>
                <a:tab pos="9544050" algn="l"/>
              </a:tabLst>
            </a:pPr>
            <a:r>
              <a:rPr lang="en-US" dirty="0"/>
              <a:t>The licensee was not permitted to continue practicing the patent at issue.</a:t>
            </a:r>
          </a:p>
          <a:p>
            <a:pPr marL="457200" indent="0">
              <a:buNone/>
              <a:tabLst>
                <a:tab pos="9544050" algn="l"/>
              </a:tabLst>
            </a:pPr>
            <a:endParaRPr lang="en-US" dirty="0"/>
          </a:p>
          <a:p>
            <a:pPr marL="0" indent="0">
              <a:buNone/>
            </a:pPr>
            <a:endParaRPr lang="en-US" dirty="0"/>
          </a:p>
        </p:txBody>
      </p:sp>
    </p:spTree>
    <p:extLst>
      <p:ext uri="{BB962C8B-B14F-4D97-AF65-F5344CB8AC3E}">
        <p14:creationId xmlns:p14="http://schemas.microsoft.com/office/powerpoint/2010/main" val="34788448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B80D88-BB99-445E-932D-FDB2A4C44762}"/>
              </a:ext>
            </a:extLst>
          </p:cNvPr>
          <p:cNvSpPr>
            <a:spLocks noGrp="1"/>
          </p:cNvSpPr>
          <p:nvPr>
            <p:ph type="title"/>
          </p:nvPr>
        </p:nvSpPr>
        <p:spPr>
          <a:xfrm>
            <a:off x="566928" y="502920"/>
            <a:ext cx="10786872" cy="1187768"/>
          </a:xfrm>
        </p:spPr>
        <p:txBody>
          <a:bodyPr>
            <a:normAutofit fontScale="90000"/>
          </a:bodyPr>
          <a:lstStyle/>
          <a:p>
            <a:r>
              <a:rPr lang="en-US" b="1" i="1" dirty="0">
                <a:solidFill>
                  <a:srgbClr val="FF0000"/>
                </a:solidFill>
              </a:rPr>
              <a:t>Mission Prod. Holdings, Inc. v. </a:t>
            </a:r>
            <a:r>
              <a:rPr lang="en-US" b="1" i="1" dirty="0" err="1">
                <a:solidFill>
                  <a:srgbClr val="FF0000"/>
                </a:solidFill>
              </a:rPr>
              <a:t>Tempnology</a:t>
            </a:r>
            <a:r>
              <a:rPr lang="en-US" b="1" i="1" dirty="0">
                <a:solidFill>
                  <a:srgbClr val="FF0000"/>
                </a:solidFill>
              </a:rPr>
              <a:t>, LLC</a:t>
            </a:r>
            <a:r>
              <a:rPr lang="en-US" dirty="0">
                <a:solidFill>
                  <a:srgbClr val="FF0000"/>
                </a:solidFill>
              </a:rPr>
              <a:t>	</a:t>
            </a:r>
          </a:p>
        </p:txBody>
      </p:sp>
      <p:sp>
        <p:nvSpPr>
          <p:cNvPr id="3" name="Content Placeholder 2">
            <a:extLst>
              <a:ext uri="{FF2B5EF4-FFF2-40B4-BE49-F238E27FC236}">
                <a16:creationId xmlns:a16="http://schemas.microsoft.com/office/drawing/2014/main" id="{5D849AC4-C02C-446C-A4BB-1CEB4D7E5DC4}"/>
              </a:ext>
            </a:extLst>
          </p:cNvPr>
          <p:cNvSpPr>
            <a:spLocks noGrp="1"/>
          </p:cNvSpPr>
          <p:nvPr>
            <p:ph idx="1"/>
          </p:nvPr>
        </p:nvSpPr>
        <p:spPr>
          <a:xfrm>
            <a:off x="838200" y="1432086"/>
            <a:ext cx="10515600" cy="4816314"/>
          </a:xfrm>
        </p:spPr>
        <p:txBody>
          <a:bodyPr>
            <a:normAutofit fontScale="77500" lnSpcReduction="20000"/>
          </a:bodyPr>
          <a:lstStyle/>
          <a:p>
            <a:pPr marL="0" indent="0">
              <a:buNone/>
            </a:pPr>
            <a:endParaRPr lang="en-US" sz="3200" b="1" dirty="0"/>
          </a:p>
          <a:p>
            <a:pPr marL="0" indent="0">
              <a:buNone/>
            </a:pPr>
            <a:r>
              <a:rPr lang="en-US" sz="3200" b="1" dirty="0"/>
              <a:t>History – Response to </a:t>
            </a:r>
            <a:r>
              <a:rPr lang="en-US" sz="3200" b="1" i="1" dirty="0"/>
              <a:t>Lubrizol</a:t>
            </a:r>
            <a:r>
              <a:rPr lang="en-US" sz="3200" b="1" dirty="0"/>
              <a:t>:</a:t>
            </a:r>
          </a:p>
          <a:p>
            <a:pPr marL="914400" indent="-457200" algn="just">
              <a:tabLst>
                <a:tab pos="9544050" algn="l"/>
              </a:tabLst>
            </a:pPr>
            <a:r>
              <a:rPr lang="en-US" sz="3100" dirty="0"/>
              <a:t>In 1988, Congress amended the Code to include § 365(n). According to the congressional record, this change was “to make clear that the rights of an intellectual property licensee to use the licensed property cannot be unilaterally cut off as a result of the rejection of the license pursuant to Section 365.”</a:t>
            </a:r>
          </a:p>
          <a:p>
            <a:pPr marL="914400" indent="-457200" algn="just">
              <a:tabLst>
                <a:tab pos="9544050" algn="l"/>
              </a:tabLst>
            </a:pPr>
            <a:r>
              <a:rPr lang="en-US" sz="3100" dirty="0"/>
              <a:t>Section 365(n) provides that when a debtor rejects a contract “under which the debtor is a licensor of a right to intellectual property,” the licensee may elect either to treat the contract as terminated or to “retain its rights (including a right to enforce any exclusivity provision of such contract…) under such contract … to such intellectual property.”</a:t>
            </a:r>
          </a:p>
          <a:p>
            <a:pPr marL="914400" indent="-457200" algn="just">
              <a:tabLst>
                <a:tab pos="9544050" algn="l"/>
              </a:tabLst>
            </a:pPr>
            <a:r>
              <a:rPr lang="en-US" sz="3100" dirty="0"/>
              <a:t>At the same time, Congress also amended the bankruptcy code definition of “intellectual property” to cover, among other things, patents, copyrights, and trade secrets but does not include trademarks.</a:t>
            </a:r>
          </a:p>
        </p:txBody>
      </p:sp>
    </p:spTree>
    <p:extLst>
      <p:ext uri="{BB962C8B-B14F-4D97-AF65-F5344CB8AC3E}">
        <p14:creationId xmlns:p14="http://schemas.microsoft.com/office/powerpoint/2010/main" val="149458877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B80D88-BB99-445E-932D-FDB2A4C44762}"/>
              </a:ext>
            </a:extLst>
          </p:cNvPr>
          <p:cNvSpPr>
            <a:spLocks noGrp="1"/>
          </p:cNvSpPr>
          <p:nvPr>
            <p:ph type="title"/>
          </p:nvPr>
        </p:nvSpPr>
        <p:spPr>
          <a:xfrm>
            <a:off x="566928" y="502920"/>
            <a:ext cx="10786872" cy="1187768"/>
          </a:xfrm>
        </p:spPr>
        <p:txBody>
          <a:bodyPr>
            <a:normAutofit fontScale="90000"/>
          </a:bodyPr>
          <a:lstStyle/>
          <a:p>
            <a:r>
              <a:rPr lang="en-US" b="1" i="1" dirty="0">
                <a:solidFill>
                  <a:srgbClr val="FF0000"/>
                </a:solidFill>
              </a:rPr>
              <a:t>Mission Prod. Holdings, Inc. v. </a:t>
            </a:r>
            <a:r>
              <a:rPr lang="en-US" b="1" i="1" dirty="0" err="1">
                <a:solidFill>
                  <a:srgbClr val="FF0000"/>
                </a:solidFill>
              </a:rPr>
              <a:t>Tempnology</a:t>
            </a:r>
            <a:r>
              <a:rPr lang="en-US" b="1" i="1" dirty="0">
                <a:solidFill>
                  <a:srgbClr val="FF0000"/>
                </a:solidFill>
              </a:rPr>
              <a:t>, LLC</a:t>
            </a:r>
            <a:r>
              <a:rPr lang="en-US" dirty="0">
                <a:solidFill>
                  <a:srgbClr val="FF0000"/>
                </a:solidFill>
              </a:rPr>
              <a:t>	</a:t>
            </a:r>
          </a:p>
        </p:txBody>
      </p:sp>
      <p:sp>
        <p:nvSpPr>
          <p:cNvPr id="3" name="Content Placeholder 2">
            <a:extLst>
              <a:ext uri="{FF2B5EF4-FFF2-40B4-BE49-F238E27FC236}">
                <a16:creationId xmlns:a16="http://schemas.microsoft.com/office/drawing/2014/main" id="{5D849AC4-C02C-446C-A4BB-1CEB4D7E5DC4}"/>
              </a:ext>
            </a:extLst>
          </p:cNvPr>
          <p:cNvSpPr>
            <a:spLocks noGrp="1"/>
          </p:cNvSpPr>
          <p:nvPr>
            <p:ph idx="1"/>
          </p:nvPr>
        </p:nvSpPr>
        <p:spPr>
          <a:xfrm>
            <a:off x="838199" y="1432085"/>
            <a:ext cx="10620375" cy="4730589"/>
          </a:xfrm>
        </p:spPr>
        <p:txBody>
          <a:bodyPr>
            <a:normAutofit fontScale="77500" lnSpcReduction="20000"/>
          </a:bodyPr>
          <a:lstStyle/>
          <a:p>
            <a:pPr marL="0" indent="0">
              <a:buNone/>
            </a:pPr>
            <a:endParaRPr lang="en-US" sz="3200" b="1" dirty="0"/>
          </a:p>
          <a:p>
            <a:pPr marL="0" indent="0">
              <a:buNone/>
            </a:pPr>
            <a:r>
              <a:rPr lang="en-US" sz="3200" b="1" dirty="0"/>
              <a:t>History – The </a:t>
            </a:r>
            <a:r>
              <a:rPr lang="en-US" sz="3200" b="1" i="1" dirty="0"/>
              <a:t>Sunbeam </a:t>
            </a:r>
            <a:r>
              <a:rPr lang="en-US" sz="3200" b="1" dirty="0"/>
              <a:t>holding</a:t>
            </a:r>
          </a:p>
          <a:p>
            <a:pPr marL="914400" indent="-457200" algn="just">
              <a:tabLst>
                <a:tab pos="9544050" algn="l"/>
              </a:tabLst>
            </a:pPr>
            <a:r>
              <a:rPr lang="en-US" dirty="0"/>
              <a:t>In 2012, the Seventh Circuit Court of Appeals was the first to address the issue of rejected trademark licenses after the 1988 congressional amendments in </a:t>
            </a:r>
            <a:r>
              <a:rPr lang="en-US" i="1" dirty="0"/>
              <a:t>Sunbeam Prod., Inv. V. Chicago Am. Mfg., LLC.</a:t>
            </a:r>
            <a:endParaRPr lang="en-US" dirty="0"/>
          </a:p>
          <a:p>
            <a:pPr marL="914400" indent="-457200" algn="just">
              <a:tabLst>
                <a:tab pos="9544050" algn="l"/>
              </a:tabLst>
            </a:pPr>
            <a:r>
              <a:rPr lang="en-US" dirty="0"/>
              <a:t>The court held that rejection of the trademark license by the licensor/debtor does not terminate the licensee’s right to use the trademarks. It did so by rejecting the reasoning of </a:t>
            </a:r>
            <a:r>
              <a:rPr lang="en-US" i="1" dirty="0"/>
              <a:t>Lubrizol</a:t>
            </a:r>
            <a:r>
              <a:rPr lang="en-US" dirty="0"/>
              <a:t> because, in the Seventh Circuit’s view, the </a:t>
            </a:r>
            <a:r>
              <a:rPr lang="en-US" i="1" dirty="0"/>
              <a:t>Lubrizol</a:t>
            </a:r>
            <a:r>
              <a:rPr lang="en-US" dirty="0"/>
              <a:t> holding incorrectly equated the rejection of a license to an avoiding power rather than merely a breach under § 365(g).</a:t>
            </a:r>
          </a:p>
          <a:p>
            <a:pPr marL="914400" indent="-457200" algn="just">
              <a:tabLst>
                <a:tab pos="9544050" algn="l"/>
              </a:tabLst>
            </a:pPr>
            <a:r>
              <a:rPr lang="en-US" dirty="0"/>
              <a:t>The court held that § 365(g)’s permission to breach the contract does not effect the rights the licensee would have had outside of bankruptcy upon the licensor’s breach.</a:t>
            </a:r>
          </a:p>
          <a:p>
            <a:pPr marL="914400" indent="-457200" algn="just">
              <a:tabLst>
                <a:tab pos="9544050" algn="l"/>
              </a:tabLst>
            </a:pPr>
            <a:r>
              <a:rPr lang="en-US" dirty="0"/>
              <a:t>Thus, the </a:t>
            </a:r>
            <a:r>
              <a:rPr lang="en-US" i="1" dirty="0"/>
              <a:t>Sunbeam</a:t>
            </a:r>
            <a:r>
              <a:rPr lang="en-US" dirty="0"/>
              <a:t> court reasoned that whether trademarks are covered by             § 365(n) has no bearing on the licensee’s ability to continue using the trademarks post-rejection.</a:t>
            </a:r>
          </a:p>
        </p:txBody>
      </p:sp>
    </p:spTree>
    <p:extLst>
      <p:ext uri="{BB962C8B-B14F-4D97-AF65-F5344CB8AC3E}">
        <p14:creationId xmlns:p14="http://schemas.microsoft.com/office/powerpoint/2010/main" val="3238508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B80D88-BB99-445E-932D-FDB2A4C44762}"/>
              </a:ext>
            </a:extLst>
          </p:cNvPr>
          <p:cNvSpPr>
            <a:spLocks noGrp="1"/>
          </p:cNvSpPr>
          <p:nvPr>
            <p:ph type="title"/>
          </p:nvPr>
        </p:nvSpPr>
        <p:spPr>
          <a:xfrm>
            <a:off x="566928" y="502920"/>
            <a:ext cx="10786872" cy="1187768"/>
          </a:xfrm>
        </p:spPr>
        <p:txBody>
          <a:bodyPr>
            <a:normAutofit fontScale="90000"/>
          </a:bodyPr>
          <a:lstStyle/>
          <a:p>
            <a:r>
              <a:rPr lang="en-US" b="1" i="1" dirty="0">
                <a:solidFill>
                  <a:srgbClr val="FF0000"/>
                </a:solidFill>
              </a:rPr>
              <a:t>Mission Prod. Holdings, Inc. v. </a:t>
            </a:r>
            <a:r>
              <a:rPr lang="en-US" b="1" i="1" dirty="0" err="1">
                <a:solidFill>
                  <a:srgbClr val="FF0000"/>
                </a:solidFill>
              </a:rPr>
              <a:t>Tempnology</a:t>
            </a:r>
            <a:r>
              <a:rPr lang="en-US" b="1" i="1" dirty="0">
                <a:solidFill>
                  <a:srgbClr val="FF0000"/>
                </a:solidFill>
              </a:rPr>
              <a:t>, LLC</a:t>
            </a:r>
            <a:r>
              <a:rPr lang="en-US" dirty="0">
                <a:solidFill>
                  <a:srgbClr val="FF0000"/>
                </a:solidFill>
              </a:rPr>
              <a:t>	</a:t>
            </a:r>
          </a:p>
        </p:txBody>
      </p:sp>
      <p:sp>
        <p:nvSpPr>
          <p:cNvPr id="3" name="Content Placeholder 2">
            <a:extLst>
              <a:ext uri="{FF2B5EF4-FFF2-40B4-BE49-F238E27FC236}">
                <a16:creationId xmlns:a16="http://schemas.microsoft.com/office/drawing/2014/main" id="{5D849AC4-C02C-446C-A4BB-1CEB4D7E5DC4}"/>
              </a:ext>
            </a:extLst>
          </p:cNvPr>
          <p:cNvSpPr>
            <a:spLocks noGrp="1"/>
          </p:cNvSpPr>
          <p:nvPr>
            <p:ph idx="1"/>
          </p:nvPr>
        </p:nvSpPr>
        <p:spPr>
          <a:xfrm>
            <a:off x="838200" y="1432085"/>
            <a:ext cx="10515600" cy="4825839"/>
          </a:xfrm>
        </p:spPr>
        <p:txBody>
          <a:bodyPr>
            <a:normAutofit fontScale="70000" lnSpcReduction="20000"/>
          </a:bodyPr>
          <a:lstStyle/>
          <a:p>
            <a:pPr marL="0" indent="0">
              <a:buNone/>
            </a:pPr>
            <a:endParaRPr lang="en-US" sz="3200" b="1" dirty="0"/>
          </a:p>
          <a:p>
            <a:pPr marL="0" indent="0">
              <a:buNone/>
            </a:pPr>
            <a:r>
              <a:rPr lang="en-US" sz="3200" b="1" dirty="0"/>
              <a:t>The Holding Below:</a:t>
            </a:r>
          </a:p>
          <a:p>
            <a:pPr marL="914400" indent="-457200" algn="just">
              <a:tabLst>
                <a:tab pos="9544050" algn="l"/>
              </a:tabLst>
            </a:pPr>
            <a:r>
              <a:rPr lang="en-US" sz="3200" dirty="0"/>
              <a:t>The parties executed a Co-Marketing and Distribution Agreement that granted Mission several rights, including patent licenses, trademark licenses, and exclusive distribution rights to certain patented products.</a:t>
            </a:r>
          </a:p>
          <a:p>
            <a:pPr marL="914400" indent="-457200" algn="just">
              <a:tabLst>
                <a:tab pos="9544050" algn="l"/>
              </a:tabLst>
            </a:pPr>
            <a:r>
              <a:rPr lang="en-US" sz="3200" dirty="0" err="1"/>
              <a:t>Tempnology</a:t>
            </a:r>
            <a:r>
              <a:rPr lang="en-US" sz="3200" dirty="0"/>
              <a:t> filed for Ch 11 bankruptcy about 3 years later and moved to reject the agreement with Mission.</a:t>
            </a:r>
          </a:p>
          <a:p>
            <a:pPr marL="914400" indent="-457200" algn="just">
              <a:tabLst>
                <a:tab pos="9544050" algn="l"/>
              </a:tabLst>
            </a:pPr>
            <a:r>
              <a:rPr lang="en-US" sz="3200" dirty="0"/>
              <a:t>Mission invoked § 365(n) in an attempt to retain the intellectual property rights granted by the agreement but the bankruptcy court only applied the exemption to the patent rights—not the exclusive distribution rights or the trademark licenses.</a:t>
            </a:r>
          </a:p>
          <a:p>
            <a:pPr marL="914400" indent="-457200" algn="just">
              <a:tabLst>
                <a:tab pos="9544050" algn="l"/>
              </a:tabLst>
            </a:pPr>
            <a:r>
              <a:rPr lang="en-US" sz="3200" dirty="0"/>
              <a:t>The bankruptcy court reasoned that the decision to exclude trademarks from the bankruptcy definition of “intellectual property” left trademarks unprotected from rejection.</a:t>
            </a:r>
          </a:p>
          <a:p>
            <a:pPr marL="914400" indent="-457200" algn="just">
              <a:tabLst>
                <a:tab pos="9544050" algn="l"/>
              </a:tabLst>
            </a:pPr>
            <a:r>
              <a:rPr lang="en-US" sz="3200" dirty="0"/>
              <a:t>The First Circuit BAP affirmed the bankruptcy court with respect to exclusive distribution rights but applied </a:t>
            </a:r>
            <a:r>
              <a:rPr lang="en-US" sz="3200" i="1" dirty="0"/>
              <a:t>Sunbeam</a:t>
            </a:r>
            <a:r>
              <a:rPr lang="en-US" sz="3200" dirty="0"/>
              <a:t> to the trademark licenses.</a:t>
            </a:r>
          </a:p>
          <a:p>
            <a:pPr marL="457200" indent="0">
              <a:buNone/>
              <a:tabLst>
                <a:tab pos="9544050" algn="l"/>
              </a:tabLst>
            </a:pPr>
            <a:endParaRPr lang="en-US" dirty="0"/>
          </a:p>
          <a:p>
            <a:pPr marL="0" indent="0">
              <a:buNone/>
            </a:pPr>
            <a:endParaRPr lang="en-US" dirty="0"/>
          </a:p>
        </p:txBody>
      </p:sp>
    </p:spTree>
    <p:extLst>
      <p:ext uri="{BB962C8B-B14F-4D97-AF65-F5344CB8AC3E}">
        <p14:creationId xmlns:p14="http://schemas.microsoft.com/office/powerpoint/2010/main" val="190518756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B80D88-BB99-445E-932D-FDB2A4C44762}"/>
              </a:ext>
            </a:extLst>
          </p:cNvPr>
          <p:cNvSpPr>
            <a:spLocks noGrp="1"/>
          </p:cNvSpPr>
          <p:nvPr>
            <p:ph type="title"/>
          </p:nvPr>
        </p:nvSpPr>
        <p:spPr>
          <a:xfrm>
            <a:off x="566928" y="502920"/>
            <a:ext cx="10786872" cy="1187768"/>
          </a:xfrm>
        </p:spPr>
        <p:txBody>
          <a:bodyPr>
            <a:normAutofit fontScale="90000"/>
          </a:bodyPr>
          <a:lstStyle/>
          <a:p>
            <a:r>
              <a:rPr lang="en-US" b="1" i="1" dirty="0">
                <a:solidFill>
                  <a:srgbClr val="FF0000"/>
                </a:solidFill>
              </a:rPr>
              <a:t>Mission Prod. Holdings, Inc. v. </a:t>
            </a:r>
            <a:r>
              <a:rPr lang="en-US" b="1" i="1" dirty="0" err="1">
                <a:solidFill>
                  <a:srgbClr val="FF0000"/>
                </a:solidFill>
              </a:rPr>
              <a:t>Tempnology</a:t>
            </a:r>
            <a:r>
              <a:rPr lang="en-US" b="1" i="1" dirty="0">
                <a:solidFill>
                  <a:srgbClr val="FF0000"/>
                </a:solidFill>
              </a:rPr>
              <a:t>, LLC</a:t>
            </a:r>
            <a:r>
              <a:rPr lang="en-US" dirty="0">
                <a:solidFill>
                  <a:srgbClr val="FF0000"/>
                </a:solidFill>
              </a:rPr>
              <a:t>	</a:t>
            </a:r>
          </a:p>
        </p:txBody>
      </p:sp>
      <p:sp>
        <p:nvSpPr>
          <p:cNvPr id="3" name="Content Placeholder 2">
            <a:extLst>
              <a:ext uri="{FF2B5EF4-FFF2-40B4-BE49-F238E27FC236}">
                <a16:creationId xmlns:a16="http://schemas.microsoft.com/office/drawing/2014/main" id="{5D849AC4-C02C-446C-A4BB-1CEB4D7E5DC4}"/>
              </a:ext>
            </a:extLst>
          </p:cNvPr>
          <p:cNvSpPr>
            <a:spLocks noGrp="1"/>
          </p:cNvSpPr>
          <p:nvPr>
            <p:ph idx="1"/>
          </p:nvPr>
        </p:nvSpPr>
        <p:spPr>
          <a:xfrm>
            <a:off x="838200" y="1432085"/>
            <a:ext cx="10515600" cy="4825839"/>
          </a:xfrm>
        </p:spPr>
        <p:txBody>
          <a:bodyPr>
            <a:normAutofit fontScale="77500" lnSpcReduction="20000"/>
          </a:bodyPr>
          <a:lstStyle/>
          <a:p>
            <a:pPr marL="0" indent="0">
              <a:buNone/>
            </a:pPr>
            <a:endParaRPr lang="en-US" sz="3200" b="1" dirty="0"/>
          </a:p>
          <a:p>
            <a:pPr marL="0" indent="0">
              <a:buNone/>
            </a:pPr>
            <a:r>
              <a:rPr lang="en-US" sz="3200" b="1" dirty="0"/>
              <a:t>The Holding Below:</a:t>
            </a:r>
          </a:p>
          <a:p>
            <a:pPr marL="914400" indent="-457200" algn="just">
              <a:tabLst>
                <a:tab pos="9544050" algn="l"/>
              </a:tabLst>
            </a:pPr>
            <a:r>
              <a:rPr lang="en-US" sz="3200" dirty="0"/>
              <a:t>The First Circuit Court of Appeals agreed with the bankruptcy court on the trademark issue and reversed the BAP. </a:t>
            </a:r>
          </a:p>
          <a:p>
            <a:pPr marL="914400" indent="-457200" algn="just">
              <a:tabLst>
                <a:tab pos="9544050" algn="l"/>
              </a:tabLst>
            </a:pPr>
            <a:r>
              <a:rPr lang="en-US" sz="3200" dirty="0"/>
              <a:t>It applied the </a:t>
            </a:r>
            <a:r>
              <a:rPr lang="en-US" sz="3200" i="1" dirty="0"/>
              <a:t>Lubrizol</a:t>
            </a:r>
            <a:r>
              <a:rPr lang="en-US" sz="3200" dirty="0"/>
              <a:t> reasoning and argued that Congress’s decision to add subsection (n) to § 365—rather than amending subsections (a) or (g) to clarify that a “breach” was no different than a breach occurring outside of bankruptcy—indicates that Congress recognized the purpose of subsection (g) is only to provide a damages remedy for the non-bankrupt party.</a:t>
            </a:r>
          </a:p>
          <a:p>
            <a:pPr marL="914400" indent="-457200" algn="just">
              <a:tabLst>
                <a:tab pos="9544050" algn="l"/>
              </a:tabLst>
            </a:pPr>
            <a:r>
              <a:rPr lang="en-US" sz="3200" dirty="0"/>
              <a:t>Additionally, the court reasoned that this outcome was in line with the goal of bankruptcy to reduce the burden on the debtor because trademarks, unlike other forms of intellectual property, require the owner to monitor and exercise control over quality of goods sold under the trademark’s cover.</a:t>
            </a:r>
          </a:p>
          <a:p>
            <a:pPr marL="457200" indent="0">
              <a:buNone/>
              <a:tabLst>
                <a:tab pos="9544050" algn="l"/>
              </a:tabLst>
            </a:pPr>
            <a:endParaRPr lang="en-US" dirty="0"/>
          </a:p>
          <a:p>
            <a:pPr marL="0" indent="0">
              <a:buNone/>
            </a:pPr>
            <a:endParaRPr lang="en-US" dirty="0"/>
          </a:p>
        </p:txBody>
      </p:sp>
    </p:spTree>
    <p:extLst>
      <p:ext uri="{BB962C8B-B14F-4D97-AF65-F5344CB8AC3E}">
        <p14:creationId xmlns:p14="http://schemas.microsoft.com/office/powerpoint/2010/main" val="106695257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B80D88-BB99-445E-932D-FDB2A4C44762}"/>
              </a:ext>
            </a:extLst>
          </p:cNvPr>
          <p:cNvSpPr>
            <a:spLocks noGrp="1"/>
          </p:cNvSpPr>
          <p:nvPr>
            <p:ph type="title"/>
          </p:nvPr>
        </p:nvSpPr>
        <p:spPr>
          <a:xfrm>
            <a:off x="566928" y="502920"/>
            <a:ext cx="10786872" cy="1187768"/>
          </a:xfrm>
        </p:spPr>
        <p:txBody>
          <a:bodyPr>
            <a:normAutofit fontScale="90000"/>
          </a:bodyPr>
          <a:lstStyle/>
          <a:p>
            <a:r>
              <a:rPr lang="en-US" b="1" i="1" dirty="0">
                <a:solidFill>
                  <a:srgbClr val="FF0000"/>
                </a:solidFill>
              </a:rPr>
              <a:t>Mission Prod. Holdings, Inc. v. </a:t>
            </a:r>
            <a:r>
              <a:rPr lang="en-US" b="1" i="1" dirty="0" err="1">
                <a:solidFill>
                  <a:srgbClr val="FF0000"/>
                </a:solidFill>
              </a:rPr>
              <a:t>Tempnology</a:t>
            </a:r>
            <a:r>
              <a:rPr lang="en-US" b="1" i="1" dirty="0">
                <a:solidFill>
                  <a:srgbClr val="FF0000"/>
                </a:solidFill>
              </a:rPr>
              <a:t>, LLC</a:t>
            </a:r>
            <a:r>
              <a:rPr lang="en-US" dirty="0">
                <a:solidFill>
                  <a:srgbClr val="FF0000"/>
                </a:solidFill>
              </a:rPr>
              <a:t>	</a:t>
            </a:r>
          </a:p>
        </p:txBody>
      </p:sp>
      <p:sp>
        <p:nvSpPr>
          <p:cNvPr id="3" name="Content Placeholder 2">
            <a:extLst>
              <a:ext uri="{FF2B5EF4-FFF2-40B4-BE49-F238E27FC236}">
                <a16:creationId xmlns:a16="http://schemas.microsoft.com/office/drawing/2014/main" id="{5D849AC4-C02C-446C-A4BB-1CEB4D7E5DC4}"/>
              </a:ext>
            </a:extLst>
          </p:cNvPr>
          <p:cNvSpPr>
            <a:spLocks noGrp="1"/>
          </p:cNvSpPr>
          <p:nvPr>
            <p:ph idx="1"/>
          </p:nvPr>
        </p:nvSpPr>
        <p:spPr>
          <a:xfrm>
            <a:off x="838200" y="1432085"/>
            <a:ext cx="10515600" cy="4825839"/>
          </a:xfrm>
        </p:spPr>
        <p:txBody>
          <a:bodyPr>
            <a:normAutofit fontScale="92500" lnSpcReduction="10000"/>
          </a:bodyPr>
          <a:lstStyle/>
          <a:p>
            <a:pPr marL="0" indent="0">
              <a:buNone/>
            </a:pPr>
            <a:endParaRPr lang="en-US" sz="3200" b="1" dirty="0"/>
          </a:p>
          <a:p>
            <a:pPr marL="0" indent="0">
              <a:buNone/>
            </a:pPr>
            <a:r>
              <a:rPr lang="en-US" sz="3200" b="1" dirty="0"/>
              <a:t>Mission’s Position:</a:t>
            </a:r>
          </a:p>
          <a:p>
            <a:pPr marL="914400" indent="-457200">
              <a:tabLst>
                <a:tab pos="9544050" algn="l"/>
              </a:tabLst>
            </a:pPr>
            <a:r>
              <a:rPr lang="en-US" dirty="0"/>
              <a:t>Mission asks the Court to overturn the First Circuit’s decision and adopt the </a:t>
            </a:r>
            <a:r>
              <a:rPr lang="en-US" i="1" dirty="0"/>
              <a:t>Sunbeam</a:t>
            </a:r>
            <a:r>
              <a:rPr lang="en-US" dirty="0"/>
              <a:t> standard.</a:t>
            </a:r>
          </a:p>
          <a:p>
            <a:pPr marL="914400" indent="-457200">
              <a:tabLst>
                <a:tab pos="9544050" algn="l"/>
              </a:tabLst>
            </a:pPr>
            <a:r>
              <a:rPr lang="en-US" dirty="0"/>
              <a:t>It argues that the trustee or debtor-in-possession has avoiding powers in other sections of the Bankruptcy Code but that the power is limited to those sections.</a:t>
            </a:r>
          </a:p>
          <a:p>
            <a:pPr marL="914400" indent="-457200">
              <a:tabLst>
                <a:tab pos="9544050" algn="l"/>
              </a:tabLst>
            </a:pPr>
            <a:r>
              <a:rPr lang="en-US" dirty="0"/>
              <a:t>Mission also argues that Congress’s omission of trademarks from the Code’s intellectual property definition does not create an inference that trademark rights do not survive rejection.</a:t>
            </a:r>
          </a:p>
          <a:p>
            <a:pPr marL="914400" indent="-457200">
              <a:tabLst>
                <a:tab pos="9544050" algn="l"/>
              </a:tabLst>
            </a:pPr>
            <a:r>
              <a:rPr lang="en-US" dirty="0"/>
              <a:t>The International Trademark Association, among other amici, support Mission’s arguments.</a:t>
            </a:r>
          </a:p>
          <a:p>
            <a:pPr marL="0" indent="0">
              <a:buNone/>
            </a:pPr>
            <a:endParaRPr lang="en-US" dirty="0"/>
          </a:p>
        </p:txBody>
      </p:sp>
    </p:spTree>
    <p:extLst>
      <p:ext uri="{BB962C8B-B14F-4D97-AF65-F5344CB8AC3E}">
        <p14:creationId xmlns:p14="http://schemas.microsoft.com/office/powerpoint/2010/main" val="97611671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B80D88-BB99-445E-932D-FDB2A4C44762}"/>
              </a:ext>
            </a:extLst>
          </p:cNvPr>
          <p:cNvSpPr>
            <a:spLocks noGrp="1"/>
          </p:cNvSpPr>
          <p:nvPr>
            <p:ph type="title"/>
          </p:nvPr>
        </p:nvSpPr>
        <p:spPr>
          <a:xfrm>
            <a:off x="566928" y="502920"/>
            <a:ext cx="10786872" cy="1187768"/>
          </a:xfrm>
        </p:spPr>
        <p:txBody>
          <a:bodyPr>
            <a:normAutofit fontScale="90000"/>
          </a:bodyPr>
          <a:lstStyle/>
          <a:p>
            <a:r>
              <a:rPr lang="en-US" b="1" i="1" dirty="0">
                <a:solidFill>
                  <a:srgbClr val="FF0000"/>
                </a:solidFill>
              </a:rPr>
              <a:t>Mission Prod. Holdings, Inc. v. </a:t>
            </a:r>
            <a:r>
              <a:rPr lang="en-US" b="1" i="1" dirty="0" err="1">
                <a:solidFill>
                  <a:srgbClr val="FF0000"/>
                </a:solidFill>
              </a:rPr>
              <a:t>Tempnology</a:t>
            </a:r>
            <a:r>
              <a:rPr lang="en-US" b="1" i="1" dirty="0">
                <a:solidFill>
                  <a:srgbClr val="FF0000"/>
                </a:solidFill>
              </a:rPr>
              <a:t>, LLC</a:t>
            </a:r>
            <a:r>
              <a:rPr lang="en-US" b="1" dirty="0">
                <a:solidFill>
                  <a:srgbClr val="FF0000"/>
                </a:solidFill>
              </a:rPr>
              <a:t>	</a:t>
            </a:r>
          </a:p>
        </p:txBody>
      </p:sp>
      <p:sp>
        <p:nvSpPr>
          <p:cNvPr id="3" name="Content Placeholder 2">
            <a:extLst>
              <a:ext uri="{FF2B5EF4-FFF2-40B4-BE49-F238E27FC236}">
                <a16:creationId xmlns:a16="http://schemas.microsoft.com/office/drawing/2014/main" id="{5D849AC4-C02C-446C-A4BB-1CEB4D7E5DC4}"/>
              </a:ext>
            </a:extLst>
          </p:cNvPr>
          <p:cNvSpPr>
            <a:spLocks noGrp="1"/>
          </p:cNvSpPr>
          <p:nvPr>
            <p:ph idx="1"/>
          </p:nvPr>
        </p:nvSpPr>
        <p:spPr>
          <a:xfrm>
            <a:off x="838200" y="1432085"/>
            <a:ext cx="10515600" cy="4825839"/>
          </a:xfrm>
        </p:spPr>
        <p:txBody>
          <a:bodyPr>
            <a:normAutofit lnSpcReduction="10000"/>
          </a:bodyPr>
          <a:lstStyle/>
          <a:p>
            <a:pPr marL="0" indent="0">
              <a:buNone/>
            </a:pPr>
            <a:endParaRPr lang="en-US" sz="3200" b="1" dirty="0"/>
          </a:p>
          <a:p>
            <a:pPr marL="0" indent="0">
              <a:buNone/>
            </a:pPr>
            <a:r>
              <a:rPr lang="en-US" sz="3200" b="1" dirty="0" err="1"/>
              <a:t>Tempnology’s</a:t>
            </a:r>
            <a:r>
              <a:rPr lang="en-US" sz="3200" b="1" dirty="0"/>
              <a:t> Position:</a:t>
            </a:r>
          </a:p>
          <a:p>
            <a:pPr marL="914400" indent="-457200" algn="just">
              <a:tabLst>
                <a:tab pos="9544050" algn="l"/>
              </a:tabLst>
            </a:pPr>
            <a:r>
              <a:rPr lang="en-US" dirty="0" err="1"/>
              <a:t>Tempnology</a:t>
            </a:r>
            <a:r>
              <a:rPr lang="en-US" dirty="0"/>
              <a:t> focused its arguments on the assertions that trademarks are different than other forms of intellectual property because value inheres in conveying a message of continued monitoring and quality control by the licensor.</a:t>
            </a:r>
          </a:p>
          <a:p>
            <a:pPr marL="914400" indent="-457200" algn="just">
              <a:tabLst>
                <a:tab pos="9544050" algn="l"/>
              </a:tabLst>
            </a:pPr>
            <a:r>
              <a:rPr lang="en-US" dirty="0"/>
              <a:t>Thus, continued use of the trademarks post-rejection by the licensee continues to impose costs and liability on the debtor as licensor.</a:t>
            </a:r>
          </a:p>
          <a:p>
            <a:pPr marL="914400" indent="-457200" algn="just">
              <a:tabLst>
                <a:tab pos="9544050" algn="l"/>
              </a:tabLst>
            </a:pPr>
            <a:r>
              <a:rPr lang="en-US" dirty="0"/>
              <a:t>Additionally, </a:t>
            </a:r>
            <a:r>
              <a:rPr lang="en-US" dirty="0" err="1"/>
              <a:t>Tempnology</a:t>
            </a:r>
            <a:r>
              <a:rPr lang="en-US" dirty="0"/>
              <a:t> argues that Congress recognized and codified this distinction in the Bankruptcy Code’s definition of intellectual property.</a:t>
            </a:r>
          </a:p>
          <a:p>
            <a:pPr marL="0" indent="0">
              <a:buNone/>
            </a:pPr>
            <a:endParaRPr lang="en-US" dirty="0"/>
          </a:p>
        </p:txBody>
      </p:sp>
    </p:spTree>
    <p:extLst>
      <p:ext uri="{BB962C8B-B14F-4D97-AF65-F5344CB8AC3E}">
        <p14:creationId xmlns:p14="http://schemas.microsoft.com/office/powerpoint/2010/main" val="306405833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B80D88-BB99-445E-932D-FDB2A4C44762}"/>
              </a:ext>
            </a:extLst>
          </p:cNvPr>
          <p:cNvSpPr>
            <a:spLocks noGrp="1"/>
          </p:cNvSpPr>
          <p:nvPr>
            <p:ph type="title"/>
          </p:nvPr>
        </p:nvSpPr>
        <p:spPr>
          <a:xfrm>
            <a:off x="566928" y="502920"/>
            <a:ext cx="10786872" cy="1187768"/>
          </a:xfrm>
        </p:spPr>
        <p:txBody>
          <a:bodyPr>
            <a:normAutofit/>
          </a:bodyPr>
          <a:lstStyle/>
          <a:p>
            <a:r>
              <a:rPr lang="en-US" b="1" i="1" dirty="0">
                <a:solidFill>
                  <a:srgbClr val="FF0000"/>
                </a:solidFill>
              </a:rPr>
              <a:t>Questions:</a:t>
            </a:r>
            <a:endParaRPr lang="en-US" b="1" dirty="0">
              <a:solidFill>
                <a:srgbClr val="FF0000"/>
              </a:solidFill>
            </a:endParaRPr>
          </a:p>
        </p:txBody>
      </p:sp>
      <p:sp>
        <p:nvSpPr>
          <p:cNvPr id="3" name="Content Placeholder 2">
            <a:extLst>
              <a:ext uri="{FF2B5EF4-FFF2-40B4-BE49-F238E27FC236}">
                <a16:creationId xmlns:a16="http://schemas.microsoft.com/office/drawing/2014/main" id="{5D849AC4-C02C-446C-A4BB-1CEB4D7E5DC4}"/>
              </a:ext>
            </a:extLst>
          </p:cNvPr>
          <p:cNvSpPr>
            <a:spLocks noGrp="1"/>
          </p:cNvSpPr>
          <p:nvPr>
            <p:ph idx="1"/>
          </p:nvPr>
        </p:nvSpPr>
        <p:spPr>
          <a:xfrm>
            <a:off x="838200" y="1432085"/>
            <a:ext cx="10515600" cy="4825839"/>
          </a:xfrm>
        </p:spPr>
        <p:txBody>
          <a:bodyPr>
            <a:normAutofit/>
          </a:bodyPr>
          <a:lstStyle/>
          <a:p>
            <a:pPr marL="514350" indent="-514350" algn="just">
              <a:buAutoNum type="arabicPeriod"/>
            </a:pPr>
            <a:r>
              <a:rPr lang="en-US" dirty="0"/>
              <a:t>If the Court reverses the holding below, how will the continued cost of monitoring and quality control be borne by debtors, even after rejection? Assumption and assignment? Sale of the trademark rights rather than rejection? </a:t>
            </a:r>
          </a:p>
          <a:p>
            <a:pPr marL="514350" indent="-514350" algn="just">
              <a:buAutoNum type="arabicPeriod"/>
            </a:pPr>
            <a:r>
              <a:rPr lang="en-US" dirty="0"/>
              <a:t>What effect, if any, does each holding have on the value of the licenses?</a:t>
            </a:r>
          </a:p>
          <a:p>
            <a:pPr marL="514350" indent="-514350" algn="just">
              <a:buAutoNum type="arabicPeriod"/>
            </a:pPr>
            <a:r>
              <a:rPr lang="en-US" dirty="0"/>
              <a:t>Should the Court affirm, what leverage do non-debtor licensees have in asserting rejection damages should the debtor licensor market the rejected trademark license anew? </a:t>
            </a:r>
          </a:p>
          <a:p>
            <a:pPr lvl="2" algn="just"/>
            <a:r>
              <a:rPr lang="en-US" sz="2400" dirty="0"/>
              <a:t>What about non-debtor licensees whose business is wholly reliant on the rejected licenses? What are their remedies besides filing bankruptcy?</a:t>
            </a:r>
          </a:p>
          <a:p>
            <a:pPr marL="514350" indent="-514350" algn="just">
              <a:buAutoNum type="arabicPeriod"/>
            </a:pPr>
            <a:endParaRPr lang="en-US" sz="3200" dirty="0"/>
          </a:p>
          <a:p>
            <a:pPr marL="514350" indent="-514350">
              <a:buAutoNum type="arabicPeriod"/>
            </a:pPr>
            <a:endParaRPr lang="en-US" sz="3200" dirty="0"/>
          </a:p>
        </p:txBody>
      </p:sp>
    </p:spTree>
    <p:extLst>
      <p:ext uri="{BB962C8B-B14F-4D97-AF65-F5344CB8AC3E}">
        <p14:creationId xmlns:p14="http://schemas.microsoft.com/office/powerpoint/2010/main" val="287763657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B80D88-BB99-445E-932D-FDB2A4C44762}"/>
              </a:ext>
            </a:extLst>
          </p:cNvPr>
          <p:cNvSpPr>
            <a:spLocks noGrp="1"/>
          </p:cNvSpPr>
          <p:nvPr>
            <p:ph type="title"/>
          </p:nvPr>
        </p:nvSpPr>
        <p:spPr>
          <a:xfrm>
            <a:off x="566928" y="502920"/>
            <a:ext cx="10786872" cy="1187768"/>
          </a:xfrm>
        </p:spPr>
        <p:txBody>
          <a:bodyPr>
            <a:normAutofit/>
          </a:bodyPr>
          <a:lstStyle/>
          <a:p>
            <a:r>
              <a:rPr lang="en-US" b="1" i="1" dirty="0">
                <a:solidFill>
                  <a:srgbClr val="FF0000"/>
                </a:solidFill>
              </a:rPr>
              <a:t>Taggart v. Lorenzen (cert granted 1/4/19)</a:t>
            </a:r>
            <a:endParaRPr lang="en-US" b="1" dirty="0">
              <a:solidFill>
                <a:srgbClr val="FF0000"/>
              </a:solidFill>
            </a:endParaRPr>
          </a:p>
        </p:txBody>
      </p:sp>
      <p:sp>
        <p:nvSpPr>
          <p:cNvPr id="3" name="Content Placeholder 2">
            <a:extLst>
              <a:ext uri="{FF2B5EF4-FFF2-40B4-BE49-F238E27FC236}">
                <a16:creationId xmlns:a16="http://schemas.microsoft.com/office/drawing/2014/main" id="{5D849AC4-C02C-446C-A4BB-1CEB4D7E5DC4}"/>
              </a:ext>
            </a:extLst>
          </p:cNvPr>
          <p:cNvSpPr>
            <a:spLocks noGrp="1"/>
          </p:cNvSpPr>
          <p:nvPr>
            <p:ph idx="1"/>
          </p:nvPr>
        </p:nvSpPr>
        <p:spPr>
          <a:xfrm>
            <a:off x="838200" y="1432085"/>
            <a:ext cx="10515600" cy="5111590"/>
          </a:xfrm>
        </p:spPr>
        <p:txBody>
          <a:bodyPr>
            <a:normAutofit fontScale="85000" lnSpcReduction="20000"/>
          </a:bodyPr>
          <a:lstStyle/>
          <a:p>
            <a:pPr marL="0" indent="0" algn="just">
              <a:buNone/>
            </a:pPr>
            <a:r>
              <a:rPr lang="en-US" sz="3200" b="1" dirty="0"/>
              <a:t>Question Presented:</a:t>
            </a:r>
            <a:endParaRPr lang="en-US" sz="3200" dirty="0"/>
          </a:p>
          <a:p>
            <a:pPr lvl="1" algn="just"/>
            <a:r>
              <a:rPr lang="en-US" sz="2800" dirty="0"/>
              <a:t>Whether, under the Bankruptcy Code, a creditor’s good-faith belief that the discharge injunction does not apply precludes a finding of civil contempt.</a:t>
            </a:r>
          </a:p>
          <a:p>
            <a:pPr marL="0" lvl="1" indent="0" algn="just">
              <a:buNone/>
            </a:pPr>
            <a:endParaRPr lang="en-US" sz="2800" b="1" dirty="0"/>
          </a:p>
          <a:p>
            <a:pPr marL="0" indent="0">
              <a:buNone/>
            </a:pPr>
            <a:r>
              <a:rPr lang="en-US" sz="3200" b="1" dirty="0"/>
              <a:t>Opinion Below (9</a:t>
            </a:r>
            <a:r>
              <a:rPr lang="en-US" sz="3200" b="1" baseline="30000" dirty="0"/>
              <a:t>th</a:t>
            </a:r>
            <a:r>
              <a:rPr lang="en-US" sz="3200" b="1" dirty="0"/>
              <a:t> Cir.):</a:t>
            </a:r>
          </a:p>
          <a:p>
            <a:pPr lvl="1" algn="just"/>
            <a:r>
              <a:rPr lang="en-US" sz="2800" dirty="0"/>
              <a:t>Held that creditors did not </a:t>
            </a:r>
            <a:r>
              <a:rPr lang="en-US" sz="2800" i="1" dirty="0"/>
              <a:t>knowingly</a:t>
            </a:r>
            <a:r>
              <a:rPr lang="en-US" sz="2800" dirty="0"/>
              <a:t> violate the discharge injunction because they had a subjective good faith belief that the discharge injunction did not apply to their state court claim for post-petition attorneys’ fees.</a:t>
            </a:r>
          </a:p>
          <a:p>
            <a:pPr lvl="1" algn="just"/>
            <a:r>
              <a:rPr lang="en-US" sz="2800" dirty="0"/>
              <a:t>The creditors’ subjective good faith, even if unreasonable, insulated them from a finding of contempt.</a:t>
            </a:r>
          </a:p>
          <a:p>
            <a:pPr lvl="1" algn="just"/>
            <a:r>
              <a:rPr lang="en-US" sz="2800" dirty="0"/>
              <a:t>Ninth Circuit applies a two-part test to propriety of contempt sanction in context of discharge injunction: (1) Creditor knew the discharge injunction was applicable and (2) intended the actions violated the injunction.</a:t>
            </a:r>
          </a:p>
          <a:p>
            <a:pPr lvl="1" algn="just"/>
            <a:endParaRPr lang="en-US" sz="2800" dirty="0"/>
          </a:p>
          <a:p>
            <a:pPr marL="0" lvl="1" indent="0" algn="just">
              <a:buNone/>
            </a:pPr>
            <a:r>
              <a:rPr lang="en-US" sz="2800" b="1" dirty="0"/>
              <a:t>Circuit Split:</a:t>
            </a:r>
          </a:p>
          <a:p>
            <a:pPr marL="914400" lvl="2" indent="-457200" algn="just"/>
            <a:r>
              <a:rPr lang="en-US" sz="2400" dirty="0"/>
              <a:t>First, Fourth and Eleventh Circuits hold that a creditor’s </a:t>
            </a:r>
            <a:r>
              <a:rPr lang="en-US" sz="2400"/>
              <a:t>intent is </a:t>
            </a:r>
            <a:r>
              <a:rPr lang="en-US" sz="2400" dirty="0"/>
              <a:t>not a defense to a finding of contempt.</a:t>
            </a:r>
          </a:p>
          <a:p>
            <a:pPr marL="914400" lvl="2" indent="-457200" algn="just"/>
            <a:endParaRPr lang="en-US" sz="2400" dirty="0"/>
          </a:p>
        </p:txBody>
      </p:sp>
    </p:spTree>
    <p:extLst>
      <p:ext uri="{BB962C8B-B14F-4D97-AF65-F5344CB8AC3E}">
        <p14:creationId xmlns:p14="http://schemas.microsoft.com/office/powerpoint/2010/main" val="23210047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B80D88-BB99-445E-932D-FDB2A4C44762}"/>
              </a:ext>
            </a:extLst>
          </p:cNvPr>
          <p:cNvSpPr>
            <a:spLocks noGrp="1"/>
          </p:cNvSpPr>
          <p:nvPr>
            <p:ph type="title"/>
          </p:nvPr>
        </p:nvSpPr>
        <p:spPr/>
        <p:txBody>
          <a:bodyPr/>
          <a:lstStyle/>
          <a:p>
            <a:r>
              <a:rPr lang="en-US" b="1" i="1" dirty="0">
                <a:solidFill>
                  <a:srgbClr val="FF0000"/>
                </a:solidFill>
              </a:rPr>
              <a:t>U.S. Bank </a:t>
            </a:r>
            <a:r>
              <a:rPr lang="en-US" b="1" i="1" dirty="0" err="1">
                <a:solidFill>
                  <a:srgbClr val="FF0000"/>
                </a:solidFill>
              </a:rPr>
              <a:t>N.A</a:t>
            </a:r>
            <a:r>
              <a:rPr lang="en-US" b="1" i="1" dirty="0">
                <a:solidFill>
                  <a:srgbClr val="FF0000"/>
                </a:solidFill>
              </a:rPr>
              <a:t>. v. Village at Lakeridge, LLC</a:t>
            </a:r>
          </a:p>
        </p:txBody>
      </p:sp>
      <p:sp>
        <p:nvSpPr>
          <p:cNvPr id="3" name="Content Placeholder 2">
            <a:extLst>
              <a:ext uri="{FF2B5EF4-FFF2-40B4-BE49-F238E27FC236}">
                <a16:creationId xmlns:a16="http://schemas.microsoft.com/office/drawing/2014/main" id="{5D849AC4-C02C-446C-A4BB-1CEB4D7E5DC4}"/>
              </a:ext>
            </a:extLst>
          </p:cNvPr>
          <p:cNvSpPr>
            <a:spLocks noGrp="1"/>
          </p:cNvSpPr>
          <p:nvPr>
            <p:ph idx="1"/>
          </p:nvPr>
        </p:nvSpPr>
        <p:spPr>
          <a:xfrm>
            <a:off x="838200" y="1432086"/>
            <a:ext cx="10515600" cy="4816314"/>
          </a:xfrm>
        </p:spPr>
        <p:txBody>
          <a:bodyPr>
            <a:normAutofit fontScale="32500" lnSpcReduction="20000"/>
          </a:bodyPr>
          <a:lstStyle/>
          <a:p>
            <a:pPr marL="0" indent="0">
              <a:buNone/>
            </a:pPr>
            <a:r>
              <a:rPr lang="en-US" sz="5500" b="1" dirty="0"/>
              <a:t>Facts:</a:t>
            </a:r>
            <a:r>
              <a:rPr lang="en-US" sz="5500" dirty="0"/>
              <a:t> </a:t>
            </a:r>
          </a:p>
          <a:p>
            <a:r>
              <a:rPr lang="en-US" sz="5200" dirty="0"/>
              <a:t>Lakeridge was wholly owned by </a:t>
            </a:r>
            <a:r>
              <a:rPr lang="en-US" sz="5200" dirty="0" err="1"/>
              <a:t>MBP</a:t>
            </a:r>
            <a:r>
              <a:rPr lang="en-US" sz="5200" dirty="0"/>
              <a:t>.  It owed U.S. Bank $10 million and </a:t>
            </a:r>
            <a:r>
              <a:rPr lang="en-US" sz="5200" dirty="0" err="1"/>
              <a:t>MBP</a:t>
            </a:r>
            <a:r>
              <a:rPr lang="en-US" sz="5200" dirty="0"/>
              <a:t> about $3 million when it filed for Chapter 11.</a:t>
            </a:r>
          </a:p>
          <a:p>
            <a:r>
              <a:rPr lang="en-US" sz="5200" dirty="0"/>
              <a:t>Plan put debts in separate classes and impaired both.  U.S. Bank voted no on plan.  Because </a:t>
            </a:r>
            <a:r>
              <a:rPr lang="en-US" sz="5200" dirty="0" err="1"/>
              <a:t>MBP</a:t>
            </a:r>
            <a:r>
              <a:rPr lang="en-US" sz="5200" dirty="0"/>
              <a:t> was an insider, its vote could not be the acceptance by an impaired class necessary to confirm the plan under § 1129(a)(10).</a:t>
            </a:r>
          </a:p>
          <a:p>
            <a:r>
              <a:rPr lang="en-US" sz="5200" dirty="0" err="1"/>
              <a:t>MBP</a:t>
            </a:r>
            <a:r>
              <a:rPr lang="en-US" sz="5200" dirty="0"/>
              <a:t> thus tried to transfer its claim to a non-insider.  Kathleen Bartlett, a member of </a:t>
            </a:r>
            <a:r>
              <a:rPr lang="en-US" sz="5200" dirty="0" err="1"/>
              <a:t>MBP’s</a:t>
            </a:r>
            <a:r>
              <a:rPr lang="en-US" sz="5200" dirty="0"/>
              <a:t> board and an officer of Lakeridge, approached Robert </a:t>
            </a:r>
            <a:r>
              <a:rPr lang="en-US" sz="5200" dirty="0" err="1"/>
              <a:t>Rabkin</a:t>
            </a:r>
            <a:r>
              <a:rPr lang="en-US" sz="5200" dirty="0"/>
              <a:t>, a boyfriend, and offered to sell him </a:t>
            </a:r>
            <a:r>
              <a:rPr lang="en-US" sz="5200" dirty="0" err="1"/>
              <a:t>MBP’s</a:t>
            </a:r>
            <a:r>
              <a:rPr lang="en-US" sz="5200" dirty="0"/>
              <a:t> $3 million claim for $5,000.  He agreed and accepted the plan.</a:t>
            </a:r>
          </a:p>
          <a:p>
            <a:r>
              <a:rPr lang="en-US" sz="5200" dirty="0"/>
              <a:t>U.S. Bank objected, arguing that </a:t>
            </a:r>
            <a:r>
              <a:rPr lang="en-US" sz="5200" dirty="0" err="1"/>
              <a:t>Rabkin</a:t>
            </a:r>
            <a:r>
              <a:rPr lang="en-US" sz="5200" dirty="0"/>
              <a:t> was a non-statutory insider whose acceptance should not count, because he had a romantic relationship with Bartlett and the transaction was not at arm’s length.</a:t>
            </a:r>
          </a:p>
          <a:p>
            <a:r>
              <a:rPr lang="en-US" sz="5200" dirty="0"/>
              <a:t>Bankruptcy court held that </a:t>
            </a:r>
            <a:r>
              <a:rPr lang="en-US" sz="5200" dirty="0" err="1"/>
              <a:t>Rabkin</a:t>
            </a:r>
            <a:r>
              <a:rPr lang="en-US" sz="5200" dirty="0"/>
              <a:t> was not a non-statutory insider, finding that he purchased the MBP claim as a “speculative investment,” and he had separate home and finances from Bartlett.</a:t>
            </a:r>
          </a:p>
          <a:p>
            <a:r>
              <a:rPr lang="en-US" sz="5200" dirty="0"/>
              <a:t>Ninth Circuit affirmed, holding that creditor is a non-statutory insider if (1) the closeness of its relationship with the debtor is comparable to that of the enumerated insider classifications in the Code, and</a:t>
            </a:r>
            <a:r>
              <a:rPr lang="en-US" sz="5200" b="1" dirty="0"/>
              <a:t> </a:t>
            </a:r>
            <a:r>
              <a:rPr lang="en-US" sz="5200" dirty="0"/>
              <a:t>(2) the relevant transaction was not negotiated at arm’s length.  It concluded that bankruptcy court had made a determination that transaction was at arm’s length, which must be reviewed for clear error and could not be reversed under that standard.</a:t>
            </a:r>
          </a:p>
          <a:p>
            <a:r>
              <a:rPr lang="en-US" sz="5200" dirty="0"/>
              <a:t>Supreme Court granted cert only on the standard of review, refusing to review the Ninth Circuit’s legal test for non-statutory insider status.</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21577482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B80D88-BB99-445E-932D-FDB2A4C44762}"/>
              </a:ext>
            </a:extLst>
          </p:cNvPr>
          <p:cNvSpPr>
            <a:spLocks noGrp="1"/>
          </p:cNvSpPr>
          <p:nvPr>
            <p:ph type="title"/>
          </p:nvPr>
        </p:nvSpPr>
        <p:spPr/>
        <p:txBody>
          <a:bodyPr/>
          <a:lstStyle/>
          <a:p>
            <a:r>
              <a:rPr lang="en-US" b="1" i="1" dirty="0">
                <a:solidFill>
                  <a:srgbClr val="FF0000"/>
                </a:solidFill>
              </a:rPr>
              <a:t>U.S. Bank </a:t>
            </a:r>
            <a:r>
              <a:rPr lang="en-US" b="1" i="1" dirty="0" err="1">
                <a:solidFill>
                  <a:srgbClr val="FF0000"/>
                </a:solidFill>
              </a:rPr>
              <a:t>N.A</a:t>
            </a:r>
            <a:r>
              <a:rPr lang="en-US" b="1" i="1" dirty="0">
                <a:solidFill>
                  <a:srgbClr val="FF0000"/>
                </a:solidFill>
              </a:rPr>
              <a:t>. v. Village at Lakeridge, LLC</a:t>
            </a:r>
          </a:p>
        </p:txBody>
      </p:sp>
      <p:sp>
        <p:nvSpPr>
          <p:cNvPr id="3" name="Content Placeholder 2">
            <a:extLst>
              <a:ext uri="{FF2B5EF4-FFF2-40B4-BE49-F238E27FC236}">
                <a16:creationId xmlns:a16="http://schemas.microsoft.com/office/drawing/2014/main" id="{5D849AC4-C02C-446C-A4BB-1CEB4D7E5DC4}"/>
              </a:ext>
            </a:extLst>
          </p:cNvPr>
          <p:cNvSpPr>
            <a:spLocks noGrp="1"/>
          </p:cNvSpPr>
          <p:nvPr>
            <p:ph idx="1"/>
          </p:nvPr>
        </p:nvSpPr>
        <p:spPr>
          <a:xfrm>
            <a:off x="838200" y="1432086"/>
            <a:ext cx="10515600" cy="4351338"/>
          </a:xfrm>
        </p:spPr>
        <p:txBody>
          <a:bodyPr>
            <a:normAutofit fontScale="92500" lnSpcReduction="10000"/>
          </a:bodyPr>
          <a:lstStyle/>
          <a:p>
            <a:pPr marL="0" indent="0">
              <a:buNone/>
            </a:pPr>
            <a:r>
              <a:rPr lang="en-US" sz="3200" b="1" dirty="0"/>
              <a:t>Opinion of the Court:</a:t>
            </a:r>
            <a:r>
              <a:rPr lang="en-US" sz="3200" dirty="0"/>
              <a:t> </a:t>
            </a:r>
          </a:p>
          <a:p>
            <a:r>
              <a:rPr lang="en-US" dirty="0"/>
              <a:t>Legal test for non-statutory insider status is pure question of law reviewed de novo; and historical findings of fact are reviewed for clear error.  But what about ultimate question whether facts as found satisfy legal test?  That is a mixed question of law and fact.</a:t>
            </a:r>
          </a:p>
          <a:p>
            <a:r>
              <a:rPr lang="en-US" dirty="0"/>
              <a:t>Standard of review thus depends on whether law or fact predominates.  “Mixed questions are not all alike.”  Here, mixed question was: “Given all the basic facts found, was </a:t>
            </a:r>
            <a:r>
              <a:rPr lang="en-US" dirty="0" err="1"/>
              <a:t>Rabkin’s</a:t>
            </a:r>
            <a:r>
              <a:rPr lang="en-US" dirty="0"/>
              <a:t> purchase of </a:t>
            </a:r>
            <a:r>
              <a:rPr lang="en-US" dirty="0" err="1"/>
              <a:t>MBP’s</a:t>
            </a:r>
            <a:r>
              <a:rPr lang="en-US" dirty="0"/>
              <a:t> claim conducted as if the two were strangers to each other?”</a:t>
            </a:r>
          </a:p>
          <a:p>
            <a:r>
              <a:rPr lang="en-US" dirty="0"/>
              <a:t>“That is about as factual sounding as any mixed question gets.”  The bankruptcy court is in a better position to resolve it, so it is reviewed for clear error.</a:t>
            </a:r>
          </a:p>
          <a:p>
            <a:pPr marL="0" indent="0">
              <a:buNone/>
            </a:pPr>
            <a:endParaRPr lang="en-US" dirty="0"/>
          </a:p>
        </p:txBody>
      </p:sp>
    </p:spTree>
    <p:extLst>
      <p:ext uri="{BB962C8B-B14F-4D97-AF65-F5344CB8AC3E}">
        <p14:creationId xmlns:p14="http://schemas.microsoft.com/office/powerpoint/2010/main" val="19348717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B80D88-BB99-445E-932D-FDB2A4C44762}"/>
              </a:ext>
            </a:extLst>
          </p:cNvPr>
          <p:cNvSpPr>
            <a:spLocks noGrp="1"/>
          </p:cNvSpPr>
          <p:nvPr>
            <p:ph type="title"/>
          </p:nvPr>
        </p:nvSpPr>
        <p:spPr/>
        <p:txBody>
          <a:bodyPr/>
          <a:lstStyle/>
          <a:p>
            <a:r>
              <a:rPr lang="en-US" b="1" i="1" dirty="0">
                <a:solidFill>
                  <a:srgbClr val="FF0000"/>
                </a:solidFill>
              </a:rPr>
              <a:t>U.S. Bank </a:t>
            </a:r>
            <a:r>
              <a:rPr lang="en-US" b="1" i="1" dirty="0" err="1">
                <a:solidFill>
                  <a:srgbClr val="FF0000"/>
                </a:solidFill>
              </a:rPr>
              <a:t>N.A</a:t>
            </a:r>
            <a:r>
              <a:rPr lang="en-US" b="1" i="1" dirty="0">
                <a:solidFill>
                  <a:srgbClr val="FF0000"/>
                </a:solidFill>
              </a:rPr>
              <a:t>. v. Village at Lakeridge, LLC</a:t>
            </a:r>
          </a:p>
        </p:txBody>
      </p:sp>
      <p:sp>
        <p:nvSpPr>
          <p:cNvPr id="3" name="Content Placeholder 2">
            <a:extLst>
              <a:ext uri="{FF2B5EF4-FFF2-40B4-BE49-F238E27FC236}">
                <a16:creationId xmlns:a16="http://schemas.microsoft.com/office/drawing/2014/main" id="{5D849AC4-C02C-446C-A4BB-1CEB4D7E5DC4}"/>
              </a:ext>
            </a:extLst>
          </p:cNvPr>
          <p:cNvSpPr>
            <a:spLocks noGrp="1"/>
          </p:cNvSpPr>
          <p:nvPr>
            <p:ph idx="1"/>
          </p:nvPr>
        </p:nvSpPr>
        <p:spPr>
          <a:xfrm>
            <a:off x="838200" y="1432086"/>
            <a:ext cx="10515600" cy="4351338"/>
          </a:xfrm>
        </p:spPr>
        <p:txBody>
          <a:bodyPr>
            <a:normAutofit fontScale="70000" lnSpcReduction="20000"/>
          </a:bodyPr>
          <a:lstStyle/>
          <a:p>
            <a:pPr marL="0" indent="0">
              <a:buNone/>
            </a:pPr>
            <a:r>
              <a:rPr lang="en-US" sz="3200" b="1" dirty="0"/>
              <a:t>Justice Sotomayor’s concurrence:</a:t>
            </a:r>
          </a:p>
          <a:p>
            <a:r>
              <a:rPr lang="en-US" dirty="0"/>
              <a:t>If Ninth Circuit’s legal test for non-statutory insiders was wrong, standard of review could change.</a:t>
            </a:r>
          </a:p>
          <a:p>
            <a:r>
              <a:rPr lang="en-US" dirty="0"/>
              <a:t>Ninth Circuit’s test may not be right:</a:t>
            </a:r>
          </a:p>
          <a:p>
            <a:pPr lvl="1"/>
            <a:r>
              <a:rPr lang="en-US" dirty="0"/>
              <a:t>It’s not clear why one would have to show </a:t>
            </a:r>
            <a:r>
              <a:rPr lang="en-US" i="1" dirty="0"/>
              <a:t>both</a:t>
            </a:r>
            <a:r>
              <a:rPr lang="en-US" dirty="0"/>
              <a:t> that a creditor’s relationship with the debtor was comparable to an enumerated insider </a:t>
            </a:r>
            <a:r>
              <a:rPr lang="en-US" i="1" dirty="0"/>
              <a:t>and</a:t>
            </a:r>
            <a:r>
              <a:rPr lang="en-US" dirty="0"/>
              <a:t> that the transaction was not at arm’s length.</a:t>
            </a:r>
          </a:p>
          <a:p>
            <a:pPr lvl="1"/>
            <a:r>
              <a:rPr lang="en-US" dirty="0"/>
              <a:t>Section 101(31) has no “not at arm’s length” requirement for enumerated insiders (like an officer’s relative), so why have that requirement for unenumerated insiders (like an officer’s boyfriend)?  Concept of “insider” rests on notion that certain people are so closely connected with debtor that no business between them can be at arm’s length.</a:t>
            </a:r>
          </a:p>
          <a:p>
            <a:r>
              <a:rPr lang="en-US" dirty="0"/>
              <a:t>Two other possible standards/tests:</a:t>
            </a:r>
          </a:p>
          <a:p>
            <a:pPr lvl="1"/>
            <a:r>
              <a:rPr lang="en-US" dirty="0"/>
              <a:t>Does creditor share sufficient characteristics with enumerated insiders?</a:t>
            </a:r>
          </a:p>
          <a:p>
            <a:pPr lvl="1"/>
            <a:r>
              <a:rPr lang="en-US" dirty="0"/>
              <a:t>In light of all the facts and circumstances, including whether transaction was at arm’s length, should this creditor be deemed a non-statutory insider?</a:t>
            </a:r>
          </a:p>
          <a:p>
            <a:r>
              <a:rPr lang="en-US" dirty="0"/>
              <a:t>Either of these tests might have yielded a different result here, under either a de novo or clear error standard of review.</a:t>
            </a:r>
          </a:p>
          <a:p>
            <a:endParaRPr lang="en-US" dirty="0"/>
          </a:p>
          <a:p>
            <a:pPr marL="0" indent="0">
              <a:buNone/>
            </a:pPr>
            <a:endParaRPr lang="en-US" dirty="0"/>
          </a:p>
        </p:txBody>
      </p:sp>
    </p:spTree>
    <p:extLst>
      <p:ext uri="{BB962C8B-B14F-4D97-AF65-F5344CB8AC3E}">
        <p14:creationId xmlns:p14="http://schemas.microsoft.com/office/powerpoint/2010/main" val="1638537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a:solidFill>
                  <a:srgbClr val="FF0000"/>
                </a:solidFill>
              </a:rPr>
              <a:t>Questions</a:t>
            </a:r>
          </a:p>
        </p:txBody>
      </p:sp>
      <p:sp>
        <p:nvSpPr>
          <p:cNvPr id="3" name="Content Placeholder 2"/>
          <p:cNvSpPr>
            <a:spLocks noGrp="1"/>
          </p:cNvSpPr>
          <p:nvPr>
            <p:ph idx="1"/>
          </p:nvPr>
        </p:nvSpPr>
        <p:spPr/>
        <p:txBody>
          <a:bodyPr>
            <a:normAutofit fontScale="92500" lnSpcReduction="10000"/>
          </a:bodyPr>
          <a:lstStyle/>
          <a:p>
            <a:pPr marL="514350" indent="-514350">
              <a:buAutoNum type="arabicPeriod"/>
            </a:pPr>
            <a:r>
              <a:rPr lang="en-US" dirty="0"/>
              <a:t>What role should the “arms-length” inquiry play in the determination of non-statutory insider status?</a:t>
            </a:r>
          </a:p>
          <a:p>
            <a:pPr marL="514350" indent="-514350">
              <a:buAutoNum type="arabicPeriod"/>
            </a:pPr>
            <a:r>
              <a:rPr lang="en-US" dirty="0"/>
              <a:t>If a statutorily enumerated “insider” does not cease being an insider just because the court finds the transaction at issue was conducted at arm’s length, then why should a finding that a transaction  was conducted at arm’s length, without more, foreclose a finding that a person or entity is a non-statutory insider? </a:t>
            </a:r>
          </a:p>
          <a:p>
            <a:pPr marL="514350" indent="-514350">
              <a:buAutoNum type="arabicPeriod"/>
            </a:pPr>
            <a:r>
              <a:rPr lang="en-US" dirty="0"/>
              <a:t>Should statutory and non-statutory insiders be treated differently, regardless of how close a person’s  relationship with the debtor is or whether he is otherwise comparable to a statutorily enumerated insider? (e.g. arm’s length transaction with live-in boyfriend passes the test; same transaction with a spouse would not).</a:t>
            </a:r>
          </a:p>
          <a:p>
            <a:pPr marL="514350" indent="-514350">
              <a:buAutoNum type="arabicPeriod"/>
            </a:pPr>
            <a:endParaRPr lang="en-US" dirty="0"/>
          </a:p>
        </p:txBody>
      </p:sp>
    </p:spTree>
    <p:extLst>
      <p:ext uri="{BB962C8B-B14F-4D97-AF65-F5344CB8AC3E}">
        <p14:creationId xmlns:p14="http://schemas.microsoft.com/office/powerpoint/2010/main" val="22416314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i="1" dirty="0">
                <a:solidFill>
                  <a:srgbClr val="FF0000"/>
                </a:solidFill>
              </a:rPr>
              <a:t>Merit Management Group v. FTI Consulting</a:t>
            </a:r>
          </a:p>
        </p:txBody>
      </p:sp>
      <p:sp>
        <p:nvSpPr>
          <p:cNvPr id="3" name="Content Placeholder 2"/>
          <p:cNvSpPr>
            <a:spLocks noGrp="1"/>
          </p:cNvSpPr>
          <p:nvPr>
            <p:ph idx="1"/>
          </p:nvPr>
        </p:nvSpPr>
        <p:spPr/>
        <p:txBody>
          <a:bodyPr>
            <a:normAutofit lnSpcReduction="10000"/>
          </a:bodyPr>
          <a:lstStyle/>
          <a:p>
            <a:pPr>
              <a:buNone/>
            </a:pPr>
            <a:r>
              <a:rPr lang="en-US" dirty="0">
                <a:latin typeface="Calibri"/>
                <a:cs typeface="Calibri"/>
              </a:rPr>
              <a:t>§546(e):</a:t>
            </a:r>
          </a:p>
          <a:p>
            <a:pPr>
              <a:buNone/>
            </a:pPr>
            <a:r>
              <a:rPr lang="en-US" dirty="0"/>
              <a:t>     Notwithstanding sections 544, . . . 548(a)(1)(B), and 548(b) of this title, the trustee may not avoid a transfer that is a margin payment, as defined in section 101, 741, or 761 of this title, or settlement payment, as defined in section 101 or 741 of this title, made by or to (or for the benefit of) a . . . stockbroker, financial institution, financial participant, or securities clearing agency, or that is a transfer made by or to (or for the benefit of) a . . . stockbroker, financial institution, financial participant, or securities clearing agency, in connection with a securities contract, as defined in section 741(7), .  . that is made before the commencement of the case, except under section 548(a)(1)(A) of this title.  </a:t>
            </a:r>
            <a:endParaRPr lang="en-US" b="1" i="1" dirty="0"/>
          </a:p>
          <a:p>
            <a:pPr>
              <a:buNone/>
            </a:pPr>
            <a:endParaRPr lang="en-US" dirty="0"/>
          </a:p>
        </p:txBody>
      </p:sp>
    </p:spTree>
    <p:extLst>
      <p:ext uri="{BB962C8B-B14F-4D97-AF65-F5344CB8AC3E}">
        <p14:creationId xmlns:p14="http://schemas.microsoft.com/office/powerpoint/2010/main" val="14264936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i="1" dirty="0">
                <a:solidFill>
                  <a:srgbClr val="FF0000"/>
                </a:solidFill>
              </a:rPr>
              <a:t>Merit Management Group v. FTI Consulting</a:t>
            </a:r>
          </a:p>
        </p:txBody>
      </p:sp>
      <p:sp>
        <p:nvSpPr>
          <p:cNvPr id="3" name="Content Placeholder 2"/>
          <p:cNvSpPr>
            <a:spLocks noGrp="1"/>
          </p:cNvSpPr>
          <p:nvPr>
            <p:ph idx="1"/>
          </p:nvPr>
        </p:nvSpPr>
        <p:spPr/>
        <p:txBody>
          <a:bodyPr>
            <a:normAutofit fontScale="92500" lnSpcReduction="20000"/>
          </a:bodyPr>
          <a:lstStyle/>
          <a:p>
            <a:pPr>
              <a:buNone/>
            </a:pPr>
            <a:r>
              <a:rPr lang="en-US" dirty="0"/>
              <a:t>Issue:</a:t>
            </a:r>
          </a:p>
          <a:p>
            <a:r>
              <a:rPr lang="en-US" dirty="0"/>
              <a:t>Does Section 546(e) insulate a payment by a debtor to a holder of securities issued by the debtor from a constructive fraudulent transfer action simply because a financial institution acted as a conduit between the debtor and the securities holder?</a:t>
            </a:r>
          </a:p>
          <a:p>
            <a:pPr>
              <a:buNone/>
            </a:pPr>
            <a:r>
              <a:rPr lang="en-US" dirty="0"/>
              <a:t>Holding:</a:t>
            </a:r>
          </a:p>
          <a:p>
            <a:r>
              <a:rPr lang="en-US" dirty="0"/>
              <a:t>No.  Section 546(e) does not insulate an otherwise avoidable transfer from avoidance simply because a financial institution acted as an intermediary between the debtor and a holder of securities issued by the debtor. </a:t>
            </a:r>
          </a:p>
          <a:p>
            <a:r>
              <a:rPr lang="en-US" dirty="0"/>
              <a:t>The relevant transfer to examine is the transfer that the trustee is seeking to avoid, i.e. the overarching end-to-end transfer, not each one of the transfer’s component parts. </a:t>
            </a:r>
          </a:p>
        </p:txBody>
      </p:sp>
    </p:spTree>
    <p:extLst>
      <p:ext uri="{BB962C8B-B14F-4D97-AF65-F5344CB8AC3E}">
        <p14:creationId xmlns:p14="http://schemas.microsoft.com/office/powerpoint/2010/main" val="29130601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i="1" dirty="0">
                <a:solidFill>
                  <a:srgbClr val="FF0000"/>
                </a:solidFill>
              </a:rPr>
              <a:t>Merit Management Group v. FTI Consulting</a:t>
            </a:r>
          </a:p>
        </p:txBody>
      </p:sp>
      <p:sp>
        <p:nvSpPr>
          <p:cNvPr id="3" name="Content Placeholder 2"/>
          <p:cNvSpPr>
            <a:spLocks noGrp="1"/>
          </p:cNvSpPr>
          <p:nvPr>
            <p:ph idx="1"/>
          </p:nvPr>
        </p:nvSpPr>
        <p:spPr/>
        <p:txBody>
          <a:bodyPr>
            <a:normAutofit fontScale="92500" lnSpcReduction="20000"/>
          </a:bodyPr>
          <a:lstStyle/>
          <a:p>
            <a:pPr>
              <a:buNone/>
            </a:pPr>
            <a:r>
              <a:rPr lang="en-US" dirty="0"/>
              <a:t>Facts:</a:t>
            </a:r>
          </a:p>
          <a:p>
            <a:r>
              <a:rPr lang="en-US" dirty="0"/>
              <a:t>Valley View Downs, LP ("</a:t>
            </a:r>
            <a:r>
              <a:rPr lang="en-US" u="sng" dirty="0"/>
              <a:t>Valley View</a:t>
            </a:r>
            <a:r>
              <a:rPr lang="en-US" dirty="0"/>
              <a:t>"), owned a horse racetrack in Pennsylvania and was competing with another horse racetrack Bedford Downs ("</a:t>
            </a:r>
            <a:r>
              <a:rPr lang="en-US" u="sng" dirty="0"/>
              <a:t>Bedford</a:t>
            </a:r>
            <a:r>
              <a:rPr lang="en-US" dirty="0"/>
              <a:t>"), for the last available harness-racing license in Pennsylvania.   </a:t>
            </a:r>
          </a:p>
          <a:p>
            <a:pPr>
              <a:buNone/>
            </a:pPr>
            <a:endParaRPr lang="en-US" dirty="0"/>
          </a:p>
          <a:p>
            <a:r>
              <a:rPr lang="en-US" dirty="0"/>
              <a:t>Valley View later acquired Bedford through an LBO pursuant to which the shareholders of Bedford received $55 million for their shares.  Bedford's stock was not publicly traded and was privately held.  </a:t>
            </a:r>
          </a:p>
          <a:p>
            <a:pPr>
              <a:buNone/>
            </a:pPr>
            <a:endParaRPr lang="en-US" dirty="0"/>
          </a:p>
          <a:p>
            <a:r>
              <a:rPr lang="en-US" dirty="0"/>
              <a:t>Valley View borrowed the money for the LBO from a bank group.  Citizens Bank of Pennsylvania acted as the escrow agent through which the exchange of the Bedford shares for the $55 million took place.</a:t>
            </a:r>
          </a:p>
          <a:p>
            <a:pPr>
              <a:buNone/>
            </a:pPr>
            <a:endParaRPr lang="en-US" dirty="0"/>
          </a:p>
        </p:txBody>
      </p:sp>
    </p:spTree>
    <p:extLst>
      <p:ext uri="{BB962C8B-B14F-4D97-AF65-F5344CB8AC3E}">
        <p14:creationId xmlns:p14="http://schemas.microsoft.com/office/powerpoint/2010/main" val="204135683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1409</TotalTime>
  <Words>4367</Words>
  <Application>Microsoft Office PowerPoint</Application>
  <PresentationFormat>Widescreen</PresentationFormat>
  <Paragraphs>188</Paragraphs>
  <Slides>29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29</vt:i4>
      </vt:variant>
    </vt:vector>
  </HeadingPairs>
  <TitlesOfParts>
    <vt:vector size="33" baseType="lpstr">
      <vt:lpstr>Arial</vt:lpstr>
      <vt:lpstr>Calibri</vt:lpstr>
      <vt:lpstr>Calibri Light</vt:lpstr>
      <vt:lpstr>Office Theme</vt:lpstr>
      <vt:lpstr>Recent &amp; Upcoming  SCOTUS Cases in Bankruptcy</vt:lpstr>
      <vt:lpstr>U.S. Bank N.A. v. Village at Lakeridge, LLC</vt:lpstr>
      <vt:lpstr>U.S. Bank N.A. v. Village at Lakeridge, LLC</vt:lpstr>
      <vt:lpstr>U.S. Bank N.A. v. Village at Lakeridge, LLC</vt:lpstr>
      <vt:lpstr>U.S. Bank N.A. v. Village at Lakeridge, LLC</vt:lpstr>
      <vt:lpstr>Questions</vt:lpstr>
      <vt:lpstr>Merit Management Group v. FTI Consulting</vt:lpstr>
      <vt:lpstr>Merit Management Group v. FTI Consulting</vt:lpstr>
      <vt:lpstr>Merit Management Group v. FTI Consulting</vt:lpstr>
      <vt:lpstr>Merit Management Group v. FTI Consulting</vt:lpstr>
      <vt:lpstr>Merit Management Group v. FTI Consulting</vt:lpstr>
      <vt:lpstr>Merit Management Group v. FTI Consulting</vt:lpstr>
      <vt:lpstr>Merit Management Group v. FTI Consulting</vt:lpstr>
      <vt:lpstr>In re Tribune Co. </vt:lpstr>
      <vt:lpstr>Lamar, Archer &amp; Cofrin, LLP v. Appling </vt:lpstr>
      <vt:lpstr>Lamar, Archer &amp; Cofrin, LLP v. Appling </vt:lpstr>
      <vt:lpstr>Lamar, Archer &amp; Cofrin, LLP v. Appling </vt:lpstr>
      <vt:lpstr>Lamar, Archer &amp; Cofrin, LLP v. Appling </vt:lpstr>
      <vt:lpstr>Questions:</vt:lpstr>
      <vt:lpstr>Mission Prod. Holdings, Inc. v. Tempnology, LLC </vt:lpstr>
      <vt:lpstr>Mission Prod. Holdings, Inc. v. Tempnology, LLC </vt:lpstr>
      <vt:lpstr>Mission Prod. Holdings, Inc. v. Tempnology, LLC </vt:lpstr>
      <vt:lpstr>Mission Prod. Holdings, Inc. v. Tempnology, LLC </vt:lpstr>
      <vt:lpstr>Mission Prod. Holdings, Inc. v. Tempnology, LLC </vt:lpstr>
      <vt:lpstr>Mission Prod. Holdings, Inc. v. Tempnology, LLC </vt:lpstr>
      <vt:lpstr>Mission Prod. Holdings, Inc. v. Tempnology, LLC </vt:lpstr>
      <vt:lpstr>Mission Prod. Holdings, Inc. v. Tempnology, LLC </vt:lpstr>
      <vt:lpstr>Questions:</vt:lpstr>
      <vt:lpstr>Taggart v. Lorenzen (cert granted 1/4/19)</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U.S. Bank N.A. v. Village at Lakeridge, LLC</dc:title>
  <dc:creator>Brooke Schumm III</dc:creator>
  <cp:lastModifiedBy>Megan Young</cp:lastModifiedBy>
  <cp:revision>25</cp:revision>
  <dcterms:modified xsi:type="dcterms:W3CDTF">2019-01-30T15:21:11Z</dcterms:modified>
</cp:coreProperties>
</file>