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56" r:id="rId2"/>
    <p:sldId id="257" r:id="rId3"/>
    <p:sldId id="269" r:id="rId4"/>
    <p:sldId id="258" r:id="rId5"/>
    <p:sldId id="263" r:id="rId6"/>
    <p:sldId id="271" r:id="rId7"/>
    <p:sldId id="260" r:id="rId8"/>
    <p:sldId id="270" r:id="rId9"/>
    <p:sldId id="262" r:id="rId10"/>
    <p:sldId id="259" r:id="rId11"/>
    <p:sldId id="267" r:id="rId12"/>
    <p:sldId id="264" r:id="rId13"/>
    <p:sldId id="268" r:id="rId14"/>
    <p:sldId id="261"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67" autoAdjust="0"/>
  </p:normalViewPr>
  <p:slideViewPr>
    <p:cSldViewPr snapToGrid="0">
      <p:cViewPr varScale="1">
        <p:scale>
          <a:sx n="78" d="100"/>
          <a:sy n="78" d="100"/>
        </p:scale>
        <p:origin x="1872" y="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FC7CC-2AFC-470F-9AB8-5F08E79B5465}"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481DC-C640-47D3-B82F-F8B9DA2E136C}" type="slidenum">
              <a:rPr lang="en-US" smtClean="0"/>
              <a:t>‹#›</a:t>
            </a:fld>
            <a:endParaRPr lang="en-US"/>
          </a:p>
        </p:txBody>
      </p:sp>
    </p:spTree>
    <p:extLst>
      <p:ext uri="{BB962C8B-B14F-4D97-AF65-F5344CB8AC3E}">
        <p14:creationId xmlns:p14="http://schemas.microsoft.com/office/powerpoint/2010/main" val="358494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raysinn.org.uk/history/the-walk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raysinn.org.uk/history/timeline/sir-francis-bac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picture of the Inns of Court School of Law,  joint Coats of Arms of all four Inns of Court, which is taken from the front entrance to Gray's Inn Place. </a:t>
            </a:r>
            <a:endParaRPr lang="en-US" dirty="0" smtClean="0"/>
          </a:p>
          <a:p>
            <a:r>
              <a:rPr lang="en-US" dirty="0" smtClean="0"/>
              <a:t>Upper right :</a:t>
            </a:r>
            <a:r>
              <a:rPr lang="en-US" baseline="0" dirty="0" smtClean="0"/>
              <a:t>  Lion = symbol of Lincoln’s Inn (1711)</a:t>
            </a:r>
          </a:p>
          <a:p>
            <a:r>
              <a:rPr lang="en-US" baseline="0" dirty="0" smtClean="0"/>
              <a:t>Upper left: Lamb = symbol of Middle Temple</a:t>
            </a:r>
          </a:p>
          <a:p>
            <a:r>
              <a:rPr lang="en-US" baseline="0" dirty="0" smtClean="0"/>
              <a:t>Lower right: golden Griffin = symbol of Gray’s Inn</a:t>
            </a:r>
          </a:p>
          <a:p>
            <a:r>
              <a:rPr lang="en-US" dirty="0" smtClean="0"/>
              <a:t>Bottom left:</a:t>
            </a:r>
            <a:r>
              <a:rPr lang="en-US" baseline="0" dirty="0" smtClean="0"/>
              <a:t> </a:t>
            </a:r>
            <a:r>
              <a:rPr lang="en-US" dirty="0" smtClean="0"/>
              <a:t>Pegasus = symbol of Inner</a:t>
            </a:r>
            <a:r>
              <a:rPr lang="en-US" baseline="0" dirty="0" smtClean="0"/>
              <a:t> Temple</a:t>
            </a:r>
          </a:p>
          <a:p>
            <a:endParaRPr lang="en-US" baseline="0" dirty="0" smtClean="0"/>
          </a:p>
          <a:p>
            <a:r>
              <a:rPr lang="en-US" sz="1200" kern="1200" dirty="0" smtClean="0">
                <a:solidFill>
                  <a:schemeClr val="tx1"/>
                </a:solidFill>
                <a:effectLst/>
                <a:latin typeface="+mn-lt"/>
                <a:ea typeface="+mn-ea"/>
                <a:cs typeface="+mn-cs"/>
              </a:rPr>
              <a:t>'Inner for the rich, Middle for the poor, Lincoln’s for the scholar, Gray’s for the bore' – These characterizations</a:t>
            </a:r>
            <a:r>
              <a:rPr lang="en-US" sz="1200" kern="1200" baseline="0" dirty="0" smtClean="0">
                <a:solidFill>
                  <a:schemeClr val="tx1"/>
                </a:solidFill>
                <a:effectLst/>
                <a:latin typeface="+mn-lt"/>
                <a:ea typeface="+mn-ea"/>
                <a:cs typeface="+mn-cs"/>
              </a:rPr>
              <a:t> have </a:t>
            </a:r>
            <a:r>
              <a:rPr lang="en-US" sz="1200" kern="1200" dirty="0" smtClean="0">
                <a:solidFill>
                  <a:schemeClr val="tx1"/>
                </a:solidFill>
                <a:effectLst/>
                <a:latin typeface="+mn-lt"/>
                <a:ea typeface="+mn-ea"/>
                <a:cs typeface="+mn-cs"/>
              </a:rPr>
              <a:t>been widely discredited and have no basis in fact.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ICSL is housed in the Gray’s Inn Place.  The school was established in 1852 by the Council of Legal Education, a joint effort of the four Inns of Court, and has been a branch of the City </a:t>
            </a:r>
            <a:r>
              <a:rPr lang="en-US" sz="1200" kern="1200" baseline="0" dirty="0" err="1" smtClean="0">
                <a:solidFill>
                  <a:schemeClr val="tx1"/>
                </a:solidFill>
                <a:effectLst/>
                <a:latin typeface="+mn-lt"/>
                <a:ea typeface="+mn-ea"/>
                <a:cs typeface="+mn-cs"/>
              </a:rPr>
              <a:t>Univerity</a:t>
            </a:r>
            <a:r>
              <a:rPr lang="en-US" sz="1200" kern="1200" baseline="0" dirty="0" smtClean="0">
                <a:solidFill>
                  <a:schemeClr val="tx1"/>
                </a:solidFill>
                <a:effectLst/>
                <a:latin typeface="+mn-lt"/>
                <a:ea typeface="+mn-ea"/>
                <a:cs typeface="+mn-cs"/>
              </a:rPr>
              <a:t>, London, since 2001.  The School of Law provides post-graduate training for prospective barristers and solicitors.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2</a:t>
            </a:fld>
            <a:endParaRPr lang="en-US"/>
          </a:p>
        </p:txBody>
      </p:sp>
    </p:spTree>
    <p:extLst>
      <p:ext uri="{BB962C8B-B14F-4D97-AF65-F5344CB8AC3E}">
        <p14:creationId xmlns:p14="http://schemas.microsoft.com/office/powerpoint/2010/main" val="383298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slight bigger</a:t>
            </a:r>
            <a:r>
              <a:rPr lang="en-US" baseline="0" dirty="0" smtClean="0"/>
              <a:t> than Gray’s Inn with 6,000 members.</a:t>
            </a:r>
            <a:endParaRPr lang="en-US" dirty="0" smtClean="0"/>
          </a:p>
          <a:p>
            <a:endParaRPr lang="en-US" dirty="0" smtClean="0"/>
          </a:p>
          <a:p>
            <a:r>
              <a:rPr lang="en-US" dirty="0" smtClean="0"/>
              <a:t>Notable members: David Cameron (former Prime Minister), Sir Walter</a:t>
            </a:r>
            <a:r>
              <a:rPr lang="en-US" baseline="0" dirty="0" smtClean="0"/>
              <a:t> Raleigh, </a:t>
            </a:r>
            <a:r>
              <a:rPr lang="en-US" sz="1200" kern="1200" dirty="0" smtClean="0">
                <a:solidFill>
                  <a:schemeClr val="tx1"/>
                </a:solidFill>
                <a:effectLst/>
                <a:latin typeface="+mn-lt"/>
                <a:ea typeface="+mn-ea"/>
                <a:cs typeface="+mn-cs"/>
              </a:rPr>
              <a:t>Charles Dickens, William Blackstone, and John Rutledge (CJ of SCOTUS).</a:t>
            </a:r>
          </a:p>
          <a:p>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Shakespeare’s Twelfth Night enjoyed its first performance here.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Hall has a table this is purportedly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made from a hatch cover from </a:t>
            </a:r>
            <a:r>
              <a:rPr lang="en-US" sz="1200" b="0" i="1" u="none" strike="noStrike" kern="1200" dirty="0" smtClean="0">
                <a:solidFill>
                  <a:schemeClr val="tx1"/>
                </a:solidFill>
                <a:effectLst/>
                <a:latin typeface="+mn-lt"/>
                <a:ea typeface="+mn-ea"/>
                <a:cs typeface="+mn-cs"/>
              </a:rPr>
              <a:t>The Golden Hind</a:t>
            </a:r>
            <a:r>
              <a:rPr lang="en-US" sz="1200" b="0" i="0" u="none" strike="noStrike" kern="1200" dirty="0" smtClean="0">
                <a:solidFill>
                  <a:schemeClr val="tx1"/>
                </a:solidFill>
                <a:effectLst/>
                <a:latin typeface="+mn-lt"/>
                <a:ea typeface="+mn-ea"/>
                <a:cs typeface="+mn-cs"/>
              </a:rPr>
              <a:t>. (Sir Francis Drake’s famous ship in which he circumnavigated the globe in 1577 – 1580).</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Every new barrister signs their name in a book on this table.</a:t>
            </a:r>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12</a:t>
            </a:fld>
            <a:endParaRPr lang="en-US"/>
          </a:p>
        </p:txBody>
      </p:sp>
    </p:spTree>
    <p:extLst>
      <p:ext uri="{BB962C8B-B14F-4D97-AF65-F5344CB8AC3E}">
        <p14:creationId xmlns:p14="http://schemas.microsoft.com/office/powerpoint/2010/main" val="113554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After months of renovation work over the summer, the Middle Temple Hall has re-opened.</a:t>
            </a:r>
          </a:p>
          <a:p>
            <a:r>
              <a:rPr lang="en-US" sz="1200" b="0" i="0" kern="1200" dirty="0" smtClean="0">
                <a:solidFill>
                  <a:schemeClr val="tx1"/>
                </a:solidFill>
                <a:effectLst/>
                <a:latin typeface="+mn-lt"/>
                <a:ea typeface="+mn-ea"/>
                <a:cs typeface="+mn-cs"/>
              </a:rPr>
              <a:t>Middle Temple Hall is open from 12:30 until 14:00 and guests can choose from the three course self-service buffet lunch at a cost of £25 per person for groups of under 5 people or for larger groups, of 6 and above, we offer a served three course lunch for £30 per person. </a:t>
            </a:r>
          </a:p>
          <a:p>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13</a:t>
            </a:fld>
            <a:endParaRPr lang="en-US"/>
          </a:p>
        </p:txBody>
      </p:sp>
    </p:spTree>
    <p:extLst>
      <p:ext uri="{BB962C8B-B14F-4D97-AF65-F5344CB8AC3E}">
        <p14:creationId xmlns:p14="http://schemas.microsoft.com/office/powerpoint/2010/main" val="119582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Middle Temple Hall is the prototype for the Great Hall at Trinity College in Cambridge. </a:t>
            </a:r>
            <a:endParaRPr lang="en-US" dirty="0" smtClean="0"/>
          </a:p>
          <a:p>
            <a:endParaRPr lang="en-US" dirty="0" smtClean="0"/>
          </a:p>
          <a:p>
            <a:r>
              <a:rPr lang="en-US" dirty="0" smtClean="0"/>
              <a:t>Dress code: </a:t>
            </a:r>
            <a:r>
              <a:rPr lang="en-US" sz="1200" b="0" i="0" kern="1200" dirty="0" smtClean="0">
                <a:solidFill>
                  <a:schemeClr val="tx1"/>
                </a:solidFill>
                <a:effectLst/>
                <a:latin typeface="+mn-lt"/>
                <a:ea typeface="+mn-ea"/>
                <a:cs typeface="+mn-cs"/>
              </a:rPr>
              <a:t>Lunch is an informal meal and the dining regulations do not apply. Members should bear in mind, however, that Hall is the luncheon room of a professional body. The dress code is business suit, court dress or smart casual dress. Jeans may be worn if both clean and smart. We do not permit guests wearing inappropriate/ripped/dirty clothing. Shorts are not permitted at any time. Middle Temple reserves the right to refuse entrance to the Hall, without refund, if guests do not follow the dress code accordingly.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Today’s lunch entrees: Swordfish ala </a:t>
            </a:r>
            <a:r>
              <a:rPr lang="en-US" sz="1200" b="0" i="0" kern="1200" dirty="0" err="1" smtClean="0">
                <a:solidFill>
                  <a:schemeClr val="tx1"/>
                </a:solidFill>
                <a:effectLst/>
                <a:latin typeface="+mn-lt"/>
                <a:ea typeface="+mn-ea"/>
                <a:cs typeface="+mn-cs"/>
              </a:rPr>
              <a:t>Siciliana</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Corned silverside of beef, Lamb Rogan Josh.  Every lunch includes a pudding for dessert.  Today’s = pear &amp; ginger crumble, custard. </a:t>
            </a:r>
          </a:p>
          <a:p>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Tonight there is a lecture as part of the Inn’s “Survive and Thrive </a:t>
            </a:r>
            <a:r>
              <a:rPr lang="en-US" sz="1200" b="0" i="0" kern="1200" baseline="0" dirty="0" err="1" smtClean="0">
                <a:solidFill>
                  <a:schemeClr val="tx1"/>
                </a:solidFill>
                <a:effectLst/>
                <a:latin typeface="+mn-lt"/>
                <a:ea typeface="+mn-ea"/>
                <a:cs typeface="+mn-cs"/>
              </a:rPr>
              <a:t>Programme</a:t>
            </a:r>
            <a:r>
              <a:rPr lang="en-US" sz="1200" b="0" i="0" kern="1200" baseline="0" dirty="0" smtClean="0">
                <a:solidFill>
                  <a:schemeClr val="tx1"/>
                </a:solidFill>
                <a:effectLst/>
                <a:latin typeface="+mn-lt"/>
                <a:ea typeface="+mn-ea"/>
                <a:cs typeface="+mn-cs"/>
              </a:rPr>
              <a:t>” on “</a:t>
            </a:r>
            <a:r>
              <a:rPr lang="en-US" sz="1200" b="0" i="0" kern="1200" dirty="0" smtClean="0">
                <a:solidFill>
                  <a:schemeClr val="tx1"/>
                </a:solidFill>
                <a:effectLst/>
                <a:latin typeface="+mn-lt"/>
                <a:ea typeface="+mn-ea"/>
                <a:cs typeface="+mn-cs"/>
              </a:rPr>
              <a:t>Understanding body language and how to create the ‘golden halo’ effect.”</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14</a:t>
            </a:fld>
            <a:endParaRPr lang="en-US"/>
          </a:p>
        </p:txBody>
      </p:sp>
    </p:spTree>
    <p:extLst>
      <p:ext uri="{BB962C8B-B14F-4D97-AF65-F5344CB8AC3E}">
        <p14:creationId xmlns:p14="http://schemas.microsoft.com/office/powerpoint/2010/main" val="3896174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Church was built by the Knights Templar, the order of crusading monks founded to protect pilgrims on their way to and from Jerusalem in the 12th century. The Church is in two parts: the Round and the Chancel.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was heavily damaged on May 10, 1941, during WWII and is a reconstruction of the medieval building.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Inner and Middle Temples share ownership of the church, and their members (benchers) have repeatedly defended its independence from the Bishop of London, obtaining express Parliamentary recognition of such independence in 1843, 1874, and 1898.  The southern half of the choir section has long been assigned to the Inner Temple and the northern half to the Middle Temple, with reserved seating for Benchers of each Society. The seating assignments are still observed by the temple members to this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EE481DC-C640-47D3-B82F-F8B9DA2E136C}" type="slidenum">
              <a:rPr lang="en-US" smtClean="0"/>
              <a:t>15</a:t>
            </a:fld>
            <a:endParaRPr lang="en-US"/>
          </a:p>
        </p:txBody>
      </p:sp>
    </p:spTree>
    <p:extLst>
      <p:ext uri="{BB962C8B-B14F-4D97-AF65-F5344CB8AC3E}">
        <p14:creationId xmlns:p14="http://schemas.microsoft.com/office/powerpoint/2010/main" val="357808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Round Church was consecrated in 1185 by the patriarch of Jerusalem. It was designed to recall the holiest place in the Crusaders’ world: the circular Church of the Holy </a:t>
            </a:r>
            <a:r>
              <a:rPr lang="en-US" sz="1200" b="0" i="0" kern="1200" dirty="0" err="1" smtClean="0">
                <a:solidFill>
                  <a:schemeClr val="tx1"/>
                </a:solidFill>
                <a:effectLst/>
                <a:latin typeface="+mn-lt"/>
                <a:ea typeface="+mn-ea"/>
                <a:cs typeface="+mn-cs"/>
              </a:rPr>
              <a:t>Sepulchre</a:t>
            </a:r>
            <a:r>
              <a:rPr lang="en-US" sz="1200" b="0" i="0" kern="1200" dirty="0" smtClean="0">
                <a:solidFill>
                  <a:schemeClr val="tx1"/>
                </a:solidFill>
                <a:effectLst/>
                <a:latin typeface="+mn-lt"/>
                <a:ea typeface="+mn-ea"/>
                <a:cs typeface="+mn-cs"/>
              </a:rPr>
              <a:t> in Jerusalem</a:t>
            </a:r>
            <a:r>
              <a:rPr lang="en-US" baseline="0" dirty="0" smtClean="0"/>
              <a:t>, which is believed to occupy the site of Jesus’ death and burial.  The Chancel (the rectangular addition) was added a few decades later.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EE481DC-C640-47D3-B82F-F8B9DA2E136C}" type="slidenum">
              <a:rPr lang="en-US" smtClean="0"/>
              <a:t>16</a:t>
            </a:fld>
            <a:endParaRPr lang="en-US"/>
          </a:p>
        </p:txBody>
      </p:sp>
    </p:spTree>
    <p:extLst>
      <p:ext uri="{BB962C8B-B14F-4D97-AF65-F5344CB8AC3E}">
        <p14:creationId xmlns:p14="http://schemas.microsoft.com/office/powerpoint/2010/main" val="324278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Thames River at the bottom of the map.</a:t>
            </a:r>
          </a:p>
          <a:p>
            <a:r>
              <a:rPr lang="en-US" dirty="0" smtClean="0"/>
              <a:t>City of London to the east.</a:t>
            </a:r>
          </a:p>
          <a:p>
            <a:r>
              <a:rPr lang="en-US" dirty="0" smtClean="0"/>
              <a:t>Covent</a:t>
            </a:r>
            <a:r>
              <a:rPr lang="en-US" baseline="0" dirty="0" smtClean="0"/>
              <a:t> Gardens to the west.</a:t>
            </a:r>
          </a:p>
          <a:p>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3</a:t>
            </a:fld>
            <a:endParaRPr lang="en-US"/>
          </a:p>
        </p:txBody>
      </p:sp>
    </p:spTree>
    <p:extLst>
      <p:ext uri="{BB962C8B-B14F-4D97-AF65-F5344CB8AC3E}">
        <p14:creationId xmlns:p14="http://schemas.microsoft.com/office/powerpoint/2010/main" val="5478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Oldest of the 4 Inns, the earliest writing about</a:t>
            </a:r>
            <a:r>
              <a:rPr lang="en-US" baseline="0" dirty="0" smtClean="0"/>
              <a:t> the Inn was in </a:t>
            </a:r>
            <a:r>
              <a:rPr lang="en-US" dirty="0" smtClean="0"/>
              <a:t>1422 but it is clear the Inn was established before that. </a:t>
            </a:r>
            <a:r>
              <a:rPr lang="en-US" sz="1200" kern="1200" dirty="0" smtClean="0">
                <a:solidFill>
                  <a:schemeClr val="tx1"/>
                </a:solidFill>
                <a:effectLst/>
                <a:latin typeface="+mn-lt"/>
                <a:ea typeface="+mn-ea"/>
                <a:cs typeface="+mn-cs"/>
              </a:rPr>
              <a:t>Lincoln’s Inn is by far the biggest of the Inns in both physical size and membership.  It covers 11 acres and has 24,000 members.  A</a:t>
            </a:r>
            <a:r>
              <a:rPr lang="en-US" sz="1200" kern="1200" baseline="0" dirty="0" smtClean="0">
                <a:solidFill>
                  <a:schemeClr val="tx1"/>
                </a:solidFill>
                <a:effectLst/>
                <a:latin typeface="+mn-lt"/>
                <a:ea typeface="+mn-ea"/>
                <a:cs typeface="+mn-cs"/>
              </a:rPr>
              <a:t> third of its current membership comes from outside the EU, primarily Pakistan and Bangladesh. </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Notable members: Sir </a:t>
            </a:r>
            <a:r>
              <a:rPr lang="en-US" sz="1200" kern="1200" dirty="0" smtClean="0">
                <a:solidFill>
                  <a:schemeClr val="tx1"/>
                </a:solidFill>
                <a:effectLst/>
                <a:latin typeface="+mn-lt"/>
                <a:ea typeface="+mn-ea"/>
                <a:cs typeface="+mn-cs"/>
              </a:rPr>
              <a:t>Thomas More, John Donne, Mohammad</a:t>
            </a:r>
            <a:r>
              <a:rPr lang="en-US" sz="1200" kern="1200" baseline="0" dirty="0" smtClean="0">
                <a:solidFill>
                  <a:schemeClr val="tx1"/>
                </a:solidFill>
                <a:effectLst/>
                <a:latin typeface="+mn-lt"/>
                <a:ea typeface="+mn-ea"/>
                <a:cs typeface="+mn-cs"/>
              </a:rPr>
              <a:t> Ali Jinnah (founder and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Governor General of Pakistan), </a:t>
            </a:r>
            <a:r>
              <a:rPr lang="en-US" sz="1200" kern="1200" dirty="0" smtClean="0">
                <a:solidFill>
                  <a:schemeClr val="tx1"/>
                </a:solidFill>
                <a:effectLst/>
                <a:latin typeface="+mn-lt"/>
                <a:ea typeface="+mn-ea"/>
                <a:cs typeface="+mn-cs"/>
              </a:rPr>
              <a:t>Margaret Thatcher &amp; Tony Blair (plus another 14 prime ministers), William Penn, William Pitt, Dwight</a:t>
            </a:r>
            <a:r>
              <a:rPr lang="en-US" sz="1200" kern="1200" baseline="0" dirty="0" smtClean="0">
                <a:solidFill>
                  <a:schemeClr val="tx1"/>
                </a:solidFill>
                <a:effectLst/>
                <a:latin typeface="+mn-lt"/>
                <a:ea typeface="+mn-ea"/>
                <a:cs typeface="+mn-cs"/>
              </a:rPr>
              <a:t> Eisenhower, and Dean Acheson</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Fun fact:</a:t>
            </a:r>
            <a:r>
              <a:rPr lang="en-US" sz="1200" kern="1200" baseline="0" dirty="0" smtClean="0">
                <a:solidFill>
                  <a:schemeClr val="tx1"/>
                </a:solidFill>
                <a:effectLst/>
                <a:latin typeface="+mn-lt"/>
                <a:ea typeface="+mn-ea"/>
                <a:cs typeface="+mn-cs"/>
              </a:rPr>
              <a:t>  It has been used a prime filming location, and has appeared in Downton Abbey and Wonder Woman.   Renovations to the Great Hall, the Library, and Eastern Terrace mean that no filming or photography projects will be allowed until their completion in January 2019. </a:t>
            </a:r>
          </a:p>
          <a:p>
            <a:endParaRPr lang="en-US" sz="120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Tradition has it that the name comes from </a:t>
            </a:r>
            <a:r>
              <a:rPr lang="en-US" sz="1200" b="0" i="1" kern="1200" dirty="0" smtClean="0">
                <a:solidFill>
                  <a:schemeClr val="tx1"/>
                </a:solidFill>
                <a:effectLst/>
                <a:latin typeface="+mn-lt"/>
                <a:ea typeface="+mn-ea"/>
                <a:cs typeface="+mn-cs"/>
              </a:rPr>
              <a:t>Henry de Lacy</a:t>
            </a:r>
            <a:r>
              <a:rPr lang="en-US" sz="1200" b="0" i="0" kern="1200" dirty="0" smtClean="0">
                <a:solidFill>
                  <a:schemeClr val="tx1"/>
                </a:solidFill>
                <a:effectLst/>
                <a:latin typeface="+mn-lt"/>
                <a:ea typeface="+mn-ea"/>
                <a:cs typeface="+mn-cs"/>
              </a:rPr>
              <a:t>, third Earl of Lincoln (d. 1311) whose own house was nearby and may have been patron of the Inn. Tradition is not to be entirely gainsaid, and indeed the Earl’s arms form part of the Inn’s arms, but it is more likely that the name came from Thomas de Lincoln, one of the </a:t>
            </a:r>
            <a:r>
              <a:rPr lang="en-US" sz="1200" b="0" i="0" kern="1200" dirty="0" err="1" smtClean="0">
                <a:solidFill>
                  <a:schemeClr val="tx1"/>
                </a:solidFill>
                <a:effectLst/>
                <a:latin typeface="+mn-lt"/>
                <a:ea typeface="+mn-ea"/>
                <a:cs typeface="+mn-cs"/>
              </a:rPr>
              <a:t>serjeants</a:t>
            </a:r>
            <a:r>
              <a:rPr lang="en-US" sz="1200" b="0" i="0" kern="1200" dirty="0" smtClean="0">
                <a:solidFill>
                  <a:schemeClr val="tx1"/>
                </a:solidFill>
                <a:effectLst/>
                <a:latin typeface="+mn-lt"/>
                <a:ea typeface="+mn-ea"/>
                <a:cs typeface="+mn-cs"/>
              </a:rPr>
              <a:t> at law (senior practitioners, before the days of QCs) during the fourteenth century.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library of Lincoln’s Inn is the oldest in London and dates back to 1475.  Filming</a:t>
            </a:r>
            <a:r>
              <a:rPr lang="en-US" sz="1200" b="0" i="0" kern="1200" baseline="0" dirty="0" smtClean="0">
                <a:solidFill>
                  <a:schemeClr val="tx1"/>
                </a:solidFill>
                <a:effectLst/>
                <a:latin typeface="+mn-lt"/>
                <a:ea typeface="+mn-ea"/>
                <a:cs typeface="+mn-cs"/>
              </a:rPr>
              <a:t> or photography is </a:t>
            </a:r>
            <a:r>
              <a:rPr lang="en-US" sz="1200" b="1" i="0" kern="1200" baseline="0" dirty="0" smtClean="0">
                <a:solidFill>
                  <a:schemeClr val="tx1"/>
                </a:solidFill>
                <a:effectLst/>
                <a:latin typeface="+mn-lt"/>
                <a:ea typeface="+mn-ea"/>
                <a:cs typeface="+mn-cs"/>
              </a:rPr>
              <a:t>never</a:t>
            </a:r>
            <a:r>
              <a:rPr lang="en-US" sz="1200" b="0" i="0" kern="1200" baseline="0" dirty="0" smtClean="0">
                <a:solidFill>
                  <a:schemeClr val="tx1"/>
                </a:solidFill>
                <a:effectLst/>
                <a:latin typeface="+mn-lt"/>
                <a:ea typeface="+mn-ea"/>
                <a:cs typeface="+mn-cs"/>
              </a:rPr>
              <a:t> permitted in the library.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4</a:t>
            </a:fld>
            <a:endParaRPr lang="en-US"/>
          </a:p>
        </p:txBody>
      </p:sp>
    </p:spTree>
    <p:extLst>
      <p:ext uri="{BB962C8B-B14F-4D97-AF65-F5344CB8AC3E}">
        <p14:creationId xmlns:p14="http://schemas.microsoft.com/office/powerpoint/2010/main" val="257707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Old Hall was built in 1490 and the larger Great Hall (or New Hall), shown, in 1845.   The Great Hall is used for dining, for choral and orchestral concerts arranged by the Bar Musical Society, for moot courts and debates,</a:t>
            </a:r>
            <a:r>
              <a:rPr lang="en-US" baseline="0" dirty="0" smtClean="0"/>
              <a:t> </a:t>
            </a:r>
            <a:r>
              <a:rPr lang="en-US" dirty="0" smtClean="0"/>
              <a:t>and for the formal ceremonies for calling students of the Inn to the Bar (“[Mr./Ms. Name] by the authority and on behalf of the Masters of</a:t>
            </a:r>
            <a:r>
              <a:rPr lang="en-US" baseline="0" dirty="0" smtClean="0"/>
              <a:t> the Bench I publish you a barrister of this </a:t>
            </a:r>
            <a:r>
              <a:rPr lang="en-US" baseline="0" dirty="0" err="1" smtClean="0"/>
              <a:t>Honourable</a:t>
            </a:r>
            <a:r>
              <a:rPr lang="en-US" baseline="0" dirty="0" smtClean="0"/>
              <a:t> Society”).</a:t>
            </a:r>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5</a:t>
            </a:fld>
            <a:endParaRPr lang="en-US"/>
          </a:p>
        </p:txBody>
      </p:sp>
    </p:spTree>
    <p:extLst>
      <p:ext uri="{BB962C8B-B14F-4D97-AF65-F5344CB8AC3E}">
        <p14:creationId xmlns:p14="http://schemas.microsoft.com/office/powerpoint/2010/main" val="343149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tolling</a:t>
            </a:r>
            <a:r>
              <a:rPr lang="en-US" baseline="0" dirty="0" smtClean="0"/>
              <a:t> of the </a:t>
            </a:r>
            <a:r>
              <a:rPr lang="en-US" dirty="0" smtClean="0"/>
              <a:t>Chapel’s bell, which is customarily rung between 12:30 and 1:00 following</a:t>
            </a:r>
            <a:r>
              <a:rPr lang="en-US" baseline="0" dirty="0" smtClean="0"/>
              <a:t> a Bencher’s death, is said to inspire John Donne to write his famous lines: “No man is an island, entire of itself; …any man’s death diminishes me, because I am involved in mankind, and therefore never send to know for whom the bell tolls; it tolls for thee.”  According to a historian, Donne wrote those lines in 1623 when he was seriously ill and confined to bed in his house near  St. Paul’s Cathedral.  A deadly epidemic raged through London at the time and Donne was supposedly haunted by the incessant tolling of the Chapel bell and those of other nearby churches. </a:t>
            </a:r>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6</a:t>
            </a:fld>
            <a:endParaRPr lang="en-US"/>
          </a:p>
        </p:txBody>
      </p:sp>
    </p:spTree>
    <p:extLst>
      <p:ext uri="{BB962C8B-B14F-4D97-AF65-F5344CB8AC3E}">
        <p14:creationId xmlns:p14="http://schemas.microsoft.com/office/powerpoint/2010/main" val="158569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Gray's Inn is the smallest Inn,</a:t>
            </a:r>
            <a:r>
              <a:rPr lang="en-US" sz="1200" kern="1200" baseline="0" dirty="0" smtClean="0">
                <a:solidFill>
                  <a:schemeClr val="tx1"/>
                </a:solidFill>
                <a:effectLst/>
                <a:latin typeface="+mn-lt"/>
                <a:ea typeface="+mn-ea"/>
                <a:cs typeface="+mn-cs"/>
              </a:rPr>
              <a:t> with 5,500 members.  In medieval times when the Inns were established, Gray’s Inn was the most remote and still retains a more rural character to this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Notable members: Sir Francis Bacon, Thomas Cromwell, Lord Bingham, Baroness Hale (</a:t>
            </a:r>
            <a:r>
              <a:rPr lang="en-US" sz="1200" b="0" i="0" kern="1200" dirty="0" smtClean="0">
                <a:solidFill>
                  <a:schemeClr val="tx1"/>
                </a:solidFill>
                <a:effectLst/>
                <a:latin typeface="+mn-lt"/>
                <a:ea typeface="+mn-ea"/>
                <a:cs typeface="+mn-cs"/>
              </a:rPr>
              <a:t>British judge and current President of the Supreme Court of the United Kingdom).  Honorary</a:t>
            </a:r>
            <a:r>
              <a:rPr lang="en-US" sz="1200" b="0" i="0" kern="1200" baseline="0" dirty="0" smtClean="0">
                <a:solidFill>
                  <a:schemeClr val="tx1"/>
                </a:solidFill>
                <a:effectLst/>
                <a:latin typeface="+mn-lt"/>
                <a:ea typeface="+mn-ea"/>
                <a:cs typeface="+mn-cs"/>
              </a:rPr>
              <a:t> members: Winston Churchill and Franklin D. Roosevelt. </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Gray’s Inn suffered the much damage by German bombing during WWII.  The ancient Hall and Chapel were heavily damaged but were still intact; everything else was pretty much destroyed.  The stained glass, pictures, and treasurers’ shields were removed from the Hall during the bombing</a:t>
            </a:r>
            <a:r>
              <a:rPr lang="en-US" sz="1200" b="0" i="0" kern="1200" baseline="0" dirty="0" smtClean="0">
                <a:solidFill>
                  <a:schemeClr val="tx1"/>
                </a:solidFill>
                <a:effectLst/>
                <a:latin typeface="+mn-lt"/>
                <a:ea typeface="+mn-ea"/>
                <a:cs typeface="+mn-cs"/>
              </a:rPr>
              <a:t>, and thus were saved.  </a:t>
            </a:r>
            <a:r>
              <a:rPr lang="en-US" sz="1200" b="0" i="0" kern="1200" dirty="0" smtClean="0">
                <a:solidFill>
                  <a:schemeClr val="tx1"/>
                </a:solidFill>
                <a:effectLst/>
                <a:latin typeface="+mn-lt"/>
                <a:ea typeface="+mn-ea"/>
                <a:cs typeface="+mn-cs"/>
              </a:rPr>
              <a:t>The </a:t>
            </a:r>
            <a:r>
              <a:rPr lang="en-US" sz="1200" b="0" i="0" kern="1200" baseline="0" dirty="0" smtClean="0">
                <a:solidFill>
                  <a:schemeClr val="tx1"/>
                </a:solidFill>
                <a:effectLst/>
                <a:latin typeface="+mn-lt"/>
                <a:ea typeface="+mn-ea"/>
                <a:cs typeface="+mn-cs"/>
              </a:rPr>
              <a:t>buildings that stand now are 1950s red-brick recreations of the historic buildings.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Fun fact: </a:t>
            </a:r>
            <a:r>
              <a:rPr lang="en-US" dirty="0" smtClean="0"/>
              <a:t>Shakespeare's </a:t>
            </a:r>
            <a:r>
              <a:rPr lang="en-US" i="1" dirty="0" smtClean="0"/>
              <a:t>Comedy of Errors </a:t>
            </a:r>
            <a:r>
              <a:rPr lang="en-US" dirty="0" smtClean="0"/>
              <a:t>was first performed in the Hall of Grey's Inn in 1594.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Pre-WWII</a:t>
            </a:r>
            <a:r>
              <a:rPr lang="en-US" baseline="0" dirty="0" smtClean="0"/>
              <a:t> Gray’s Inn was described by Charles Dickens as “one of the most depressing institutions in brick and mortar known to the children of men.”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E481DC-C640-47D3-B82F-F8B9DA2E136C}" type="slidenum">
              <a:rPr lang="en-US" smtClean="0"/>
              <a:t>7</a:t>
            </a:fld>
            <a:endParaRPr lang="en-US"/>
          </a:p>
        </p:txBody>
      </p:sp>
    </p:spTree>
    <p:extLst>
      <p:ext uri="{BB962C8B-B14F-4D97-AF65-F5344CB8AC3E}">
        <p14:creationId xmlns:p14="http://schemas.microsoft.com/office/powerpoint/2010/main" val="65094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a:r>
            <a:r>
              <a:rPr lang="en-US" sz="1200" b="0" i="0" kern="1200" dirty="0" smtClean="0">
                <a:solidFill>
                  <a:schemeClr val="tx1"/>
                </a:solidFill>
                <a:effectLst/>
                <a:latin typeface="+mn-lt"/>
                <a:ea typeface="+mn-ea"/>
                <a:cs typeface="+mn-cs"/>
              </a:rPr>
              <a:t>e Inn’s gardens are known as ‘the Walks’ and are one of the largest privately owned gardens in London, with </a:t>
            </a:r>
            <a:r>
              <a:rPr lang="en-US" sz="1200" b="0" i="0" u="none" strike="noStrike" kern="1200" dirty="0" smtClean="0">
                <a:solidFill>
                  <a:schemeClr val="tx1"/>
                </a:solidFill>
                <a:effectLst/>
                <a:latin typeface="+mn-lt"/>
                <a:ea typeface="+mn-ea"/>
                <a:cs typeface="+mn-cs"/>
                <a:hlinkClick r:id="rId3"/>
              </a:rPr>
              <a:t>a history</a:t>
            </a:r>
            <a:r>
              <a:rPr lang="en-US" sz="1200" b="0" i="0" kern="1200" dirty="0" smtClean="0">
                <a:solidFill>
                  <a:schemeClr val="tx1"/>
                </a:solidFill>
                <a:effectLst/>
                <a:latin typeface="+mn-lt"/>
                <a:ea typeface="+mn-ea"/>
                <a:cs typeface="+mn-cs"/>
              </a:rPr>
              <a:t> almost as old as the Inn itself. The current layout dates back to the early 17th century when </a:t>
            </a:r>
            <a:r>
              <a:rPr lang="en-US" sz="1200" b="0" i="0" u="none" strike="noStrike" kern="1200" dirty="0" smtClean="0">
                <a:solidFill>
                  <a:schemeClr val="tx1"/>
                </a:solidFill>
                <a:effectLst/>
                <a:latin typeface="+mn-lt"/>
                <a:ea typeface="+mn-ea"/>
                <a:cs typeface="+mn-cs"/>
                <a:hlinkClick r:id="rId4"/>
              </a:rPr>
              <a:t>Sir Francis Bacon</a:t>
            </a:r>
            <a:r>
              <a:rPr lang="en-US" sz="1200" b="0" i="0" kern="1200" dirty="0" smtClean="0">
                <a:solidFill>
                  <a:schemeClr val="tx1"/>
                </a:solidFill>
                <a:effectLst/>
                <a:latin typeface="+mn-lt"/>
                <a:ea typeface="+mn-ea"/>
                <a:cs typeface="+mn-cs"/>
              </a:rPr>
              <a:t> was Treasurer of the Inn.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Walks are open to the public Monday through Friday, from noon to 2:30.  </a:t>
            </a:r>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8</a:t>
            </a:fld>
            <a:endParaRPr lang="en-US"/>
          </a:p>
        </p:txBody>
      </p:sp>
    </p:spTree>
    <p:extLst>
      <p:ext uri="{BB962C8B-B14F-4D97-AF65-F5344CB8AC3E}">
        <p14:creationId xmlns:p14="http://schemas.microsoft.com/office/powerpoint/2010/main" val="226692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 Timothy Tyndale</a:t>
            </a:r>
            <a:r>
              <a:rPr lang="en-US" baseline="0" dirty="0" smtClean="0"/>
              <a:t> </a:t>
            </a:r>
            <a:r>
              <a:rPr lang="en-US" baseline="0" dirty="0" err="1" smtClean="0"/>
              <a:t>Daniell</a:t>
            </a:r>
            <a:r>
              <a:rPr lang="en-US" baseline="0" dirty="0" smtClean="0"/>
              <a:t> </a:t>
            </a:r>
            <a:r>
              <a:rPr lang="en-US" dirty="0" smtClean="0"/>
              <a:t>described the Middle Temple as "a beautiful bride" and the Inner as "her dull husband." </a:t>
            </a:r>
          </a:p>
          <a:p>
            <a:endParaRPr lang="en-US" dirty="0" smtClean="0"/>
          </a:p>
          <a:p>
            <a:r>
              <a:rPr lang="en-US" dirty="0" smtClean="0"/>
              <a:t>Although the Middle and Inner Temples are within the boundaries of the City of London, they do not acknowledge the city’s jurisdiction and have asserted their independence for many centuries.  The</a:t>
            </a:r>
            <a:r>
              <a:rPr lang="en-US" baseline="0" dirty="0" smtClean="0"/>
              <a:t> city has never pressed the matter in the courts.  </a:t>
            </a:r>
          </a:p>
          <a:p>
            <a:endParaRPr lang="en-US" baseline="0" dirty="0" smtClean="0"/>
          </a:p>
          <a:p>
            <a:r>
              <a:rPr lang="en-US" baseline="0" dirty="0" smtClean="0"/>
              <a:t>Legend has it that the War of the Roses began in the Temple Gardens (the War of the Roses  was a sustained conflict in the 1400’s between rivals claimants to the English thrown—the </a:t>
            </a:r>
            <a:r>
              <a:rPr lang="en-US" baseline="0" dirty="0" err="1" smtClean="0"/>
              <a:t>Yorkists</a:t>
            </a:r>
            <a:r>
              <a:rPr lang="en-US" baseline="0" dirty="0" smtClean="0"/>
              <a:t> [white rose] and the Lancastrians [red rose]).  That is untrue.  It was likely fostered by Shakespeare’s play, </a:t>
            </a:r>
            <a:r>
              <a:rPr lang="en-US" i="1" baseline="0" dirty="0" smtClean="0"/>
              <a:t>King Henry the Sixth, Part One</a:t>
            </a:r>
            <a:r>
              <a:rPr lang="en-US" i="0" baseline="0" dirty="0" smtClean="0"/>
              <a:t>, in which a quarrel among young aristocrats studying law in the Temple became so heated that they moved out to the adjacent gardens.  Richard (a York who later became king) and the Duke of Somerset (a Lancastrian) each demanded that others show their loyalty to a side by plucking a white rose for York or a red rose for Lancaster.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9</a:t>
            </a:fld>
            <a:endParaRPr lang="en-US"/>
          </a:p>
        </p:txBody>
      </p:sp>
    </p:spTree>
    <p:extLst>
      <p:ext uri="{BB962C8B-B14F-4D97-AF65-F5344CB8AC3E}">
        <p14:creationId xmlns:p14="http://schemas.microsoft.com/office/powerpoint/2010/main" val="353800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Inner is the second largest of the Inns and has around </a:t>
            </a:r>
            <a:r>
              <a:rPr lang="en-US" sz="1200" kern="1200" dirty="0" smtClean="0">
                <a:solidFill>
                  <a:schemeClr val="tx1"/>
                </a:solidFill>
                <a:effectLst/>
                <a:latin typeface="+mn-lt"/>
                <a:ea typeface="+mn-ea"/>
                <a:cs typeface="+mn-cs"/>
              </a:rPr>
              <a:t>12,000</a:t>
            </a:r>
            <a:r>
              <a:rPr lang="en-US" sz="1200" kern="1200" dirty="0" smtClean="0">
                <a:solidFill>
                  <a:schemeClr val="tx1"/>
                </a:solidFill>
                <a:effectLst/>
                <a:latin typeface="+mn-lt"/>
                <a:ea typeface="+mn-ea"/>
                <a:cs typeface="+mn-cs"/>
              </a:rPr>
              <a:t> members.</a:t>
            </a:r>
          </a:p>
          <a:p>
            <a:endParaRPr lang="en-US" sz="1200" kern="1200" dirty="0" smtClean="0">
              <a:solidFill>
                <a:schemeClr val="tx1"/>
              </a:solidFill>
              <a:effectLst/>
              <a:latin typeface="+mn-lt"/>
              <a:ea typeface="+mn-ea"/>
              <a:cs typeface="+mn-cs"/>
            </a:endParaRPr>
          </a:p>
          <a:p>
            <a:r>
              <a:rPr lang="en-US" dirty="0" smtClean="0"/>
              <a:t>Notable members: Sir Edward Coke</a:t>
            </a:r>
            <a:r>
              <a:rPr lang="en-US" baseline="0" dirty="0" smtClean="0"/>
              <a:t> (“</a:t>
            </a:r>
            <a:r>
              <a:rPr lang="en-US" dirty="0" smtClean="0"/>
              <a:t>the father of the common law”), Geoffrey Chaucer, Bram Stoker, Mahatma</a:t>
            </a:r>
            <a:r>
              <a:rPr lang="en-US" baseline="0" dirty="0" smtClean="0"/>
              <a:t> Gandhi (</a:t>
            </a:r>
            <a:r>
              <a:rPr lang="en-US" sz="1200" kern="1200" dirty="0" smtClean="0">
                <a:solidFill>
                  <a:schemeClr val="tx1"/>
                </a:solidFill>
                <a:effectLst/>
                <a:latin typeface="+mn-lt"/>
                <a:ea typeface="+mn-ea"/>
                <a:cs typeface="+mn-cs"/>
              </a:rPr>
              <a:t>the chef in the Inner Temple dining room is said to have designed a vegetarian menu especially for him)</a:t>
            </a:r>
            <a:r>
              <a:rPr lang="en-US" dirty="0" smtClean="0"/>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Inner Temple has been responsible for a number of notable female firsts. Ivy Williams, the first woman called to the Bar (in 1922), was a member, as was Elizabeth Lane, the first female High Court judge (in 1965). More recently Inner member Elizabeth Butler </a:t>
            </a:r>
            <a:r>
              <a:rPr lang="en-US" sz="1200" kern="1200" dirty="0" err="1" smtClean="0">
                <a:solidFill>
                  <a:schemeClr val="tx1"/>
                </a:solidFill>
                <a:effectLst/>
                <a:latin typeface="+mn-lt"/>
                <a:ea typeface="+mn-ea"/>
                <a:cs typeface="+mn-cs"/>
              </a:rPr>
              <a:t>Schloss</a:t>
            </a:r>
            <a:r>
              <a:rPr lang="en-US" sz="1200" kern="1200" dirty="0" smtClean="0">
                <a:solidFill>
                  <a:schemeClr val="tx1"/>
                </a:solidFill>
                <a:effectLst/>
                <a:latin typeface="+mn-lt"/>
                <a:ea typeface="+mn-ea"/>
                <a:cs typeface="+mn-cs"/>
              </a:rPr>
              <a:t> was the first female Court of Appeal judge (in 1988) and Rosalyn Higgins – an Inner Temple bencher – became the first female judge elected to the International Court of Justice in 1995.</a:t>
            </a:r>
          </a:p>
          <a:p>
            <a:endParaRPr lang="en-US" sz="1200" kern="1200" dirty="0" smtClean="0">
              <a:solidFill>
                <a:schemeClr val="tx1"/>
              </a:solidFill>
              <a:effectLst/>
              <a:latin typeface="+mn-lt"/>
              <a:ea typeface="+mn-ea"/>
              <a:cs typeface="+mn-cs"/>
            </a:endParaRPr>
          </a:p>
          <a:p>
            <a:r>
              <a:rPr lang="en-US" dirty="0" smtClean="0"/>
              <a:t>The Inner Temple also figures prominently in fiction and literature. Horace </a:t>
            </a:r>
            <a:r>
              <a:rPr lang="en-US" dirty="0" err="1" smtClean="0"/>
              <a:t>Rumpole</a:t>
            </a:r>
            <a:r>
              <a:rPr lang="en-US" dirty="0" smtClean="0"/>
              <a:t> is a member of the Temple. Some of the action in a Sherlock Holmes story, </a:t>
            </a:r>
            <a:r>
              <a:rPr lang="en-US" i="1" dirty="0" smtClean="0"/>
              <a:t>A Scandal In Bohemia</a:t>
            </a:r>
            <a:r>
              <a:rPr lang="en-US" dirty="0" smtClean="0"/>
              <a:t>, takes place in the Inner Temple.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Fun fact: </a:t>
            </a:r>
            <a:r>
              <a:rPr lang="en-US" dirty="0" smtClean="0"/>
              <a:t>The Inner Temple, or "Inner", occupies the long deserted premises of the Knights Templar, an order of chivalry that flourished during the Crusades.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E481DC-C640-47D3-B82F-F8B9DA2E136C}" type="slidenum">
              <a:rPr lang="en-US" smtClean="0"/>
              <a:t>10</a:t>
            </a:fld>
            <a:endParaRPr lang="en-US"/>
          </a:p>
        </p:txBody>
      </p:sp>
    </p:spTree>
    <p:extLst>
      <p:ext uri="{BB962C8B-B14F-4D97-AF65-F5344CB8AC3E}">
        <p14:creationId xmlns:p14="http://schemas.microsoft.com/office/powerpoint/2010/main" val="7018490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11/5/2018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11/5/2018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11/5/2018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433" y="1515350"/>
            <a:ext cx="9966960" cy="3035808"/>
          </a:xfrm>
        </p:spPr>
        <p:txBody>
          <a:bodyPr/>
          <a:lstStyle/>
          <a:p>
            <a:r>
              <a:rPr lang="en-US" dirty="0" smtClean="0"/>
              <a:t>English Inns of Court</a:t>
            </a:r>
            <a:endParaRPr lang="en-US" dirty="0"/>
          </a:p>
        </p:txBody>
      </p:sp>
      <p:sp>
        <p:nvSpPr>
          <p:cNvPr id="3" name="Subtitle 2"/>
          <p:cNvSpPr>
            <a:spLocks noGrp="1"/>
          </p:cNvSpPr>
          <p:nvPr>
            <p:ph type="subTitle" idx="1"/>
          </p:nvPr>
        </p:nvSpPr>
        <p:spPr>
          <a:xfrm>
            <a:off x="1069848" y="4389119"/>
            <a:ext cx="7891272" cy="1956263"/>
          </a:xfrm>
        </p:spPr>
        <p:txBody>
          <a:bodyPr>
            <a:normAutofit/>
          </a:bodyPr>
          <a:lstStyle/>
          <a:p>
            <a:pPr>
              <a:spcBef>
                <a:spcPts val="600"/>
              </a:spcBef>
            </a:pPr>
            <a:r>
              <a:rPr lang="en-US" sz="2800" dirty="0"/>
              <a:t>Lincoln’s Inn</a:t>
            </a:r>
          </a:p>
          <a:p>
            <a:pPr>
              <a:spcBef>
                <a:spcPts val="600"/>
              </a:spcBef>
            </a:pPr>
            <a:r>
              <a:rPr lang="en-US" sz="2800" dirty="0" smtClean="0"/>
              <a:t>Gray’s Inn</a:t>
            </a:r>
          </a:p>
          <a:p>
            <a:pPr>
              <a:spcBef>
                <a:spcPts val="600"/>
              </a:spcBef>
            </a:pPr>
            <a:r>
              <a:rPr lang="en-US" sz="2800" dirty="0" smtClean="0"/>
              <a:t>Inner Temple</a:t>
            </a:r>
          </a:p>
          <a:p>
            <a:pPr>
              <a:spcBef>
                <a:spcPts val="600"/>
              </a:spcBef>
            </a:pPr>
            <a:r>
              <a:rPr lang="en-US" sz="2800" dirty="0" smtClean="0"/>
              <a:t>Middle Temple</a:t>
            </a:r>
            <a:endParaRPr lang="en-US" sz="2800" dirty="0"/>
          </a:p>
        </p:txBody>
      </p:sp>
    </p:spTree>
    <p:extLst>
      <p:ext uri="{BB962C8B-B14F-4D97-AF65-F5344CB8AC3E}">
        <p14:creationId xmlns:p14="http://schemas.microsoft.com/office/powerpoint/2010/main" val="2567904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Inner temple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9848" y="2093976"/>
            <a:ext cx="4400677" cy="330050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4200" y="2093976"/>
            <a:ext cx="5424048" cy="2999391"/>
          </a:xfrm>
          <a:prstGeom prst="rect">
            <a:avLst/>
          </a:prstGeom>
        </p:spPr>
      </p:pic>
    </p:spTree>
    <p:extLst>
      <p:ext uri="{BB962C8B-B14F-4D97-AF65-F5344CB8AC3E}">
        <p14:creationId xmlns:p14="http://schemas.microsoft.com/office/powerpoint/2010/main" val="363980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Inner Temple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580" y="2093975"/>
            <a:ext cx="5557705" cy="41682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045" y="2093976"/>
            <a:ext cx="2891744" cy="4168279"/>
          </a:xfrm>
          <a:prstGeom prst="rect">
            <a:avLst/>
          </a:prstGeom>
        </p:spPr>
      </p:pic>
    </p:spTree>
    <p:extLst>
      <p:ext uri="{BB962C8B-B14F-4D97-AF65-F5344CB8AC3E}">
        <p14:creationId xmlns:p14="http://schemas.microsoft.com/office/powerpoint/2010/main" val="251000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Middle temple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248" y="2093976"/>
            <a:ext cx="6067056" cy="4085151"/>
          </a:xfrm>
        </p:spPr>
      </p:pic>
    </p:spTree>
    <p:extLst>
      <p:ext uri="{BB962C8B-B14F-4D97-AF65-F5344CB8AC3E}">
        <p14:creationId xmlns:p14="http://schemas.microsoft.com/office/powerpoint/2010/main" val="171746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Middle Temple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6381" y="2093976"/>
            <a:ext cx="5136091" cy="385206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885" y="2093976"/>
            <a:ext cx="2839605" cy="3786140"/>
          </a:xfrm>
          <a:prstGeom prst="rect">
            <a:avLst/>
          </a:prstGeom>
        </p:spPr>
      </p:pic>
    </p:spTree>
    <p:extLst>
      <p:ext uri="{BB962C8B-B14F-4D97-AF65-F5344CB8AC3E}">
        <p14:creationId xmlns:p14="http://schemas.microsoft.com/office/powerpoint/2010/main" val="139165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Middle Temple Hall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8181" y="2093976"/>
            <a:ext cx="5401733" cy="4051300"/>
          </a:xfrm>
        </p:spPr>
      </p:pic>
    </p:spTree>
    <p:extLst>
      <p:ext uri="{BB962C8B-B14F-4D97-AF65-F5344CB8AC3E}">
        <p14:creationId xmlns:p14="http://schemas.microsoft.com/office/powerpoint/2010/main" val="226848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Temple Church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9848" y="2093976"/>
            <a:ext cx="4910667" cy="3683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581" y="2093976"/>
            <a:ext cx="4910667" cy="3683000"/>
          </a:xfrm>
          <a:prstGeom prst="rect">
            <a:avLst/>
          </a:prstGeom>
        </p:spPr>
      </p:pic>
    </p:spTree>
    <p:extLst>
      <p:ext uri="{BB962C8B-B14F-4D97-AF65-F5344CB8AC3E}">
        <p14:creationId xmlns:p14="http://schemas.microsoft.com/office/powerpoint/2010/main" val="275296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Temple Church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9847" y="2093975"/>
            <a:ext cx="3437497" cy="433010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342" y="2093976"/>
            <a:ext cx="5780906" cy="4330100"/>
          </a:xfrm>
          <a:prstGeom prst="rect">
            <a:avLst/>
          </a:prstGeom>
        </p:spPr>
      </p:pic>
    </p:spTree>
    <p:extLst>
      <p:ext uri="{BB962C8B-B14F-4D97-AF65-F5344CB8AC3E}">
        <p14:creationId xmlns:p14="http://schemas.microsoft.com/office/powerpoint/2010/main" val="299998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English inns of court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9233" y="2093976"/>
            <a:ext cx="5180720" cy="4002360"/>
          </a:xfrm>
        </p:spPr>
      </p:pic>
    </p:spTree>
    <p:extLst>
      <p:ext uri="{BB962C8B-B14F-4D97-AF65-F5344CB8AC3E}">
        <p14:creationId xmlns:p14="http://schemas.microsoft.com/office/powerpoint/2010/main" val="218186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Locations of the English Inns</a:t>
            </a:r>
            <a:endParaRPr lang="en-US" dirty="0"/>
          </a:p>
        </p:txBody>
      </p:sp>
      <p:pic>
        <p:nvPicPr>
          <p:cNvPr id="4" name="Content Placeholder 3"/>
          <p:cNvPicPr>
            <a:picLocks noGrp="1" noChangeAspect="1"/>
          </p:cNvPicPr>
          <p:nvPr>
            <p:ph idx="1"/>
          </p:nvPr>
        </p:nvPicPr>
        <p:blipFill>
          <a:blip r:embed="rId3"/>
          <a:stretch>
            <a:fillRect/>
          </a:stretch>
        </p:blipFill>
        <p:spPr>
          <a:xfrm>
            <a:off x="4216484" y="2093975"/>
            <a:ext cx="4149040" cy="4464393"/>
          </a:xfrm>
          <a:prstGeom prst="rect">
            <a:avLst/>
          </a:prstGeom>
        </p:spPr>
      </p:pic>
    </p:spTree>
    <p:extLst>
      <p:ext uri="{BB962C8B-B14F-4D97-AF65-F5344CB8AC3E}">
        <p14:creationId xmlns:p14="http://schemas.microsoft.com/office/powerpoint/2010/main" val="410981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593550"/>
          </a:xfrm>
          <a:solidFill>
            <a:schemeClr val="bg1">
              <a:lumMod val="85000"/>
            </a:schemeClr>
          </a:solidFill>
        </p:spPr>
        <p:txBody>
          <a:bodyPr/>
          <a:lstStyle/>
          <a:p>
            <a:r>
              <a:rPr lang="en-US" dirty="0" smtClean="0"/>
              <a:t>Lincoln’s inn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4862" y="2078181"/>
            <a:ext cx="6266919" cy="4177947"/>
          </a:xfrm>
        </p:spPr>
      </p:pic>
    </p:spTree>
    <p:extLst>
      <p:ext uri="{BB962C8B-B14F-4D97-AF65-F5344CB8AC3E}">
        <p14:creationId xmlns:p14="http://schemas.microsoft.com/office/powerpoint/2010/main" val="184632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Lincoln’s Inn – The Great Hall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8166" y="2120900"/>
            <a:ext cx="6082018" cy="4051300"/>
          </a:xfrm>
        </p:spPr>
      </p:pic>
    </p:spTree>
    <p:extLst>
      <p:ext uri="{BB962C8B-B14F-4D97-AF65-F5344CB8AC3E}">
        <p14:creationId xmlns:p14="http://schemas.microsoft.com/office/powerpoint/2010/main" val="405306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Lincoln’s Inn – The Chapel</a:t>
            </a:r>
            <a:endParaRPr lang="en-US" dirty="0"/>
          </a:p>
        </p:txBody>
      </p:sp>
      <p:pic>
        <p:nvPicPr>
          <p:cNvPr id="3074" name="Picture 2" descr="The Chap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47682" y="2120900"/>
            <a:ext cx="3902986"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4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Gray’s Inn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9038" y="2093976"/>
            <a:ext cx="6100019" cy="4066679"/>
          </a:xfrm>
        </p:spPr>
      </p:pic>
    </p:spTree>
    <p:extLst>
      <p:ext uri="{BB962C8B-B14F-4D97-AF65-F5344CB8AC3E}">
        <p14:creationId xmlns:p14="http://schemas.microsoft.com/office/powerpoint/2010/main" val="12301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Gray’s Inn – The Walks</a:t>
            </a:r>
            <a:endParaRPr lang="en-US" dirty="0"/>
          </a:p>
        </p:txBody>
      </p:sp>
      <p:pic>
        <p:nvPicPr>
          <p:cNvPr id="1026" name="Picture 2" descr="Photograph of American Red Oaks in The Inn's garde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69002" y="2120900"/>
            <a:ext cx="6060346"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smtClean="0"/>
              <a:t>Inner and Middle temples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4898" y="2093976"/>
            <a:ext cx="4188300" cy="4037782"/>
          </a:xfrm>
        </p:spPr>
      </p:pic>
    </p:spTree>
    <p:extLst>
      <p:ext uri="{BB962C8B-B14F-4D97-AF65-F5344CB8AC3E}">
        <p14:creationId xmlns:p14="http://schemas.microsoft.com/office/powerpoint/2010/main" val="4277625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382</TotalTime>
  <Words>1285</Words>
  <Application>Microsoft Office PowerPoint</Application>
  <PresentationFormat>Widescreen</PresentationFormat>
  <Paragraphs>107</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Rockwell</vt:lpstr>
      <vt:lpstr>Rockwell Condensed</vt:lpstr>
      <vt:lpstr>Wingdings</vt:lpstr>
      <vt:lpstr>Wood Type</vt:lpstr>
      <vt:lpstr>English Inns of Court</vt:lpstr>
      <vt:lpstr>English inns of court</vt:lpstr>
      <vt:lpstr>Locations of the English Inns</vt:lpstr>
      <vt:lpstr>Lincoln’s inn</vt:lpstr>
      <vt:lpstr>Lincoln’s Inn – The Great Hall</vt:lpstr>
      <vt:lpstr>Lincoln’s Inn – The Chapel</vt:lpstr>
      <vt:lpstr>Gray’s Inn</vt:lpstr>
      <vt:lpstr>Gray’s Inn – The Walks</vt:lpstr>
      <vt:lpstr>Inner and Middle temples</vt:lpstr>
      <vt:lpstr>Inner temple</vt:lpstr>
      <vt:lpstr>Inner Temple</vt:lpstr>
      <vt:lpstr>Middle temple</vt:lpstr>
      <vt:lpstr>Middle Temple</vt:lpstr>
      <vt:lpstr>Middle Temple Hall</vt:lpstr>
      <vt:lpstr>Temple Church</vt:lpstr>
      <vt:lpstr>Temple Church</vt:lpstr>
    </vt:vector>
  </TitlesOfParts>
  <Company>Michigan Supreme Court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Inns of court</dc:title>
  <dc:creator>Larry Royster</dc:creator>
  <cp:lastModifiedBy>Larry Royster</cp:lastModifiedBy>
  <cp:revision>45</cp:revision>
  <dcterms:created xsi:type="dcterms:W3CDTF">2018-10-15T19:02:24Z</dcterms:created>
  <dcterms:modified xsi:type="dcterms:W3CDTF">2018-11-05T21:35:08Z</dcterms:modified>
</cp:coreProperties>
</file>