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36"/>
  </p:notesMasterIdLst>
  <p:handoutMasterIdLst>
    <p:handoutMasterId r:id="rId37"/>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90" r:id="rId35"/>
  </p:sldIdLst>
  <p:sldSz cx="9144000" cy="6858000" type="screen4x3"/>
  <p:notesSz cx="7010400" cy="9296400"/>
  <p:custDataLst>
    <p:tags r:id="rId38"/>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46" d="100"/>
          <a:sy n="46" d="100"/>
        </p:scale>
        <p:origin x="-1170"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360299B9-3B77-4A9C-B40C-1693AE12FC0D}" type="datetimeFigureOut">
              <a:rPr lang="en-US" smtClean="0"/>
              <a:t>2/26/2015</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3D654C74-9734-40FC-9A92-AF557A6B3563}" type="slidenum">
              <a:rPr lang="en-US" smtClean="0"/>
              <a:t>‹#›</a:t>
            </a:fld>
            <a:endParaRPr lang="en-US"/>
          </a:p>
        </p:txBody>
      </p:sp>
    </p:spTree>
    <p:extLst>
      <p:ext uri="{BB962C8B-B14F-4D97-AF65-F5344CB8AC3E}">
        <p14:creationId xmlns:p14="http://schemas.microsoft.com/office/powerpoint/2010/main" val="5661227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6D1C5E4D-DB70-4750-B3D8-1B87D37531D4}" type="datetimeFigureOut">
              <a:rPr lang="en-US" smtClean="0"/>
              <a:t>2/26/2015</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9ED4DC0A-4FB2-4068-9E93-C504CA185EEB}" type="slidenum">
              <a:rPr lang="en-US" smtClean="0"/>
              <a:t>‹#›</a:t>
            </a:fld>
            <a:endParaRPr lang="en-US"/>
          </a:p>
        </p:txBody>
      </p:sp>
    </p:spTree>
    <p:extLst>
      <p:ext uri="{BB962C8B-B14F-4D97-AF65-F5344CB8AC3E}">
        <p14:creationId xmlns:p14="http://schemas.microsoft.com/office/powerpoint/2010/main" val="4223894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1369EEC-64AA-4484-AAE1-D656E03D5C83}" type="slidenum">
              <a:rPr lang="en-US" smtClean="0"/>
              <a:t>1</a:t>
            </a:fld>
            <a:endParaRPr lang="en-US"/>
          </a:p>
        </p:txBody>
      </p:sp>
    </p:spTree>
    <p:extLst>
      <p:ext uri="{BB962C8B-B14F-4D97-AF65-F5344CB8AC3E}">
        <p14:creationId xmlns:p14="http://schemas.microsoft.com/office/powerpoint/2010/main" val="317617767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1369EEC-64AA-4484-AAE1-D656E03D5C83}" type="slidenum">
              <a:rPr lang="en-US" smtClean="0"/>
              <a:t>10</a:t>
            </a:fld>
            <a:endParaRPr lang="en-US"/>
          </a:p>
        </p:txBody>
      </p:sp>
    </p:spTree>
    <p:extLst>
      <p:ext uri="{BB962C8B-B14F-4D97-AF65-F5344CB8AC3E}">
        <p14:creationId xmlns:p14="http://schemas.microsoft.com/office/powerpoint/2010/main" val="13231640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1369EEC-64AA-4484-AAE1-D656E03D5C83}" type="slidenum">
              <a:rPr lang="en-US" smtClean="0"/>
              <a:t>11</a:t>
            </a:fld>
            <a:endParaRPr lang="en-US"/>
          </a:p>
        </p:txBody>
      </p:sp>
    </p:spTree>
    <p:extLst>
      <p:ext uri="{BB962C8B-B14F-4D97-AF65-F5344CB8AC3E}">
        <p14:creationId xmlns:p14="http://schemas.microsoft.com/office/powerpoint/2010/main" val="315954130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1369EEC-64AA-4484-AAE1-D656E03D5C83}" type="slidenum">
              <a:rPr lang="en-US" smtClean="0"/>
              <a:t>12</a:t>
            </a:fld>
            <a:endParaRPr lang="en-US"/>
          </a:p>
        </p:txBody>
      </p:sp>
    </p:spTree>
    <p:extLst>
      <p:ext uri="{BB962C8B-B14F-4D97-AF65-F5344CB8AC3E}">
        <p14:creationId xmlns:p14="http://schemas.microsoft.com/office/powerpoint/2010/main" val="32441231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Prehearing conferences</a:t>
            </a:r>
            <a:endParaRPr lang="en-US"/>
          </a:p>
        </p:txBody>
      </p:sp>
      <p:sp>
        <p:nvSpPr>
          <p:cNvPr id="4" name="Slide Number Placeholder 3"/>
          <p:cNvSpPr>
            <a:spLocks noGrp="1"/>
          </p:cNvSpPr>
          <p:nvPr>
            <p:ph type="sldNum" sz="quarter" idx="10"/>
          </p:nvPr>
        </p:nvSpPr>
        <p:spPr/>
        <p:txBody>
          <a:bodyPr/>
          <a:lstStyle/>
          <a:p>
            <a:fld id="{71369EEC-64AA-4484-AAE1-D656E03D5C83}" type="slidenum">
              <a:rPr lang="en-US" smtClean="0"/>
              <a:t>13</a:t>
            </a:fld>
            <a:endParaRPr lang="en-US"/>
          </a:p>
        </p:txBody>
      </p:sp>
    </p:spTree>
    <p:extLst>
      <p:ext uri="{BB962C8B-B14F-4D97-AF65-F5344CB8AC3E}">
        <p14:creationId xmlns:p14="http://schemas.microsoft.com/office/powerpoint/2010/main" val="263642144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Bob – add case</a:t>
            </a:r>
            <a:endParaRPr lang="en-US"/>
          </a:p>
        </p:txBody>
      </p:sp>
      <p:sp>
        <p:nvSpPr>
          <p:cNvPr id="4" name="Slide Number Placeholder 3"/>
          <p:cNvSpPr>
            <a:spLocks noGrp="1"/>
          </p:cNvSpPr>
          <p:nvPr>
            <p:ph type="sldNum" sz="quarter" idx="10"/>
          </p:nvPr>
        </p:nvSpPr>
        <p:spPr/>
        <p:txBody>
          <a:bodyPr/>
          <a:lstStyle/>
          <a:p>
            <a:fld id="{71369EEC-64AA-4484-AAE1-D656E03D5C83}" type="slidenum">
              <a:rPr lang="en-US" smtClean="0"/>
              <a:t>14</a:t>
            </a:fld>
            <a:endParaRPr lang="en-US"/>
          </a:p>
        </p:txBody>
      </p:sp>
    </p:spTree>
    <p:extLst>
      <p:ext uri="{BB962C8B-B14F-4D97-AF65-F5344CB8AC3E}">
        <p14:creationId xmlns:p14="http://schemas.microsoft.com/office/powerpoint/2010/main" val="123678368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1369EEC-64AA-4484-AAE1-D656E03D5C83}" type="slidenum">
              <a:rPr lang="en-US" smtClean="0"/>
              <a:t>15</a:t>
            </a:fld>
            <a:endParaRPr lang="en-US"/>
          </a:p>
        </p:txBody>
      </p:sp>
    </p:spTree>
    <p:extLst>
      <p:ext uri="{BB962C8B-B14F-4D97-AF65-F5344CB8AC3E}">
        <p14:creationId xmlns:p14="http://schemas.microsoft.com/office/powerpoint/2010/main" val="29795913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ED4DC0A-4FB2-4068-9E93-C504CA185EEB}" type="slidenum">
              <a:rPr lang="en-US" smtClean="0"/>
              <a:t>16</a:t>
            </a:fld>
            <a:endParaRPr lang="en-US"/>
          </a:p>
        </p:txBody>
      </p:sp>
    </p:spTree>
    <p:extLst>
      <p:ext uri="{BB962C8B-B14F-4D97-AF65-F5344CB8AC3E}">
        <p14:creationId xmlns:p14="http://schemas.microsoft.com/office/powerpoint/2010/main" val="255576502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ED4DC0A-4FB2-4068-9E93-C504CA185EEB}" type="slidenum">
              <a:rPr lang="en-US" smtClean="0"/>
              <a:t>17</a:t>
            </a:fld>
            <a:endParaRPr lang="en-US"/>
          </a:p>
        </p:txBody>
      </p:sp>
    </p:spTree>
    <p:extLst>
      <p:ext uri="{BB962C8B-B14F-4D97-AF65-F5344CB8AC3E}">
        <p14:creationId xmlns:p14="http://schemas.microsoft.com/office/powerpoint/2010/main" val="358707647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ED4DC0A-4FB2-4068-9E93-C504CA185EEB}" type="slidenum">
              <a:rPr lang="en-US" smtClean="0"/>
              <a:t>18</a:t>
            </a:fld>
            <a:endParaRPr lang="en-US"/>
          </a:p>
        </p:txBody>
      </p:sp>
    </p:spTree>
    <p:extLst>
      <p:ext uri="{BB962C8B-B14F-4D97-AF65-F5344CB8AC3E}">
        <p14:creationId xmlns:p14="http://schemas.microsoft.com/office/powerpoint/2010/main" val="330693802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ED4DC0A-4FB2-4068-9E93-C504CA185EEB}" type="slidenum">
              <a:rPr lang="en-US" smtClean="0"/>
              <a:t>19</a:t>
            </a:fld>
            <a:endParaRPr lang="en-US"/>
          </a:p>
        </p:txBody>
      </p:sp>
    </p:spTree>
    <p:extLst>
      <p:ext uri="{BB962C8B-B14F-4D97-AF65-F5344CB8AC3E}">
        <p14:creationId xmlns:p14="http://schemas.microsoft.com/office/powerpoint/2010/main" val="8223681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1369EEC-64AA-4484-AAE1-D656E03D5C83}" type="slidenum">
              <a:rPr lang="en-US" smtClean="0"/>
              <a:t>2</a:t>
            </a:fld>
            <a:endParaRPr lang="en-US"/>
          </a:p>
        </p:txBody>
      </p:sp>
    </p:spTree>
    <p:extLst>
      <p:ext uri="{BB962C8B-B14F-4D97-AF65-F5344CB8AC3E}">
        <p14:creationId xmlns:p14="http://schemas.microsoft.com/office/powerpoint/2010/main" val="147676254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Duty of candor – higher duty to the court</a:t>
            </a:r>
            <a:endParaRPr lang="en-US"/>
          </a:p>
        </p:txBody>
      </p:sp>
      <p:sp>
        <p:nvSpPr>
          <p:cNvPr id="4" name="Slide Number Placeholder 3"/>
          <p:cNvSpPr>
            <a:spLocks noGrp="1"/>
          </p:cNvSpPr>
          <p:nvPr>
            <p:ph type="sldNum" sz="quarter" idx="10"/>
          </p:nvPr>
        </p:nvSpPr>
        <p:spPr/>
        <p:txBody>
          <a:bodyPr/>
          <a:lstStyle/>
          <a:p>
            <a:fld id="{71369EEC-64AA-4484-AAE1-D656E03D5C83}" type="slidenum">
              <a:rPr lang="en-US" smtClean="0"/>
              <a:t>20</a:t>
            </a:fld>
            <a:endParaRPr lang="en-US"/>
          </a:p>
        </p:txBody>
      </p:sp>
    </p:spTree>
    <p:extLst>
      <p:ext uri="{BB962C8B-B14F-4D97-AF65-F5344CB8AC3E}">
        <p14:creationId xmlns:p14="http://schemas.microsoft.com/office/powerpoint/2010/main" val="294289884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Mazzacaro</a:t>
            </a:r>
            <a:r>
              <a:rPr lang="en-US" baseline="0" smtClean="0"/>
              <a:t> case</a:t>
            </a:r>
            <a:endParaRPr lang="en-US"/>
          </a:p>
        </p:txBody>
      </p:sp>
      <p:sp>
        <p:nvSpPr>
          <p:cNvPr id="4" name="Slide Number Placeholder 3"/>
          <p:cNvSpPr>
            <a:spLocks noGrp="1"/>
          </p:cNvSpPr>
          <p:nvPr>
            <p:ph type="sldNum" sz="quarter" idx="10"/>
          </p:nvPr>
        </p:nvSpPr>
        <p:spPr/>
        <p:txBody>
          <a:bodyPr/>
          <a:lstStyle/>
          <a:p>
            <a:fld id="{71369EEC-64AA-4484-AAE1-D656E03D5C83}" type="slidenum">
              <a:rPr lang="en-US" smtClean="0"/>
              <a:t>21</a:t>
            </a:fld>
            <a:endParaRPr lang="en-US"/>
          </a:p>
        </p:txBody>
      </p:sp>
    </p:spTree>
    <p:extLst>
      <p:ext uri="{BB962C8B-B14F-4D97-AF65-F5344CB8AC3E}">
        <p14:creationId xmlns:p14="http://schemas.microsoft.com/office/powerpoint/2010/main" val="425649334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ED4DC0A-4FB2-4068-9E93-C504CA185EEB}" type="slidenum">
              <a:rPr lang="en-US" smtClean="0"/>
              <a:t>22</a:t>
            </a:fld>
            <a:endParaRPr lang="en-US"/>
          </a:p>
        </p:txBody>
      </p:sp>
    </p:spTree>
    <p:extLst>
      <p:ext uri="{BB962C8B-B14F-4D97-AF65-F5344CB8AC3E}">
        <p14:creationId xmlns:p14="http://schemas.microsoft.com/office/powerpoint/2010/main" val="158875492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ED4DC0A-4FB2-4068-9E93-C504CA185EEB}" type="slidenum">
              <a:rPr lang="en-US" smtClean="0"/>
              <a:t>23</a:t>
            </a:fld>
            <a:endParaRPr lang="en-US"/>
          </a:p>
        </p:txBody>
      </p:sp>
    </p:spTree>
    <p:extLst>
      <p:ext uri="{BB962C8B-B14F-4D97-AF65-F5344CB8AC3E}">
        <p14:creationId xmlns:p14="http://schemas.microsoft.com/office/powerpoint/2010/main" val="343520097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ED4DC0A-4FB2-4068-9E93-C504CA185EEB}" type="slidenum">
              <a:rPr lang="en-US" smtClean="0"/>
              <a:t>24</a:t>
            </a:fld>
            <a:endParaRPr lang="en-US"/>
          </a:p>
        </p:txBody>
      </p:sp>
    </p:spTree>
    <p:extLst>
      <p:ext uri="{BB962C8B-B14F-4D97-AF65-F5344CB8AC3E}">
        <p14:creationId xmlns:p14="http://schemas.microsoft.com/office/powerpoint/2010/main" val="257938404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ED4DC0A-4FB2-4068-9E93-C504CA185EEB}" type="slidenum">
              <a:rPr lang="en-US" smtClean="0"/>
              <a:t>25</a:t>
            </a:fld>
            <a:endParaRPr lang="en-US"/>
          </a:p>
        </p:txBody>
      </p:sp>
    </p:spTree>
    <p:extLst>
      <p:ext uri="{BB962C8B-B14F-4D97-AF65-F5344CB8AC3E}">
        <p14:creationId xmlns:p14="http://schemas.microsoft.com/office/powerpoint/2010/main" val="326621864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ED4DC0A-4FB2-4068-9E93-C504CA185EEB}" type="slidenum">
              <a:rPr lang="en-US" smtClean="0"/>
              <a:t>26</a:t>
            </a:fld>
            <a:endParaRPr lang="en-US"/>
          </a:p>
        </p:txBody>
      </p:sp>
    </p:spTree>
    <p:extLst>
      <p:ext uri="{BB962C8B-B14F-4D97-AF65-F5344CB8AC3E}">
        <p14:creationId xmlns:p14="http://schemas.microsoft.com/office/powerpoint/2010/main" val="255159832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ED4DC0A-4FB2-4068-9E93-C504CA185EEB}" type="slidenum">
              <a:rPr lang="en-US" smtClean="0"/>
              <a:t>27</a:t>
            </a:fld>
            <a:endParaRPr lang="en-US"/>
          </a:p>
        </p:txBody>
      </p:sp>
    </p:spTree>
    <p:extLst>
      <p:ext uri="{BB962C8B-B14F-4D97-AF65-F5344CB8AC3E}">
        <p14:creationId xmlns:p14="http://schemas.microsoft.com/office/powerpoint/2010/main" val="247366562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ED4DC0A-4FB2-4068-9E93-C504CA185EEB}" type="slidenum">
              <a:rPr lang="en-US" smtClean="0"/>
              <a:t>28</a:t>
            </a:fld>
            <a:endParaRPr lang="en-US"/>
          </a:p>
        </p:txBody>
      </p:sp>
    </p:spTree>
    <p:extLst>
      <p:ext uri="{BB962C8B-B14F-4D97-AF65-F5344CB8AC3E}">
        <p14:creationId xmlns:p14="http://schemas.microsoft.com/office/powerpoint/2010/main" val="342716902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ED4DC0A-4FB2-4068-9E93-C504CA185EEB}" type="slidenum">
              <a:rPr lang="en-US" smtClean="0"/>
              <a:t>29</a:t>
            </a:fld>
            <a:endParaRPr lang="en-US"/>
          </a:p>
        </p:txBody>
      </p:sp>
    </p:spTree>
    <p:extLst>
      <p:ext uri="{BB962C8B-B14F-4D97-AF65-F5344CB8AC3E}">
        <p14:creationId xmlns:p14="http://schemas.microsoft.com/office/powerpoint/2010/main" val="29294577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1369EEC-64AA-4484-AAE1-D656E03D5C83}" type="slidenum">
              <a:rPr lang="en-US" smtClean="0"/>
              <a:t>3</a:t>
            </a:fld>
            <a:endParaRPr lang="en-US"/>
          </a:p>
        </p:txBody>
      </p:sp>
    </p:spTree>
    <p:extLst>
      <p:ext uri="{BB962C8B-B14F-4D97-AF65-F5344CB8AC3E}">
        <p14:creationId xmlns:p14="http://schemas.microsoft.com/office/powerpoint/2010/main" val="49996402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ED4DC0A-4FB2-4068-9E93-C504CA185EEB}" type="slidenum">
              <a:rPr lang="en-US" smtClean="0"/>
              <a:t>30</a:t>
            </a:fld>
            <a:endParaRPr lang="en-US"/>
          </a:p>
        </p:txBody>
      </p:sp>
    </p:spTree>
    <p:extLst>
      <p:ext uri="{BB962C8B-B14F-4D97-AF65-F5344CB8AC3E}">
        <p14:creationId xmlns:p14="http://schemas.microsoft.com/office/powerpoint/2010/main" val="290336163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ED4DC0A-4FB2-4068-9E93-C504CA185EEB}" type="slidenum">
              <a:rPr lang="en-US" smtClean="0"/>
              <a:t>31</a:t>
            </a:fld>
            <a:endParaRPr lang="en-US"/>
          </a:p>
        </p:txBody>
      </p:sp>
    </p:spTree>
    <p:extLst>
      <p:ext uri="{BB962C8B-B14F-4D97-AF65-F5344CB8AC3E}">
        <p14:creationId xmlns:p14="http://schemas.microsoft.com/office/powerpoint/2010/main" val="81880344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ED4DC0A-4FB2-4068-9E93-C504CA185EEB}" type="slidenum">
              <a:rPr lang="en-US" smtClean="0"/>
              <a:t>32</a:t>
            </a:fld>
            <a:endParaRPr lang="en-US"/>
          </a:p>
        </p:txBody>
      </p:sp>
    </p:spTree>
    <p:extLst>
      <p:ext uri="{BB962C8B-B14F-4D97-AF65-F5344CB8AC3E}">
        <p14:creationId xmlns:p14="http://schemas.microsoft.com/office/powerpoint/2010/main" val="302860143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ED4DC0A-4FB2-4068-9E93-C504CA185EEB}" type="slidenum">
              <a:rPr lang="en-US" smtClean="0"/>
              <a:t>33</a:t>
            </a:fld>
            <a:endParaRPr lang="en-US"/>
          </a:p>
        </p:txBody>
      </p:sp>
    </p:spTree>
    <p:extLst>
      <p:ext uri="{BB962C8B-B14F-4D97-AF65-F5344CB8AC3E}">
        <p14:creationId xmlns:p14="http://schemas.microsoft.com/office/powerpoint/2010/main" val="79896224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ED4DC0A-4FB2-4068-9E93-C504CA185EEB}" type="slidenum">
              <a:rPr lang="en-US" smtClean="0"/>
              <a:t>34</a:t>
            </a:fld>
            <a:endParaRPr lang="en-US"/>
          </a:p>
        </p:txBody>
      </p:sp>
    </p:spTree>
    <p:extLst>
      <p:ext uri="{BB962C8B-B14F-4D97-AF65-F5344CB8AC3E}">
        <p14:creationId xmlns:p14="http://schemas.microsoft.com/office/powerpoint/2010/main" val="4629626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1369EEC-64AA-4484-AAE1-D656E03D5C83}" type="slidenum">
              <a:rPr lang="en-US" smtClean="0"/>
              <a:t>4</a:t>
            </a:fld>
            <a:endParaRPr lang="en-US"/>
          </a:p>
        </p:txBody>
      </p:sp>
    </p:spTree>
    <p:extLst>
      <p:ext uri="{BB962C8B-B14F-4D97-AF65-F5344CB8AC3E}">
        <p14:creationId xmlns:p14="http://schemas.microsoft.com/office/powerpoint/2010/main" val="19009171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1369EEC-64AA-4484-AAE1-D656E03D5C83}" type="slidenum">
              <a:rPr lang="en-US" smtClean="0"/>
              <a:t>5</a:t>
            </a:fld>
            <a:endParaRPr lang="en-US"/>
          </a:p>
        </p:txBody>
      </p:sp>
    </p:spTree>
    <p:extLst>
      <p:ext uri="{BB962C8B-B14F-4D97-AF65-F5344CB8AC3E}">
        <p14:creationId xmlns:p14="http://schemas.microsoft.com/office/powerpoint/2010/main" val="31972773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1369EEC-64AA-4484-AAE1-D656E03D5C83}" type="slidenum">
              <a:rPr lang="en-US" smtClean="0"/>
              <a:t>6</a:t>
            </a:fld>
            <a:endParaRPr lang="en-US"/>
          </a:p>
        </p:txBody>
      </p:sp>
    </p:spTree>
    <p:extLst>
      <p:ext uri="{BB962C8B-B14F-4D97-AF65-F5344CB8AC3E}">
        <p14:creationId xmlns:p14="http://schemas.microsoft.com/office/powerpoint/2010/main" val="5617639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ED4DC0A-4FB2-4068-9E93-C504CA185EEB}" type="slidenum">
              <a:rPr lang="en-US" smtClean="0"/>
              <a:t>7</a:t>
            </a:fld>
            <a:endParaRPr lang="en-US"/>
          </a:p>
        </p:txBody>
      </p:sp>
    </p:spTree>
    <p:extLst>
      <p:ext uri="{BB962C8B-B14F-4D97-AF65-F5344CB8AC3E}">
        <p14:creationId xmlns:p14="http://schemas.microsoft.com/office/powerpoint/2010/main" val="17668804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1369EEC-64AA-4484-AAE1-D656E03D5C83}" type="slidenum">
              <a:rPr lang="en-US" smtClean="0"/>
              <a:t>8</a:t>
            </a:fld>
            <a:endParaRPr lang="en-US"/>
          </a:p>
        </p:txBody>
      </p:sp>
    </p:spTree>
    <p:extLst>
      <p:ext uri="{BB962C8B-B14F-4D97-AF65-F5344CB8AC3E}">
        <p14:creationId xmlns:p14="http://schemas.microsoft.com/office/powerpoint/2010/main" val="23694239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1369EEC-64AA-4484-AAE1-D656E03D5C83}" type="slidenum">
              <a:rPr lang="en-US" smtClean="0"/>
              <a:t>9</a:t>
            </a:fld>
            <a:endParaRPr lang="en-US"/>
          </a:p>
        </p:txBody>
      </p:sp>
    </p:spTree>
    <p:extLst>
      <p:ext uri="{BB962C8B-B14F-4D97-AF65-F5344CB8AC3E}">
        <p14:creationId xmlns:p14="http://schemas.microsoft.com/office/powerpoint/2010/main" val="29379800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0460AE2-25AA-4205-86B3-40E9007787E2}" type="datetimeFigureOut">
              <a:rPr lang="en-US" smtClean="0"/>
              <a:t>2/26/2015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8E802D-7925-45EC-8CED-82CF083CA206}" type="slidenum">
              <a:rPr lang="en-US" smtClean="0"/>
              <a:t>‹#›</a:t>
            </a:fld>
            <a:endParaRPr lang="en-US"/>
          </a:p>
        </p:txBody>
      </p:sp>
    </p:spTree>
    <p:extLst>
      <p:ext uri="{BB962C8B-B14F-4D97-AF65-F5344CB8AC3E}">
        <p14:creationId xmlns:p14="http://schemas.microsoft.com/office/powerpoint/2010/main" val="2710462054"/>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460AE2-25AA-4205-86B3-40E9007787E2}" type="datetimeFigureOut">
              <a:rPr lang="en-US" smtClean="0"/>
              <a:t>2/26/2015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8E802D-7925-45EC-8CED-82CF083CA206}" type="slidenum">
              <a:rPr lang="en-US" smtClean="0"/>
              <a:t>‹#›</a:t>
            </a:fld>
            <a:endParaRPr lang="en-US"/>
          </a:p>
        </p:txBody>
      </p:sp>
    </p:spTree>
    <p:extLst>
      <p:ext uri="{BB962C8B-B14F-4D97-AF65-F5344CB8AC3E}">
        <p14:creationId xmlns:p14="http://schemas.microsoft.com/office/powerpoint/2010/main" val="1892559583"/>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460AE2-25AA-4205-86B3-40E9007787E2}" type="datetimeFigureOut">
              <a:rPr lang="en-US" smtClean="0"/>
              <a:t>2/26/2015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8E802D-7925-45EC-8CED-82CF083CA206}" type="slidenum">
              <a:rPr lang="en-US" smtClean="0"/>
              <a:t>‹#›</a:t>
            </a:fld>
            <a:endParaRPr lang="en-US"/>
          </a:p>
        </p:txBody>
      </p:sp>
    </p:spTree>
    <p:extLst>
      <p:ext uri="{BB962C8B-B14F-4D97-AF65-F5344CB8AC3E}">
        <p14:creationId xmlns:p14="http://schemas.microsoft.com/office/powerpoint/2010/main" val="143594954"/>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460AE2-25AA-4205-86B3-40E9007787E2}" type="datetimeFigureOut">
              <a:rPr lang="en-US" smtClean="0"/>
              <a:t>2/26/2015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8E802D-7925-45EC-8CED-82CF083CA206}" type="slidenum">
              <a:rPr lang="en-US" smtClean="0"/>
              <a:t>‹#›</a:t>
            </a:fld>
            <a:endParaRPr lang="en-US"/>
          </a:p>
        </p:txBody>
      </p:sp>
    </p:spTree>
    <p:extLst>
      <p:ext uri="{BB962C8B-B14F-4D97-AF65-F5344CB8AC3E}">
        <p14:creationId xmlns:p14="http://schemas.microsoft.com/office/powerpoint/2010/main" val="2541769607"/>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0460AE2-25AA-4205-86B3-40E9007787E2}" type="datetimeFigureOut">
              <a:rPr lang="en-US" smtClean="0"/>
              <a:t>2/26/2015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8E802D-7925-45EC-8CED-82CF083CA206}" type="slidenum">
              <a:rPr lang="en-US" smtClean="0"/>
              <a:t>‹#›</a:t>
            </a:fld>
            <a:endParaRPr lang="en-US"/>
          </a:p>
        </p:txBody>
      </p:sp>
    </p:spTree>
    <p:extLst>
      <p:ext uri="{BB962C8B-B14F-4D97-AF65-F5344CB8AC3E}">
        <p14:creationId xmlns:p14="http://schemas.microsoft.com/office/powerpoint/2010/main" val="198481232"/>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0460AE2-25AA-4205-86B3-40E9007787E2}" type="datetimeFigureOut">
              <a:rPr lang="en-US" smtClean="0"/>
              <a:t>2/26/2015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8E802D-7925-45EC-8CED-82CF083CA206}" type="slidenum">
              <a:rPr lang="en-US" smtClean="0"/>
              <a:t>‹#›</a:t>
            </a:fld>
            <a:endParaRPr lang="en-US"/>
          </a:p>
        </p:txBody>
      </p:sp>
    </p:spTree>
    <p:extLst>
      <p:ext uri="{BB962C8B-B14F-4D97-AF65-F5344CB8AC3E}">
        <p14:creationId xmlns:p14="http://schemas.microsoft.com/office/powerpoint/2010/main" val="1232166548"/>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0460AE2-25AA-4205-86B3-40E9007787E2}" type="datetimeFigureOut">
              <a:rPr lang="en-US" smtClean="0"/>
              <a:t>2/26/2015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F8E802D-7925-45EC-8CED-82CF083CA206}" type="slidenum">
              <a:rPr lang="en-US" smtClean="0"/>
              <a:t>‹#›</a:t>
            </a:fld>
            <a:endParaRPr lang="en-US"/>
          </a:p>
        </p:txBody>
      </p:sp>
    </p:spTree>
    <p:extLst>
      <p:ext uri="{BB962C8B-B14F-4D97-AF65-F5344CB8AC3E}">
        <p14:creationId xmlns:p14="http://schemas.microsoft.com/office/powerpoint/2010/main" val="2644032439"/>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0460AE2-25AA-4205-86B3-40E9007787E2}" type="datetimeFigureOut">
              <a:rPr lang="en-US" smtClean="0"/>
              <a:t>2/26/2015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F8E802D-7925-45EC-8CED-82CF083CA206}" type="slidenum">
              <a:rPr lang="en-US" smtClean="0"/>
              <a:t>‹#›</a:t>
            </a:fld>
            <a:endParaRPr lang="en-US"/>
          </a:p>
        </p:txBody>
      </p:sp>
    </p:spTree>
    <p:extLst>
      <p:ext uri="{BB962C8B-B14F-4D97-AF65-F5344CB8AC3E}">
        <p14:creationId xmlns:p14="http://schemas.microsoft.com/office/powerpoint/2010/main" val="1662104724"/>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460AE2-25AA-4205-86B3-40E9007787E2}" type="datetimeFigureOut">
              <a:rPr lang="en-US" smtClean="0"/>
              <a:t>2/26/2015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F8E802D-7925-45EC-8CED-82CF083CA206}" type="slidenum">
              <a:rPr lang="en-US" smtClean="0"/>
              <a:t>‹#›</a:t>
            </a:fld>
            <a:endParaRPr lang="en-US"/>
          </a:p>
        </p:txBody>
      </p:sp>
    </p:spTree>
    <p:extLst>
      <p:ext uri="{BB962C8B-B14F-4D97-AF65-F5344CB8AC3E}">
        <p14:creationId xmlns:p14="http://schemas.microsoft.com/office/powerpoint/2010/main" val="1753037609"/>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460AE2-25AA-4205-86B3-40E9007787E2}" type="datetimeFigureOut">
              <a:rPr lang="en-US" smtClean="0"/>
              <a:t>2/26/2015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8E802D-7925-45EC-8CED-82CF083CA206}" type="slidenum">
              <a:rPr lang="en-US" smtClean="0"/>
              <a:t>‹#›</a:t>
            </a:fld>
            <a:endParaRPr lang="en-US"/>
          </a:p>
        </p:txBody>
      </p:sp>
    </p:spTree>
    <p:extLst>
      <p:ext uri="{BB962C8B-B14F-4D97-AF65-F5344CB8AC3E}">
        <p14:creationId xmlns:p14="http://schemas.microsoft.com/office/powerpoint/2010/main" val="272076187"/>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460AE2-25AA-4205-86B3-40E9007787E2}" type="datetimeFigureOut">
              <a:rPr lang="en-US" smtClean="0"/>
              <a:t>2/26/2015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8E802D-7925-45EC-8CED-82CF083CA206}" type="slidenum">
              <a:rPr lang="en-US" smtClean="0"/>
              <a:t>‹#›</a:t>
            </a:fld>
            <a:endParaRPr lang="en-US"/>
          </a:p>
        </p:txBody>
      </p:sp>
    </p:spTree>
    <p:extLst>
      <p:ext uri="{BB962C8B-B14F-4D97-AF65-F5344CB8AC3E}">
        <p14:creationId xmlns:p14="http://schemas.microsoft.com/office/powerpoint/2010/main" val="2738571039"/>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460AE2-25AA-4205-86B3-40E9007787E2}" type="datetimeFigureOut">
              <a:rPr lang="en-US" smtClean="0"/>
              <a:t>2/26/2015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8E802D-7925-45EC-8CED-82CF083CA206}" type="slidenum">
              <a:rPr lang="en-US" smtClean="0"/>
              <a:t>‹#›</a:t>
            </a:fld>
            <a:endParaRPr lang="en-US"/>
          </a:p>
        </p:txBody>
      </p:sp>
    </p:spTree>
    <p:extLst>
      <p:ext uri="{BB962C8B-B14F-4D97-AF65-F5344CB8AC3E}">
        <p14:creationId xmlns:p14="http://schemas.microsoft.com/office/powerpoint/2010/main" val="17324865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ideo" Target="\embed\td-KKmcYtrM" TargetMode="External"/><Relationship Id="rId4" Type="http://schemas.openxmlformats.org/officeDocument/2006/relationships/image" Target="../media/image1.png"/></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32.xml"/><Relationship Id="rId2" Type="http://schemas.openxmlformats.org/officeDocument/2006/relationships/slideLayout" Target="../slideLayouts/slideLayout6.xml"/><Relationship Id="rId1" Type="http://schemas.openxmlformats.org/officeDocument/2006/relationships/video" Target="\embed\WzghHZmTtI8" TargetMode="External"/><Relationship Id="rId4" Type="http://schemas.openxmlformats.org/officeDocument/2006/relationships/image" Target="../media/image4.jpeg"/></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video" Target="\embed\uY9xvAVzg8I" TargetMode="Externa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3200" smtClean="0">
                <a:latin typeface="Times New Roman" panose="02020603050405020304" pitchFamily="18" charset="0"/>
                <a:cs typeface="Times New Roman" panose="02020603050405020304" pitchFamily="18" charset="0"/>
              </a:rPr>
              <a:t>James S. Bowman</a:t>
            </a:r>
            <a:br>
              <a:rPr lang="en-US" sz="3200" smtClean="0">
                <a:latin typeface="Times New Roman" panose="02020603050405020304" pitchFamily="18" charset="0"/>
                <a:cs typeface="Times New Roman" panose="02020603050405020304" pitchFamily="18" charset="0"/>
              </a:rPr>
            </a:br>
            <a:r>
              <a:rPr lang="en-US" sz="3200" smtClean="0">
                <a:latin typeface="Times New Roman" panose="02020603050405020304" pitchFamily="18" charset="0"/>
                <a:cs typeface="Times New Roman" panose="02020603050405020304" pitchFamily="18" charset="0"/>
              </a:rPr>
              <a:t>American Inns of Court</a:t>
            </a:r>
            <a:br>
              <a:rPr lang="en-US" sz="3200" smtClean="0">
                <a:latin typeface="Times New Roman" panose="02020603050405020304" pitchFamily="18" charset="0"/>
                <a:cs typeface="Times New Roman" panose="02020603050405020304" pitchFamily="18" charset="0"/>
              </a:rPr>
            </a:br>
            <a:r>
              <a:rPr lang="en-US" sz="3200" smtClean="0">
                <a:latin typeface="Times New Roman" panose="02020603050405020304" pitchFamily="18" charset="0"/>
                <a:cs typeface="Times New Roman" panose="02020603050405020304" pitchFamily="18" charset="0"/>
              </a:rPr>
              <a:t/>
            </a:r>
            <a:br>
              <a:rPr lang="en-US" sz="3200" smtClean="0">
                <a:latin typeface="Times New Roman" panose="02020603050405020304" pitchFamily="18" charset="0"/>
                <a:cs typeface="Times New Roman" panose="02020603050405020304" pitchFamily="18" charset="0"/>
              </a:rPr>
            </a:br>
            <a:r>
              <a:rPr lang="en-US" sz="4900" b="1" smtClean="0">
                <a:latin typeface="Times New Roman" panose="02020603050405020304" pitchFamily="18" charset="0"/>
                <a:cs typeface="Times New Roman" panose="02020603050405020304" pitchFamily="18" charset="0"/>
              </a:rPr>
              <a:t>Dealing with ‘Special’ People</a:t>
            </a:r>
            <a:endParaRPr lang="en-US" sz="4900" b="1">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p:txBody>
          <a:bodyPr>
            <a:normAutofit/>
          </a:bodyPr>
          <a:lstStyle/>
          <a:p>
            <a:endParaRPr lang="en-US" sz="2800" smtClean="0"/>
          </a:p>
          <a:p>
            <a:r>
              <a:rPr lang="en-US" sz="2800" smtClean="0">
                <a:latin typeface="Times New Roman" panose="02020603050405020304" pitchFamily="18" charset="0"/>
                <a:cs typeface="Times New Roman" panose="02020603050405020304" pitchFamily="18" charset="0"/>
              </a:rPr>
              <a:t>Haar/Jones Group</a:t>
            </a:r>
          </a:p>
          <a:p>
            <a:r>
              <a:rPr lang="en-US" sz="2800" smtClean="0">
                <a:latin typeface="Times New Roman" panose="02020603050405020304" pitchFamily="18" charset="0"/>
                <a:cs typeface="Times New Roman" panose="02020603050405020304" pitchFamily="18" charset="0"/>
              </a:rPr>
              <a:t>February 11, 2015</a:t>
            </a:r>
            <a:endParaRPr lang="en-US" sz="28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08440909"/>
      </p:ext>
    </p:extLst>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smtClean="0">
                <a:latin typeface="Times New Roman" panose="02020603050405020304" pitchFamily="18" charset="0"/>
                <a:cs typeface="Times New Roman" panose="02020603050405020304" pitchFamily="18" charset="0"/>
              </a:rPr>
              <a:t>Jerks</a:t>
            </a:r>
            <a:endParaRPr lang="en-US" b="1">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4800" smtClean="0">
                <a:latin typeface="Times New Roman" panose="02020603050405020304" pitchFamily="18" charset="0"/>
                <a:cs typeface="Times New Roman" panose="02020603050405020304" pitchFamily="18" charset="0"/>
              </a:rPr>
              <a:t>Kill ‘em with kindness</a:t>
            </a:r>
          </a:p>
          <a:p>
            <a:r>
              <a:rPr lang="en-US" sz="4800" smtClean="0">
                <a:latin typeface="Times New Roman" panose="02020603050405020304" pitchFamily="18" charset="0"/>
                <a:cs typeface="Times New Roman" panose="02020603050405020304" pitchFamily="18" charset="0"/>
              </a:rPr>
              <a:t>Resist urge to use “go to hell” stamp</a:t>
            </a:r>
          </a:p>
          <a:p>
            <a:r>
              <a:rPr lang="en-US" sz="4800" smtClean="0">
                <a:latin typeface="Times New Roman" panose="02020603050405020304" pitchFamily="18" charset="0"/>
                <a:cs typeface="Times New Roman" panose="02020603050405020304" pitchFamily="18" charset="0"/>
              </a:rPr>
              <a:t>Greater duty to the public and the profession</a:t>
            </a:r>
            <a:endParaRPr lang="en-US" sz="48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25334245"/>
      </p:ext>
    </p:extLst>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smtClean="0">
                <a:latin typeface="Times New Roman" panose="02020603050405020304" pitchFamily="18" charset="0"/>
                <a:cs typeface="Times New Roman" panose="02020603050405020304" pitchFamily="18" charset="0"/>
              </a:rPr>
              <a:t>Discussion</a:t>
            </a:r>
            <a:endParaRPr lang="en-US" b="1">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marL="0" indent="0">
              <a:buNone/>
            </a:pPr>
            <a:r>
              <a:rPr lang="en-US" sz="6000" smtClean="0">
                <a:latin typeface="Times New Roman" panose="02020603050405020304" pitchFamily="18" charset="0"/>
                <a:cs typeface="Times New Roman" panose="02020603050405020304" pitchFamily="18" charset="0"/>
              </a:rPr>
              <a:t>Is arrogance ever in the client’s best interests or the lawyer’s best interests?</a:t>
            </a:r>
            <a:endParaRPr lang="en-US" sz="60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09331632"/>
      </p:ext>
    </p:extLst>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latin typeface="Times New Roman" panose="02020603050405020304" pitchFamily="18" charset="0"/>
                <a:cs typeface="Times New Roman" panose="02020603050405020304" pitchFamily="18" charset="0"/>
              </a:rPr>
              <a:t>Pro Se Litigants</a:t>
            </a:r>
            <a:endParaRPr lang="en-US">
              <a:latin typeface="Times New Roman" panose="02020603050405020304" pitchFamily="18" charset="0"/>
              <a:cs typeface="Times New Roman" panose="02020603050405020304" pitchFamily="18" charset="0"/>
            </a:endParaRPr>
          </a:p>
        </p:txBody>
      </p:sp>
      <p:sp>
        <p:nvSpPr>
          <p:cNvPr id="4" name="Text Placeholder 3"/>
          <p:cNvSpPr>
            <a:spLocks noGrp="1"/>
          </p:cNvSpPr>
          <p:nvPr>
            <p:ph type="body" idx="1"/>
          </p:nvPr>
        </p:nvSpPr>
        <p:spPr/>
        <p:txBody>
          <a:bodyPr>
            <a:noAutofit/>
          </a:bodyPr>
          <a:lstStyle/>
          <a:p>
            <a:r>
              <a:rPr lang="en-US" sz="3600" smtClean="0">
                <a:latin typeface="Times New Roman" panose="02020603050405020304" pitchFamily="18" charset="0"/>
                <a:cs typeface="Times New Roman" panose="02020603050405020304" pitchFamily="18" charset="0"/>
              </a:rPr>
              <a:t>C. Michael Weaver</a:t>
            </a:r>
            <a:endParaRPr lang="en-US" sz="360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sz="half" idx="2"/>
          </p:nvPr>
        </p:nvSpPr>
        <p:spPr/>
        <p:txBody>
          <a:bodyPr>
            <a:noAutofit/>
          </a:bodyPr>
          <a:lstStyle/>
          <a:p>
            <a:r>
              <a:rPr lang="en-US" sz="3200" smtClean="0">
                <a:latin typeface="Times New Roman" panose="02020603050405020304" pitchFamily="18" charset="0"/>
                <a:cs typeface="Times New Roman" panose="02020603050405020304" pitchFamily="18" charset="0"/>
              </a:rPr>
              <a:t>Former Hearing Examiner – Bureau of Professional and Occupational Affairs</a:t>
            </a:r>
          </a:p>
          <a:p>
            <a:r>
              <a:rPr lang="en-US" sz="3200" smtClean="0">
                <a:latin typeface="Times New Roman" panose="02020603050405020304" pitchFamily="18" charset="0"/>
                <a:cs typeface="Times New Roman" panose="02020603050405020304" pitchFamily="18" charset="0"/>
              </a:rPr>
              <a:t>Former Secretary of the Commonwealth</a:t>
            </a:r>
          </a:p>
        </p:txBody>
      </p:sp>
      <p:sp>
        <p:nvSpPr>
          <p:cNvPr id="5" name="Text Placeholder 4"/>
          <p:cNvSpPr>
            <a:spLocks noGrp="1"/>
          </p:cNvSpPr>
          <p:nvPr>
            <p:ph type="body" sz="quarter" idx="3"/>
          </p:nvPr>
        </p:nvSpPr>
        <p:spPr/>
        <p:txBody>
          <a:bodyPr>
            <a:noAutofit/>
          </a:bodyPr>
          <a:lstStyle/>
          <a:p>
            <a:r>
              <a:rPr lang="en-US" sz="3600" smtClean="0">
                <a:latin typeface="Times New Roman" panose="02020603050405020304" pitchFamily="18" charset="0"/>
                <a:cs typeface="Times New Roman" panose="02020603050405020304" pitchFamily="18" charset="0"/>
              </a:rPr>
              <a:t>Michael Barrett</a:t>
            </a:r>
            <a:endParaRPr lang="en-US" sz="3600">
              <a:latin typeface="Times New Roman" panose="02020603050405020304" pitchFamily="18" charset="0"/>
              <a:cs typeface="Times New Roman" panose="02020603050405020304" pitchFamily="18" charset="0"/>
            </a:endParaRPr>
          </a:p>
        </p:txBody>
      </p:sp>
      <p:sp>
        <p:nvSpPr>
          <p:cNvPr id="6" name="Content Placeholder 5"/>
          <p:cNvSpPr>
            <a:spLocks noGrp="1"/>
          </p:cNvSpPr>
          <p:nvPr>
            <p:ph sz="quarter" idx="4"/>
          </p:nvPr>
        </p:nvSpPr>
        <p:spPr/>
        <p:txBody>
          <a:bodyPr>
            <a:normAutofit/>
          </a:bodyPr>
          <a:lstStyle/>
          <a:p>
            <a:r>
              <a:rPr lang="en-US" sz="3200" smtClean="0">
                <a:latin typeface="Times New Roman" panose="02020603050405020304" pitchFamily="18" charset="0"/>
                <a:cs typeface="Times New Roman" panose="02020603050405020304" pitchFamily="18" charset="0"/>
              </a:rPr>
              <a:t>Bureau of Professional and Occupational Affairs</a:t>
            </a:r>
          </a:p>
          <a:p>
            <a:r>
              <a:rPr lang="en-US" sz="3200" smtClean="0">
                <a:latin typeface="Times New Roman" panose="02020603050405020304" pitchFamily="18" charset="0"/>
                <a:cs typeface="Times New Roman" panose="02020603050405020304" pitchFamily="18" charset="0"/>
              </a:rPr>
              <a:t>Prosecutor</a:t>
            </a:r>
            <a:endParaRPr lang="en-US" sz="32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93884930"/>
      </p:ext>
    </p:extLst>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mtClean="0">
                <a:latin typeface="Times New Roman" panose="02020603050405020304" pitchFamily="18" charset="0"/>
                <a:cs typeface="Times New Roman" panose="02020603050405020304" pitchFamily="18" charset="0"/>
              </a:rPr>
              <a:t>Dealing with Pro Se Litigants</a:t>
            </a:r>
            <a:endParaRPr lang="en-US">
              <a:latin typeface="Times New Roman" panose="02020603050405020304" pitchFamily="18" charset="0"/>
              <a:cs typeface="Times New Roman" panose="02020603050405020304" pitchFamily="18" charset="0"/>
            </a:endParaRPr>
          </a:p>
        </p:txBody>
      </p:sp>
      <p:sp>
        <p:nvSpPr>
          <p:cNvPr id="8" name="Content Placeholder 7"/>
          <p:cNvSpPr>
            <a:spLocks noGrp="1"/>
          </p:cNvSpPr>
          <p:nvPr>
            <p:ph idx="1"/>
          </p:nvPr>
        </p:nvSpPr>
        <p:spPr/>
        <p:txBody>
          <a:bodyPr>
            <a:normAutofit/>
          </a:bodyPr>
          <a:lstStyle/>
          <a:p>
            <a:r>
              <a:rPr lang="en-US" sz="4000" smtClean="0">
                <a:latin typeface="Times New Roman" panose="02020603050405020304" pitchFamily="18" charset="0"/>
                <a:cs typeface="Times New Roman" panose="02020603050405020304" pitchFamily="18" charset="0"/>
              </a:rPr>
              <a:t>Approaching an administrative proceeding or litigation with a Pro Se Litigant</a:t>
            </a:r>
          </a:p>
          <a:p>
            <a:pPr lvl="1"/>
            <a:r>
              <a:rPr lang="en-US" sz="4000" smtClean="0">
                <a:latin typeface="Times New Roman" panose="02020603050405020304" pitchFamily="18" charset="0"/>
                <a:cs typeface="Times New Roman" panose="02020603050405020304" pitchFamily="18" charset="0"/>
              </a:rPr>
              <a:t>Preparation</a:t>
            </a:r>
          </a:p>
          <a:p>
            <a:pPr lvl="1"/>
            <a:r>
              <a:rPr lang="en-US" sz="4000" smtClean="0">
                <a:latin typeface="Times New Roman" panose="02020603050405020304" pitchFamily="18" charset="0"/>
                <a:cs typeface="Times New Roman" panose="02020603050405020304" pitchFamily="18" charset="0"/>
              </a:rPr>
              <a:t>Communication</a:t>
            </a:r>
          </a:p>
          <a:p>
            <a:pPr marL="914400" lvl="2" indent="0">
              <a:buNone/>
            </a:pPr>
            <a:endParaRPr lang="en-US" sz="400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27223563"/>
      </p:ext>
    </p:extLst>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latin typeface="Times New Roman" panose="02020603050405020304" pitchFamily="18" charset="0"/>
                <a:cs typeface="Times New Roman" panose="02020603050405020304" pitchFamily="18" charset="0"/>
              </a:rPr>
              <a:t>Dealing with Pro Se Litigants</a:t>
            </a:r>
            <a:endParaRPr lang="en-US">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4400" smtClean="0">
                <a:latin typeface="Times New Roman" panose="02020603050405020304" pitchFamily="18" charset="0"/>
                <a:cs typeface="Times New Roman" panose="02020603050405020304" pitchFamily="18" charset="0"/>
              </a:rPr>
              <a:t>Building a Record</a:t>
            </a:r>
          </a:p>
          <a:p>
            <a:pPr lvl="1"/>
            <a:r>
              <a:rPr lang="en-US" sz="4400" smtClean="0">
                <a:latin typeface="Times New Roman" panose="02020603050405020304" pitchFamily="18" charset="0"/>
                <a:cs typeface="Times New Roman" panose="02020603050405020304" pitchFamily="18" charset="0"/>
              </a:rPr>
              <a:t>Hearing Examiner’s role/responsibility</a:t>
            </a:r>
          </a:p>
          <a:p>
            <a:pPr lvl="1"/>
            <a:r>
              <a:rPr lang="en-US" sz="4400" smtClean="0">
                <a:latin typeface="Times New Roman" panose="02020603050405020304" pitchFamily="18" charset="0"/>
                <a:cs typeface="Times New Roman" panose="02020603050405020304" pitchFamily="18" charset="0"/>
              </a:rPr>
              <a:t>Prosecutor or Commonwealth attorney’s role/responsibility</a:t>
            </a:r>
          </a:p>
          <a:p>
            <a:pPr lvl="1"/>
            <a:r>
              <a:rPr lang="en-US" sz="4400" smtClean="0">
                <a:latin typeface="Times New Roman" panose="02020603050405020304" pitchFamily="18" charset="0"/>
                <a:cs typeface="Times New Roman" panose="02020603050405020304" pitchFamily="18" charset="0"/>
              </a:rPr>
              <a:t>Other parties</a:t>
            </a:r>
          </a:p>
          <a:p>
            <a:pPr lvl="1"/>
            <a:endParaRPr lang="en-US" sz="3600"/>
          </a:p>
        </p:txBody>
      </p:sp>
    </p:spTree>
    <p:extLst>
      <p:ext uri="{BB962C8B-B14F-4D97-AF65-F5344CB8AC3E}">
        <p14:creationId xmlns:p14="http://schemas.microsoft.com/office/powerpoint/2010/main" val="584522130"/>
      </p:ext>
    </p:extLst>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latin typeface="Times New Roman" panose="02020603050405020304" pitchFamily="18" charset="0"/>
                <a:cs typeface="Times New Roman" panose="02020603050405020304" pitchFamily="18" charset="0"/>
              </a:rPr>
              <a:t>Pro Se Litigants</a:t>
            </a:r>
            <a:endParaRPr lang="en-US">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828800"/>
            <a:ext cx="8229600" cy="4144963"/>
          </a:xfrm>
        </p:spPr>
        <p:txBody>
          <a:bodyPr>
            <a:normAutofit fontScale="92500" lnSpcReduction="10000"/>
          </a:bodyPr>
          <a:lstStyle/>
          <a:p>
            <a:pPr marL="0" indent="0">
              <a:buNone/>
            </a:pPr>
            <a:r>
              <a:rPr lang="en-US" sz="4400" smtClean="0">
                <a:latin typeface="Times New Roman" panose="02020603050405020304" pitchFamily="18" charset="0"/>
                <a:cs typeface="Times New Roman" panose="02020603050405020304" pitchFamily="18" charset="0"/>
              </a:rPr>
              <a:t>Balancing:</a:t>
            </a:r>
          </a:p>
          <a:p>
            <a:pPr marL="0" indent="0" algn="ctr">
              <a:buNone/>
            </a:pPr>
            <a:r>
              <a:rPr lang="en-US" sz="4400" smtClean="0">
                <a:latin typeface="Times New Roman" panose="02020603050405020304" pitchFamily="18" charset="0"/>
                <a:cs typeface="Times New Roman" panose="02020603050405020304" pitchFamily="18" charset="0"/>
              </a:rPr>
              <a:t>Neutrality</a:t>
            </a:r>
          </a:p>
          <a:p>
            <a:pPr marL="0" indent="0" algn="ctr">
              <a:buNone/>
            </a:pPr>
            <a:endParaRPr lang="en-US" sz="4400">
              <a:latin typeface="Times New Roman" panose="02020603050405020304" pitchFamily="18" charset="0"/>
              <a:cs typeface="Times New Roman" panose="02020603050405020304" pitchFamily="18" charset="0"/>
            </a:endParaRPr>
          </a:p>
          <a:p>
            <a:pPr marL="0" indent="0" algn="ctr">
              <a:buNone/>
            </a:pPr>
            <a:r>
              <a:rPr lang="en-US" sz="4400" i="1" u="sng" smtClean="0">
                <a:solidFill>
                  <a:schemeClr val="accent2"/>
                </a:solidFill>
                <a:latin typeface="Times New Roman" panose="02020603050405020304" pitchFamily="18" charset="0"/>
                <a:cs typeface="Times New Roman" panose="02020603050405020304" pitchFamily="18" charset="0"/>
              </a:rPr>
              <a:t>versus</a:t>
            </a:r>
          </a:p>
          <a:p>
            <a:pPr marL="0" indent="0" algn="ctr">
              <a:buNone/>
            </a:pPr>
            <a:endParaRPr lang="en-US" sz="4400">
              <a:latin typeface="Times New Roman" panose="02020603050405020304" pitchFamily="18" charset="0"/>
              <a:cs typeface="Times New Roman" panose="02020603050405020304" pitchFamily="18" charset="0"/>
            </a:endParaRPr>
          </a:p>
          <a:p>
            <a:pPr marL="0" indent="0" algn="ctr">
              <a:buNone/>
            </a:pPr>
            <a:r>
              <a:rPr lang="en-US" sz="4400" smtClean="0">
                <a:latin typeface="Times New Roman" panose="02020603050405020304" pitchFamily="18" charset="0"/>
                <a:cs typeface="Times New Roman" panose="02020603050405020304" pitchFamily="18" charset="0"/>
              </a:rPr>
              <a:t>Assistance</a:t>
            </a:r>
            <a:endParaRPr lang="en-US" sz="44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72934271"/>
      </p:ext>
    </p:extLst>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2" presetClass="emph" presetSubtype="0" fill="hold" nodeType="clickEffect">
                                  <p:stCondLst>
                                    <p:cond delay="0"/>
                                  </p:stCondLst>
                                  <p:childTnLst>
                                    <p:animRot by="120000">
                                      <p:cBhvr>
                                        <p:cTn id="6" dur="200" fill="hold">
                                          <p:stCondLst>
                                            <p:cond delay="0"/>
                                          </p:stCondLst>
                                        </p:cTn>
                                        <p:tgtEl>
                                          <p:spTgt spid="3">
                                            <p:txEl>
                                              <p:pRg st="1" end="1"/>
                                            </p:txEl>
                                          </p:spTgt>
                                        </p:tgtEl>
                                        <p:attrNameLst>
                                          <p:attrName>r</p:attrName>
                                        </p:attrNameLst>
                                      </p:cBhvr>
                                    </p:animRot>
                                    <p:animRot by="-240000">
                                      <p:cBhvr>
                                        <p:cTn id="7" dur="400" fill="hold">
                                          <p:stCondLst>
                                            <p:cond delay="400"/>
                                          </p:stCondLst>
                                        </p:cTn>
                                        <p:tgtEl>
                                          <p:spTgt spid="3">
                                            <p:txEl>
                                              <p:pRg st="1" end="1"/>
                                            </p:txEl>
                                          </p:spTgt>
                                        </p:tgtEl>
                                        <p:attrNameLst>
                                          <p:attrName>r</p:attrName>
                                        </p:attrNameLst>
                                      </p:cBhvr>
                                    </p:animRot>
                                    <p:animRot by="240000">
                                      <p:cBhvr>
                                        <p:cTn id="8" dur="400" fill="hold">
                                          <p:stCondLst>
                                            <p:cond delay="800"/>
                                          </p:stCondLst>
                                        </p:cTn>
                                        <p:tgtEl>
                                          <p:spTgt spid="3">
                                            <p:txEl>
                                              <p:pRg st="1" end="1"/>
                                            </p:txEl>
                                          </p:spTgt>
                                        </p:tgtEl>
                                        <p:attrNameLst>
                                          <p:attrName>r</p:attrName>
                                        </p:attrNameLst>
                                      </p:cBhvr>
                                    </p:animRot>
                                    <p:animRot by="-240000">
                                      <p:cBhvr>
                                        <p:cTn id="9" dur="400" fill="hold">
                                          <p:stCondLst>
                                            <p:cond delay="1200"/>
                                          </p:stCondLst>
                                        </p:cTn>
                                        <p:tgtEl>
                                          <p:spTgt spid="3">
                                            <p:txEl>
                                              <p:pRg st="1" end="1"/>
                                            </p:txEl>
                                          </p:spTgt>
                                        </p:tgtEl>
                                        <p:attrNameLst>
                                          <p:attrName>r</p:attrName>
                                        </p:attrNameLst>
                                      </p:cBhvr>
                                    </p:animRot>
                                    <p:animRot by="120000">
                                      <p:cBhvr>
                                        <p:cTn id="10" dur="400" fill="hold">
                                          <p:stCondLst>
                                            <p:cond delay="1600"/>
                                          </p:stCondLst>
                                        </p:cTn>
                                        <p:tgtEl>
                                          <p:spTgt spid="3">
                                            <p:txEl>
                                              <p:pRg st="1" end="1"/>
                                            </p:txEl>
                                          </p:spTgt>
                                        </p:tgtEl>
                                        <p:attrNameLst>
                                          <p:attrName>r</p:attrName>
                                        </p:attrNameLst>
                                      </p:cBhvr>
                                    </p:animRot>
                                  </p:childTnLst>
                                </p:cTn>
                              </p:par>
                            </p:childTnLst>
                          </p:cTn>
                        </p:par>
                      </p:childTnLst>
                    </p:cTn>
                  </p:par>
                  <p:par>
                    <p:cTn id="11" fill="hold">
                      <p:stCondLst>
                        <p:cond delay="indefinite"/>
                      </p:stCondLst>
                      <p:childTnLst>
                        <p:par>
                          <p:cTn id="12" fill="hold">
                            <p:stCondLst>
                              <p:cond delay="indefinite"/>
                            </p:stCondLst>
                          </p:cTn>
                        </p:par>
                        <p:par>
                          <p:cTn id="13" fill="hold">
                            <p:stCondLst>
                              <p:cond delay="0"/>
                            </p:stCondLst>
                            <p:childTnLst>
                              <p:par>
                                <p:cTn id="14" presetID="10" presetClass="emph" presetSubtype="0" fill="hold" nodeType="clickEffect">
                                  <p:stCondLst>
                                    <p:cond delay="0"/>
                                  </p:stCondLst>
                                  <p:childTnLst>
                                    <p:anim calcmode="discrete" valueType="str">
                                      <p:cBhvr override="childStyle">
                                        <p:cTn id="15" dur="3000" fill="hold"/>
                                        <p:tgtEl>
                                          <p:spTgt spid="3">
                                            <p:txEl>
                                              <p:pRg st="5" end="5"/>
                                            </p:txEl>
                                          </p:spTgt>
                                        </p:tgtEl>
                                        <p:attrNameLst>
                                          <p:attrName>style.fontWeight</p:attrName>
                                        </p:attrNameLst>
                                      </p:cBhvr>
                                      <p:tavLst>
                                        <p:tav tm="0">
                                          <p:val>
                                            <p:strVal val="normal"/>
                                          </p:val>
                                        </p:tav>
                                        <p:tav tm="50000">
                                          <p:val>
                                            <p:strVal val="bold"/>
                                          </p:val>
                                        </p:tav>
                                        <p:tav tm="60000">
                                          <p:val>
                                            <p:strVal val="normal"/>
                                          </p:val>
                                        </p:tav>
                                        <p:tav tm="100000">
                                          <p:val>
                                            <p:strVal val="normal"/>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smtClean="0">
                <a:latin typeface="Times New Roman" panose="02020603050405020304" pitchFamily="18" charset="0"/>
                <a:cs typeface="Times New Roman" panose="02020603050405020304" pitchFamily="18" charset="0"/>
              </a:rPr>
              <a:t>Dealing with Non-Lawyer Professionals</a:t>
            </a:r>
            <a:endParaRPr lang="en-US" sz="360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a:lnSpc>
                <a:spcPct val="200000"/>
              </a:lnSpc>
              <a:buFont typeface="Wingdings" panose="05000000000000000000" pitchFamily="2" charset="2"/>
              <a:buChar char="Ø"/>
            </a:pPr>
            <a:r>
              <a:rPr lang="en-US" smtClean="0">
                <a:latin typeface="Times New Roman" panose="02020603050405020304" pitchFamily="18" charset="0"/>
                <a:cs typeface="Times New Roman" panose="02020603050405020304" pitchFamily="18" charset="0"/>
              </a:rPr>
              <a:t>Ethics </a:t>
            </a:r>
          </a:p>
          <a:p>
            <a:pPr>
              <a:lnSpc>
                <a:spcPct val="200000"/>
              </a:lnSpc>
              <a:buFont typeface="Wingdings" panose="05000000000000000000" pitchFamily="2" charset="2"/>
              <a:buChar char="Ø"/>
            </a:pPr>
            <a:r>
              <a:rPr lang="en-US" smtClean="0">
                <a:latin typeface="Times New Roman" panose="02020603050405020304" pitchFamily="18" charset="0"/>
                <a:cs typeface="Times New Roman" panose="02020603050405020304" pitchFamily="18" charset="0"/>
              </a:rPr>
              <a:t>Unauthorized Practice of Law</a:t>
            </a:r>
          </a:p>
          <a:p>
            <a:pPr>
              <a:lnSpc>
                <a:spcPct val="200000"/>
              </a:lnSpc>
              <a:buFont typeface="Wingdings" panose="05000000000000000000" pitchFamily="2" charset="2"/>
              <a:buChar char="Ø"/>
            </a:pPr>
            <a:r>
              <a:rPr lang="en-US" smtClean="0">
                <a:latin typeface="Times New Roman" panose="02020603050405020304" pitchFamily="18" charset="0"/>
                <a:cs typeface="Times New Roman" panose="02020603050405020304" pitchFamily="18" charset="0"/>
              </a:rPr>
              <a:t>Strategy</a:t>
            </a:r>
          </a:p>
          <a:p>
            <a:pPr>
              <a:buFont typeface="Wingdings" panose="05000000000000000000" pitchFamily="2" charset="2"/>
              <a:buChar char="Ø"/>
            </a:pPr>
            <a:endParaRPr lang="en-US"/>
          </a:p>
        </p:txBody>
      </p:sp>
    </p:spTree>
    <p:extLst>
      <p:ext uri="{BB962C8B-B14F-4D97-AF65-F5344CB8AC3E}">
        <p14:creationId xmlns:p14="http://schemas.microsoft.com/office/powerpoint/2010/main" val="3622578776"/>
      </p:ext>
    </p:extLst>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indefinite"/>
                            </p:stCondLst>
                          </p:cTn>
                        </p:par>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indefinite"/>
                            </p:stCondLst>
                          </p:cTn>
                        </p:par>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indefinite"/>
                            </p:stCondLst>
                          </p:cTn>
                        </p:par>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indefinite"/>
                            </p:stCondLst>
                          </p:cTn>
                        </p:par>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indefinite"/>
                            </p:stCondLst>
                          </p:cTn>
                        </p:par>
                        <p:par>
                          <p:cTn id="29" fill="hold">
                            <p:stCondLst>
                              <p:cond delay="0"/>
                            </p:stCondLst>
                            <p:childTnLst>
                              <p:par>
                                <p:cTn id="30" presetID="1" presetClass="entr" presetSubtype="0" fill="hold" nodeType="clickEffect">
                                  <p:stCondLst>
                                    <p:cond delay="0"/>
                                  </p:stCondLst>
                                  <p:childTnLst>
                                    <p:set>
                                      <p:cBhvr>
                                        <p:cTn id="31"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1371600"/>
            <a:ext cx="8229600" cy="4678204"/>
          </a:xfrm>
          <a:prstGeom prst="rect">
            <a:avLst/>
          </a:prstGeom>
          <a:noFill/>
        </p:spPr>
        <p:txBody>
          <a:bodyPr wrap="square" rtlCol="0">
            <a:spAutoFit/>
          </a:bodyPr>
          <a:lstStyle/>
          <a:p>
            <a:pPr lvl="0"/>
            <a:r>
              <a:rPr lang="en-US" sz="4000">
                <a:latin typeface="Times New Roman" panose="02020603050405020304" pitchFamily="18" charset="0"/>
                <a:cs typeface="Times New Roman" panose="02020603050405020304" pitchFamily="18" charset="0"/>
              </a:rPr>
              <a:t>A lawyer shall not knowingly make a false statement of material fact or law to a tribunal or fail to correct a false statement of material fact or law previously made to the tribunal by the lawyer</a:t>
            </a:r>
            <a:r>
              <a:rPr lang="en-US" sz="4000" smtClean="0">
                <a:latin typeface="Times New Roman" panose="02020603050405020304" pitchFamily="18" charset="0"/>
                <a:cs typeface="Times New Roman" panose="02020603050405020304" pitchFamily="18" charset="0"/>
              </a:rPr>
              <a:t>.</a:t>
            </a:r>
          </a:p>
          <a:p>
            <a:pPr lvl="0"/>
            <a:r>
              <a:rPr lang="en-US" sz="4000" smtClean="0">
                <a:latin typeface="Times New Roman" panose="02020603050405020304" pitchFamily="18" charset="0"/>
                <a:cs typeface="Times New Roman" panose="02020603050405020304" pitchFamily="18" charset="0"/>
              </a:rPr>
              <a:t>-</a:t>
            </a:r>
            <a:r>
              <a:rPr lang="en-US" sz="4000">
                <a:latin typeface="Times New Roman" panose="02020603050405020304" pitchFamily="18" charset="0"/>
                <a:cs typeface="Times New Roman" panose="02020603050405020304" pitchFamily="18" charset="0"/>
              </a:rPr>
              <a:t>PA ST RPC Rule 3.3(a)(1</a:t>
            </a:r>
            <a:r>
              <a:rPr lang="en-US" sz="4000" smtClean="0">
                <a:latin typeface="Times New Roman" panose="02020603050405020304" pitchFamily="18" charset="0"/>
                <a:cs typeface="Times New Roman" panose="02020603050405020304" pitchFamily="18" charset="0"/>
              </a:rPr>
              <a:t>).</a:t>
            </a:r>
            <a:endParaRPr lang="en-US" sz="2800"/>
          </a:p>
          <a:p>
            <a:endParaRPr lang="en-US"/>
          </a:p>
        </p:txBody>
      </p:sp>
      <p:sp>
        <p:nvSpPr>
          <p:cNvPr id="5" name="TextBox 4"/>
          <p:cNvSpPr txBox="1"/>
          <p:nvPr/>
        </p:nvSpPr>
        <p:spPr>
          <a:xfrm>
            <a:off x="762000" y="457200"/>
            <a:ext cx="7696200" cy="707886"/>
          </a:xfrm>
          <a:prstGeom prst="rect">
            <a:avLst/>
          </a:prstGeom>
          <a:noFill/>
        </p:spPr>
        <p:txBody>
          <a:bodyPr wrap="square" rtlCol="0">
            <a:spAutoFit/>
          </a:bodyPr>
          <a:lstStyle/>
          <a:p>
            <a:pPr algn="ctr"/>
            <a:r>
              <a:rPr lang="en-US" sz="4000" smtClean="0">
                <a:latin typeface="Times New Roman" panose="02020603050405020304" pitchFamily="18" charset="0"/>
                <a:cs typeface="Times New Roman" panose="02020603050405020304" pitchFamily="18" charset="0"/>
              </a:rPr>
              <a:t>ETHICS - FALSE STATEMENTS</a:t>
            </a:r>
            <a:endParaRPr lang="en-US" sz="40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05758443"/>
      </p:ext>
    </p:extLst>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indefinite"/>
                            </p:stCondLst>
                          </p:cTn>
                        </p:par>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64920" y="1905000"/>
            <a:ext cx="6705600" cy="2554545"/>
          </a:xfrm>
          <a:prstGeom prst="rect">
            <a:avLst/>
          </a:prstGeom>
        </p:spPr>
        <p:txBody>
          <a:bodyPr wrap="square">
            <a:spAutoFit/>
          </a:bodyPr>
          <a:lstStyle/>
          <a:p>
            <a:pPr lvl="0"/>
            <a:r>
              <a:rPr lang="en-US" sz="4000">
                <a:latin typeface="Times New Roman" panose="02020603050405020304" pitchFamily="18" charset="0"/>
                <a:cs typeface="Times New Roman" panose="02020603050405020304" pitchFamily="18" charset="0"/>
              </a:rPr>
              <a:t>I</a:t>
            </a:r>
            <a:r>
              <a:rPr lang="en-US" sz="4000" smtClean="0">
                <a:latin typeface="Times New Roman" panose="02020603050405020304" pitchFamily="18" charset="0"/>
                <a:cs typeface="Times New Roman" panose="02020603050405020304" pitchFamily="18" charset="0"/>
              </a:rPr>
              <a:t>f </a:t>
            </a:r>
            <a:r>
              <a:rPr lang="en-US" sz="4000">
                <a:latin typeface="Times New Roman" panose="02020603050405020304" pitchFamily="18" charset="0"/>
                <a:cs typeface="Times New Roman" panose="02020603050405020304" pitchFamily="18" charset="0"/>
              </a:rPr>
              <a:t>the </a:t>
            </a:r>
            <a:r>
              <a:rPr lang="en-US" sz="4000" smtClean="0">
                <a:latin typeface="Times New Roman" panose="02020603050405020304" pitchFamily="18" charset="0"/>
                <a:cs typeface="Times New Roman" panose="02020603050405020304" pitchFamily="18" charset="0"/>
              </a:rPr>
              <a:t>non-lawyer </a:t>
            </a:r>
            <a:r>
              <a:rPr lang="en-US" sz="4000">
                <a:latin typeface="Times New Roman" panose="02020603050405020304" pitchFamily="18" charset="0"/>
                <a:cs typeface="Times New Roman" panose="02020603050405020304" pitchFamily="18" charset="0"/>
              </a:rPr>
              <a:t>misstates facts to the detriment of his </a:t>
            </a:r>
            <a:r>
              <a:rPr lang="en-US" sz="4000" smtClean="0">
                <a:latin typeface="Times New Roman" panose="02020603050405020304" pitchFamily="18" charset="0"/>
                <a:cs typeface="Times New Roman" panose="02020603050405020304" pitchFamily="18" charset="0"/>
              </a:rPr>
              <a:t>case</a:t>
            </a:r>
            <a:r>
              <a:rPr lang="en-US" sz="4000">
                <a:latin typeface="Times New Roman" panose="02020603050405020304" pitchFamily="18" charset="0"/>
                <a:cs typeface="Times New Roman" panose="02020603050405020304" pitchFamily="18" charset="0"/>
              </a:rPr>
              <a:t>,</a:t>
            </a:r>
            <a:r>
              <a:rPr lang="en-US" sz="4000" smtClean="0">
                <a:latin typeface="Times New Roman" panose="02020603050405020304" pitchFamily="18" charset="0"/>
                <a:cs typeface="Times New Roman" panose="02020603050405020304" pitchFamily="18" charset="0"/>
              </a:rPr>
              <a:t> do </a:t>
            </a:r>
            <a:r>
              <a:rPr lang="en-US" sz="4000">
                <a:latin typeface="Times New Roman" panose="02020603050405020304" pitchFamily="18" charset="0"/>
                <a:cs typeface="Times New Roman" panose="02020603050405020304" pitchFamily="18" charset="0"/>
              </a:rPr>
              <a:t>you have an obligation to </a:t>
            </a:r>
            <a:r>
              <a:rPr lang="en-US" sz="4000" smtClean="0">
                <a:latin typeface="Times New Roman" panose="02020603050405020304" pitchFamily="18" charset="0"/>
                <a:cs typeface="Times New Roman" panose="02020603050405020304" pitchFamily="18" charset="0"/>
              </a:rPr>
              <a:t>correct?</a:t>
            </a:r>
            <a:r>
              <a:rPr lang="en-US" smtClean="0">
                <a:latin typeface="Times New Roman" panose="02020603050405020304" pitchFamily="18" charset="0"/>
                <a:cs typeface="Times New Roman" panose="02020603050405020304" pitchFamily="18" charset="0"/>
              </a:rPr>
              <a:t>  </a:t>
            </a:r>
            <a:endParaRPr lang="en-US">
              <a:latin typeface="Times New Roman" panose="02020603050405020304" pitchFamily="18" charset="0"/>
              <a:cs typeface="Times New Roman" panose="02020603050405020304" pitchFamily="18" charset="0"/>
            </a:endParaRPr>
          </a:p>
        </p:txBody>
      </p:sp>
      <p:sp>
        <p:nvSpPr>
          <p:cNvPr id="3" name="TextBox 2"/>
          <p:cNvSpPr txBox="1"/>
          <p:nvPr/>
        </p:nvSpPr>
        <p:spPr>
          <a:xfrm>
            <a:off x="609600" y="457200"/>
            <a:ext cx="8001000" cy="707886"/>
          </a:xfrm>
          <a:prstGeom prst="rect">
            <a:avLst/>
          </a:prstGeom>
          <a:noFill/>
        </p:spPr>
        <p:txBody>
          <a:bodyPr wrap="square" rtlCol="0">
            <a:spAutoFit/>
          </a:bodyPr>
          <a:lstStyle/>
          <a:p>
            <a:pPr algn="ctr"/>
            <a:r>
              <a:rPr lang="en-US" sz="4000" smtClean="0">
                <a:latin typeface="Times New Roman" panose="02020603050405020304" pitchFamily="18" charset="0"/>
                <a:cs typeface="Times New Roman" panose="02020603050405020304" pitchFamily="18" charset="0"/>
              </a:rPr>
              <a:t>ETHICS - FALSE STATEMENTS</a:t>
            </a:r>
            <a:endParaRPr lang="en-US" sz="40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91965673"/>
      </p:ext>
    </p:extLst>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685800" y="1143000"/>
            <a:ext cx="7620000" cy="4832092"/>
          </a:xfrm>
          <a:prstGeom prst="rect">
            <a:avLst/>
          </a:prstGeom>
          <a:noFill/>
        </p:spPr>
        <p:txBody>
          <a:bodyPr wrap="square" rtlCol="0">
            <a:spAutoFit/>
          </a:bodyPr>
          <a:lstStyle/>
          <a:p>
            <a:pPr lvl="0"/>
            <a:r>
              <a:rPr lang="en-US" sz="4000">
                <a:latin typeface="Times New Roman" panose="02020603050405020304" pitchFamily="18" charset="0"/>
                <a:cs typeface="Times New Roman" panose="02020603050405020304" pitchFamily="18" charset="0"/>
              </a:rPr>
              <a:t>A lawyer shall not fail to disclose to the tribunal legal authority in the controlling jurisdiction known to the lawyer to be directly adverse to the position of the client and not disclosed by opposing </a:t>
            </a:r>
            <a:r>
              <a:rPr lang="en-US" sz="4000" smtClean="0">
                <a:latin typeface="Times New Roman" panose="02020603050405020304" pitchFamily="18" charset="0"/>
                <a:cs typeface="Times New Roman" panose="02020603050405020304" pitchFamily="18" charset="0"/>
              </a:rPr>
              <a:t>counsel.</a:t>
            </a:r>
          </a:p>
          <a:p>
            <a:pPr lvl="0"/>
            <a:r>
              <a:rPr lang="en-US" sz="4000" smtClean="0">
                <a:latin typeface="Times New Roman" panose="02020603050405020304" pitchFamily="18" charset="0"/>
                <a:cs typeface="Times New Roman" panose="02020603050405020304" pitchFamily="18" charset="0"/>
              </a:rPr>
              <a:t>- PA </a:t>
            </a:r>
            <a:r>
              <a:rPr lang="en-US" sz="4000">
                <a:latin typeface="Times New Roman" panose="02020603050405020304" pitchFamily="18" charset="0"/>
                <a:cs typeface="Times New Roman" panose="02020603050405020304" pitchFamily="18" charset="0"/>
              </a:rPr>
              <a:t>ST RPC Rule 3.3(a)(2</a:t>
            </a:r>
            <a:r>
              <a:rPr lang="en-US" sz="4000" smtClean="0">
                <a:latin typeface="Times New Roman" panose="02020603050405020304" pitchFamily="18" charset="0"/>
                <a:cs typeface="Times New Roman" panose="02020603050405020304" pitchFamily="18" charset="0"/>
              </a:rPr>
              <a:t>).</a:t>
            </a:r>
          </a:p>
          <a:p>
            <a:pPr lvl="0"/>
            <a:endParaRPr lang="en-US" sz="2800"/>
          </a:p>
        </p:txBody>
      </p:sp>
      <p:sp>
        <p:nvSpPr>
          <p:cNvPr id="6" name="TextBox 5"/>
          <p:cNvSpPr txBox="1"/>
          <p:nvPr/>
        </p:nvSpPr>
        <p:spPr>
          <a:xfrm>
            <a:off x="1356360" y="419874"/>
            <a:ext cx="6400800" cy="707886"/>
          </a:xfrm>
          <a:prstGeom prst="rect">
            <a:avLst/>
          </a:prstGeom>
          <a:noFill/>
        </p:spPr>
        <p:txBody>
          <a:bodyPr wrap="square" rtlCol="0">
            <a:spAutoFit/>
          </a:bodyPr>
          <a:lstStyle/>
          <a:p>
            <a:pPr algn="ctr"/>
            <a:r>
              <a:rPr lang="en-US" sz="4000" smtClean="0">
                <a:latin typeface="Times New Roman" panose="02020603050405020304" pitchFamily="18" charset="0"/>
                <a:cs typeface="Times New Roman" panose="02020603050405020304" pitchFamily="18" charset="0"/>
              </a:rPr>
              <a:t>LEGAL AUTHORITY</a:t>
            </a:r>
            <a:endParaRPr lang="en-US" sz="40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44799639"/>
      </p:ext>
    </p:extLst>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indefinite"/>
                            </p:stCondLst>
                          </p:cTn>
                        </p:par>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smtClean="0">
                <a:latin typeface="Times New Roman" panose="02020603050405020304" pitchFamily="18" charset="0"/>
                <a:cs typeface="Times New Roman" panose="02020603050405020304" pitchFamily="18" charset="0"/>
              </a:rPr>
              <a:t>Introduction</a:t>
            </a:r>
            <a:endParaRPr lang="en-US" b="1">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5400" smtClean="0"/>
              <a:t>“Jerks”</a:t>
            </a:r>
          </a:p>
          <a:p>
            <a:r>
              <a:rPr lang="en-US" sz="5400" smtClean="0"/>
              <a:t>Pro se parties</a:t>
            </a:r>
          </a:p>
          <a:p>
            <a:r>
              <a:rPr lang="en-US" sz="5400" smtClean="0"/>
              <a:t>Non-lawyer professionals</a:t>
            </a:r>
            <a:endParaRPr lang="en-US" sz="5400"/>
          </a:p>
        </p:txBody>
      </p:sp>
    </p:spTree>
    <p:extLst>
      <p:ext uri="{BB962C8B-B14F-4D97-AF65-F5344CB8AC3E}">
        <p14:creationId xmlns:p14="http://schemas.microsoft.com/office/powerpoint/2010/main" val="1855414542"/>
      </p:ext>
    </p:extLst>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1752600"/>
            <a:ext cx="7391400" cy="3170099"/>
          </a:xfrm>
          <a:prstGeom prst="rect">
            <a:avLst/>
          </a:prstGeom>
        </p:spPr>
        <p:txBody>
          <a:bodyPr wrap="square">
            <a:spAutoFit/>
          </a:bodyPr>
          <a:lstStyle/>
          <a:p>
            <a:pPr lvl="0" algn="ctr"/>
            <a:r>
              <a:rPr lang="en-US" sz="4000" smtClean="0">
                <a:latin typeface="Times New Roman" panose="02020603050405020304" pitchFamily="18" charset="0"/>
                <a:cs typeface="Times New Roman" panose="02020603050405020304" pitchFamily="18" charset="0"/>
              </a:rPr>
              <a:t>You</a:t>
            </a:r>
          </a:p>
          <a:p>
            <a:pPr lvl="0"/>
            <a:endParaRPr lang="en-US" sz="4000" smtClean="0">
              <a:latin typeface="Times New Roman" panose="02020603050405020304" pitchFamily="18" charset="0"/>
              <a:cs typeface="Times New Roman" panose="02020603050405020304" pitchFamily="18" charset="0"/>
            </a:endParaRPr>
          </a:p>
          <a:p>
            <a:pPr lvl="0" algn="ctr"/>
            <a:r>
              <a:rPr lang="en-US" sz="4000" b="1" u="sng" smtClean="0">
                <a:solidFill>
                  <a:srgbClr val="FF0000"/>
                </a:solidFill>
                <a:latin typeface="Times New Roman" panose="02020603050405020304" pitchFamily="18" charset="0"/>
                <a:cs typeface="Times New Roman" panose="02020603050405020304" pitchFamily="18" charset="0"/>
              </a:rPr>
              <a:t>CANNOT</a:t>
            </a:r>
            <a:r>
              <a:rPr lang="en-US" sz="4000" smtClean="0">
                <a:latin typeface="Times New Roman" panose="02020603050405020304" pitchFamily="18" charset="0"/>
                <a:cs typeface="Times New Roman" panose="02020603050405020304" pitchFamily="18" charset="0"/>
              </a:rPr>
              <a:t> </a:t>
            </a:r>
          </a:p>
          <a:p>
            <a:pPr lvl="0"/>
            <a:endParaRPr lang="en-US" sz="4000">
              <a:latin typeface="Times New Roman" panose="02020603050405020304" pitchFamily="18" charset="0"/>
              <a:cs typeface="Times New Roman" panose="02020603050405020304" pitchFamily="18" charset="0"/>
            </a:endParaRPr>
          </a:p>
          <a:p>
            <a:pPr lvl="0" algn="ctr"/>
            <a:r>
              <a:rPr lang="en-US" sz="4000" smtClean="0">
                <a:latin typeface="Times New Roman" panose="02020603050405020304" pitchFamily="18" charset="0"/>
                <a:cs typeface="Times New Roman" panose="02020603050405020304" pitchFamily="18" charset="0"/>
              </a:rPr>
              <a:t>take </a:t>
            </a:r>
            <a:r>
              <a:rPr lang="en-US" sz="4000">
                <a:latin typeface="Times New Roman" panose="02020603050405020304" pitchFamily="18" charset="0"/>
                <a:cs typeface="Times New Roman" panose="02020603050405020304" pitchFamily="18" charset="0"/>
              </a:rPr>
              <a:t>advantage of a </a:t>
            </a:r>
            <a:r>
              <a:rPr lang="en-US" sz="4000" smtClean="0">
                <a:latin typeface="Times New Roman" panose="02020603050405020304" pitchFamily="18" charset="0"/>
                <a:cs typeface="Times New Roman" panose="02020603050405020304" pitchFamily="18" charset="0"/>
              </a:rPr>
              <a:t>non-lawyer.</a:t>
            </a:r>
            <a:endParaRPr lang="en-US">
              <a:latin typeface="Times New Roman" panose="02020603050405020304" pitchFamily="18" charset="0"/>
              <a:cs typeface="Times New Roman" panose="02020603050405020304" pitchFamily="18" charset="0"/>
            </a:endParaRPr>
          </a:p>
        </p:txBody>
      </p:sp>
      <p:sp>
        <p:nvSpPr>
          <p:cNvPr id="3" name="Rectangle 2"/>
          <p:cNvSpPr/>
          <p:nvPr/>
        </p:nvSpPr>
        <p:spPr>
          <a:xfrm>
            <a:off x="1952835" y="838200"/>
            <a:ext cx="4933531" cy="707886"/>
          </a:xfrm>
          <a:prstGeom prst="rect">
            <a:avLst/>
          </a:prstGeom>
        </p:spPr>
        <p:txBody>
          <a:bodyPr wrap="none">
            <a:spAutoFit/>
          </a:bodyPr>
          <a:lstStyle/>
          <a:p>
            <a:pPr algn="ctr"/>
            <a:r>
              <a:rPr lang="en-US" sz="4000">
                <a:latin typeface="Times New Roman" panose="02020603050405020304" pitchFamily="18" charset="0"/>
                <a:cs typeface="Times New Roman" panose="02020603050405020304" pitchFamily="18" charset="0"/>
              </a:rPr>
              <a:t>LEGAL AUTHORITY</a:t>
            </a:r>
          </a:p>
        </p:txBody>
      </p:sp>
    </p:spTree>
    <p:extLst>
      <p:ext uri="{BB962C8B-B14F-4D97-AF65-F5344CB8AC3E}">
        <p14:creationId xmlns:p14="http://schemas.microsoft.com/office/powerpoint/2010/main" val="3593477321"/>
      </p:ext>
    </p:extLst>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28800" y="194697"/>
            <a:ext cx="5181600" cy="707886"/>
          </a:xfrm>
          <a:prstGeom prst="rect">
            <a:avLst/>
          </a:prstGeom>
          <a:noFill/>
        </p:spPr>
        <p:txBody>
          <a:bodyPr wrap="square" rtlCol="0">
            <a:spAutoFit/>
          </a:bodyPr>
          <a:lstStyle/>
          <a:p>
            <a:pPr algn="ctr"/>
            <a:r>
              <a:rPr lang="en-US" sz="4000" smtClean="0">
                <a:latin typeface="Times New Roman" panose="02020603050405020304" pitchFamily="18" charset="0"/>
                <a:cs typeface="Times New Roman" panose="02020603050405020304" pitchFamily="18" charset="0"/>
              </a:rPr>
              <a:t>ADVICE</a:t>
            </a:r>
            <a:endParaRPr lang="en-US" sz="4000">
              <a:latin typeface="Times New Roman" panose="02020603050405020304" pitchFamily="18" charset="0"/>
              <a:cs typeface="Times New Roman" panose="02020603050405020304" pitchFamily="18" charset="0"/>
            </a:endParaRPr>
          </a:p>
        </p:txBody>
      </p:sp>
      <p:sp>
        <p:nvSpPr>
          <p:cNvPr id="3" name="TextBox 2"/>
          <p:cNvSpPr txBox="1"/>
          <p:nvPr/>
        </p:nvSpPr>
        <p:spPr>
          <a:xfrm>
            <a:off x="152400" y="1271766"/>
            <a:ext cx="8839200" cy="5293757"/>
          </a:xfrm>
          <a:prstGeom prst="rect">
            <a:avLst/>
          </a:prstGeom>
          <a:noFill/>
        </p:spPr>
        <p:txBody>
          <a:bodyPr wrap="square" rtlCol="0">
            <a:spAutoFit/>
          </a:bodyPr>
          <a:lstStyle/>
          <a:p>
            <a:r>
              <a:rPr lang="en-US" sz="4000">
                <a:latin typeface="Times New Roman" panose="02020603050405020304" pitchFamily="18" charset="0"/>
                <a:cs typeface="Times New Roman" panose="02020603050405020304" pitchFamily="18" charset="0"/>
              </a:rPr>
              <a:t>A lawyer shall not give advice to a person who is not represented by a lawyer, other than the advice to secure counsel</a:t>
            </a:r>
            <a:r>
              <a:rPr lang="en-US" sz="4000" smtClean="0">
                <a:latin typeface="Times New Roman" panose="02020603050405020304" pitchFamily="18" charset="0"/>
                <a:cs typeface="Times New Roman" panose="02020603050405020304" pitchFamily="18" charset="0"/>
              </a:rPr>
              <a:t>.</a:t>
            </a:r>
          </a:p>
          <a:p>
            <a:r>
              <a:rPr lang="en-US" sz="4000" smtClean="0">
                <a:latin typeface="Times New Roman" panose="02020603050405020304" pitchFamily="18" charset="0"/>
                <a:cs typeface="Times New Roman" panose="02020603050405020304" pitchFamily="18" charset="0"/>
              </a:rPr>
              <a:t>PA </a:t>
            </a:r>
            <a:r>
              <a:rPr lang="en-US" sz="4000">
                <a:latin typeface="Times New Roman" panose="02020603050405020304" pitchFamily="18" charset="0"/>
                <a:cs typeface="Times New Roman" panose="02020603050405020304" pitchFamily="18" charset="0"/>
              </a:rPr>
              <a:t>ST RPC Rule 4.3(b). </a:t>
            </a:r>
            <a:endParaRPr lang="en-US" sz="4000" smtClean="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en-US" sz="4000">
              <a:latin typeface="Times New Roman" panose="02020603050405020304" pitchFamily="18" charset="0"/>
              <a:cs typeface="Times New Roman" panose="02020603050405020304" pitchFamily="18" charset="0"/>
            </a:endParaRPr>
          </a:p>
          <a:p>
            <a:r>
              <a:rPr lang="en-US" sz="4000" smtClean="0">
                <a:latin typeface="Times New Roman" panose="02020603050405020304" pitchFamily="18" charset="0"/>
                <a:cs typeface="Times New Roman" panose="02020603050405020304" pitchFamily="18" charset="0"/>
              </a:rPr>
              <a:t>What about settlement </a:t>
            </a:r>
            <a:r>
              <a:rPr lang="en-US" sz="4000">
                <a:latin typeface="Times New Roman" panose="02020603050405020304" pitchFamily="18" charset="0"/>
                <a:cs typeface="Times New Roman" panose="02020603050405020304" pitchFamily="18" charset="0"/>
              </a:rPr>
              <a:t>negotiations with a</a:t>
            </a:r>
            <a:r>
              <a:rPr lang="en-US" sz="4000" smtClean="0">
                <a:latin typeface="Times New Roman" panose="02020603050405020304" pitchFamily="18" charset="0"/>
                <a:cs typeface="Times New Roman" panose="02020603050405020304" pitchFamily="18" charset="0"/>
              </a:rPr>
              <a:t> non-lawyer? </a:t>
            </a:r>
          </a:p>
          <a:p>
            <a:r>
              <a:rPr lang="en-US" sz="4000" smtClean="0">
                <a:latin typeface="Times New Roman" panose="02020603050405020304" pitchFamily="18" charset="0"/>
                <a:cs typeface="Times New Roman" panose="02020603050405020304" pitchFamily="18" charset="0"/>
              </a:rPr>
              <a:t>Mazzacaro</a:t>
            </a:r>
            <a:endParaRPr lang="en-US" sz="400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en-US"/>
          </a:p>
        </p:txBody>
      </p:sp>
    </p:spTree>
    <p:extLst>
      <p:ext uri="{BB962C8B-B14F-4D97-AF65-F5344CB8AC3E}">
        <p14:creationId xmlns:p14="http://schemas.microsoft.com/office/powerpoint/2010/main" val="101324185"/>
      </p:ext>
    </p:extLst>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indefinite"/>
                            </p:stCondLst>
                          </p:cTn>
                        </p:par>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indefinite"/>
                            </p:stCondLst>
                          </p:cTn>
                        </p:par>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indefinite"/>
                            </p:stCondLst>
                          </p:cTn>
                        </p:par>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438400"/>
            <a:ext cx="8991600" cy="1143000"/>
          </a:xfrm>
        </p:spPr>
        <p:txBody>
          <a:bodyPr>
            <a:normAutofit fontScale="90000"/>
          </a:bodyPr>
          <a:lstStyle/>
          <a:p>
            <a:r>
              <a:rPr lang="en-US" u="sng" smtClean="0">
                <a:latin typeface="Times New Roman" panose="02020603050405020304" pitchFamily="18" charset="0"/>
                <a:cs typeface="Times New Roman" panose="02020603050405020304" pitchFamily="18" charset="0"/>
              </a:rPr>
              <a:t>UNAUTHORIZED PRACTICE OF LAW</a:t>
            </a:r>
            <a:endParaRPr lang="en-US" u="sng">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98831754"/>
      </p:ext>
    </p:extLst>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143000"/>
            <a:ext cx="8229600" cy="5592763"/>
          </a:xfrm>
        </p:spPr>
        <p:txBody>
          <a:bodyPr>
            <a:normAutofit/>
          </a:bodyPr>
          <a:lstStyle/>
          <a:p>
            <a:r>
              <a:rPr lang="en-US" sz="4000" b="1">
                <a:latin typeface="Times New Roman" panose="02020603050405020304" pitchFamily="18" charset="0"/>
                <a:cs typeface="Times New Roman" panose="02020603050405020304" pitchFamily="18" charset="0"/>
              </a:rPr>
              <a:t>G.R.A.P.P. (1 Pa. Code § 31.22): Appearance by </a:t>
            </a:r>
            <a:r>
              <a:rPr lang="en-US" sz="4000" b="1" smtClean="0">
                <a:latin typeface="Times New Roman" panose="02020603050405020304" pitchFamily="18" charset="0"/>
                <a:cs typeface="Times New Roman" panose="02020603050405020304" pitchFamily="18" charset="0"/>
              </a:rPr>
              <a:t>attorney</a:t>
            </a:r>
          </a:p>
          <a:p>
            <a:pPr lvl="1"/>
            <a:r>
              <a:rPr lang="en-US" sz="4000" smtClean="0">
                <a:latin typeface="Times New Roman" panose="02020603050405020304" pitchFamily="18" charset="0"/>
                <a:cs typeface="Times New Roman" panose="02020603050405020304" pitchFamily="18" charset="0"/>
              </a:rPr>
              <a:t>A person may be represented in a proceeding by an attorney at law</a:t>
            </a:r>
          </a:p>
          <a:p>
            <a:pPr marL="0" indent="0" algn="ctr">
              <a:buNone/>
            </a:pPr>
            <a:endParaRPr lang="en-US" b="1" smtClean="0"/>
          </a:p>
          <a:p>
            <a:pPr marL="0" indent="0" algn="ctr">
              <a:buNone/>
            </a:pPr>
            <a:endParaRPr lang="en-US" b="1"/>
          </a:p>
        </p:txBody>
      </p:sp>
      <p:sp>
        <p:nvSpPr>
          <p:cNvPr id="4" name="TextBox 3"/>
          <p:cNvSpPr txBox="1"/>
          <p:nvPr/>
        </p:nvSpPr>
        <p:spPr>
          <a:xfrm>
            <a:off x="914400" y="304800"/>
            <a:ext cx="7239000" cy="769441"/>
          </a:xfrm>
          <a:prstGeom prst="rect">
            <a:avLst/>
          </a:prstGeom>
          <a:noFill/>
        </p:spPr>
        <p:txBody>
          <a:bodyPr wrap="square" rtlCol="0">
            <a:spAutoFit/>
          </a:bodyPr>
          <a:lstStyle/>
          <a:p>
            <a:pPr algn="ctr"/>
            <a:r>
              <a:rPr lang="en-US" sz="4400" smtClean="0">
                <a:latin typeface="Times New Roman" panose="02020603050405020304" pitchFamily="18" charset="0"/>
                <a:cs typeface="Times New Roman" panose="02020603050405020304" pitchFamily="18" charset="0"/>
              </a:rPr>
              <a:t>G.R.A.P.P</a:t>
            </a:r>
            <a:r>
              <a:rPr lang="en-US" sz="4000" smtClean="0">
                <a:latin typeface="Times New Roman" panose="02020603050405020304" pitchFamily="18" charset="0"/>
                <a:cs typeface="Times New Roman" panose="02020603050405020304" pitchFamily="18" charset="0"/>
              </a:rPr>
              <a:t>.</a:t>
            </a:r>
            <a:endParaRPr lang="en-US" sz="40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92156138"/>
      </p:ext>
    </p:extLst>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latin typeface="Times New Roman" panose="02020603050405020304" pitchFamily="18" charset="0"/>
                <a:cs typeface="Times New Roman" panose="02020603050405020304" pitchFamily="18" charset="0"/>
              </a:rPr>
              <a:t>G.R.A.P.P.</a:t>
            </a:r>
            <a:endParaRPr lang="en-US">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219200"/>
            <a:ext cx="8229600" cy="5181600"/>
          </a:xfrm>
        </p:spPr>
        <p:txBody>
          <a:bodyPr>
            <a:normAutofit/>
          </a:bodyPr>
          <a:lstStyle/>
          <a:p>
            <a:r>
              <a:rPr lang="en-US" sz="3600" b="1">
                <a:latin typeface="Times New Roman" panose="02020603050405020304" pitchFamily="18" charset="0"/>
                <a:cs typeface="Times New Roman" panose="02020603050405020304" pitchFamily="18" charset="0"/>
              </a:rPr>
              <a:t>G.R.A.P.P. (1 Pa. Code § 31.22): Other representation prohibited</a:t>
            </a:r>
          </a:p>
          <a:p>
            <a:pPr lvl="1"/>
            <a:r>
              <a:rPr lang="en-US" sz="3600">
                <a:latin typeface="Times New Roman" panose="02020603050405020304" pitchFamily="18" charset="0"/>
                <a:cs typeface="Times New Roman" panose="02020603050405020304" pitchFamily="18" charset="0"/>
              </a:rPr>
              <a:t>A person shall not be represented at a hearing before an agency head or presiding officer except:</a:t>
            </a:r>
          </a:p>
          <a:p>
            <a:pPr lvl="2"/>
            <a:r>
              <a:rPr lang="en-US" sz="3600">
                <a:latin typeface="Times New Roman" panose="02020603050405020304" pitchFamily="18" charset="0"/>
                <a:cs typeface="Times New Roman" panose="02020603050405020304" pitchFamily="18" charset="0"/>
              </a:rPr>
              <a:t>(1) As stated in § 31.21 or § 31.22;</a:t>
            </a:r>
          </a:p>
          <a:p>
            <a:pPr lvl="2"/>
            <a:r>
              <a:rPr lang="en-US" sz="3600">
                <a:latin typeface="Times New Roman" panose="02020603050405020304" pitchFamily="18" charset="0"/>
                <a:cs typeface="Times New Roman" panose="02020603050405020304" pitchFamily="18" charset="0"/>
              </a:rPr>
              <a:t>(2) As otherwise permitted by the agency in a specific case.</a:t>
            </a:r>
          </a:p>
          <a:p>
            <a:endParaRPr lang="en-US"/>
          </a:p>
        </p:txBody>
      </p:sp>
    </p:spTree>
    <p:extLst>
      <p:ext uri="{BB962C8B-B14F-4D97-AF65-F5344CB8AC3E}">
        <p14:creationId xmlns:p14="http://schemas.microsoft.com/office/powerpoint/2010/main" val="3124410008"/>
      </p:ext>
    </p:extLst>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4602163"/>
          </a:xfrm>
        </p:spPr>
        <p:txBody>
          <a:bodyPr>
            <a:normAutofit/>
          </a:bodyPr>
          <a:lstStyle/>
          <a:p>
            <a:r>
              <a:rPr lang="en-US" sz="4000" b="1">
                <a:latin typeface="Times New Roman" panose="02020603050405020304" pitchFamily="18" charset="0"/>
                <a:cs typeface="Times New Roman" panose="02020603050405020304" pitchFamily="18" charset="0"/>
              </a:rPr>
              <a:t>Unemployment Compensation Board of Review (43 P.S. § 862):</a:t>
            </a:r>
          </a:p>
          <a:p>
            <a:pPr lvl="1"/>
            <a:r>
              <a:rPr lang="en-US" sz="4000">
                <a:latin typeface="Times New Roman" panose="02020603050405020304" pitchFamily="18" charset="0"/>
                <a:cs typeface="Times New Roman" panose="02020603050405020304" pitchFamily="18" charset="0"/>
              </a:rPr>
              <a:t>An individual claiming compensation in a proceeding before the Board or referee, may be represented by counsel or other authorized agent</a:t>
            </a:r>
            <a:r>
              <a:rPr lang="en-US">
                <a:latin typeface="Times New Roman" panose="02020603050405020304" pitchFamily="18" charset="0"/>
                <a:cs typeface="Times New Roman" panose="02020603050405020304" pitchFamily="18" charset="0"/>
              </a:rPr>
              <a:t>.</a:t>
            </a:r>
            <a:endParaRPr lang="en-US" b="1" smtClean="0">
              <a:latin typeface="Times New Roman" panose="02020603050405020304" pitchFamily="18" charset="0"/>
              <a:cs typeface="Times New Roman" panose="02020603050405020304" pitchFamily="18" charset="0"/>
            </a:endParaRPr>
          </a:p>
          <a:p>
            <a:endParaRPr lang="en-US"/>
          </a:p>
        </p:txBody>
      </p:sp>
    </p:spTree>
    <p:extLst>
      <p:ext uri="{BB962C8B-B14F-4D97-AF65-F5344CB8AC3E}">
        <p14:creationId xmlns:p14="http://schemas.microsoft.com/office/powerpoint/2010/main" val="786716831"/>
      </p:ext>
    </p:extLst>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229600" cy="6172200"/>
          </a:xfrm>
        </p:spPr>
        <p:txBody>
          <a:bodyPr>
            <a:normAutofit/>
          </a:bodyPr>
          <a:lstStyle/>
          <a:p>
            <a:r>
              <a:rPr lang="en-US" sz="4000" b="1">
                <a:latin typeface="Times New Roman" panose="02020603050405020304" pitchFamily="18" charset="0"/>
                <a:cs typeface="Times New Roman" panose="02020603050405020304" pitchFamily="18" charset="0"/>
              </a:rPr>
              <a:t>Pennsylvania Labor Relations Board (§ 91.2(a))</a:t>
            </a:r>
          </a:p>
          <a:p>
            <a:pPr lvl="1"/>
            <a:r>
              <a:rPr lang="en-US" sz="4000">
                <a:latin typeface="Times New Roman" panose="02020603050405020304" pitchFamily="18" charset="0"/>
                <a:cs typeface="Times New Roman" panose="02020603050405020304" pitchFamily="18" charset="0"/>
              </a:rPr>
              <a:t>An attorney or other representative desiring to participate in any proceeding before the Labor Relations Board or a designated agent of the Board, and who wishes to be served with papers, shall file an </a:t>
            </a:r>
            <a:r>
              <a:rPr lang="en-US" sz="4000" smtClean="0">
                <a:latin typeface="Times New Roman" panose="02020603050405020304" pitchFamily="18" charset="0"/>
                <a:cs typeface="Times New Roman" panose="02020603050405020304" pitchFamily="18" charset="0"/>
              </a:rPr>
              <a:t>appearance.</a:t>
            </a:r>
            <a:endParaRPr lang="en-US" sz="4000">
              <a:latin typeface="Times New Roman" panose="02020603050405020304" pitchFamily="18" charset="0"/>
              <a:cs typeface="Times New Roman" panose="02020603050405020304" pitchFamily="18" charset="0"/>
            </a:endParaRPr>
          </a:p>
          <a:p>
            <a:endParaRPr lang="en-US"/>
          </a:p>
        </p:txBody>
      </p:sp>
    </p:spTree>
    <p:extLst>
      <p:ext uri="{BB962C8B-B14F-4D97-AF65-F5344CB8AC3E}">
        <p14:creationId xmlns:p14="http://schemas.microsoft.com/office/powerpoint/2010/main" val="3333725204"/>
      </p:ext>
    </p:extLst>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609600"/>
            <a:ext cx="8763000" cy="5867400"/>
          </a:xfrm>
        </p:spPr>
        <p:txBody>
          <a:bodyPr>
            <a:normAutofit/>
          </a:bodyPr>
          <a:lstStyle/>
          <a:p>
            <a:r>
              <a:rPr lang="en-US" sz="4000" b="1">
                <a:latin typeface="Times New Roman" panose="02020603050405020304" pitchFamily="18" charset="0"/>
                <a:cs typeface="Times New Roman" panose="02020603050405020304" pitchFamily="18" charset="0"/>
              </a:rPr>
              <a:t>Board of Finance and Revenue (72 P.S. § 9704(D.1)(1)):</a:t>
            </a:r>
            <a:r>
              <a:rPr lang="en-US" sz="4000">
                <a:latin typeface="Times New Roman" panose="02020603050405020304" pitchFamily="18" charset="0"/>
                <a:cs typeface="Times New Roman" panose="02020603050405020304" pitchFamily="18" charset="0"/>
              </a:rPr>
              <a:t> </a:t>
            </a:r>
          </a:p>
          <a:p>
            <a:pPr lvl="1"/>
            <a:r>
              <a:rPr lang="en-US" sz="4000">
                <a:latin typeface="Times New Roman" panose="02020603050405020304" pitchFamily="18" charset="0"/>
                <a:cs typeface="Times New Roman" panose="02020603050405020304" pitchFamily="18" charset="0"/>
              </a:rPr>
              <a:t>Appearances in Proceedings before the Board may be by the Petitioner or by an attorney, accountant or other representative provided the representation does not constitute the unauthorized practice of law.</a:t>
            </a:r>
          </a:p>
          <a:p>
            <a:endParaRPr lang="en-US"/>
          </a:p>
        </p:txBody>
      </p:sp>
    </p:spTree>
    <p:extLst>
      <p:ext uri="{BB962C8B-B14F-4D97-AF65-F5344CB8AC3E}">
        <p14:creationId xmlns:p14="http://schemas.microsoft.com/office/powerpoint/2010/main" val="2528892140"/>
      </p:ext>
    </p:extLst>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457200"/>
            <a:ext cx="8229600" cy="6096000"/>
          </a:xfrm>
        </p:spPr>
        <p:txBody>
          <a:bodyPr/>
          <a:lstStyle/>
          <a:p>
            <a:r>
              <a:rPr lang="en-US" sz="4400" b="1">
                <a:latin typeface="Times New Roman" panose="02020603050405020304" pitchFamily="18" charset="0"/>
                <a:cs typeface="Times New Roman" panose="02020603050405020304" pitchFamily="18" charset="0"/>
              </a:rPr>
              <a:t>Dep’t of Public Welfare Office of Hearing and Appeals (55 Pa. Code § 275.4(a)(1)(iv):</a:t>
            </a:r>
          </a:p>
          <a:p>
            <a:pPr lvl="1"/>
            <a:r>
              <a:rPr lang="en-US" sz="4400">
                <a:latin typeface="Times New Roman" panose="02020603050405020304" pitchFamily="18" charset="0"/>
                <a:cs typeface="Times New Roman" panose="02020603050405020304" pitchFamily="18" charset="0"/>
              </a:rPr>
              <a:t>An medical assistance applicant may be represented by an attorney, relative, friend or other spokesman</a:t>
            </a:r>
          </a:p>
          <a:p>
            <a:endParaRPr lang="en-US"/>
          </a:p>
        </p:txBody>
      </p:sp>
    </p:spTree>
    <p:extLst>
      <p:ext uri="{BB962C8B-B14F-4D97-AF65-F5344CB8AC3E}">
        <p14:creationId xmlns:p14="http://schemas.microsoft.com/office/powerpoint/2010/main" val="3223236697"/>
      </p:ext>
    </p:extLst>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
            <a:ext cx="8229600" cy="1143000"/>
          </a:xfrm>
        </p:spPr>
        <p:txBody>
          <a:bodyPr/>
          <a:lstStyle/>
          <a:p>
            <a:r>
              <a:rPr lang="en-US" smtClean="0">
                <a:latin typeface="Times New Roman" panose="02020603050405020304" pitchFamily="18" charset="0"/>
                <a:cs typeface="Times New Roman" panose="02020603050405020304" pitchFamily="18" charset="0"/>
              </a:rPr>
              <a:t>Discussion</a:t>
            </a:r>
            <a:endParaRPr lang="en-US">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52400" y="1371600"/>
            <a:ext cx="8763000" cy="5257800"/>
          </a:xfrm>
        </p:spPr>
        <p:txBody>
          <a:bodyPr>
            <a:noAutofit/>
          </a:bodyPr>
          <a:lstStyle/>
          <a:p>
            <a:r>
              <a:rPr lang="en-US" sz="4000" smtClean="0">
                <a:latin typeface="Times New Roman" panose="02020603050405020304" pitchFamily="18" charset="0"/>
                <a:cs typeface="Times New Roman" panose="02020603050405020304" pitchFamily="18" charset="0"/>
              </a:rPr>
              <a:t>Advantages for non-lawyer?</a:t>
            </a:r>
          </a:p>
          <a:p>
            <a:r>
              <a:rPr lang="en-US" sz="4000">
                <a:latin typeface="Times New Roman" panose="02020603050405020304" pitchFamily="18" charset="0"/>
                <a:cs typeface="Times New Roman" panose="02020603050405020304" pitchFamily="18" charset="0"/>
              </a:rPr>
              <a:t>E</a:t>
            </a:r>
            <a:r>
              <a:rPr lang="en-US" sz="4000" smtClean="0">
                <a:latin typeface="Times New Roman" panose="02020603050405020304" pitchFamily="18" charset="0"/>
                <a:cs typeface="Times New Roman" panose="02020603050405020304" pitchFamily="18" charset="0"/>
              </a:rPr>
              <a:t>thical requirements </a:t>
            </a:r>
            <a:r>
              <a:rPr lang="en-US" sz="4000">
                <a:latin typeface="Times New Roman" panose="02020603050405020304" pitchFamily="18" charset="0"/>
                <a:cs typeface="Times New Roman" panose="02020603050405020304" pitchFamily="18" charset="0"/>
              </a:rPr>
              <a:t> </a:t>
            </a:r>
            <a:r>
              <a:rPr lang="en-US" sz="4000" smtClean="0">
                <a:latin typeface="Times New Roman" panose="02020603050405020304" pitchFamily="18" charset="0"/>
                <a:cs typeface="Times New Roman" panose="02020603050405020304" pitchFamily="18" charset="0"/>
              </a:rPr>
              <a:t>for non-lawyer?</a:t>
            </a:r>
          </a:p>
          <a:p>
            <a:r>
              <a:rPr lang="en-US" sz="4000" smtClean="0">
                <a:latin typeface="Times New Roman" panose="02020603050405020304" pitchFamily="18" charset="0"/>
                <a:cs typeface="Times New Roman" panose="02020603050405020304" pitchFamily="18" charset="0"/>
              </a:rPr>
              <a:t>Should you bring this to the attention of the hearing officer? How?</a:t>
            </a:r>
          </a:p>
          <a:p>
            <a:r>
              <a:rPr lang="en-US" sz="4000" smtClean="0">
                <a:latin typeface="Times New Roman" panose="02020603050405020304" pitchFamily="18" charset="0"/>
                <a:cs typeface="Times New Roman" panose="02020603050405020304" pitchFamily="18" charset="0"/>
              </a:rPr>
              <a:t>Duty to report the potential unauthorized practice of law?</a:t>
            </a:r>
            <a:endParaRPr lang="en-US" sz="40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71029246"/>
      </p:ext>
    </p:extLst>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indefinite"/>
                            </p:stCondLst>
                          </p:cTn>
                        </p:par>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indefinite"/>
                            </p:stCondLst>
                          </p:cTn>
                        </p:par>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indefinite"/>
                            </p:stCondLst>
                          </p:cTn>
                        </p:par>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smtClean="0">
                <a:latin typeface="Times New Roman" panose="02020603050405020304" pitchFamily="18" charset="0"/>
                <a:cs typeface="Times New Roman" panose="02020603050405020304" pitchFamily="18" charset="0"/>
              </a:rPr>
              <a:t>Jerks – “Mine’s bigger than your’n”</a:t>
            </a:r>
            <a:endParaRPr lang="en-US" b="1">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marL="0" indent="0">
              <a:buNone/>
            </a:pPr>
            <a:endParaRPr lang="en-US"/>
          </a:p>
        </p:txBody>
      </p:sp>
      <p:pic>
        <p:nvPicPr>
          <p:cNvPr id="5" name="td-KKmcYtrM?feature=player_detailpage"/>
          <p:cNvPicPr>
            <a:picLocks noRot="1" noChangeAspect="1"/>
          </p:cNvPicPr>
          <p:nvPr>
            <a:videoFile r:link="rId1"/>
          </p:nvPr>
        </p:nvPicPr>
        <p:blipFill>
          <a:blip r:embed="rId4"/>
          <a:stretch/>
        </p:blipFill>
        <p:spPr>
          <a:xfrm>
            <a:off x="457200" y="1524000"/>
            <a:ext cx="8305800" cy="4648200"/>
          </a:xfrm>
          <a:prstGeom prst="rect">
            <a:avLst/>
          </a:prstGeom>
        </p:spPr>
      </p:pic>
    </p:spTree>
    <p:extLst>
      <p:ext uri="{BB962C8B-B14F-4D97-AF65-F5344CB8AC3E}">
        <p14:creationId xmlns:p14="http://schemas.microsoft.com/office/powerpoint/2010/main" val="2595397605"/>
      </p:ext>
    </p:extLst>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457200"/>
            <a:ext cx="8229600" cy="1143000"/>
          </a:xfrm>
        </p:spPr>
        <p:txBody>
          <a:bodyPr>
            <a:normAutofit/>
          </a:bodyPr>
          <a:lstStyle/>
          <a:p>
            <a:r>
              <a:rPr lang="en-US" sz="4800" smtClean="0">
                <a:latin typeface="Times New Roman" panose="02020603050405020304" pitchFamily="18" charset="0"/>
                <a:cs typeface="Times New Roman" panose="02020603050405020304" pitchFamily="18" charset="0"/>
              </a:rPr>
              <a:t>Strategy against Non-Lawyer…</a:t>
            </a:r>
            <a:endParaRPr lang="en-US" sz="4800">
              <a:latin typeface="Times New Roman" panose="02020603050405020304" pitchFamily="18" charset="0"/>
              <a:cs typeface="Times New Roman" panose="02020603050405020304" pitchFamily="18" charset="0"/>
            </a:endParaRPr>
          </a:p>
        </p:txBody>
      </p:sp>
      <p:sp>
        <p:nvSpPr>
          <p:cNvPr id="5" name="TextBox 4"/>
          <p:cNvSpPr txBox="1"/>
          <p:nvPr/>
        </p:nvSpPr>
        <p:spPr>
          <a:xfrm>
            <a:off x="5257800" y="2362200"/>
            <a:ext cx="3200400" cy="3785652"/>
          </a:xfrm>
          <a:prstGeom prst="rect">
            <a:avLst/>
          </a:prstGeom>
          <a:noFill/>
        </p:spPr>
        <p:txBody>
          <a:bodyPr wrap="square" rtlCol="0">
            <a:spAutoFit/>
          </a:bodyPr>
          <a:lstStyle/>
          <a:p>
            <a:endParaRPr lang="en-US" sz="4800"/>
          </a:p>
          <a:p>
            <a:endParaRPr lang="en-US" sz="4800" smtClean="0"/>
          </a:p>
          <a:p>
            <a:r>
              <a:rPr lang="en-US" sz="4800" smtClean="0"/>
              <a:t> </a:t>
            </a:r>
            <a:endParaRPr lang="en-US" sz="4800" smtClean="0">
              <a:latin typeface="Times New Roman" panose="02020603050405020304" pitchFamily="18" charset="0"/>
              <a:cs typeface="Times New Roman" panose="02020603050405020304" pitchFamily="18" charset="0"/>
            </a:endParaRPr>
          </a:p>
          <a:p>
            <a:r>
              <a:rPr lang="en-US" sz="4800" smtClean="0">
                <a:latin typeface="Times New Roman" panose="02020603050405020304" pitchFamily="18" charset="0"/>
                <a:cs typeface="Times New Roman" panose="02020603050405020304" pitchFamily="18" charset="0"/>
              </a:rPr>
              <a:t>As An Expert</a:t>
            </a:r>
            <a:endParaRPr lang="en-US" sz="4800">
              <a:latin typeface="Times New Roman" panose="02020603050405020304" pitchFamily="18" charset="0"/>
              <a:cs typeface="Times New Roman" panose="02020603050405020304" pitchFamily="18" charset="0"/>
            </a:endParaRPr>
          </a:p>
        </p:txBody>
      </p:sp>
      <p:sp>
        <p:nvSpPr>
          <p:cNvPr id="7" name="TextBox 6"/>
          <p:cNvSpPr txBox="1"/>
          <p:nvPr/>
        </p:nvSpPr>
        <p:spPr>
          <a:xfrm>
            <a:off x="838200" y="2209800"/>
            <a:ext cx="3200400" cy="1569660"/>
          </a:xfrm>
          <a:prstGeom prst="rect">
            <a:avLst/>
          </a:prstGeom>
          <a:noFill/>
        </p:spPr>
        <p:txBody>
          <a:bodyPr wrap="square" rtlCol="0">
            <a:spAutoFit/>
          </a:bodyPr>
          <a:lstStyle/>
          <a:p>
            <a:r>
              <a:rPr lang="en-US" sz="4800" smtClean="0">
                <a:latin typeface="Times New Roman" panose="02020603050405020304" pitchFamily="18" charset="0"/>
                <a:cs typeface="Times New Roman" panose="02020603050405020304" pitchFamily="18" charset="0"/>
              </a:rPr>
              <a:t>As An Advocate</a:t>
            </a:r>
            <a:endParaRPr lang="en-US" sz="48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76729275"/>
      </p:ext>
    </p:extLst>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81000"/>
            <a:ext cx="8991600" cy="1447800"/>
          </a:xfrm>
        </p:spPr>
        <p:txBody>
          <a:bodyPr>
            <a:normAutofit/>
          </a:bodyPr>
          <a:lstStyle/>
          <a:p>
            <a:r>
              <a:rPr lang="en-US" sz="4000" smtClean="0">
                <a:latin typeface="Times New Roman" panose="02020603050405020304" pitchFamily="18" charset="0"/>
                <a:cs typeface="Times New Roman" panose="02020603050405020304" pitchFamily="18" charset="0"/>
              </a:rPr>
              <a:t>Non-Lawyer Professional Advocate</a:t>
            </a:r>
            <a:endParaRPr lang="en-US" sz="4000">
              <a:latin typeface="Times New Roman" panose="02020603050405020304" pitchFamily="18" charset="0"/>
              <a:cs typeface="Times New Roman" panose="02020603050405020304" pitchFamily="18" charset="0"/>
            </a:endParaRPr>
          </a:p>
        </p:txBody>
      </p:sp>
      <p:sp>
        <p:nvSpPr>
          <p:cNvPr id="3" name="TextBox 2"/>
          <p:cNvSpPr txBox="1"/>
          <p:nvPr/>
        </p:nvSpPr>
        <p:spPr>
          <a:xfrm>
            <a:off x="76200" y="838200"/>
            <a:ext cx="9067800" cy="5386090"/>
          </a:xfrm>
          <a:prstGeom prst="rect">
            <a:avLst/>
          </a:prstGeom>
          <a:noFill/>
        </p:spPr>
        <p:txBody>
          <a:bodyPr wrap="square" rtlCol="0">
            <a:spAutoFit/>
          </a:bodyPr>
          <a:lstStyle/>
          <a:p>
            <a:pPr marL="285750" indent="-285750">
              <a:buFont typeface="Arial" panose="020B0604020202020204" pitchFamily="34" charset="0"/>
              <a:buChar char="•"/>
            </a:pPr>
            <a:r>
              <a:rPr lang="en-US" sz="4000" smtClean="0">
                <a:latin typeface="Times New Roman" panose="02020603050405020304" pitchFamily="18" charset="0"/>
                <a:cs typeface="Times New Roman" panose="02020603050405020304" pitchFamily="18" charset="0"/>
              </a:rPr>
              <a:t>Prohibited from Making Legal Arguments</a:t>
            </a:r>
          </a:p>
          <a:p>
            <a:pPr marL="742950" lvl="1" indent="-285750">
              <a:buFont typeface="Arial" panose="020B0604020202020204" pitchFamily="34" charset="0"/>
              <a:buChar char="•"/>
            </a:pPr>
            <a:r>
              <a:rPr lang="en-US" sz="4000">
                <a:latin typeface="Times New Roman" panose="02020603050405020304" pitchFamily="18" charset="0"/>
                <a:cs typeface="Times New Roman" panose="02020603050405020304" pitchFamily="18" charset="0"/>
              </a:rPr>
              <a:t>D</a:t>
            </a:r>
            <a:r>
              <a:rPr lang="en-US" sz="4000" smtClean="0">
                <a:latin typeface="Times New Roman" panose="02020603050405020304" pitchFamily="18" charset="0"/>
                <a:cs typeface="Times New Roman" panose="02020603050405020304" pitchFamily="18" charset="0"/>
              </a:rPr>
              <a:t>isclose of controlling authority</a:t>
            </a:r>
          </a:p>
          <a:p>
            <a:pPr marL="742950" lvl="1" indent="-285750">
              <a:buFont typeface="Arial" panose="020B0604020202020204" pitchFamily="34" charset="0"/>
              <a:buChar char="•"/>
            </a:pPr>
            <a:r>
              <a:rPr lang="en-US" sz="4000" smtClean="0">
                <a:latin typeface="Times New Roman" panose="02020603050405020304" pitchFamily="18" charset="0"/>
                <a:cs typeface="Times New Roman" panose="02020603050405020304" pitchFamily="18" charset="0"/>
              </a:rPr>
              <a:t>Preservation of Legal Issues</a:t>
            </a:r>
          </a:p>
          <a:p>
            <a:pPr lvl="1"/>
            <a:endParaRPr lang="en-US" sz="4000" smtClean="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sz="4000" smtClean="0">
                <a:latin typeface="Times New Roman" panose="02020603050405020304" pitchFamily="18" charset="0"/>
                <a:cs typeface="Times New Roman" panose="02020603050405020304" pitchFamily="18" charset="0"/>
              </a:rPr>
              <a:t>Demeanor</a:t>
            </a:r>
          </a:p>
          <a:p>
            <a:pPr marL="742950" lvl="1" indent="-285750">
              <a:buFont typeface="Arial" panose="020B0604020202020204" pitchFamily="34" charset="0"/>
              <a:buChar char="•"/>
            </a:pPr>
            <a:r>
              <a:rPr lang="en-US" sz="4000" smtClean="0">
                <a:latin typeface="Times New Roman" panose="02020603050405020304" pitchFamily="18" charset="0"/>
                <a:cs typeface="Times New Roman" panose="02020603050405020304" pitchFamily="18" charset="0"/>
              </a:rPr>
              <a:t>Utilizing Advantage vs. Creating Sympathy </a:t>
            </a:r>
          </a:p>
          <a:p>
            <a:pPr lvl="1"/>
            <a:endParaRPr lang="en-US" sz="3200" smtClean="0"/>
          </a:p>
          <a:p>
            <a:pPr marL="285750" indent="-285750">
              <a:buFont typeface="Arial" panose="020B0604020202020204" pitchFamily="34" charset="0"/>
              <a:buChar char="•"/>
            </a:pPr>
            <a:endParaRPr lang="en-US" sz="3200"/>
          </a:p>
        </p:txBody>
      </p:sp>
    </p:spTree>
    <p:extLst>
      <p:ext uri="{BB962C8B-B14F-4D97-AF65-F5344CB8AC3E}">
        <p14:creationId xmlns:p14="http://schemas.microsoft.com/office/powerpoint/2010/main" val="675798840"/>
      </p:ext>
    </p:extLst>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indefinite"/>
                            </p:stCondLst>
                          </p:cTn>
                        </p:par>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childTnLst>
                                </p:cTn>
                              </p:par>
                              <p:par>
                                <p:cTn id="16" presetID="1" presetClass="entr" presetSubtype="0" fill="hold" grpId="0" nodeType="with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atin typeface="Times New Roman" panose="02020603050405020304" pitchFamily="18" charset="0"/>
                <a:cs typeface="Times New Roman" panose="02020603050405020304" pitchFamily="18" charset="0"/>
              </a:rPr>
              <a:t>Non-Lawyer </a:t>
            </a:r>
            <a:r>
              <a:rPr lang="en-US" smtClean="0">
                <a:latin typeface="Times New Roman" panose="02020603050405020304" pitchFamily="18" charset="0"/>
                <a:cs typeface="Times New Roman" panose="02020603050405020304" pitchFamily="18" charset="0"/>
              </a:rPr>
              <a:t>Expert</a:t>
            </a:r>
            <a:endParaRPr lang="en-US">
              <a:latin typeface="Times New Roman" panose="02020603050405020304" pitchFamily="18" charset="0"/>
              <a:cs typeface="Times New Roman" panose="02020603050405020304" pitchFamily="18" charset="0"/>
            </a:endParaRPr>
          </a:p>
        </p:txBody>
      </p:sp>
      <p:pic>
        <p:nvPicPr>
          <p:cNvPr id="5" name="WzghHZmTtI8"/>
          <p:cNvPicPr>
            <a:picLocks noRot="1" noChangeAspect="1"/>
          </p:cNvPicPr>
          <p:nvPr>
            <a:videoFile r:link="rId1"/>
          </p:nvPr>
        </p:nvPicPr>
        <p:blipFill>
          <a:blip r:embed="rId4"/>
          <a:stretch/>
        </p:blipFill>
        <p:spPr>
          <a:xfrm>
            <a:off x="1727200" y="1971675"/>
            <a:ext cx="5435600" cy="3057525"/>
          </a:xfrm>
          <a:prstGeom prst="rect">
            <a:avLst/>
          </a:prstGeom>
        </p:spPr>
      </p:pic>
    </p:spTree>
    <p:extLst>
      <p:ext uri="{BB962C8B-B14F-4D97-AF65-F5344CB8AC3E}">
        <p14:creationId xmlns:p14="http://schemas.microsoft.com/office/powerpoint/2010/main" val="1340031407"/>
      </p:ext>
    </p:extLst>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229600" cy="1143000"/>
          </a:xfrm>
        </p:spPr>
        <p:txBody>
          <a:bodyPr>
            <a:normAutofit/>
          </a:bodyPr>
          <a:lstStyle/>
          <a:p>
            <a:r>
              <a:rPr lang="en-US">
                <a:latin typeface="Times New Roman" panose="02020603050405020304" pitchFamily="18" charset="0"/>
                <a:cs typeface="Times New Roman" panose="02020603050405020304" pitchFamily="18" charset="0"/>
              </a:rPr>
              <a:t>Non-Lawyer </a:t>
            </a:r>
            <a:r>
              <a:rPr lang="en-US" smtClean="0">
                <a:latin typeface="Times New Roman" panose="02020603050405020304" pitchFamily="18" charset="0"/>
                <a:cs typeface="Times New Roman" panose="02020603050405020304" pitchFamily="18" charset="0"/>
              </a:rPr>
              <a:t>Professional Expert</a:t>
            </a:r>
            <a:endParaRPr lang="en-US">
              <a:latin typeface="Times New Roman" panose="02020603050405020304" pitchFamily="18" charset="0"/>
              <a:cs typeface="Times New Roman" panose="02020603050405020304" pitchFamily="18" charset="0"/>
            </a:endParaRPr>
          </a:p>
        </p:txBody>
      </p:sp>
      <p:sp>
        <p:nvSpPr>
          <p:cNvPr id="4" name="TextBox 3"/>
          <p:cNvSpPr txBox="1"/>
          <p:nvPr/>
        </p:nvSpPr>
        <p:spPr>
          <a:xfrm>
            <a:off x="20053" y="990600"/>
            <a:ext cx="8686800" cy="5509200"/>
          </a:xfrm>
          <a:prstGeom prst="rect">
            <a:avLst/>
          </a:prstGeom>
          <a:noFill/>
        </p:spPr>
        <p:txBody>
          <a:bodyPr wrap="square" rtlCol="0">
            <a:spAutoFit/>
          </a:bodyPr>
          <a:lstStyle/>
          <a:p>
            <a:pPr marL="285750" indent="-285750">
              <a:buFont typeface="Arial" panose="020B0604020202020204" pitchFamily="34" charset="0"/>
              <a:buChar char="•"/>
            </a:pPr>
            <a:r>
              <a:rPr lang="en-US" sz="4000" smtClean="0">
                <a:latin typeface="Times New Roman" panose="02020603050405020304" pitchFamily="18" charset="0"/>
                <a:cs typeface="Times New Roman" panose="02020603050405020304" pitchFamily="18" charset="0"/>
              </a:rPr>
              <a:t>Your Expert</a:t>
            </a:r>
          </a:p>
          <a:p>
            <a:pPr marL="742950" lvl="1" indent="-285750">
              <a:buFont typeface="Arial" panose="020B0604020202020204" pitchFamily="34" charset="0"/>
              <a:buChar char="•"/>
            </a:pPr>
            <a:r>
              <a:rPr lang="en-US" sz="4000" smtClean="0">
                <a:latin typeface="Times New Roman" panose="02020603050405020304" pitchFamily="18" charset="0"/>
                <a:cs typeface="Times New Roman" panose="02020603050405020304" pitchFamily="18" charset="0"/>
              </a:rPr>
              <a:t>Help Understand Issues or Evidence</a:t>
            </a:r>
          </a:p>
          <a:p>
            <a:pPr marL="285750" indent="-285750">
              <a:buFont typeface="Arial" panose="020B0604020202020204" pitchFamily="34" charset="0"/>
              <a:buChar char="•"/>
            </a:pPr>
            <a:r>
              <a:rPr lang="en-US" sz="4000" smtClean="0">
                <a:latin typeface="Times New Roman" panose="02020603050405020304" pitchFamily="18" charset="0"/>
                <a:cs typeface="Times New Roman" panose="02020603050405020304" pitchFamily="18" charset="0"/>
              </a:rPr>
              <a:t>Adversary's Expert</a:t>
            </a:r>
          </a:p>
          <a:p>
            <a:pPr marL="742950" lvl="1" indent="-285750">
              <a:buFont typeface="Arial" panose="020B0604020202020204" pitchFamily="34" charset="0"/>
              <a:buChar char="•"/>
            </a:pPr>
            <a:r>
              <a:rPr lang="en-US" sz="4000" smtClean="0">
                <a:latin typeface="Times New Roman" panose="02020603050405020304" pitchFamily="18" charset="0"/>
                <a:cs typeface="Times New Roman" panose="02020603050405020304" pitchFamily="18" charset="0"/>
              </a:rPr>
              <a:t>Expect Adversarial </a:t>
            </a:r>
            <a:r>
              <a:rPr lang="en-US" sz="4000">
                <a:latin typeface="Times New Roman" panose="02020603050405020304" pitchFamily="18" charset="0"/>
                <a:cs typeface="Times New Roman" panose="02020603050405020304" pitchFamily="18" charset="0"/>
              </a:rPr>
              <a:t>I</a:t>
            </a:r>
            <a:r>
              <a:rPr lang="en-US" sz="4000" smtClean="0">
                <a:latin typeface="Times New Roman" panose="02020603050405020304" pitchFamily="18" charset="0"/>
                <a:cs typeface="Times New Roman" panose="02020603050405020304" pitchFamily="18" charset="0"/>
              </a:rPr>
              <a:t>nteraction</a:t>
            </a:r>
          </a:p>
          <a:p>
            <a:pPr marL="742950" lvl="1" indent="-285750">
              <a:buFont typeface="Arial" panose="020B0604020202020204" pitchFamily="34" charset="0"/>
              <a:buChar char="•"/>
            </a:pPr>
            <a:r>
              <a:rPr lang="en-US" sz="4000" smtClean="0">
                <a:latin typeface="Times New Roman" panose="02020603050405020304" pitchFamily="18" charset="0"/>
                <a:cs typeface="Times New Roman" panose="02020603050405020304" pitchFamily="18" charset="0"/>
              </a:rPr>
              <a:t>Be in Control</a:t>
            </a:r>
          </a:p>
          <a:p>
            <a:pPr marL="1200150" lvl="2" indent="-285750">
              <a:buFont typeface="Arial" panose="020B0604020202020204" pitchFamily="34" charset="0"/>
              <a:buChar char="•"/>
            </a:pPr>
            <a:r>
              <a:rPr lang="en-US" sz="4000">
                <a:latin typeface="Times New Roman" panose="02020603050405020304" pitchFamily="18" charset="0"/>
                <a:cs typeface="Times New Roman" panose="02020603050405020304" pitchFamily="18" charset="0"/>
              </a:rPr>
              <a:t>T</a:t>
            </a:r>
            <a:r>
              <a:rPr lang="en-US" sz="4000" smtClean="0">
                <a:latin typeface="Times New Roman" panose="02020603050405020304" pitchFamily="18" charset="0"/>
                <a:cs typeface="Times New Roman" panose="02020603050405020304" pitchFamily="18" charset="0"/>
              </a:rPr>
              <a:t>opics that support your opponents case but are not relevant</a:t>
            </a:r>
          </a:p>
          <a:p>
            <a:pPr marL="1200150" lvl="2" indent="-285750">
              <a:buFont typeface="Arial" panose="020B0604020202020204" pitchFamily="34" charset="0"/>
              <a:buChar char="•"/>
            </a:pPr>
            <a:r>
              <a:rPr lang="en-US" sz="4000" smtClean="0">
                <a:latin typeface="Times New Roman" panose="02020603050405020304" pitchFamily="18" charset="0"/>
                <a:cs typeface="Times New Roman" panose="02020603050405020304" pitchFamily="18" charset="0"/>
              </a:rPr>
              <a:t>Ask specific </a:t>
            </a:r>
            <a:r>
              <a:rPr lang="en-US" sz="4000">
                <a:latin typeface="Times New Roman" panose="02020603050405020304" pitchFamily="18" charset="0"/>
                <a:cs typeface="Times New Roman" panose="02020603050405020304" pitchFamily="18" charset="0"/>
              </a:rPr>
              <a:t>q</a:t>
            </a:r>
            <a:r>
              <a:rPr lang="en-US" sz="4000" smtClean="0">
                <a:latin typeface="Times New Roman" panose="02020603050405020304" pitchFamily="18" charset="0"/>
                <a:cs typeface="Times New Roman" panose="02020603050405020304" pitchFamily="18" charset="0"/>
              </a:rPr>
              <a:t>uestions</a:t>
            </a:r>
          </a:p>
          <a:p>
            <a:pPr marL="285750" indent="-285750">
              <a:buFont typeface="Arial" panose="020B0604020202020204" pitchFamily="34" charset="0"/>
              <a:buChar char="•"/>
            </a:pPr>
            <a:endParaRPr lang="en-US" sz="3200"/>
          </a:p>
        </p:txBody>
      </p:sp>
    </p:spTree>
    <p:extLst>
      <p:ext uri="{BB962C8B-B14F-4D97-AF65-F5344CB8AC3E}">
        <p14:creationId xmlns:p14="http://schemas.microsoft.com/office/powerpoint/2010/main" val="1421824192"/>
      </p:ext>
    </p:extLst>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indefinite"/>
                            </p:stCondLst>
                          </p:cTn>
                        </p:par>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childTnLst>
                                </p:cTn>
                              </p:par>
                              <p:par>
                                <p:cTn id="14" presetID="1" presetClass="entr" presetSubtype="0" fill="hold" grpId="0" nodeType="withEffect">
                                  <p:stCondLst>
                                    <p:cond delay="0"/>
                                  </p:stCondLst>
                                  <p:childTnLst>
                                    <p:set>
                                      <p:cBhvr>
                                        <p:cTn id="15" dur="1" fill="hold">
                                          <p:stCondLst>
                                            <p:cond delay="0"/>
                                          </p:stCondLst>
                                        </p:cTn>
                                        <p:tgtEl>
                                          <p:spTgt spid="4">
                                            <p:txEl>
                                              <p:pRg st="3" end="3"/>
                                            </p:txEl>
                                          </p:spTgt>
                                        </p:tgtEl>
                                        <p:attrNameLst>
                                          <p:attrName>style.visibility</p:attrName>
                                        </p:attrNameLst>
                                      </p:cBhvr>
                                      <p:to>
                                        <p:strVal val="visible"/>
                                      </p:to>
                                    </p:set>
                                  </p:childTnLst>
                                </p:cTn>
                              </p:par>
                              <p:par>
                                <p:cTn id="16" presetID="1" presetClass="entr" presetSubtype="0" fill="hold" grpId="0" nodeType="withEffect">
                                  <p:stCondLst>
                                    <p:cond delay="0"/>
                                  </p:stCondLst>
                                  <p:childTnLst>
                                    <p:set>
                                      <p:cBhvr>
                                        <p:cTn id="17" dur="1" fill="hold">
                                          <p:stCondLst>
                                            <p:cond delay="0"/>
                                          </p:stCondLst>
                                        </p:cTn>
                                        <p:tgtEl>
                                          <p:spTgt spid="4">
                                            <p:txEl>
                                              <p:pRg st="4" end="4"/>
                                            </p:txEl>
                                          </p:spTgt>
                                        </p:tgtEl>
                                        <p:attrNameLst>
                                          <p:attrName>style.visibility</p:attrName>
                                        </p:attrNameLst>
                                      </p:cBhvr>
                                      <p:to>
                                        <p:strVal val="visible"/>
                                      </p:to>
                                    </p:set>
                                  </p:childTnLst>
                                </p:cTn>
                              </p:par>
                              <p:par>
                                <p:cTn id="18" presetID="1" presetClass="entr" presetSubtype="0" fill="hold" grpId="0" nodeType="withEffect">
                                  <p:stCondLst>
                                    <p:cond delay="0"/>
                                  </p:stCondLst>
                                  <p:childTnLst>
                                    <p:set>
                                      <p:cBhvr>
                                        <p:cTn id="19" dur="1" fill="hold">
                                          <p:stCondLst>
                                            <p:cond delay="0"/>
                                          </p:stCondLst>
                                        </p:cTn>
                                        <p:tgtEl>
                                          <p:spTgt spid="4">
                                            <p:txEl>
                                              <p:pRg st="5" end="5"/>
                                            </p:txEl>
                                          </p:spTgt>
                                        </p:tgtEl>
                                        <p:attrNameLst>
                                          <p:attrName>style.visibility</p:attrName>
                                        </p:attrNameLst>
                                      </p:cBhvr>
                                      <p:to>
                                        <p:strVal val="visible"/>
                                      </p:to>
                                    </p:set>
                                  </p:childTnLst>
                                </p:cTn>
                              </p:par>
                              <p:par>
                                <p:cTn id="20" presetID="1" presetClass="entr" presetSubtype="0" fill="hold" grpId="0" nodeType="withEffect">
                                  <p:stCondLst>
                                    <p:cond delay="0"/>
                                  </p:stCondLst>
                                  <p:childTnLst>
                                    <p:set>
                                      <p:cBhvr>
                                        <p:cTn id="21"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229600" cy="1143000"/>
          </a:xfrm>
        </p:spPr>
        <p:txBody>
          <a:bodyPr>
            <a:normAutofit/>
          </a:bodyPr>
          <a:lstStyle/>
          <a:p>
            <a:r>
              <a:rPr lang="en-US" smtClean="0">
                <a:latin typeface="Times New Roman" panose="02020603050405020304" pitchFamily="18" charset="0"/>
                <a:cs typeface="Times New Roman" panose="02020603050405020304" pitchFamily="18" charset="0"/>
              </a:rPr>
              <a:t>CLE over – still want to discuss?</a:t>
            </a:r>
            <a:endParaRPr lang="en-US">
              <a:latin typeface="Times New Roman" panose="02020603050405020304" pitchFamily="18" charset="0"/>
              <a:cs typeface="Times New Roman" panose="02020603050405020304" pitchFamily="18" charset="0"/>
            </a:endParaRPr>
          </a:p>
        </p:txBody>
      </p:sp>
      <p:sp>
        <p:nvSpPr>
          <p:cNvPr id="4" name="TextBox 3"/>
          <p:cNvSpPr txBox="1"/>
          <p:nvPr/>
        </p:nvSpPr>
        <p:spPr>
          <a:xfrm>
            <a:off x="533400" y="1828800"/>
            <a:ext cx="8229601" cy="3785652"/>
          </a:xfrm>
          <a:prstGeom prst="rect">
            <a:avLst/>
          </a:prstGeom>
          <a:noFill/>
        </p:spPr>
        <p:txBody>
          <a:bodyPr wrap="square" rtlCol="0">
            <a:spAutoFit/>
          </a:bodyPr>
          <a:lstStyle/>
          <a:p>
            <a:r>
              <a:rPr lang="en-US" sz="4000" smtClean="0">
                <a:latin typeface="Times New Roman" panose="02020603050405020304" pitchFamily="18" charset="0"/>
                <a:cs typeface="Times New Roman" panose="02020603050405020304" pitchFamily="18" charset="0"/>
              </a:rPr>
              <a:t>Neeka Jones			Matt Haar</a:t>
            </a:r>
          </a:p>
          <a:p>
            <a:r>
              <a:rPr lang="en-US" sz="4000" smtClean="0">
                <a:latin typeface="Times New Roman" panose="02020603050405020304" pitchFamily="18" charset="0"/>
                <a:cs typeface="Times New Roman" panose="02020603050405020304" pitchFamily="18" charset="0"/>
              </a:rPr>
              <a:t>Brett Woodburn		Len Cowitch</a:t>
            </a:r>
          </a:p>
          <a:p>
            <a:r>
              <a:rPr lang="en-US" sz="4000" smtClean="0">
                <a:latin typeface="Times New Roman" panose="02020603050405020304" pitchFamily="18" charset="0"/>
                <a:cs typeface="Times New Roman" panose="02020603050405020304" pitchFamily="18" charset="0"/>
              </a:rPr>
              <a:t>Tricia Lontz			Lara Antonuk</a:t>
            </a:r>
          </a:p>
          <a:p>
            <a:r>
              <a:rPr lang="en-US" sz="4000" smtClean="0">
                <a:latin typeface="Times New Roman" panose="02020603050405020304" pitchFamily="18" charset="0"/>
                <a:cs typeface="Times New Roman" panose="02020603050405020304" pitchFamily="18" charset="0"/>
              </a:rPr>
              <a:t>Shane Bodrick		Josh Bonn</a:t>
            </a:r>
          </a:p>
          <a:p>
            <a:r>
              <a:rPr lang="en-US" sz="4000" smtClean="0">
                <a:latin typeface="Times New Roman" panose="02020603050405020304" pitchFamily="18" charset="0"/>
                <a:cs typeface="Times New Roman" panose="02020603050405020304" pitchFamily="18" charset="0"/>
              </a:rPr>
              <a:t>Anthony Bowers		Kristen Brown</a:t>
            </a:r>
          </a:p>
          <a:p>
            <a:r>
              <a:rPr lang="en-US" sz="4000" smtClean="0">
                <a:latin typeface="Times New Roman" panose="02020603050405020304" pitchFamily="18" charset="0"/>
                <a:cs typeface="Times New Roman" panose="02020603050405020304" pitchFamily="18" charset="0"/>
              </a:rPr>
              <a:t>Bob Davis			Anthony Holbert</a:t>
            </a:r>
          </a:p>
        </p:txBody>
      </p:sp>
    </p:spTree>
    <p:extLst>
      <p:ext uri="{BB962C8B-B14F-4D97-AF65-F5344CB8AC3E}">
        <p14:creationId xmlns:p14="http://schemas.microsoft.com/office/powerpoint/2010/main" val="3043798624"/>
      </p:ext>
    </p:extLst>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indefinite"/>
                            </p:stCondLst>
                          </p:cTn>
                        </p:par>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indefinite"/>
                            </p:stCondLst>
                          </p:cTn>
                        </p:par>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indefinite"/>
                            </p:stCondLst>
                          </p:cTn>
                        </p:par>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indefinite"/>
                            </p:stCondLst>
                          </p:cTn>
                        </p:par>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indefinite"/>
                            </p:stCondLst>
                          </p:cTn>
                        </p:par>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smtClean="0">
                <a:latin typeface="Times New Roman" panose="02020603050405020304" pitchFamily="18" charset="0"/>
                <a:cs typeface="Times New Roman" panose="02020603050405020304" pitchFamily="18" charset="0"/>
              </a:rPr>
              <a:t>Examples of Jerks</a:t>
            </a:r>
            <a:endParaRPr lang="en-US" b="1">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Autofit/>
          </a:bodyPr>
          <a:lstStyle/>
          <a:p>
            <a:r>
              <a:rPr lang="en-US" sz="4000" smtClean="0">
                <a:latin typeface="Times New Roman" panose="02020603050405020304" pitchFamily="18" charset="0"/>
                <a:cs typeface="Times New Roman" panose="02020603050405020304" pitchFamily="18" charset="0"/>
              </a:rPr>
              <a:t>Abusive language</a:t>
            </a:r>
          </a:p>
          <a:p>
            <a:r>
              <a:rPr lang="en-US" sz="4000" smtClean="0">
                <a:latin typeface="Times New Roman" panose="02020603050405020304" pitchFamily="18" charset="0"/>
                <a:cs typeface="Times New Roman" panose="02020603050405020304" pitchFamily="18" charset="0"/>
              </a:rPr>
              <a:t>Lawyer is center of attention, not client</a:t>
            </a:r>
          </a:p>
          <a:p>
            <a:r>
              <a:rPr lang="en-US" sz="4000" smtClean="0">
                <a:latin typeface="Times New Roman" panose="02020603050405020304" pitchFamily="18" charset="0"/>
                <a:cs typeface="Times New Roman" panose="02020603050405020304" pitchFamily="18" charset="0"/>
              </a:rPr>
              <a:t>Dishonest or manipulates facts</a:t>
            </a:r>
          </a:p>
          <a:p>
            <a:r>
              <a:rPr lang="en-US" sz="4000" smtClean="0">
                <a:latin typeface="Times New Roman" panose="02020603050405020304" pitchFamily="18" charset="0"/>
                <a:cs typeface="Times New Roman" panose="02020603050405020304" pitchFamily="18" charset="0"/>
              </a:rPr>
              <a:t>Speaks about disputes in terms of war or combat</a:t>
            </a:r>
          </a:p>
          <a:p>
            <a:r>
              <a:rPr lang="en-US" sz="4000" smtClean="0">
                <a:latin typeface="Times New Roman" panose="02020603050405020304" pitchFamily="18" charset="0"/>
                <a:cs typeface="Times New Roman" panose="02020603050405020304" pitchFamily="18" charset="0"/>
              </a:rPr>
              <a:t>Fosters intimidation and misery</a:t>
            </a:r>
            <a:endParaRPr lang="en-US" sz="40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64712293"/>
      </p:ext>
    </p:extLst>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smtClean="0">
                <a:latin typeface="Times New Roman" panose="02020603050405020304" pitchFamily="18" charset="0"/>
                <a:cs typeface="Times New Roman" panose="02020603050405020304" pitchFamily="18" charset="0"/>
              </a:rPr>
              <a:t>Differentiating the Jerk from the Advocate</a:t>
            </a:r>
            <a:endParaRPr lang="en-US" sz="3600" b="1">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marL="0" indent="0">
              <a:buNone/>
            </a:pPr>
            <a:r>
              <a:rPr lang="en-US" smtClean="0">
                <a:latin typeface="Times New Roman" panose="02020603050405020304" pitchFamily="18" charset="0"/>
                <a:cs typeface="Times New Roman" panose="02020603050405020304" pitchFamily="18" charset="0"/>
              </a:rPr>
              <a:t>“A lawyer zealously asserts the client’s position under the rules of the adversary system.”</a:t>
            </a:r>
          </a:p>
          <a:p>
            <a:pPr marL="0" indent="0">
              <a:buNone/>
            </a:pPr>
            <a:r>
              <a:rPr lang="en-US" smtClean="0">
                <a:latin typeface="Times New Roman" panose="02020603050405020304" pitchFamily="18" charset="0"/>
                <a:cs typeface="Times New Roman" panose="02020603050405020304" pitchFamily="18" charset="0"/>
              </a:rPr>
              <a:t>- Preamble:  A Lawyer’s Responsibilities, Pa. Rules of Professional Conduct</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tretch/>
        </p:blipFill>
        <p:spPr>
          <a:xfrm>
            <a:off x="762000" y="4324926"/>
            <a:ext cx="3837348" cy="230240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tretch/>
        </p:blipFill>
        <p:spPr>
          <a:xfrm>
            <a:off x="5181600" y="4324926"/>
            <a:ext cx="3283757" cy="234554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49788916"/>
      </p:ext>
    </p:extLst>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smtClean="0">
                <a:latin typeface="Times New Roman" panose="02020603050405020304" pitchFamily="18" charset="0"/>
                <a:cs typeface="Times New Roman" panose="02020603050405020304" pitchFamily="18" charset="0"/>
              </a:rPr>
              <a:t>Suggestions</a:t>
            </a:r>
            <a:endParaRPr lang="en-US" b="1">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4000" smtClean="0">
                <a:latin typeface="Times New Roman" panose="02020603050405020304" pitchFamily="18" charset="0"/>
                <a:cs typeface="Times New Roman" panose="02020603050405020304" pitchFamily="18" charset="0"/>
              </a:rPr>
              <a:t>DO – master your case</a:t>
            </a:r>
          </a:p>
          <a:p>
            <a:pPr marL="0" indent="0">
              <a:buNone/>
            </a:pPr>
            <a:r>
              <a:rPr lang="en-US" sz="4000" smtClean="0">
                <a:latin typeface="Times New Roman" panose="02020603050405020304" pitchFamily="18" charset="0"/>
                <a:cs typeface="Times New Roman" panose="02020603050405020304" pitchFamily="18" charset="0"/>
              </a:rPr>
              <a:t>	- educate your client</a:t>
            </a:r>
          </a:p>
          <a:p>
            <a:pPr marL="0" indent="0">
              <a:buNone/>
            </a:pPr>
            <a:r>
              <a:rPr lang="en-US" sz="4000">
                <a:latin typeface="Times New Roman" panose="02020603050405020304" pitchFamily="18" charset="0"/>
                <a:cs typeface="Times New Roman" panose="02020603050405020304" pitchFamily="18" charset="0"/>
              </a:rPr>
              <a:t>	</a:t>
            </a:r>
            <a:r>
              <a:rPr lang="en-US" sz="4000" smtClean="0">
                <a:latin typeface="Times New Roman" panose="02020603050405020304" pitchFamily="18" charset="0"/>
                <a:cs typeface="Times New Roman" panose="02020603050405020304" pitchFamily="18" charset="0"/>
              </a:rPr>
              <a:t>- make a plan</a:t>
            </a:r>
          </a:p>
          <a:p>
            <a:pPr marL="0" indent="0">
              <a:buNone/>
            </a:pPr>
            <a:r>
              <a:rPr lang="en-US" sz="4000">
                <a:latin typeface="Times New Roman" panose="02020603050405020304" pitchFamily="18" charset="0"/>
                <a:cs typeface="Times New Roman" panose="02020603050405020304" pitchFamily="18" charset="0"/>
              </a:rPr>
              <a:t>	</a:t>
            </a:r>
            <a:r>
              <a:rPr lang="en-US" sz="4000" smtClean="0">
                <a:latin typeface="Times New Roman" panose="02020603050405020304" pitchFamily="18" charset="0"/>
                <a:cs typeface="Times New Roman" panose="02020603050405020304" pitchFamily="18" charset="0"/>
              </a:rPr>
              <a:t>- “phone a friend”</a:t>
            </a:r>
          </a:p>
          <a:p>
            <a:r>
              <a:rPr lang="en-US" sz="4000" smtClean="0">
                <a:latin typeface="Times New Roman" panose="02020603050405020304" pitchFamily="18" charset="0"/>
                <a:cs typeface="Times New Roman" panose="02020603050405020304" pitchFamily="18" charset="0"/>
              </a:rPr>
              <a:t>DO NOT – retaliate or escalate</a:t>
            </a:r>
          </a:p>
          <a:p>
            <a:pPr marL="0" indent="0">
              <a:buNone/>
            </a:pPr>
            <a:r>
              <a:rPr lang="en-US" sz="4000">
                <a:latin typeface="Times New Roman" panose="02020603050405020304" pitchFamily="18" charset="0"/>
                <a:cs typeface="Times New Roman" panose="02020603050405020304" pitchFamily="18" charset="0"/>
              </a:rPr>
              <a:t>	</a:t>
            </a:r>
            <a:r>
              <a:rPr lang="en-US" sz="4000" smtClean="0">
                <a:latin typeface="Times New Roman" panose="02020603050405020304" pitchFamily="18" charset="0"/>
                <a:cs typeface="Times New Roman" panose="02020603050405020304" pitchFamily="18" charset="0"/>
              </a:rPr>
              <a:t>	- fold or quit</a:t>
            </a:r>
            <a:endParaRPr lang="en-US" sz="40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61967180"/>
      </p:ext>
    </p:extLst>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latin typeface="Times New Roman" panose="02020603050405020304" pitchFamily="18" charset="0"/>
                <a:cs typeface="Times New Roman" panose="02020603050405020304" pitchFamily="18" charset="0"/>
              </a:rPr>
              <a:t>Discussion</a:t>
            </a:r>
            <a:endParaRPr lang="en-US">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marL="0" indent="0">
              <a:buNone/>
            </a:pPr>
            <a:r>
              <a:rPr lang="en-US" sz="4800">
                <a:latin typeface="Times New Roman" panose="02020603050405020304" pitchFamily="18" charset="0"/>
                <a:cs typeface="Times New Roman" panose="02020603050405020304" pitchFamily="18" charset="0"/>
              </a:rPr>
              <a:t>If you were the lawyer taking the deposition in the “old lawyer fight,” how would you have responded to the outburst by all counsel?</a:t>
            </a:r>
          </a:p>
          <a:p>
            <a:endParaRPr lang="en-US"/>
          </a:p>
        </p:txBody>
      </p:sp>
    </p:spTree>
    <p:extLst>
      <p:ext uri="{BB962C8B-B14F-4D97-AF65-F5344CB8AC3E}">
        <p14:creationId xmlns:p14="http://schemas.microsoft.com/office/powerpoint/2010/main" val="620381056"/>
      </p:ext>
    </p:extLst>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smtClean="0">
                <a:latin typeface="Times New Roman" panose="02020603050405020304" pitchFamily="18" charset="0"/>
                <a:cs typeface="Times New Roman" panose="02020603050405020304" pitchFamily="18" charset="0"/>
              </a:rPr>
              <a:t>Case Reviews</a:t>
            </a:r>
            <a:endParaRPr lang="en-US" b="1">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US" smtClean="0">
                <a:latin typeface="Times New Roman" panose="02020603050405020304" pitchFamily="18" charset="0"/>
                <a:cs typeface="Times New Roman" panose="02020603050405020304" pitchFamily="18" charset="0"/>
              </a:rPr>
              <a:t>Grider v. Keystone HealthPlan</a:t>
            </a:r>
          </a:p>
          <a:p>
            <a:pPr marL="0" indent="0">
              <a:buNone/>
            </a:pPr>
            <a:r>
              <a:rPr lang="en-US">
                <a:latin typeface="Times New Roman" panose="02020603050405020304" pitchFamily="18" charset="0"/>
                <a:cs typeface="Times New Roman" panose="02020603050405020304" pitchFamily="18" charset="0"/>
              </a:rPr>
              <a:t>	</a:t>
            </a:r>
            <a:r>
              <a:rPr lang="en-US" smtClean="0">
                <a:latin typeface="Times New Roman" panose="02020603050405020304" pitchFamily="18" charset="0"/>
                <a:cs typeface="Times New Roman" panose="02020603050405020304" pitchFamily="18" charset="0"/>
              </a:rPr>
              <a:t>- </a:t>
            </a:r>
            <a:r>
              <a:rPr lang="en-US" sz="2400" smtClean="0">
                <a:latin typeface="Times New Roman" panose="02020603050405020304" pitchFamily="18" charset="0"/>
                <a:cs typeface="Times New Roman" panose="02020603050405020304" pitchFamily="18" charset="0"/>
              </a:rPr>
              <a:t>2004 U.S. Dist. Lexis 9014 (E.D. Pa. Apr. 26, 2004)</a:t>
            </a:r>
          </a:p>
          <a:p>
            <a:pPr marL="0" indent="0">
              <a:buNone/>
            </a:pPr>
            <a:r>
              <a:rPr lang="en-US" smtClean="0">
                <a:latin typeface="Times New Roman" panose="02020603050405020304" pitchFamily="18" charset="0"/>
                <a:cs typeface="Times New Roman" panose="02020603050405020304" pitchFamily="18" charset="0"/>
              </a:rPr>
              <a:t>- Throwing darts at pictures of opposing counsel</a:t>
            </a:r>
          </a:p>
          <a:p>
            <a:pPr marL="0" indent="0">
              <a:buNone/>
            </a:pPr>
            <a:r>
              <a:rPr lang="en-US" smtClean="0">
                <a:latin typeface="Times New Roman" panose="02020603050405020304" pitchFamily="18" charset="0"/>
                <a:cs typeface="Times New Roman" panose="02020603050405020304" pitchFamily="18" charset="0"/>
              </a:rPr>
              <a:t>- Dolls depicting lead counsel</a:t>
            </a:r>
          </a:p>
          <a:p>
            <a:r>
              <a:rPr lang="en-US" smtClean="0">
                <a:latin typeface="Times New Roman" panose="02020603050405020304" pitchFamily="18" charset="0"/>
                <a:cs typeface="Times New Roman" panose="02020603050405020304" pitchFamily="18" charset="0"/>
              </a:rPr>
              <a:t>Christian v. Mattell</a:t>
            </a:r>
          </a:p>
          <a:p>
            <a:pPr marL="0" indent="0">
              <a:buNone/>
            </a:pPr>
            <a:r>
              <a:rPr lang="en-US">
                <a:latin typeface="Times New Roman" panose="02020603050405020304" pitchFamily="18" charset="0"/>
                <a:cs typeface="Times New Roman" panose="02020603050405020304" pitchFamily="18" charset="0"/>
              </a:rPr>
              <a:t>	</a:t>
            </a:r>
            <a:r>
              <a:rPr lang="en-US" smtClean="0">
                <a:latin typeface="Times New Roman" panose="02020603050405020304" pitchFamily="18" charset="0"/>
                <a:cs typeface="Times New Roman" panose="02020603050405020304" pitchFamily="18" charset="0"/>
              </a:rPr>
              <a:t>- </a:t>
            </a:r>
            <a:r>
              <a:rPr lang="en-US" sz="2400" smtClean="0">
                <a:latin typeface="Times New Roman" panose="02020603050405020304" pitchFamily="18" charset="0"/>
                <a:cs typeface="Times New Roman" panose="02020603050405020304" pitchFamily="18" charset="0"/>
              </a:rPr>
              <a:t>286 Fed. 3d 1118 (9</a:t>
            </a:r>
            <a:r>
              <a:rPr lang="en-US" sz="2400" baseline="30000" smtClean="0">
                <a:latin typeface="Times New Roman" panose="02020603050405020304" pitchFamily="18" charset="0"/>
                <a:cs typeface="Times New Roman" panose="02020603050405020304" pitchFamily="18" charset="0"/>
              </a:rPr>
              <a:t>th</a:t>
            </a:r>
            <a:r>
              <a:rPr lang="en-US" sz="2400" smtClean="0">
                <a:latin typeface="Times New Roman" panose="02020603050405020304" pitchFamily="18" charset="0"/>
                <a:cs typeface="Times New Roman" panose="02020603050405020304" pitchFamily="18" charset="0"/>
              </a:rPr>
              <a:t> Cir. 2003)</a:t>
            </a:r>
          </a:p>
          <a:p>
            <a:pPr marL="0" indent="0">
              <a:buNone/>
            </a:pPr>
            <a:r>
              <a:rPr lang="en-US" smtClean="0">
                <a:latin typeface="Times New Roman" panose="02020603050405020304" pitchFamily="18" charset="0"/>
                <a:cs typeface="Times New Roman" panose="02020603050405020304" pitchFamily="18" charset="0"/>
              </a:rPr>
              <a:t>- Throwing dolls during depositions</a:t>
            </a:r>
          </a:p>
          <a:p>
            <a:pPr marL="0" indent="0">
              <a:buNone/>
            </a:pPr>
            <a:endParaRPr lang="en-US" sz="2400"/>
          </a:p>
        </p:txBody>
      </p:sp>
    </p:spTree>
    <p:extLst>
      <p:ext uri="{BB962C8B-B14F-4D97-AF65-F5344CB8AC3E}">
        <p14:creationId xmlns:p14="http://schemas.microsoft.com/office/powerpoint/2010/main" val="857476833"/>
      </p:ext>
    </p:extLst>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smtClean="0">
                <a:latin typeface="Times New Roman" panose="02020603050405020304" pitchFamily="18" charset="0"/>
                <a:cs typeface="Times New Roman" panose="02020603050405020304" pitchFamily="18" charset="0"/>
              </a:rPr>
              <a:t>Jerks</a:t>
            </a:r>
            <a:endParaRPr lang="en-US" b="1">
              <a:latin typeface="Times New Roman" panose="02020603050405020304" pitchFamily="18" charset="0"/>
              <a:cs typeface="Times New Roman" panose="02020603050405020304" pitchFamily="18" charset="0"/>
            </a:endParaRPr>
          </a:p>
        </p:txBody>
      </p:sp>
      <p:pic>
        <p:nvPicPr>
          <p:cNvPr id="4" name="uY9xvAVzg8I?feature=player_detailpage"/>
          <p:cNvPicPr>
            <a:picLocks noGrp="1" noRot="1" noChangeAspect="1"/>
          </p:cNvPicPr>
          <p:nvPr>
            <p:ph idx="1"/>
            <a:videoFile r:link="rId1"/>
          </p:nvPr>
        </p:nvPicPr>
        <p:blipFill>
          <a:blip r:embed="rId4"/>
          <a:stretch/>
        </p:blipFill>
        <p:spPr>
          <a:xfrm>
            <a:off x="304800" y="1371600"/>
            <a:ext cx="8534401" cy="4800600"/>
          </a:xfrm>
          <a:prstGeom prst="rect">
            <a:avLst/>
          </a:prstGeom>
        </p:spPr>
      </p:pic>
    </p:spTree>
    <p:extLst>
      <p:ext uri="{BB962C8B-B14F-4D97-AF65-F5344CB8AC3E}">
        <p14:creationId xmlns:p14="http://schemas.microsoft.com/office/powerpoint/2010/main" val="13987146"/>
      </p:ext>
    </p:extLst>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AS_NET" val="4.0.30319.18444"/>
  <p:tag name="AS_OS" val="Microsoft Windows NT 6.1.7601 Service Pack 1"/>
  <p:tag name="AS_RELEASE_DATE" val="2014.10.24"/>
  <p:tag name="AS_TITLE" val="Aspose.Slides for .NET 4.0"/>
  <p:tag name="AS_VERSION" val="14.8.1.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849</Words>
  <Application>Microsoft Office PowerPoint</Application>
  <PresentationFormat>On-screen Show (4:3)</PresentationFormat>
  <Paragraphs>178</Paragraphs>
  <Slides>34</Slides>
  <Notes>34</Notes>
  <HiddenSlides>0</HiddenSlides>
  <MMClips>3</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Office Theme</vt:lpstr>
      <vt:lpstr>James S. Bowman American Inns of Court  Dealing with ‘Special’ People</vt:lpstr>
      <vt:lpstr>Introduction</vt:lpstr>
      <vt:lpstr>Jerks – “Mine’s bigger than your’n”</vt:lpstr>
      <vt:lpstr>Examples of Jerks</vt:lpstr>
      <vt:lpstr>Differentiating the Jerk from the Advocate</vt:lpstr>
      <vt:lpstr>Suggestions</vt:lpstr>
      <vt:lpstr>Discussion</vt:lpstr>
      <vt:lpstr>Case Reviews</vt:lpstr>
      <vt:lpstr>Jerks</vt:lpstr>
      <vt:lpstr>Jerks</vt:lpstr>
      <vt:lpstr>Discussion</vt:lpstr>
      <vt:lpstr>Pro Se Litigants</vt:lpstr>
      <vt:lpstr>Dealing with Pro Se Litigants</vt:lpstr>
      <vt:lpstr>Dealing with Pro Se Litigants</vt:lpstr>
      <vt:lpstr>Pro Se Litigants</vt:lpstr>
      <vt:lpstr>Dealing with Non-Lawyer Professionals</vt:lpstr>
      <vt:lpstr>PowerPoint Presentation</vt:lpstr>
      <vt:lpstr>PowerPoint Presentation</vt:lpstr>
      <vt:lpstr>PowerPoint Presentation</vt:lpstr>
      <vt:lpstr>PowerPoint Presentation</vt:lpstr>
      <vt:lpstr>PowerPoint Presentation</vt:lpstr>
      <vt:lpstr>UNAUTHORIZED PRACTICE OF LAW</vt:lpstr>
      <vt:lpstr>PowerPoint Presentation</vt:lpstr>
      <vt:lpstr>G.R.A.P.P.</vt:lpstr>
      <vt:lpstr>PowerPoint Presentation</vt:lpstr>
      <vt:lpstr>PowerPoint Presentation</vt:lpstr>
      <vt:lpstr>PowerPoint Presentation</vt:lpstr>
      <vt:lpstr>PowerPoint Presentation</vt:lpstr>
      <vt:lpstr>Discussion</vt:lpstr>
      <vt:lpstr>Strategy against Non-Lawyer…</vt:lpstr>
      <vt:lpstr>Non-Lawyer Professional Advocate</vt:lpstr>
      <vt:lpstr>Non-Lawyer Expert</vt:lpstr>
      <vt:lpstr>Non-Lawyer Professional Expert</vt:lpstr>
      <vt:lpstr>CLE over – still want to discuss?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cp:lastPrinted>1601-01-01T00:00:00Z</cp:lastPrinted>
  <dcterms:created xsi:type="dcterms:W3CDTF">1601-01-01T00:00:00Z</dcterms:created>
  <dcterms:modified xsi:type="dcterms:W3CDTF">2015-02-26T22:42:05Z</dcterms:modified>
</cp:coreProperties>
</file>